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84" r:id="rId1"/>
  </p:sldMasterIdLst>
  <p:notesMasterIdLst>
    <p:notesMasterId r:id="rId18"/>
  </p:notesMasterIdLst>
  <p:handoutMasterIdLst>
    <p:handoutMasterId r:id="rId19"/>
  </p:handoutMasterIdLst>
  <p:sldIdLst>
    <p:sldId id="482" r:id="rId2"/>
    <p:sldId id="459" r:id="rId3"/>
    <p:sldId id="429" r:id="rId4"/>
    <p:sldId id="480" r:id="rId5"/>
    <p:sldId id="483" r:id="rId6"/>
    <p:sldId id="475" r:id="rId7"/>
    <p:sldId id="481" r:id="rId8"/>
    <p:sldId id="469" r:id="rId9"/>
    <p:sldId id="468" r:id="rId10"/>
    <p:sldId id="476" r:id="rId11"/>
    <p:sldId id="440" r:id="rId12"/>
    <p:sldId id="441" r:id="rId13"/>
    <p:sldId id="477" r:id="rId14"/>
    <p:sldId id="478" r:id="rId15"/>
    <p:sldId id="465" r:id="rId16"/>
    <p:sldId id="266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23EBBC-F08F-4B12-BD0D-863CEEB803FF}">
          <p14:sldIdLst>
            <p14:sldId id="482"/>
            <p14:sldId id="459"/>
            <p14:sldId id="429"/>
            <p14:sldId id="480"/>
            <p14:sldId id="483"/>
            <p14:sldId id="475"/>
            <p14:sldId id="481"/>
            <p14:sldId id="469"/>
            <p14:sldId id="468"/>
            <p14:sldId id="476"/>
            <p14:sldId id="440"/>
            <p14:sldId id="441"/>
            <p14:sldId id="477"/>
            <p14:sldId id="478"/>
            <p14:sldId id="4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A30EAE"/>
    <a:srgbClr val="A90FB5"/>
    <a:srgbClr val="DD18EC"/>
    <a:srgbClr val="FF99CC"/>
    <a:srgbClr val="FFCCCC"/>
    <a:srgbClr val="FFCCFF"/>
    <a:srgbClr val="E860F2"/>
    <a:srgbClr val="99FF99"/>
    <a:srgbClr val="F19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73293" autoAdjust="0"/>
  </p:normalViewPr>
  <p:slideViewPr>
    <p:cSldViewPr>
      <p:cViewPr varScale="1">
        <p:scale>
          <a:sx n="48" d="100"/>
          <a:sy n="48" d="100"/>
        </p:scale>
        <p:origin x="162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2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6C22D-40D7-4682-9401-DB3E5D4A35F2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BBDB9-16B8-4DF9-847A-3CA1CB672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93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665CE1-372B-4A8F-94C2-7108D4FCDBB9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ECD275-8868-4882-A225-ED2C9351F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7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2018</a:t>
            </a:r>
            <a:r>
              <a:rPr lang="en-US" baseline="0" dirty="0" smtClean="0"/>
              <a:t> SEMINAR SERIES:</a:t>
            </a:r>
          </a:p>
          <a:p>
            <a:r>
              <a:rPr lang="en-US" baseline="0" dirty="0" smtClean="0"/>
              <a:t>8/25/18	Weatherford</a:t>
            </a:r>
          </a:p>
          <a:p>
            <a:r>
              <a:rPr lang="en-US" baseline="0" dirty="0" smtClean="0"/>
              <a:t>9/15/18	Tulsa</a:t>
            </a:r>
          </a:p>
          <a:p>
            <a:r>
              <a:rPr lang="en-US" baseline="0" dirty="0" smtClean="0"/>
              <a:t>10/13/18	Oklahoma City</a:t>
            </a:r>
          </a:p>
          <a:p>
            <a:r>
              <a:rPr lang="en-US" baseline="0" dirty="0" smtClean="0"/>
              <a:t>11/3/18	Ardmore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57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If Multiplier is less than 100%, then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Fractions of age count</a:t>
            </a:r>
          </a:p>
          <a:p>
            <a:pPr marL="171450" indent="-171450">
              <a:buFont typeface="Arial" charset="0"/>
              <a:buChar char="•"/>
            </a:pPr>
            <a:r>
              <a:rPr lang="en-US" b="0" dirty="0" smtClean="0"/>
              <a:t>Waiting helps, even if not working. 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="0" dirty="0" smtClean="0"/>
              <a:t>Example:  if 23 years + age 55 = 78</a:t>
            </a:r>
            <a:r>
              <a:rPr lang="en-US" b="0" baseline="0" dirty="0" smtClean="0"/>
              <a:t>.  Client may way until age 57 (+ 23 = 80) to retire.</a:t>
            </a:r>
            <a:endParaRPr lang="en-US" b="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sz="1200" b="0" dirty="0" smtClean="0">
                <a:solidFill>
                  <a:schemeClr val="tx2"/>
                </a:solidFill>
              </a:rPr>
              <a:t>Normal Retirement Eligibility – 100% = Rule 80/90/Age 62.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200" b="0" dirty="0" smtClean="0">
                <a:solidFill>
                  <a:schemeClr val="tx2"/>
                </a:solidFill>
              </a:rPr>
              <a:t>  Fractions of age do not matter &amp; may not be combined with</a:t>
            </a:r>
            <a:r>
              <a:rPr lang="en-US" sz="1200" b="0" baseline="0" dirty="0" smtClean="0">
                <a:solidFill>
                  <a:schemeClr val="tx2"/>
                </a:solidFill>
              </a:rPr>
              <a:t> fractions of service</a:t>
            </a:r>
            <a:endParaRPr lang="en-US" sz="1200" b="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b="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b="0" dirty="0" smtClean="0"/>
              <a:t>Questions?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40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400" b="0" u="sng" dirty="0" smtClean="0">
                <a:solidFill>
                  <a:srgbClr val="009644"/>
                </a:solidFill>
              </a:rPr>
              <a:t>EESIP – WORKING BEYOND JULY 1 ELIGIBILITY</a:t>
            </a:r>
            <a:r>
              <a:rPr lang="en-US" sz="1400" b="0" dirty="0" smtClean="0">
                <a:solidFill>
                  <a:srgbClr val="009644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0" baseline="0" dirty="0" smtClean="0">
                <a:solidFill>
                  <a:srgbClr val="9A562C"/>
                </a:solidFill>
              </a:rPr>
              <a:t> Only works on </a:t>
            </a:r>
            <a:r>
              <a:rPr lang="en-US" sz="1400" b="0" dirty="0" smtClean="0">
                <a:solidFill>
                  <a:srgbClr val="9A562C"/>
                </a:solidFill>
              </a:rPr>
              <a:t>$40,000 CAP tier (not $25K</a:t>
            </a:r>
            <a:r>
              <a:rPr lang="en-US" sz="1400" b="0" baseline="0" dirty="0" smtClean="0">
                <a:solidFill>
                  <a:srgbClr val="9A562C"/>
                </a:solidFill>
              </a:rPr>
              <a:t> cap or </a:t>
            </a:r>
            <a:r>
              <a:rPr lang="en-US" sz="1400" b="0" baseline="0" dirty="0" err="1" smtClean="0">
                <a:solidFill>
                  <a:srgbClr val="9A562C"/>
                </a:solidFill>
              </a:rPr>
              <a:t>CompUCap</a:t>
            </a:r>
            <a:r>
              <a:rPr lang="en-US" sz="1400" b="0" baseline="0" dirty="0" smtClean="0">
                <a:solidFill>
                  <a:srgbClr val="9A562C"/>
                </a:solidFill>
              </a:rPr>
              <a:t>)</a:t>
            </a:r>
            <a:r>
              <a:rPr lang="en-US" sz="1400" b="0" dirty="0" smtClean="0">
                <a:solidFill>
                  <a:srgbClr val="9A562C"/>
                </a:solidFill>
              </a:rPr>
              <a:t>.</a:t>
            </a:r>
            <a:r>
              <a:rPr lang="en-US" sz="1400" b="0" i="1" dirty="0" smtClean="0">
                <a:solidFill>
                  <a:srgbClr val="9A562C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0" baseline="0" dirty="0" smtClean="0">
                <a:solidFill>
                  <a:srgbClr val="009644"/>
                </a:solidFill>
              </a:rPr>
              <a:t> If you reach eligibility </a:t>
            </a:r>
            <a:r>
              <a:rPr lang="en-US" sz="1400" b="0" dirty="0" smtClean="0">
                <a:solidFill>
                  <a:srgbClr val="009644"/>
                </a:solidFill>
              </a:rPr>
              <a:t>mid year, then you</a:t>
            </a:r>
            <a:r>
              <a:rPr lang="en-US" sz="1400" b="0" baseline="0" dirty="0" smtClean="0">
                <a:solidFill>
                  <a:srgbClr val="009644"/>
                </a:solidFill>
              </a:rPr>
              <a:t> reach eligibility </a:t>
            </a:r>
            <a:r>
              <a:rPr lang="en-US" sz="1400" b="0" dirty="0" smtClean="0">
                <a:solidFill>
                  <a:srgbClr val="009644"/>
                </a:solidFill>
              </a:rPr>
              <a:t>July 1</a:t>
            </a:r>
            <a:r>
              <a:rPr lang="en-US" sz="1400" b="0" baseline="0" dirty="0" smtClean="0">
                <a:solidFill>
                  <a:srgbClr val="009644"/>
                </a:solidFill>
              </a:rPr>
              <a:t> of following year for EESIP purposes.</a:t>
            </a:r>
            <a:endParaRPr lang="en-US" sz="1400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0" dirty="0" smtClean="0"/>
              <a:t> Projection is helpful when looking at EESIP.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99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 5 Columns.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Explanation of different options is in your projection packet.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Opt 2 &amp; 3 provided if JA DOB was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59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want to access your account, then click</a:t>
            </a:r>
            <a:r>
              <a:rPr lang="en-US" baseline="0" dirty="0" smtClean="0"/>
              <a:t> on the client </a:t>
            </a:r>
            <a:r>
              <a:rPr lang="en-US" dirty="0" smtClean="0"/>
              <a:t>portal link</a:t>
            </a:r>
            <a:r>
              <a:rPr lang="en-US" baseline="0" dirty="0" smtClean="0"/>
              <a:t> in the “Related Topics” box</a:t>
            </a:r>
            <a:r>
              <a:rPr lang="en-US" dirty="0" smtClean="0"/>
              <a:t>.</a:t>
            </a:r>
          </a:p>
          <a:p>
            <a:r>
              <a:rPr lang="en-US" baseline="0" dirty="0" smtClean="0"/>
              <a:t>It will take you to a secure site for registration.</a:t>
            </a:r>
          </a:p>
          <a:p>
            <a:r>
              <a:rPr lang="en-US" baseline="0" dirty="0" smtClean="0"/>
              <a:t>A PIN letter will be mailed to your TRS address, so make sure it is current before registration.</a:t>
            </a:r>
          </a:p>
          <a:p>
            <a:pPr marL="457200" lvl="1" indent="0">
              <a:buFont typeface="Arial" charset="0"/>
              <a:buNone/>
            </a:pPr>
            <a:endParaRPr lang="en-US" baseline="0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Valuable Tool for both active and retired members.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6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aseline="0" dirty="0" smtClean="0"/>
              <a:t>Valuable Tool for both active and retired members.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Service</a:t>
            </a:r>
            <a:r>
              <a:rPr lang="en-US" baseline="0" dirty="0" smtClean="0"/>
              <a:t> &amp; Salaries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Check again when FY2018 service &amp; salary is in.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Calculates estimates for you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Change SL or JA DOB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Provides Subsidy</a:t>
            </a:r>
            <a:endParaRPr lang="en-US" baseline="0" dirty="0"/>
          </a:p>
          <a:p>
            <a:pPr marL="0" lvl="0" indent="0">
              <a:buFont typeface="Arial" charset="0"/>
              <a:buNone/>
            </a:pPr>
            <a:r>
              <a:rPr lang="en-US" baseline="0" dirty="0" smtClean="0"/>
              <a:t>* Retirees use it to review benefit payments or get copies of tax forms before mailed.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76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Subsidy</a:t>
            </a:r>
            <a:r>
              <a:rPr lang="en-US" baseline="0" dirty="0" smtClean="0"/>
              <a:t> is provided in portal, but not provided in Projections, so here is a chart.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Please contact your insurance provider for insurance-related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66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Information at top of projection</a:t>
            </a:r>
          </a:p>
          <a:p>
            <a:r>
              <a:rPr lang="en-US" dirty="0" smtClean="0"/>
              <a:t>Please complete surveys &amp; comments/suggestions help.</a:t>
            </a:r>
          </a:p>
          <a:p>
            <a:r>
              <a:rPr lang="en-US" dirty="0" smtClean="0"/>
              <a:t>I will try to answer your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0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*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Your </a:t>
            </a:r>
            <a:r>
              <a:rPr lang="en-US" b="1" baseline="0" dirty="0" smtClean="0"/>
              <a:t>Retirement Projection </a:t>
            </a:r>
            <a:r>
              <a:rPr lang="en-US" b="0" baseline="0" dirty="0" smtClean="0"/>
              <a:t>is based on …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* Your </a:t>
            </a:r>
            <a:r>
              <a:rPr lang="en-US" b="1" baseline="0" dirty="0" smtClean="0"/>
              <a:t>Service &amp; Salary History. 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* “My OTRS” is the </a:t>
            </a:r>
            <a:r>
              <a:rPr lang="en-US" b="1" baseline="0" dirty="0" smtClean="0"/>
              <a:t>Client Portal </a:t>
            </a:r>
            <a:r>
              <a:rPr lang="en-US" b="0" baseline="0" dirty="0" smtClean="0"/>
              <a:t>to your retirement account.  </a:t>
            </a:r>
            <a:endParaRPr lang="en-US" b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9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i="0" u="none" baseline="0" dirty="0" smtClean="0">
                <a:solidFill>
                  <a:schemeClr val="tx1"/>
                </a:solidFill>
              </a:rPr>
              <a:t>Projection 	Great Planning Tool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i="0" u="none" baseline="0" dirty="0" smtClean="0">
                <a:solidFill>
                  <a:schemeClr val="tx1"/>
                </a:solidFill>
              </a:rPr>
              <a:t>	If &gt; 12 months from retirement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i="0" u="none" baseline="0" dirty="0" smtClean="0">
                <a:solidFill>
                  <a:schemeClr val="tx1"/>
                </a:solidFill>
              </a:rPr>
              <a:t>	Provides 10 different Years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i="0" u="none" baseline="0" dirty="0" smtClean="0">
                <a:solidFill>
                  <a:schemeClr val="tx1"/>
                </a:solidFill>
              </a:rPr>
              <a:t>	Provides 5 Retirement Plan Options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i="0" u="none" baseline="0" dirty="0" smtClean="0">
                <a:solidFill>
                  <a:schemeClr val="tx1"/>
                </a:solidFill>
              </a:rPr>
              <a:t>The color-coded sample is your “Cliff Notes” to your retirement projection.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0" i="0" u="none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i="0" u="none" baseline="0" dirty="0" smtClean="0">
                <a:solidFill>
                  <a:schemeClr val="tx1"/>
                </a:solidFill>
              </a:rPr>
              <a:t>Provided to Help You Make Informed Decisions About Your Retirement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i="0" u="none" baseline="0" dirty="0" smtClean="0">
                <a:solidFill>
                  <a:schemeClr val="tx1"/>
                </a:solidFill>
              </a:rPr>
              <a:t>	When to Retire – What Year.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i="0" u="none" baseline="0" dirty="0" smtClean="0">
                <a:solidFill>
                  <a:schemeClr val="tx1"/>
                </a:solidFill>
              </a:rPr>
              <a:t>	Which Retirement Plan Option is best for you and your family.	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b="0" i="0" u="none" baseline="0" dirty="0" smtClean="0">
                <a:solidFill>
                  <a:schemeClr val="tx1"/>
                </a:solidFill>
              </a:rPr>
              <a:t>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b="1" i="0" u="none" baseline="0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sz="1200" b="1" dirty="0" smtClean="0">
              <a:solidFill>
                <a:srgbClr val="9A562C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b="1" i="0" u="none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baseline="0" dirty="0" smtClean="0"/>
              <a:t>MOST IMPORTANT QUESTION:  When to retire?</a:t>
            </a:r>
          </a:p>
          <a:p>
            <a:pPr marL="0" indent="0">
              <a:buFont typeface="Arial" charset="0"/>
              <a:buNone/>
            </a:pP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b="1" baseline="0" dirty="0" smtClean="0"/>
              <a:t>Why July 1?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day of the month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day of the Fiscal Year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June 1 retirement date is often used by 9- or 10-month employees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="1" baseline="0" dirty="0" smtClean="0"/>
              <a:t>Why July 10? 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="0" baseline="0" dirty="0" smtClean="0"/>
              <a:t>Grace period of 10 days for age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="0" baseline="0" dirty="0" smtClean="0"/>
              <a:t>Same grace period for work 10 days into retirement month</a:t>
            </a:r>
          </a:p>
          <a:p>
            <a:pPr marL="0" lvl="0" indent="0">
              <a:buFont typeface="Arial" charset="0"/>
              <a:buNone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4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 smtClean="0"/>
              <a:t>Member Service Statement</a:t>
            </a:r>
            <a:r>
              <a:rPr lang="en-US" b="0" baseline="0" dirty="0" smtClean="0"/>
              <a:t> in packet – BASED ON FISCAL YEARS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Circle first year – Probably began work in fall of previous calendar year.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Circle last year - Based on last Employer year-end report submitted.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Individual years – Check salary and service credit. 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If you disagree, contact TRS for audit/verification form.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b="0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Tier totals at bottom: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Uncapped tier – based on high 3/high 5 salary average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Comp U Cap – possible if worked at OU/OSU FY1996-FY2007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Through 1995 - $40k or $25k limit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Final Salary Average in Projection is Based on Average of above Tier Totals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="0" baseline="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6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lvl="1" indent="0">
              <a:buClrTx/>
              <a:buSzPct val="100000"/>
              <a:buFont typeface="Wingdings" panose="05000000000000000000" pitchFamily="2" charset="2"/>
              <a:buNone/>
            </a:pPr>
            <a:r>
              <a:rPr lang="en-US" sz="1200" b="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The FAS is an average of the salaries listed in tier totals.</a:t>
            </a:r>
          </a:p>
          <a:p>
            <a:pPr marL="91440" lvl="1" indent="0">
              <a:buClrTx/>
              <a:buSzPct val="100000"/>
              <a:buFont typeface="Wingdings" panose="05000000000000000000" pitchFamily="2" charset="2"/>
              <a:buNone/>
            </a:pPr>
            <a:r>
              <a:rPr lang="en-US" sz="1200" b="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If FAS continues to change/grow, then</a:t>
            </a:r>
            <a:r>
              <a:rPr lang="en-US" sz="1200" b="0" baseline="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more than 1 tier is used in salary calculation</a:t>
            </a:r>
          </a:p>
          <a:p>
            <a:pPr marL="91440" lvl="1" indent="0">
              <a:buClrTx/>
              <a:buSzPct val="100000"/>
              <a:buFont typeface="Wingdings" panose="05000000000000000000" pitchFamily="2" charset="2"/>
              <a:buNone/>
            </a:pPr>
            <a:r>
              <a:rPr lang="en-US" sz="1200" b="0" baseline="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If FAS stops growing, then 1 tier is used in the salary calculation.</a:t>
            </a:r>
            <a:endParaRPr lang="en-US" sz="1200" b="0" dirty="0" smtClean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0" lvl="0" indent="0">
              <a:buFont typeface="Arial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baseline="0" dirty="0" smtClean="0"/>
              <a:t>REGULAR ANNUAL COMPENSATION (715:10-13-1)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INCLUDES True  employer-paid true fringes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baseline="0" dirty="0" smtClean="0"/>
              <a:t>Does NOT include: 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Flex Benefit Allowance paid by State NOR National Board Certification –laws exclude them.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Allowances/Expense Reimbursements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Termination/Retirement.  Unused SL or vacation.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Some Deferred comp plans, if not provided to all TRS members.</a:t>
            </a:r>
          </a:p>
          <a:p>
            <a:pPr marL="0" lvl="0" indent="0">
              <a:buFont typeface="Arial" charset="0"/>
              <a:buNone/>
            </a:pPr>
            <a:r>
              <a:rPr lang="en-US" baseline="0" dirty="0" smtClean="0"/>
              <a:t>Deferred Comp may reduce taxable income, but not TRS contributory salary.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25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0" baseline="0" dirty="0" smtClean="0"/>
              <a:t>Purchased service = based on year performed</a:t>
            </a:r>
          </a:p>
          <a:p>
            <a:pPr marL="0" indent="0">
              <a:buFont typeface="Arial" charset="0"/>
              <a:buNone/>
            </a:pPr>
            <a:r>
              <a:rPr lang="en-US" b="0" baseline="0" dirty="0" smtClean="0"/>
              <a:t>Fractional service = depends on year it happened.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Draw line between FY2013 &amp; 2014 on your MSS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Rule change regarding fractional service credit.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Draw line between FY2016 &amp; 2017 on your MSS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Rule change for rounding service credit.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0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r>
              <a:rPr lang="en-US" b="0" baseline="0" dirty="0" smtClean="0"/>
              <a:t>SL is a WILDCARD – it has different values for different accounts.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MSS never lists SL, but it is used in estimates &amp; projections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Tier – Same value as your earliest vested service.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May be used to reach Comb80 or Comb90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May be combined with service prior to FY2014.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Round-Up Provision on service prior to FY2014 – </a:t>
            </a:r>
          </a:p>
          <a:p>
            <a:pPr marL="1085850" lvl="2" indent="-171450">
              <a:buFont typeface="Arial" charset="0"/>
              <a:buChar char="•"/>
            </a:pPr>
            <a:r>
              <a:rPr lang="en-US" baseline="0" dirty="0" smtClean="0"/>
              <a:t>CAREFUL - Round UP provision may be forfeit if work past July 1.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="0" baseline="0" dirty="0" smtClean="0"/>
              <a:t>Use client portal or submit PIV to receive estimate with sick leave credit.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0" baseline="0" dirty="0" smtClean="0"/>
              <a:t> 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D275-8868-4882-A225-ED2C9351FA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2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F03956-8EC6-45A6-AD81-AAE945BC287E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560E97B-90DD-486F-BBD4-7030A88B6A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5" r:id="rId1"/>
    <p:sldLayoutId id="2147485486" r:id="rId2"/>
    <p:sldLayoutId id="2147485487" r:id="rId3"/>
    <p:sldLayoutId id="2147485488" r:id="rId4"/>
    <p:sldLayoutId id="2147485489" r:id="rId5"/>
    <p:sldLayoutId id="2147485490" r:id="rId6"/>
    <p:sldLayoutId id="2147485491" r:id="rId7"/>
    <p:sldLayoutId id="2147485492" r:id="rId8"/>
    <p:sldLayoutId id="2147485493" r:id="rId9"/>
    <p:sldLayoutId id="2147485494" r:id="rId10"/>
    <p:sldLayoutId id="21474854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.gov/TR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1742182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Be informed. Be prepared.</a:t>
            </a:r>
          </a:p>
          <a:p>
            <a:pPr algn="ctr"/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Understanding your Retirement Account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113782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0" b="1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endParaRPr lang="en-US" sz="2000" b="1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200" b="1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Debra Schmitt</a:t>
            </a:r>
          </a:p>
          <a:p>
            <a:pPr algn="ctr"/>
            <a:r>
              <a:rPr lang="en-US" sz="3200" b="1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Client Services Manager</a:t>
            </a:r>
          </a:p>
          <a:p>
            <a:pPr algn="ctr"/>
            <a:endParaRPr lang="en-US" sz="3200" b="1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927"/>
            <a:ext cx="4800601" cy="103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0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020762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EARLY RETIREMENT MULTIPLIER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If Multiplier &lt; 100%, then you have not yet reached Normal Retirement Eligibility.</a:t>
            </a:r>
          </a:p>
          <a:p>
            <a:pPr lvl="1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Age Matters</a:t>
            </a:r>
          </a:p>
          <a:p>
            <a:pPr lvl="1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Waiting Helps, Even If Not Working</a:t>
            </a:r>
          </a:p>
          <a:p>
            <a:pPr marL="320040" lvl="1" indent="0">
              <a:buNone/>
            </a:pPr>
            <a:endParaRPr lang="en-US" sz="3600" dirty="0" smtClean="0">
              <a:latin typeface="+mj-lt"/>
            </a:endParaRPr>
          </a:p>
          <a:p>
            <a:r>
              <a:rPr lang="en-US" sz="3600" b="1" dirty="0" smtClean="0">
                <a:latin typeface="+mj-lt"/>
                <a:cs typeface="Aharoni" panose="02010803020104030203" pitchFamily="2" charset="-79"/>
              </a:rPr>
              <a:t>100</a:t>
            </a:r>
            <a:r>
              <a:rPr lang="en-US" sz="3600" b="1" dirty="0">
                <a:latin typeface="+mj-lt"/>
                <a:cs typeface="Aharoni" panose="02010803020104030203" pitchFamily="2" charset="-79"/>
              </a:rPr>
              <a:t>% </a:t>
            </a:r>
            <a:r>
              <a:rPr lang="en-US" sz="3600" b="1" dirty="0" smtClean="0">
                <a:latin typeface="+mj-lt"/>
                <a:cs typeface="Aharoni" panose="02010803020104030203" pitchFamily="2" charset="-79"/>
              </a:rPr>
              <a:t>= </a:t>
            </a:r>
            <a:r>
              <a:rPr lang="en-US" sz="3600" b="1" dirty="0" smtClean="0">
                <a:latin typeface="+mj-lt"/>
                <a:cs typeface="Arial" panose="020B0604020202020204" pitchFamily="34" charset="0"/>
              </a:rPr>
              <a:t>Normal </a:t>
            </a:r>
            <a:r>
              <a:rPr lang="en-US" sz="3600" b="1" dirty="0">
                <a:latin typeface="+mj-lt"/>
                <a:cs typeface="Arial" panose="020B0604020202020204" pitchFamily="34" charset="0"/>
              </a:rPr>
              <a:t>Retirement Eligibility</a:t>
            </a:r>
          </a:p>
          <a:p>
            <a:pPr lvl="1"/>
            <a:r>
              <a:rPr lang="en-US" sz="3600" dirty="0">
                <a:latin typeface="+mj-lt"/>
              </a:rPr>
              <a:t>Reached Comb 80, Comb 90, or Age</a:t>
            </a:r>
          </a:p>
          <a:p>
            <a:pPr lvl="1"/>
            <a:r>
              <a:rPr lang="en-US" sz="3600" dirty="0">
                <a:latin typeface="+mj-lt"/>
              </a:rPr>
              <a:t>If not working, don’t wait to retire.</a:t>
            </a:r>
          </a:p>
          <a:p>
            <a:pPr lvl="1"/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1"/>
            <a:ext cx="8458200" cy="1447800"/>
          </a:xfrm>
          <a:solidFill>
            <a:srgbClr val="8C0C96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EESIP - WORKING BEYOND JULY 1 NORMAL RETIREMENT ELIGILITY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3058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 u="sng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600" b="1" u="sng" dirty="0" smtClean="0">
                <a:latin typeface="Arial Rounded MT Bold" panose="020F0704030504030204" pitchFamily="34" charset="0"/>
              </a:rPr>
              <a:t>EESIP </a:t>
            </a:r>
            <a:r>
              <a:rPr lang="en-US" sz="3600" b="1" dirty="0">
                <a:latin typeface="Arial Rounded MT Bold" panose="020F0704030504030204" pitchFamily="34" charset="0"/>
              </a:rPr>
              <a:t>=</a:t>
            </a:r>
            <a:r>
              <a:rPr lang="en-US" sz="3600" b="1" dirty="0" smtClean="0">
                <a:latin typeface="Arial Rounded MT Bold" panose="020F0704030504030204" pitchFamily="34" charset="0"/>
              </a:rPr>
              <a:t>  Education Employees Service </a:t>
            </a:r>
            <a:r>
              <a:rPr lang="en-US" sz="3600" b="1" u="sng" dirty="0" smtClean="0">
                <a:latin typeface="Arial Rounded MT Bold" panose="020F0704030504030204" pitchFamily="34" charset="0"/>
              </a:rPr>
              <a:t>Incentive</a:t>
            </a:r>
            <a:r>
              <a:rPr lang="en-US" sz="3600" b="1" dirty="0" smtClean="0">
                <a:latin typeface="Arial Rounded MT Bold" panose="020F0704030504030204" pitchFamily="34" charset="0"/>
              </a:rPr>
              <a:t> Plan</a:t>
            </a:r>
          </a:p>
          <a:p>
            <a:pPr marL="0" indent="0">
              <a:buNone/>
            </a:pPr>
            <a:endParaRPr lang="en-US" sz="1400" b="1" dirty="0" smtClean="0">
              <a:solidFill>
                <a:srgbClr val="009644"/>
              </a:solidFill>
              <a:latin typeface="+mj-lt"/>
            </a:endParaRPr>
          </a:p>
          <a:p>
            <a:pPr algn="just"/>
            <a:r>
              <a:rPr lang="en-US" sz="3200" b="1" dirty="0" smtClean="0">
                <a:latin typeface="Arial Rounded MT Bold" panose="020F0704030504030204" pitchFamily="34" charset="0"/>
              </a:rPr>
              <a:t>Normal Retirement Eligibility = July 1.</a:t>
            </a:r>
          </a:p>
          <a:p>
            <a:pPr algn="just"/>
            <a:r>
              <a:rPr lang="en-US" sz="3200" b="1" dirty="0" smtClean="0">
                <a:latin typeface="Arial Rounded MT Bold" panose="020F0704030504030204" pitchFamily="34" charset="0"/>
              </a:rPr>
              <a:t>Each </a:t>
            </a:r>
            <a:r>
              <a:rPr lang="en-US" sz="3200" b="1" dirty="0">
                <a:latin typeface="Arial Rounded MT Bold" panose="020F0704030504030204" pitchFamily="34" charset="0"/>
              </a:rPr>
              <a:t>year worked beyond eligibility, moves 2 years to UNCAPPED tier.</a:t>
            </a:r>
          </a:p>
          <a:p>
            <a:pPr algn="just"/>
            <a:r>
              <a:rPr lang="en-US" sz="3200" b="1" dirty="0" smtClean="0">
                <a:latin typeface="Arial Rounded MT Bold" panose="020F0704030504030204" pitchFamily="34" charset="0"/>
              </a:rPr>
              <a:t>Projections include EESIP, if applicable.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endParaRPr lang="en-US" sz="3200" b="1" dirty="0">
              <a:solidFill>
                <a:srgbClr val="9A56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05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FINAL 5 COLUMNS:  LET’S TALK MONEY!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1318" y="2471225"/>
            <a:ext cx="8019282" cy="38533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 Rounded MT Bold" panose="020F0704030504030204" pitchFamily="34" charset="0"/>
              </a:rPr>
              <a:t>GROSS MONTHLY BENEFIT </a:t>
            </a:r>
            <a:r>
              <a:rPr lang="en-US" sz="2800" b="1" dirty="0" smtClean="0">
                <a:latin typeface="Arial Rounded MT Bold" panose="020F0704030504030204" pitchFamily="34" charset="0"/>
              </a:rPr>
              <a:t>:  </a:t>
            </a:r>
            <a:r>
              <a:rPr lang="en-US" sz="2400" b="1" dirty="0" smtClean="0">
                <a:latin typeface="+mj-lt"/>
              </a:rPr>
              <a:t>5 different options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 Rounded MT Bold" panose="020F0704030504030204" pitchFamily="34" charset="0"/>
              </a:rPr>
              <a:t>CONSULT YOUR TAX PROFESSIONAL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</a:rPr>
              <a:t>Pay Federal taxes, but not FICA (social security).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</a:rPr>
              <a:t>State taxes (may have exclusion for TRS retirees).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</a:rPr>
              <a:t>Professional Dues </a:t>
            </a:r>
            <a:r>
              <a:rPr lang="en-US" b="1" dirty="0">
                <a:latin typeface="+mj-lt"/>
              </a:rPr>
              <a:t>OREA or RPOE </a:t>
            </a:r>
            <a:r>
              <a:rPr lang="en-US" b="1" dirty="0" smtClean="0">
                <a:latin typeface="+mj-lt"/>
              </a:rPr>
              <a:t>(optional</a:t>
            </a:r>
            <a:r>
              <a:rPr lang="en-US" b="1" dirty="0">
                <a:latin typeface="+mj-lt"/>
              </a:rPr>
              <a:t>) </a:t>
            </a:r>
            <a:r>
              <a:rPr lang="en-US" b="1" dirty="0" smtClean="0">
                <a:latin typeface="+mj-lt"/>
              </a:rPr>
              <a:t>.</a:t>
            </a:r>
            <a:endParaRPr lang="en-US" b="1" dirty="0">
              <a:latin typeface="+mj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</a:rPr>
              <a:t>Insurance premiums (may not tax-defer premiums).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latin typeface="Arial Rounded MT Bold" panose="020F0704030504030204" pitchFamily="34" charset="0"/>
              </a:rPr>
              <a:t>PLSO (Partial Lump Sum Option) Amounts Are Not Provided On 10-Year Projections.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7" y="990600"/>
            <a:ext cx="8305800" cy="14806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1849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2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5A44AC"/>
                </a:solidFill>
                <a:latin typeface="Cambria" panose="02040503050406030204" pitchFamily="18" charset="0"/>
                <a:ea typeface="Batang" panose="02030600000101010101" pitchFamily="18" charset="-127"/>
              </a:rPr>
              <a:t>  MY OTRS CLIENT PORTAL</a:t>
            </a:r>
            <a:endParaRPr lang="en-US" sz="4800" b="1" dirty="0">
              <a:solidFill>
                <a:srgbClr val="5A44A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6477001" cy="2940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DD18EC"/>
                </a:solidFill>
                <a:latin typeface="+mj-lt"/>
              </a:rPr>
              <a:t>&gt;21,000 Registered Users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+mj-lt"/>
              </a:rPr>
              <a:t>Access client portal  through TRS link: </a:t>
            </a:r>
          </a:p>
          <a:p>
            <a:pPr marL="0" indent="0">
              <a:buNone/>
            </a:pPr>
            <a:r>
              <a:rPr lang="en-US" sz="4000" b="1" i="1" u="sng" dirty="0" smtClean="0">
                <a:latin typeface="+mj-lt"/>
                <a:hlinkClick r:id="rId3"/>
              </a:rPr>
              <a:t>https</a:t>
            </a:r>
            <a:r>
              <a:rPr lang="en-US" sz="4000" b="1" i="1" u="sng" dirty="0">
                <a:latin typeface="+mj-lt"/>
                <a:hlinkClick r:id="rId3"/>
              </a:rPr>
              <a:t>://</a:t>
            </a:r>
            <a:r>
              <a:rPr lang="en-US" sz="4000" b="1" i="1" u="sng" dirty="0" smtClean="0">
                <a:latin typeface="+mj-lt"/>
                <a:hlinkClick r:id="rId3"/>
              </a:rPr>
              <a:t>www.ok.gov/TRS</a:t>
            </a:r>
            <a:endParaRPr lang="en-US" sz="4000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705600" y="1371600"/>
            <a:ext cx="2192655" cy="3886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536055" y="4267200"/>
            <a:ext cx="2362200" cy="39458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1849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1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MY OTRS CLIENT PORTAL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ACCESSIBLE ANY 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191000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Print Account Balances 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Check 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History of Service &amp; Salaries</a:t>
            </a:r>
            <a:endParaRPr lang="en-US" sz="3600" i="1" dirty="0">
              <a:solidFill>
                <a:srgbClr val="0070C0"/>
              </a:solidFill>
              <a:latin typeface="+mj-lt"/>
            </a:endParaRPr>
          </a:p>
          <a:p>
            <a:r>
              <a:rPr lang="en-US" sz="36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Get Estimate of Retirement Benefits </a:t>
            </a:r>
          </a:p>
          <a:p>
            <a:pPr lvl="1"/>
            <a:r>
              <a:rPr lang="en-US" i="1" dirty="0" smtClean="0">
                <a:solidFill>
                  <a:srgbClr val="7030A0"/>
                </a:solidFill>
                <a:latin typeface="+mj-lt"/>
              </a:rPr>
              <a:t>Add or change number of sick leave days</a:t>
            </a:r>
          </a:p>
          <a:p>
            <a:pPr lvl="1"/>
            <a:r>
              <a:rPr lang="en-US" i="1" dirty="0" smtClean="0">
                <a:solidFill>
                  <a:srgbClr val="7030A0"/>
                </a:solidFill>
                <a:latin typeface="+mj-lt"/>
              </a:rPr>
              <a:t>Add or change joint annuitant date of birth</a:t>
            </a:r>
          </a:p>
          <a:p>
            <a:pPr lvl="1"/>
            <a:r>
              <a:rPr lang="en-US" i="1" dirty="0" smtClean="0">
                <a:solidFill>
                  <a:srgbClr val="7030A0"/>
                </a:solidFill>
                <a:latin typeface="+mj-lt"/>
              </a:rPr>
              <a:t>Provides the </a:t>
            </a:r>
            <a:r>
              <a:rPr lang="en-US" i="1" dirty="0">
                <a:solidFill>
                  <a:srgbClr val="7030A0"/>
                </a:solidFill>
                <a:latin typeface="+mj-lt"/>
              </a:rPr>
              <a:t>amount of TRS insurance subsidy.</a:t>
            </a:r>
          </a:p>
          <a:p>
            <a:r>
              <a:rPr lang="en-US" sz="36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Edit Personal or Contact </a:t>
            </a:r>
            <a:r>
              <a:rPr lang="en-US" sz="36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Information </a:t>
            </a:r>
          </a:p>
          <a:p>
            <a:r>
              <a:rPr lang="en-US" sz="3600" b="1" dirty="0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Review Benefit Payments (Retirees) </a:t>
            </a:r>
            <a:r>
              <a:rPr lang="en-US" sz="3600" b="1" dirty="0" smtClean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49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050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77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TRS Insurance Subsidy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1540708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10 years service = TRS Subsidy $100- $105</a:t>
            </a:r>
          </a:p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Please contact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your insurance provider for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insurance-related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questions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. 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55108"/>
            <a:ext cx="7078747" cy="4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9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276600" cy="1600200"/>
          </a:xfr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QUESTION &amp;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ANSWER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533400"/>
            <a:ext cx="5157545" cy="5562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accent1"/>
                </a:solidFill>
                <a:latin typeface="+mj-lt"/>
              </a:rPr>
              <a:t>TRS contact </a:t>
            </a:r>
            <a:r>
              <a:rPr lang="en-US" sz="2800" b="1" i="1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sz="2800" b="1" i="1" dirty="0" smtClean="0">
                <a:solidFill>
                  <a:schemeClr val="accent1"/>
                </a:solidFill>
                <a:latin typeface="+mj-lt"/>
              </a:rPr>
              <a:t>nformation is at the top of your retirement projection.</a:t>
            </a:r>
          </a:p>
          <a:p>
            <a:pPr marL="0" indent="0" algn="ctr">
              <a:buNone/>
            </a:pPr>
            <a:endParaRPr lang="en-US" sz="2800" b="1" i="1" dirty="0" smtClean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accent2"/>
                </a:solidFill>
                <a:latin typeface="+mj-lt"/>
              </a:rPr>
              <a:t>I will do my best to address all of your questions</a:t>
            </a:r>
          </a:p>
          <a:p>
            <a:pPr marL="0" indent="0" algn="ctr">
              <a:buNone/>
            </a:pPr>
            <a:endParaRPr lang="en-US" sz="2400" b="1" i="1" dirty="0" smtClean="0">
              <a:solidFill>
                <a:schemeClr val="accent2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1900" b="1" i="1" dirty="0" smtClean="0">
                <a:solidFill>
                  <a:schemeClr val="accent4"/>
                </a:solidFill>
                <a:latin typeface="+mj-lt"/>
              </a:rPr>
              <a:t>Please return surveys to Registration Table</a:t>
            </a:r>
          </a:p>
          <a:p>
            <a:pPr marL="0" indent="0" algn="ctr">
              <a:buNone/>
            </a:pPr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Range:</a:t>
            </a: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Very Satisfied </a:t>
            </a: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= 5</a:t>
            </a:r>
          </a:p>
          <a:p>
            <a:pPr marL="0" indent="0" algn="ctr">
              <a:buNone/>
            </a:pPr>
            <a:r>
              <a:rPr lang="en-US" sz="1900" b="1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Not </a:t>
            </a:r>
            <a:r>
              <a:rPr lang="en-US" sz="1900" b="1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satisfied = 1</a:t>
            </a:r>
          </a:p>
          <a:p>
            <a:pPr marL="0" indent="0" algn="ctr">
              <a:buNone/>
            </a:pPr>
            <a:r>
              <a:rPr lang="en-US" sz="1900" b="1" i="1" dirty="0" smtClean="0">
                <a:solidFill>
                  <a:schemeClr val="accent4"/>
                </a:solidFill>
                <a:latin typeface="+mj-lt"/>
              </a:rPr>
              <a:t>Comments or suggestions appreciated.</a:t>
            </a:r>
            <a:endParaRPr lang="en-US" sz="1900" b="1" i="1" dirty="0">
              <a:solidFill>
                <a:schemeClr val="accent4"/>
              </a:solidFill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8249"/>
            <a:ext cx="1905000" cy="358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849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10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2C8F1-4FDC-4FC4-921B-9B644FBF2C6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5248" y="2362200"/>
            <a:ext cx="7772400" cy="2590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A30EAE"/>
                </a:solidFill>
                <a:latin typeface="Calibri" panose="020F0502020204030204" pitchFamily="34" charset="0"/>
              </a:rPr>
              <a:t>RETIREMENT </a:t>
            </a:r>
            <a:r>
              <a:rPr lang="en-US" sz="4800" b="1" dirty="0" smtClean="0">
                <a:solidFill>
                  <a:srgbClr val="A30EAE"/>
                </a:solidFill>
                <a:latin typeface="Calibri" panose="020F0502020204030204" pitchFamily="34" charset="0"/>
              </a:rPr>
              <a:t>PROJECTION</a:t>
            </a:r>
            <a:endParaRPr lang="en-US" sz="4800" b="1" dirty="0">
              <a:solidFill>
                <a:srgbClr val="A30EAE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4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SERVICE &amp; SALARY HISTORY  </a:t>
            </a:r>
            <a:endParaRPr lang="en-US" sz="4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48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“MY OTRS” CLIENT PORTAL</a:t>
            </a:r>
            <a:endParaRPr lang="en-US" sz="4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849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24800" cy="1189038"/>
          </a:xfrm>
          <a:solidFill>
            <a:schemeClr val="accent1"/>
          </a:solidFill>
        </p:spPr>
        <p:txBody>
          <a:bodyPr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229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408" y="425482"/>
            <a:ext cx="609600" cy="609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PROJECTIONS</a:t>
            </a:r>
            <a:endParaRPr lang="en-US" sz="31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7602992" cy="581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PROJECTIONS -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Aharoni" panose="02010803020104030203" pitchFamily="2" charset="-79"/>
              </a:rPr>
              <a:t>FOR PLANNING PURPOSES</a:t>
            </a:r>
            <a:endParaRPr lang="en-US" sz="2400" b="1" dirty="0">
              <a:solidFill>
                <a:schemeClr val="tx2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71165"/>
            <a:ext cx="2286000" cy="48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0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RETIREMENT YEAR AND 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2672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800" b="1" dirty="0" smtClean="0">
                <a:latin typeface="Arial Rounded MT Bold" panose="020F0704030504030204" pitchFamily="34" charset="0"/>
              </a:rPr>
              <a:t>JULY 1 Retirement Dates on Projection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1</a:t>
            </a:r>
            <a:r>
              <a:rPr lang="en-US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st</a:t>
            </a:r>
            <a:r>
              <a:rPr lang="en-US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 day of month used for retirement dates. 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00863D"/>
                </a:solidFill>
                <a:latin typeface="Arial Rounded MT Bold" panose="020F0704030504030204" pitchFamily="34" charset="0"/>
              </a:rPr>
              <a:t>Fiscal Year ends June 30 for full credit July 1.  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June 1 retirement dates if eligible by June 10.</a:t>
            </a:r>
            <a:endParaRPr lang="en-US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320040" lvl="1" indent="0">
              <a:buNone/>
            </a:pPr>
            <a:endParaRPr lang="en-US" b="1" dirty="0">
              <a:solidFill>
                <a:srgbClr val="00863D"/>
              </a:solidFill>
              <a:latin typeface="Arial Rounded MT Bold" panose="020F0704030504030204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b="1" dirty="0" smtClean="0">
                <a:latin typeface="Arial Rounded MT Bold" panose="020F0704030504030204" pitchFamily="34" charset="0"/>
              </a:rPr>
              <a:t>AGE as of the July 10</a:t>
            </a:r>
            <a:r>
              <a:rPr lang="en-US" sz="2800" b="1" baseline="30000" dirty="0" smtClean="0">
                <a:latin typeface="Arial Rounded MT Bold" panose="020F0704030504030204" pitchFamily="34" charset="0"/>
              </a:rPr>
              <a:t>th</a:t>
            </a:r>
            <a:endParaRPr lang="en-US" sz="2800" b="1" dirty="0" smtClean="0">
              <a:latin typeface="Arial Rounded MT Bold" panose="020F0704030504030204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Grace period for birthdates 1</a:t>
            </a:r>
            <a:r>
              <a:rPr lang="en-US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st</a:t>
            </a:r>
            <a:r>
              <a:rPr lang="en-US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 – 10</a:t>
            </a:r>
            <a:r>
              <a:rPr lang="en-US" b="1" baseline="300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th</a:t>
            </a:r>
            <a:r>
              <a:rPr lang="en-US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 of month. 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Same grace period as the last day worked.</a:t>
            </a:r>
          </a:p>
          <a:p>
            <a:pPr marL="320040" lvl="1" indent="0">
              <a:buNone/>
            </a:pPr>
            <a:endParaRPr lang="en-US" b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6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5410"/>
            <a:ext cx="2514600" cy="6520190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MEMBER </a:t>
            </a:r>
            <a:r>
              <a:rPr lang="en-US" sz="36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SERVICE </a:t>
            </a:r>
            <a:r>
              <a:rPr lang="en-US" sz="2700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STATEMENT</a:t>
            </a:r>
            <a:br>
              <a:rPr lang="en-US" sz="2700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-US" sz="2700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/>
            </a:r>
            <a:br>
              <a:rPr lang="en-US" sz="2700" b="1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n-US" sz="2700" b="1" u="sng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Year</a:t>
            </a:r>
            <a:r>
              <a:rPr lang="en-US" sz="2700" b="1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- L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isted by ending year:  1991 = 7/1990 to 6/1991  </a:t>
            </a: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/>
            </a:r>
            <a:b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/>
            </a:r>
            <a:b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2400" u="sng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Last Year</a:t>
            </a: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 -based on Employer’s Year-End Report</a:t>
            </a:r>
            <a:b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/>
            </a:r>
            <a:br>
              <a:rPr lang="en-US" sz="2400" dirty="0" smtClean="0">
                <a:solidFill>
                  <a:srgbClr val="00B050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en-US" sz="2400" dirty="0" smtClean="0">
                <a:solidFill>
                  <a:schemeClr val="accent2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Tier salaries at bottom are used in  retirement calculations.</a:t>
            </a:r>
            <a:endParaRPr lang="en-US" sz="2400" dirty="0"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633783"/>
            <a:ext cx="5943600" cy="591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76200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/>
                </a:solidFill>
                <a:latin typeface="+mj-lt"/>
              </a:rPr>
              <a:t>Sample Client</a:t>
            </a:r>
            <a:endParaRPr lang="en-US" sz="28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62400" y="5791200"/>
            <a:ext cx="5029200" cy="9144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0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1371600"/>
          </a:xfr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+mj-lt"/>
              </a:rPr>
              <a:t>FINAL AVERAGE SALARY (FAS) ON PROJECTION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752600"/>
            <a:ext cx="6238874" cy="4419600"/>
          </a:xfrm>
        </p:spPr>
        <p:txBody>
          <a:bodyPr>
            <a:normAutofit fontScale="55000" lnSpcReduction="20000"/>
          </a:bodyPr>
          <a:lstStyle/>
          <a:p>
            <a:pPr marL="777240" lvl="1" indent="-685800">
              <a:buClrTx/>
              <a:buSzPct val="100000"/>
            </a:pPr>
            <a:r>
              <a:rPr lang="en-US" sz="5100" b="1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Salaries at bottom of Member Statement are averaged in Final Average Salary Column.  </a:t>
            </a:r>
          </a:p>
          <a:p>
            <a:pPr marL="91440" lvl="1" indent="0">
              <a:buClrTx/>
              <a:buSzPct val="100000"/>
              <a:buNone/>
            </a:pPr>
            <a:endParaRPr lang="en-US" sz="5100" b="1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777240" lvl="1" indent="-685800">
              <a:buClrTx/>
              <a:buSzPct val="100000"/>
            </a:pPr>
            <a:r>
              <a:rPr lang="en-US" sz="5100" b="1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If FAS amount is changing, then more than one salary tier is being used.  FAS shows a weighted salary average.</a:t>
            </a:r>
          </a:p>
          <a:p>
            <a:pPr marL="91440" lvl="1" indent="0">
              <a:buClrTx/>
              <a:buSzPct val="100000"/>
              <a:buNone/>
            </a:pPr>
            <a:endParaRPr lang="en-US" sz="5100" b="1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marL="777240" lvl="1" indent="-685800">
              <a:buClrTx/>
              <a:buSzPct val="100000"/>
            </a:pPr>
            <a:r>
              <a:rPr lang="en-US" sz="5100" b="1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If FAS does not change, then only the Uncapped Salary Average is being used.</a:t>
            </a:r>
          </a:p>
          <a:p>
            <a:pPr marL="91440" lvl="1" indent="0">
              <a:buClrTx/>
              <a:buSzPct val="100000"/>
              <a:buNone/>
            </a:pPr>
            <a:endParaRPr lang="en-US" sz="5100" b="1" dirty="0" smtClean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981200" cy="594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3016830"/>
            <a:ext cx="2209800" cy="3276600"/>
          </a:xfrm>
          <a:prstGeom prst="rect">
            <a:avLst/>
          </a:prstGeom>
          <a:noFill/>
          <a:ln w="57150">
            <a:solidFill>
              <a:srgbClr val="008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FF99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06256"/>
            <a:ext cx="2590800" cy="55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1597937"/>
            <a:ext cx="2209800" cy="13716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  <a:solidFill>
            <a:srgbClr val="FF99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SALARY FAQS </a:t>
            </a:r>
            <a:r>
              <a:rPr lang="en-US" sz="2800" b="1" dirty="0" smtClean="0">
                <a:solidFill>
                  <a:schemeClr val="tx1"/>
                </a:solidFill>
              </a:rPr>
              <a:t>(715:10-13-1)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8153400" cy="5562600"/>
          </a:xfrm>
        </p:spPr>
        <p:txBody>
          <a:bodyPr>
            <a:normAutofit fontScale="62500" lnSpcReduction="20000"/>
          </a:bodyPr>
          <a:lstStyle/>
          <a:p>
            <a:pPr marL="0" lvl="2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REGULAR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ANNUAL </a:t>
            </a:r>
            <a:r>
              <a:rPr lang="en-US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COMPENSATION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marL="342900" lvl="2" indent="-342900">
              <a:spcBef>
                <a:spcPts val="580"/>
              </a:spcBef>
              <a:buClr>
                <a:schemeClr val="accent1"/>
              </a:buClr>
            </a:pP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Salary + Fringe – Flex Benefit Allowance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sz="3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31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INCLUDES:  </a:t>
            </a:r>
          </a:p>
          <a:p>
            <a:pPr marL="342900" lvl="2" indent="-342900">
              <a:spcBef>
                <a:spcPts val="580"/>
              </a:spcBef>
              <a:buClr>
                <a:schemeClr val="accent1"/>
              </a:buClr>
            </a:pPr>
            <a:r>
              <a:rPr lang="en-US" sz="2900" u="sng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Employer-paid</a:t>
            </a:r>
            <a:r>
              <a:rPr lang="en-US" sz="29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 group health, disability, or life insurance</a:t>
            </a:r>
          </a:p>
          <a:p>
            <a:pPr marL="342900" lvl="2" indent="-342900">
              <a:spcBef>
                <a:spcPts val="580"/>
              </a:spcBef>
              <a:buClr>
                <a:schemeClr val="accent1"/>
              </a:buClr>
            </a:pPr>
            <a:r>
              <a:rPr lang="en-US" sz="29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Annuities &amp; pension contributions provided on a periodic basis </a:t>
            </a:r>
            <a:r>
              <a:rPr lang="en-US" sz="2900" u="sng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to all qualified members of the employer</a:t>
            </a:r>
            <a:r>
              <a:rPr lang="en-US" sz="29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2" indent="-342900">
              <a:spcBef>
                <a:spcPts val="580"/>
              </a:spcBef>
              <a:buClr>
                <a:schemeClr val="accent1"/>
              </a:buClr>
            </a:pPr>
            <a:endParaRPr lang="en-US" sz="2200" dirty="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lvl="2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3100" b="1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EXCLUDES: 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endParaRPr lang="en-US" sz="2200" dirty="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lvl="2" indent="-342900">
              <a:spcBef>
                <a:spcPts val="580"/>
              </a:spcBef>
              <a:buClr>
                <a:schemeClr val="accent1"/>
              </a:buClr>
            </a:pPr>
            <a:r>
              <a:rPr lang="en-US" sz="2900" dirty="0">
                <a:latin typeface="Arial Rounded MT Bold" panose="020F0704030504030204" pitchFamily="34" charset="0"/>
                <a:cs typeface="Arial" panose="020B0604020202020204" pitchFamily="34" charset="0"/>
              </a:rPr>
              <a:t>Flexible Benefit Allowance 26-105</a:t>
            </a:r>
          </a:p>
          <a:p>
            <a:pPr marL="342900" lvl="2" indent="-342900">
              <a:spcBef>
                <a:spcPts val="580"/>
              </a:spcBef>
              <a:buClr>
                <a:schemeClr val="accent1"/>
              </a:buClr>
            </a:pPr>
            <a:r>
              <a:rPr lang="en-US" sz="2900" dirty="0">
                <a:latin typeface="Arial Rounded MT Bold" panose="020F0704030504030204" pitchFamily="34" charset="0"/>
                <a:cs typeface="Arial" panose="020B0604020202020204" pitchFamily="34" charset="0"/>
              </a:rPr>
              <a:t>National Board Certification. </a:t>
            </a:r>
          </a:p>
          <a:p>
            <a:pPr marL="342900" lvl="2" indent="-342900">
              <a:spcBef>
                <a:spcPts val="580"/>
              </a:spcBef>
              <a:buClr>
                <a:schemeClr val="accent1"/>
              </a:buClr>
            </a:pPr>
            <a:r>
              <a:rPr lang="en-US" sz="2900" dirty="0">
                <a:latin typeface="Arial Rounded MT Bold" panose="020F0704030504030204" pitchFamily="34" charset="0"/>
                <a:cs typeface="Arial" panose="020B0604020202020204" pitchFamily="34" charset="0"/>
              </a:rPr>
              <a:t>Allowances or expense reimbursements</a:t>
            </a:r>
          </a:p>
          <a:p>
            <a:pPr marL="342900" lvl="2" indent="-342900">
              <a:spcBef>
                <a:spcPts val="580"/>
              </a:spcBef>
              <a:buClr>
                <a:schemeClr val="accent1"/>
              </a:buClr>
            </a:pPr>
            <a:r>
              <a:rPr lang="en-US" sz="2900" dirty="0">
                <a:latin typeface="Arial Rounded MT Bold" panose="020F0704030504030204" pitchFamily="34" charset="0"/>
                <a:cs typeface="Arial" panose="020B0604020202020204" pitchFamily="34" charset="0"/>
              </a:rPr>
              <a:t>Payments for termination/retirement or </a:t>
            </a:r>
            <a:r>
              <a:rPr lang="en-US" sz="29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payment for unused </a:t>
            </a:r>
            <a:r>
              <a:rPr lang="en-US" sz="2900" dirty="0">
                <a:latin typeface="Arial Rounded MT Bold" panose="020F0704030504030204" pitchFamily="34" charset="0"/>
                <a:cs typeface="Arial" panose="020B0604020202020204" pitchFamily="34" charset="0"/>
              </a:rPr>
              <a:t>leave</a:t>
            </a:r>
          </a:p>
          <a:p>
            <a:pPr marL="342900" lvl="2" indent="-342900">
              <a:spcBef>
                <a:spcPts val="580"/>
              </a:spcBef>
              <a:buClr>
                <a:schemeClr val="accent1"/>
              </a:buClr>
            </a:pPr>
            <a:r>
              <a:rPr lang="en-US" sz="2900" dirty="0">
                <a:latin typeface="Arial Rounded MT Bold" panose="020F0704030504030204" pitchFamily="34" charset="0"/>
                <a:cs typeface="Arial" panose="020B0604020202020204" pitchFamily="34" charset="0"/>
              </a:rPr>
              <a:t>Some employer-paid </a:t>
            </a:r>
            <a:r>
              <a:rPr lang="en-US" sz="29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deferred comp plans</a:t>
            </a:r>
            <a:r>
              <a:rPr lang="en-US" sz="29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(if not provided to all TRS members of the employer).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  <a:buNone/>
            </a:pPr>
            <a:endParaRPr lang="en-US" sz="2200" dirty="0" smtClean="0"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lvl="2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SALARY REDUCTION AGREEMENTS FOR DEFERRED COMP</a:t>
            </a:r>
          </a:p>
          <a:p>
            <a:pPr marL="0" lvl="2" indent="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9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* It may reduce taxable income, but will not reduce your </a:t>
            </a:r>
            <a:r>
              <a:rPr lang="en-US" sz="2900" dirty="0">
                <a:latin typeface="Arial Rounded MT Bold" panose="020F0704030504030204" pitchFamily="34" charset="0"/>
                <a:cs typeface="Arial" panose="020B0604020202020204" pitchFamily="34" charset="0"/>
              </a:rPr>
              <a:t>TRS salary</a:t>
            </a:r>
            <a:r>
              <a:rPr 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2280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92162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 SERVICE CREDIT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90880"/>
            <a:ext cx="8610600" cy="5238520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Purchased </a:t>
            </a:r>
            <a:r>
              <a:rPr lang="en-US" sz="3600" b="1" dirty="0" smtClean="0">
                <a:latin typeface="Arial Rounded MT Bold" panose="020F0704030504030204" pitchFamily="34" charset="0"/>
              </a:rPr>
              <a:t>service:</a:t>
            </a:r>
          </a:p>
          <a:p>
            <a:pPr lvl="1"/>
            <a:r>
              <a:rPr lang="en-US" sz="3400" b="1" dirty="0" smtClean="0">
                <a:latin typeface="Arial Rounded MT Bold" panose="020F0704030504030204" pitchFamily="34" charset="0"/>
              </a:rPr>
              <a:t>Does not change membership date.</a:t>
            </a:r>
          </a:p>
          <a:p>
            <a:pPr lvl="1"/>
            <a:r>
              <a:rPr lang="en-US" sz="3400" b="1" dirty="0" smtClean="0">
                <a:latin typeface="Arial Rounded MT Bold" panose="020F0704030504030204" pitchFamily="34" charset="0"/>
              </a:rPr>
              <a:t>Tier value depends on the year performed.</a:t>
            </a:r>
          </a:p>
          <a:p>
            <a:pPr marL="0" indent="0">
              <a:buNone/>
            </a:pPr>
            <a:endParaRPr lang="en-US" sz="3600" b="1" dirty="0" smtClean="0">
              <a:latin typeface="Arial Rounded MT Bold" panose="020F0704030504030204" pitchFamily="34" charset="0"/>
            </a:endParaRPr>
          </a:p>
          <a:p>
            <a:r>
              <a:rPr lang="en-US" sz="3600" b="1" dirty="0" smtClean="0">
                <a:latin typeface="Arial Rounded MT Bold" panose="020F0704030504030204" pitchFamily="34" charset="0"/>
              </a:rPr>
              <a:t>Fractional Service depends on year performed.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lvl="1"/>
            <a:r>
              <a:rPr lang="en-US" sz="3400" b="1" dirty="0">
                <a:latin typeface="Arial Rounded MT Bold" panose="020F0704030504030204" pitchFamily="34" charset="0"/>
              </a:rPr>
              <a:t>Service Through FY2013   </a:t>
            </a:r>
          </a:p>
          <a:p>
            <a:pPr lvl="2"/>
            <a:r>
              <a:rPr lang="en-US" sz="29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Fractions must be combined into </a:t>
            </a:r>
            <a:r>
              <a:rPr lang="en-US" sz="29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whole </a:t>
            </a:r>
            <a:r>
              <a:rPr lang="en-US" sz="29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years.  </a:t>
            </a:r>
            <a:endParaRPr lang="en-US" sz="29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lvl="2"/>
            <a:r>
              <a:rPr lang="en-US" sz="29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May </a:t>
            </a:r>
            <a:r>
              <a:rPr lang="en-US" sz="29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qualify for 90-day round up provision </a:t>
            </a:r>
            <a:r>
              <a:rPr lang="en-US" sz="29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if .75 or more.</a:t>
            </a:r>
          </a:p>
          <a:p>
            <a:pPr lvl="1"/>
            <a:r>
              <a:rPr lang="en-US" sz="3400" b="1" dirty="0" smtClean="0">
                <a:latin typeface="Arial Rounded MT Bold" panose="020F0704030504030204" pitchFamily="34" charset="0"/>
              </a:rPr>
              <a:t>Since </a:t>
            </a:r>
            <a:r>
              <a:rPr lang="en-US" sz="3400" b="1" dirty="0">
                <a:latin typeface="Arial Rounded MT Bold" panose="020F0704030504030204" pitchFamily="34" charset="0"/>
              </a:rPr>
              <a:t>FY2014: </a:t>
            </a:r>
          </a:p>
          <a:p>
            <a:pPr lvl="2"/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All fractions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are used </a:t>
            </a: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in retirement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calculations.</a:t>
            </a:r>
          </a:p>
          <a:p>
            <a:pPr lvl="1"/>
            <a:r>
              <a:rPr lang="en-US" sz="3400" b="1" dirty="0" smtClean="0">
                <a:latin typeface="Arial Rounded MT Bold" panose="020F0704030504030204" pitchFamily="34" charset="0"/>
              </a:rPr>
              <a:t>Since FY2017: </a:t>
            </a:r>
          </a:p>
          <a:p>
            <a:pPr lvl="2"/>
            <a:r>
              <a:rPr lang="en-US" sz="3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Service Rounded to Tenths.</a:t>
            </a:r>
          </a:p>
          <a:p>
            <a:pPr lvl="2"/>
            <a:r>
              <a:rPr lang="en-US" sz="3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0.95 rounded </a:t>
            </a:r>
            <a:r>
              <a:rPr lang="en-US" sz="3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=</a:t>
            </a:r>
            <a:r>
              <a:rPr lang="en-US" sz="3000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 1.0; 0.94 rounded = 0.90</a:t>
            </a:r>
          </a:p>
          <a:p>
            <a:pPr marL="320040" lvl="1" indent="0">
              <a:buNone/>
            </a:pPr>
            <a:endParaRPr lang="en-US" sz="3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lvl="1"/>
            <a:endParaRPr lang="en-US" sz="3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  <a:p>
            <a:pPr marL="320040" lvl="1" indent="0">
              <a:buNone/>
            </a:pPr>
            <a:endParaRPr lang="en-US" sz="3400" dirty="0" smtClean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SICK LEAVE = Wild Card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486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+mj-lt"/>
              </a:rPr>
              <a:t>Not on Member Service Statement, but may be added to retirement projections &amp; estimates.</a:t>
            </a:r>
          </a:p>
          <a:p>
            <a:r>
              <a:rPr lang="en-US" sz="2800" b="1" dirty="0" smtClean="0">
                <a:latin typeface="+mj-lt"/>
              </a:rPr>
              <a:t>TIER:  </a:t>
            </a:r>
            <a:r>
              <a:rPr lang="en-US" sz="2800" b="1" dirty="0">
                <a:latin typeface="+mj-lt"/>
              </a:rPr>
              <a:t>Same value as earliest membership year.</a:t>
            </a:r>
          </a:p>
          <a:p>
            <a:r>
              <a:rPr lang="en-US" sz="2800" b="1" dirty="0" smtClean="0">
                <a:latin typeface="+mj-lt"/>
              </a:rPr>
              <a:t>May be used to reach Comb80 or Comb90 and may be worn away in EESIP.</a:t>
            </a:r>
            <a:endParaRPr lang="en-US" sz="2800" b="1" dirty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May be combined with service prior to FY2014.</a:t>
            </a:r>
          </a:p>
          <a:p>
            <a:pPr lvl="1"/>
            <a:r>
              <a:rPr lang="en-US" b="1" dirty="0">
                <a:latin typeface="+mj-lt"/>
              </a:rPr>
              <a:t>May NOT be </a:t>
            </a:r>
            <a:r>
              <a:rPr lang="en-US" b="1" dirty="0" smtClean="0">
                <a:latin typeface="+mj-lt"/>
              </a:rPr>
              <a:t>split to combine </a:t>
            </a:r>
            <a:r>
              <a:rPr lang="en-US" b="1" dirty="0">
                <a:latin typeface="+mj-lt"/>
              </a:rPr>
              <a:t>with different years.</a:t>
            </a:r>
          </a:p>
          <a:p>
            <a:pPr lvl="1"/>
            <a:r>
              <a:rPr lang="en-US" b="1" dirty="0">
                <a:latin typeface="+mj-lt"/>
              </a:rPr>
              <a:t>F</a:t>
            </a:r>
            <a:r>
              <a:rPr lang="en-US" b="1" dirty="0" smtClean="0">
                <a:latin typeface="+mj-lt"/>
              </a:rPr>
              <a:t>ractional </a:t>
            </a:r>
            <a:r>
              <a:rPr lang="en-US" b="1" dirty="0">
                <a:latin typeface="+mj-lt"/>
              </a:rPr>
              <a:t>service </a:t>
            </a:r>
            <a:r>
              <a:rPr lang="en-US" b="1" dirty="0" smtClean="0">
                <a:latin typeface="+mj-lt"/>
              </a:rPr>
              <a:t>combined </a:t>
            </a:r>
            <a:r>
              <a:rPr lang="en-US" b="1" dirty="0">
                <a:latin typeface="+mj-lt"/>
              </a:rPr>
              <a:t>before sick leave </a:t>
            </a:r>
            <a:r>
              <a:rPr lang="en-US" b="1" dirty="0" smtClean="0">
                <a:latin typeface="+mj-lt"/>
              </a:rPr>
              <a:t>added.</a:t>
            </a:r>
          </a:p>
          <a:p>
            <a:r>
              <a:rPr lang="en-US" sz="2800" b="1" dirty="0" smtClean="0">
                <a:latin typeface="+mj-lt"/>
              </a:rPr>
              <a:t>Round-Up Provision on service </a:t>
            </a:r>
            <a:r>
              <a:rPr lang="en-US" sz="2800" b="1" u="sng" dirty="0" smtClean="0">
                <a:latin typeface="+mj-lt"/>
              </a:rPr>
              <a:t>prior to FY2014</a:t>
            </a:r>
            <a:r>
              <a:rPr lang="en-US" sz="2800" b="1" dirty="0" smtClean="0">
                <a:latin typeface="+mj-lt"/>
              </a:rPr>
              <a:t>.</a:t>
            </a:r>
          </a:p>
          <a:p>
            <a:pPr lvl="1"/>
            <a:r>
              <a:rPr lang="en-US" b="1" dirty="0">
                <a:latin typeface="+mj-lt"/>
              </a:rPr>
              <a:t>After combining </a:t>
            </a:r>
            <a:r>
              <a:rPr lang="en-US" b="1" dirty="0" smtClean="0">
                <a:latin typeface="+mj-lt"/>
              </a:rPr>
              <a:t>fractional </a:t>
            </a:r>
            <a:r>
              <a:rPr lang="en-US" b="1" dirty="0">
                <a:latin typeface="+mj-lt"/>
              </a:rPr>
              <a:t>service, you </a:t>
            </a:r>
            <a:r>
              <a:rPr lang="en-US" b="1" dirty="0" smtClean="0">
                <a:latin typeface="+mj-lt"/>
              </a:rPr>
              <a:t>have </a:t>
            </a:r>
            <a:r>
              <a:rPr lang="en-US" b="1" dirty="0">
                <a:latin typeface="+mj-lt"/>
              </a:rPr>
              <a:t>at </a:t>
            </a:r>
            <a:r>
              <a:rPr lang="en-US" b="1" dirty="0" smtClean="0">
                <a:latin typeface="+mj-lt"/>
              </a:rPr>
              <a:t>0.75 +</a:t>
            </a:r>
            <a:endParaRPr lang="en-US" b="1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Must have 120 days of </a:t>
            </a:r>
            <a:r>
              <a:rPr lang="en-US" b="1" dirty="0" smtClean="0">
                <a:latin typeface="+mj-lt"/>
              </a:rPr>
              <a:t>sick leave at retirement.</a:t>
            </a:r>
            <a:endParaRPr lang="en-US" b="1" dirty="0">
              <a:latin typeface="+mj-lt"/>
            </a:endParaRPr>
          </a:p>
          <a:p>
            <a:pPr lvl="1"/>
            <a:r>
              <a:rPr lang="en-US" b="1" dirty="0">
                <a:latin typeface="+mj-lt"/>
              </a:rPr>
              <a:t>Must complete the </a:t>
            </a:r>
            <a:r>
              <a:rPr lang="en-US" b="1" dirty="0" smtClean="0">
                <a:latin typeface="+mj-lt"/>
              </a:rPr>
              <a:t>final contract year.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86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19836</TotalTime>
  <Words>1525</Words>
  <Application>Microsoft Office PowerPoint</Application>
  <PresentationFormat>On-screen Show (4:3)</PresentationFormat>
  <Paragraphs>240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Aharoni</vt:lpstr>
      <vt:lpstr>Arial</vt:lpstr>
      <vt:lpstr>Arial Black</vt:lpstr>
      <vt:lpstr>Arial Rounded MT Bold</vt:lpstr>
      <vt:lpstr>Batang</vt:lpstr>
      <vt:lpstr>Calibri</vt:lpstr>
      <vt:lpstr>Cambria</vt:lpstr>
      <vt:lpstr>Franklin Gothic Book</vt:lpstr>
      <vt:lpstr>Perpetua</vt:lpstr>
      <vt:lpstr>Wingdings</vt:lpstr>
      <vt:lpstr>Wingdings 2</vt:lpstr>
      <vt:lpstr>Equity</vt:lpstr>
      <vt:lpstr>PowerPoint Presentation</vt:lpstr>
      <vt:lpstr>OUTLINE</vt:lpstr>
      <vt:lpstr>PROJECTIONS</vt:lpstr>
      <vt:lpstr>RETIREMENT YEAR AND AGE</vt:lpstr>
      <vt:lpstr>MEMBER SERVICE STATEMENT  Year - Listed by ending year:  1991 = 7/1990 to 6/1991    Last Year -based on Employer’s Year-End Report  Tier salaries at bottom are used in  retirement calculations.</vt:lpstr>
      <vt:lpstr>FINAL AVERAGE SALARY (FAS) ON PROJECTION</vt:lpstr>
      <vt:lpstr>SALARY FAQS (715:10-13-1)</vt:lpstr>
      <vt:lpstr> SERVICE CREDIT </vt:lpstr>
      <vt:lpstr>SICK LEAVE = Wild Card</vt:lpstr>
      <vt:lpstr>EARLY RETIREMENT MULTIPLIER</vt:lpstr>
      <vt:lpstr>EESIP - WORKING BEYOND JULY 1 NORMAL RETIREMENT ELIGILITY</vt:lpstr>
      <vt:lpstr> FINAL 5 COLUMNS:  LET’S TALK MONEY!</vt:lpstr>
      <vt:lpstr>  MY OTRS CLIENT PORTAL</vt:lpstr>
      <vt:lpstr>MY OTRS CLIENT PORTAL  ACCESSIBLE ANY TIME</vt:lpstr>
      <vt:lpstr>TRS Insurance Subsidy</vt:lpstr>
      <vt:lpstr>QUESTION &amp;  ANSWER</vt:lpstr>
    </vt:vector>
  </TitlesOfParts>
  <Company>@domainou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Projections</dc:title>
  <dc:creator>Debra Schmitt</dc:creator>
  <cp:lastModifiedBy>Lisa Miranda</cp:lastModifiedBy>
  <cp:revision>1467</cp:revision>
  <cp:lastPrinted>2018-08-23T14:46:41Z</cp:lastPrinted>
  <dcterms:created xsi:type="dcterms:W3CDTF">2013-10-29T20:26:37Z</dcterms:created>
  <dcterms:modified xsi:type="dcterms:W3CDTF">2018-08-24T18:22:47Z</dcterms:modified>
</cp:coreProperties>
</file>