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9" r:id="rId1"/>
  </p:sldMasterIdLst>
  <p:notesMasterIdLst>
    <p:notesMasterId r:id="rId48"/>
  </p:notesMasterIdLst>
  <p:handoutMasterIdLst>
    <p:handoutMasterId r:id="rId49"/>
  </p:handoutMasterIdLst>
  <p:sldIdLst>
    <p:sldId id="256" r:id="rId2"/>
    <p:sldId id="319" r:id="rId3"/>
    <p:sldId id="326" r:id="rId4"/>
    <p:sldId id="328" r:id="rId5"/>
    <p:sldId id="258" r:id="rId6"/>
    <p:sldId id="332" r:id="rId7"/>
    <p:sldId id="356" r:id="rId8"/>
    <p:sldId id="263" r:id="rId9"/>
    <p:sldId id="295" r:id="rId10"/>
    <p:sldId id="350" r:id="rId11"/>
    <p:sldId id="348" r:id="rId12"/>
    <p:sldId id="264" r:id="rId13"/>
    <p:sldId id="273" r:id="rId14"/>
    <p:sldId id="299" r:id="rId15"/>
    <p:sldId id="298" r:id="rId16"/>
    <p:sldId id="357" r:id="rId17"/>
    <p:sldId id="305" r:id="rId18"/>
    <p:sldId id="259" r:id="rId19"/>
    <p:sldId id="343" r:id="rId20"/>
    <p:sldId id="260" r:id="rId21"/>
    <p:sldId id="266" r:id="rId22"/>
    <p:sldId id="344" r:id="rId23"/>
    <p:sldId id="358" r:id="rId24"/>
    <p:sldId id="294" r:id="rId25"/>
    <p:sldId id="267" r:id="rId26"/>
    <p:sldId id="268" r:id="rId27"/>
    <p:sldId id="274" r:id="rId28"/>
    <p:sldId id="275" r:id="rId29"/>
    <p:sldId id="284" r:id="rId30"/>
    <p:sldId id="285" r:id="rId31"/>
    <p:sldId id="269" r:id="rId32"/>
    <p:sldId id="277" r:id="rId33"/>
    <p:sldId id="335" r:id="rId34"/>
    <p:sldId id="334" r:id="rId35"/>
    <p:sldId id="352" r:id="rId36"/>
    <p:sldId id="353" r:id="rId37"/>
    <p:sldId id="354" r:id="rId38"/>
    <p:sldId id="292" r:id="rId39"/>
    <p:sldId id="293" r:id="rId40"/>
    <p:sldId id="301" r:id="rId41"/>
    <p:sldId id="290" r:id="rId42"/>
    <p:sldId id="281" r:id="rId43"/>
    <p:sldId id="321" r:id="rId44"/>
    <p:sldId id="322" r:id="rId45"/>
    <p:sldId id="337" r:id="rId46"/>
    <p:sldId id="313" r:id="rId4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E18022C-3CA8-4A74-9F68-4A4AA60AE741}">
          <p14:sldIdLst>
            <p14:sldId id="256"/>
            <p14:sldId id="319"/>
            <p14:sldId id="326"/>
            <p14:sldId id="328"/>
            <p14:sldId id="258"/>
            <p14:sldId id="332"/>
            <p14:sldId id="356"/>
            <p14:sldId id="263"/>
            <p14:sldId id="295"/>
            <p14:sldId id="350"/>
            <p14:sldId id="348"/>
            <p14:sldId id="264"/>
            <p14:sldId id="273"/>
            <p14:sldId id="299"/>
            <p14:sldId id="298"/>
            <p14:sldId id="357"/>
            <p14:sldId id="305"/>
            <p14:sldId id="259"/>
            <p14:sldId id="343"/>
            <p14:sldId id="260"/>
            <p14:sldId id="266"/>
            <p14:sldId id="344"/>
            <p14:sldId id="358"/>
            <p14:sldId id="294"/>
            <p14:sldId id="267"/>
            <p14:sldId id="268"/>
            <p14:sldId id="274"/>
            <p14:sldId id="275"/>
            <p14:sldId id="284"/>
            <p14:sldId id="285"/>
            <p14:sldId id="269"/>
            <p14:sldId id="277"/>
            <p14:sldId id="335"/>
            <p14:sldId id="334"/>
            <p14:sldId id="352"/>
            <p14:sldId id="353"/>
            <p14:sldId id="354"/>
            <p14:sldId id="292"/>
            <p14:sldId id="293"/>
            <p14:sldId id="301"/>
            <p14:sldId id="290"/>
            <p14:sldId id="281"/>
            <p14:sldId id="321"/>
            <p14:sldId id="322"/>
            <p14:sldId id="337"/>
            <p14:sldId id="313"/>
          </p14:sldIdLst>
        </p14:section>
        <p14:section name="Untitled Section" id="{59A72F39-3FE5-4B5D-AD3A-CD7EF4EDF8E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0033CC"/>
    <a:srgbClr val="0000CC"/>
    <a:srgbClr val="3333FF"/>
    <a:srgbClr val="003399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3306" autoAdjust="0"/>
  </p:normalViewPr>
  <p:slideViewPr>
    <p:cSldViewPr>
      <p:cViewPr varScale="1">
        <p:scale>
          <a:sx n="54" d="100"/>
          <a:sy n="54" d="100"/>
        </p:scale>
        <p:origin x="14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5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fld id="{1F4C740D-8B59-4CCC-8FDF-79E7232B7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27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fld id="{FE2B39BA-5EC9-47A9-9487-18B0850CC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365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2B7976-1CE5-48EC-BD0A-1D2DC29A766C}" type="slidenum">
              <a:rPr lang="en-US" smtClean="0"/>
              <a:pPr/>
              <a:t>0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K-12 Presentation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32FDB3-6B7A-4FD7-BCBF-867A25AFF6A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78FC63-A116-4E42-A4DF-3D2BE912F64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566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78FC63-A116-4E42-A4DF-3D2BE912F64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669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B8F443-4A50-4162-9C20-3E03CDAB1C6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What determines whether the cap was $25,000 or $40,000?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080CDC-346F-4F9C-8046-D6318E4FFE2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What is the average impact of each additional year of work past retirement eligibility?</a:t>
            </a:r>
          </a:p>
          <a:p>
            <a:pPr eaLnBrk="1" hangingPunct="1"/>
            <a:r>
              <a:rPr lang="en-US" dirty="0"/>
              <a:t>What does EESIP mean to the average client in terms of increased monthly benefit?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080CDC-346F-4F9C-8046-D6318E4FFE2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What is the average impact of each additional year of work past retirement eligibility?</a:t>
            </a:r>
          </a:p>
          <a:p>
            <a:pPr eaLnBrk="1" hangingPunct="1"/>
            <a:r>
              <a:rPr lang="en-US" dirty="0"/>
              <a:t>What does EESIP mean to the average client in terms of increased monthly benefit?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78D334-B905-41E7-9CAC-CC0416FC81E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Is there any reason a client would elect to not wear away Tier 1 years if they could?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14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760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91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00104A-1407-4DE5-BC5A-B6F9C96A146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How quickly is the client account used up in the Max plan?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632ABD-C301-489C-8114-70DD06A2D9A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How quickly is the client account used up with Option 1?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2BBFA7-24E7-4FB9-A719-8C6A45C4DF5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Just to confirm, with Option 2, there is no payout of the client account – is that correct?</a:t>
            </a:r>
          </a:p>
          <a:p>
            <a:pPr eaLnBrk="1" hangingPunct="1"/>
            <a:r>
              <a:rPr lang="en-US" dirty="0"/>
              <a:t>What if the joint annuitant dies before the client account is used up?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F78E72-626B-4B72-956F-C1D723054C4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Just to confirm, with Option 3, there is no payout of the client account – is that correct?</a:t>
            </a:r>
          </a:p>
          <a:p>
            <a:pPr eaLnBrk="1" hangingPunct="1"/>
            <a:r>
              <a:rPr lang="en-US"/>
              <a:t>What if the joint annuitant dies before the client account is used up?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584DA1-D63F-4B39-A0E6-8D6DBD0DADB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ECB900-8CD1-421E-AACD-A24C4C8DA91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I got these from our current rules, would you please verify the numbers are correct?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F210CB-BD29-4C29-A8A8-7E5F9A96DD6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If</a:t>
            </a:r>
            <a:r>
              <a:rPr lang="en-US" baseline="0" dirty="0"/>
              <a:t> you have registered, you will receive this form in your packet.  You may also access this form by going online or contacting our office.</a:t>
            </a:r>
          </a:p>
          <a:p>
            <a:pPr eaLnBrk="1" hangingPunct="1"/>
            <a:endParaRPr lang="en-US" baseline="0" dirty="0"/>
          </a:p>
          <a:p>
            <a:pPr eaLnBrk="1" hangingPunct="1"/>
            <a:r>
              <a:rPr lang="en-US" baseline="0" dirty="0"/>
              <a:t>Important information is requested</a:t>
            </a:r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2C9CCB-20FB-41E0-A3D1-F66CE2D3F3F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The completed form and verification must</a:t>
            </a:r>
            <a:r>
              <a:rPr lang="en-US" baseline="0" dirty="0"/>
              <a:t> be returned to our office to receive an estimate or to schedule an appointment.</a:t>
            </a:r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88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886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9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664DEB-7B64-4B81-BBFE-A2D6010C836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***The Intent to</a:t>
            </a:r>
            <a:r>
              <a:rPr lang="en-US" baseline="0" dirty="0"/>
              <a:t> Retire is located on the bottom half of the Retirement Allowance***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Jacqueline had an estimate for “Terry Teacher” with an average salary of $75,000 in her presentation.  I would like one with an average salary that is more representative of our clients.  I will want to paste it into my </a:t>
            </a:r>
            <a:r>
              <a:rPr lang="en-US" dirty="0" err="1"/>
              <a:t>powerpoint</a:t>
            </a:r>
            <a:r>
              <a:rPr lang="en-US" dirty="0"/>
              <a:t> so please send it to me electronically.</a:t>
            </a:r>
          </a:p>
          <a:p>
            <a:pPr eaLnBrk="1" hangingPunct="1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4DF312-8C41-4ED9-A960-8493856DB86E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310610-7A01-4188-A4B0-987676CB4F79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8975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2885C1-9CB3-4099-BE44-77ECA514D12C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7C2BB9-D7D4-4F78-9EC8-94B6D341F89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2CEA88-C172-4E37-8D8F-1E401239C4D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56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22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918098-00A7-46B3-A507-CA46103916B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074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DA5E2-7D5B-464C-9224-A5C5AE8343E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Does service prior to July 1, 1992 that was withdrawn qualify the client for rule of 80?</a:t>
            </a:r>
          </a:p>
          <a:p>
            <a:pPr eaLnBrk="1" hangingPunct="1"/>
            <a:r>
              <a:rPr lang="en-US"/>
              <a:t>What if the prior service is purchased?</a:t>
            </a:r>
          </a:p>
          <a:p>
            <a:pPr eaLnBrk="1" hangingPunct="1"/>
            <a:r>
              <a:rPr lang="en-US"/>
              <a:t>What if service prior to July 1, 1992 from another state is purchased?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41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B39BA-5EC9-47A9-9487-18B0850CCF7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41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6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0519951-D7E5-44F5-ADE7-6C5594607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5B8DC-AF2F-49BD-AEBE-F3E26B454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37FE6-7172-4069-BBB0-1D5F88627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911DC-2044-45E8-9C51-E972148C7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2C8F1-4FDC-4FC4-921B-9B644FBF2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E5FBA-EAB9-4F46-81A9-4F6E758F5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8FC9B-9E83-4EA9-A058-9E9F61D93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27DEC-FA6C-440B-A8C8-5B87D15FF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8FBE2-A333-4CC6-BD9E-86BCFB746F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8BD13-4BBA-4A53-A191-18850295B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266EB-DF90-4769-A369-A46CADE7F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E82D3-F352-4838-97FC-883314A8B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fld id="{C495D2C2-A990-414B-BF20-7290F87C0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5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5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5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517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5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35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518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5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5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7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8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1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1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1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1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1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k.gov/TRS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k.gov/trs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87475"/>
            <a:ext cx="86868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3429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itchFamily="18" charset="0"/>
              </a:rPr>
              <a:t>Dixie L. Moody</a:t>
            </a:r>
          </a:p>
          <a:p>
            <a:pPr eaLnBrk="1" hangingPunct="1">
              <a:defRPr/>
            </a:pPr>
            <a:r>
              <a:rPr lang="en-US" dirty="0">
                <a:latin typeface="Times New Roman" pitchFamily="18" charset="0"/>
              </a:rPr>
              <a:t>Director of Client Services</a:t>
            </a:r>
          </a:p>
          <a:p>
            <a:pPr eaLnBrk="1" hangingPunct="1">
              <a:defRPr/>
            </a:pPr>
            <a:r>
              <a:rPr lang="en-US" i="1" dirty="0">
                <a:latin typeface="Times New Roman" pitchFamily="18" charset="0"/>
              </a:rPr>
              <a:t>Plan for Tomorrow - Today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Eligibility</a:t>
            </a:r>
            <a:br>
              <a:rPr lang="en-US" dirty="0"/>
            </a:br>
            <a:r>
              <a:rPr lang="en-US" sz="3600" i="1" dirty="0"/>
              <a:t>When Do I Qualify?</a:t>
            </a:r>
            <a:br>
              <a:rPr lang="en-US" sz="3600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864804"/>
              </p:ext>
            </p:extLst>
          </p:nvPr>
        </p:nvGraphicFramePr>
        <p:xfrm>
          <a:off x="533400" y="1258992"/>
          <a:ext cx="8001000" cy="4837008"/>
        </p:xfrm>
        <a:graphic>
          <a:graphicData uri="http://schemas.openxmlformats.org/drawingml/2006/table">
            <a:tbl>
              <a:tblPr bandCol="1"/>
              <a:tblGrid>
                <a:gridCol w="3362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8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210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Rule of 90 /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Minimum Age 60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7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Entry 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Date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On 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or After November 1,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2017 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2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Eligibility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(with unreduced benefit)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 + Service = 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Minimum Age 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90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With Unreduced Benefit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 65 +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Years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02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Retirement Eligibility</a:t>
            </a:r>
            <a:br>
              <a:rPr lang="en-US" dirty="0" smtClean="0"/>
            </a:br>
            <a:r>
              <a:rPr lang="en-US" dirty="0" smtClean="0"/>
              <a:t>Rule of 90 / Minimum Age 60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800599"/>
          </a:xfrm>
        </p:spPr>
        <p:txBody>
          <a:bodyPr/>
          <a:lstStyle/>
          <a:p>
            <a:r>
              <a:rPr lang="en-US" dirty="0" smtClean="0"/>
              <a:t>Entry Date on/after November 1, 2011</a:t>
            </a:r>
          </a:p>
          <a:p>
            <a:pPr marL="0" indent="0">
              <a:buNone/>
            </a:pPr>
            <a:r>
              <a:rPr lang="en-US" sz="2400" dirty="0" smtClean="0"/>
              <a:t>    </a:t>
            </a:r>
            <a:endParaRPr lang="en-US" dirty="0"/>
          </a:p>
          <a:p>
            <a:r>
              <a:rPr lang="en-US" dirty="0" smtClean="0"/>
              <a:t>Age + Service = 90</a:t>
            </a:r>
          </a:p>
          <a:p>
            <a:pPr lvl="1"/>
            <a:r>
              <a:rPr lang="en-US" dirty="0" smtClean="0"/>
              <a:t>Age 60  </a:t>
            </a:r>
          </a:p>
          <a:p>
            <a:pPr lvl="1"/>
            <a:r>
              <a:rPr lang="en-US" dirty="0" smtClean="0"/>
              <a:t> Vested (5 Years) (unreduced benefits)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3886200"/>
          </a:xfrm>
        </p:spPr>
        <p:txBody>
          <a:bodyPr/>
          <a:lstStyle/>
          <a:p>
            <a:r>
              <a:rPr lang="en-US" dirty="0" smtClean="0"/>
              <a:t>Entry Date on/after November 1, 2017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Age + Service = 90  </a:t>
            </a:r>
          </a:p>
          <a:p>
            <a:pPr lvl="1"/>
            <a:r>
              <a:rPr lang="en-US" dirty="0" smtClean="0"/>
              <a:t>Age 60</a:t>
            </a:r>
          </a:p>
          <a:p>
            <a:pPr lvl="1"/>
            <a:r>
              <a:rPr lang="en-US" dirty="0" smtClean="0"/>
              <a:t>Vested (</a:t>
            </a:r>
            <a:r>
              <a:rPr lang="en-US" b="1" dirty="0" smtClean="0"/>
              <a:t>7 Years)</a:t>
            </a:r>
            <a:r>
              <a:rPr lang="en-US" dirty="0" smtClean="0"/>
              <a:t> (unreduced benefits)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956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2045FF-FD02-4CC7-B282-EA7C1DD8F7C1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Retirement Eligibility</a:t>
            </a:r>
            <a:br>
              <a:rPr lang="en-US" dirty="0"/>
            </a:br>
            <a:r>
              <a:rPr lang="en-US" sz="3200" dirty="0"/>
              <a:t>(Under Rule of 80 or 90)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Early Retirement</a:t>
            </a:r>
          </a:p>
          <a:p>
            <a:pPr lvl="1" eaLnBrk="1" hangingPunct="1">
              <a:defRPr/>
            </a:pPr>
            <a:r>
              <a:rPr lang="en-US" dirty="0"/>
              <a:t>Ages 55 – 61</a:t>
            </a:r>
          </a:p>
          <a:p>
            <a:pPr lvl="1" eaLnBrk="1" hangingPunct="1">
              <a:defRPr/>
            </a:pPr>
            <a:r>
              <a:rPr lang="en-US" dirty="0"/>
              <a:t>Must be vested in System</a:t>
            </a:r>
          </a:p>
          <a:p>
            <a:pPr lvl="1" eaLnBrk="1" hangingPunct="1">
              <a:defRPr/>
            </a:pPr>
            <a:r>
              <a:rPr lang="en-US" dirty="0"/>
              <a:t>5 Years contributory Oklahoma service</a:t>
            </a:r>
          </a:p>
          <a:p>
            <a:pPr lvl="1" eaLnBrk="1" hangingPunct="1">
              <a:defRPr/>
            </a:pPr>
            <a:r>
              <a:rPr lang="en-US" b="1" u="sng" dirty="0"/>
              <a:t>NOT </a:t>
            </a:r>
            <a:r>
              <a:rPr lang="en-US" b="1" dirty="0"/>
              <a:t> </a:t>
            </a:r>
            <a:r>
              <a:rPr lang="en-US" dirty="0"/>
              <a:t>age 62 nor eligible under rule of 80 or 90</a:t>
            </a: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A54C30-0E96-45F0-9D39-8D8CA4F69425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Retirement Eligibility</a:t>
            </a:r>
            <a:br>
              <a:rPr lang="en-US" dirty="0"/>
            </a:br>
            <a:r>
              <a:rPr lang="en-US" sz="3200" dirty="0"/>
              <a:t>(Under Rule of 80 or 90)</a:t>
            </a:r>
            <a:endParaRPr lang="en-US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0184" name="Group 7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5301404"/>
              </p:ext>
            </p:extLst>
          </p:nvPr>
        </p:nvGraphicFramePr>
        <p:xfrm>
          <a:off x="457200" y="1447800"/>
          <a:ext cx="8229600" cy="466344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Early Retirement Adjustment Factors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% of Reduction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55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48.0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56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43.0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57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38.0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58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32.0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59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25.0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18.0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61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9.0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Eligibility</a:t>
            </a:r>
            <a:br>
              <a:rPr lang="en-US" dirty="0"/>
            </a:br>
            <a:r>
              <a:rPr lang="en-US" sz="3200" dirty="0"/>
              <a:t>(Rule of 90/Minimum Age 60)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Early Retirement</a:t>
            </a:r>
          </a:p>
          <a:p>
            <a:pPr lvl="1" eaLnBrk="1" hangingPunct="1">
              <a:defRPr/>
            </a:pPr>
            <a:r>
              <a:rPr lang="en-US" dirty="0"/>
              <a:t>Ages 60 - 64</a:t>
            </a:r>
          </a:p>
          <a:p>
            <a:pPr lvl="1" eaLnBrk="1" hangingPunct="1">
              <a:defRPr/>
            </a:pPr>
            <a:r>
              <a:rPr lang="en-US" dirty="0"/>
              <a:t>Must be vested in System</a:t>
            </a:r>
          </a:p>
          <a:p>
            <a:pPr lvl="1" eaLnBrk="1" hangingPunct="1">
              <a:defRPr/>
            </a:pPr>
            <a:r>
              <a:rPr lang="en-US" dirty="0"/>
              <a:t>5 </a:t>
            </a:r>
            <a:r>
              <a:rPr lang="en-US" dirty="0" smtClean="0"/>
              <a:t>or 7 Years </a:t>
            </a:r>
            <a:r>
              <a:rPr lang="en-US" dirty="0"/>
              <a:t>contributory Oklahoma service</a:t>
            </a:r>
          </a:p>
          <a:p>
            <a:pPr lvl="1" eaLnBrk="1" hangingPunct="1">
              <a:defRPr/>
            </a:pPr>
            <a:r>
              <a:rPr lang="en-US" b="1" u="sng" dirty="0"/>
              <a:t>NOT</a:t>
            </a:r>
            <a:r>
              <a:rPr lang="en-US" b="1" dirty="0"/>
              <a:t> </a:t>
            </a:r>
            <a:r>
              <a:rPr lang="en-US" dirty="0"/>
              <a:t> age 65 nor eligible under rule of 90/Minimum Age 60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A54C30-0E96-45F0-9D39-8D8CA4F69425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Retirement Eligibility</a:t>
            </a:r>
            <a:br>
              <a:rPr lang="en-US" dirty="0"/>
            </a:br>
            <a:r>
              <a:rPr lang="en-US" sz="3200" dirty="0"/>
              <a:t>(Rule of 90/Minimum Age 60)</a:t>
            </a:r>
            <a:endParaRPr lang="en-US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0184" name="Group 7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5052979"/>
              </p:ext>
            </p:extLst>
          </p:nvPr>
        </p:nvGraphicFramePr>
        <p:xfrm>
          <a:off x="457200" y="1447800"/>
          <a:ext cx="8229600" cy="466344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Early Retirement Adjustment Factors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% of Reduction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35.00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61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27.00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62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20.00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63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14.00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64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7.00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0.00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Benefit Formula</a:t>
            </a:r>
            <a:br>
              <a:rPr lang="en-US" dirty="0"/>
            </a:br>
            <a:r>
              <a:rPr lang="en-US" sz="3600" i="1" dirty="0"/>
              <a:t>How is my benefit calculated?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8FBE2-A333-4CC6-BD9E-86BCFB746FC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52600"/>
            <a:ext cx="7543800" cy="42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38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Benefit </a:t>
            </a:r>
            <a:r>
              <a:rPr lang="en-US" dirty="0" smtClean="0"/>
              <a:t>Formula</a:t>
            </a:r>
            <a:br>
              <a:rPr lang="en-US" dirty="0" smtClean="0"/>
            </a:br>
            <a:r>
              <a:rPr lang="en-US" sz="3600" i="1" dirty="0" smtClean="0"/>
              <a:t>How is my benefit calculated?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Final Average Salary</a:t>
            </a:r>
          </a:p>
          <a:p>
            <a:pPr lvl="1"/>
            <a:r>
              <a:rPr lang="en-US" dirty="0"/>
              <a:t>Rule of 80</a:t>
            </a:r>
          </a:p>
          <a:p>
            <a:pPr lvl="2"/>
            <a:r>
              <a:rPr lang="en-US" dirty="0"/>
              <a:t>Highest 3 Salaries Earned During Career</a:t>
            </a:r>
          </a:p>
          <a:p>
            <a:pPr lvl="1"/>
            <a:r>
              <a:rPr lang="en-US" dirty="0"/>
              <a:t>Rule of 90</a:t>
            </a:r>
          </a:p>
          <a:p>
            <a:pPr lvl="2"/>
            <a:r>
              <a:rPr lang="en-US" dirty="0"/>
              <a:t>Highest 5 Salaries Earned Consecutively During Career</a:t>
            </a:r>
          </a:p>
          <a:p>
            <a:pPr lvl="1"/>
            <a:r>
              <a:rPr lang="en-US" dirty="0"/>
              <a:t>Rule of 90 / Minimum Age 60</a:t>
            </a:r>
          </a:p>
          <a:p>
            <a:pPr lvl="2"/>
            <a:r>
              <a:rPr lang="en-US" dirty="0"/>
              <a:t>Highest 5 Salaries Earned Consecutively During Career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867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0210F7F-7C46-42E0-822A-154B49E0BCFF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Retirement Benefit </a:t>
            </a:r>
            <a:r>
              <a:rPr lang="en-US" dirty="0" smtClean="0"/>
              <a:t>Formula</a:t>
            </a:r>
            <a:br>
              <a:rPr lang="en-US" dirty="0" smtClean="0"/>
            </a:br>
            <a:r>
              <a:rPr lang="en-US" sz="3200" i="1" dirty="0"/>
              <a:t>How is my benefit calculated?</a:t>
            </a:r>
            <a:endParaRPr lang="en-US" sz="32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Basic Formula</a:t>
            </a:r>
          </a:p>
          <a:p>
            <a:pPr lvl="1" eaLnBrk="1" hangingPunct="1">
              <a:defRPr/>
            </a:pPr>
            <a:r>
              <a:rPr lang="en-US" dirty="0"/>
              <a:t>Final Average Salary x 2% x Years of Service</a:t>
            </a:r>
          </a:p>
          <a:p>
            <a:pPr eaLnBrk="1" hangingPunct="1">
              <a:defRPr/>
            </a:pPr>
            <a:r>
              <a:rPr lang="en-US" dirty="0"/>
              <a:t>Prior to July 1, 1995</a:t>
            </a:r>
          </a:p>
          <a:p>
            <a:pPr lvl="1" eaLnBrk="1" hangingPunct="1">
              <a:defRPr/>
            </a:pPr>
            <a:r>
              <a:rPr lang="en-US" dirty="0"/>
              <a:t>Contributions were paid on max salary of either $25,000 or $40,000</a:t>
            </a:r>
          </a:p>
          <a:p>
            <a:pPr lvl="1" eaLnBrk="1" hangingPunct="1">
              <a:defRPr/>
            </a:pPr>
            <a:r>
              <a:rPr lang="en-US" dirty="0"/>
              <a:t>Those years are capped</a:t>
            </a:r>
          </a:p>
          <a:p>
            <a:pPr eaLnBrk="1" hangingPunct="1">
              <a:defRPr/>
            </a:pPr>
            <a:r>
              <a:rPr lang="en-US" dirty="0"/>
              <a:t>Results in a Two-Tiered Benefit Calculation</a:t>
            </a:r>
          </a:p>
          <a:p>
            <a:pPr lvl="1" eaLnBrk="1" hangingPunct="1">
              <a:defRPr/>
            </a:pPr>
            <a:r>
              <a:rPr lang="en-US" dirty="0"/>
              <a:t>Salary caps removed July 1, 1995</a:t>
            </a: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3C326CE-FC93-4852-A0AF-DFC9898E94A0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Retirement Formula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371" name="Group 20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1741579"/>
              </p:ext>
            </p:extLst>
          </p:nvPr>
        </p:nvGraphicFramePr>
        <p:xfrm>
          <a:off x="457200" y="1219200"/>
          <a:ext cx="8229600" cy="5543453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41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Benefit Calculation Tiers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59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Tier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Capped Years of Service)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Tier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(Uncapped Years of Service)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7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Years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To June 30, 1995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Since July 1, 1995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7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Salary Base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Up to $25,000 or $40,000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Total Compensation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826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Benefit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FAS x 2% x Years of Service through June 30, 1995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FAS x 2% x Years of Service since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July 1, 1995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313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Add capped benefit amount &amp; uncapped benefit amount to determine total benefit. *Will be different for Higher Ed employees.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582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System Overview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Defined Benefit Plan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Funding /Contributions to Member Account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Retirement Eligibility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Retirement Benefit Formula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Retirement Plans /Partial Lump Sum Option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Preparing for Retirement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Post Retirement Employment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/>
              <a:t>Questions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971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3C326CE-FC93-4852-A0AF-DFC9898E94A0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Retirement Formula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371" name="Group 20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5423848"/>
              </p:ext>
            </p:extLst>
          </p:nvPr>
        </p:nvGraphicFramePr>
        <p:xfrm>
          <a:off x="186519" y="1141692"/>
          <a:ext cx="8229600" cy="5747015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41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Benefit Calculation Tiers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59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Tier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Years Capped Salary)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Prior to July 1,1995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Tier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(Years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Uncapped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Salary)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After July 1, 1995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7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Years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20 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Salary Base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FAS = $40,000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FAS = $50,000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205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Benefit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$40K x 2% = $800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$800 x 10 = $8,000/12=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$667 per month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$50K x 2% = $1,000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$1,000 x 20 = $20K/12 =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$1,667 per month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313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$667 + $1,667 = $2,334 per month / $28,008 annual benefit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7CB9AC-89B3-456B-9ED4-3354B5863AD7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Education Employees Service Incentive Plan (EESIP)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EESIP also known as Wear-Away</a:t>
            </a:r>
          </a:p>
          <a:p>
            <a:pPr eaLnBrk="1" hangingPunct="1">
              <a:defRPr/>
            </a:pPr>
            <a:r>
              <a:rPr lang="en-US" dirty="0"/>
              <a:t>Converts Capped Years of Service to Uncapped</a:t>
            </a:r>
          </a:p>
          <a:p>
            <a:pPr lvl="1" eaLnBrk="1" hangingPunct="1">
              <a:defRPr/>
            </a:pPr>
            <a:r>
              <a:rPr lang="en-US" dirty="0"/>
              <a:t>Must reach full retirement eligibility</a:t>
            </a:r>
          </a:p>
          <a:p>
            <a:pPr lvl="2" eaLnBrk="1" hangingPunct="1">
              <a:defRPr/>
            </a:pPr>
            <a:r>
              <a:rPr lang="en-US" dirty="0"/>
              <a:t>Rule of 80, 90 or Age 62</a:t>
            </a:r>
          </a:p>
          <a:p>
            <a:pPr lvl="1" eaLnBrk="1" hangingPunct="1">
              <a:defRPr/>
            </a:pPr>
            <a:r>
              <a:rPr lang="en-US" dirty="0"/>
              <a:t>Each additional year worked beyond eligibility</a:t>
            </a:r>
          </a:p>
          <a:p>
            <a:pPr lvl="2" eaLnBrk="1" hangingPunct="1">
              <a:defRPr/>
            </a:pPr>
            <a:r>
              <a:rPr lang="en-US" dirty="0"/>
              <a:t>Moves 2 years from Capped </a:t>
            </a:r>
            <a:r>
              <a:rPr lang="en-US" dirty="0" smtClean="0"/>
              <a:t>Salary Benefit Calculation (Tier 1) </a:t>
            </a:r>
            <a:r>
              <a:rPr lang="en-US" dirty="0"/>
              <a:t>to Uncapped </a:t>
            </a:r>
            <a:r>
              <a:rPr lang="en-US" dirty="0" smtClean="0"/>
              <a:t>Salary Benefit Calculation (Tier 2)</a:t>
            </a:r>
            <a:endParaRPr lang="en-US" dirty="0"/>
          </a:p>
          <a:p>
            <a:pPr eaLnBrk="1" hangingPunct="1">
              <a:defRPr/>
            </a:pPr>
            <a:r>
              <a:rPr lang="en-US" dirty="0"/>
              <a:t>EESIP can increase benefit significantly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EESIP Calculation</a:t>
            </a:r>
            <a:br>
              <a:rPr lang="en-US" dirty="0" smtClean="0"/>
            </a:br>
            <a:r>
              <a:rPr lang="en-US" sz="4000" i="1" dirty="0" smtClean="0"/>
              <a:t>After Conversion of Capped Years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Example: 10 </a:t>
            </a:r>
            <a:r>
              <a:rPr lang="en-US" dirty="0" err="1" smtClean="0"/>
              <a:t>Yrs</a:t>
            </a:r>
            <a:r>
              <a:rPr lang="en-US" dirty="0" smtClean="0"/>
              <a:t> Capped &amp; 20 </a:t>
            </a:r>
            <a:r>
              <a:rPr lang="en-US" dirty="0" err="1" smtClean="0"/>
              <a:t>Yrs</a:t>
            </a:r>
            <a:r>
              <a:rPr lang="en-US" dirty="0" smtClean="0"/>
              <a:t> Uncapped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Work </a:t>
            </a:r>
            <a:r>
              <a:rPr lang="en-US" dirty="0"/>
              <a:t>5 additional </a:t>
            </a:r>
            <a:r>
              <a:rPr lang="en-US" dirty="0" smtClean="0"/>
              <a:t>years = Uncapped 10 Years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35 </a:t>
            </a:r>
            <a:r>
              <a:rPr lang="en-US" dirty="0"/>
              <a:t>Years Uncapped</a:t>
            </a:r>
          </a:p>
          <a:p>
            <a:pPr marL="0" indent="0" algn="ctr">
              <a:buNone/>
            </a:pPr>
            <a:r>
              <a:rPr lang="en-US" dirty="0" smtClean="0"/>
              <a:t>FAS $50,000 </a:t>
            </a:r>
            <a:r>
              <a:rPr lang="en-US" dirty="0"/>
              <a:t>X 2% = $1,000</a:t>
            </a:r>
          </a:p>
          <a:p>
            <a:pPr marL="0" indent="0" algn="ctr">
              <a:buNone/>
            </a:pPr>
            <a:r>
              <a:rPr lang="en-US" dirty="0"/>
              <a:t>$1,000 x </a:t>
            </a:r>
            <a:r>
              <a:rPr lang="en-US" dirty="0" smtClean="0"/>
              <a:t>35 </a:t>
            </a:r>
            <a:r>
              <a:rPr lang="en-US" dirty="0"/>
              <a:t>years = $</a:t>
            </a:r>
            <a:r>
              <a:rPr lang="en-US" dirty="0" smtClean="0"/>
              <a:t>35,000 </a:t>
            </a:r>
            <a:r>
              <a:rPr lang="en-US" dirty="0"/>
              <a:t>annually</a:t>
            </a:r>
          </a:p>
          <a:p>
            <a:pPr marL="0" indent="0" algn="ctr">
              <a:buNone/>
            </a:pPr>
            <a:r>
              <a:rPr lang="en-US" dirty="0"/>
              <a:t>$</a:t>
            </a:r>
            <a:r>
              <a:rPr lang="en-US" dirty="0" smtClean="0"/>
              <a:t>2,917 </a:t>
            </a:r>
            <a:r>
              <a:rPr lang="en-US" dirty="0"/>
              <a:t>monthly </a:t>
            </a:r>
          </a:p>
          <a:p>
            <a:pPr marL="0" indent="0" algn="ctr">
              <a:buNone/>
            </a:pPr>
            <a:r>
              <a:rPr lang="en-US" dirty="0"/>
              <a:t>($2,334 with salary caps in place)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</a:t>
            </a:r>
            <a:r>
              <a:rPr lang="en-US" dirty="0" smtClean="0"/>
              <a:t>Plans</a:t>
            </a:r>
            <a:br>
              <a:rPr lang="en-US" dirty="0" smtClean="0"/>
            </a:br>
            <a:r>
              <a:rPr lang="en-US" dirty="0" smtClean="0"/>
              <a:t>5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Each Provides</a:t>
            </a:r>
          </a:p>
          <a:p>
            <a:pPr lvl="1"/>
            <a:r>
              <a:rPr lang="en-US" dirty="0" smtClean="0"/>
              <a:t>Lifetime monthly income to member</a:t>
            </a:r>
          </a:p>
          <a:p>
            <a:pPr lvl="1"/>
            <a:r>
              <a:rPr lang="en-US" dirty="0" smtClean="0"/>
              <a:t>$5,000 Death Benefit</a:t>
            </a:r>
          </a:p>
          <a:p>
            <a:pPr lvl="2"/>
            <a:r>
              <a:rPr lang="en-US" dirty="0" smtClean="0"/>
              <a:t>Payable to designated beneficiary(</a:t>
            </a:r>
            <a:r>
              <a:rPr lang="en-US" dirty="0" err="1" smtClean="0"/>
              <a:t>ies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Not Life Insurance</a:t>
            </a:r>
          </a:p>
          <a:p>
            <a:pPr lvl="2"/>
            <a:r>
              <a:rPr lang="en-US" dirty="0" smtClean="0"/>
              <a:t>Taxable Income</a:t>
            </a:r>
          </a:p>
          <a:p>
            <a:pPr lvl="1"/>
            <a:r>
              <a:rPr lang="en-US" dirty="0" smtClean="0"/>
              <a:t>Please keep beneficiary designation updated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3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8650" indent="-571500" eaLnBrk="1" hangingPunct="1">
              <a:defRPr/>
            </a:pPr>
            <a:r>
              <a:rPr lang="en-US" sz="4000" dirty="0"/>
              <a:t>Maximum Plan</a:t>
            </a:r>
          </a:p>
          <a:p>
            <a:pPr lvl="2" eaLnBrk="1" hangingPunct="1">
              <a:defRPr/>
            </a:pPr>
            <a:r>
              <a:rPr lang="en-US" dirty="0"/>
              <a:t>Lifetime Benefit for Member</a:t>
            </a:r>
          </a:p>
          <a:p>
            <a:pPr lvl="2" eaLnBrk="1" hangingPunct="1">
              <a:defRPr/>
            </a:pPr>
            <a:r>
              <a:rPr lang="en-US" dirty="0"/>
              <a:t>Single Life Annuity</a:t>
            </a:r>
          </a:p>
          <a:p>
            <a:pPr lvl="2" eaLnBrk="1" hangingPunct="1">
              <a:defRPr/>
            </a:pPr>
            <a:r>
              <a:rPr lang="en-US" dirty="0"/>
              <a:t>Highest Monthly Benefit Amount</a:t>
            </a:r>
          </a:p>
          <a:p>
            <a:pPr lvl="2" eaLnBrk="1" hangingPunct="1">
              <a:defRPr/>
            </a:pPr>
            <a:r>
              <a:rPr lang="en-US" dirty="0"/>
              <a:t>Member Account balance reduced each month by monthly benefit payment</a:t>
            </a:r>
          </a:p>
          <a:p>
            <a:pPr lvl="2" eaLnBrk="1" hangingPunct="1">
              <a:defRPr/>
            </a:pPr>
            <a:r>
              <a:rPr lang="en-US" dirty="0"/>
              <a:t>Any Balance in Member Account upon member’s death is paid to Beneficiary(</a:t>
            </a:r>
            <a:r>
              <a:rPr lang="en-US" dirty="0" err="1"/>
              <a:t>ies</a:t>
            </a:r>
            <a:r>
              <a:rPr lang="en-US" dirty="0"/>
              <a:t>) or Estate</a:t>
            </a:r>
          </a:p>
          <a:p>
            <a:pPr lvl="2" eaLnBrk="1" hangingPunct="1">
              <a:defRPr/>
            </a:pPr>
            <a:r>
              <a:rPr lang="en-US" dirty="0"/>
              <a:t>Account balance generally exhausted after 2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312F95-67E6-4EB8-8112-61D6420E4683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Retirement Plans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/>
              <a:t>Retirement Option 1</a:t>
            </a:r>
          </a:p>
          <a:p>
            <a:pPr lvl="2" eaLnBrk="1" hangingPunct="1">
              <a:defRPr/>
            </a:pPr>
            <a:r>
              <a:rPr lang="en-US" dirty="0"/>
              <a:t>Lifetime Benefit for Member</a:t>
            </a:r>
          </a:p>
          <a:p>
            <a:pPr lvl="2" eaLnBrk="1" hangingPunct="1">
              <a:defRPr/>
            </a:pPr>
            <a:r>
              <a:rPr lang="en-US" dirty="0"/>
              <a:t>99.0% of Maximum Benefit</a:t>
            </a:r>
          </a:p>
          <a:p>
            <a:pPr lvl="2" eaLnBrk="1" hangingPunct="1">
              <a:defRPr/>
            </a:pPr>
            <a:r>
              <a:rPr lang="en-US" dirty="0"/>
              <a:t>Slower use of Member Account to pay benefits</a:t>
            </a:r>
          </a:p>
          <a:p>
            <a:pPr lvl="2" eaLnBrk="1" hangingPunct="1">
              <a:defRPr/>
            </a:pPr>
            <a:r>
              <a:rPr lang="en-US" dirty="0"/>
              <a:t>Any Balance in Member Account upon member’s death is paid to Beneficiary(</a:t>
            </a:r>
            <a:r>
              <a:rPr lang="en-US" dirty="0" err="1"/>
              <a:t>ies</a:t>
            </a:r>
            <a:r>
              <a:rPr lang="en-US" dirty="0"/>
              <a:t>) or Estate</a:t>
            </a:r>
          </a:p>
          <a:p>
            <a:pPr lvl="2" eaLnBrk="1" hangingPunct="1">
              <a:defRPr/>
            </a:pPr>
            <a:r>
              <a:rPr lang="en-US" dirty="0"/>
              <a:t> Account balance generally exhausted after 10 years</a:t>
            </a:r>
          </a:p>
        </p:txBody>
      </p:sp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5AF6DA-6D83-42F7-9121-FEC3C1249A4B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Retirement Plans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Retirement Option 2</a:t>
            </a:r>
          </a:p>
          <a:p>
            <a:pPr lvl="2" eaLnBrk="1" hangingPunct="1">
              <a:defRPr/>
            </a:pPr>
            <a:r>
              <a:rPr lang="en-US" dirty="0"/>
              <a:t>Lifetime Benefit for Member</a:t>
            </a:r>
          </a:p>
          <a:p>
            <a:pPr lvl="2" eaLnBrk="1" hangingPunct="1">
              <a:defRPr/>
            </a:pPr>
            <a:r>
              <a:rPr lang="en-US" dirty="0"/>
              <a:t>Member designates Joint Annuitant at retirement</a:t>
            </a:r>
          </a:p>
          <a:p>
            <a:pPr lvl="3" eaLnBrk="1" hangingPunct="1">
              <a:defRPr/>
            </a:pPr>
            <a:r>
              <a:rPr lang="en-US" dirty="0"/>
              <a:t>Must be spouse or someone who is within 10 years of age</a:t>
            </a:r>
          </a:p>
          <a:p>
            <a:pPr lvl="2" eaLnBrk="1" hangingPunct="1">
              <a:defRPr/>
            </a:pPr>
            <a:r>
              <a:rPr lang="en-US" dirty="0"/>
              <a:t>100% Survivor Annuity</a:t>
            </a:r>
          </a:p>
          <a:p>
            <a:pPr lvl="3" eaLnBrk="1" hangingPunct="1">
              <a:defRPr/>
            </a:pPr>
            <a:r>
              <a:rPr lang="en-US" dirty="0"/>
              <a:t>After Member’s death Joint Annuitant continues to receive same benefit as Member</a:t>
            </a:r>
          </a:p>
          <a:p>
            <a:pPr lvl="2" eaLnBrk="1" hangingPunct="1">
              <a:defRPr/>
            </a:pPr>
            <a:r>
              <a:rPr lang="en-US" dirty="0"/>
              <a:t>85%-95% of Maximum Benefit</a:t>
            </a:r>
          </a:p>
          <a:p>
            <a:pPr lvl="2" eaLnBrk="1" hangingPunct="1">
              <a:defRPr/>
            </a:pPr>
            <a:r>
              <a:rPr lang="en-US" dirty="0"/>
              <a:t>Pop-up Provision</a:t>
            </a:r>
          </a:p>
          <a:p>
            <a:pPr eaLnBrk="1" hangingPunct="1">
              <a:buNone/>
              <a:defRPr/>
            </a:pPr>
            <a:endParaRPr lang="en-US" dirty="0"/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02755A-9710-478B-B057-5AC477D3F395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Retirement Plans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Retirement Option 3</a:t>
            </a:r>
          </a:p>
          <a:p>
            <a:pPr lvl="2" eaLnBrk="1" hangingPunct="1">
              <a:defRPr/>
            </a:pPr>
            <a:r>
              <a:rPr lang="en-US" dirty="0"/>
              <a:t>Lifetime Benefit for Member</a:t>
            </a:r>
          </a:p>
          <a:p>
            <a:pPr lvl="2" eaLnBrk="1" hangingPunct="1">
              <a:defRPr/>
            </a:pPr>
            <a:r>
              <a:rPr lang="en-US" dirty="0"/>
              <a:t>Member designates Joint Annuitant at retirement</a:t>
            </a:r>
          </a:p>
          <a:p>
            <a:pPr lvl="2" eaLnBrk="1" hangingPunct="1">
              <a:defRPr/>
            </a:pPr>
            <a:r>
              <a:rPr lang="en-US" dirty="0"/>
              <a:t>50% Survivor Annuity</a:t>
            </a:r>
          </a:p>
          <a:p>
            <a:pPr lvl="3" eaLnBrk="1" hangingPunct="1">
              <a:defRPr/>
            </a:pPr>
            <a:r>
              <a:rPr lang="en-US" dirty="0"/>
              <a:t>After Member’s death Joint Annuitant continues to receive one-half (50%) the Member’s benefit </a:t>
            </a:r>
          </a:p>
          <a:p>
            <a:pPr lvl="2" eaLnBrk="1" hangingPunct="1">
              <a:defRPr/>
            </a:pPr>
            <a:r>
              <a:rPr lang="en-US" dirty="0"/>
              <a:t>91%-97% of Maximum Benefit</a:t>
            </a:r>
          </a:p>
          <a:p>
            <a:pPr lvl="2" eaLnBrk="1" hangingPunct="1">
              <a:defRPr/>
            </a:pPr>
            <a:r>
              <a:rPr lang="en-US" dirty="0"/>
              <a:t>Pop-up Provision</a:t>
            </a:r>
          </a:p>
          <a:p>
            <a:pPr lvl="1" eaLnBrk="1" hangingPunct="1">
              <a:defRPr/>
            </a:pPr>
            <a:endParaRPr lang="en-US" dirty="0"/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70EAB7-C4D5-474D-8217-0FFE1A69ED00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Retirement Plans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/>
              <a:t>Retirement Option 4</a:t>
            </a:r>
          </a:p>
          <a:p>
            <a:pPr lvl="2" eaLnBrk="1" hangingPunct="1">
              <a:defRPr/>
            </a:pPr>
            <a:r>
              <a:rPr lang="en-US" sz="2800" dirty="0"/>
              <a:t>Lifetime Benefit for Member</a:t>
            </a:r>
          </a:p>
          <a:p>
            <a:pPr lvl="2" eaLnBrk="1" hangingPunct="1">
              <a:defRPr/>
            </a:pPr>
            <a:r>
              <a:rPr lang="en-US" sz="2800" dirty="0"/>
              <a:t>Single Life Annuity / 10 Year Term Certain</a:t>
            </a:r>
          </a:p>
          <a:p>
            <a:pPr lvl="2" eaLnBrk="1" hangingPunct="1">
              <a:defRPr/>
            </a:pPr>
            <a:r>
              <a:rPr lang="en-US" sz="2800" dirty="0"/>
              <a:t>Guarantees Member’s full benefit for 120 months</a:t>
            </a:r>
          </a:p>
          <a:p>
            <a:pPr lvl="3" eaLnBrk="1" hangingPunct="1">
              <a:defRPr/>
            </a:pPr>
            <a:r>
              <a:rPr lang="en-US" sz="2800" dirty="0"/>
              <a:t>If Member dies within 120 month of retirement, Beneficiary continues to receive the Member’s full benefit until the 120</a:t>
            </a:r>
            <a:r>
              <a:rPr lang="en-US" sz="2800" baseline="30000" dirty="0"/>
              <a:t>th</a:t>
            </a:r>
            <a:r>
              <a:rPr lang="en-US" sz="2800" dirty="0"/>
              <a:t> month after retirement</a:t>
            </a:r>
          </a:p>
          <a:p>
            <a:pPr lvl="2" eaLnBrk="1" hangingPunct="1">
              <a:defRPr/>
            </a:pPr>
            <a:r>
              <a:rPr lang="en-US" sz="2800" dirty="0"/>
              <a:t>96%-99% of Maximum Benefit</a:t>
            </a:r>
          </a:p>
          <a:p>
            <a:pPr eaLnBrk="1" hangingPunct="1">
              <a:buNone/>
              <a:defRPr/>
            </a:pPr>
            <a:endParaRPr lang="en-US" sz="2800" dirty="0"/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7B29CB-48DC-4E98-A1F4-1BED816DC0EF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141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Partial Lump Sum </a:t>
            </a:r>
            <a:r>
              <a:rPr lang="en-US" dirty="0" smtClean="0"/>
              <a:t>Option</a:t>
            </a:r>
            <a:br>
              <a:rPr lang="en-US" dirty="0" smtClean="0"/>
            </a:br>
            <a:r>
              <a:rPr lang="en-US" sz="4000" dirty="0" smtClean="0"/>
              <a:t>(PLSO)</a:t>
            </a:r>
            <a:endParaRPr lang="en-US" sz="4000" dirty="0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457200" eaLnBrk="1" hangingPunct="1">
              <a:defRPr/>
            </a:pPr>
            <a:r>
              <a:rPr lang="en-US" dirty="0" smtClean="0"/>
              <a:t>To Qualify:</a:t>
            </a:r>
            <a:endParaRPr lang="en-US" dirty="0"/>
          </a:p>
          <a:p>
            <a:pPr lvl="1" eaLnBrk="1" hangingPunct="1">
              <a:defRPr/>
            </a:pPr>
            <a:r>
              <a:rPr lang="en-US" dirty="0"/>
              <a:t>Must have 30 Years of Service </a:t>
            </a:r>
          </a:p>
          <a:p>
            <a:pPr eaLnBrk="1" hangingPunct="1">
              <a:defRPr/>
            </a:pPr>
            <a:r>
              <a:rPr lang="en-US" dirty="0" smtClean="0"/>
              <a:t>Allows Member to Elect Lump Sum </a:t>
            </a:r>
          </a:p>
          <a:p>
            <a:pPr lvl="1" eaLnBrk="1" hangingPunct="1">
              <a:defRPr/>
            </a:pPr>
            <a:r>
              <a:rPr lang="en-US" dirty="0" smtClean="0"/>
              <a:t>Equal </a:t>
            </a:r>
            <a:r>
              <a:rPr lang="en-US" dirty="0"/>
              <a:t>to 12, 24, or 36 months of Retirement Benefit Payments</a:t>
            </a:r>
          </a:p>
          <a:p>
            <a:pPr eaLnBrk="1" hangingPunct="1">
              <a:defRPr/>
            </a:pPr>
            <a:r>
              <a:rPr lang="en-US" dirty="0"/>
              <a:t>Reduces the Monthly Retirement Benefit associated with the 5 Retirement Plans</a:t>
            </a:r>
          </a:p>
          <a:p>
            <a:pPr lvl="1" eaLnBrk="1" hangingPunct="1">
              <a:defRPr/>
            </a:pPr>
            <a:r>
              <a:rPr lang="en-US" dirty="0"/>
              <a:t>Reduction based on Age and PLSO option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System Overview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/>
              <a:t>Largest State Pension Fund </a:t>
            </a:r>
          </a:p>
          <a:p>
            <a:pPr lvl="1" eaLnBrk="1" hangingPunct="1">
              <a:defRPr/>
            </a:pPr>
            <a:r>
              <a:rPr lang="en-US" sz="2400" dirty="0"/>
              <a:t>Established July 1, 1943</a:t>
            </a:r>
          </a:p>
          <a:p>
            <a:pPr lvl="1" eaLnBrk="1" hangingPunct="1">
              <a:defRPr/>
            </a:pPr>
            <a:r>
              <a:rPr lang="en-US" sz="2400" dirty="0" smtClean="0"/>
              <a:t>175,000 </a:t>
            </a:r>
            <a:r>
              <a:rPr lang="en-US" sz="2400" dirty="0"/>
              <a:t>members		</a:t>
            </a:r>
          </a:p>
          <a:p>
            <a:pPr lvl="1" eaLnBrk="1" hangingPunct="1">
              <a:defRPr/>
            </a:pPr>
            <a:r>
              <a:rPr lang="en-US" sz="2400" dirty="0"/>
              <a:t>$</a:t>
            </a:r>
            <a:r>
              <a:rPr lang="en-US" sz="2400" dirty="0" smtClean="0"/>
              <a:t>16.4 </a:t>
            </a:r>
            <a:r>
              <a:rPr lang="en-US" sz="2400" dirty="0"/>
              <a:t>billion assets </a:t>
            </a:r>
          </a:p>
          <a:p>
            <a:pPr eaLnBrk="1" hangingPunct="1">
              <a:defRPr/>
            </a:pPr>
            <a:r>
              <a:rPr lang="en-US" sz="2800" dirty="0"/>
              <a:t>Average Active Member</a:t>
            </a:r>
          </a:p>
          <a:p>
            <a:pPr lvl="1"/>
            <a:r>
              <a:rPr lang="en-US" sz="2400" dirty="0" smtClean="0"/>
              <a:t>46 </a:t>
            </a:r>
            <a:r>
              <a:rPr lang="en-US" sz="2400" dirty="0"/>
              <a:t>Years of Age</a:t>
            </a:r>
          </a:p>
          <a:p>
            <a:pPr lvl="1"/>
            <a:r>
              <a:rPr lang="en-US" sz="2400" dirty="0"/>
              <a:t>11.0 Years of Service</a:t>
            </a:r>
          </a:p>
          <a:p>
            <a:pPr lvl="1"/>
            <a:r>
              <a:rPr lang="en-US" sz="2400" dirty="0"/>
              <a:t>$46,819 Salary</a:t>
            </a:r>
          </a:p>
          <a:p>
            <a:r>
              <a:rPr lang="en-US" sz="2800" dirty="0"/>
              <a:t>Average Retired Member</a:t>
            </a:r>
          </a:p>
          <a:p>
            <a:pPr lvl="1"/>
            <a:r>
              <a:rPr lang="en-US" sz="2400" dirty="0"/>
              <a:t>Retires with </a:t>
            </a:r>
            <a:r>
              <a:rPr lang="en-US" sz="2400" dirty="0" smtClean="0"/>
              <a:t>25 </a:t>
            </a:r>
            <a:r>
              <a:rPr lang="en-US" sz="2400" dirty="0"/>
              <a:t>Years of Service</a:t>
            </a:r>
          </a:p>
          <a:p>
            <a:pPr lvl="1"/>
            <a:r>
              <a:rPr lang="en-US" sz="2400" dirty="0"/>
              <a:t>$20,242 Annual Benefit  ($1,687 per mo.)</a:t>
            </a:r>
          </a:p>
          <a:p>
            <a:pPr lvl="1" eaLnBrk="1" hangingPunct="1">
              <a:defRPr/>
            </a:pPr>
            <a:endParaRPr lang="en-US" sz="2400" dirty="0"/>
          </a:p>
          <a:p>
            <a:pPr marL="457200" lvl="1" indent="0" eaLnBrk="1" hangingPunct="1">
              <a:buNone/>
              <a:defRPr/>
            </a:pPr>
            <a:endParaRPr lang="en-US" sz="2600" dirty="0"/>
          </a:p>
          <a:p>
            <a:pPr marL="0" indent="0" eaLnBrk="1" hangingPunct="1">
              <a:buNone/>
              <a:defRPr/>
            </a:pPr>
            <a:endParaRPr lang="en-US" sz="2800" dirty="0"/>
          </a:p>
          <a:p>
            <a:pPr marL="457200" lvl="1" indent="0" eaLnBrk="1" hangingPunct="1">
              <a:buNone/>
              <a:defRPr/>
            </a:pP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730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1620F9-3FA6-4548-82C4-861A906649C0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143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Partial Lump Sum Option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623" name="Group 26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6953725"/>
              </p:ext>
            </p:extLst>
          </p:nvPr>
        </p:nvGraphicFramePr>
        <p:xfrm>
          <a:off x="457200" y="1524000"/>
          <a:ext cx="8229600" cy="4527552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15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Partial Lump Sum Option Adjustment Factors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12 Months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24 Months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36 Months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50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91.44%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82.88%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74.32%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55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91.06%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82.12%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73.17%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90.50%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80.74%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71.52%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89.72%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79.45%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69.18%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88.62%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77.23%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65.85%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86.96%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73.93%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60.89%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8CAF37-074E-4DB2-AD91-D8F11AB193D7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Preparing for Retirement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dirty="0"/>
              <a:t>Step 1 - Complete and return: 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 </a:t>
            </a:r>
            <a:r>
              <a:rPr lang="en-US" b="1" dirty="0"/>
              <a:t>Pre-Retirement Information Verification (PIV) </a:t>
            </a:r>
            <a:r>
              <a:rPr lang="en-US" dirty="0"/>
              <a:t>along with all required </a:t>
            </a:r>
            <a:r>
              <a:rPr lang="en-US" dirty="0" smtClean="0"/>
              <a:t>documentation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 smtClean="0"/>
              <a:t>Registration Desk</a:t>
            </a:r>
            <a:endParaRPr lang="en-US" dirty="0"/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Online @ www.ok.gov/trs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Contact the Oklahoma Teachers Retirement System</a:t>
            </a:r>
          </a:p>
          <a:p>
            <a:pPr lvl="2" eaLnBrk="1" hangingPunct="1">
              <a:buFont typeface="Wingdings" pitchFamily="2" charset="2"/>
              <a:buChar char="q"/>
              <a:defRPr/>
            </a:pPr>
            <a:r>
              <a:rPr lang="en-US" dirty="0"/>
              <a:t>405.521.2387</a:t>
            </a:r>
          </a:p>
          <a:p>
            <a:pPr lvl="2" eaLnBrk="1" hangingPunct="1">
              <a:buFont typeface="Wingdings" pitchFamily="2" charset="2"/>
              <a:buChar char="q"/>
              <a:defRPr/>
            </a:pPr>
            <a:r>
              <a:rPr lang="en-US" dirty="0"/>
              <a:t>1.877.738.6365</a:t>
            </a:r>
          </a:p>
          <a:p>
            <a:pPr marL="457200" lvl="1" indent="0" eaLnBrk="1" hangingPunct="1">
              <a:buNone/>
              <a:defRPr/>
            </a:pPr>
            <a:endParaRPr lang="en-US" dirty="0"/>
          </a:p>
          <a:p>
            <a:pPr marL="457200" lvl="1" indent="0" eaLnBrk="1" hangingPunct="1">
              <a:buNone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q"/>
              <a:defRPr/>
            </a:pPr>
            <a:endParaRPr lang="en-US" dirty="0"/>
          </a:p>
          <a:p>
            <a:pPr marL="914400" lvl="2" indent="0" eaLnBrk="1" hangingPunct="1">
              <a:buNone/>
              <a:defRPr/>
            </a:pPr>
            <a:endParaRPr lang="en-US" dirty="0"/>
          </a:p>
          <a:p>
            <a:pPr lvl="1" eaLnBrk="1" hangingPunct="1">
              <a:buFont typeface="Wingdings" pitchFamily="2" charset="2"/>
              <a:buChar char="q"/>
              <a:defRPr/>
            </a:pPr>
            <a:endParaRPr lang="en-US" dirty="0"/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2481786-F46F-45D4-B117-FE3C9FECDDEE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Preparing for Retirement</a:t>
            </a:r>
            <a:br>
              <a:rPr lang="en-US" dirty="0"/>
            </a:br>
            <a:endParaRPr lang="en-US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Step 1 – PIV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The Following Information is Required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Your name and complete mailing address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Your Social Security Number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Proof of Birth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 Proof of Birth for Joint Annuitant (if necessary)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Marriage License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Requested Retirement Date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Sick Days (Verification Required for 120 days)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dirty="0"/>
              <a:t>Must be received no later than </a:t>
            </a:r>
            <a:r>
              <a:rPr lang="en-US" b="1" i="1" dirty="0"/>
              <a:t>90 days</a:t>
            </a:r>
            <a:r>
              <a:rPr lang="en-US" b="1" dirty="0"/>
              <a:t> </a:t>
            </a:r>
            <a:r>
              <a:rPr lang="en-US" dirty="0"/>
              <a:t>before requested retirement date</a:t>
            </a:r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Retirement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Unused Sick Leave Days at Retirement</a:t>
            </a:r>
          </a:p>
          <a:p>
            <a:pPr lvl="1"/>
            <a:r>
              <a:rPr lang="en-US" dirty="0"/>
              <a:t>120 days verified = 1 year of service credit</a:t>
            </a:r>
          </a:p>
          <a:p>
            <a:pPr lvl="1"/>
            <a:r>
              <a:rPr lang="en-US" dirty="0"/>
              <a:t>Anything less than 120 days = fractional year of service credit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60 days / 120 days = 0.50 year of service credit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4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Retirement</a:t>
            </a:r>
            <a:br>
              <a:rPr lang="en-US" dirty="0"/>
            </a:br>
            <a:r>
              <a:rPr lang="en-US" dirty="0"/>
              <a:t>Step 2 – Intent to Retire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8FBE2-A333-4CC6-BD9E-86BCFB746FC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1828800"/>
            <a:ext cx="7010401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862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Retirement</a:t>
            </a:r>
            <a:br>
              <a:rPr lang="en-US" dirty="0"/>
            </a:br>
            <a:r>
              <a:rPr lang="en-US" dirty="0"/>
              <a:t>Step 2 – </a:t>
            </a:r>
            <a:r>
              <a:rPr lang="en-US" dirty="0" smtClean="0"/>
              <a:t>Application </a:t>
            </a:r>
            <a:r>
              <a:rPr lang="en-US" dirty="0"/>
              <a:t>to Retire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8FBE2-A333-4CC6-BD9E-86BCFB746FC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37" y="1524000"/>
            <a:ext cx="793432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1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Retirement</a:t>
            </a:r>
            <a:br>
              <a:rPr lang="en-US" dirty="0"/>
            </a:br>
            <a:r>
              <a:rPr lang="en-US" dirty="0"/>
              <a:t>Step 2 – Application to Retire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8FBE2-A333-4CC6-BD9E-86BCFB746FC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1676400"/>
            <a:ext cx="80772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24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Retirement</a:t>
            </a:r>
            <a:br>
              <a:rPr lang="en-US" dirty="0"/>
            </a:br>
            <a:r>
              <a:rPr lang="en-US" dirty="0"/>
              <a:t>Step 2 – Application to Retire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8FBE2-A333-4CC6-BD9E-86BCFB746FC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485900"/>
            <a:ext cx="85344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2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4BB9C7-7ADF-45AB-BE4D-6CD49E41F562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Preparing for Retirement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dirty="0"/>
              <a:t>Step 3 – Complete the </a:t>
            </a:r>
            <a:r>
              <a:rPr lang="en-US" dirty="0" smtClean="0"/>
              <a:t>Application </a:t>
            </a:r>
            <a:r>
              <a:rPr lang="en-US" dirty="0"/>
              <a:t>to Retire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 smtClean="0"/>
              <a:t>Decide </a:t>
            </a:r>
            <a:r>
              <a:rPr lang="en-US" dirty="0"/>
              <a:t>which Retirement Plan is best for you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Sign and Date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Return to the Oklahoma Teachers Retirement System no later than </a:t>
            </a:r>
            <a:r>
              <a:rPr lang="en-US" b="1" i="1" dirty="0"/>
              <a:t>60 days</a:t>
            </a:r>
            <a:r>
              <a:rPr lang="en-US" i="1" dirty="0"/>
              <a:t> </a:t>
            </a:r>
            <a:r>
              <a:rPr lang="en-US" dirty="0"/>
              <a:t>before your effective retirement </a:t>
            </a:r>
            <a:r>
              <a:rPr lang="en-US" dirty="0" smtClean="0"/>
              <a:t>date (state law)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Schedule an in-house or phone consult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q"/>
              <a:defRPr/>
            </a:pPr>
            <a:endParaRPr lang="en-US" dirty="0"/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40D20E-A997-423E-8BE1-4781A725180A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1034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Preparing for Retirement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dirty="0"/>
              <a:t>Step 4 – Final Retirement Contract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 smtClean="0"/>
              <a:t>After receipt of Application to Retire, a </a:t>
            </a:r>
            <a:r>
              <a:rPr lang="en-US" dirty="0"/>
              <a:t>Final Retirement Contract will be </a:t>
            </a:r>
            <a:r>
              <a:rPr lang="en-US" dirty="0" smtClean="0"/>
              <a:t>mailed</a:t>
            </a:r>
            <a:endParaRPr lang="en-US" dirty="0"/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Sign, date and have it notarized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Return the Contract at least </a:t>
            </a:r>
            <a:r>
              <a:rPr lang="en-US" b="1" i="1" dirty="0"/>
              <a:t>30 days </a:t>
            </a:r>
            <a:r>
              <a:rPr lang="en-US" dirty="0"/>
              <a:t>prior to your </a:t>
            </a:r>
            <a:r>
              <a:rPr lang="en-US" dirty="0" smtClean="0"/>
              <a:t>retirement</a:t>
            </a:r>
            <a:endParaRPr lang="en-US" dirty="0"/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System Overview</a:t>
            </a:r>
            <a:br>
              <a:rPr lang="en-US" dirty="0"/>
            </a:br>
            <a:r>
              <a:rPr lang="en-US" sz="3600" i="1" dirty="0"/>
              <a:t>Defined Benefit Plan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Defined Benefit Plan 401(a) </a:t>
            </a:r>
            <a:endParaRPr lang="en-US" i="1" dirty="0"/>
          </a:p>
          <a:p>
            <a:pPr lvl="1" eaLnBrk="1" hangingPunct="1">
              <a:defRPr/>
            </a:pPr>
            <a:r>
              <a:rPr lang="en-US" dirty="0" smtClean="0"/>
              <a:t>Government &amp; Public Sector Employees</a:t>
            </a:r>
            <a:endParaRPr lang="en-US" dirty="0"/>
          </a:p>
          <a:p>
            <a:pPr lvl="1" eaLnBrk="1" hangingPunct="1">
              <a:defRPr/>
            </a:pPr>
            <a:r>
              <a:rPr lang="en-US" dirty="0"/>
              <a:t>Retirement benefit is guaranteed for your </a:t>
            </a:r>
            <a:r>
              <a:rPr lang="en-US" b="1" dirty="0"/>
              <a:t>lifetime</a:t>
            </a:r>
            <a:r>
              <a:rPr lang="en-US" dirty="0"/>
              <a:t>; possibly the lifetime of your joint annuitant</a:t>
            </a:r>
          </a:p>
          <a:p>
            <a:pPr lvl="1" eaLnBrk="1" hangingPunct="1">
              <a:defRPr/>
            </a:pPr>
            <a:r>
              <a:rPr lang="en-US" dirty="0"/>
              <a:t>Retirement benefit you receive based on a formula</a:t>
            </a:r>
          </a:p>
          <a:p>
            <a:pPr lvl="1" eaLnBrk="1" hangingPunct="1">
              <a:defRPr/>
            </a:pPr>
            <a:r>
              <a:rPr lang="en-US" dirty="0"/>
              <a:t>Benefit is independent of contributions and investment returns</a:t>
            </a:r>
          </a:p>
          <a:p>
            <a:pPr lvl="1" eaLnBrk="1" hangingPunct="1">
              <a:defRPr/>
            </a:pPr>
            <a:r>
              <a:rPr lang="en-US" dirty="0"/>
              <a:t>Plan Sponsor bears all </a:t>
            </a:r>
            <a:r>
              <a:rPr lang="en-US" dirty="0" smtClean="0"/>
              <a:t>risks: </a:t>
            </a:r>
            <a:r>
              <a:rPr lang="en-US" dirty="0"/>
              <a:t>longevity, inflation, investment,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295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AB5382-8966-4A04-B8DA-87C2D3D2A540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Preparing for Retirement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82000" cy="1524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dirty="0"/>
              <a:t>Retirement Timelines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Retirement Timeline Example – June 1</a:t>
            </a:r>
          </a:p>
        </p:txBody>
      </p:sp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5511" name="Group 3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55397937"/>
              </p:ext>
            </p:extLst>
          </p:nvPr>
        </p:nvGraphicFramePr>
        <p:xfrm>
          <a:off x="457200" y="3048000"/>
          <a:ext cx="8229600" cy="2811336"/>
        </p:xfrm>
        <a:graphic>
          <a:graphicData uri="http://schemas.openxmlformats.org/drawingml/2006/table">
            <a:tbl>
              <a:tblPr/>
              <a:tblGrid>
                <a:gridCol w="4968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0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0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Submit PIV 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March 1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Submit Intent to Retire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Submit Contract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April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May 1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0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Effective Retirement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First Retirement Check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June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July 1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Retirement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dirty="0"/>
              <a:t>Contract Changes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dirty="0"/>
              <a:t>Contract Changes for Plan Options 1 – 4 must occur within </a:t>
            </a:r>
            <a:r>
              <a:rPr lang="en-US" b="1" dirty="0"/>
              <a:t>60 days </a:t>
            </a:r>
            <a:r>
              <a:rPr lang="en-US" dirty="0"/>
              <a:t>of effective date of retirement.  However, you may not change your retirement date, or your joint annuitant.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CBD9E3-30AA-4557-A217-2015DABF85AB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1085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Preparing for Retirement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en-US" dirty="0"/>
              <a:t>Step 5 – Relax and Enjoy a Well Earned 			Retirement</a:t>
            </a:r>
          </a:p>
        </p:txBody>
      </p:sp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MPj0427754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2895600"/>
            <a:ext cx="27416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8" descr="MPj0402346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819400"/>
            <a:ext cx="2495550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0" descr="MPPH01766J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2362200"/>
            <a:ext cx="27432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1" descr="MPj0436607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4876800"/>
            <a:ext cx="270510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59640A4-8E09-4B9F-848F-6924D6313DB0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Post-Retirement Employment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Earnings Limits apply to Oklahoma Teachers Retirement System Contributory Employment:</a:t>
            </a:r>
          </a:p>
          <a:p>
            <a:pPr lvl="1" eaLnBrk="1" hangingPunct="1">
              <a:defRPr/>
            </a:pPr>
            <a:r>
              <a:rPr lang="en-US" dirty="0"/>
              <a:t>Oklahoma Public Schools (K-12 &amp; Higher Ed)</a:t>
            </a:r>
          </a:p>
          <a:p>
            <a:pPr lvl="1" eaLnBrk="1" hangingPunct="1">
              <a:defRPr/>
            </a:pPr>
            <a:r>
              <a:rPr lang="en-US" dirty="0"/>
              <a:t>Other Reporting Entities</a:t>
            </a:r>
          </a:p>
          <a:p>
            <a:pPr lvl="2" eaLnBrk="1" hangingPunct="1">
              <a:defRPr/>
            </a:pPr>
            <a:r>
              <a:rPr lang="en-US" dirty="0"/>
              <a:t>Oklahoma State Department of Education</a:t>
            </a:r>
          </a:p>
          <a:p>
            <a:pPr lvl="2" eaLnBrk="1" hangingPunct="1">
              <a:defRPr/>
            </a:pPr>
            <a:r>
              <a:rPr lang="en-US" dirty="0"/>
              <a:t>Oklahoma Regents for Higher Education</a:t>
            </a:r>
          </a:p>
          <a:p>
            <a:pPr lvl="2" eaLnBrk="1" hangingPunct="1">
              <a:defRPr/>
            </a:pPr>
            <a:r>
              <a:rPr lang="en-US" dirty="0"/>
              <a:t>Oklahoma Teachers Retirement System</a:t>
            </a:r>
          </a:p>
          <a:p>
            <a:pPr lvl="2"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Must be Retired for at least 60 Calendar Days</a:t>
            </a:r>
          </a:p>
        </p:txBody>
      </p:sp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917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18020D-2ADE-41F5-9FC0-65C9C251A527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Post-Retirement Employment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If Retired Less than 36 Months:</a:t>
            </a:r>
          </a:p>
          <a:p>
            <a:pPr lvl="1" eaLnBrk="1" hangingPunct="1">
              <a:defRPr/>
            </a:pPr>
            <a:r>
              <a:rPr lang="en-US" dirty="0"/>
              <a:t>Prior to Age 62</a:t>
            </a:r>
          </a:p>
          <a:p>
            <a:pPr lvl="2" eaLnBrk="1" hangingPunct="1">
              <a:defRPr/>
            </a:pPr>
            <a:r>
              <a:rPr lang="en-US" dirty="0"/>
              <a:t>May Earn the Lesser of $15,000 or One-half of Final Average Salary</a:t>
            </a:r>
          </a:p>
          <a:p>
            <a:pPr lvl="1" eaLnBrk="1" hangingPunct="1">
              <a:defRPr/>
            </a:pPr>
            <a:r>
              <a:rPr lang="en-US" dirty="0"/>
              <a:t>Age 62 to and over</a:t>
            </a:r>
          </a:p>
          <a:p>
            <a:pPr lvl="2" eaLnBrk="1" hangingPunct="1">
              <a:defRPr/>
            </a:pPr>
            <a:r>
              <a:rPr lang="en-US" dirty="0"/>
              <a:t>May Earn the Lesser of $30,000 or One-half of Final Average Salary</a:t>
            </a:r>
          </a:p>
          <a:p>
            <a:pPr marL="571500" indent="-457200" eaLnBrk="1" hangingPunct="1">
              <a:defRPr/>
            </a:pPr>
            <a:r>
              <a:rPr lang="en-US" dirty="0"/>
              <a:t>Earnings are Pro-rated by calendar year</a:t>
            </a:r>
          </a:p>
          <a:p>
            <a:pPr eaLnBrk="1" hangingPunct="1">
              <a:defRPr/>
            </a:pPr>
            <a:r>
              <a:rPr lang="en-US" dirty="0"/>
              <a:t>If Retired More than 36 Months:</a:t>
            </a:r>
          </a:p>
          <a:p>
            <a:pPr lvl="1" eaLnBrk="1" hangingPunct="1">
              <a:defRPr/>
            </a:pPr>
            <a:r>
              <a:rPr lang="en-US" dirty="0"/>
              <a:t>No Earnings Limit</a:t>
            </a:r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720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Noteworthy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83162"/>
          </a:xfrm>
        </p:spPr>
        <p:txBody>
          <a:bodyPr/>
          <a:lstStyle/>
          <a:p>
            <a:r>
              <a:rPr lang="en-US" dirty="0"/>
              <a:t>November 1, 2017 </a:t>
            </a:r>
          </a:p>
          <a:p>
            <a:pPr lvl="1"/>
            <a:r>
              <a:rPr lang="en-US" dirty="0"/>
              <a:t>7 Years of Service to </a:t>
            </a:r>
            <a:r>
              <a:rPr lang="en-US" dirty="0" smtClean="0"/>
              <a:t>Vest</a:t>
            </a:r>
          </a:p>
          <a:p>
            <a:r>
              <a:rPr lang="en-US" dirty="0" smtClean="0"/>
              <a:t>Retiree One-time Stipend (HB 1340)</a:t>
            </a:r>
          </a:p>
          <a:p>
            <a:pPr lvl="1"/>
            <a:r>
              <a:rPr lang="en-US" dirty="0" smtClean="0"/>
              <a:t>October </a:t>
            </a:r>
            <a:endParaRPr lang="en-US" dirty="0"/>
          </a:p>
          <a:p>
            <a:r>
              <a:rPr lang="en-US" dirty="0" smtClean="0"/>
              <a:t>Client </a:t>
            </a:r>
            <a:r>
              <a:rPr lang="en-US" dirty="0"/>
              <a:t>Portal (</a:t>
            </a:r>
            <a:r>
              <a:rPr lang="en-US" dirty="0">
                <a:hlinkClick r:id="rId2"/>
              </a:rPr>
              <a:t>www.ok.gov/TRS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Log on today!  </a:t>
            </a:r>
          </a:p>
          <a:p>
            <a:pPr lvl="2"/>
            <a:r>
              <a:rPr lang="en-US" dirty="0" smtClean="0"/>
              <a:t>Account Balance </a:t>
            </a:r>
          </a:p>
          <a:p>
            <a:pPr lvl="2"/>
            <a:r>
              <a:rPr lang="en-US" dirty="0" smtClean="0"/>
              <a:t>Years of Service</a:t>
            </a:r>
          </a:p>
          <a:p>
            <a:pPr lvl="2"/>
            <a:r>
              <a:rPr lang="en-US" dirty="0" smtClean="0"/>
              <a:t>Salary History</a:t>
            </a:r>
          </a:p>
          <a:p>
            <a:pPr lvl="2"/>
            <a:r>
              <a:rPr lang="en-US" dirty="0" smtClean="0"/>
              <a:t>Retirement Projection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6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&amp; 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I will do my very best to address all of your questions.</a:t>
            </a:r>
          </a:p>
          <a:p>
            <a:pPr eaLnBrk="1" hangingPunct="1">
              <a:defRPr/>
            </a:pPr>
            <a:r>
              <a:rPr lang="en-US" dirty="0">
                <a:hlinkClick r:id="rId3"/>
              </a:rPr>
              <a:t>www.ok.gov/trs</a:t>
            </a:r>
            <a:endParaRPr lang="en-US" dirty="0"/>
          </a:p>
          <a:p>
            <a:pPr lvl="1" eaLnBrk="1" hangingPunct="1">
              <a:defRPr/>
            </a:pPr>
            <a:r>
              <a:rPr lang="en-US" dirty="0"/>
              <a:t>Related Topics</a:t>
            </a:r>
          </a:p>
          <a:p>
            <a:pPr lvl="2" eaLnBrk="1" hangingPunct="1">
              <a:defRPr/>
            </a:pPr>
            <a:r>
              <a:rPr lang="en-US" dirty="0"/>
              <a:t>PIV Form</a:t>
            </a:r>
          </a:p>
          <a:p>
            <a:pPr lvl="2" eaLnBrk="1" hangingPunct="1">
              <a:defRPr/>
            </a:pPr>
            <a:r>
              <a:rPr lang="en-US" dirty="0"/>
              <a:t>Retirement Presentation</a:t>
            </a:r>
          </a:p>
          <a:p>
            <a:pPr lvl="2" eaLnBrk="1" hangingPunct="1">
              <a:defRPr/>
            </a:pPr>
            <a:r>
              <a:rPr lang="en-US" dirty="0"/>
              <a:t>Client Portal – </a:t>
            </a:r>
            <a:r>
              <a:rPr lang="en-US" i="1" dirty="0"/>
              <a:t>My OTRS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buNone/>
              <a:defRPr/>
            </a:pPr>
            <a:endParaRPr lang="en-US" dirty="0"/>
          </a:p>
          <a:p>
            <a:pPr marL="0" indent="0" eaLnBrk="1" hangingPunct="1">
              <a:buNone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1B62A0-93FA-4503-83D3-A3366C835CFE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Retirement System Overview</a:t>
            </a:r>
            <a:br>
              <a:rPr lang="en-US" dirty="0"/>
            </a:br>
            <a:r>
              <a:rPr lang="en-US" sz="3600" i="1" dirty="0" smtClean="0"/>
              <a:t>How Is TRS Funded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9" name="Group 94"/>
          <p:cNvGrpSpPr>
            <a:grpSpLocks/>
          </p:cNvGrpSpPr>
          <p:nvPr/>
        </p:nvGrpSpPr>
        <p:grpSpPr bwMode="auto">
          <a:xfrm>
            <a:off x="455613" y="1900238"/>
            <a:ext cx="8226425" cy="4017962"/>
            <a:chOff x="287" y="1197"/>
            <a:chExt cx="5182" cy="2531"/>
          </a:xfrm>
        </p:grpSpPr>
        <p:sp>
          <p:nvSpPr>
            <p:cNvPr id="5141" name="Rectangle 21"/>
            <p:cNvSpPr>
              <a:spLocks noChangeArrowheads="1"/>
            </p:cNvSpPr>
            <p:nvPr/>
          </p:nvSpPr>
          <p:spPr bwMode="auto">
            <a:xfrm>
              <a:off x="2878" y="1197"/>
              <a:ext cx="2591" cy="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8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Account:</a:t>
              </a:r>
            </a:p>
          </p:txBody>
        </p:sp>
        <p:sp>
          <p:nvSpPr>
            <p:cNvPr id="5139" name="Rectangle 19"/>
            <p:cNvSpPr>
              <a:spLocks noChangeArrowheads="1"/>
            </p:cNvSpPr>
            <p:nvPr/>
          </p:nvSpPr>
          <p:spPr bwMode="auto">
            <a:xfrm>
              <a:off x="287" y="1197"/>
              <a:ext cx="2591" cy="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4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Funding Source:</a:t>
              </a: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2878" y="2618"/>
              <a:ext cx="2591" cy="1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Retirement Benefit </a:t>
              </a:r>
            </a:p>
            <a:p>
              <a:pPr algn="ctr" eaLnBrk="1" hangingPunct="1"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Fund</a:t>
              </a:r>
            </a:p>
            <a:p>
              <a:pPr algn="ctr" eaLnBrk="1" hangingPunct="1"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endPara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endParaRPr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287" y="2618"/>
              <a:ext cx="2591" cy="1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Employer Contributions</a:t>
              </a:r>
            </a:p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Dedicated State Revenue</a:t>
              </a:r>
            </a:p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Investment Income</a:t>
              </a:r>
            </a:p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endPara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endParaRPr>
            </a:p>
          </p:txBody>
        </p:sp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2878" y="1627"/>
              <a:ext cx="2591" cy="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Member Account</a:t>
              </a:r>
            </a:p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endPara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287" y="1627"/>
              <a:ext cx="2591" cy="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Member Contributions</a:t>
              </a:r>
            </a:p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24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aramond" pitchFamily="18" charset="0"/>
                </a:rPr>
                <a:t>(7% of Total Compensation)</a:t>
              </a:r>
            </a:p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endParaRPr lang="en-US" sz="120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endParaRPr>
            </a:p>
            <a:p>
              <a:pPr algn="ctr" eaLnBrk="1" hangingPunct="1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endParaRPr lang="en-US" sz="120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endParaRPr>
            </a:p>
          </p:txBody>
        </p:sp>
        <p:sp>
          <p:nvSpPr>
            <p:cNvPr id="6158" name="Line 20"/>
            <p:cNvSpPr>
              <a:spLocks noChangeShapeType="1"/>
            </p:cNvSpPr>
            <p:nvPr/>
          </p:nvSpPr>
          <p:spPr bwMode="auto">
            <a:xfrm>
              <a:off x="287" y="1627"/>
              <a:ext cx="518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0"/>
            <p:cNvSpPr>
              <a:spLocks noChangeShapeType="1"/>
            </p:cNvSpPr>
            <p:nvPr/>
          </p:nvSpPr>
          <p:spPr bwMode="auto">
            <a:xfrm>
              <a:off x="287" y="1197"/>
              <a:ext cx="518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2"/>
            <p:cNvSpPr>
              <a:spLocks noChangeShapeType="1"/>
            </p:cNvSpPr>
            <p:nvPr/>
          </p:nvSpPr>
          <p:spPr bwMode="auto">
            <a:xfrm>
              <a:off x="287" y="3728"/>
              <a:ext cx="518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81"/>
            <p:cNvSpPr>
              <a:spLocks noChangeShapeType="1"/>
            </p:cNvSpPr>
            <p:nvPr/>
          </p:nvSpPr>
          <p:spPr bwMode="auto">
            <a:xfrm>
              <a:off x="287" y="2618"/>
              <a:ext cx="0" cy="111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3"/>
            <p:cNvSpPr>
              <a:spLocks noChangeShapeType="1"/>
            </p:cNvSpPr>
            <p:nvPr/>
          </p:nvSpPr>
          <p:spPr bwMode="auto">
            <a:xfrm>
              <a:off x="287" y="1197"/>
              <a:ext cx="0" cy="1421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82"/>
            <p:cNvSpPr>
              <a:spLocks noChangeShapeType="1"/>
            </p:cNvSpPr>
            <p:nvPr/>
          </p:nvSpPr>
          <p:spPr bwMode="auto">
            <a:xfrm>
              <a:off x="5469" y="2618"/>
              <a:ext cx="0" cy="111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15"/>
            <p:cNvSpPr>
              <a:spLocks noChangeShapeType="1"/>
            </p:cNvSpPr>
            <p:nvPr/>
          </p:nvSpPr>
          <p:spPr bwMode="auto">
            <a:xfrm>
              <a:off x="5469" y="1197"/>
              <a:ext cx="0" cy="1421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6150" name="Picture 92" descr="BD21298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8175" y="2971800"/>
            <a:ext cx="352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93" descr="BD21298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8175" y="4600575"/>
            <a:ext cx="352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 </a:t>
            </a:r>
            <a:r>
              <a:rPr lang="en-US" dirty="0" smtClean="0"/>
              <a:t>Account</a:t>
            </a:r>
            <a:br>
              <a:rPr lang="en-US" dirty="0" smtClean="0"/>
            </a:br>
            <a:r>
              <a:rPr lang="en-US" sz="3600" i="1" dirty="0" smtClean="0"/>
              <a:t>What  You Need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30701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happens to the money in my retirement account if I should die while actively contributing to the System?</a:t>
            </a:r>
          </a:p>
          <a:p>
            <a:pPr lvl="1"/>
            <a:r>
              <a:rPr lang="en-US" dirty="0"/>
              <a:t>Contributions + Accrued Interest</a:t>
            </a:r>
          </a:p>
          <a:p>
            <a:pPr lvl="1"/>
            <a:r>
              <a:rPr lang="en-US" dirty="0"/>
              <a:t>$18,000 Death Benefit</a:t>
            </a:r>
          </a:p>
          <a:p>
            <a:pPr lvl="1"/>
            <a:r>
              <a:rPr lang="en-US" dirty="0"/>
              <a:t>Designated Beneficiary(</a:t>
            </a:r>
            <a:r>
              <a:rPr lang="en-US" dirty="0" err="1"/>
              <a:t>ies</a:t>
            </a:r>
            <a:r>
              <a:rPr lang="en-US" dirty="0"/>
              <a:t>)</a:t>
            </a:r>
          </a:p>
          <a:p>
            <a:r>
              <a:rPr lang="en-US" dirty="0"/>
              <a:t>Is your beneficiary designation up to date? </a:t>
            </a:r>
          </a:p>
          <a:p>
            <a:pPr lvl="1"/>
            <a:r>
              <a:rPr lang="en-US" dirty="0"/>
              <a:t>Website: Forms – Personal Data Form </a:t>
            </a:r>
            <a:r>
              <a:rPr lang="en-US" dirty="0" smtClean="0"/>
              <a:t>1A</a:t>
            </a:r>
          </a:p>
          <a:p>
            <a:pPr lvl="1"/>
            <a:r>
              <a:rPr lang="en-US" dirty="0" smtClean="0"/>
              <a:t>Registration Desk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1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Eligibility</a:t>
            </a:r>
            <a:br>
              <a:rPr lang="en-US" dirty="0"/>
            </a:br>
            <a:r>
              <a:rPr lang="en-US" sz="3600" i="1" dirty="0"/>
              <a:t>When do I qualify?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8ACCD3-34F1-4C32-8654-BFB763819726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Retirement </a:t>
            </a:r>
            <a:r>
              <a:rPr lang="en-US" dirty="0" smtClean="0"/>
              <a:t>Eligibility</a:t>
            </a:r>
            <a:br>
              <a:rPr lang="en-US" dirty="0" smtClean="0"/>
            </a:br>
            <a:r>
              <a:rPr lang="en-US" sz="3600" i="1" dirty="0" smtClean="0"/>
              <a:t>When do I qualify?</a:t>
            </a:r>
            <a:endParaRPr lang="en-US" i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7691" name="Group 10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4242472"/>
              </p:ext>
            </p:extLst>
          </p:nvPr>
        </p:nvGraphicFramePr>
        <p:xfrm>
          <a:off x="457200" y="1524000"/>
          <a:ext cx="8229600" cy="4630992"/>
        </p:xfrm>
        <a:graphic>
          <a:graphicData uri="http://schemas.openxmlformats.org/drawingml/2006/table">
            <a:tbl>
              <a:tblPr/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Rule of 80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Rule of 90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Entry Date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Prior to July 1, 1992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July 1, 1992 – October 31, 2011</a:t>
                      </a: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Eligibility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 + Service = 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 62 + 5 Years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 + Service = 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or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 62 + 5 Years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1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</a:t>
            </a:r>
            <a:r>
              <a:rPr lang="en-US" dirty="0" smtClean="0"/>
              <a:t>Eligibility</a:t>
            </a:r>
            <a:br>
              <a:rPr lang="en-US" dirty="0" smtClean="0"/>
            </a:br>
            <a:r>
              <a:rPr lang="en-US" sz="3600" i="1" dirty="0" smtClean="0"/>
              <a:t>When Do I Qualify?</a:t>
            </a:r>
            <a:br>
              <a:rPr lang="en-US" sz="3600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2C8F1-4FDC-4FC4-921B-9B644FBF2C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77337"/>
              </p:ext>
            </p:extLst>
          </p:nvPr>
        </p:nvGraphicFramePr>
        <p:xfrm>
          <a:off x="533400" y="1295400"/>
          <a:ext cx="8001000" cy="4900889"/>
        </p:xfrm>
        <a:graphic>
          <a:graphicData uri="http://schemas.openxmlformats.org/drawingml/2006/table">
            <a:tbl>
              <a:tblPr bandCol="1"/>
              <a:tblGrid>
                <a:gridCol w="3362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8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271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Rule of 90 /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Minimum Age 60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7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Entry Date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On 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or After November 1, 2011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16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Eligibility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(with unreduced benefit)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 + Service = 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Minimum Age 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46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With Unreduced Benefit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Age 65 + 5 Years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4900"/>
            <a:ext cx="274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8858</TotalTime>
  <Words>2209</Words>
  <Application>Microsoft Office PowerPoint</Application>
  <PresentationFormat>On-screen Show (4:3)</PresentationFormat>
  <Paragraphs>516</Paragraphs>
  <Slides>46</Slides>
  <Notes>38</Notes>
  <HiddenSlides>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Arial</vt:lpstr>
      <vt:lpstr>Garamond</vt:lpstr>
      <vt:lpstr>Times New Roman</vt:lpstr>
      <vt:lpstr>Wingdings</vt:lpstr>
      <vt:lpstr>Stream</vt:lpstr>
      <vt:lpstr>PowerPoint Presentation</vt:lpstr>
      <vt:lpstr>Outline</vt:lpstr>
      <vt:lpstr>Retirement System Overview </vt:lpstr>
      <vt:lpstr>Retirement System Overview Defined Benefit Plan</vt:lpstr>
      <vt:lpstr>Retirement System Overview How Is TRS Funded</vt:lpstr>
      <vt:lpstr>Member Account What  You Need to Know</vt:lpstr>
      <vt:lpstr>Retirement Eligibility When do I qualify?</vt:lpstr>
      <vt:lpstr>Retirement Eligibility When do I qualify?</vt:lpstr>
      <vt:lpstr>Retirement Eligibility When Do I Qualify? </vt:lpstr>
      <vt:lpstr>Retirement Eligibility When Do I Qualify? </vt:lpstr>
      <vt:lpstr>Retirement Eligibility Rule of 90 / Minimum Age 60</vt:lpstr>
      <vt:lpstr>Retirement Eligibility (Under Rule of 80 or 90)</vt:lpstr>
      <vt:lpstr>Retirement Eligibility (Under Rule of 80 or 90)</vt:lpstr>
      <vt:lpstr>Retirement Eligibility (Rule of 90/Minimum Age 60)</vt:lpstr>
      <vt:lpstr>Retirement Eligibility (Rule of 90/Minimum Age 60)</vt:lpstr>
      <vt:lpstr>Retirement Benefit Formula How is my benefit calculated?</vt:lpstr>
      <vt:lpstr>Retirement Benefit Formula How is my benefit calculated?</vt:lpstr>
      <vt:lpstr>Retirement Benefit Formula How is my benefit calculated?</vt:lpstr>
      <vt:lpstr>Retirement Formula</vt:lpstr>
      <vt:lpstr>Retirement Formula</vt:lpstr>
      <vt:lpstr>Education Employees Service Incentive Plan (EESIP)</vt:lpstr>
      <vt:lpstr>EESIP Calculation After Conversion of Capped Years</vt:lpstr>
      <vt:lpstr>Retirement Plans 5 Options</vt:lpstr>
      <vt:lpstr>Retirement Plans</vt:lpstr>
      <vt:lpstr>Retirement Plans</vt:lpstr>
      <vt:lpstr>Retirement Plans</vt:lpstr>
      <vt:lpstr>Retirement Plans</vt:lpstr>
      <vt:lpstr>Retirement Plans</vt:lpstr>
      <vt:lpstr>Partial Lump Sum Option (PLSO)</vt:lpstr>
      <vt:lpstr>Partial Lump Sum Option</vt:lpstr>
      <vt:lpstr>Preparing for Retirement</vt:lpstr>
      <vt:lpstr> Preparing for Retirement </vt:lpstr>
      <vt:lpstr>Preparing for Retirement </vt:lpstr>
      <vt:lpstr>Preparing for Retirement Step 2 – Intent to Retire</vt:lpstr>
      <vt:lpstr>Preparing for Retirement Step 2 – Application to Retire</vt:lpstr>
      <vt:lpstr>Preparing for Retirement Step 2 – Application to Retire</vt:lpstr>
      <vt:lpstr>Preparing for Retirement Step 2 – Application to Retire</vt:lpstr>
      <vt:lpstr>Preparing for Retirement</vt:lpstr>
      <vt:lpstr>Preparing for Retirement</vt:lpstr>
      <vt:lpstr>Preparing for Retirement</vt:lpstr>
      <vt:lpstr>Preparing for Retirement</vt:lpstr>
      <vt:lpstr>Preparing for Retirement</vt:lpstr>
      <vt:lpstr>Post-Retirement Employment</vt:lpstr>
      <vt:lpstr>Post-Retirement Employment</vt:lpstr>
      <vt:lpstr>Noteworthy</vt:lpstr>
      <vt:lpstr>Question &amp; Answer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JamesW</dc:creator>
  <cp:lastModifiedBy>Lisa Miranda</cp:lastModifiedBy>
  <cp:revision>317</cp:revision>
  <cp:lastPrinted>2016-09-23T16:34:21Z</cp:lastPrinted>
  <dcterms:created xsi:type="dcterms:W3CDTF">2009-02-16T13:56:10Z</dcterms:created>
  <dcterms:modified xsi:type="dcterms:W3CDTF">2018-08-24T16:05:02Z</dcterms:modified>
</cp:coreProperties>
</file>