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21"/>
  </p:notesMasterIdLst>
  <p:sldIdLst>
    <p:sldId id="891" r:id="rId3"/>
    <p:sldId id="899" r:id="rId4"/>
    <p:sldId id="904" r:id="rId5"/>
    <p:sldId id="312" r:id="rId6"/>
    <p:sldId id="314" r:id="rId7"/>
    <p:sldId id="282" r:id="rId8"/>
    <p:sldId id="283" r:id="rId9"/>
    <p:sldId id="340" r:id="rId10"/>
    <p:sldId id="903" r:id="rId11"/>
    <p:sldId id="894" r:id="rId12"/>
    <p:sldId id="896" r:id="rId13"/>
    <p:sldId id="897" r:id="rId14"/>
    <p:sldId id="879" r:id="rId15"/>
    <p:sldId id="880" r:id="rId16"/>
    <p:sldId id="882" r:id="rId17"/>
    <p:sldId id="350" r:id="rId18"/>
    <p:sldId id="901" r:id="rId19"/>
    <p:sldId id="902"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Sharp" initials="JS" lastIdx="1" clrIdx="0">
    <p:extLst>
      <p:ext uri="{19B8F6BF-5375-455C-9EA6-DF929625EA0E}">
        <p15:presenceInfo xmlns:p15="http://schemas.microsoft.com/office/powerpoint/2012/main" userId="a12d7d51cb0857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754"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457835-22D6-41D5-AB78-958EC66D38C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2AB3CF7-211A-4BA0-9956-998EFB15C90D}">
      <dgm:prSet/>
      <dgm:spPr/>
      <dgm:t>
        <a:bodyPr/>
        <a:lstStyle/>
        <a:p>
          <a:r>
            <a:rPr lang="en-US"/>
            <a:t>Make documenting collision scenes faster.</a:t>
          </a:r>
        </a:p>
      </dgm:t>
    </dgm:pt>
    <dgm:pt modelId="{172610A1-62BE-4641-94DC-84CDE99F4078}" type="parTrans" cxnId="{FABB112B-C92C-4636-BAD5-A05597053930}">
      <dgm:prSet/>
      <dgm:spPr/>
      <dgm:t>
        <a:bodyPr/>
        <a:lstStyle/>
        <a:p>
          <a:endParaRPr lang="en-US"/>
        </a:p>
      </dgm:t>
    </dgm:pt>
    <dgm:pt modelId="{B73FB14D-0F4B-4524-9509-E60EFE6CA7EA}" type="sibTrans" cxnId="{FABB112B-C92C-4636-BAD5-A05597053930}">
      <dgm:prSet/>
      <dgm:spPr/>
      <dgm:t>
        <a:bodyPr/>
        <a:lstStyle/>
        <a:p>
          <a:endParaRPr lang="en-US"/>
        </a:p>
      </dgm:t>
    </dgm:pt>
    <dgm:pt modelId="{74B006ED-4EDA-4A77-B64F-762154DF2262}">
      <dgm:prSet/>
      <dgm:spPr/>
      <dgm:t>
        <a:bodyPr/>
        <a:lstStyle/>
        <a:p>
          <a:r>
            <a:rPr lang="en-US"/>
            <a:t>Data collection is easier, with broader accessibility.</a:t>
          </a:r>
        </a:p>
      </dgm:t>
    </dgm:pt>
    <dgm:pt modelId="{B61360BE-0F5D-418A-A793-BBF55CEB3D32}" type="parTrans" cxnId="{C21B846B-3ACA-467B-A755-FCD5FDC473DB}">
      <dgm:prSet/>
      <dgm:spPr/>
      <dgm:t>
        <a:bodyPr/>
        <a:lstStyle/>
        <a:p>
          <a:endParaRPr lang="en-US"/>
        </a:p>
      </dgm:t>
    </dgm:pt>
    <dgm:pt modelId="{01B5CDD7-BD77-44D2-9AA9-F8813A461D0C}" type="sibTrans" cxnId="{C21B846B-3ACA-467B-A755-FCD5FDC473DB}">
      <dgm:prSet/>
      <dgm:spPr/>
      <dgm:t>
        <a:bodyPr/>
        <a:lstStyle/>
        <a:p>
          <a:endParaRPr lang="en-US"/>
        </a:p>
      </dgm:t>
    </dgm:pt>
    <dgm:pt modelId="{E3F47C62-0371-4153-AFBA-4437D1D17DD6}">
      <dgm:prSet/>
      <dgm:spPr/>
      <dgm:t>
        <a:bodyPr/>
        <a:lstStyle/>
        <a:p>
          <a:r>
            <a:rPr lang="en-US"/>
            <a:t>Reduce time spent on scene lowering human and financial costs.</a:t>
          </a:r>
        </a:p>
      </dgm:t>
    </dgm:pt>
    <dgm:pt modelId="{ED885F96-DD34-4D7F-B8F9-79FF9CB130DE}" type="parTrans" cxnId="{08D46537-3F42-45CD-B0AE-F646D30B4B2C}">
      <dgm:prSet/>
      <dgm:spPr/>
      <dgm:t>
        <a:bodyPr/>
        <a:lstStyle/>
        <a:p>
          <a:endParaRPr lang="en-US"/>
        </a:p>
      </dgm:t>
    </dgm:pt>
    <dgm:pt modelId="{CF2D88BB-F4F7-4C95-A8FB-194E557F9FF5}" type="sibTrans" cxnId="{08D46537-3F42-45CD-B0AE-F646D30B4B2C}">
      <dgm:prSet/>
      <dgm:spPr/>
      <dgm:t>
        <a:bodyPr/>
        <a:lstStyle/>
        <a:p>
          <a:endParaRPr lang="en-US"/>
        </a:p>
      </dgm:t>
    </dgm:pt>
    <dgm:pt modelId="{D025495F-E133-4D67-A7A8-7B3A503CCA63}">
      <dgm:prSet/>
      <dgm:spPr/>
      <dgm:t>
        <a:bodyPr/>
        <a:lstStyle/>
        <a:p>
          <a:r>
            <a:rPr lang="en-US"/>
            <a:t>Increase officer safety in the field.</a:t>
          </a:r>
        </a:p>
      </dgm:t>
    </dgm:pt>
    <dgm:pt modelId="{E41608A2-7A6F-4058-8C49-9AB84797B623}" type="parTrans" cxnId="{6FD9F766-5944-4292-88AF-057CD37A623A}">
      <dgm:prSet/>
      <dgm:spPr/>
      <dgm:t>
        <a:bodyPr/>
        <a:lstStyle/>
        <a:p>
          <a:endParaRPr lang="en-US"/>
        </a:p>
      </dgm:t>
    </dgm:pt>
    <dgm:pt modelId="{FE8556C8-5278-41F4-A387-4432D24D3F71}" type="sibTrans" cxnId="{6FD9F766-5944-4292-88AF-057CD37A623A}">
      <dgm:prSet/>
      <dgm:spPr/>
      <dgm:t>
        <a:bodyPr/>
        <a:lstStyle/>
        <a:p>
          <a:endParaRPr lang="en-US"/>
        </a:p>
      </dgm:t>
    </dgm:pt>
    <dgm:pt modelId="{5924B736-E516-4098-8B51-ABBEFB3B9AB7}">
      <dgm:prSet/>
      <dgm:spPr/>
      <dgm:t>
        <a:bodyPr/>
        <a:lstStyle/>
        <a:p>
          <a:r>
            <a:rPr lang="en-US"/>
            <a:t>Birds eye view of the scene.</a:t>
          </a:r>
        </a:p>
      </dgm:t>
    </dgm:pt>
    <dgm:pt modelId="{0F8DDE5D-EAF7-485E-A44F-68886ECCA47F}" type="parTrans" cxnId="{1145E83E-8E4F-4B9C-9923-731245AF6159}">
      <dgm:prSet/>
      <dgm:spPr/>
      <dgm:t>
        <a:bodyPr/>
        <a:lstStyle/>
        <a:p>
          <a:endParaRPr lang="en-US"/>
        </a:p>
      </dgm:t>
    </dgm:pt>
    <dgm:pt modelId="{25DD81F6-C7BF-4733-A1D1-DD24ACD22CCF}" type="sibTrans" cxnId="{1145E83E-8E4F-4B9C-9923-731245AF6159}">
      <dgm:prSet/>
      <dgm:spPr/>
      <dgm:t>
        <a:bodyPr/>
        <a:lstStyle/>
        <a:p>
          <a:endParaRPr lang="en-US"/>
        </a:p>
      </dgm:t>
    </dgm:pt>
    <dgm:pt modelId="{210C6F0E-1EE8-4CAC-80F3-8B37A55EE022}">
      <dgm:prSet/>
      <dgm:spPr/>
      <dgm:t>
        <a:bodyPr/>
        <a:lstStyle/>
        <a:p>
          <a:r>
            <a:rPr lang="en-US"/>
            <a:t>Measurable outputs provide more detailed evidence to show in court.</a:t>
          </a:r>
        </a:p>
      </dgm:t>
    </dgm:pt>
    <dgm:pt modelId="{FB67BB8E-3B06-4ACD-9A2E-DAE3F54907FA}" type="parTrans" cxnId="{1D7404BA-C5B5-4234-9F68-F7EE78987775}">
      <dgm:prSet/>
      <dgm:spPr/>
      <dgm:t>
        <a:bodyPr/>
        <a:lstStyle/>
        <a:p>
          <a:endParaRPr lang="en-US"/>
        </a:p>
      </dgm:t>
    </dgm:pt>
    <dgm:pt modelId="{11B71CAE-6D00-45C9-8E27-C5C0CC8AABD3}" type="sibTrans" cxnId="{1D7404BA-C5B5-4234-9F68-F7EE78987775}">
      <dgm:prSet/>
      <dgm:spPr/>
      <dgm:t>
        <a:bodyPr/>
        <a:lstStyle/>
        <a:p>
          <a:endParaRPr lang="en-US"/>
        </a:p>
      </dgm:t>
    </dgm:pt>
    <dgm:pt modelId="{677F738D-52B0-4166-AE30-356A04B80659}" type="pres">
      <dgm:prSet presAssocID="{5F457835-22D6-41D5-AB78-958EC66D38C5}" presName="linear" presStyleCnt="0">
        <dgm:presLayoutVars>
          <dgm:animLvl val="lvl"/>
          <dgm:resizeHandles val="exact"/>
        </dgm:presLayoutVars>
      </dgm:prSet>
      <dgm:spPr/>
    </dgm:pt>
    <dgm:pt modelId="{F923B91B-05A3-43F8-8134-B72087BCC6AA}" type="pres">
      <dgm:prSet presAssocID="{62AB3CF7-211A-4BA0-9956-998EFB15C90D}" presName="parentText" presStyleLbl="node1" presStyleIdx="0" presStyleCnt="6">
        <dgm:presLayoutVars>
          <dgm:chMax val="0"/>
          <dgm:bulletEnabled val="1"/>
        </dgm:presLayoutVars>
      </dgm:prSet>
      <dgm:spPr/>
    </dgm:pt>
    <dgm:pt modelId="{93116E97-71CD-4E7D-9871-90FAAA17A60C}" type="pres">
      <dgm:prSet presAssocID="{B73FB14D-0F4B-4524-9509-E60EFE6CA7EA}" presName="spacer" presStyleCnt="0"/>
      <dgm:spPr/>
    </dgm:pt>
    <dgm:pt modelId="{8FAC32EF-99F5-4E0F-9D44-6CB76B2C0E27}" type="pres">
      <dgm:prSet presAssocID="{74B006ED-4EDA-4A77-B64F-762154DF2262}" presName="parentText" presStyleLbl="node1" presStyleIdx="1" presStyleCnt="6">
        <dgm:presLayoutVars>
          <dgm:chMax val="0"/>
          <dgm:bulletEnabled val="1"/>
        </dgm:presLayoutVars>
      </dgm:prSet>
      <dgm:spPr/>
    </dgm:pt>
    <dgm:pt modelId="{EF6A4997-3235-4B79-B75B-201AAED991ED}" type="pres">
      <dgm:prSet presAssocID="{01B5CDD7-BD77-44D2-9AA9-F8813A461D0C}" presName="spacer" presStyleCnt="0"/>
      <dgm:spPr/>
    </dgm:pt>
    <dgm:pt modelId="{D415D590-143D-47D8-A0B4-17792239CA98}" type="pres">
      <dgm:prSet presAssocID="{E3F47C62-0371-4153-AFBA-4437D1D17DD6}" presName="parentText" presStyleLbl="node1" presStyleIdx="2" presStyleCnt="6">
        <dgm:presLayoutVars>
          <dgm:chMax val="0"/>
          <dgm:bulletEnabled val="1"/>
        </dgm:presLayoutVars>
      </dgm:prSet>
      <dgm:spPr/>
    </dgm:pt>
    <dgm:pt modelId="{1791FDDA-E13F-459F-B0FB-C67B6524C523}" type="pres">
      <dgm:prSet presAssocID="{CF2D88BB-F4F7-4C95-A8FB-194E557F9FF5}" presName="spacer" presStyleCnt="0"/>
      <dgm:spPr/>
    </dgm:pt>
    <dgm:pt modelId="{80C7D2BF-79F7-45BE-9952-42A8F007D669}" type="pres">
      <dgm:prSet presAssocID="{D025495F-E133-4D67-A7A8-7B3A503CCA63}" presName="parentText" presStyleLbl="node1" presStyleIdx="3" presStyleCnt="6">
        <dgm:presLayoutVars>
          <dgm:chMax val="0"/>
          <dgm:bulletEnabled val="1"/>
        </dgm:presLayoutVars>
      </dgm:prSet>
      <dgm:spPr/>
    </dgm:pt>
    <dgm:pt modelId="{BBBB6C60-8742-4673-9F25-366759EDD36F}" type="pres">
      <dgm:prSet presAssocID="{FE8556C8-5278-41F4-A387-4432D24D3F71}" presName="spacer" presStyleCnt="0"/>
      <dgm:spPr/>
    </dgm:pt>
    <dgm:pt modelId="{DF1A8E00-68E8-4518-A3D2-6E53AA563743}" type="pres">
      <dgm:prSet presAssocID="{5924B736-E516-4098-8B51-ABBEFB3B9AB7}" presName="parentText" presStyleLbl="node1" presStyleIdx="4" presStyleCnt="6">
        <dgm:presLayoutVars>
          <dgm:chMax val="0"/>
          <dgm:bulletEnabled val="1"/>
        </dgm:presLayoutVars>
      </dgm:prSet>
      <dgm:spPr/>
    </dgm:pt>
    <dgm:pt modelId="{551954D6-1F00-45D9-9D67-890B3FFE3498}" type="pres">
      <dgm:prSet presAssocID="{25DD81F6-C7BF-4733-A1D1-DD24ACD22CCF}" presName="spacer" presStyleCnt="0"/>
      <dgm:spPr/>
    </dgm:pt>
    <dgm:pt modelId="{9820F691-B057-4CAC-9A88-35E1F729790B}" type="pres">
      <dgm:prSet presAssocID="{210C6F0E-1EE8-4CAC-80F3-8B37A55EE022}" presName="parentText" presStyleLbl="node1" presStyleIdx="5" presStyleCnt="6">
        <dgm:presLayoutVars>
          <dgm:chMax val="0"/>
          <dgm:bulletEnabled val="1"/>
        </dgm:presLayoutVars>
      </dgm:prSet>
      <dgm:spPr/>
    </dgm:pt>
  </dgm:ptLst>
  <dgm:cxnLst>
    <dgm:cxn modelId="{70AA680E-E968-47BE-8911-77A70505DB70}" type="presOf" srcId="{62AB3CF7-211A-4BA0-9956-998EFB15C90D}" destId="{F923B91B-05A3-43F8-8134-B72087BCC6AA}" srcOrd="0" destOrd="0" presId="urn:microsoft.com/office/officeart/2005/8/layout/vList2"/>
    <dgm:cxn modelId="{992D7423-ACA0-4CB0-BF42-D2185584BC92}" type="presOf" srcId="{D025495F-E133-4D67-A7A8-7B3A503CCA63}" destId="{80C7D2BF-79F7-45BE-9952-42A8F007D669}" srcOrd="0" destOrd="0" presId="urn:microsoft.com/office/officeart/2005/8/layout/vList2"/>
    <dgm:cxn modelId="{FABB112B-C92C-4636-BAD5-A05597053930}" srcId="{5F457835-22D6-41D5-AB78-958EC66D38C5}" destId="{62AB3CF7-211A-4BA0-9956-998EFB15C90D}" srcOrd="0" destOrd="0" parTransId="{172610A1-62BE-4641-94DC-84CDE99F4078}" sibTransId="{B73FB14D-0F4B-4524-9509-E60EFE6CA7EA}"/>
    <dgm:cxn modelId="{7800E52E-7426-446A-AA6E-CE1510D01011}" type="presOf" srcId="{5F457835-22D6-41D5-AB78-958EC66D38C5}" destId="{677F738D-52B0-4166-AE30-356A04B80659}" srcOrd="0" destOrd="0" presId="urn:microsoft.com/office/officeart/2005/8/layout/vList2"/>
    <dgm:cxn modelId="{08D46537-3F42-45CD-B0AE-F646D30B4B2C}" srcId="{5F457835-22D6-41D5-AB78-958EC66D38C5}" destId="{E3F47C62-0371-4153-AFBA-4437D1D17DD6}" srcOrd="2" destOrd="0" parTransId="{ED885F96-DD34-4D7F-B8F9-79FF9CB130DE}" sibTransId="{CF2D88BB-F4F7-4C95-A8FB-194E557F9FF5}"/>
    <dgm:cxn modelId="{1145E83E-8E4F-4B9C-9923-731245AF6159}" srcId="{5F457835-22D6-41D5-AB78-958EC66D38C5}" destId="{5924B736-E516-4098-8B51-ABBEFB3B9AB7}" srcOrd="4" destOrd="0" parTransId="{0F8DDE5D-EAF7-485E-A44F-68886ECCA47F}" sibTransId="{25DD81F6-C7BF-4733-A1D1-DD24ACD22CCF}"/>
    <dgm:cxn modelId="{6FD9F766-5944-4292-88AF-057CD37A623A}" srcId="{5F457835-22D6-41D5-AB78-958EC66D38C5}" destId="{D025495F-E133-4D67-A7A8-7B3A503CCA63}" srcOrd="3" destOrd="0" parTransId="{E41608A2-7A6F-4058-8C49-9AB84797B623}" sibTransId="{FE8556C8-5278-41F4-A387-4432D24D3F71}"/>
    <dgm:cxn modelId="{C21B846B-3ACA-467B-A755-FCD5FDC473DB}" srcId="{5F457835-22D6-41D5-AB78-958EC66D38C5}" destId="{74B006ED-4EDA-4A77-B64F-762154DF2262}" srcOrd="1" destOrd="0" parTransId="{B61360BE-0F5D-418A-A793-BBF55CEB3D32}" sibTransId="{01B5CDD7-BD77-44D2-9AA9-F8813A461D0C}"/>
    <dgm:cxn modelId="{58F59599-BE95-47BF-ACFC-CE74223DEDFF}" type="presOf" srcId="{E3F47C62-0371-4153-AFBA-4437D1D17DD6}" destId="{D415D590-143D-47D8-A0B4-17792239CA98}" srcOrd="0" destOrd="0" presId="urn:microsoft.com/office/officeart/2005/8/layout/vList2"/>
    <dgm:cxn modelId="{1D7404BA-C5B5-4234-9F68-F7EE78987775}" srcId="{5F457835-22D6-41D5-AB78-958EC66D38C5}" destId="{210C6F0E-1EE8-4CAC-80F3-8B37A55EE022}" srcOrd="5" destOrd="0" parTransId="{FB67BB8E-3B06-4ACD-9A2E-DAE3F54907FA}" sibTransId="{11B71CAE-6D00-45C9-8E27-C5C0CC8AABD3}"/>
    <dgm:cxn modelId="{B71198BD-09D5-4975-8E85-F2E4842A7DFA}" type="presOf" srcId="{210C6F0E-1EE8-4CAC-80F3-8B37A55EE022}" destId="{9820F691-B057-4CAC-9A88-35E1F729790B}" srcOrd="0" destOrd="0" presId="urn:microsoft.com/office/officeart/2005/8/layout/vList2"/>
    <dgm:cxn modelId="{0184D7D3-94F3-4B0F-9451-7B2564AC0C46}" type="presOf" srcId="{74B006ED-4EDA-4A77-B64F-762154DF2262}" destId="{8FAC32EF-99F5-4E0F-9D44-6CB76B2C0E27}" srcOrd="0" destOrd="0" presId="urn:microsoft.com/office/officeart/2005/8/layout/vList2"/>
    <dgm:cxn modelId="{7D2BA9EC-F986-473E-98B4-E872F1B909B6}" type="presOf" srcId="{5924B736-E516-4098-8B51-ABBEFB3B9AB7}" destId="{DF1A8E00-68E8-4518-A3D2-6E53AA563743}" srcOrd="0" destOrd="0" presId="urn:microsoft.com/office/officeart/2005/8/layout/vList2"/>
    <dgm:cxn modelId="{DEEBBC59-1447-485E-AACD-387C26C7A991}" type="presParOf" srcId="{677F738D-52B0-4166-AE30-356A04B80659}" destId="{F923B91B-05A3-43F8-8134-B72087BCC6AA}" srcOrd="0" destOrd="0" presId="urn:microsoft.com/office/officeart/2005/8/layout/vList2"/>
    <dgm:cxn modelId="{897106AC-6A08-484A-B334-EB5A46C2FF8D}" type="presParOf" srcId="{677F738D-52B0-4166-AE30-356A04B80659}" destId="{93116E97-71CD-4E7D-9871-90FAAA17A60C}" srcOrd="1" destOrd="0" presId="urn:microsoft.com/office/officeart/2005/8/layout/vList2"/>
    <dgm:cxn modelId="{01A38C67-98DB-492F-A605-28367A26139F}" type="presParOf" srcId="{677F738D-52B0-4166-AE30-356A04B80659}" destId="{8FAC32EF-99F5-4E0F-9D44-6CB76B2C0E27}" srcOrd="2" destOrd="0" presId="urn:microsoft.com/office/officeart/2005/8/layout/vList2"/>
    <dgm:cxn modelId="{E60698FD-F179-4805-A48B-C01DF46DF684}" type="presParOf" srcId="{677F738D-52B0-4166-AE30-356A04B80659}" destId="{EF6A4997-3235-4B79-B75B-201AAED991ED}" srcOrd="3" destOrd="0" presId="urn:microsoft.com/office/officeart/2005/8/layout/vList2"/>
    <dgm:cxn modelId="{7ACBB604-D325-4086-BB70-79D14F9CDD71}" type="presParOf" srcId="{677F738D-52B0-4166-AE30-356A04B80659}" destId="{D415D590-143D-47D8-A0B4-17792239CA98}" srcOrd="4" destOrd="0" presId="urn:microsoft.com/office/officeart/2005/8/layout/vList2"/>
    <dgm:cxn modelId="{63EA2B04-6454-40CF-B101-A135CA0E275E}" type="presParOf" srcId="{677F738D-52B0-4166-AE30-356A04B80659}" destId="{1791FDDA-E13F-459F-B0FB-C67B6524C523}" srcOrd="5" destOrd="0" presId="urn:microsoft.com/office/officeart/2005/8/layout/vList2"/>
    <dgm:cxn modelId="{141F986E-9201-4764-A71B-C8C3170C532B}" type="presParOf" srcId="{677F738D-52B0-4166-AE30-356A04B80659}" destId="{80C7D2BF-79F7-45BE-9952-42A8F007D669}" srcOrd="6" destOrd="0" presId="urn:microsoft.com/office/officeart/2005/8/layout/vList2"/>
    <dgm:cxn modelId="{86815D94-6B37-4FFE-B4D5-FB7C18939583}" type="presParOf" srcId="{677F738D-52B0-4166-AE30-356A04B80659}" destId="{BBBB6C60-8742-4673-9F25-366759EDD36F}" srcOrd="7" destOrd="0" presId="urn:microsoft.com/office/officeart/2005/8/layout/vList2"/>
    <dgm:cxn modelId="{9B6B16CD-12CA-4F2D-B43B-49D45FA0C550}" type="presParOf" srcId="{677F738D-52B0-4166-AE30-356A04B80659}" destId="{DF1A8E00-68E8-4518-A3D2-6E53AA563743}" srcOrd="8" destOrd="0" presId="urn:microsoft.com/office/officeart/2005/8/layout/vList2"/>
    <dgm:cxn modelId="{C62BA6D2-48F7-4078-9256-303B32A97002}" type="presParOf" srcId="{677F738D-52B0-4166-AE30-356A04B80659}" destId="{551954D6-1F00-45D9-9D67-890B3FFE3498}" srcOrd="9" destOrd="0" presId="urn:microsoft.com/office/officeart/2005/8/layout/vList2"/>
    <dgm:cxn modelId="{CC5310B6-815B-4C4B-A790-E5791A12F7B4}" type="presParOf" srcId="{677F738D-52B0-4166-AE30-356A04B80659}" destId="{9820F691-B057-4CAC-9A88-35E1F729790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57DF13-6A04-4CEF-8660-9C49CC1DD05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32FBAC9-98A0-46BC-8714-49F495EB0321}">
      <dgm:prSet/>
      <dgm:spPr/>
      <dgm:t>
        <a:bodyPr/>
        <a:lstStyle/>
        <a:p>
          <a:r>
            <a:rPr lang="en-US" b="0" i="0" baseline="0" dirty="0"/>
            <a:t>When discussing accuracy, it’s important to distinguish between relative and absolute accuracy.</a:t>
          </a:r>
          <a:endParaRPr lang="en-US" dirty="0"/>
        </a:p>
      </dgm:t>
    </dgm:pt>
    <dgm:pt modelId="{5FC30D80-6B59-48D3-8F7C-5DAE260CF6E1}" type="parTrans" cxnId="{4D39453D-E544-4D0C-8C42-4ACC53DA5361}">
      <dgm:prSet/>
      <dgm:spPr/>
      <dgm:t>
        <a:bodyPr/>
        <a:lstStyle/>
        <a:p>
          <a:endParaRPr lang="en-US"/>
        </a:p>
      </dgm:t>
    </dgm:pt>
    <dgm:pt modelId="{10B2C1B0-F7F4-4581-A51A-43869E6651FE}" type="sibTrans" cxnId="{4D39453D-E544-4D0C-8C42-4ACC53DA5361}">
      <dgm:prSet/>
      <dgm:spPr/>
      <dgm:t>
        <a:bodyPr/>
        <a:lstStyle/>
        <a:p>
          <a:endParaRPr lang="en-US"/>
        </a:p>
      </dgm:t>
    </dgm:pt>
    <dgm:pt modelId="{AD4F27C3-D433-4A44-BFF3-2757E2918DD0}">
      <dgm:prSet/>
      <dgm:spPr/>
      <dgm:t>
        <a:bodyPr/>
        <a:lstStyle/>
        <a:p>
          <a:r>
            <a:rPr lang="en-US" b="0" i="0" baseline="0"/>
            <a:t>Relative accuracy is accuracy comparing features within a reconstruction. For example, if a model of a building is 10m wide, and this is the same distance as on the actual building, the model has high relative accuracy.</a:t>
          </a:r>
          <a:endParaRPr lang="en-US"/>
        </a:p>
      </dgm:t>
    </dgm:pt>
    <dgm:pt modelId="{BC4A08FC-3726-46ED-A377-B4C25EFB68B7}" type="parTrans" cxnId="{2C246D9D-3633-4F09-8E71-79232120CE5E}">
      <dgm:prSet/>
      <dgm:spPr/>
      <dgm:t>
        <a:bodyPr/>
        <a:lstStyle/>
        <a:p>
          <a:endParaRPr lang="en-US"/>
        </a:p>
      </dgm:t>
    </dgm:pt>
    <dgm:pt modelId="{A8B2A960-3E47-4AB9-B091-05CF2618F1D4}" type="sibTrans" cxnId="{2C246D9D-3633-4F09-8E71-79232120CE5E}">
      <dgm:prSet/>
      <dgm:spPr/>
      <dgm:t>
        <a:bodyPr/>
        <a:lstStyle/>
        <a:p>
          <a:endParaRPr lang="en-US"/>
        </a:p>
      </dgm:t>
    </dgm:pt>
    <dgm:pt modelId="{7816B858-CAA9-4351-9241-9732F125CD37}">
      <dgm:prSet/>
      <dgm:spPr/>
      <dgm:t>
        <a:bodyPr/>
        <a:lstStyle/>
        <a:p>
          <a:r>
            <a:rPr lang="en-US" b="0" i="0" baseline="0"/>
            <a:t>Absolute accuracy is the accuracy of the reconstruction in relation to its true position on the planet. If the same model of the building is not in the correct place on the base map, it has low absolute accuracy, even if it has high relative accuracy.</a:t>
          </a:r>
          <a:endParaRPr lang="en-US"/>
        </a:p>
      </dgm:t>
    </dgm:pt>
    <dgm:pt modelId="{377546D7-E6EC-4DE3-A26F-F0CA9B0E9EFF}" type="parTrans" cxnId="{2846474D-C445-4B98-8BE5-225C5C860BF1}">
      <dgm:prSet/>
      <dgm:spPr/>
      <dgm:t>
        <a:bodyPr/>
        <a:lstStyle/>
        <a:p>
          <a:endParaRPr lang="en-US"/>
        </a:p>
      </dgm:t>
    </dgm:pt>
    <dgm:pt modelId="{DCF32FF7-591D-474A-884B-1E5F054A5CB2}" type="sibTrans" cxnId="{2846474D-C445-4B98-8BE5-225C5C860BF1}">
      <dgm:prSet/>
      <dgm:spPr/>
      <dgm:t>
        <a:bodyPr/>
        <a:lstStyle/>
        <a:p>
          <a:endParaRPr lang="en-US"/>
        </a:p>
      </dgm:t>
    </dgm:pt>
    <dgm:pt modelId="{8A832F04-03B4-4CD9-B31D-31F1A19B370A}" type="pres">
      <dgm:prSet presAssocID="{9457DF13-6A04-4CEF-8660-9C49CC1DD05F}" presName="linear" presStyleCnt="0">
        <dgm:presLayoutVars>
          <dgm:animLvl val="lvl"/>
          <dgm:resizeHandles val="exact"/>
        </dgm:presLayoutVars>
      </dgm:prSet>
      <dgm:spPr/>
    </dgm:pt>
    <dgm:pt modelId="{CB08E85F-4799-42DD-B09A-12631AED53CC}" type="pres">
      <dgm:prSet presAssocID="{232FBAC9-98A0-46BC-8714-49F495EB0321}" presName="parentText" presStyleLbl="node1" presStyleIdx="0" presStyleCnt="3">
        <dgm:presLayoutVars>
          <dgm:chMax val="0"/>
          <dgm:bulletEnabled val="1"/>
        </dgm:presLayoutVars>
      </dgm:prSet>
      <dgm:spPr/>
    </dgm:pt>
    <dgm:pt modelId="{BCE42365-7178-4223-B11E-FE35CB7CF116}" type="pres">
      <dgm:prSet presAssocID="{10B2C1B0-F7F4-4581-A51A-43869E6651FE}" presName="spacer" presStyleCnt="0"/>
      <dgm:spPr/>
    </dgm:pt>
    <dgm:pt modelId="{15ECF31C-79CF-44ED-B02B-86E84CE031C3}" type="pres">
      <dgm:prSet presAssocID="{AD4F27C3-D433-4A44-BFF3-2757E2918DD0}" presName="parentText" presStyleLbl="node1" presStyleIdx="1" presStyleCnt="3">
        <dgm:presLayoutVars>
          <dgm:chMax val="0"/>
          <dgm:bulletEnabled val="1"/>
        </dgm:presLayoutVars>
      </dgm:prSet>
      <dgm:spPr/>
    </dgm:pt>
    <dgm:pt modelId="{9B4E36AB-5E2C-43F4-898A-B16294F949D7}" type="pres">
      <dgm:prSet presAssocID="{A8B2A960-3E47-4AB9-B091-05CF2618F1D4}" presName="spacer" presStyleCnt="0"/>
      <dgm:spPr/>
    </dgm:pt>
    <dgm:pt modelId="{C2F51393-7F67-46F4-BE85-31F85C782DBD}" type="pres">
      <dgm:prSet presAssocID="{7816B858-CAA9-4351-9241-9732F125CD37}" presName="parentText" presStyleLbl="node1" presStyleIdx="2" presStyleCnt="3">
        <dgm:presLayoutVars>
          <dgm:chMax val="0"/>
          <dgm:bulletEnabled val="1"/>
        </dgm:presLayoutVars>
      </dgm:prSet>
      <dgm:spPr/>
    </dgm:pt>
  </dgm:ptLst>
  <dgm:cxnLst>
    <dgm:cxn modelId="{4D39453D-E544-4D0C-8C42-4ACC53DA5361}" srcId="{9457DF13-6A04-4CEF-8660-9C49CC1DD05F}" destId="{232FBAC9-98A0-46BC-8714-49F495EB0321}" srcOrd="0" destOrd="0" parTransId="{5FC30D80-6B59-48D3-8F7C-5DAE260CF6E1}" sibTransId="{10B2C1B0-F7F4-4581-A51A-43869E6651FE}"/>
    <dgm:cxn modelId="{2846474D-C445-4B98-8BE5-225C5C860BF1}" srcId="{9457DF13-6A04-4CEF-8660-9C49CC1DD05F}" destId="{7816B858-CAA9-4351-9241-9732F125CD37}" srcOrd="2" destOrd="0" parTransId="{377546D7-E6EC-4DE3-A26F-F0CA9B0E9EFF}" sibTransId="{DCF32FF7-591D-474A-884B-1E5F054A5CB2}"/>
    <dgm:cxn modelId="{EB0E4995-BBBF-48DB-AFD4-0AA067EE31F9}" type="presOf" srcId="{7816B858-CAA9-4351-9241-9732F125CD37}" destId="{C2F51393-7F67-46F4-BE85-31F85C782DBD}" srcOrd="0" destOrd="0" presId="urn:microsoft.com/office/officeart/2005/8/layout/vList2"/>
    <dgm:cxn modelId="{2C246D9D-3633-4F09-8E71-79232120CE5E}" srcId="{9457DF13-6A04-4CEF-8660-9C49CC1DD05F}" destId="{AD4F27C3-D433-4A44-BFF3-2757E2918DD0}" srcOrd="1" destOrd="0" parTransId="{BC4A08FC-3726-46ED-A377-B4C25EFB68B7}" sibTransId="{A8B2A960-3E47-4AB9-B091-05CF2618F1D4}"/>
    <dgm:cxn modelId="{26FB0EBC-0ADF-4CFA-A3F4-EEDD1818CCCE}" type="presOf" srcId="{AD4F27C3-D433-4A44-BFF3-2757E2918DD0}" destId="{15ECF31C-79CF-44ED-B02B-86E84CE031C3}" srcOrd="0" destOrd="0" presId="urn:microsoft.com/office/officeart/2005/8/layout/vList2"/>
    <dgm:cxn modelId="{D929FADC-0B93-4018-AEDB-A67BBBC37F8E}" type="presOf" srcId="{9457DF13-6A04-4CEF-8660-9C49CC1DD05F}" destId="{8A832F04-03B4-4CD9-B31D-31F1A19B370A}" srcOrd="0" destOrd="0" presId="urn:microsoft.com/office/officeart/2005/8/layout/vList2"/>
    <dgm:cxn modelId="{0FDEBFF8-F7D2-494B-931E-BEB977780935}" type="presOf" srcId="{232FBAC9-98A0-46BC-8714-49F495EB0321}" destId="{CB08E85F-4799-42DD-B09A-12631AED53CC}" srcOrd="0" destOrd="0" presId="urn:microsoft.com/office/officeart/2005/8/layout/vList2"/>
    <dgm:cxn modelId="{5EDBC816-EC62-4CB0-BE8A-95FCF1B1BE93}" type="presParOf" srcId="{8A832F04-03B4-4CD9-B31D-31F1A19B370A}" destId="{CB08E85F-4799-42DD-B09A-12631AED53CC}" srcOrd="0" destOrd="0" presId="urn:microsoft.com/office/officeart/2005/8/layout/vList2"/>
    <dgm:cxn modelId="{C424AAF8-66FB-4146-B01A-06C33E376448}" type="presParOf" srcId="{8A832F04-03B4-4CD9-B31D-31F1A19B370A}" destId="{BCE42365-7178-4223-B11E-FE35CB7CF116}" srcOrd="1" destOrd="0" presId="urn:microsoft.com/office/officeart/2005/8/layout/vList2"/>
    <dgm:cxn modelId="{3B935F52-1126-4F5C-88BE-F202746FB88E}" type="presParOf" srcId="{8A832F04-03B4-4CD9-B31D-31F1A19B370A}" destId="{15ECF31C-79CF-44ED-B02B-86E84CE031C3}" srcOrd="2" destOrd="0" presId="urn:microsoft.com/office/officeart/2005/8/layout/vList2"/>
    <dgm:cxn modelId="{7899C7FE-D3A4-45FE-A2B0-4D9957108364}" type="presParOf" srcId="{8A832F04-03B4-4CD9-B31D-31F1A19B370A}" destId="{9B4E36AB-5E2C-43F4-898A-B16294F949D7}" srcOrd="3" destOrd="0" presId="urn:microsoft.com/office/officeart/2005/8/layout/vList2"/>
    <dgm:cxn modelId="{39EDED74-CA65-47AF-BE77-5F9C2F21000A}" type="presParOf" srcId="{8A832F04-03B4-4CD9-B31D-31F1A19B370A}" destId="{C2F51393-7F67-46F4-BE85-31F85C782D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3B91B-05A3-43F8-8134-B72087BCC6AA}">
      <dsp:nvSpPr>
        <dsp:cNvPr id="0" name=""/>
        <dsp:cNvSpPr/>
      </dsp:nvSpPr>
      <dsp:spPr>
        <a:xfrm>
          <a:off x="0" y="94487"/>
          <a:ext cx="6589260"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Make documenting collision scenes faster.</a:t>
          </a:r>
        </a:p>
      </dsp:txBody>
      <dsp:txXfrm>
        <a:off x="38784" y="133271"/>
        <a:ext cx="6511692" cy="716935"/>
      </dsp:txXfrm>
    </dsp:sp>
    <dsp:sp modelId="{8FAC32EF-99F5-4E0F-9D44-6CB76B2C0E27}">
      <dsp:nvSpPr>
        <dsp:cNvPr id="0" name=""/>
        <dsp:cNvSpPr/>
      </dsp:nvSpPr>
      <dsp:spPr>
        <a:xfrm>
          <a:off x="0" y="946590"/>
          <a:ext cx="6589260" cy="794503"/>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Data collection is easier, with broader accessibility.</a:t>
          </a:r>
        </a:p>
      </dsp:txBody>
      <dsp:txXfrm>
        <a:off x="38784" y="985374"/>
        <a:ext cx="6511692" cy="716935"/>
      </dsp:txXfrm>
    </dsp:sp>
    <dsp:sp modelId="{D415D590-143D-47D8-A0B4-17792239CA98}">
      <dsp:nvSpPr>
        <dsp:cNvPr id="0" name=""/>
        <dsp:cNvSpPr/>
      </dsp:nvSpPr>
      <dsp:spPr>
        <a:xfrm>
          <a:off x="0" y="1798693"/>
          <a:ext cx="6589260" cy="794503"/>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Reduce time spent on scene lowering human and financial costs.</a:t>
          </a:r>
        </a:p>
      </dsp:txBody>
      <dsp:txXfrm>
        <a:off x="38784" y="1837477"/>
        <a:ext cx="6511692" cy="716935"/>
      </dsp:txXfrm>
    </dsp:sp>
    <dsp:sp modelId="{80C7D2BF-79F7-45BE-9952-42A8F007D669}">
      <dsp:nvSpPr>
        <dsp:cNvPr id="0" name=""/>
        <dsp:cNvSpPr/>
      </dsp:nvSpPr>
      <dsp:spPr>
        <a:xfrm>
          <a:off x="0" y="2650796"/>
          <a:ext cx="6589260" cy="794503"/>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Increase officer safety in the field.</a:t>
          </a:r>
        </a:p>
      </dsp:txBody>
      <dsp:txXfrm>
        <a:off x="38784" y="2689580"/>
        <a:ext cx="6511692" cy="716935"/>
      </dsp:txXfrm>
    </dsp:sp>
    <dsp:sp modelId="{DF1A8E00-68E8-4518-A3D2-6E53AA563743}">
      <dsp:nvSpPr>
        <dsp:cNvPr id="0" name=""/>
        <dsp:cNvSpPr/>
      </dsp:nvSpPr>
      <dsp:spPr>
        <a:xfrm>
          <a:off x="0" y="3502899"/>
          <a:ext cx="6589260" cy="794503"/>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Birds eye view of the scene.</a:t>
          </a:r>
        </a:p>
      </dsp:txBody>
      <dsp:txXfrm>
        <a:off x="38784" y="3541683"/>
        <a:ext cx="6511692" cy="716935"/>
      </dsp:txXfrm>
    </dsp:sp>
    <dsp:sp modelId="{9820F691-B057-4CAC-9A88-35E1F729790B}">
      <dsp:nvSpPr>
        <dsp:cNvPr id="0" name=""/>
        <dsp:cNvSpPr/>
      </dsp:nvSpPr>
      <dsp:spPr>
        <a:xfrm>
          <a:off x="0" y="4355002"/>
          <a:ext cx="6589260" cy="794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Measurable outputs provide more detailed evidence to show in court.</a:t>
          </a:r>
        </a:p>
      </dsp:txBody>
      <dsp:txXfrm>
        <a:off x="38784" y="4393786"/>
        <a:ext cx="6511692"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8E85F-4799-42DD-B09A-12631AED53CC}">
      <dsp:nvSpPr>
        <dsp:cNvPr id="0" name=""/>
        <dsp:cNvSpPr/>
      </dsp:nvSpPr>
      <dsp:spPr>
        <a:xfrm>
          <a:off x="0" y="60898"/>
          <a:ext cx="6784259" cy="12184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When discussing accuracy, it’s important to distinguish between relative and absolute accuracy.</a:t>
          </a:r>
          <a:endParaRPr lang="en-US" sz="1700" kern="1200" dirty="0"/>
        </a:p>
      </dsp:txBody>
      <dsp:txXfrm>
        <a:off x="59480" y="120378"/>
        <a:ext cx="6665299" cy="1099496"/>
      </dsp:txXfrm>
    </dsp:sp>
    <dsp:sp modelId="{15ECF31C-79CF-44ED-B02B-86E84CE031C3}">
      <dsp:nvSpPr>
        <dsp:cNvPr id="0" name=""/>
        <dsp:cNvSpPr/>
      </dsp:nvSpPr>
      <dsp:spPr>
        <a:xfrm>
          <a:off x="0" y="1328315"/>
          <a:ext cx="6784259" cy="121845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Relative accuracy is accuracy comparing features within a reconstruction. For example, if a model of a building is 10m wide, and this is the same distance as on the actual building, the model has high relative accuracy.</a:t>
          </a:r>
          <a:endParaRPr lang="en-US" sz="1700" kern="1200"/>
        </a:p>
      </dsp:txBody>
      <dsp:txXfrm>
        <a:off x="59480" y="1387795"/>
        <a:ext cx="6665299" cy="1099496"/>
      </dsp:txXfrm>
    </dsp:sp>
    <dsp:sp modelId="{C2F51393-7F67-46F4-BE85-31F85C782DBD}">
      <dsp:nvSpPr>
        <dsp:cNvPr id="0" name=""/>
        <dsp:cNvSpPr/>
      </dsp:nvSpPr>
      <dsp:spPr>
        <a:xfrm>
          <a:off x="0" y="2595731"/>
          <a:ext cx="6784259" cy="121845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Absolute accuracy is the accuracy of the reconstruction in relation to its true position on the planet. If the same model of the building is not in the correct place on the base map, it has low absolute accuracy, even if it has high relative accuracy.</a:t>
          </a:r>
          <a:endParaRPr lang="en-US" sz="1700" kern="1200"/>
        </a:p>
      </dsp:txBody>
      <dsp:txXfrm>
        <a:off x="59480" y="2655211"/>
        <a:ext cx="6665299" cy="10994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D754978-6152-4455-9716-8B34B104D7D0}" type="datetimeFigureOut">
              <a:rPr lang="en-US" smtClean="0"/>
              <a:t>11/9/2022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315D20-376E-499C-A6AB-760217D5D517}" type="slidenum">
              <a:rPr lang="en-US" smtClean="0"/>
              <a:t>‹#›</a:t>
            </a:fld>
            <a:endParaRPr lang="en-US"/>
          </a:p>
        </p:txBody>
      </p:sp>
    </p:spTree>
    <p:extLst>
      <p:ext uri="{BB962C8B-B14F-4D97-AF65-F5344CB8AC3E}">
        <p14:creationId xmlns:p14="http://schemas.microsoft.com/office/powerpoint/2010/main" val="271556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clearance is one of the most important elements of managing traffic collisions in order to ensure the safety of officers and others on the roadway. </a:t>
            </a:r>
          </a:p>
          <a:p>
            <a:endParaRPr lang="en-US" dirty="0"/>
          </a:p>
          <a:p>
            <a:r>
              <a:rPr lang="en-US" dirty="0"/>
              <a:t>But that cannot be done before the scene is documented.</a:t>
            </a:r>
          </a:p>
        </p:txBody>
      </p:sp>
      <p:sp>
        <p:nvSpPr>
          <p:cNvPr id="4" name="Slide Number Placeholder 3"/>
          <p:cNvSpPr>
            <a:spLocks noGrp="1"/>
          </p:cNvSpPr>
          <p:nvPr>
            <p:ph type="sldNum" sz="quarter" idx="5"/>
          </p:nvPr>
        </p:nvSpPr>
        <p:spPr/>
        <p:txBody>
          <a:bodyPr/>
          <a:lstStyle/>
          <a:p>
            <a:fld id="{30315D20-376E-499C-A6AB-760217D5D517}" type="slidenum">
              <a:rPr lang="en-US" smtClean="0"/>
              <a:t>2</a:t>
            </a:fld>
            <a:endParaRPr lang="en-US"/>
          </a:p>
        </p:txBody>
      </p:sp>
    </p:spTree>
    <p:extLst>
      <p:ext uri="{BB962C8B-B14F-4D97-AF65-F5344CB8AC3E}">
        <p14:creationId xmlns:p14="http://schemas.microsoft.com/office/powerpoint/2010/main" val="203367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of the 13 Field Troops have an investigator with a drone</a:t>
            </a:r>
          </a:p>
        </p:txBody>
      </p:sp>
      <p:sp>
        <p:nvSpPr>
          <p:cNvPr id="4" name="Slide Number Placeholder 3"/>
          <p:cNvSpPr>
            <a:spLocks noGrp="1"/>
          </p:cNvSpPr>
          <p:nvPr>
            <p:ph type="sldNum" sz="quarter" idx="5"/>
          </p:nvPr>
        </p:nvSpPr>
        <p:spPr/>
        <p:txBody>
          <a:bodyPr/>
          <a:lstStyle/>
          <a:p>
            <a:fld id="{30315D20-376E-499C-A6AB-760217D5D517}" type="slidenum">
              <a:rPr lang="en-US" smtClean="0"/>
              <a:t>3</a:t>
            </a:fld>
            <a:endParaRPr lang="en-US"/>
          </a:p>
        </p:txBody>
      </p:sp>
    </p:spTree>
    <p:extLst>
      <p:ext uri="{BB962C8B-B14F-4D97-AF65-F5344CB8AC3E}">
        <p14:creationId xmlns:p14="http://schemas.microsoft.com/office/powerpoint/2010/main" val="185105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When an accident occurs, it’s in everyone’s best interest to clear the area ASAP, but the scene must be documented first.</a:t>
            </a:r>
          </a:p>
        </p:txBody>
      </p:sp>
      <p:sp>
        <p:nvSpPr>
          <p:cNvPr id="4" name="Slide Number Placeholder 3"/>
          <p:cNvSpPr>
            <a:spLocks noGrp="1"/>
          </p:cNvSpPr>
          <p:nvPr>
            <p:ph type="sldNum" sz="quarter" idx="10"/>
          </p:nvPr>
        </p:nvSpPr>
        <p:spPr/>
        <p:txBody>
          <a:bodyPr/>
          <a:lstStyle/>
          <a:p>
            <a:pPr defTabSz="483306">
              <a:defRPr/>
            </a:pPr>
            <a:fld id="{DEB1FB71-2BA0-4A09-A091-2BFAC64A98C6}" type="slidenum">
              <a:rPr lang="en-US">
                <a:solidFill>
                  <a:prstClr val="black"/>
                </a:solidFill>
                <a:latin typeface="Calibri" panose="020F0502020204030204"/>
              </a:rPr>
              <a:pPr defTabSz="48330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62608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78EF-957F-4CE6-8464-39C891CBA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0DA818-2C55-4AC4-955C-6CACA5DE3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560FD-C5F1-4B5D-9862-261B7FCFB3ED}"/>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5" name="Footer Placeholder 4">
            <a:extLst>
              <a:ext uri="{FF2B5EF4-FFF2-40B4-BE49-F238E27FC236}">
                <a16:creationId xmlns:a16="http://schemas.microsoft.com/office/drawing/2014/main" id="{9018D644-E004-4568-BEF2-6FF7EE8CD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A5897-20D9-4841-98F5-2E7A8F81055B}"/>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136691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B0B3-4739-4B9D-BCFE-D62BC60F3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088E12-F29A-4178-9263-CB23B317FD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116AC-EC0E-4065-9C4C-A9ED9C4B3373}"/>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5" name="Footer Placeholder 4">
            <a:extLst>
              <a:ext uri="{FF2B5EF4-FFF2-40B4-BE49-F238E27FC236}">
                <a16:creationId xmlns:a16="http://schemas.microsoft.com/office/drawing/2014/main" id="{4FBAEEA6-08A7-4BA5-997D-2135BA25B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8BECE-86A7-4A38-A50C-7CBDCCA4F187}"/>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39882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3BB1E-B262-4742-93B7-13C73E9B20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036DA-3717-4B3D-83D0-75D1527CE2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C41FC-0108-47D9-A434-7568F3FF7ED6}"/>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5" name="Footer Placeholder 4">
            <a:extLst>
              <a:ext uri="{FF2B5EF4-FFF2-40B4-BE49-F238E27FC236}">
                <a16:creationId xmlns:a16="http://schemas.microsoft.com/office/drawing/2014/main" id="{D87DFD05-BD7F-4103-B1D3-6B8EEA3DA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01CA7-50C4-4D1D-B97C-2A12BBD6FC6B}"/>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1315143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11/9/2022</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dirty="0"/>
              <a:pPr/>
              <a:t>11/9/2022</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838B-959D-4676-B244-7DBE9D2AC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02A6-8E7D-49B9-9514-0BEB33018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9FC98-1305-441D-BC62-57184B4929AF}"/>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5" name="Footer Placeholder 4">
            <a:extLst>
              <a:ext uri="{FF2B5EF4-FFF2-40B4-BE49-F238E27FC236}">
                <a16:creationId xmlns:a16="http://schemas.microsoft.com/office/drawing/2014/main" id="{BF9A3A49-A7C2-4E06-A0C8-2C2008A1C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1D556-9BFA-4A4E-8688-F71741C65152}"/>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2950839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dirty="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BFE5-0C58-4414-B9EB-95A619E60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0D1A94-3F88-4CC3-9F87-872CD48CF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F5D23-F6A6-4E5B-9DB3-87C1940BFA12}"/>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5" name="Footer Placeholder 4">
            <a:extLst>
              <a:ext uri="{FF2B5EF4-FFF2-40B4-BE49-F238E27FC236}">
                <a16:creationId xmlns:a16="http://schemas.microsoft.com/office/drawing/2014/main" id="{91A087D6-D966-4F6F-A090-223B72E9F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D2FD1-E3C0-4FAF-BB41-93F1E087D712}"/>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118595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7F10-1F75-4472-8B21-C9B48DAD6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DB2A5-5EC7-4BAD-857C-2B4FB6453E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2C1625-3FE1-401E-9D99-EA1F6DB9DE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FA9941-F22A-4020-B29D-AE7C03AFE76C}"/>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6" name="Footer Placeholder 5">
            <a:extLst>
              <a:ext uri="{FF2B5EF4-FFF2-40B4-BE49-F238E27FC236}">
                <a16:creationId xmlns:a16="http://schemas.microsoft.com/office/drawing/2014/main" id="{323EF2EE-B786-45CC-9158-DED51FB6C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B8559-D6DD-4C29-AD01-BA338EED49AE}"/>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256845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3950-0F87-4FD1-9241-8836AFE81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B725CA-9593-42CE-8165-ACA40B62F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604D5-655C-42F5-9197-4241E0F39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0C7DC-3C40-45CB-9C4E-C6C254CC8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784AAD-A1A7-4AA7-BB9B-F2D79C244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B536DA-AE6F-4B61-B692-197756B99121}"/>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8" name="Footer Placeholder 7">
            <a:extLst>
              <a:ext uri="{FF2B5EF4-FFF2-40B4-BE49-F238E27FC236}">
                <a16:creationId xmlns:a16="http://schemas.microsoft.com/office/drawing/2014/main" id="{955CED0A-5CF6-4C9D-9F03-43D8B56819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3C18EE-653C-48F6-BD95-7C4716733D45}"/>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295085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461-F529-48A2-A9B2-324D580FAB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E4CE7C-9864-48F8-B082-238535BF00D5}"/>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4" name="Footer Placeholder 3">
            <a:extLst>
              <a:ext uri="{FF2B5EF4-FFF2-40B4-BE49-F238E27FC236}">
                <a16:creationId xmlns:a16="http://schemas.microsoft.com/office/drawing/2014/main" id="{2AC8840D-1D1B-4039-95C7-FEA1156AF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7D6AA9-DC4B-4800-9DE6-70ADC1360CB1}"/>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289936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35453A-043F-4B1B-A6CC-24E87CCE6B05}"/>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3" name="Footer Placeholder 2">
            <a:extLst>
              <a:ext uri="{FF2B5EF4-FFF2-40B4-BE49-F238E27FC236}">
                <a16:creationId xmlns:a16="http://schemas.microsoft.com/office/drawing/2014/main" id="{9ED3E955-E5E8-45A4-99A0-5D3D6D509D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4A41D-5334-4534-9081-FDA34F1156BD}"/>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288121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9D87-CDCC-4FF9-A488-B52D758D9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A40F0-7C9E-4D89-94C9-B77C22A7C8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8D64F8-8D0D-44F7-821C-1111CFAB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413BB-A7DF-4B64-8E89-C2652F913B4F}"/>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6" name="Footer Placeholder 5">
            <a:extLst>
              <a:ext uri="{FF2B5EF4-FFF2-40B4-BE49-F238E27FC236}">
                <a16:creationId xmlns:a16="http://schemas.microsoft.com/office/drawing/2014/main" id="{73CFE8A2-F740-427A-B44E-9FE7F0665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51FC79-9963-4FEB-8EBB-F35E6A0EE24F}"/>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339386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076E-228C-466B-AB0A-A0F7F5391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DCBCE-C698-4A12-9639-A044B2177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8D99C4-21B0-488F-ACF3-BEA1CF5F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57F6B-21E7-4810-B61B-AF3ACC0B162B}"/>
              </a:ext>
            </a:extLst>
          </p:cNvPr>
          <p:cNvSpPr>
            <a:spLocks noGrp="1"/>
          </p:cNvSpPr>
          <p:nvPr>
            <p:ph type="dt" sz="half" idx="10"/>
          </p:nvPr>
        </p:nvSpPr>
        <p:spPr/>
        <p:txBody>
          <a:bodyPr/>
          <a:lstStyle/>
          <a:p>
            <a:fld id="{73F0F95F-D815-421E-8729-9FF9A85CD0F1}" type="datetimeFigureOut">
              <a:rPr lang="en-US" smtClean="0"/>
              <a:t>11/9/2022</a:t>
            </a:fld>
            <a:endParaRPr lang="en-US"/>
          </a:p>
        </p:txBody>
      </p:sp>
      <p:sp>
        <p:nvSpPr>
          <p:cNvPr id="6" name="Footer Placeholder 5">
            <a:extLst>
              <a:ext uri="{FF2B5EF4-FFF2-40B4-BE49-F238E27FC236}">
                <a16:creationId xmlns:a16="http://schemas.microsoft.com/office/drawing/2014/main" id="{7258E4F7-0E94-4140-9BC1-0D251DEFB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817BA-9289-4E66-A36E-8E6D16B66652}"/>
              </a:ext>
            </a:extLst>
          </p:cNvPr>
          <p:cNvSpPr>
            <a:spLocks noGrp="1"/>
          </p:cNvSpPr>
          <p:nvPr>
            <p:ph type="sldNum" sz="quarter" idx="12"/>
          </p:nvPr>
        </p:nvSpPr>
        <p:spPr/>
        <p:txBody>
          <a:bodyPr/>
          <a:lstStyle/>
          <a:p>
            <a:fld id="{2B766C83-1A3D-4866-9811-945CB4B2DECA}" type="slidenum">
              <a:rPr lang="en-US" smtClean="0"/>
              <a:t>‹#›</a:t>
            </a:fld>
            <a:endParaRPr lang="en-US"/>
          </a:p>
        </p:txBody>
      </p:sp>
    </p:spTree>
    <p:extLst>
      <p:ext uri="{BB962C8B-B14F-4D97-AF65-F5344CB8AC3E}">
        <p14:creationId xmlns:p14="http://schemas.microsoft.com/office/powerpoint/2010/main" val="1426224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5ED29-E9CA-4F09-8973-459E0A1EB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3ABB8A-D8AA-4971-9CE5-7018254F0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F6147-A4AA-4DAE-802C-BD07942784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0F95F-D815-421E-8729-9FF9A85CD0F1}" type="datetimeFigureOut">
              <a:rPr lang="en-US" smtClean="0"/>
              <a:t>11/9/2022</a:t>
            </a:fld>
            <a:endParaRPr lang="en-US"/>
          </a:p>
        </p:txBody>
      </p:sp>
      <p:sp>
        <p:nvSpPr>
          <p:cNvPr id="5" name="Footer Placeholder 4">
            <a:extLst>
              <a:ext uri="{FF2B5EF4-FFF2-40B4-BE49-F238E27FC236}">
                <a16:creationId xmlns:a16="http://schemas.microsoft.com/office/drawing/2014/main" id="{5F399AF6-7816-4167-BE0A-158B05F14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7FA46C-9842-4E06-8CAA-5D9CDE489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66C83-1A3D-4866-9811-945CB4B2DECA}" type="slidenum">
              <a:rPr lang="en-US" smtClean="0"/>
              <a:t>‹#›</a:t>
            </a:fld>
            <a:endParaRPr lang="en-US"/>
          </a:p>
        </p:txBody>
      </p:sp>
    </p:spTree>
    <p:extLst>
      <p:ext uri="{BB962C8B-B14F-4D97-AF65-F5344CB8AC3E}">
        <p14:creationId xmlns:p14="http://schemas.microsoft.com/office/powerpoint/2010/main" val="893647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11/9/2022</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976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igh angle view of a road&#10;&#10;Description automatically generated with low confidence">
            <a:extLst>
              <a:ext uri="{FF2B5EF4-FFF2-40B4-BE49-F238E27FC236}">
                <a16:creationId xmlns:a16="http://schemas.microsoft.com/office/drawing/2014/main" id="{A520C98D-73F4-4FA9-B425-D2688E948444}"/>
              </a:ext>
            </a:extLst>
          </p:cNvPr>
          <p:cNvPicPr>
            <a:picLocks noChangeAspect="1"/>
          </p:cNvPicPr>
          <p:nvPr/>
        </p:nvPicPr>
        <p:blipFill rotWithShape="1">
          <a:blip r:embed="rId2"/>
          <a:srcRect t="7168" r="-1" b="3837"/>
          <a:stretch/>
        </p:blipFill>
        <p:spPr>
          <a:xfrm>
            <a:off x="3756986" y="0"/>
            <a:ext cx="8424472" cy="6858000"/>
          </a:xfrm>
          <a:prstGeom prst="rect">
            <a:avLst/>
          </a:prstGeom>
        </p:spPr>
      </p:pic>
      <p:pic>
        <p:nvPicPr>
          <p:cNvPr id="5" name="Picture 4" descr="Diagram&#10;&#10;Description automatically generated">
            <a:extLst>
              <a:ext uri="{FF2B5EF4-FFF2-40B4-BE49-F238E27FC236}">
                <a16:creationId xmlns:a16="http://schemas.microsoft.com/office/drawing/2014/main" id="{53C6C760-8E30-4F7A-8844-731D4710C77F}"/>
              </a:ext>
            </a:extLst>
          </p:cNvPr>
          <p:cNvPicPr>
            <a:picLocks noChangeAspect="1"/>
          </p:cNvPicPr>
          <p:nvPr/>
        </p:nvPicPr>
        <p:blipFill rotWithShape="1">
          <a:blip r:embed="rId3">
            <a:extLst>
              <a:ext uri="{28A0092B-C50C-407E-A947-70E740481C1C}">
                <a14:useLocalDpi xmlns:a14="http://schemas.microsoft.com/office/drawing/2010/main" val="0"/>
              </a:ext>
            </a:extLst>
          </a:blip>
          <a:srcRect t="8227" r="-1" b="6551"/>
          <a:stretch/>
        </p:blipFill>
        <p:spPr>
          <a:xfrm>
            <a:off x="9127554" y="104274"/>
            <a:ext cx="3064446" cy="2221832"/>
          </a:xfrm>
          <a:prstGeom prst="rect">
            <a:avLst/>
          </a:prstGeom>
        </p:spPr>
      </p:pic>
      <p:pic>
        <p:nvPicPr>
          <p:cNvPr id="9" name="Picture 8" descr="Text&#10;&#10;Description automatically generated">
            <a:extLst>
              <a:ext uri="{FF2B5EF4-FFF2-40B4-BE49-F238E27FC236}">
                <a16:creationId xmlns:a16="http://schemas.microsoft.com/office/drawing/2014/main" id="{6439E7F7-63F7-4182-A1C6-E6F200F44268}"/>
              </a:ext>
            </a:extLst>
          </p:cNvPr>
          <p:cNvPicPr>
            <a:picLocks noChangeAspect="1"/>
          </p:cNvPicPr>
          <p:nvPr/>
        </p:nvPicPr>
        <p:blipFill rotWithShape="1">
          <a:blip r:embed="rId4">
            <a:extLst>
              <a:ext uri="{28A0092B-C50C-407E-A947-70E740481C1C}">
                <a14:useLocalDpi xmlns:a14="http://schemas.microsoft.com/office/drawing/2010/main" val="0"/>
              </a:ext>
            </a:extLst>
          </a:blip>
          <a:srcRect r="-1" b="2539"/>
          <a:stretch/>
        </p:blipFill>
        <p:spPr>
          <a:xfrm>
            <a:off x="60744" y="2221832"/>
            <a:ext cx="3605203" cy="1949116"/>
          </a:xfrm>
          <a:prstGeom prst="rect">
            <a:avLst/>
          </a:prstGeom>
        </p:spPr>
      </p:pic>
      <p:sp>
        <p:nvSpPr>
          <p:cNvPr id="2" name="Title 1">
            <a:extLst>
              <a:ext uri="{FF2B5EF4-FFF2-40B4-BE49-F238E27FC236}">
                <a16:creationId xmlns:a16="http://schemas.microsoft.com/office/drawing/2014/main" id="{AA71C5AC-6BA5-46ED-A233-537E9FB1B2D4}"/>
              </a:ext>
            </a:extLst>
          </p:cNvPr>
          <p:cNvSpPr>
            <a:spLocks noGrp="1"/>
          </p:cNvSpPr>
          <p:nvPr>
            <p:ph type="ctrTitle"/>
          </p:nvPr>
        </p:nvSpPr>
        <p:spPr>
          <a:xfrm>
            <a:off x="3338004" y="4552395"/>
            <a:ext cx="4714042" cy="1175292"/>
          </a:xfrm>
        </p:spPr>
        <p:txBody>
          <a:bodyPr vert="horz" lIns="91440" tIns="45720" rIns="91440" bIns="45720" rtlCol="0" anchor="ctr">
            <a:normAutofit fontScale="90000"/>
          </a:bodyPr>
          <a:lstStyle/>
          <a:p>
            <a:r>
              <a:rPr lang="en-US" sz="3400" b="1" kern="1200" dirty="0">
                <a:latin typeface="Arial Black" panose="020B0A04020102020204" pitchFamily="34" charset="0"/>
              </a:rPr>
              <a:t>(UAS) </a:t>
            </a:r>
            <a:br>
              <a:rPr lang="en-US" sz="3400" b="1" kern="1200" dirty="0">
                <a:latin typeface="Arial Black" panose="020B0A04020102020204" pitchFamily="34" charset="0"/>
              </a:rPr>
            </a:br>
            <a:r>
              <a:rPr lang="en-US" sz="3400" b="1" kern="1200" dirty="0">
                <a:latin typeface="Arial Black" panose="020B0A04020102020204" pitchFamily="34" charset="0"/>
              </a:rPr>
              <a:t>IN TRAFFIC COLLISIION INVESTIGATIONS</a:t>
            </a:r>
          </a:p>
        </p:txBody>
      </p:sp>
    </p:spTree>
    <p:extLst>
      <p:ext uri="{BB962C8B-B14F-4D97-AF65-F5344CB8AC3E}">
        <p14:creationId xmlns:p14="http://schemas.microsoft.com/office/powerpoint/2010/main" val="42714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B6FE1536-B694-4FF7-A50E-8EB2B85AF0D0}"/>
              </a:ext>
            </a:extLst>
          </p:cNvPr>
          <p:cNvPicPr>
            <a:picLocks noChangeAspect="1"/>
          </p:cNvPicPr>
          <p:nvPr/>
        </p:nvPicPr>
        <p:blipFill rotWithShape="1">
          <a:blip r:embed="rId2"/>
          <a:srcRect t="7891" r="1" b="1"/>
          <a:stretch/>
        </p:blipFill>
        <p:spPr>
          <a:xfrm>
            <a:off x="2709950" y="-73151"/>
            <a:ext cx="11588329" cy="6857999"/>
          </a:xfrm>
          <a:prstGeom prst="rect">
            <a:avLst/>
          </a:prstGeom>
        </p:spPr>
      </p:pic>
      <p:sp>
        <p:nvSpPr>
          <p:cNvPr id="26" name="Rectangle 2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B3284-6011-44B1-8282-C0401284457C}"/>
              </a:ext>
            </a:extLst>
          </p:cNvPr>
          <p:cNvSpPr>
            <a:spLocks noGrp="1"/>
          </p:cNvSpPr>
          <p:nvPr>
            <p:ph type="title"/>
          </p:nvPr>
        </p:nvSpPr>
        <p:spPr>
          <a:xfrm>
            <a:off x="677558" y="721805"/>
            <a:ext cx="4363777" cy="2147520"/>
          </a:xfrm>
        </p:spPr>
        <p:txBody>
          <a:bodyPr>
            <a:normAutofit/>
          </a:bodyPr>
          <a:lstStyle/>
          <a:p>
            <a:r>
              <a:rPr lang="en-US" dirty="0">
                <a:solidFill>
                  <a:schemeClr val="bg1"/>
                </a:solidFill>
              </a:rPr>
              <a:t>Pix4Dmapper view of Collision Scene</a:t>
            </a:r>
          </a:p>
        </p:txBody>
      </p:sp>
      <p:sp>
        <p:nvSpPr>
          <p:cNvPr id="28" name="Rectangle 2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1"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BF5E1EA3-FE4A-4E2E-82CE-540FF5ABE2B8}"/>
              </a:ext>
            </a:extLst>
          </p:cNvPr>
          <p:cNvSpPr>
            <a:spLocks noGrp="1"/>
          </p:cNvSpPr>
          <p:nvPr>
            <p:ph idx="1"/>
          </p:nvPr>
        </p:nvSpPr>
        <p:spPr>
          <a:xfrm>
            <a:off x="1166649" y="3379979"/>
            <a:ext cx="3874685" cy="3186359"/>
          </a:xfrm>
        </p:spPr>
        <p:txBody>
          <a:bodyPr anchor="ctr">
            <a:normAutofit/>
          </a:bodyPr>
          <a:lstStyle/>
          <a:p>
            <a:endParaRPr lang="en-US" sz="1800">
              <a:solidFill>
                <a:schemeClr val="bg1"/>
              </a:solidFill>
            </a:endParaRPr>
          </a:p>
        </p:txBody>
      </p:sp>
    </p:spTree>
    <p:extLst>
      <p:ext uri="{BB962C8B-B14F-4D97-AF65-F5344CB8AC3E}">
        <p14:creationId xmlns:p14="http://schemas.microsoft.com/office/powerpoint/2010/main" val="307229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colorful&#10;&#10;Description automatically generated">
            <a:extLst>
              <a:ext uri="{FF2B5EF4-FFF2-40B4-BE49-F238E27FC236}">
                <a16:creationId xmlns:a16="http://schemas.microsoft.com/office/drawing/2014/main" id="{FB44E554-9A20-455D-8F8D-3BA9520720D3}"/>
              </a:ext>
            </a:extLst>
          </p:cNvPr>
          <p:cNvPicPr>
            <a:picLocks noGrp="1" noChangeAspect="1"/>
          </p:cNvPicPr>
          <p:nvPr>
            <p:ph idx="1"/>
          </p:nvPr>
        </p:nvPicPr>
        <p:blipFill rotWithShape="1">
          <a:blip r:embed="rId2"/>
          <a:srcRect b="27885"/>
          <a:stretch/>
        </p:blipFill>
        <p:spPr>
          <a:xfrm>
            <a:off x="20" y="1282"/>
            <a:ext cx="12191980" cy="6856718"/>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7ECCD1D-D87B-4CD9-8EB2-9CE774A98F0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Camera Positions seen in Pix4Dmapper</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3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5678-5C93-46FB-B39A-2E0A619F1F5D}"/>
              </a:ext>
            </a:extLst>
          </p:cNvPr>
          <p:cNvSpPr>
            <a:spLocks noGrp="1"/>
          </p:cNvSpPr>
          <p:nvPr>
            <p:ph type="title"/>
          </p:nvPr>
        </p:nvSpPr>
        <p:spPr/>
        <p:txBody>
          <a:bodyPr/>
          <a:lstStyle/>
          <a:p>
            <a:endParaRPr lang="en-US"/>
          </a:p>
        </p:txBody>
      </p:sp>
      <p:pic>
        <p:nvPicPr>
          <p:cNvPr id="5" name="Content Placeholder 4" descr="A picture containing grass&#10;&#10;Description automatically generated">
            <a:extLst>
              <a:ext uri="{FF2B5EF4-FFF2-40B4-BE49-F238E27FC236}">
                <a16:creationId xmlns:a16="http://schemas.microsoft.com/office/drawing/2014/main" id="{83DB45AC-0F96-4E9D-B410-5396C45DBF81}"/>
              </a:ext>
            </a:extLst>
          </p:cNvPr>
          <p:cNvPicPr>
            <a:picLocks noGrp="1" noChangeAspect="1"/>
          </p:cNvPicPr>
          <p:nvPr>
            <p:ph idx="1"/>
          </p:nvPr>
        </p:nvPicPr>
        <p:blipFill>
          <a:blip r:embed="rId2"/>
          <a:stretch>
            <a:fillRect/>
          </a:stretch>
        </p:blipFill>
        <p:spPr>
          <a:xfrm>
            <a:off x="0" y="365125"/>
            <a:ext cx="12177732" cy="6001586"/>
          </a:xfrm>
        </p:spPr>
      </p:pic>
      <p:cxnSp>
        <p:nvCxnSpPr>
          <p:cNvPr id="7" name="Straight Connector 6">
            <a:extLst>
              <a:ext uri="{FF2B5EF4-FFF2-40B4-BE49-F238E27FC236}">
                <a16:creationId xmlns:a16="http://schemas.microsoft.com/office/drawing/2014/main" id="{7CC05979-E0EE-4F36-AC06-5D9FE699CB00}"/>
              </a:ext>
            </a:extLst>
          </p:cNvPr>
          <p:cNvCxnSpPr>
            <a:cxnSpLocks/>
          </p:cNvCxnSpPr>
          <p:nvPr/>
        </p:nvCxnSpPr>
        <p:spPr>
          <a:xfrm>
            <a:off x="1804737" y="2069432"/>
            <a:ext cx="0" cy="2229852"/>
          </a:xfrm>
          <a:prstGeom prst="line">
            <a:avLst/>
          </a:prstGeom>
          <a:ln w="571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3382A20F-A14C-47DC-B723-4514037AD6FB}"/>
              </a:ext>
            </a:extLst>
          </p:cNvPr>
          <p:cNvCxnSpPr>
            <a:cxnSpLocks/>
          </p:cNvCxnSpPr>
          <p:nvPr/>
        </p:nvCxnSpPr>
        <p:spPr>
          <a:xfrm flipH="1">
            <a:off x="1965158" y="4435642"/>
            <a:ext cx="8702842" cy="0"/>
          </a:xfrm>
          <a:prstGeom prst="line">
            <a:avLst/>
          </a:prstGeom>
          <a:ln w="571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63C050FF-EEA0-42A8-B6D8-8AB8AA8493BB}"/>
              </a:ext>
            </a:extLst>
          </p:cNvPr>
          <p:cNvSpPr txBox="1"/>
          <p:nvPr/>
        </p:nvSpPr>
        <p:spPr>
          <a:xfrm>
            <a:off x="717884" y="612407"/>
            <a:ext cx="4848725" cy="830997"/>
          </a:xfrm>
          <a:prstGeom prst="rect">
            <a:avLst/>
          </a:prstGeom>
          <a:solidFill>
            <a:srgbClr val="FF0000"/>
          </a:solidFill>
        </p:spPr>
        <p:txBody>
          <a:bodyPr wrap="square" rtlCol="0">
            <a:spAutoFit/>
          </a:bodyPr>
          <a:lstStyle/>
          <a:p>
            <a:r>
              <a:rPr lang="en-US" sz="4800" b="1" dirty="0"/>
              <a:t>Scale Constraints</a:t>
            </a:r>
          </a:p>
        </p:txBody>
      </p:sp>
      <p:sp>
        <p:nvSpPr>
          <p:cNvPr id="13" name="TextBox 12">
            <a:extLst>
              <a:ext uri="{FF2B5EF4-FFF2-40B4-BE49-F238E27FC236}">
                <a16:creationId xmlns:a16="http://schemas.microsoft.com/office/drawing/2014/main" id="{52198BBF-AFCF-40CA-AC59-986D1772B4C1}"/>
              </a:ext>
            </a:extLst>
          </p:cNvPr>
          <p:cNvSpPr txBox="1"/>
          <p:nvPr/>
        </p:nvSpPr>
        <p:spPr>
          <a:xfrm>
            <a:off x="717884" y="451986"/>
            <a:ext cx="6083969" cy="830997"/>
          </a:xfrm>
          <a:prstGeom prst="rect">
            <a:avLst/>
          </a:prstGeom>
          <a:solidFill>
            <a:schemeClr val="accent2"/>
          </a:solidFill>
        </p:spPr>
        <p:txBody>
          <a:bodyPr wrap="square" rtlCol="0">
            <a:spAutoFit/>
          </a:bodyPr>
          <a:lstStyle/>
          <a:p>
            <a:r>
              <a:rPr lang="en-US" sz="4800" b="1" dirty="0"/>
              <a:t>Ground Control Points</a:t>
            </a:r>
          </a:p>
        </p:txBody>
      </p:sp>
      <p:sp>
        <p:nvSpPr>
          <p:cNvPr id="14" name="Oval 13">
            <a:extLst>
              <a:ext uri="{FF2B5EF4-FFF2-40B4-BE49-F238E27FC236}">
                <a16:creationId xmlns:a16="http://schemas.microsoft.com/office/drawing/2014/main" id="{FB7A09A1-6CFA-4E67-8C06-76CA4F41378A}"/>
              </a:ext>
            </a:extLst>
          </p:cNvPr>
          <p:cNvSpPr/>
          <p:nvPr/>
        </p:nvSpPr>
        <p:spPr>
          <a:xfrm>
            <a:off x="280736" y="4499811"/>
            <a:ext cx="669758" cy="63366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A26C375-52C6-4398-BA37-91F4C2342195}"/>
              </a:ext>
            </a:extLst>
          </p:cNvPr>
          <p:cNvSpPr/>
          <p:nvPr/>
        </p:nvSpPr>
        <p:spPr>
          <a:xfrm>
            <a:off x="5802112" y="4182979"/>
            <a:ext cx="669758" cy="63366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E7EEB6-2BE3-4697-8C62-4E30037E4221}"/>
              </a:ext>
            </a:extLst>
          </p:cNvPr>
          <p:cNvSpPr/>
          <p:nvPr/>
        </p:nvSpPr>
        <p:spPr>
          <a:xfrm>
            <a:off x="5514473" y="1381878"/>
            <a:ext cx="669758" cy="63366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97BF0F-283D-429B-B8D1-A8DE50D40475}"/>
              </a:ext>
            </a:extLst>
          </p:cNvPr>
          <p:cNvSpPr/>
          <p:nvPr/>
        </p:nvSpPr>
        <p:spPr>
          <a:xfrm>
            <a:off x="9717504" y="4687555"/>
            <a:ext cx="669758" cy="63366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3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grpId="1" nodeType="clickEffect">
                                  <p:stCondLst>
                                    <p:cond delay="0"/>
                                  </p:stCondLst>
                                  <p:childTnLst>
                                    <p:animEffect transition="out" filter="fade">
                                      <p:cBhvr>
                                        <p:cTn id="34" dur="2000"/>
                                        <p:tgtEl>
                                          <p:spTgt spid="13"/>
                                        </p:tgtEl>
                                      </p:cBhvr>
                                    </p:animEffect>
                                    <p:anim calcmode="lin" valueType="num">
                                      <p:cBhvr>
                                        <p:cTn id="35"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13"/>
                                        </p:tgtEl>
                                        <p:attrNameLst>
                                          <p:attrName>ppt_h</p:attrName>
                                        </p:attrNameLst>
                                      </p:cBhvr>
                                      <p:tavLst>
                                        <p:tav tm="0">
                                          <p:val>
                                            <p:strVal val="ppt_h"/>
                                          </p:val>
                                        </p:tav>
                                        <p:tav tm="100000">
                                          <p:val>
                                            <p:strVal val="ppt_h"/>
                                          </p:val>
                                        </p:tav>
                                      </p:tavLst>
                                    </p:anim>
                                    <p:set>
                                      <p:cBhvr>
                                        <p:cTn id="37" dur="1" fill="hold">
                                          <p:stCondLst>
                                            <p:cond delay="1999"/>
                                          </p:stCondLst>
                                        </p:cTn>
                                        <p:tgtEl>
                                          <p:spTgt spid="13"/>
                                        </p:tgtEl>
                                        <p:attrNameLst>
                                          <p:attrName>style.visibility</p:attrName>
                                        </p:attrNameLst>
                                      </p:cBhvr>
                                      <p:to>
                                        <p:strVal val="hidden"/>
                                      </p:to>
                                    </p:set>
                                  </p:childTnLst>
                                </p:cTn>
                              </p:par>
                              <p:par>
                                <p:cTn id="38" presetID="45" presetClass="exit" presetSubtype="0" fill="hold" grpId="1" nodeType="withEffect">
                                  <p:stCondLst>
                                    <p:cond delay="0"/>
                                  </p:stCondLst>
                                  <p:childTnLst>
                                    <p:animEffect transition="out" filter="fade">
                                      <p:cBhvr>
                                        <p:cTn id="39" dur="2000"/>
                                        <p:tgtEl>
                                          <p:spTgt spid="16"/>
                                        </p:tgtEl>
                                      </p:cBhvr>
                                    </p:animEffect>
                                    <p:anim calcmode="lin" valueType="num">
                                      <p:cBhvr>
                                        <p:cTn id="40"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1" dur="2000"/>
                                        <p:tgtEl>
                                          <p:spTgt spid="16"/>
                                        </p:tgtEl>
                                        <p:attrNameLst>
                                          <p:attrName>ppt_h</p:attrName>
                                        </p:attrNameLst>
                                      </p:cBhvr>
                                      <p:tavLst>
                                        <p:tav tm="0">
                                          <p:val>
                                            <p:strVal val="ppt_h"/>
                                          </p:val>
                                        </p:tav>
                                        <p:tav tm="100000">
                                          <p:val>
                                            <p:strVal val="ppt_h"/>
                                          </p:val>
                                        </p:tav>
                                      </p:tavLst>
                                    </p:anim>
                                    <p:set>
                                      <p:cBhvr>
                                        <p:cTn id="42" dur="1" fill="hold">
                                          <p:stCondLst>
                                            <p:cond delay="1999"/>
                                          </p:stCondLst>
                                        </p:cTn>
                                        <p:tgtEl>
                                          <p:spTgt spid="16"/>
                                        </p:tgtEl>
                                        <p:attrNameLst>
                                          <p:attrName>style.visibility</p:attrName>
                                        </p:attrNameLst>
                                      </p:cBhvr>
                                      <p:to>
                                        <p:strVal val="hidden"/>
                                      </p:to>
                                    </p:set>
                                  </p:childTnLst>
                                </p:cTn>
                              </p:par>
                              <p:par>
                                <p:cTn id="43" presetID="45" presetClass="exit" presetSubtype="0" fill="hold" grpId="1" nodeType="withEffect">
                                  <p:stCondLst>
                                    <p:cond delay="0"/>
                                  </p:stCondLst>
                                  <p:childTnLst>
                                    <p:animEffect transition="out" filter="fade">
                                      <p:cBhvr>
                                        <p:cTn id="44" dur="2000"/>
                                        <p:tgtEl>
                                          <p:spTgt spid="15"/>
                                        </p:tgtEl>
                                      </p:cBhvr>
                                    </p:animEffect>
                                    <p:anim calcmode="lin" valueType="num">
                                      <p:cBhvr>
                                        <p:cTn id="45"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6" dur="2000"/>
                                        <p:tgtEl>
                                          <p:spTgt spid="15"/>
                                        </p:tgtEl>
                                        <p:attrNameLst>
                                          <p:attrName>ppt_h</p:attrName>
                                        </p:attrNameLst>
                                      </p:cBhvr>
                                      <p:tavLst>
                                        <p:tav tm="0">
                                          <p:val>
                                            <p:strVal val="ppt_h"/>
                                          </p:val>
                                        </p:tav>
                                        <p:tav tm="100000">
                                          <p:val>
                                            <p:strVal val="ppt_h"/>
                                          </p:val>
                                        </p:tav>
                                      </p:tavLst>
                                    </p:anim>
                                    <p:set>
                                      <p:cBhvr>
                                        <p:cTn id="47" dur="1" fill="hold">
                                          <p:stCondLst>
                                            <p:cond delay="1999"/>
                                          </p:stCondLst>
                                        </p:cTn>
                                        <p:tgtEl>
                                          <p:spTgt spid="15"/>
                                        </p:tgtEl>
                                        <p:attrNameLst>
                                          <p:attrName>style.visibility</p:attrName>
                                        </p:attrNameLst>
                                      </p:cBhvr>
                                      <p:to>
                                        <p:strVal val="hidden"/>
                                      </p:to>
                                    </p:set>
                                  </p:childTnLst>
                                </p:cTn>
                              </p:par>
                              <p:par>
                                <p:cTn id="48" presetID="45" presetClass="exit" presetSubtype="0" fill="hold" grpId="1" nodeType="withEffect">
                                  <p:stCondLst>
                                    <p:cond delay="0"/>
                                  </p:stCondLst>
                                  <p:childTnLst>
                                    <p:animEffect transition="out" filter="fade">
                                      <p:cBhvr>
                                        <p:cTn id="49" dur="2000"/>
                                        <p:tgtEl>
                                          <p:spTgt spid="17"/>
                                        </p:tgtEl>
                                      </p:cBhvr>
                                    </p:animEffect>
                                    <p:anim calcmode="lin" valueType="num">
                                      <p:cBhvr>
                                        <p:cTn id="50"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17"/>
                                        </p:tgtEl>
                                        <p:attrNameLst>
                                          <p:attrName>ppt_h</p:attrName>
                                        </p:attrNameLst>
                                      </p:cBhvr>
                                      <p:tavLst>
                                        <p:tav tm="0">
                                          <p:val>
                                            <p:strVal val="ppt_h"/>
                                          </p:val>
                                        </p:tav>
                                        <p:tav tm="100000">
                                          <p:val>
                                            <p:strVal val="ppt_h"/>
                                          </p:val>
                                        </p:tav>
                                      </p:tavLst>
                                    </p:anim>
                                    <p:set>
                                      <p:cBhvr>
                                        <p:cTn id="52" dur="1" fill="hold">
                                          <p:stCondLst>
                                            <p:cond delay="1999"/>
                                          </p:stCondLst>
                                        </p:cTn>
                                        <p:tgtEl>
                                          <p:spTgt spid="17"/>
                                        </p:tgtEl>
                                        <p:attrNameLst>
                                          <p:attrName>style.visibility</p:attrName>
                                        </p:attrNameLst>
                                      </p:cBhvr>
                                      <p:to>
                                        <p:strVal val="hidden"/>
                                      </p:to>
                                    </p:set>
                                  </p:childTnLst>
                                </p:cTn>
                              </p:par>
                              <p:par>
                                <p:cTn id="53" presetID="45" presetClass="exit" presetSubtype="0" fill="hold" grpId="1" nodeType="withEffect">
                                  <p:stCondLst>
                                    <p:cond delay="0"/>
                                  </p:stCondLst>
                                  <p:childTnLst>
                                    <p:animEffect transition="out" filter="fade">
                                      <p:cBhvr>
                                        <p:cTn id="54" dur="2000"/>
                                        <p:tgtEl>
                                          <p:spTgt spid="14"/>
                                        </p:tgtEl>
                                      </p:cBhvr>
                                    </p:animEffect>
                                    <p:anim calcmode="lin" valueType="num">
                                      <p:cBhvr>
                                        <p:cTn id="55"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14"/>
                                        </p:tgtEl>
                                        <p:attrNameLst>
                                          <p:attrName>ppt_h</p:attrName>
                                        </p:attrNameLst>
                                      </p:cBhvr>
                                      <p:tavLst>
                                        <p:tav tm="0">
                                          <p:val>
                                            <p:strVal val="ppt_h"/>
                                          </p:val>
                                        </p:tav>
                                        <p:tav tm="100000">
                                          <p:val>
                                            <p:strVal val="ppt_h"/>
                                          </p:val>
                                        </p:tav>
                                      </p:tavLst>
                                    </p:anim>
                                    <p:set>
                                      <p:cBhvr>
                                        <p:cTn id="5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CC16E2-F545-46B0-9555-83C7C9760D13}"/>
              </a:ext>
            </a:extLst>
          </p:cNvPr>
          <p:cNvSpPr>
            <a:spLocks noGrp="1"/>
          </p:cNvSpPr>
          <p:nvPr>
            <p:ph type="title"/>
          </p:nvPr>
        </p:nvSpPr>
        <p:spPr>
          <a:xfrm>
            <a:off x="0" y="5091762"/>
            <a:ext cx="8203473" cy="1264588"/>
          </a:xfrm>
        </p:spPr>
        <p:txBody>
          <a:bodyPr vert="horz" lIns="91440" tIns="45720" rIns="91440" bIns="45720" rtlCol="0" anchor="ctr">
            <a:normAutofit/>
          </a:bodyPr>
          <a:lstStyle/>
          <a:p>
            <a:pPr algn="r"/>
            <a:r>
              <a:rPr lang="en-US" sz="4100" dirty="0">
                <a:solidFill>
                  <a:srgbClr val="FFFFFF"/>
                </a:solidFill>
              </a:rPr>
              <a:t>Pix4Dcapture View of Collision Scene</a:t>
            </a:r>
          </a:p>
        </p:txBody>
      </p:sp>
      <p:pic>
        <p:nvPicPr>
          <p:cNvPr id="5" name="Content Placeholder 4" descr="Screenshot of a video game&#10;&#10;Description automatically generated">
            <a:extLst>
              <a:ext uri="{FF2B5EF4-FFF2-40B4-BE49-F238E27FC236}">
                <a16:creationId xmlns:a16="http://schemas.microsoft.com/office/drawing/2014/main" id="{4F025043-7D60-4F46-AA77-402850F411CF}"/>
              </a:ext>
            </a:extLst>
          </p:cNvPr>
          <p:cNvPicPr>
            <a:picLocks noGrp="1" noChangeAspect="1"/>
          </p:cNvPicPr>
          <p:nvPr>
            <p:ph idx="1"/>
          </p:nvPr>
        </p:nvPicPr>
        <p:blipFill rotWithShape="1">
          <a:blip r:embed="rId2"/>
          <a:srcRect t="4300" r="-1" b="12158"/>
          <a:stretch/>
        </p:blipFill>
        <p:spPr>
          <a:xfrm>
            <a:off x="320040" y="320040"/>
            <a:ext cx="11548872" cy="4462272"/>
          </a:xfrm>
          <a:prstGeom prst="rect">
            <a:avLst/>
          </a:prstGeom>
        </p:spPr>
      </p:pic>
      <p:cxnSp>
        <p:nvCxnSpPr>
          <p:cNvPr id="59" name="Straight Connector 5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188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E8E83E-53DF-4F24-818D-8C2C9414D22A}"/>
              </a:ext>
            </a:extLst>
          </p:cNvPr>
          <p:cNvSpPr>
            <a:spLocks noGrp="1"/>
          </p:cNvSpPr>
          <p:nvPr>
            <p:ph type="title"/>
          </p:nvPr>
        </p:nvSpPr>
        <p:spPr>
          <a:xfrm>
            <a:off x="197318" y="5003531"/>
            <a:ext cx="8120514" cy="1264588"/>
          </a:xfrm>
        </p:spPr>
        <p:txBody>
          <a:bodyPr vert="horz" lIns="91440" tIns="45720" rIns="91440" bIns="45720" rtlCol="0" anchor="ctr">
            <a:normAutofit/>
          </a:bodyPr>
          <a:lstStyle/>
          <a:p>
            <a:pPr algn="r"/>
            <a:r>
              <a:rPr lang="en-US" sz="4100" dirty="0">
                <a:solidFill>
                  <a:srgbClr val="FFFFFF"/>
                </a:solidFill>
              </a:rPr>
              <a:t>Pix4Dmapper view of Collision Scene</a:t>
            </a:r>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65CF915B-D9F6-4D86-B214-AC1DECA54FFD}"/>
              </a:ext>
            </a:extLst>
          </p:cNvPr>
          <p:cNvPicPr>
            <a:picLocks noGrp="1" noChangeAspect="1"/>
          </p:cNvPicPr>
          <p:nvPr>
            <p:ph idx="1"/>
          </p:nvPr>
        </p:nvPicPr>
        <p:blipFill rotWithShape="1">
          <a:blip r:embed="rId2"/>
          <a:srcRect t="11350" r="-1" b="19343"/>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69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ground, outdoor, sidewalk, cement&#10;&#10;Description automatically generated">
            <a:extLst>
              <a:ext uri="{FF2B5EF4-FFF2-40B4-BE49-F238E27FC236}">
                <a16:creationId xmlns:a16="http://schemas.microsoft.com/office/drawing/2014/main" id="{86D64604-3DB7-47A1-AFF2-13F7BB79D542}"/>
              </a:ext>
            </a:extLst>
          </p:cNvPr>
          <p:cNvPicPr>
            <a:picLocks noGrp="1" noChangeAspect="1"/>
          </p:cNvPicPr>
          <p:nvPr>
            <p:ph idx="1"/>
          </p:nvPr>
        </p:nvPicPr>
        <p:blipFill rotWithShape="1">
          <a:blip r:embed="rId2"/>
          <a:srcRect t="7514" b="10668"/>
          <a:stretch/>
        </p:blipFill>
        <p:spPr>
          <a:xfrm>
            <a:off x="144399" y="-72180"/>
            <a:ext cx="12191980" cy="6857990"/>
          </a:xfrm>
          <a:prstGeom prst="rect">
            <a:avLst/>
          </a:prstGeom>
        </p:spPr>
      </p:pic>
      <p:sp>
        <p:nvSpPr>
          <p:cNvPr id="1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1EB8D-EEFD-49FC-9C41-76E9423D6C63}"/>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Pix4Dmapper Point Cloud - 3D View</a:t>
            </a:r>
          </a:p>
        </p:txBody>
      </p:sp>
      <p:cxnSp>
        <p:nvCxnSpPr>
          <p:cNvPr id="1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426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32533"/>
            <a:ext cx="12160213" cy="21872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7" y="315157"/>
            <a:ext cx="12160213" cy="5768463"/>
          </a:xfrm>
          <a:prstGeom prst="rect">
            <a:avLst/>
          </a:prstGeom>
        </p:spPr>
      </p:pic>
      <p:grpSp>
        <p:nvGrpSpPr>
          <p:cNvPr id="6" name="Group 5"/>
          <p:cNvGrpSpPr/>
          <p:nvPr/>
        </p:nvGrpSpPr>
        <p:grpSpPr>
          <a:xfrm>
            <a:off x="-1" y="195943"/>
            <a:ext cx="12192001" cy="5914024"/>
            <a:chOff x="-1" y="195943"/>
            <a:chExt cx="12192001" cy="5914024"/>
          </a:xfrm>
        </p:grpSpPr>
        <p:sp>
          <p:nvSpPr>
            <p:cNvPr id="5" name="Rectangle 4"/>
            <p:cNvSpPr/>
            <p:nvPr/>
          </p:nvSpPr>
          <p:spPr>
            <a:xfrm>
              <a:off x="-1" y="195943"/>
              <a:ext cx="12192001" cy="588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666" y="315157"/>
              <a:ext cx="6694877" cy="5794810"/>
            </a:xfrm>
            <a:prstGeom prst="rect">
              <a:avLst/>
            </a:prstGeom>
          </p:spPr>
        </p:pic>
      </p:grpSp>
      <p:sp>
        <p:nvSpPr>
          <p:cNvPr id="7" name="TextBox 6"/>
          <p:cNvSpPr txBox="1"/>
          <p:nvPr/>
        </p:nvSpPr>
        <p:spPr>
          <a:xfrm>
            <a:off x="640080" y="6165668"/>
            <a:ext cx="8059783" cy="707886"/>
          </a:xfrm>
          <a:prstGeom prst="rect">
            <a:avLst/>
          </a:prstGeom>
          <a:noFill/>
        </p:spPr>
        <p:txBody>
          <a:bodyPr wrap="square" rtlCol="0">
            <a:spAutoFit/>
          </a:bodyPr>
          <a:lstStyle/>
          <a:p>
            <a:r>
              <a:rPr lang="en-US" sz="4000" b="1" dirty="0"/>
              <a:t>75 </a:t>
            </a:r>
            <a:r>
              <a:rPr lang="en-US" sz="4000" b="1" dirty="0" err="1"/>
              <a:t>ft</a:t>
            </a:r>
            <a:r>
              <a:rPr lang="en-US" sz="4000" b="1" dirty="0"/>
              <a:t> Altitude 180 pictures taken</a:t>
            </a:r>
          </a:p>
        </p:txBody>
      </p:sp>
    </p:spTree>
    <p:extLst>
      <p:ext uri="{BB962C8B-B14F-4D97-AF65-F5344CB8AC3E}">
        <p14:creationId xmlns:p14="http://schemas.microsoft.com/office/powerpoint/2010/main" val="360903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B56AB-B752-4C19-8BF4-2EAF69F68E7F}"/>
              </a:ext>
            </a:extLst>
          </p:cNvPr>
          <p:cNvSpPr>
            <a:spLocks noGrp="1"/>
          </p:cNvSpPr>
          <p:nvPr>
            <p:ph type="title"/>
          </p:nvPr>
        </p:nvSpPr>
        <p:spPr>
          <a:xfrm>
            <a:off x="546351" y="433546"/>
            <a:ext cx="11139854" cy="696008"/>
          </a:xfrm>
        </p:spPr>
        <p:txBody>
          <a:bodyPr vert="horz" lIns="91440" tIns="45720" rIns="91440" bIns="45720" rtlCol="0" anchor="b">
            <a:normAutofit/>
          </a:bodyPr>
          <a:lstStyle/>
          <a:p>
            <a:pPr algn="ctr"/>
            <a:r>
              <a:rPr lang="en-US" sz="2800" dirty="0">
                <a:solidFill>
                  <a:srgbClr val="FFFFFF"/>
                </a:solidFill>
                <a:latin typeface="Arial Black" panose="020B0A04020102020204" pitchFamily="34" charset="0"/>
              </a:rPr>
              <a:t>Pix4Dmapper </a:t>
            </a:r>
            <a:r>
              <a:rPr lang="en-US" sz="2800" dirty="0" err="1">
                <a:solidFill>
                  <a:srgbClr val="FFFFFF"/>
                </a:solidFill>
                <a:latin typeface="Arial Black" panose="020B0A04020102020204" pitchFamily="34" charset="0"/>
              </a:rPr>
              <a:t>Orthomosaic</a:t>
            </a:r>
            <a:r>
              <a:rPr lang="en-US" sz="2800" dirty="0">
                <a:solidFill>
                  <a:srgbClr val="FFFFFF"/>
                </a:solidFill>
                <a:latin typeface="Arial Black" panose="020B0A04020102020204" pitchFamily="34" charset="0"/>
              </a:rPr>
              <a:t> and  Digital Surface Model</a:t>
            </a:r>
          </a:p>
        </p:txBody>
      </p:sp>
      <p:cxnSp>
        <p:nvCxnSpPr>
          <p:cNvPr id="28" name="Straight Connector 2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9165C322-080A-4733-8301-246A041B7E44}"/>
              </a:ext>
            </a:extLst>
          </p:cNvPr>
          <p:cNvPicPr>
            <a:picLocks noGrp="1" noChangeAspect="1"/>
          </p:cNvPicPr>
          <p:nvPr>
            <p:ph sz="half" idx="2"/>
          </p:nvPr>
        </p:nvPicPr>
        <p:blipFill>
          <a:blip r:embed="rId2"/>
          <a:stretch>
            <a:fillRect/>
          </a:stretch>
        </p:blipFill>
        <p:spPr>
          <a:xfrm>
            <a:off x="482475" y="4425636"/>
            <a:ext cx="11438792" cy="1801610"/>
          </a:xfrm>
          <a:prstGeom prst="rect">
            <a:avLst/>
          </a:prstGeom>
        </p:spPr>
      </p:pic>
      <p:pic>
        <p:nvPicPr>
          <p:cNvPr id="6" name="Content Placeholder 5">
            <a:extLst>
              <a:ext uri="{FF2B5EF4-FFF2-40B4-BE49-F238E27FC236}">
                <a16:creationId xmlns:a16="http://schemas.microsoft.com/office/drawing/2014/main" id="{C944191A-7F8C-4F3B-B405-50D8B0136392}"/>
              </a:ext>
            </a:extLst>
          </p:cNvPr>
          <p:cNvPicPr>
            <a:picLocks noChangeAspect="1"/>
          </p:cNvPicPr>
          <p:nvPr/>
        </p:nvPicPr>
        <p:blipFill>
          <a:blip r:embed="rId3"/>
          <a:stretch>
            <a:fillRect/>
          </a:stretch>
        </p:blipFill>
        <p:spPr>
          <a:xfrm>
            <a:off x="396882" y="2277802"/>
            <a:ext cx="11609978" cy="1944669"/>
          </a:xfrm>
          <a:prstGeom prst="rect">
            <a:avLst/>
          </a:prstGeom>
        </p:spPr>
      </p:pic>
    </p:spTree>
    <p:extLst>
      <p:ext uri="{BB962C8B-B14F-4D97-AF65-F5344CB8AC3E}">
        <p14:creationId xmlns:p14="http://schemas.microsoft.com/office/powerpoint/2010/main" val="31465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AF654E47-8805-4F0F-8BE5-A81C5AEC11DF}"/>
              </a:ext>
            </a:extLst>
          </p:cNvPr>
          <p:cNvSpPr>
            <a:spLocks noGrp="1"/>
          </p:cNvSpPr>
          <p:nvPr>
            <p:ph type="title"/>
          </p:nvPr>
        </p:nvSpPr>
        <p:spPr>
          <a:xfrm>
            <a:off x="251351" y="5797335"/>
            <a:ext cx="11822315" cy="963827"/>
          </a:xfrm>
        </p:spPr>
        <p:txBody>
          <a:bodyPr>
            <a:normAutofit/>
          </a:bodyPr>
          <a:lstStyle/>
          <a:p>
            <a:r>
              <a:rPr lang="en-US" sz="3100" dirty="0">
                <a:latin typeface="Arial Black" panose="020B0A04020102020204" pitchFamily="34" charset="0"/>
              </a:rPr>
              <a:t>Pix4Dmapper </a:t>
            </a:r>
            <a:r>
              <a:rPr lang="en-US" sz="3100" dirty="0" err="1">
                <a:latin typeface="Arial Black" panose="020B0A04020102020204" pitchFamily="34" charset="0"/>
              </a:rPr>
              <a:t>Orthomosiac</a:t>
            </a:r>
            <a:r>
              <a:rPr lang="en-US" sz="3100" dirty="0">
                <a:latin typeface="Arial Black" panose="020B0A04020102020204" pitchFamily="34" charset="0"/>
              </a:rPr>
              <a:t> and  Digital Surface Model</a:t>
            </a:r>
            <a:endParaRPr lang="en-US" sz="3100" dirty="0"/>
          </a:p>
        </p:txBody>
      </p:sp>
      <p:sp>
        <p:nvSpPr>
          <p:cNvPr id="35" name="Freeform: Shape 34">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313DB11-D15C-44A9-AB67-521276CC2589}"/>
              </a:ext>
            </a:extLst>
          </p:cNvPr>
          <p:cNvPicPr>
            <a:picLocks noChangeAspect="1"/>
          </p:cNvPicPr>
          <p:nvPr/>
        </p:nvPicPr>
        <p:blipFill>
          <a:blip r:embed="rId2"/>
          <a:stretch>
            <a:fillRect/>
          </a:stretch>
        </p:blipFill>
        <p:spPr>
          <a:xfrm>
            <a:off x="388723" y="3320748"/>
            <a:ext cx="11345015" cy="2325726"/>
          </a:xfrm>
          <a:prstGeom prst="rect">
            <a:avLst/>
          </a:prstGeom>
        </p:spPr>
      </p:pic>
      <p:pic>
        <p:nvPicPr>
          <p:cNvPr id="5" name="Picture 4">
            <a:extLst>
              <a:ext uri="{FF2B5EF4-FFF2-40B4-BE49-F238E27FC236}">
                <a16:creationId xmlns:a16="http://schemas.microsoft.com/office/drawing/2014/main" id="{22BA7B81-E19A-48A0-9CA7-C966DFF56942}"/>
              </a:ext>
            </a:extLst>
          </p:cNvPr>
          <p:cNvPicPr>
            <a:picLocks noChangeAspect="1"/>
          </p:cNvPicPr>
          <p:nvPr/>
        </p:nvPicPr>
        <p:blipFill>
          <a:blip r:embed="rId3"/>
          <a:stretch>
            <a:fillRect/>
          </a:stretch>
        </p:blipFill>
        <p:spPr>
          <a:xfrm>
            <a:off x="388723" y="577876"/>
            <a:ext cx="11345015" cy="2297365"/>
          </a:xfrm>
          <a:prstGeom prst="rect">
            <a:avLst/>
          </a:prstGeom>
        </p:spPr>
      </p:pic>
    </p:spTree>
    <p:extLst>
      <p:ext uri="{BB962C8B-B14F-4D97-AF65-F5344CB8AC3E}">
        <p14:creationId xmlns:p14="http://schemas.microsoft.com/office/powerpoint/2010/main" val="38538857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92C7-B86C-41BA-95DA-06CAFA245AF2}"/>
              </a:ext>
            </a:extLst>
          </p:cNvPr>
          <p:cNvSpPr>
            <a:spLocks noGrp="1"/>
          </p:cNvSpPr>
          <p:nvPr>
            <p:ph type="title"/>
          </p:nvPr>
        </p:nvSpPr>
        <p:spPr>
          <a:xfrm>
            <a:off x="4128368" y="4921823"/>
            <a:ext cx="4937937" cy="1147150"/>
          </a:xfrm>
        </p:spPr>
        <p:txBody>
          <a:bodyPr vert="horz" lIns="91440" tIns="45720" rIns="91440" bIns="45720" rtlCol="0" anchor="t">
            <a:normAutofit/>
          </a:bodyPr>
          <a:lstStyle/>
          <a:p>
            <a:pPr algn="ctr"/>
            <a:r>
              <a:rPr lang="en-US" sz="3700" b="1" kern="1200" dirty="0">
                <a:solidFill>
                  <a:schemeClr val="tx1"/>
                </a:solidFill>
                <a:latin typeface="+mj-lt"/>
                <a:ea typeface="+mj-ea"/>
                <a:cs typeface="+mj-cs"/>
              </a:rPr>
              <a:t>History of Documenting Techniques</a:t>
            </a:r>
          </a:p>
        </p:txBody>
      </p:sp>
      <p:sp>
        <p:nvSpPr>
          <p:cNvPr id="1040" name="Freeform: Shape 103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Freeform: Shape 104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mazon.com: Autel Robotics EVO II Pro 6K Drone Camera with 1 Inch Sensor,  Portable Folding Aircraft with Remote Controller, Captures Incredibly  Smooth 6K Ultra HD Video and 20MP Photos : Toys &amp;">
            <a:extLst>
              <a:ext uri="{FF2B5EF4-FFF2-40B4-BE49-F238E27FC236}">
                <a16:creationId xmlns:a16="http://schemas.microsoft.com/office/drawing/2014/main" id="{8E85B7BF-4620-4E47-834E-BA37B38D8A9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877"/>
          <a:stretch/>
        </p:blipFill>
        <p:spPr bwMode="auto">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AB9AE3FE-3439-4210-A542-D4571388B3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37" r="14150" b="-1"/>
          <a:stretch/>
        </p:blipFill>
        <p:spPr bwMode="auto">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 name="Oval 104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Oval 1045">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descr="C:\Images\total station\TS1.JPG">
            <a:extLst>
              <a:ext uri="{FF2B5EF4-FFF2-40B4-BE49-F238E27FC236}">
                <a16:creationId xmlns:a16="http://schemas.microsoft.com/office/drawing/2014/main" id="{EF4962FD-5805-4766-8B6F-B6DEE2EB83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20" r="15532" b="4"/>
          <a:stretch/>
        </p:blipFill>
        <p:spPr bwMode="auto">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Laser scanning is just one of the services offered by OnPoint Forensics. A Leica  RTC360 3D laser scanner brings advanced technology to our clients.">
            <a:extLst>
              <a:ext uri="{FF2B5EF4-FFF2-40B4-BE49-F238E27FC236}">
                <a16:creationId xmlns:a16="http://schemas.microsoft.com/office/drawing/2014/main" id="{9E33EED0-2AFA-4963-970D-A37763C56B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 b="-4"/>
          <a:stretch/>
        </p:blipFill>
        <p:spPr bwMode="auto">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048" name="Freeform: Shape 104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3F96CCA0-199D-42BA-8016-7D2B07A0871D}"/>
              </a:ext>
            </a:extLst>
          </p:cNvPr>
          <p:cNvPicPr>
            <a:picLocks noChangeAspect="1"/>
          </p:cNvPicPr>
          <p:nvPr/>
        </p:nvPicPr>
        <p:blipFill rotWithShape="1">
          <a:blip r:embed="rId7">
            <a:extLst>
              <a:ext uri="{28A0092B-C50C-407E-A947-70E740481C1C}">
                <a14:useLocalDpi xmlns:a14="http://schemas.microsoft.com/office/drawing/2010/main" val="0"/>
              </a:ext>
            </a:extLst>
          </a:blip>
          <a:srcRect r="209" b="3"/>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1050" name="Freeform: Shape 104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30D3C71-17B9-4926-9691-B3034C418723}"/>
              </a:ext>
            </a:extLst>
          </p:cNvPr>
          <p:cNvPicPr>
            <a:picLocks noChangeAspect="1"/>
          </p:cNvPicPr>
          <p:nvPr/>
        </p:nvPicPr>
        <p:blipFill rotWithShape="1">
          <a:blip r:embed="rId8">
            <a:extLst>
              <a:ext uri="{28A0092B-C50C-407E-A947-70E740481C1C}">
                <a14:useLocalDpi xmlns:a14="http://schemas.microsoft.com/office/drawing/2010/main" val="0"/>
              </a:ext>
            </a:extLst>
          </a:blip>
          <a:srcRect l="17341" r="20978"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65653157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373D67-07B2-8C03-006A-263BEA6E7C38}"/>
              </a:ext>
            </a:extLst>
          </p:cNvPr>
          <p:cNvPicPr>
            <a:picLocks noChangeAspect="1"/>
          </p:cNvPicPr>
          <p:nvPr/>
        </p:nvPicPr>
        <p:blipFill>
          <a:blip r:embed="rId3"/>
          <a:stretch>
            <a:fillRect/>
          </a:stretch>
        </p:blipFill>
        <p:spPr>
          <a:xfrm>
            <a:off x="825623" y="183490"/>
            <a:ext cx="11082039" cy="6528028"/>
          </a:xfrm>
          <a:prstGeom prst="rect">
            <a:avLst/>
          </a:prstGeom>
        </p:spPr>
      </p:pic>
      <p:pic>
        <p:nvPicPr>
          <p:cNvPr id="20" name="Picture 19">
            <a:extLst>
              <a:ext uri="{FF2B5EF4-FFF2-40B4-BE49-F238E27FC236}">
                <a16:creationId xmlns:a16="http://schemas.microsoft.com/office/drawing/2014/main" id="{C941121B-30BE-98BE-9E73-C83E40285364}"/>
              </a:ext>
            </a:extLst>
          </p:cNvPr>
          <p:cNvPicPr>
            <a:picLocks noChangeAspect="1"/>
          </p:cNvPicPr>
          <p:nvPr/>
        </p:nvPicPr>
        <p:blipFill>
          <a:blip r:embed="rId4"/>
          <a:stretch>
            <a:fillRect/>
          </a:stretch>
        </p:blipFill>
        <p:spPr>
          <a:xfrm>
            <a:off x="835032" y="3186302"/>
            <a:ext cx="3762156" cy="3618462"/>
          </a:xfrm>
          <a:prstGeom prst="rect">
            <a:avLst/>
          </a:prstGeom>
        </p:spPr>
      </p:pic>
      <p:sp>
        <p:nvSpPr>
          <p:cNvPr id="21" name="Text Box 8">
            <a:extLst>
              <a:ext uri="{FF2B5EF4-FFF2-40B4-BE49-F238E27FC236}">
                <a16:creationId xmlns:a16="http://schemas.microsoft.com/office/drawing/2014/main" id="{7E32B513-5C5E-BD00-1BAD-D5AD598FD6AB}"/>
              </a:ext>
            </a:extLst>
          </p:cNvPr>
          <p:cNvSpPr txBox="1">
            <a:spLocks noChangeArrowheads="1"/>
          </p:cNvSpPr>
          <p:nvPr/>
        </p:nvSpPr>
        <p:spPr bwMode="auto">
          <a:xfrm>
            <a:off x="6638903" y="1670945"/>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2" name="Text Box 8">
            <a:extLst>
              <a:ext uri="{FF2B5EF4-FFF2-40B4-BE49-F238E27FC236}">
                <a16:creationId xmlns:a16="http://schemas.microsoft.com/office/drawing/2014/main" id="{C9D80127-BFF1-BEA3-DBC1-EF0D051810C9}"/>
              </a:ext>
            </a:extLst>
          </p:cNvPr>
          <p:cNvSpPr txBox="1">
            <a:spLocks noChangeArrowheads="1"/>
          </p:cNvSpPr>
          <p:nvPr/>
        </p:nvSpPr>
        <p:spPr bwMode="auto">
          <a:xfrm>
            <a:off x="7690583" y="3022873"/>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2</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3" name="Text Box 8">
            <a:extLst>
              <a:ext uri="{FF2B5EF4-FFF2-40B4-BE49-F238E27FC236}">
                <a16:creationId xmlns:a16="http://schemas.microsoft.com/office/drawing/2014/main" id="{18E99470-96DE-DB8E-8670-3A727498AD13}"/>
              </a:ext>
            </a:extLst>
          </p:cNvPr>
          <p:cNvSpPr txBox="1">
            <a:spLocks noChangeArrowheads="1"/>
          </p:cNvSpPr>
          <p:nvPr/>
        </p:nvSpPr>
        <p:spPr bwMode="auto">
          <a:xfrm>
            <a:off x="6562981" y="4288759"/>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4" name="Text Box 8">
            <a:extLst>
              <a:ext uri="{FF2B5EF4-FFF2-40B4-BE49-F238E27FC236}">
                <a16:creationId xmlns:a16="http://schemas.microsoft.com/office/drawing/2014/main" id="{8DA53A4F-DF39-A0DB-E321-6F707A584FFB}"/>
              </a:ext>
            </a:extLst>
          </p:cNvPr>
          <p:cNvSpPr txBox="1">
            <a:spLocks noChangeArrowheads="1"/>
          </p:cNvSpPr>
          <p:nvPr/>
        </p:nvSpPr>
        <p:spPr bwMode="auto">
          <a:xfrm>
            <a:off x="10662570" y="1670944"/>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5" name="Text Box 8">
            <a:extLst>
              <a:ext uri="{FF2B5EF4-FFF2-40B4-BE49-F238E27FC236}">
                <a16:creationId xmlns:a16="http://schemas.microsoft.com/office/drawing/2014/main" id="{21D7D09A-A69B-463C-D3A6-5BD2F4220DAE}"/>
              </a:ext>
            </a:extLst>
          </p:cNvPr>
          <p:cNvSpPr txBox="1">
            <a:spLocks noChangeArrowheads="1"/>
          </p:cNvSpPr>
          <p:nvPr/>
        </p:nvSpPr>
        <p:spPr bwMode="auto">
          <a:xfrm>
            <a:off x="8395156" y="1640855"/>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6" name="Text Box 8">
            <a:extLst>
              <a:ext uri="{FF2B5EF4-FFF2-40B4-BE49-F238E27FC236}">
                <a16:creationId xmlns:a16="http://schemas.microsoft.com/office/drawing/2014/main" id="{1989CCCE-AF0A-0FEF-1987-CD2683C6D3A3}"/>
              </a:ext>
            </a:extLst>
          </p:cNvPr>
          <p:cNvSpPr txBox="1">
            <a:spLocks noChangeArrowheads="1"/>
          </p:cNvSpPr>
          <p:nvPr/>
        </p:nvSpPr>
        <p:spPr bwMode="auto">
          <a:xfrm>
            <a:off x="2935819" y="1458516"/>
            <a:ext cx="416026" cy="502654"/>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7" name="Text Box 8">
            <a:extLst>
              <a:ext uri="{FF2B5EF4-FFF2-40B4-BE49-F238E27FC236}">
                <a16:creationId xmlns:a16="http://schemas.microsoft.com/office/drawing/2014/main" id="{A91AFD32-29BD-DA65-C178-6E34AC8F7988}"/>
              </a:ext>
            </a:extLst>
          </p:cNvPr>
          <p:cNvSpPr txBox="1">
            <a:spLocks noChangeArrowheads="1"/>
          </p:cNvSpPr>
          <p:nvPr/>
        </p:nvSpPr>
        <p:spPr bwMode="auto">
          <a:xfrm>
            <a:off x="10534545" y="3092786"/>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8" name="Text Box 8">
            <a:extLst>
              <a:ext uri="{FF2B5EF4-FFF2-40B4-BE49-F238E27FC236}">
                <a16:creationId xmlns:a16="http://schemas.microsoft.com/office/drawing/2014/main" id="{9EC61E7C-91D9-8435-9B0B-2CA06633E28F}"/>
              </a:ext>
            </a:extLst>
          </p:cNvPr>
          <p:cNvSpPr txBox="1">
            <a:spLocks noChangeArrowheads="1"/>
          </p:cNvSpPr>
          <p:nvPr/>
        </p:nvSpPr>
        <p:spPr bwMode="auto">
          <a:xfrm>
            <a:off x="10118519" y="4323654"/>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29" name="Text Box 8">
            <a:extLst>
              <a:ext uri="{FF2B5EF4-FFF2-40B4-BE49-F238E27FC236}">
                <a16:creationId xmlns:a16="http://schemas.microsoft.com/office/drawing/2014/main" id="{11036EF1-72BE-697B-1EB0-5D26CE7B7D62}"/>
              </a:ext>
            </a:extLst>
          </p:cNvPr>
          <p:cNvSpPr txBox="1">
            <a:spLocks noChangeArrowheads="1"/>
          </p:cNvSpPr>
          <p:nvPr/>
        </p:nvSpPr>
        <p:spPr bwMode="auto">
          <a:xfrm>
            <a:off x="9722244" y="5431640"/>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30" name="Text Box 8">
            <a:extLst>
              <a:ext uri="{FF2B5EF4-FFF2-40B4-BE49-F238E27FC236}">
                <a16:creationId xmlns:a16="http://schemas.microsoft.com/office/drawing/2014/main" id="{87845FE0-F58B-243E-FE82-18A938BE6A2D}"/>
              </a:ext>
            </a:extLst>
          </p:cNvPr>
          <p:cNvSpPr txBox="1">
            <a:spLocks noChangeArrowheads="1"/>
          </p:cNvSpPr>
          <p:nvPr/>
        </p:nvSpPr>
        <p:spPr bwMode="auto">
          <a:xfrm>
            <a:off x="8187143" y="4904105"/>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31" name="Text Box 8">
            <a:extLst>
              <a:ext uri="{FF2B5EF4-FFF2-40B4-BE49-F238E27FC236}">
                <a16:creationId xmlns:a16="http://schemas.microsoft.com/office/drawing/2014/main" id="{BBE125B0-C48F-18A4-F0A2-DDAA18E236A6}"/>
              </a:ext>
            </a:extLst>
          </p:cNvPr>
          <p:cNvSpPr txBox="1">
            <a:spLocks noChangeArrowheads="1"/>
          </p:cNvSpPr>
          <p:nvPr/>
        </p:nvSpPr>
        <p:spPr bwMode="auto">
          <a:xfrm>
            <a:off x="9320850" y="2845222"/>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0000"/>
                </a:solidFill>
                <a:effectLst/>
                <a:latin typeface="Arial" panose="020B0604020202020204" pitchFamily="34" charset="0"/>
                <a:ea typeface="Calibri" panose="020F0502020204030204" pitchFamily="34" charset="0"/>
              </a:rPr>
              <a:t>2</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32" name="Text Box 8">
            <a:extLst>
              <a:ext uri="{FF2B5EF4-FFF2-40B4-BE49-F238E27FC236}">
                <a16:creationId xmlns:a16="http://schemas.microsoft.com/office/drawing/2014/main" id="{280DFA40-C62E-497B-669C-C5F1F5C31FA7}"/>
              </a:ext>
            </a:extLst>
          </p:cNvPr>
          <p:cNvSpPr txBox="1">
            <a:spLocks noChangeArrowheads="1"/>
          </p:cNvSpPr>
          <p:nvPr/>
        </p:nvSpPr>
        <p:spPr bwMode="auto">
          <a:xfrm>
            <a:off x="8126070" y="3313098"/>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FF00"/>
                </a:solidFill>
                <a:effectLst/>
                <a:latin typeface="Arial" panose="020B0604020202020204" pitchFamily="34" charset="0"/>
                <a:ea typeface="Calibri" panose="020F0502020204030204" pitchFamily="34" charset="0"/>
              </a:rPr>
              <a:t>2</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33" name="Text Box 8">
            <a:extLst>
              <a:ext uri="{FF2B5EF4-FFF2-40B4-BE49-F238E27FC236}">
                <a16:creationId xmlns:a16="http://schemas.microsoft.com/office/drawing/2014/main" id="{F33BF9A6-97AC-059C-38FD-80DA247979E9}"/>
              </a:ext>
            </a:extLst>
          </p:cNvPr>
          <p:cNvSpPr txBox="1">
            <a:spLocks noChangeArrowheads="1"/>
          </p:cNvSpPr>
          <p:nvPr/>
        </p:nvSpPr>
        <p:spPr bwMode="auto">
          <a:xfrm>
            <a:off x="9736876" y="2189457"/>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FF00"/>
                </a:solidFill>
                <a:effectLst/>
                <a:latin typeface="Arial" panose="020B0604020202020204" pitchFamily="34" charset="0"/>
                <a:ea typeface="Calibri" panose="020F0502020204030204" pitchFamily="34" charset="0"/>
              </a:rPr>
              <a:t>2</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
        <p:nvSpPr>
          <p:cNvPr id="34" name="Text Box 8">
            <a:extLst>
              <a:ext uri="{FF2B5EF4-FFF2-40B4-BE49-F238E27FC236}">
                <a16:creationId xmlns:a16="http://schemas.microsoft.com/office/drawing/2014/main" id="{F718BF3A-E300-8ADE-11B1-38E5C38A93AC}"/>
              </a:ext>
            </a:extLst>
          </p:cNvPr>
          <p:cNvSpPr txBox="1">
            <a:spLocks noChangeArrowheads="1"/>
          </p:cNvSpPr>
          <p:nvPr/>
        </p:nvSpPr>
        <p:spPr bwMode="auto">
          <a:xfrm>
            <a:off x="6959019" y="4529311"/>
            <a:ext cx="416026" cy="580451"/>
          </a:xfrm>
          <a:prstGeom prst="rect">
            <a:avLst/>
          </a:prstGeom>
          <a:noFill/>
          <a:ln w="9525">
            <a:noFill/>
            <a:miter lim="800000"/>
            <a:headEnd/>
            <a:tailEnd/>
          </a:ln>
        </p:spPr>
        <p:txBody>
          <a:bodyPr rot="0" vert="horz" wrap="square" lIns="91440" tIns="45720" rIns="91440" bIns="45720" anchor="t" anchorCtr="0">
            <a:noAutofit/>
          </a:bodyPr>
          <a:lstStyle/>
          <a:p>
            <a:pPr marL="0" marR="0" algn="l">
              <a:lnSpc>
                <a:spcPct val="107000"/>
              </a:lnSpc>
              <a:spcBef>
                <a:spcPts val="0"/>
              </a:spcBef>
              <a:spcAft>
                <a:spcPts val="0"/>
              </a:spcAft>
            </a:pPr>
            <a:r>
              <a:rPr lang="en-US" sz="3200" b="1" dirty="0">
                <a:solidFill>
                  <a:srgbClr val="FFFF00"/>
                </a:solidFill>
                <a:effectLst/>
                <a:latin typeface="Arial" panose="020B0604020202020204" pitchFamily="34" charset="0"/>
                <a:ea typeface="Calibri" panose="020F0502020204030204" pitchFamily="34" charset="0"/>
              </a:rPr>
              <a:t>1</a:t>
            </a:r>
            <a:r>
              <a:rPr lang="en-US" sz="2200" b="1" dirty="0">
                <a:solidFill>
                  <a:srgbClr val="FF0000"/>
                </a:solidFill>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59165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8500" y="1095098"/>
            <a:ext cx="3949336" cy="4692533"/>
          </a:xfrm>
        </p:spPr>
        <p:txBody>
          <a:bodyPr>
            <a:normAutofit/>
          </a:bodyPr>
          <a:lstStyle/>
          <a:p>
            <a:r>
              <a:rPr lang="en-US" sz="5400" b="1" dirty="0"/>
              <a:t>Drones use to benefit the workflow!</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CB0D3DD-70DE-4C33-BE23-2EA2F4B15DCB}"/>
              </a:ext>
            </a:extLst>
          </p:cNvPr>
          <p:cNvGraphicFramePr>
            <a:graphicFrameLocks noGrp="1"/>
          </p:cNvGraphicFramePr>
          <p:nvPr>
            <p:ph idx="1"/>
            <p:extLst>
              <p:ext uri="{D42A27DB-BD31-4B8C-83A1-F6EECF244321}">
                <p14:modId xmlns:p14="http://schemas.microsoft.com/office/powerpoint/2010/main" val="776699901"/>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9995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9" y="185277"/>
            <a:ext cx="11762508"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panose="020B0502020202020204"/>
                <a:ea typeface="+mn-ea"/>
                <a:cs typeface="+mn-cs"/>
              </a:rPr>
              <a:t>Example of OHP Total Station documentation and Drone Mapping Documentation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a:ea typeface="+mn-ea"/>
                <a:cs typeface="+mn-cs"/>
              </a:rPr>
              <a:t>		</a:t>
            </a:r>
            <a:r>
              <a:rPr kumimoji="0" lang="en-US" sz="2000" b="0" i="0" u="none" strike="noStrike" kern="1200" cap="none" spc="0" normalizeH="0" baseline="0" noProof="0" dirty="0">
                <a:ln>
                  <a:noFill/>
                </a:ln>
                <a:effectLst/>
                <a:uLnTx/>
                <a:uFillTx/>
                <a:latin typeface="Century Gothic" panose="020B0502020202020204"/>
                <a:ea typeface="+mn-ea"/>
                <a:cs typeface="+mn-cs"/>
              </a:rPr>
              <a:t>Total Station Documentation			    				Drone Mapping Documentation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a:ea typeface="+mn-ea"/>
                <a:cs typeface="+mn-cs"/>
              </a:rPr>
              <a:t>			1 hour 45minutes										12-minute flight 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a:ea typeface="+mn-ea"/>
                <a:cs typeface="+mn-cs"/>
              </a:rPr>
              <a:t>			66 points mapped										245 pictures taken</a:t>
            </a:r>
            <a:endParaRPr kumimoji="0" lang="en-US" sz="1800" b="0" i="0" u="none" strike="noStrike" kern="1200" cap="none" spc="0" normalizeH="0" baseline="0" noProof="0" dirty="0">
              <a:ln>
                <a:noFill/>
              </a:ln>
              <a:effectLst/>
              <a:uLnTx/>
              <a:uFillTx/>
              <a:latin typeface="Century Gothic" panose="020B0502020202020204"/>
              <a:ea typeface="+mn-ea"/>
              <a:cs typeface="+mn-cs"/>
            </a:endParaRPr>
          </a:p>
        </p:txBody>
      </p:sp>
      <p:pic>
        <p:nvPicPr>
          <p:cNvPr id="6" name="Picture 5"/>
          <p:cNvPicPr/>
          <p:nvPr/>
        </p:nvPicPr>
        <p:blipFill>
          <a:blip r:embed="rId2"/>
          <a:stretch>
            <a:fillRect/>
          </a:stretch>
        </p:blipFill>
        <p:spPr>
          <a:xfrm>
            <a:off x="348342" y="2258054"/>
            <a:ext cx="4930240" cy="4443192"/>
          </a:xfrm>
          <a:prstGeom prst="rect">
            <a:avLst/>
          </a:prstGeom>
        </p:spPr>
      </p:pic>
      <p:pic>
        <p:nvPicPr>
          <p:cNvPr id="7" name="Picture 6"/>
          <p:cNvPicPr/>
          <p:nvPr/>
        </p:nvPicPr>
        <p:blipFill>
          <a:blip r:embed="rId3"/>
          <a:stretch>
            <a:fillRect/>
          </a:stretch>
        </p:blipFill>
        <p:spPr>
          <a:xfrm>
            <a:off x="6043566" y="2186065"/>
            <a:ext cx="5556802" cy="4515180"/>
          </a:xfrm>
          <a:prstGeom prst="rect">
            <a:avLst/>
          </a:prstGeom>
        </p:spPr>
      </p:pic>
    </p:spTree>
    <p:extLst>
      <p:ext uri="{BB962C8B-B14F-4D97-AF65-F5344CB8AC3E}">
        <p14:creationId xmlns:p14="http://schemas.microsoft.com/office/powerpoint/2010/main" val="60036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0AFDDB2-9F06-4C83-A6DE-7311E1D7D057}"/>
              </a:ext>
            </a:extLst>
          </p:cNvPr>
          <p:cNvPicPr>
            <a:picLocks noChangeAspect="1"/>
          </p:cNvPicPr>
          <p:nvPr/>
        </p:nvPicPr>
        <p:blipFill rotWithShape="1">
          <a:blip r:embed="rId2">
            <a:duotone>
              <a:prstClr val="black"/>
              <a:schemeClr val="tx2">
                <a:tint val="45000"/>
                <a:satMod val="400000"/>
              </a:schemeClr>
            </a:duotone>
          </a:blip>
          <a:srcRect t="12179" b="3551"/>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5" name="Title 1"/>
          <p:cNvSpPr>
            <a:spLocks noGrp="1"/>
          </p:cNvSpPr>
          <p:nvPr>
            <p:ph type="title"/>
          </p:nvPr>
        </p:nvSpPr>
        <p:spPr>
          <a:xfrm>
            <a:off x="4050889" y="365758"/>
            <a:ext cx="6784259" cy="1828800"/>
          </a:xfrm>
        </p:spPr>
        <p:txBody>
          <a:bodyPr vert="horz" lIns="91440" tIns="45720" rIns="91440" bIns="45720" rtlCol="0">
            <a:normAutofit/>
          </a:bodyPr>
          <a:lstStyle/>
          <a:p>
            <a:r>
              <a:rPr lang="en-US" sz="4800" kern="1200" dirty="0">
                <a:solidFill>
                  <a:schemeClr val="tx1">
                    <a:lumMod val="85000"/>
                    <a:lumOff val="15000"/>
                  </a:schemeClr>
                </a:solidFill>
                <a:latin typeface="+mj-lt"/>
                <a:ea typeface="+mj-ea"/>
                <a:cs typeface="+mj-cs"/>
              </a:rPr>
              <a:t>What is the Accuracy of Drone </a:t>
            </a:r>
            <a:r>
              <a:rPr lang="en-US" sz="4800" dirty="0">
                <a:solidFill>
                  <a:schemeClr val="tx1">
                    <a:lumMod val="85000"/>
                    <a:lumOff val="15000"/>
                  </a:schemeClr>
                </a:solidFill>
              </a:rPr>
              <a:t>M</a:t>
            </a:r>
            <a:r>
              <a:rPr lang="en-US" sz="4800" kern="1200" dirty="0">
                <a:solidFill>
                  <a:schemeClr val="tx1">
                    <a:lumMod val="85000"/>
                    <a:lumOff val="15000"/>
                  </a:schemeClr>
                </a:solidFill>
                <a:latin typeface="+mj-lt"/>
                <a:ea typeface="+mj-ea"/>
                <a:cs typeface="+mj-cs"/>
              </a:rPr>
              <a:t>apping?</a:t>
            </a:r>
          </a:p>
        </p:txBody>
      </p:sp>
      <p:sp>
        <p:nvSpPr>
          <p:cNvPr id="27" name="Rectangle 26">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TextBox 3">
            <a:extLst>
              <a:ext uri="{FF2B5EF4-FFF2-40B4-BE49-F238E27FC236}">
                <a16:creationId xmlns:a16="http://schemas.microsoft.com/office/drawing/2014/main" id="{AE53BC59-FD36-4F6A-A1AD-FA3BA3F63D02}"/>
              </a:ext>
            </a:extLst>
          </p:cNvPr>
          <p:cNvGraphicFramePr/>
          <p:nvPr>
            <p:extLst>
              <p:ext uri="{D42A27DB-BD31-4B8C-83A1-F6EECF244321}">
                <p14:modId xmlns:p14="http://schemas.microsoft.com/office/powerpoint/2010/main" val="2959363006"/>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02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5855" y="1467535"/>
            <a:ext cx="10640291" cy="5196743"/>
          </a:xfrm>
          <a:prstGeom prst="rect">
            <a:avLst/>
          </a:prstGeom>
        </p:spPr>
      </p:pic>
      <p:sp>
        <p:nvSpPr>
          <p:cNvPr id="5" name="TextBox 4"/>
          <p:cNvSpPr txBox="1"/>
          <p:nvPr/>
        </p:nvSpPr>
        <p:spPr>
          <a:xfrm>
            <a:off x="831272" y="498764"/>
            <a:ext cx="1052945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This model of a house has high relative accuracy as it's correctly reconstructed,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but low absolute accuracy, as it's in the wrong place</a:t>
            </a:r>
          </a:p>
        </p:txBody>
      </p:sp>
    </p:spTree>
    <p:extLst>
      <p:ext uri="{BB962C8B-B14F-4D97-AF65-F5344CB8AC3E}">
        <p14:creationId xmlns:p14="http://schemas.microsoft.com/office/powerpoint/2010/main" val="536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10" r="-1" b="2008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p:cNvSpPr txBox="1"/>
          <p:nvPr/>
        </p:nvSpPr>
        <p:spPr>
          <a:xfrm>
            <a:off x="6067926" y="801757"/>
            <a:ext cx="6014922" cy="2154436"/>
          </a:xfrm>
          <a:prstGeom prst="rect">
            <a:avLst/>
          </a:prstGeom>
          <a:noFill/>
        </p:spPr>
        <p:txBody>
          <a:bodyPr wrap="square" rtlCol="0">
            <a:spAutoFit/>
          </a:bodyPr>
          <a:lstStyle/>
          <a:p>
            <a:pPr marL="0" marR="0" lvl="0" indent="0" algn="just" defTabSz="457200" rtl="0" eaLnBrk="1" fontAlgn="auto" latinLnBrk="0" hangingPunct="1">
              <a:spcBef>
                <a:spcPts val="0"/>
              </a:spcBef>
              <a:spcAft>
                <a:spcPts val="600"/>
              </a:spcAft>
              <a:buClrTx/>
              <a:buSzTx/>
              <a:buFontTx/>
              <a:buNone/>
              <a:tabLst/>
              <a:defRPr/>
            </a:pPr>
            <a:r>
              <a:rPr kumimoji="0" lang="en-US" sz="1400" b="1" i="0" u="none" strike="noStrike" kern="1200" cap="none" spc="0" normalizeH="0" baseline="0" noProof="0" dirty="0">
                <a:ln>
                  <a:noFill/>
                </a:ln>
                <a:effectLst/>
                <a:uLnTx/>
                <a:uFillTx/>
                <a:latin typeface="Century Gothic" panose="020B0502020202020204"/>
                <a:ea typeface="+mn-ea"/>
                <a:cs typeface="+mn-cs"/>
              </a:rPr>
              <a:t>RTK is short for real time kinematics.</a:t>
            </a:r>
          </a:p>
          <a:p>
            <a:pPr marL="0" marR="0" lvl="0" indent="0" algn="just" defTabSz="457200" rtl="0" eaLnBrk="1" fontAlgn="auto" latinLnBrk="0" hangingPunct="1">
              <a:spcBef>
                <a:spcPts val="0"/>
              </a:spcBef>
              <a:spcAft>
                <a:spcPts val="600"/>
              </a:spcAft>
              <a:buClrTx/>
              <a:buSzTx/>
              <a:buFontTx/>
              <a:buNone/>
              <a:tabLst/>
              <a:defRPr/>
            </a:pPr>
            <a:endParaRPr kumimoji="0" lang="en-US" sz="800" b="1" i="0" u="none" strike="noStrike" kern="1200" cap="none" spc="0" normalizeH="0" baseline="0" noProof="0" dirty="0">
              <a:ln>
                <a:noFill/>
              </a:ln>
              <a:effectLst/>
              <a:uLnTx/>
              <a:uFillTx/>
              <a:latin typeface="Century Gothic" panose="020B0502020202020204"/>
              <a:ea typeface="+mn-ea"/>
              <a:cs typeface="+mn-cs"/>
            </a:endParaRPr>
          </a:p>
          <a:p>
            <a:pPr marL="0" marR="0" lvl="0" indent="0" algn="just" defTabSz="457200" rtl="0" eaLnBrk="1" fontAlgn="auto" latinLnBrk="0" hangingPunct="1">
              <a:spcBef>
                <a:spcPts val="0"/>
              </a:spcBef>
              <a:spcAft>
                <a:spcPts val="600"/>
              </a:spcAft>
              <a:buClrTx/>
              <a:buSzTx/>
              <a:buFontTx/>
              <a:buNone/>
              <a:tabLst/>
              <a:defRPr/>
            </a:pPr>
            <a:r>
              <a:rPr kumimoji="0" lang="en-US" sz="1400" b="1" i="0" u="none" strike="noStrike" kern="1200" cap="none" spc="0" normalizeH="0" baseline="0" noProof="0" dirty="0">
                <a:ln>
                  <a:noFill/>
                </a:ln>
                <a:effectLst/>
                <a:uLnTx/>
                <a:uFillTx/>
                <a:latin typeface="Century Gothic" panose="020B0502020202020204"/>
                <a:ea typeface="+mn-ea"/>
                <a:cs typeface="+mn-cs"/>
              </a:rPr>
              <a:t>A GPS receiver capable of RTK takes in the normal signals from the Global Navigation Satellite Systems along with a correction stream to achieve sub-centimeter positional accuracy.</a:t>
            </a:r>
          </a:p>
          <a:p>
            <a:pPr marL="0" marR="0" lvl="0" indent="0" algn="just" defTabSz="457200" rtl="0" eaLnBrk="1" fontAlgn="auto" latinLnBrk="0" hangingPunct="1">
              <a:spcBef>
                <a:spcPts val="0"/>
              </a:spcBef>
              <a:spcAft>
                <a:spcPts val="600"/>
              </a:spcAft>
              <a:buClrTx/>
              <a:buSzTx/>
              <a:buFontTx/>
              <a:buNone/>
              <a:tabLst/>
              <a:defRPr/>
            </a:pPr>
            <a:endParaRPr kumimoji="0" lang="en-US" sz="800" b="1" i="0" u="none" strike="noStrike" kern="1200" cap="none" spc="0" normalizeH="0" baseline="0" noProof="0" dirty="0">
              <a:ln>
                <a:noFill/>
              </a:ln>
              <a:effectLst/>
              <a:uLnTx/>
              <a:uFillTx/>
              <a:latin typeface="Century Gothic" panose="020B0502020202020204"/>
              <a:ea typeface="+mn-ea"/>
              <a:cs typeface="+mn-cs"/>
            </a:endParaRPr>
          </a:p>
          <a:p>
            <a:pPr marL="0" marR="0" lvl="0" indent="0" algn="just" defTabSz="457200" rtl="0" eaLnBrk="1" fontAlgn="auto" latinLnBrk="0" hangingPunct="1">
              <a:spcBef>
                <a:spcPts val="0"/>
              </a:spcBef>
              <a:spcAft>
                <a:spcPts val="600"/>
              </a:spcAft>
              <a:buClrTx/>
              <a:buSzTx/>
              <a:buFontTx/>
              <a:buNone/>
              <a:tabLst/>
              <a:defRPr/>
            </a:pPr>
            <a:r>
              <a:rPr kumimoji="0" lang="en-US" sz="1400" b="1" i="0" u="none" strike="noStrike" kern="1200" cap="none" spc="0" normalizeH="0" baseline="0" noProof="0" dirty="0">
                <a:ln>
                  <a:noFill/>
                </a:ln>
                <a:effectLst/>
                <a:uLnTx/>
                <a:uFillTx/>
                <a:latin typeface="Century Gothic" panose="020B0502020202020204"/>
                <a:ea typeface="+mn-ea"/>
                <a:cs typeface="+mn-cs"/>
              </a:rPr>
              <a:t>On top of these signals an RTK receiver takes in a correction stream and then calculates your location with sub-centimeter accuracy in real time.</a:t>
            </a:r>
          </a:p>
        </p:txBody>
      </p:sp>
      <p:sp>
        <p:nvSpPr>
          <p:cNvPr id="7" name="TextBox 6"/>
          <p:cNvSpPr txBox="1"/>
          <p:nvPr/>
        </p:nvSpPr>
        <p:spPr>
          <a:xfrm>
            <a:off x="5355366" y="3781033"/>
            <a:ext cx="6727482" cy="186204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rPr>
              <a:t>Requires internet connection</a:t>
            </a:r>
          </a:p>
          <a:p>
            <a:pPr marL="285750" lvl="0" indent="-285750">
              <a:spcAft>
                <a:spcPts val="600"/>
              </a:spcAft>
              <a:buFont typeface="Arial" panose="020B0604020202020204" pitchFamily="34" charset="0"/>
              <a:buChar char="•"/>
              <a:defRPr/>
            </a:pPr>
            <a:r>
              <a:rPr lang="en-US" sz="2000" dirty="0">
                <a:latin typeface="Century Gothic" panose="020B0502020202020204" pitchFamily="34" charset="0"/>
              </a:rPr>
              <a:t>Continuously Operating Reference Stations (CORS) Network</a:t>
            </a:r>
            <a:endParaRPr kumimoji="0" lang="en-US" sz="2000" b="0" i="0" u="none" strike="noStrike" kern="1200" cap="none" spc="0" normalizeH="0" baseline="0" noProof="0" dirty="0">
              <a:ln>
                <a:noFill/>
              </a:ln>
              <a:effectLst/>
              <a:uLnTx/>
              <a:uFillTx/>
              <a:latin typeface="Century Gothic" panose="020B0502020202020204" pitchFamily="34" charset="0"/>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rPr>
              <a:t>Faster setup than total station</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panose="020B0502020202020204" pitchFamily="34" charset="0"/>
              </a:rPr>
              <a:t>Can be used at night</a:t>
            </a:r>
          </a:p>
        </p:txBody>
      </p:sp>
      <p:sp>
        <p:nvSpPr>
          <p:cNvPr id="5" name="TextBox 4"/>
          <p:cNvSpPr txBox="1"/>
          <p:nvPr/>
        </p:nvSpPr>
        <p:spPr>
          <a:xfrm>
            <a:off x="3766836" y="86870"/>
            <a:ext cx="8152447" cy="714887"/>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4400" b="1" i="0" u="none" strike="noStrike" cap="none" spc="0" normalizeH="0" baseline="0" noProof="0" dirty="0">
                <a:ln>
                  <a:noFill/>
                </a:ln>
                <a:effectLst/>
                <a:uLnTx/>
                <a:uFillTx/>
                <a:latin typeface="+mj-lt"/>
                <a:ea typeface="+mj-ea"/>
                <a:cs typeface="+mj-cs"/>
              </a:rPr>
              <a:t>How to achieve Absolute Accuracy!</a:t>
            </a:r>
          </a:p>
        </p:txBody>
      </p:sp>
    </p:spTree>
    <p:extLst>
      <p:ext uri="{BB962C8B-B14F-4D97-AF65-F5344CB8AC3E}">
        <p14:creationId xmlns:p14="http://schemas.microsoft.com/office/powerpoint/2010/main" val="573919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AFDC56-75B0-4217-9735-3CCBC2D4D98D}"/>
              </a:ext>
            </a:extLst>
          </p:cNvPr>
          <p:cNvPicPr>
            <a:picLocks noGrp="1" noChangeAspect="1"/>
          </p:cNvPicPr>
          <p:nvPr>
            <p:ph idx="1"/>
          </p:nvPr>
        </p:nvPicPr>
        <p:blipFill rotWithShape="1">
          <a:blip r:embed="rId2"/>
          <a:srcRect l="2222"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EB5ED75B-E099-41B6-80DD-3B5139C0579E}"/>
              </a:ext>
            </a:extLst>
          </p:cNvPr>
          <p:cNvSpPr>
            <a:spLocks noGrp="1"/>
          </p:cNvSpPr>
          <p:nvPr>
            <p:ph type="title"/>
          </p:nvPr>
        </p:nvSpPr>
        <p:spPr>
          <a:xfrm>
            <a:off x="169025" y="2145607"/>
            <a:ext cx="2752354" cy="2709275"/>
          </a:xfrm>
          <a:prstGeom prst="rect">
            <a:avLst/>
          </a:prstGeom>
          <a:solidFill>
            <a:schemeClr val="bg1"/>
          </a:solidFill>
          <a:ln w="174625" cmpd="thinThick">
            <a:solidFill>
              <a:schemeClr val="bg1"/>
            </a:solidFill>
          </a:ln>
        </p:spPr>
        <p:txBody>
          <a:bodyPr vert="horz" lIns="91440" tIns="45720" rIns="91440" bIns="45720" rtlCol="0" anchor="ctr">
            <a:normAutofit/>
          </a:bodyPr>
          <a:lstStyle/>
          <a:p>
            <a:pPr algn="ctr"/>
            <a:r>
              <a:rPr lang="en-US" sz="2800" dirty="0">
                <a:solidFill>
                  <a:schemeClr val="tx1">
                    <a:lumMod val="85000"/>
                    <a:lumOff val="15000"/>
                  </a:schemeClr>
                </a:solidFill>
                <a:latin typeface="Arial" panose="020B0604020202020204" pitchFamily="34" charset="0"/>
                <a:cs typeface="Arial" panose="020B0604020202020204" pitchFamily="34" charset="0"/>
              </a:rPr>
              <a:t>ODOT CORS NETWORK</a:t>
            </a:r>
          </a:p>
        </p:txBody>
      </p:sp>
    </p:spTree>
    <p:extLst>
      <p:ext uri="{BB962C8B-B14F-4D97-AF65-F5344CB8AC3E}">
        <p14:creationId xmlns:p14="http://schemas.microsoft.com/office/powerpoint/2010/main" val="3149404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4688</TotalTime>
  <Words>504</Words>
  <Application>Microsoft Office PowerPoint</Application>
  <PresentationFormat>Widescreen</PresentationFormat>
  <Paragraphs>63</Paragraphs>
  <Slides>18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Arial Black</vt:lpstr>
      <vt:lpstr>Calibri</vt:lpstr>
      <vt:lpstr>Calibri Light</vt:lpstr>
      <vt:lpstr>Century Gothic</vt:lpstr>
      <vt:lpstr>Century Schoolbook</vt:lpstr>
      <vt:lpstr>Office Theme</vt:lpstr>
      <vt:lpstr>Gallery</vt:lpstr>
      <vt:lpstr>(UAS)  IN TRAFFIC COLLISIION INVESTIGATIONS</vt:lpstr>
      <vt:lpstr>History of Documenting Techniques</vt:lpstr>
      <vt:lpstr>PowerPoint Presentation</vt:lpstr>
      <vt:lpstr>Drones use to benefit the workflow!</vt:lpstr>
      <vt:lpstr>PowerPoint Presentation</vt:lpstr>
      <vt:lpstr>What is the Accuracy of Drone Mapping?</vt:lpstr>
      <vt:lpstr>PowerPoint Presentation</vt:lpstr>
      <vt:lpstr>PowerPoint Presentation</vt:lpstr>
      <vt:lpstr>ODOT CORS NETWORK</vt:lpstr>
      <vt:lpstr>Pix4Dmapper view of Collision Scene</vt:lpstr>
      <vt:lpstr>Camera Positions seen in Pix4Dmapper</vt:lpstr>
      <vt:lpstr>PowerPoint Presentation</vt:lpstr>
      <vt:lpstr>Pix4Dcapture View of Collision Scene</vt:lpstr>
      <vt:lpstr>Pix4Dmapper view of Collision Scene</vt:lpstr>
      <vt:lpstr>Pix4Dmapper Point Cloud - 3D View</vt:lpstr>
      <vt:lpstr>PowerPoint Presentation</vt:lpstr>
      <vt:lpstr>Pix4Dmapper Orthomosaic and  Digital Surface Model</vt:lpstr>
      <vt:lpstr>Pix4Dmapper Orthomosiac and  Digital Surface Model</vt:lpstr>
    </vt:vector>
  </TitlesOfParts>
  <Company>Department Public Safety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Sharp</dc:creator>
  <cp:lastModifiedBy>Jared Sharp</cp:lastModifiedBy>
  <cp:revision>57</cp:revision>
  <cp:lastPrinted>2022-11-10T13:09:11Z</cp:lastPrinted>
  <dcterms:created xsi:type="dcterms:W3CDTF">2020-02-04T19:18:20Z</dcterms:created>
  <dcterms:modified xsi:type="dcterms:W3CDTF">2022-11-10T13:21:16Z</dcterms:modified>
</cp:coreProperties>
</file>