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70" r:id="rId3"/>
    <p:sldId id="291" r:id="rId4"/>
    <p:sldId id="295" r:id="rId5"/>
    <p:sldId id="296" r:id="rId6"/>
    <p:sldId id="297" r:id="rId7"/>
    <p:sldId id="506" r:id="rId8"/>
    <p:sldId id="507" r:id="rId9"/>
    <p:sldId id="292" r:id="rId10"/>
    <p:sldId id="256" r:id="rId11"/>
    <p:sldId id="293" r:id="rId12"/>
    <p:sldId id="259" r:id="rId13"/>
    <p:sldId id="260" r:id="rId14"/>
    <p:sldId id="263" r:id="rId15"/>
    <p:sldId id="508" r:id="rId16"/>
    <p:sldId id="258" r:id="rId17"/>
    <p:sldId id="265" r:id="rId18"/>
    <p:sldId id="262" r:id="rId19"/>
    <p:sldId id="294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7B9"/>
    <a:srgbClr val="3B6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760EC9-4555-4201-B40E-93270BBA481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3F79F7-63E5-42BF-804F-B4DE12438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4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lvl="1"/>
            <a:endParaRPr lang="en-US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Allows the superintendents to see where the plows have been and what has been plowed &amp; when. </a:t>
            </a:r>
          </a:p>
          <a:p>
            <a:r>
              <a:rPr lang="en-US" sz="1400" dirty="0">
                <a:cs typeface="Arial" panose="020B0604020202020204" pitchFamily="34" charset="0"/>
              </a:rPr>
              <a:t>(Color Coded paths to show time since last plowing)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Provides plow up or down data &amp; spreader dispersal rate information along with the images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Full data and images are stored for Department use, but images publicly published to </a:t>
            </a:r>
            <a:r>
              <a:rPr lang="en-US" sz="1400" dirty="0" err="1">
                <a:cs typeface="Arial" panose="020B0604020202020204" pitchFamily="34" charset="0"/>
              </a:rPr>
              <a:t>okroads</a:t>
            </a:r>
            <a:r>
              <a:rPr lang="en-US" sz="1400" dirty="0">
                <a:cs typeface="Arial" panose="020B0604020202020204" pitchFamily="34" charset="0"/>
              </a:rPr>
              <a:t> expire after 2 hours.</a:t>
            </a:r>
          </a:p>
          <a:p>
            <a:endParaRPr lang="en-US" sz="1400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Snowplow Deployment</a:t>
            </a:r>
          </a:p>
          <a:p>
            <a:pPr lvl="1"/>
            <a:r>
              <a:rPr lang="en-US" sz="1400" dirty="0">
                <a:cs typeface="Arial" panose="020B0604020202020204" pitchFamily="34" charset="0"/>
              </a:rPr>
              <a:t>330 ODOT Truck Systems (of ~550 Total Trucks)</a:t>
            </a:r>
          </a:p>
          <a:p>
            <a:pPr lvl="1"/>
            <a:r>
              <a:rPr lang="en-US" sz="1400" dirty="0">
                <a:cs typeface="Arial" panose="020B0604020202020204" pitchFamily="34" charset="0"/>
              </a:rPr>
              <a:t>43 on OTA Trucks</a:t>
            </a:r>
          </a:p>
          <a:p>
            <a:pPr lvl="1"/>
            <a:endParaRPr lang="en-US" sz="1400" dirty="0">
              <a:cs typeface="Arial" panose="020B0604020202020204" pitchFamily="34" charset="0"/>
            </a:endParaRPr>
          </a:p>
          <a:p>
            <a:pPr lvl="1"/>
            <a:r>
              <a:rPr lang="en-US" sz="1400" i="1" dirty="0">
                <a:cs typeface="Arial" panose="020B0604020202020204" pitchFamily="34" charset="0"/>
              </a:rPr>
              <a:t>BT Note: Looking at moving to Cell Phone as device </a:t>
            </a:r>
            <a:r>
              <a:rPr lang="en-US" sz="1400" i="1">
                <a:cs typeface="Arial" panose="020B0604020202020204" pitchFamily="34" charset="0"/>
              </a:rPr>
              <a:t>in Truck </a:t>
            </a:r>
            <a:r>
              <a:rPr lang="en-US" sz="1400" i="1" dirty="0">
                <a:cs typeface="Arial" panose="020B0604020202020204" pitchFamily="34" charset="0"/>
              </a:rPr>
              <a:t>rather than Tablets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3958D-EF4B-45B1-9881-0589AB20AA1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3C5B0-7AAC-44FC-99C4-1A02080DBE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A34834-38C1-46BD-A129-29C2D32A31D3}" type="datetime1">
              <a:rPr lang="en-US" smtClean="0"/>
              <a:t>11/10/2022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3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12771-BE53-4F1D-ACDF-426186BA6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9DD2C-B3E8-423D-9533-CA0018B78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03E66-467E-4E6F-80E2-531561F3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9877C-F6BF-4035-87B5-47D2B998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C524A-DEAD-42BE-9459-BC198E1C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1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EAC6-B1D0-4B0F-BC53-9AC2C2D93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28116-6A3F-4030-A345-CD80D436E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8A99D-6489-4129-B588-57B58F82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F52BF-EE02-4649-A790-8438F572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28E2-0596-485A-984F-3C7CB247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BB8355-CC49-4437-8A58-68C8DFF71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B5965-5B5F-4852-B06D-9C8653993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AAD80-6274-43A9-AF83-0BCD5A600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8DAF0-4D92-49A8-A19E-2F7A6468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A3EAD-30F9-44E1-94AF-56ABA547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4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3ECE-549E-4E37-BE54-60312F3D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D1392-D6D3-442D-B807-AE839F7FD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D111D-88ED-4F4F-94D2-EC121CDF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9CD0F-C1AA-41AD-AB67-EEA241DB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76320-C695-49A2-8697-56E5E192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1B38-B870-426B-825E-0CE04CEE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3D398-5D50-468D-BDB4-C3377AFDF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5381-ABF6-4671-A7CC-2E03381E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BC66C-CA98-4E87-9139-6306EA1D4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0C0D-526D-4416-A593-921B7748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2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4095-FC7A-4D66-BC8E-54762FC3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062E8-B562-4B3E-8524-CC8A168D7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A1530-DD7A-4E78-A816-F166106F4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E82FE-F364-4784-A83F-60B03F46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31EDA-AE4B-4D31-8831-D065327A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E264C-34DC-4008-8175-CB879C01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7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AB6A-DFEF-4D73-8053-C6964303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849D6-F2F8-4E48-93D9-917FC7006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52880-5DD3-44D4-981F-36392F9C3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0D1CD-D9FD-4E45-8128-BFE6B1AA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19F7A-B94C-4A45-97B8-1D0A3DD76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D345D-D551-41DD-B193-0210A0BC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353C4-1C21-4680-9CD6-6B781B1E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7EC7D7-CBD6-457F-80DA-761390AE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3BA7-6E3C-4336-93A7-D668A8F6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D73AF-415F-4128-BB7B-C6F38074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66B91-D36E-4D8E-9345-44AD4D4E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57BF7-4DCD-4139-8A6D-1FE41827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8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240D2-4685-429C-B8CB-8C7AF3F7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75BFE-138C-488A-AEBD-D492EDD0C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36188-60FD-42A0-B389-CE04EC29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F637-8190-47E5-956F-A4520ABA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CE3B4-5565-4F37-B86F-D31C13B30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AEE16-E841-48CA-BD4E-54E26763A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C4E51-833A-4CD4-A10B-15C717DB7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FD30E-2C3D-4658-B47D-1FC245A5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650C5-B1DC-4D30-9408-CFB68ADF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9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5FFEF-47F0-4291-87AF-B5B5A1D0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33443-0DCC-420F-84A9-F38E7A81B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F0D9C-0118-4CA1-92B6-1CD12675C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C4102-6933-4B73-93A0-98FA960E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12A14-92B4-4D5B-A25B-B56E40F1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FD940-9DCC-41CE-B2BD-896691AE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2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C04A28-4781-4BB8-B192-F6555D6B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654F1-7289-42D0-B9AB-D35C5B012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2BA3A-9EA0-4860-8421-942AA0A05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DAD26-4479-4751-A682-6BF5BD587D2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F224E-9E4B-4EE4-930E-80C5333D7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7463D-A410-4284-83B1-6C44087DA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30FA-5472-49EB-A3E4-CA28C002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5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stevenson@odot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stevenson@odot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B5AE-0DCE-4C93-885B-E646E3CB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76621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Oklahoma Crowdsourcing</a:t>
            </a:r>
            <a:b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October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5A8CC-CCA8-4FED-A408-0F0906AA4D48}"/>
              </a:ext>
            </a:extLst>
          </p:cNvPr>
          <p:cNvSpPr txBox="1"/>
          <p:nvPr/>
        </p:nvSpPr>
        <p:spPr>
          <a:xfrm>
            <a:off x="9246637" y="466530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15ECE-802B-1AF5-26C7-FDE0C25C7114}"/>
              </a:ext>
            </a:extLst>
          </p:cNvPr>
          <p:cNvSpPr txBox="1"/>
          <p:nvPr/>
        </p:nvSpPr>
        <p:spPr>
          <a:xfrm>
            <a:off x="2629773" y="5122507"/>
            <a:ext cx="60971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Alan Stevenson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Asst State Maintenance Engineer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ITS, Fiber Optics, and Wireless Branch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astevenson@odot.org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(405) 521-6460</a:t>
            </a:r>
          </a:p>
        </p:txBody>
      </p:sp>
    </p:spTree>
    <p:extLst>
      <p:ext uri="{BB962C8B-B14F-4D97-AF65-F5344CB8AC3E}">
        <p14:creationId xmlns:p14="http://schemas.microsoft.com/office/powerpoint/2010/main" val="4181931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C3FE-83C6-4482-BC2A-A1A1FC85B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6465" y="590566"/>
            <a:ext cx="6192416" cy="120530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Old Construction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9B1E6-DCE4-15AA-87F2-021C681F0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77" y="1879759"/>
            <a:ext cx="9214987" cy="48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45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C3FE-83C6-4482-BC2A-A1A1FC85B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4215" y="1630802"/>
            <a:ext cx="6192416" cy="120530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Construction App</a:t>
            </a:r>
          </a:p>
        </p:txBody>
      </p:sp>
      <p:pic>
        <p:nvPicPr>
          <p:cNvPr id="1026" name="Picture 2" descr="ODOT Employee Killed In Work Zone Crash">
            <a:extLst>
              <a:ext uri="{FF2B5EF4-FFF2-40B4-BE49-F238E27FC236}">
                <a16:creationId xmlns:a16="http://schemas.microsoft.com/office/drawing/2014/main" id="{D0A3D435-E4D4-4161-96B6-657E7ADE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75" y="3050709"/>
            <a:ext cx="5024499" cy="2826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A7CE3-4910-4B4A-BDD8-8C22562F0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135" y="4021898"/>
            <a:ext cx="3833344" cy="2554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16BD97-29ED-4AA3-AC98-8FAD039F2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2" y="4021898"/>
            <a:ext cx="3958649" cy="255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190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BF6E9A-D3C8-469C-8059-46002FCA5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6" t="1512" r="4644" b="732"/>
          <a:stretch/>
        </p:blipFill>
        <p:spPr>
          <a:xfrm>
            <a:off x="9243239" y="1467428"/>
            <a:ext cx="2528596" cy="496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BD141C74-9AB5-46F8-B08E-662F9AED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11" y="1187886"/>
            <a:ext cx="3627391" cy="1010365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Recording Construction Location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56E3A-7CDB-4728-B731-3E04078AB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895" y="1453431"/>
            <a:ext cx="2593743" cy="496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BCFCC-06BD-4034-A166-D4C4D8B03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501" y="1453431"/>
            <a:ext cx="2512792" cy="496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E33B09-FDF9-41DF-B1E1-A4825BAE0C3B}"/>
              </a:ext>
            </a:extLst>
          </p:cNvPr>
          <p:cNvSpPr txBox="1"/>
          <p:nvPr/>
        </p:nvSpPr>
        <p:spPr>
          <a:xfrm>
            <a:off x="420167" y="2227214"/>
            <a:ext cx="2770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Click on Location Icon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 the recording</a:t>
            </a:r>
          </a:p>
          <a:p>
            <a:r>
              <a:rPr lang="en-US" dirty="0">
                <a:solidFill>
                  <a:schemeClr val="bg1"/>
                </a:solidFill>
              </a:rPr>
              <a:t>Drive the construction route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Click End when finished with that direction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Add a New Route if you have multiple directions to route 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ECC61788-AE83-4E8F-8C3E-EB4F2514BB8E}"/>
              </a:ext>
            </a:extLst>
          </p:cNvPr>
          <p:cNvSpPr txBox="1">
            <a:spLocks/>
          </p:cNvSpPr>
          <p:nvPr/>
        </p:nvSpPr>
        <p:spPr>
          <a:xfrm>
            <a:off x="2782601" y="177520"/>
            <a:ext cx="6474961" cy="101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</a:rPr>
              <a:t>How the App Works</a:t>
            </a:r>
          </a:p>
        </p:txBody>
      </p:sp>
    </p:spTree>
    <p:extLst>
      <p:ext uri="{BB962C8B-B14F-4D97-AF65-F5344CB8AC3E}">
        <p14:creationId xmlns:p14="http://schemas.microsoft.com/office/powerpoint/2010/main" val="38907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9A5F29-6304-4D6C-B888-0A0D66A39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94" t="1186" r="4261" b="1895"/>
          <a:stretch/>
        </p:blipFill>
        <p:spPr>
          <a:xfrm>
            <a:off x="6220567" y="1187886"/>
            <a:ext cx="2761861" cy="539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289EC-74DF-40F1-A213-BDAD837CB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" r="6384" b="988"/>
          <a:stretch/>
        </p:blipFill>
        <p:spPr>
          <a:xfrm>
            <a:off x="9182916" y="1187886"/>
            <a:ext cx="2724539" cy="539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E269B-8B9C-430B-82DD-0B150E468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653" y="1187886"/>
            <a:ext cx="2856427" cy="539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13">
            <a:extLst>
              <a:ext uri="{FF2B5EF4-FFF2-40B4-BE49-F238E27FC236}">
                <a16:creationId xmlns:a16="http://schemas.microsoft.com/office/drawing/2014/main" id="{467D451A-6EC7-4BEC-978C-88AE3CBE5DCC}"/>
              </a:ext>
            </a:extLst>
          </p:cNvPr>
          <p:cNvSpPr txBox="1">
            <a:spLocks/>
          </p:cNvSpPr>
          <p:nvPr/>
        </p:nvSpPr>
        <p:spPr>
          <a:xfrm>
            <a:off x="130111" y="1187886"/>
            <a:ext cx="2856427" cy="1010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</a:rPr>
              <a:t>Take Pictures and Videos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AD58C-D685-4616-99C4-751C861116B0}"/>
              </a:ext>
            </a:extLst>
          </p:cNvPr>
          <p:cNvSpPr txBox="1"/>
          <p:nvPr/>
        </p:nvSpPr>
        <p:spPr>
          <a:xfrm>
            <a:off x="420167" y="2227213"/>
            <a:ext cx="27709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Click Photo Icon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Take multiple photos and a “Save” button will appear in the top right corner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Take up to a 30 second video by holding the capture button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Add a New Route if you have multiple directions to route </a:t>
            </a: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EB3DF650-0E66-4D62-B4B3-DFFE89B84D4E}"/>
              </a:ext>
            </a:extLst>
          </p:cNvPr>
          <p:cNvSpPr txBox="1">
            <a:spLocks/>
          </p:cNvSpPr>
          <p:nvPr/>
        </p:nvSpPr>
        <p:spPr>
          <a:xfrm>
            <a:off x="2782601" y="177520"/>
            <a:ext cx="6474961" cy="101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</a:rPr>
              <a:t>How the App Works</a:t>
            </a:r>
          </a:p>
        </p:txBody>
      </p:sp>
    </p:spTree>
    <p:extLst>
      <p:ext uri="{BB962C8B-B14F-4D97-AF65-F5344CB8AC3E}">
        <p14:creationId xmlns:p14="http://schemas.microsoft.com/office/powerpoint/2010/main" val="210018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E6C39C-ADE8-43EA-BCDA-03AEDF2AE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70" y="1306539"/>
            <a:ext cx="8434047" cy="4870580"/>
          </a:xfrm>
          <a:prstGeom prst="rect">
            <a:avLst/>
          </a:prstGeom>
        </p:spPr>
      </p:pic>
      <p:sp>
        <p:nvSpPr>
          <p:cNvPr id="16" name="Title 13">
            <a:extLst>
              <a:ext uri="{FF2B5EF4-FFF2-40B4-BE49-F238E27FC236}">
                <a16:creationId xmlns:a16="http://schemas.microsoft.com/office/drawing/2014/main" id="{695B6760-99D1-43F9-A471-BAD6C3956BDB}"/>
              </a:ext>
            </a:extLst>
          </p:cNvPr>
          <p:cNvSpPr txBox="1">
            <a:spLocks/>
          </p:cNvSpPr>
          <p:nvPr/>
        </p:nvSpPr>
        <p:spPr>
          <a:xfrm>
            <a:off x="2782601" y="177520"/>
            <a:ext cx="6474961" cy="101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</a:rPr>
              <a:t>New Updates for FHWA/WZDX</a:t>
            </a:r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A6EFBB10-1739-4B6A-BCF7-3C31EF054890}"/>
              </a:ext>
            </a:extLst>
          </p:cNvPr>
          <p:cNvSpPr txBox="1">
            <a:spLocks/>
          </p:cNvSpPr>
          <p:nvPr/>
        </p:nvSpPr>
        <p:spPr>
          <a:xfrm>
            <a:off x="130111" y="1187886"/>
            <a:ext cx="2856427" cy="1010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</a:rPr>
              <a:t>Vehicle, Lane and Speed Impacts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0B3075-F714-45F0-9418-98F1F0AEC521}"/>
              </a:ext>
            </a:extLst>
          </p:cNvPr>
          <p:cNvSpPr txBox="1"/>
          <p:nvPr/>
        </p:nvSpPr>
        <p:spPr>
          <a:xfrm>
            <a:off x="420167" y="2227214"/>
            <a:ext cx="27709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Click Edit Contract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 in an Estimated End Date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 Vehicle/ Lane Impacts for each route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 Original and Reduced Speeds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A14A0-FC02-4982-BE90-412BC5AEE8E2}"/>
              </a:ext>
            </a:extLst>
          </p:cNvPr>
          <p:cNvSpPr txBox="1"/>
          <p:nvPr/>
        </p:nvSpPr>
        <p:spPr>
          <a:xfrm>
            <a:off x="7433842" y="3796873"/>
            <a:ext cx="370389" cy="18771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900" dirty="0">
                <a:solidFill>
                  <a:srgbClr val="3967B9"/>
                </a:solidFill>
              </a:rPr>
              <a:t>45mph</a:t>
            </a:r>
          </a:p>
        </p:txBody>
      </p:sp>
    </p:spTree>
    <p:extLst>
      <p:ext uri="{BB962C8B-B14F-4D97-AF65-F5344CB8AC3E}">
        <p14:creationId xmlns:p14="http://schemas.microsoft.com/office/powerpoint/2010/main" val="314609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2E46A8-20BE-4294-9FBC-7D16B5B76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79" y="1343609"/>
            <a:ext cx="5998928" cy="5038532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298CF2CC-A6E3-4E34-9F8B-8D6E8E09C788}"/>
              </a:ext>
            </a:extLst>
          </p:cNvPr>
          <p:cNvSpPr txBox="1">
            <a:spLocks/>
          </p:cNvSpPr>
          <p:nvPr/>
        </p:nvSpPr>
        <p:spPr>
          <a:xfrm>
            <a:off x="2782599" y="177520"/>
            <a:ext cx="6474961" cy="101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</a:rPr>
              <a:t>New Updates for FHWA/WZDX</a:t>
            </a:r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7B6ED80F-D932-40C8-B65D-3A0C0BC316A6}"/>
              </a:ext>
            </a:extLst>
          </p:cNvPr>
          <p:cNvSpPr txBox="1">
            <a:spLocks/>
          </p:cNvSpPr>
          <p:nvPr/>
        </p:nvSpPr>
        <p:spPr>
          <a:xfrm>
            <a:off x="130111" y="1187885"/>
            <a:ext cx="2856426" cy="1010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</a:rPr>
              <a:t>Restrictions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A947-9049-486F-A067-26B6878A1B98}"/>
              </a:ext>
            </a:extLst>
          </p:cNvPr>
          <p:cNvSpPr txBox="1"/>
          <p:nvPr/>
        </p:nvSpPr>
        <p:spPr>
          <a:xfrm>
            <a:off x="420166" y="2227213"/>
            <a:ext cx="27709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 as many Restrictions that apply for each route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Width, Height, and Length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Weight limits and oversized load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Parking and Towing restrictions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F95A2-93F6-B357-46AA-4620F782F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004" y="2634143"/>
            <a:ext cx="2219202" cy="2880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77256-2DE6-92B6-4EE7-B1661A642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858" y="4604456"/>
            <a:ext cx="1512739" cy="44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AD6CBB-2498-4163-A848-447F2E1B41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766FD-3DA6-40B5-B19C-13F574441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" r="-1" b="16757"/>
          <a:stretch/>
        </p:blipFill>
        <p:spPr>
          <a:xfrm>
            <a:off x="-2288" y="1226723"/>
            <a:ext cx="11857374" cy="47506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FD2FA7-9758-41A1-96CB-6C1D899424E3}"/>
              </a:ext>
            </a:extLst>
          </p:cNvPr>
          <p:cNvCxnSpPr>
            <a:cxnSpLocks/>
          </p:cNvCxnSpPr>
          <p:nvPr/>
        </p:nvCxnSpPr>
        <p:spPr>
          <a:xfrm flipH="1">
            <a:off x="2862437" y="1733850"/>
            <a:ext cx="369115" cy="6291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15B1F97-E8BE-400F-938C-F5DF508E5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177" y="1112303"/>
            <a:ext cx="1543051" cy="695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CBBCB-8EA0-4125-B32E-31CB56954632}"/>
              </a:ext>
            </a:extLst>
          </p:cNvPr>
          <p:cNvCxnSpPr>
            <a:cxnSpLocks/>
          </p:cNvCxnSpPr>
          <p:nvPr/>
        </p:nvCxnSpPr>
        <p:spPr>
          <a:xfrm flipH="1">
            <a:off x="10581094" y="1807627"/>
            <a:ext cx="229679" cy="6291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5AAF28-B4DC-47A0-B232-97C9ADBAF78C}"/>
              </a:ext>
            </a:extLst>
          </p:cNvPr>
          <p:cNvCxnSpPr>
            <a:cxnSpLocks/>
          </p:cNvCxnSpPr>
          <p:nvPr/>
        </p:nvCxnSpPr>
        <p:spPr>
          <a:xfrm flipH="1">
            <a:off x="8081685" y="1695387"/>
            <a:ext cx="379379" cy="62378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DAA5CF-A544-49DC-962E-6640E2590654}"/>
              </a:ext>
            </a:extLst>
          </p:cNvPr>
          <p:cNvCxnSpPr>
            <a:cxnSpLocks/>
          </p:cNvCxnSpPr>
          <p:nvPr/>
        </p:nvCxnSpPr>
        <p:spPr>
          <a:xfrm flipH="1">
            <a:off x="5544067" y="1695387"/>
            <a:ext cx="269936" cy="66763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5A95F92-2F3B-413B-83AB-F75A52BF8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595" y="1105865"/>
            <a:ext cx="1171575" cy="657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ECCD2-D4EA-42EA-840A-ECE3AF6B0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314" y="1105864"/>
            <a:ext cx="1019175" cy="77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3DACAE-BBEB-4F01-88C7-964B3821F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546" y="1112303"/>
            <a:ext cx="1323975" cy="77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76F656-39A6-49E5-8D13-6D12F0BE4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782" y="3427669"/>
            <a:ext cx="3609975" cy="1038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3E5B4E01-B0DB-4A8E-AE0A-6B3F244622A5}"/>
              </a:ext>
            </a:extLst>
          </p:cNvPr>
          <p:cNvSpPr/>
          <p:nvPr/>
        </p:nvSpPr>
        <p:spPr>
          <a:xfrm>
            <a:off x="1618069" y="3304025"/>
            <a:ext cx="1244368" cy="71306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60A174-A139-4DB5-84D2-D2BB579A29AA}"/>
              </a:ext>
            </a:extLst>
          </p:cNvPr>
          <p:cNvCxnSpPr>
            <a:stCxn id="36" idx="6"/>
            <a:endCxn id="35" idx="1"/>
          </p:cNvCxnSpPr>
          <p:nvPr/>
        </p:nvCxnSpPr>
        <p:spPr>
          <a:xfrm>
            <a:off x="2862437" y="3660557"/>
            <a:ext cx="690344" cy="2862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3">
            <a:extLst>
              <a:ext uri="{FF2B5EF4-FFF2-40B4-BE49-F238E27FC236}">
                <a16:creationId xmlns:a16="http://schemas.microsoft.com/office/drawing/2014/main" id="{BAEA26AC-480B-4247-A770-B3D92F7B8B59}"/>
              </a:ext>
            </a:extLst>
          </p:cNvPr>
          <p:cNvSpPr txBox="1">
            <a:spLocks/>
          </p:cNvSpPr>
          <p:nvPr/>
        </p:nvSpPr>
        <p:spPr>
          <a:xfrm>
            <a:off x="3090901" y="129174"/>
            <a:ext cx="6474961" cy="101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</a:rPr>
              <a:t>Work Zone List</a:t>
            </a:r>
          </a:p>
        </p:txBody>
      </p:sp>
    </p:spTree>
    <p:extLst>
      <p:ext uri="{BB962C8B-B14F-4D97-AF65-F5344CB8AC3E}">
        <p14:creationId xmlns:p14="http://schemas.microsoft.com/office/powerpoint/2010/main" val="288812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2FB7-3FF1-4B68-B92E-BDD29F6C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741" y="36765"/>
            <a:ext cx="5842519" cy="1179299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Statewide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03EF8A-959B-4964-A3A4-FA34F13DD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0" y="1024441"/>
            <a:ext cx="11219021" cy="53689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A5FC3-265D-4348-8C71-F66DB14EE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13" y="3029398"/>
            <a:ext cx="1373043" cy="1209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73AA0-E411-4BF4-A6DF-B67C1D8B2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657" y="4407939"/>
            <a:ext cx="1700955" cy="859623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C99FB5D8-31E0-49E5-831D-5A72C6DDF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49" y="2226665"/>
            <a:ext cx="2085975" cy="581025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Mapped as of April 2022</a:t>
            </a:r>
            <a:endParaRPr lang="en-US" sz="11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18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036A5-3CD2-423A-92F3-D2C2ADFF0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65" y="1103910"/>
            <a:ext cx="9293291" cy="5483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0931E-2233-4732-B49D-C88D566D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907" y="1855853"/>
            <a:ext cx="4340589" cy="3807831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A720CE14-2DF9-4307-A7CD-3F53EB3458D7}"/>
              </a:ext>
            </a:extLst>
          </p:cNvPr>
          <p:cNvSpPr txBox="1">
            <a:spLocks/>
          </p:cNvSpPr>
          <p:nvPr/>
        </p:nvSpPr>
        <p:spPr>
          <a:xfrm>
            <a:off x="1978092" y="177520"/>
            <a:ext cx="7725747" cy="1010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</a:rPr>
              <a:t>Projects mapped shown on Oktraffic.org</a:t>
            </a:r>
          </a:p>
        </p:txBody>
      </p:sp>
    </p:spTree>
    <p:extLst>
      <p:ext uri="{BB962C8B-B14F-4D97-AF65-F5344CB8AC3E}">
        <p14:creationId xmlns:p14="http://schemas.microsoft.com/office/powerpoint/2010/main" val="417395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942F53-007B-4AB6-8744-58A708CAC512}"/>
              </a:ext>
            </a:extLst>
          </p:cNvPr>
          <p:cNvSpPr txBox="1"/>
          <p:nvPr/>
        </p:nvSpPr>
        <p:spPr>
          <a:xfrm>
            <a:off x="8081817" y="4887088"/>
            <a:ext cx="3842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Alan Stevenson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Asst State Maintenance Engineer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ITS, Fiber Optics, and Wireless Branch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astevenson@odot.org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(405) 521-6460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E8408F-B9F2-4F99-8AD3-6315F52CB68F}"/>
              </a:ext>
            </a:extLst>
          </p:cNvPr>
          <p:cNvSpPr txBox="1">
            <a:spLocks/>
          </p:cNvSpPr>
          <p:nvPr/>
        </p:nvSpPr>
        <p:spPr>
          <a:xfrm>
            <a:off x="2586895" y="2948476"/>
            <a:ext cx="6192416" cy="1091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4930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0984C0-00FE-42B9-9547-EFDE421968D1}"/>
              </a:ext>
            </a:extLst>
          </p:cNvPr>
          <p:cNvSpPr txBox="1">
            <a:spLocks/>
          </p:cNvSpPr>
          <p:nvPr/>
        </p:nvSpPr>
        <p:spPr>
          <a:xfrm>
            <a:off x="1149291" y="-217548"/>
            <a:ext cx="9265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OKTraffic.org - Probe Data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C7B6F-9FD0-E326-80CF-6E95C114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5" y="698015"/>
            <a:ext cx="10727286" cy="6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0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0984C0-00FE-42B9-9547-EFDE421968D1}"/>
              </a:ext>
            </a:extLst>
          </p:cNvPr>
          <p:cNvSpPr txBox="1">
            <a:spLocks/>
          </p:cNvSpPr>
          <p:nvPr/>
        </p:nvSpPr>
        <p:spPr>
          <a:xfrm>
            <a:off x="4061926" y="-148717"/>
            <a:ext cx="40681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WAZE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30406-5916-E354-C761-F52D2A6FA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149" y="885077"/>
            <a:ext cx="9130040" cy="59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6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B143-3986-E721-93A5-3EA26744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OKTraffic.org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Waze Data Sharing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65C954-90B4-1713-EB40-EE19CFD98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448" y="1250601"/>
            <a:ext cx="9276622" cy="555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B64-9659-DFC2-FFFE-396DE04F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03C144-389E-DEAB-F355-924E7CC9436E}"/>
              </a:ext>
            </a:extLst>
          </p:cNvPr>
          <p:cNvSpPr txBox="1">
            <a:spLocks/>
          </p:cNvSpPr>
          <p:nvPr/>
        </p:nvSpPr>
        <p:spPr>
          <a:xfrm>
            <a:off x="1510748" y="551637"/>
            <a:ext cx="8915400" cy="960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Road Weather Information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6273D-EE4B-7F31-0C40-F02A7574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894" y="1291328"/>
            <a:ext cx="8175359" cy="550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69FAE-5EA3-DAD1-0372-8A9A5689E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073" y="3098038"/>
            <a:ext cx="1423780" cy="7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1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AF2BF-0680-130D-765D-2AD111AE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Road Conditions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OKRoads.org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CDF387-3C58-1DD2-5CE3-378D16BC2D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44" y="1825625"/>
            <a:ext cx="10144097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66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-19777"/>
            <a:ext cx="9144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Snowplow Mobile Observation  Systems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47EF645-84E9-41EF-B7BB-9462F7540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893" y="891423"/>
            <a:ext cx="9413434" cy="588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C8A3-4E3E-3CDD-789A-D3EDCE1E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Integrated NOAA Weather Data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A0933B7-D6F8-B3C1-4BA2-DBAA54E0C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7" y="1251675"/>
            <a:ext cx="11360386" cy="5606325"/>
          </a:xfrm>
        </p:spPr>
      </p:pic>
    </p:spTree>
    <p:extLst>
      <p:ext uri="{BB962C8B-B14F-4D97-AF65-F5344CB8AC3E}">
        <p14:creationId xmlns:p14="http://schemas.microsoft.com/office/powerpoint/2010/main" val="77386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B5EB47-7BC5-4C3C-AC64-77A6582669FD}"/>
              </a:ext>
            </a:extLst>
          </p:cNvPr>
          <p:cNvSpPr txBox="1">
            <a:spLocks/>
          </p:cNvSpPr>
          <p:nvPr/>
        </p:nvSpPr>
        <p:spPr>
          <a:xfrm>
            <a:off x="2691327" y="2578758"/>
            <a:ext cx="6192416" cy="1205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Data to Share Back</a:t>
            </a:r>
          </a:p>
        </p:txBody>
      </p:sp>
    </p:spTree>
    <p:extLst>
      <p:ext uri="{BB962C8B-B14F-4D97-AF65-F5344CB8AC3E}">
        <p14:creationId xmlns:p14="http://schemas.microsoft.com/office/powerpoint/2010/main" val="2584277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6000"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2845</TotalTime>
  <Words>367</Words>
  <Application>Microsoft Office PowerPoint</Application>
  <PresentationFormat>Widescreen</PresentationFormat>
  <Paragraphs>79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Oklahoma Crowdsourcing October 2022</vt:lpstr>
      <vt:lpstr>PowerPoint Presentation</vt:lpstr>
      <vt:lpstr>PowerPoint Presentation</vt:lpstr>
      <vt:lpstr>OKTraffic.org Waze Data Sharing</vt:lpstr>
      <vt:lpstr>PowerPoint Presentation</vt:lpstr>
      <vt:lpstr>Road Conditions OKRoads.org</vt:lpstr>
      <vt:lpstr>Snowplow Mobile Observation  Systems</vt:lpstr>
      <vt:lpstr>Integrated NOAA Weather Data</vt:lpstr>
      <vt:lpstr>PowerPoint Presentation</vt:lpstr>
      <vt:lpstr>Old Construction Map</vt:lpstr>
      <vt:lpstr>Construction App</vt:lpstr>
      <vt:lpstr>Recording Construction Location</vt:lpstr>
      <vt:lpstr>PowerPoint Presentation</vt:lpstr>
      <vt:lpstr>PowerPoint Presentation</vt:lpstr>
      <vt:lpstr>PowerPoint Presentation</vt:lpstr>
      <vt:lpstr>PowerPoint Presentation</vt:lpstr>
      <vt:lpstr>Statewide Projects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App</dc:title>
  <dc:creator>Caitlyn Rigdon</dc:creator>
  <cp:lastModifiedBy>Alan Stevenson</cp:lastModifiedBy>
  <cp:revision>63</cp:revision>
  <cp:lastPrinted>2022-11-07T23:00:59Z</cp:lastPrinted>
  <dcterms:created xsi:type="dcterms:W3CDTF">2022-04-18T13:08:24Z</dcterms:created>
  <dcterms:modified xsi:type="dcterms:W3CDTF">2022-11-10T18:28:13Z</dcterms:modified>
</cp:coreProperties>
</file>