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92" r:id="rId6"/>
    <p:sldId id="290" r:id="rId7"/>
    <p:sldId id="328" r:id="rId8"/>
    <p:sldId id="310" r:id="rId9"/>
    <p:sldId id="329" r:id="rId10"/>
    <p:sldId id="332" r:id="rId11"/>
    <p:sldId id="334" r:id="rId12"/>
    <p:sldId id="330" r:id="rId13"/>
    <p:sldId id="331" r:id="rId14"/>
    <p:sldId id="314" r:id="rId15"/>
    <p:sldId id="316" r:id="rId16"/>
    <p:sldId id="335" r:id="rId17"/>
    <p:sldId id="336" r:id="rId18"/>
    <p:sldId id="337" r:id="rId19"/>
    <p:sldId id="280" r:id="rId2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avis" initials="MD" lastIdx="2" clrIdx="0">
    <p:extLst>
      <p:ext uri="{19B8F6BF-5375-455C-9EA6-DF929625EA0E}">
        <p15:presenceInfo xmlns:p15="http://schemas.microsoft.com/office/powerpoint/2012/main" userId="S::MeDavis@ODOT.ORG::98f5a073-f831-4e43-9bda-0192c93c06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4" autoAdjust="0"/>
    <p:restoredTop sz="88187" autoAdjust="0"/>
  </p:normalViewPr>
  <p:slideViewPr>
    <p:cSldViewPr>
      <p:cViewPr varScale="1">
        <p:scale>
          <a:sx n="101" d="100"/>
          <a:sy n="101" d="100"/>
        </p:scale>
        <p:origin x="100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16" d="100"/>
          <a:sy n="116" d="100"/>
        </p:scale>
        <p:origin x="1064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187500000000001E-2"/>
          <c:y val="0.10014843133929434"/>
          <c:w val="0.89531249999999996"/>
          <c:h val="0.7534517253043968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783-424A-BD69-B3BFF874E6E2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783-424A-BD69-B3BFF874E6E2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783-424A-BD69-B3BFF874E6E2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783-424A-BD69-B3BFF874E6E2}"/>
              </c:ext>
            </c:extLst>
          </c:dPt>
          <c:cat>
            <c:strRef>
              <c:f>Sheet1!$A$2:$A$5</c:f>
              <c:strCache>
                <c:ptCount val="2"/>
                <c:pt idx="0">
                  <c:v>Bridges</c:v>
                </c:pt>
                <c:pt idx="1">
                  <c:v>SD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535</c:v>
                </c:pt>
                <c:pt idx="1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7A-477F-B7F8-8F5E63CF2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BFE31-EBC2-4582-9D44-5019B475BA14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39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676CE-0DFD-4B39-84BB-AFC49E361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0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CHBP AKA 34 Bridge Project</a:t>
            </a:r>
          </a:p>
          <a:p>
            <a:r>
              <a:rPr lang="en-US" dirty="0"/>
              <a:t>$225M to rural states (call for projects in 2018; awarded in 2019)</a:t>
            </a:r>
          </a:p>
          <a:p>
            <a:r>
              <a:rPr lang="en-US" dirty="0"/>
              <a:t>One of 20 projects awarded (ODOT submitted 3; this project was chosen as the top priority for the agency)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70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these are using steel beams – sitting directly on the abutments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1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Makes use of multiple funding sources </a:t>
            </a:r>
          </a:p>
          <a:p>
            <a:r>
              <a:rPr lang="en-US" dirty="0" err="1"/>
              <a:t>Utilitzed</a:t>
            </a:r>
            <a:r>
              <a:rPr lang="en-US" dirty="0"/>
              <a:t> ODOT resources for all pre-construction activities (would have cost $11.6M)</a:t>
            </a:r>
          </a:p>
          <a:p>
            <a:r>
              <a:rPr lang="en-US" dirty="0"/>
              <a:t>To</a:t>
            </a:r>
            <a:r>
              <a:rPr lang="en-US" baseline="0" dirty="0"/>
              <a:t> replace 34 bridges with county funding would take over 40 years to accomplish – preliminary estimates $10.8M for construction – low bid was $11.7M</a:t>
            </a:r>
          </a:p>
          <a:p>
            <a:r>
              <a:rPr lang="en-US" baseline="0" dirty="0"/>
              <a:t>Would have cost over $22M to build individually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37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NEPA for all 34 bridges</a:t>
            </a:r>
          </a:p>
          <a:p>
            <a:r>
              <a:rPr lang="en-US" dirty="0"/>
              <a:t>1 404 permit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Funds had to be authorized by the end of FFY21 (Sept 30) – only had from Sept. 2019-Sept</a:t>
            </a:r>
            <a:r>
              <a:rPr lang="en-US"/>
              <a:t>. 2021</a:t>
            </a:r>
            <a:endParaRPr lang="en-US" dirty="0"/>
          </a:p>
          <a:p>
            <a:r>
              <a:rPr lang="en-US" dirty="0"/>
              <a:t>Huge commitment of resources – short time frame to deliver</a:t>
            </a:r>
          </a:p>
          <a:p>
            <a:r>
              <a:rPr lang="en-US" dirty="0"/>
              <a:t>Praise ODOT divisions and commissioners for commitment to seeing the project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24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read slide</a:t>
            </a:r>
          </a:p>
          <a:p>
            <a:r>
              <a:rPr lang="en-US" dirty="0"/>
              <a:t>Results in GRS standard that can be used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77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Had to remove bridges due to hydraulics being unable to meet Q10 with planned length</a:t>
            </a:r>
          </a:p>
          <a:p>
            <a:pPr marL="228600" indent="-228600">
              <a:buAutoNum type="arabicPeriod"/>
            </a:pPr>
            <a:r>
              <a:rPr lang="en-US" dirty="0"/>
              <a:t>Best case – how will we capitalize if bids come in low? Designed extra bridges; Worst case – be ready and willing to find solutions if this happens (ex.-r/w taking too long)</a:t>
            </a:r>
          </a:p>
          <a:p>
            <a:pPr marL="228600" indent="-228600">
              <a:buAutoNum type="arabicPeriod"/>
            </a:pPr>
            <a:r>
              <a:rPr lang="en-US" dirty="0"/>
              <a:t>This requires working with all stakeholders and asking for feedback from industry/contractors</a:t>
            </a:r>
          </a:p>
          <a:p>
            <a:pPr marL="228600" indent="-228600">
              <a:buAutoNum type="arabicPeriod"/>
            </a:pPr>
            <a:r>
              <a:rPr lang="en-US" dirty="0"/>
              <a:t>Make sure communication is clear and all stakeholders are included</a:t>
            </a:r>
          </a:p>
          <a:p>
            <a:pPr marL="228600" indent="-228600">
              <a:buAutoNum type="arabicPeriod"/>
            </a:pPr>
            <a:r>
              <a:rPr lang="en-US" dirty="0"/>
              <a:t>So far, SEVEN (7) bridges have been constructed and opened for use – that’s an average of 3-4 weeks per bridge!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58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Grant County commissioners, ODOT divisions and staff, FHWA</a:t>
            </a:r>
          </a:p>
          <a:p>
            <a:r>
              <a:rPr lang="en-US" dirty="0"/>
              <a:t>Take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68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County</a:t>
            </a:r>
            <a:r>
              <a:rPr lang="en-US" baseline="0" dirty="0"/>
              <a:t> highway system is critical in this area – rural, farming, oil and gas and wind turbines key in this area</a:t>
            </a:r>
          </a:p>
          <a:p>
            <a:r>
              <a:rPr lang="en-US" baseline="0" dirty="0" err="1"/>
              <a:t>Wakita</a:t>
            </a:r>
            <a:r>
              <a:rPr lang="en-US" baseline="0" dirty="0"/>
              <a:t> – home of the movie Twister and 1 of 3 ARM (</a:t>
            </a:r>
            <a:r>
              <a:rPr lang="en-US" baseline="0" dirty="0" err="1"/>
              <a:t>Atomospheric</a:t>
            </a:r>
            <a:r>
              <a:rPr lang="en-US" baseline="0" dirty="0"/>
              <a:t> Radiation Measurement) facilities in the country south of Lamont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9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Structurally Deficient</a:t>
            </a:r>
            <a:r>
              <a:rPr lang="en-US" baseline="0" dirty="0"/>
              <a:t> meaning one or more bridges elements rates in poor condition </a:t>
            </a:r>
          </a:p>
          <a:p>
            <a:r>
              <a:rPr lang="en-US" baseline="0" dirty="0"/>
              <a:t>70 % of bridges selected are on mail route, 50% are designated bus routes – low ADT does not decrease need!</a:t>
            </a:r>
          </a:p>
          <a:p>
            <a:r>
              <a:rPr lang="en-US" baseline="0" dirty="0"/>
              <a:t>highest # of bridges in state, more SD bridges than any other county &amp; more than all of Oklahoma on-system</a:t>
            </a:r>
          </a:p>
          <a:p>
            <a:r>
              <a:rPr lang="en-US" baseline="0" dirty="0"/>
              <a:t>CURRENTLY 464 bridges and 20 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6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Remember, 4500 people, 1920 total miles – only</a:t>
            </a:r>
            <a:r>
              <a:rPr lang="en-US" baseline="0" dirty="0"/>
              <a:t> 153 are highway (PAVED) – 1 mile section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Bridges are often</a:t>
            </a:r>
            <a:r>
              <a:rPr lang="en-US" baseline="0" dirty="0"/>
              <a:t> 14-22’ wide – roadways are still access to homes, bus routes and mail routes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7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Innovative technology presented in grant proposal – ended up with 2 span lengths (30’ and 40’), 28’ wide, 18-24” thick segments.</a:t>
            </a:r>
          </a:p>
          <a:p>
            <a:r>
              <a:rPr lang="en-US" dirty="0"/>
              <a:t>Ended up not using the 20’ design due to hydraulics</a:t>
            </a:r>
          </a:p>
          <a:p>
            <a:r>
              <a:rPr lang="en-US" dirty="0"/>
              <a:t>Will be wider than what is typically out there now (good for farming equipment)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98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bridge in Mississippi with pre-cast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Geosynthetic Reinforced Soil</a:t>
            </a:r>
          </a:p>
          <a:p>
            <a:r>
              <a:rPr lang="en-US" dirty="0"/>
              <a:t>Commonly called a “burrito”</a:t>
            </a:r>
          </a:p>
          <a:p>
            <a:r>
              <a:rPr lang="en-US" dirty="0"/>
              <a:t>No special equipment needed which opens the pool of potential bidders</a:t>
            </a:r>
          </a:p>
          <a:p>
            <a:r>
              <a:rPr lang="en-US" dirty="0"/>
              <a:t>No deep foundations – smaller</a:t>
            </a:r>
            <a:r>
              <a:rPr lang="en-US" baseline="0" dirty="0"/>
              <a:t> environmental foot print</a:t>
            </a:r>
          </a:p>
          <a:p>
            <a:r>
              <a:rPr lang="en-US" baseline="0" dirty="0"/>
              <a:t>No “bump at the bridge”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76CE-0DFD-4B39-84BB-AFC49E361F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4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DEDED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DEDED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537196" y="3942588"/>
            <a:ext cx="2537460" cy="2887980"/>
          </a:xfrm>
          <a:custGeom>
            <a:avLst/>
            <a:gdLst/>
            <a:ahLst/>
            <a:cxnLst/>
            <a:rect l="l" t="t" r="r" b="b"/>
            <a:pathLst>
              <a:path w="2537459" h="2887979">
                <a:moveTo>
                  <a:pt x="2537028" y="0"/>
                </a:moveTo>
                <a:lnTo>
                  <a:pt x="0" y="2887586"/>
                </a:lnTo>
                <a:lnTo>
                  <a:pt x="2204427" y="2887586"/>
                </a:lnTo>
                <a:lnTo>
                  <a:pt x="2258377" y="2883827"/>
                </a:lnTo>
                <a:lnTo>
                  <a:pt x="2309558" y="2872930"/>
                </a:lnTo>
                <a:lnTo>
                  <a:pt x="2357272" y="2855518"/>
                </a:lnTo>
                <a:lnTo>
                  <a:pt x="2400858" y="2832150"/>
                </a:lnTo>
                <a:lnTo>
                  <a:pt x="2439606" y="2803436"/>
                </a:lnTo>
                <a:lnTo>
                  <a:pt x="2472855" y="2769958"/>
                </a:lnTo>
                <a:lnTo>
                  <a:pt x="2499906" y="2732303"/>
                </a:lnTo>
                <a:lnTo>
                  <a:pt x="2520073" y="2691079"/>
                </a:lnTo>
                <a:lnTo>
                  <a:pt x="2532672" y="2646870"/>
                </a:lnTo>
                <a:lnTo>
                  <a:pt x="2537028" y="2600274"/>
                </a:lnTo>
                <a:lnTo>
                  <a:pt x="2537028" y="0"/>
                </a:lnTo>
                <a:close/>
              </a:path>
            </a:pathLst>
          </a:custGeom>
          <a:solidFill>
            <a:srgbClr val="87A9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331195" y="5820155"/>
            <a:ext cx="1639823" cy="896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DEDED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583680"/>
            <a:ext cx="12192000" cy="274320"/>
          </a:xfrm>
          <a:custGeom>
            <a:avLst/>
            <a:gdLst/>
            <a:ahLst/>
            <a:cxnLst/>
            <a:rect l="l" t="t" r="r" b="b"/>
            <a:pathLst>
              <a:path w="12192000" h="274320">
                <a:moveTo>
                  <a:pt x="0" y="274320"/>
                </a:moveTo>
                <a:lnTo>
                  <a:pt x="12192000" y="274320"/>
                </a:lnTo>
                <a:lnTo>
                  <a:pt x="1219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87A9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865" y="41612"/>
            <a:ext cx="11500269" cy="1692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DEDED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8460" y="1713484"/>
            <a:ext cx="8895079" cy="3322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91AE97-E829-45A7-B868-3A1E9E950C13}"/>
              </a:ext>
            </a:extLst>
          </p:cNvPr>
          <p:cNvSpPr txBox="1"/>
          <p:nvPr/>
        </p:nvSpPr>
        <p:spPr>
          <a:xfrm>
            <a:off x="762000" y="609600"/>
            <a:ext cx="1066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45" dirty="0">
                <a:solidFill>
                  <a:schemeClr val="bg1"/>
                </a:solidFill>
              </a:rPr>
              <a:t>Competitive Highway Bridge Program</a:t>
            </a:r>
            <a:br>
              <a:rPr lang="en-US" sz="4400" spc="-45" dirty="0">
                <a:solidFill>
                  <a:schemeClr val="bg1"/>
                </a:solidFill>
              </a:rPr>
            </a:br>
            <a:r>
              <a:rPr lang="en-US" sz="4400" spc="-45" dirty="0">
                <a:solidFill>
                  <a:schemeClr val="bg1"/>
                </a:solidFill>
              </a:rPr>
              <a:t>From Research to Implementation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579120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33600"/>
            <a:ext cx="5791199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7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887" y="468868"/>
            <a:ext cx="8895079" cy="738664"/>
          </a:xfrm>
        </p:spPr>
        <p:txBody>
          <a:bodyPr/>
          <a:lstStyle/>
          <a:p>
            <a:r>
              <a:rPr lang="en-US" sz="4800" b="1" u="sng" dirty="0">
                <a:solidFill>
                  <a:schemeClr val="bg1"/>
                </a:solidFill>
              </a:rPr>
              <a:t>Innovative Financing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28600"/>
            <a:ext cx="11811000" cy="6324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844675"/>
              </p:ext>
            </p:extLst>
          </p:nvPr>
        </p:nvGraphicFramePr>
        <p:xfrm>
          <a:off x="1600200" y="1975366"/>
          <a:ext cx="8890000" cy="1905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8200">
                  <a:extLst>
                    <a:ext uri="{9D8B030D-6E8A-4147-A177-3AD203B41FA5}">
                      <a16:colId xmlns:a16="http://schemas.microsoft.com/office/drawing/2014/main" val="1617075217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1155583691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679476544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312783234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CIRB/STP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ODOT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CHBP 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17702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$2,751,000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$720,000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$2,038,800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$3,468,000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22169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4648200"/>
            <a:ext cx="886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Economy of Scale – Estimate 12% Savings </a:t>
            </a:r>
          </a:p>
        </p:txBody>
      </p:sp>
    </p:spTree>
    <p:extLst>
      <p:ext uri="{BB962C8B-B14F-4D97-AF65-F5344CB8AC3E}">
        <p14:creationId xmlns:p14="http://schemas.microsoft.com/office/powerpoint/2010/main" val="116303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457200"/>
            <a:ext cx="70720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</a:rPr>
              <a:t>Innovative Project Delivery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1 Plan Set – 34 Bridges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0429" y="2971800"/>
            <a:ext cx="100128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Standard Design – reduce workload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Streamline Environmental Process and Permitting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Economy of Scale</a:t>
            </a:r>
          </a:p>
        </p:txBody>
      </p:sp>
    </p:spTree>
    <p:extLst>
      <p:ext uri="{BB962C8B-B14F-4D97-AF65-F5344CB8AC3E}">
        <p14:creationId xmlns:p14="http://schemas.microsoft.com/office/powerpoint/2010/main" val="180786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445793"/>
              </p:ext>
            </p:extLst>
          </p:nvPr>
        </p:nvGraphicFramePr>
        <p:xfrm>
          <a:off x="647699" y="1981200"/>
          <a:ext cx="10896600" cy="3383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48300">
                  <a:extLst>
                    <a:ext uri="{9D8B030D-6E8A-4147-A177-3AD203B41FA5}">
                      <a16:colId xmlns:a16="http://schemas.microsoft.com/office/drawing/2014/main" val="1718592187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1939322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Survey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March 2020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5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Hydraulics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May 2020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408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Environmental Underway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January 2021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79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PS&amp;E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June 2021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4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Federal Authorization – Bid Letting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September 2021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7872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67000" y="609600"/>
            <a:ext cx="7072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chemeClr val="accent3">
                    <a:lumMod val="75000"/>
                  </a:schemeClr>
                </a:solidFill>
              </a:rPr>
              <a:t>Innovative Project Delivery</a:t>
            </a:r>
          </a:p>
        </p:txBody>
      </p:sp>
    </p:spTree>
    <p:extLst>
      <p:ext uri="{BB962C8B-B14F-4D97-AF65-F5344CB8AC3E}">
        <p14:creationId xmlns:p14="http://schemas.microsoft.com/office/powerpoint/2010/main" val="205512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609600"/>
            <a:ext cx="5334000" cy="1785104"/>
          </a:xfrm>
        </p:spPr>
        <p:txBody>
          <a:bodyPr/>
          <a:lstStyle/>
          <a:p>
            <a:r>
              <a:rPr lang="en-US" sz="4400" b="1" u="sng" dirty="0">
                <a:solidFill>
                  <a:schemeClr val="accent3">
                    <a:lumMod val="50000"/>
                  </a:schemeClr>
                </a:solidFill>
              </a:rPr>
              <a:t>Benefits and Outcome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833328"/>
            <a:ext cx="108520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Reduce SD bridges in Grant county by 20%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Boost local economy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  Improve traffic safety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  Assist local communities with a sustainable  transportation corridor</a:t>
            </a: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54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609600"/>
            <a:ext cx="5334000" cy="1785104"/>
          </a:xfrm>
        </p:spPr>
        <p:txBody>
          <a:bodyPr/>
          <a:lstStyle/>
          <a:p>
            <a:pPr algn="ctr"/>
            <a:r>
              <a:rPr lang="en-US" sz="4400" b="1" u="sng" dirty="0">
                <a:solidFill>
                  <a:schemeClr val="accent3">
                    <a:lumMod val="50000"/>
                  </a:schemeClr>
                </a:solidFill>
              </a:rPr>
              <a:t>Lessons Learned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752600"/>
            <a:ext cx="1085209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Run hydraulics early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Plan for best case and worst case scenarios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Be flexible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Communication is key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59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915521"/>
            <a:ext cx="8534399" cy="270843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4800" b="1" dirty="0">
                <a:solidFill>
                  <a:schemeClr val="bg1"/>
                </a:solidFill>
                <a:latin typeface="Calibri Light"/>
                <a:cs typeface="Calibri Light"/>
              </a:rPr>
              <a:t>Thanks to Grant County,</a:t>
            </a:r>
            <a:br>
              <a:rPr lang="en-US" sz="4800" b="1" dirty="0">
                <a:solidFill>
                  <a:schemeClr val="bg1"/>
                </a:solidFill>
                <a:latin typeface="Calibri Light"/>
                <a:cs typeface="Calibri Light"/>
              </a:rPr>
            </a:br>
            <a:r>
              <a:rPr lang="en-US" sz="4800" b="1" dirty="0">
                <a:solidFill>
                  <a:schemeClr val="bg1"/>
                </a:solidFill>
                <a:latin typeface="Calibri Light"/>
                <a:cs typeface="Calibri Light"/>
              </a:rPr>
              <a:t>ODOT Divisions, and FHWA!</a:t>
            </a:r>
            <a:br>
              <a:rPr lang="en-US" sz="4800" b="1" dirty="0">
                <a:solidFill>
                  <a:schemeClr val="bg1"/>
                </a:solidFill>
                <a:latin typeface="Calibri Light"/>
                <a:cs typeface="Calibri Light"/>
              </a:rPr>
            </a:br>
            <a:br>
              <a:rPr lang="en-US" sz="4000" b="1" dirty="0">
                <a:solidFill>
                  <a:schemeClr val="bg1"/>
                </a:solidFill>
                <a:latin typeface="Calibri Light"/>
                <a:cs typeface="Calibri Light"/>
              </a:rPr>
            </a:br>
            <a:endParaRPr sz="4000" b="1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200" y="5486400"/>
            <a:ext cx="3349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ODOT Local Government Division </a:t>
            </a:r>
          </a:p>
          <a:p>
            <a:r>
              <a:rPr lang="en-US" dirty="0">
                <a:solidFill>
                  <a:schemeClr val="bg1"/>
                </a:solidFill>
              </a:rPr>
              <a:t>Melissa Davis – Project Manager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6992137" cy="5008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335" y="1524000"/>
            <a:ext cx="3970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GRANT COUNTY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502457"/>
            <a:ext cx="95854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Population 4500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1920 road miles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92% are part of the </a:t>
            </a:r>
          </a:p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     county highway system</a:t>
            </a:r>
          </a:p>
        </p:txBody>
      </p:sp>
    </p:spTree>
    <p:extLst>
      <p:ext uri="{BB962C8B-B14F-4D97-AF65-F5344CB8AC3E}">
        <p14:creationId xmlns:p14="http://schemas.microsoft.com/office/powerpoint/2010/main" val="327363755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11506200" cy="677108"/>
          </a:xfrm>
          <a:noFill/>
        </p:spPr>
        <p:txBody>
          <a:bodyPr/>
          <a:lstStyle/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</a:rPr>
              <a:t>Bridges in Grant County at time of application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678009015"/>
              </p:ext>
            </p:extLst>
          </p:nvPr>
        </p:nvGraphicFramePr>
        <p:xfrm>
          <a:off x="4343400" y="106680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14276" y="2133600"/>
            <a:ext cx="119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33 % SD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888D17-0435-41E8-9601-ABE239D9E4C7}"/>
              </a:ext>
            </a:extLst>
          </p:cNvPr>
          <p:cNvSpPr txBox="1"/>
          <p:nvPr/>
        </p:nvSpPr>
        <p:spPr>
          <a:xfrm>
            <a:off x="266700" y="2152816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535 bridges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Most county bridges in state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174 of those are SD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F43A2-4E9E-4B33-98EE-964456C0E98F}"/>
              </a:ext>
            </a:extLst>
          </p:cNvPr>
          <p:cNvSpPr txBox="1"/>
          <p:nvPr/>
        </p:nvSpPr>
        <p:spPr>
          <a:xfrm>
            <a:off x="762000" y="5886611"/>
            <a:ext cx="10657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*There are more SD bridges in Grant County than there are in the entire state of on-system bridges.*</a:t>
            </a:r>
          </a:p>
        </p:txBody>
      </p:sp>
    </p:spTree>
    <p:extLst>
      <p:ext uri="{BB962C8B-B14F-4D97-AF65-F5344CB8AC3E}">
        <p14:creationId xmlns:p14="http://schemas.microsoft.com/office/powerpoint/2010/main" val="243579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609600"/>
            <a:ext cx="5334000" cy="110799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421011" cy="2495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95600"/>
            <a:ext cx="4994422" cy="3357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92532"/>
            <a:ext cx="3691497" cy="3563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0843" y="3657600"/>
            <a:ext cx="2576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1920 miles</a:t>
            </a: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Over 1775 miles</a:t>
            </a: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County Maintained</a:t>
            </a:r>
          </a:p>
        </p:txBody>
      </p:sp>
    </p:spTree>
    <p:extLst>
      <p:ext uri="{BB962C8B-B14F-4D97-AF65-F5344CB8AC3E}">
        <p14:creationId xmlns:p14="http://schemas.microsoft.com/office/powerpoint/2010/main" val="70693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609600"/>
            <a:ext cx="5334000" cy="110799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380058"/>
            <a:ext cx="2971800" cy="6139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7010400" cy="4537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971800"/>
            <a:ext cx="5461182" cy="33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17797"/>
            <a:ext cx="9677399" cy="83099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CHBP Grant Criteria: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28600"/>
            <a:ext cx="11811000" cy="6324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2649197"/>
            <a:ext cx="60518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Innovative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Innovative Financing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Innovative Project Delivery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48460" y="1891993"/>
            <a:ext cx="8895079" cy="2997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93160-3A5D-4737-B9FD-1E755AA18F49}"/>
              </a:ext>
            </a:extLst>
          </p:cNvPr>
          <p:cNvSpPr txBox="1"/>
          <p:nvPr/>
        </p:nvSpPr>
        <p:spPr>
          <a:xfrm>
            <a:off x="1219200" y="5524999"/>
            <a:ext cx="102151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ODOT awarded $3.47 million for bundling of 34 bridge replacements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8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609600"/>
            <a:ext cx="5334000" cy="1723549"/>
          </a:xfrm>
        </p:spPr>
        <p:txBody>
          <a:bodyPr/>
          <a:lstStyle/>
          <a:p>
            <a:r>
              <a:rPr lang="en-US" sz="4000" b="1" u="sng" dirty="0">
                <a:solidFill>
                  <a:schemeClr val="accent3">
                    <a:lumMod val="50000"/>
                  </a:schemeClr>
                </a:solidFill>
              </a:rPr>
              <a:t>Innovative Technology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833328"/>
            <a:ext cx="1085209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Pre-cast concrete span beams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Easily fabricated, transported and erected on site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Pre-stressed elements, longitudinally tied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20’-40’ anticipated span lengths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Become part of County Bridge Standards</a:t>
            </a:r>
          </a:p>
          <a:p>
            <a:pPr marL="1200150" lvl="1" indent="-742950">
              <a:buFont typeface="+mj-lt"/>
              <a:buAutoNum type="arabicPeriod"/>
            </a:pP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5141925"/>
            <a:ext cx="7472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Additional Design Parameters: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28’ Clear Roadway – 10 Year Overtopping Hydraulic Design</a:t>
            </a:r>
          </a:p>
        </p:txBody>
      </p:sp>
    </p:spTree>
    <p:extLst>
      <p:ext uri="{BB962C8B-B14F-4D97-AF65-F5344CB8AC3E}">
        <p14:creationId xmlns:p14="http://schemas.microsoft.com/office/powerpoint/2010/main" val="1752983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69926"/>
            <a:ext cx="8468232" cy="3867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7703" y="381000"/>
            <a:ext cx="642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Pre-Cast Span Segmental Beams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954194"/>
            <a:ext cx="597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Anticipate 20’ – 30’ – 40’ design lengths</a:t>
            </a:r>
          </a:p>
        </p:txBody>
      </p:sp>
    </p:spTree>
    <p:extLst>
      <p:ext uri="{BB962C8B-B14F-4D97-AF65-F5344CB8AC3E}">
        <p14:creationId xmlns:p14="http://schemas.microsoft.com/office/powerpoint/2010/main" val="170217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609600"/>
            <a:ext cx="5334000" cy="1785104"/>
          </a:xfrm>
        </p:spPr>
        <p:txBody>
          <a:bodyPr/>
          <a:lstStyle/>
          <a:p>
            <a:r>
              <a:rPr lang="en-US" sz="4400" b="1" u="sng" dirty="0">
                <a:solidFill>
                  <a:schemeClr val="accent3">
                    <a:lumMod val="50000"/>
                  </a:schemeClr>
                </a:solidFill>
              </a:rPr>
              <a:t>Innovative Technology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833328"/>
            <a:ext cx="1085209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GRS Abutments:</a:t>
            </a:r>
          </a:p>
          <a:p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Reduce Construction Time and Cost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   Reduces Maintenance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   Reduces Environmental Impact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   Convenience and Flexibility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   FHWA identified EDC Initiative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43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46ED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EC7ABBD2AD443BD9ED2FB3475FE89" ma:contentTypeVersion="15" ma:contentTypeDescription="Create a new document." ma:contentTypeScope="" ma:versionID="0e6c9f3e547db763b0c98caed65f4663">
  <xsd:schema xmlns:xsd="http://www.w3.org/2001/XMLSchema" xmlns:xs="http://www.w3.org/2001/XMLSchema" xmlns:p="http://schemas.microsoft.com/office/2006/metadata/properties" xmlns:ns1="http://schemas.microsoft.com/sharepoint/v3" xmlns:ns3="c2533939-6a83-4fe6-9460-dc4baec3b200" xmlns:ns4="1f1db5d3-6315-43d2-853e-34f7c68a61fd" targetNamespace="http://schemas.microsoft.com/office/2006/metadata/properties" ma:root="true" ma:fieldsID="3db28dd8300ed15954822577aee7a4fb" ns1:_="" ns3:_="" ns4:_="">
    <xsd:import namespace="http://schemas.microsoft.com/sharepoint/v3"/>
    <xsd:import namespace="c2533939-6a83-4fe6-9460-dc4baec3b200"/>
    <xsd:import namespace="1f1db5d3-6315-43d2-853e-34f7c68a61f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33939-6a83-4fe6-9460-dc4baec3b2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db5d3-6315-43d2-853e-34f7c68a6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7CFD249-A239-49D7-84F4-FD3B6280B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533939-6a83-4fe6-9460-dc4baec3b200"/>
    <ds:schemaRef ds:uri="1f1db5d3-6315-43d2-853e-34f7c68a61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6DFF51-8A0A-4F44-82D4-23B4F477D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E1B8A0-0201-4723-9C13-3D7E38DBDA2F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f1db5d3-6315-43d2-853e-34f7c68a61fd"/>
    <ds:schemaRef ds:uri="http://purl.org/dc/elements/1.1/"/>
    <ds:schemaRef ds:uri="c2533939-6a83-4fe6-9460-dc4baec3b20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8852</TotalTime>
  <Words>897</Words>
  <Application>Microsoft Office PowerPoint</Application>
  <PresentationFormat>Widescreen</PresentationFormat>
  <Paragraphs>151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CHBP Grant Criteria: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to Grant County, ODOT Divisions, and FHWA!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Alternatives Program and  Safe Routes to School Funding</dc:title>
  <dc:creator>Lenae Clements</dc:creator>
  <cp:lastModifiedBy>Melissa Davis</cp:lastModifiedBy>
  <cp:revision>119</cp:revision>
  <cp:lastPrinted>2019-10-08T21:35:48Z</cp:lastPrinted>
  <dcterms:created xsi:type="dcterms:W3CDTF">2017-10-30T09:02:48Z</dcterms:created>
  <dcterms:modified xsi:type="dcterms:W3CDTF">2022-09-06T19:27:39Z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2017-09-19T00:00:00Z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2017-10-30T00:00:00Z</vt:filetime>
  </property>
  <property fmtid="{D5CDD505-2E9C-101B-9397-08002B2CF9AE}" pid="5" name="ContentTypeId">
    <vt:lpwstr>0x010100252EC7ABBD2AD443BD9ED2FB3475FE89</vt:lpwstr>
  </property>
</Properties>
</file>