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525" r:id="rId3"/>
    <p:sldId id="384" r:id="rId4"/>
    <p:sldId id="387" r:id="rId5"/>
    <p:sldId id="521" r:id="rId6"/>
    <p:sldId id="386" r:id="rId7"/>
    <p:sldId id="352" r:id="rId8"/>
    <p:sldId id="353" r:id="rId9"/>
    <p:sldId id="392" r:id="rId10"/>
    <p:sldId id="266" r:id="rId11"/>
    <p:sldId id="267" r:id="rId12"/>
    <p:sldId id="268" r:id="rId13"/>
    <p:sldId id="523" r:id="rId14"/>
    <p:sldId id="269" r:id="rId15"/>
    <p:sldId id="270" r:id="rId16"/>
    <p:sldId id="516" r:id="rId17"/>
    <p:sldId id="517" r:id="rId18"/>
    <p:sldId id="524" r:id="rId19"/>
    <p:sldId id="518" r:id="rId20"/>
    <p:sldId id="290" r:id="rId2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7B9"/>
    <a:srgbClr val="3B6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44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FFE71-0C18-3DAE-71CC-0BE3BB74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5304-8433-4E82-BB59-029DC1D0D66A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18513-B65D-80A0-2BE4-4B4084FD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5A90B-DC77-B255-753D-2A34F9EF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39490-2882-475D-9593-13DC6BF3A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8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694BB-951D-64B1-89AA-A21796A7E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15A7F-7F24-4D09-A401-146FE4EFFFE7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627B8-CA8B-5812-5E1E-FCFFCEA7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C448B-D917-6D1C-2F4E-8FBE1648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37335-2C56-4E59-8469-E61985529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65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1D0F7-00F9-8B5C-E49C-80D1E00C4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C63FD-43E1-453D-AF86-FBDDD11737DA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B3337-FEE7-878F-7223-2B2B5621D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8B2DC-C066-9721-F32D-5BDCFB40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53B19-1878-4924-BB16-9CE14F55B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6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0694C-9762-435E-D55B-42834CF23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7CAB3-8BA4-4863-9954-99E030EC72D8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86767-3AEA-7F71-FDAA-644B353AE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65D23-6B8D-C6D5-03BD-9F9208D60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1425D-08F6-4A70-A821-910CA6A47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96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43784-72EF-2965-5442-B430322A6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E07DC-E491-405D-8A30-A23589A8CC9D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36CB3-2354-E336-FDEC-7C616B2A0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08340-662B-97EE-3611-CD40FD13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21B77-6250-4B5A-951F-A2E64B2F2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9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F500FB-8559-FF1B-E166-7830E8EA7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03DFB-CF99-41F7-87E5-763BF29C5516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E1BA3F-C433-6E69-B483-D4CC9ED5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3607B5-5615-AC9D-0ED4-8ABF28B6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97B6C-F61B-451A-908E-04BA6D880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2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71DF333-023C-3431-5E1C-DF51C7DC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1B569-6FA7-4A4E-97A7-1E4BB6EA5794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91C5C3-F677-7720-F555-409A09036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E32934-3016-9026-CDCA-C1401A122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A7EA3-7B14-4E3F-8F8A-D18F1AA22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86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DEA050F-814B-4D78-F6C5-05C399D84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434AA-B4F5-4408-A26C-65EE502AC046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5E1DD3F-29E7-B05C-B734-AE103D76F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3D1320F-BB01-2C97-1077-2B8E5D7C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12388-4E76-4CAD-8B01-E4DB5951D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9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C7DF3A-F4A7-0CF8-8A8C-63868794B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263E7-7A58-44D8-B428-F5012E248CAB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990A1C-90AF-E4E9-0309-5277F2CAF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7683A98-38F2-CF70-552E-A94B3D9B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49D5-2DF9-4C99-A7AE-69C8748F7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4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402A38-71B6-BF90-E520-50E45AF2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A042A-5A2F-4762-8266-9CB602FA1F72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D3FFF8-878C-C04F-62C3-6399F995F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E261B5-208E-5814-D501-872946EE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7A6B9-1EC9-4419-BA68-D4B984D85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01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C7799D-2DDB-4215-3D5E-A1219DBC8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34576-ABBB-4027-BE17-322450211492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491267-5289-38F3-AD08-C1DB4012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CA4CB1-7D99-41B4-06E9-3FD89575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ECD8B-38B7-45B3-811B-7D9A58520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88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71D5A99-F664-0F11-AAA9-09F673DFDD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41588EC-48DE-1922-7AC0-F1BE67C912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0C29B-156F-C43B-4959-4FF476A83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B37099-42ED-476C-B39F-9B42607AA2DF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8B569-FE58-1AF6-B0DC-2B7615D9E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B4BCC-261F-A8EC-F70F-C05FF2DDC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3548D1-46AF-4F8D-973B-0F1F07AFF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astevenson@odot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180614D5-0ADA-F33A-7C2C-804CEF3EE9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8025" y="2765425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b="1">
                <a:solidFill>
                  <a:schemeClr val="bg1"/>
                </a:solidFill>
                <a:latin typeface="Arial Black" panose="020B0A04020102020204" pitchFamily="34" charset="0"/>
              </a:rPr>
              <a:t>Oklahoma IMO Update</a:t>
            </a:r>
            <a:br>
              <a:rPr lang="en-US" altLang="en-US" b="1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altLang="en-US" b="1">
                <a:solidFill>
                  <a:schemeClr val="bg1"/>
                </a:solidFill>
                <a:latin typeface="Arial Black" panose="020B0A04020102020204" pitchFamily="34" charset="0"/>
              </a:rPr>
              <a:t>July 2022</a:t>
            </a:r>
          </a:p>
        </p:txBody>
      </p:sp>
      <p:sp>
        <p:nvSpPr>
          <p:cNvPr id="2051" name="TextBox 3">
            <a:extLst>
              <a:ext uri="{FF2B5EF4-FFF2-40B4-BE49-F238E27FC236}">
                <a16:creationId xmlns:a16="http://schemas.microsoft.com/office/drawing/2014/main" id="{27181289-71D9-5EE8-D186-629E55691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7188" y="46656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ighway conditions alert from Oklahoma Department of Transportation | KOKH">
            <a:extLst>
              <a:ext uri="{FF2B5EF4-FFF2-40B4-BE49-F238E27FC236}">
                <a16:creationId xmlns:a16="http://schemas.microsoft.com/office/drawing/2014/main" id="{16AC49B7-C825-201F-03C3-118D63BC6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305" y="3216467"/>
            <a:ext cx="4244155" cy="2387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OKLAHOMA WINTER WEATHER: Oklahomans urged to conserve electricity amid  extreme winter weather">
            <a:extLst>
              <a:ext uri="{FF2B5EF4-FFF2-40B4-BE49-F238E27FC236}">
                <a16:creationId xmlns:a16="http://schemas.microsoft.com/office/drawing/2014/main" id="{C55C670A-897C-F7AA-C83B-1220C5E82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4573" y="3218024"/>
            <a:ext cx="4475757" cy="2517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Oklahomans work long shifts to keep drivers safe during winter weather">
            <a:extLst>
              <a:ext uri="{FF2B5EF4-FFF2-40B4-BE49-F238E27FC236}">
                <a16:creationId xmlns:a16="http://schemas.microsoft.com/office/drawing/2014/main" id="{C8A68E52-FE16-6E64-A310-DB9123BA2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6544" y="3593323"/>
            <a:ext cx="4244155" cy="2855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9E949FE-86B3-88E4-CFC4-E20767F95B9C}"/>
              </a:ext>
            </a:extLst>
          </p:cNvPr>
          <p:cNvSpPr txBox="1">
            <a:spLocks/>
          </p:cNvSpPr>
          <p:nvPr/>
        </p:nvSpPr>
        <p:spPr>
          <a:xfrm>
            <a:off x="2624138" y="1941513"/>
            <a:ext cx="6192837" cy="1204912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5200" b="1" dirty="0">
                <a:solidFill>
                  <a:schemeClr val="bg1"/>
                </a:solidFill>
              </a:rPr>
              <a:t>OKRoads.org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800" b="1" dirty="0">
                <a:solidFill>
                  <a:schemeClr val="bg1"/>
                </a:solidFill>
              </a:rPr>
              <a:t>Real-Time Road Conditions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B46C2B-1397-A857-817F-9B8D940AC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9405" y="1690688"/>
            <a:ext cx="7421050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A03E25-F695-EEF8-35CA-CA316040D99D}"/>
              </a:ext>
            </a:extLst>
          </p:cNvPr>
          <p:cNvSpPr txBox="1"/>
          <p:nvPr/>
        </p:nvSpPr>
        <p:spPr>
          <a:xfrm>
            <a:off x="568325" y="1982788"/>
            <a:ext cx="2771775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Public website for road conditions during weather events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Shows Moderate, Severe, or Closed road conditions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Data entered by ODOT, OTA, and DPS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292" name="Title 1">
            <a:extLst>
              <a:ext uri="{FF2B5EF4-FFF2-40B4-BE49-F238E27FC236}">
                <a16:creationId xmlns:a16="http://schemas.microsoft.com/office/drawing/2014/main" id="{5F96B005-F045-44EF-9B4E-D69517391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400" y="333375"/>
            <a:ext cx="37623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Calibri Light" panose="020F0302020204030204" pitchFamily="34" charset="0"/>
              </a:rPr>
              <a:t>Overview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AFFBDB-4013-8CB3-A63F-CCD7E3179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320" y="187218"/>
            <a:ext cx="6921474" cy="3127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B69076-8B0A-CF73-F377-20C50ABC2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709" y="3366622"/>
            <a:ext cx="6921474" cy="3369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688DFA-D447-C367-C518-0C78DF2FEFE3}"/>
              </a:ext>
            </a:extLst>
          </p:cNvPr>
          <p:cNvSpPr txBox="1"/>
          <p:nvPr/>
        </p:nvSpPr>
        <p:spPr>
          <a:xfrm>
            <a:off x="585103" y="1969856"/>
            <a:ext cx="2771775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Analytics and Reports can be easily made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Search Truck data by Date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Filter by Division, County, or Truck ID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Show the truck’s time stamped activity</a:t>
            </a:r>
          </a:p>
        </p:txBody>
      </p:sp>
      <p:sp>
        <p:nvSpPr>
          <p:cNvPr id="13317" name="Title 1">
            <a:extLst>
              <a:ext uri="{FF2B5EF4-FFF2-40B4-BE49-F238E27FC236}">
                <a16:creationId xmlns:a16="http://schemas.microsoft.com/office/drawing/2014/main" id="{061C904F-6184-31E0-CE84-FBBDF4D00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88" y="203200"/>
            <a:ext cx="37623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Calibri Light" panose="020F0302020204030204" pitchFamily="34" charset="0"/>
              </a:rPr>
              <a:t>Latest Updates</a:t>
            </a:r>
          </a:p>
        </p:txBody>
      </p:sp>
      <p:sp>
        <p:nvSpPr>
          <p:cNvPr id="13319" name="TextBox 16">
            <a:extLst>
              <a:ext uri="{FF2B5EF4-FFF2-40B4-BE49-F238E27FC236}">
                <a16:creationId xmlns:a16="http://schemas.microsoft.com/office/drawing/2014/main" id="{B717E985-194C-DC6E-F512-58FDBEEE1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1528763"/>
            <a:ext cx="6097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Snowplow Analytics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AFB6D15-B963-7BE2-A4CD-B3B42614D7AF}"/>
              </a:ext>
            </a:extLst>
          </p:cNvPr>
          <p:cNvSpPr txBox="1"/>
          <p:nvPr/>
        </p:nvSpPr>
        <p:spPr>
          <a:xfrm>
            <a:off x="276572" y="1654103"/>
            <a:ext cx="256729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Most recent images posted to the public map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Admin has ability to filter images that post to the public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339" name="Title 1">
            <a:extLst>
              <a:ext uri="{FF2B5EF4-FFF2-40B4-BE49-F238E27FC236}">
                <a16:creationId xmlns:a16="http://schemas.microsoft.com/office/drawing/2014/main" id="{83788DBB-FE63-9B69-0667-ED0EB28BD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804" y="0"/>
            <a:ext cx="3762375" cy="98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Calibri Light" panose="020F0302020204030204" pitchFamily="34" charset="0"/>
              </a:rPr>
              <a:t>Latest Updates</a:t>
            </a:r>
          </a:p>
        </p:txBody>
      </p:sp>
      <p:sp>
        <p:nvSpPr>
          <p:cNvPr id="14340" name="TextBox 16">
            <a:extLst>
              <a:ext uri="{FF2B5EF4-FFF2-40B4-BE49-F238E27FC236}">
                <a16:creationId xmlns:a16="http://schemas.microsoft.com/office/drawing/2014/main" id="{4B914A77-85CF-F6C9-FA95-816001F02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05" y="980995"/>
            <a:ext cx="6097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Snowplow Images</a:t>
            </a:r>
          </a:p>
        </p:txBody>
      </p:sp>
      <p:pic>
        <p:nvPicPr>
          <p:cNvPr id="14341" name="Picture 2">
            <a:extLst>
              <a:ext uri="{FF2B5EF4-FFF2-40B4-BE49-F238E27FC236}">
                <a16:creationId xmlns:a16="http://schemas.microsoft.com/office/drawing/2014/main" id="{46786FFA-D9C6-8896-7E27-42DE6D02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230" y="980995"/>
            <a:ext cx="8660878" cy="541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3D2318-4A68-0192-E78E-0AC50D202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2765" y="1778466"/>
            <a:ext cx="8216621" cy="3885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15363" name="Title 1">
            <a:extLst>
              <a:ext uri="{FF2B5EF4-FFF2-40B4-BE49-F238E27FC236}">
                <a16:creationId xmlns:a16="http://schemas.microsoft.com/office/drawing/2014/main" id="{7812761A-1A43-5819-18C0-42C07AC84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14812" y="43617"/>
            <a:ext cx="3762375" cy="1150205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</a:rPr>
              <a:t>Latest Updates</a:t>
            </a:r>
          </a:p>
        </p:txBody>
      </p:sp>
      <p:sp>
        <p:nvSpPr>
          <p:cNvPr id="15364" name="TextBox 7">
            <a:extLst>
              <a:ext uri="{FF2B5EF4-FFF2-40B4-BE49-F238E27FC236}">
                <a16:creationId xmlns:a16="http://schemas.microsoft.com/office/drawing/2014/main" id="{D4910323-1B13-2035-4639-873B28E24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05" y="1968500"/>
            <a:ext cx="3552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1800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</a:rPr>
              <a:t>When the County road conditions are turned on the Cameras placed around the Metro will show up on </a:t>
            </a:r>
            <a:r>
              <a:rPr lang="en-US" altLang="en-US" sz="1800" dirty="0" err="1">
                <a:solidFill>
                  <a:schemeClr val="bg1"/>
                </a:solidFill>
              </a:rPr>
              <a:t>OKRoads</a:t>
            </a:r>
            <a:endParaRPr lang="en-US" altLang="en-US" sz="1800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1800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</a:rPr>
              <a:t>Location, Date and Timestamp are provided for each picture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1800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</a:rPr>
              <a:t>Option to ignore a camera on </a:t>
            </a:r>
            <a:r>
              <a:rPr lang="en-US" altLang="en-US" sz="1800" dirty="0" err="1">
                <a:solidFill>
                  <a:schemeClr val="bg1"/>
                </a:solidFill>
              </a:rPr>
              <a:t>OKRoads</a:t>
            </a:r>
            <a:r>
              <a:rPr lang="en-US" altLang="en-US" sz="1800" dirty="0">
                <a:solidFill>
                  <a:schemeClr val="bg1"/>
                </a:solidFill>
              </a:rPr>
              <a:t> (used if it freezes or isn’t functioning correctly)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1800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</a:rPr>
              <a:t>Option to view live camera on </a:t>
            </a:r>
            <a:r>
              <a:rPr lang="en-US" altLang="en-US" sz="1800" dirty="0" err="1">
                <a:solidFill>
                  <a:schemeClr val="bg1"/>
                </a:solidFill>
              </a:rPr>
              <a:t>OKTraffic</a:t>
            </a:r>
            <a:endParaRPr lang="en-US" altLang="en-US" sz="1800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US" alt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22D56D-8240-78CA-B527-A9DE7588A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79" y="1731247"/>
            <a:ext cx="2154402" cy="15207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6" name="TextBox 11">
            <a:extLst>
              <a:ext uri="{FF2B5EF4-FFF2-40B4-BE49-F238E27FC236}">
                <a16:creationId xmlns:a16="http://schemas.microsoft.com/office/drawing/2014/main" id="{B857C5E4-E267-E399-CAF8-AD309B25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05" y="1108513"/>
            <a:ext cx="6097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Highway Camera Dashboard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00702A-267C-260F-8DC6-DF349D477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248" y="4896731"/>
            <a:ext cx="5309603" cy="15207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FEDBAE7-A592-619A-4829-99EA6D354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333375"/>
            <a:ext cx="40687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Calibri Light" panose="020F0302020204030204" pitchFamily="34" charset="0"/>
              </a:rPr>
              <a:t>Latest Updates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6A48B-4975-9D24-3FDD-0C96D7D413C2}"/>
              </a:ext>
            </a:extLst>
          </p:cNvPr>
          <p:cNvSpPr txBox="1"/>
          <p:nvPr/>
        </p:nvSpPr>
        <p:spPr>
          <a:xfrm>
            <a:off x="384029" y="2397125"/>
            <a:ext cx="3590925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Easy to see the progression of a storm and how the roads were affected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Download a Zip File or email the video directly </a:t>
            </a:r>
          </a:p>
        </p:txBody>
      </p:sp>
      <p:sp>
        <p:nvSpPr>
          <p:cNvPr id="16389" name="TextBox 9">
            <a:extLst>
              <a:ext uri="{FF2B5EF4-FFF2-40B4-BE49-F238E27FC236}">
                <a16:creationId xmlns:a16="http://schemas.microsoft.com/office/drawing/2014/main" id="{DC4FBE90-22CD-9117-F30A-F5718C1EA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29" y="1528763"/>
            <a:ext cx="6097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Map Archive</a:t>
            </a:r>
          </a:p>
        </p:txBody>
      </p:sp>
      <p:pic>
        <p:nvPicPr>
          <p:cNvPr id="2" name="MapArchiveInvalid datetoInvalid dateEvery15">
            <a:hlinkClick r:id="" action="ppaction://media"/>
            <a:extLst>
              <a:ext uri="{FF2B5EF4-FFF2-40B4-BE49-F238E27FC236}">
                <a16:creationId xmlns:a16="http://schemas.microsoft.com/office/drawing/2014/main" id="{CC83EC2A-3A81-AF4E-5864-5099F043B5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4130" y="1837189"/>
            <a:ext cx="7947326" cy="4402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DC8ED-6612-C0B0-F55E-6D04AB976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163"/>
            <a:ext cx="89154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OKTraffic.org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Weather – RWIS and SAPM AVC Sites</a:t>
            </a:r>
          </a:p>
        </p:txBody>
      </p:sp>
      <p:pic>
        <p:nvPicPr>
          <p:cNvPr id="17411" name="Picture 9">
            <a:extLst>
              <a:ext uri="{FF2B5EF4-FFF2-40B4-BE49-F238E27FC236}">
                <a16:creationId xmlns:a16="http://schemas.microsoft.com/office/drawing/2014/main" id="{EDFCDD4F-2C22-D1A4-403D-0C9EDA4B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108" y="1182950"/>
            <a:ext cx="8609784" cy="478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CD4F10-1029-CCF5-9167-5E3252CEA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5712903"/>
            <a:ext cx="7543800" cy="1676400"/>
          </a:xfrm>
        </p:spPr>
        <p:txBody>
          <a:bodyPr rtlCol="0">
            <a:normAutofit/>
          </a:bodyPr>
          <a:lstStyle/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RWIS sites along I-35 from TX to KS Border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 AVC sites across State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>
            <a:extLst>
              <a:ext uri="{FF2B5EF4-FFF2-40B4-BE49-F238E27FC236}">
                <a16:creationId xmlns:a16="http://schemas.microsoft.com/office/drawing/2014/main" id="{CED9049F-563B-52D7-84E6-4948E3CD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0"/>
            <a:ext cx="45783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>
            <a:extLst>
              <a:ext uri="{FF2B5EF4-FFF2-40B4-BE49-F238E27FC236}">
                <a16:creationId xmlns:a16="http://schemas.microsoft.com/office/drawing/2014/main" id="{44EE484C-E64D-634F-FFE4-A853B10B4A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163"/>
            <a:ext cx="8915400" cy="960437"/>
          </a:xfrm>
        </p:spPr>
        <p:txBody>
          <a:bodyPr/>
          <a:lstStyle/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Road Weather Information System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E1F34A3D-B9D5-F8A4-B1E6-4125631DA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762000"/>
            <a:ext cx="4772025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676B4F-4078-6F53-44C7-70313B4A3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5378450"/>
            <a:ext cx="8724900" cy="1676400"/>
          </a:xfrm>
        </p:spPr>
        <p:txBody>
          <a:bodyPr rtlCol="0">
            <a:normAutofit/>
          </a:bodyPr>
          <a:lstStyle/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Temperature Readings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Air, Bridge Surface, Road Surface, Pavement Embed, Subsurface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Precipitation, Wind, Humidity, Verification Camera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AC38BB81-4173-BBB2-54A5-C51279D4C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47011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sz="4000" b="1" dirty="0">
                <a:solidFill>
                  <a:schemeClr val="bg1"/>
                </a:solidFill>
              </a:rPr>
              <a:t>OKTraffic.org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4000" b="1" dirty="0">
                <a:solidFill>
                  <a:schemeClr val="bg1"/>
                </a:solidFill>
              </a:rPr>
              <a:t>Weather Layer</a:t>
            </a:r>
            <a:endParaRPr lang="en-US" altLang="en-US" sz="4000" dirty="0"/>
          </a:p>
        </p:txBody>
      </p:sp>
      <p:pic>
        <p:nvPicPr>
          <p:cNvPr id="19459" name="Content Placeholder 4">
            <a:extLst>
              <a:ext uri="{FF2B5EF4-FFF2-40B4-BE49-F238E27FC236}">
                <a16:creationId xmlns:a16="http://schemas.microsoft.com/office/drawing/2014/main" id="{212E2A95-18C1-A2FF-99EE-F1BBB6F625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0982" y="1548774"/>
            <a:ext cx="8490036" cy="470505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F81BF-5238-F118-C002-5D127709C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163"/>
            <a:ext cx="89154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OKTraffic.org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SAPM AVC Sensor Sites</a:t>
            </a:r>
          </a:p>
        </p:txBody>
      </p:sp>
      <p:pic>
        <p:nvPicPr>
          <p:cNvPr id="20483" name="Picture 6">
            <a:extLst>
              <a:ext uri="{FF2B5EF4-FFF2-40B4-BE49-F238E27FC236}">
                <a16:creationId xmlns:a16="http://schemas.microsoft.com/office/drawing/2014/main" id="{B650E58E-D4E4-8B9C-242D-8E952909C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65" y="1299118"/>
            <a:ext cx="5102469" cy="473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42BD32-B5AC-282D-32DC-61B59D17D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5791200"/>
            <a:ext cx="8724900" cy="1676400"/>
          </a:xfrm>
        </p:spPr>
        <p:txBody>
          <a:bodyPr rtlCol="0">
            <a:normAutofit/>
          </a:bodyPr>
          <a:lstStyle/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Temperature and Snapshot Verification Camera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A5932-70B5-A7AB-F02A-004C843EC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66"/>
            <a:ext cx="10515600" cy="1325563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Snowplows - MATT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CE4D0-BCBA-DD77-3DC0-ABE4A5BAD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66" t="8380" r="13522" b="3504"/>
          <a:stretch/>
        </p:blipFill>
        <p:spPr>
          <a:xfrm>
            <a:off x="83890" y="3473905"/>
            <a:ext cx="4521145" cy="332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626E3-F0A6-1A86-6EB8-3A83FB5A7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2" t="8539" r="13609" b="4118"/>
          <a:stretch/>
        </p:blipFill>
        <p:spPr>
          <a:xfrm>
            <a:off x="7594311" y="3555662"/>
            <a:ext cx="4521144" cy="3235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CA10729-C295-D6F8-9FB2-CBB633A0E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7294" y="1257654"/>
            <a:ext cx="6337412" cy="3138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9222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>
            <a:extLst>
              <a:ext uri="{FF2B5EF4-FFF2-40B4-BE49-F238E27FC236}">
                <a16:creationId xmlns:a16="http://schemas.microsoft.com/office/drawing/2014/main" id="{61910704-B9E3-A7EB-7773-D86B1B4BE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963" y="4886325"/>
            <a:ext cx="38433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Alan Stevenson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Asst State Maintenance Engineer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ITS, Fiber Optics, and Wireless Branch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hlinkClick r:id="rId3"/>
              </a:rPr>
              <a:t>astevenson@odot.org</a:t>
            </a:r>
            <a:endParaRPr lang="en-US" altLang="en-US" sz="1800">
              <a:solidFill>
                <a:schemeClr val="bg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(405) 521-6460</a:t>
            </a:r>
          </a:p>
        </p:txBody>
      </p:sp>
      <p:sp>
        <p:nvSpPr>
          <p:cNvPr id="21507" name="Title 1">
            <a:extLst>
              <a:ext uri="{FF2B5EF4-FFF2-40B4-BE49-F238E27FC236}">
                <a16:creationId xmlns:a16="http://schemas.microsoft.com/office/drawing/2014/main" id="{7FD94DC2-AA63-B7F5-514B-B0B00BF43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25" y="2947988"/>
            <a:ext cx="61912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  <a:latin typeface="Calibri Light" panose="020F0302020204030204" pitchFamily="34" charset="0"/>
              </a:rPr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C0F42219-09B8-9F51-ECA0-90AA24F83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4122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chemeClr val="bg1"/>
                </a:solidFill>
                <a:cs typeface="Arial" panose="020B0604020202020204" pitchFamily="34" charset="0"/>
              </a:rPr>
              <a:t>System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DB1CE-CE36-1FA2-19F4-31733918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176" y="2451100"/>
            <a:ext cx="9069111" cy="2057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Current Deployment Level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Systems on 329 of 500 Existing ODOT Trucks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43 Systems on OK Turnpike Authority (OTA) Trucks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BFBB66A1-4972-0DBF-531E-DA824AE14B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8194" y="2474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Dashboard 1: Truck Interaction</a:t>
            </a:r>
          </a:p>
        </p:txBody>
      </p:sp>
      <p:pic>
        <p:nvPicPr>
          <p:cNvPr id="5123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C4E2745-68E5-B14A-645E-FEA7124AF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06" y="1149292"/>
            <a:ext cx="10248588" cy="548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0B66478-3DDF-11D2-B441-61C05C378F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14123"/>
            <a:ext cx="10515600" cy="717055"/>
          </a:xfrm>
        </p:spPr>
        <p:txBody>
          <a:bodyPr/>
          <a:lstStyle/>
          <a:p>
            <a:pPr algn="ctr" eaLnBrk="1" hangingPunct="1"/>
            <a:r>
              <a:rPr lang="en-US" altLang="en-US" sz="2800" dirty="0">
                <a:solidFill>
                  <a:schemeClr val="bg1"/>
                </a:solidFill>
              </a:rPr>
              <a:t>Snowplow image enlarged</a:t>
            </a:r>
            <a:r>
              <a:rPr lang="en-US" altLang="en-US" sz="2800" dirty="0"/>
              <a:t> </a:t>
            </a:r>
          </a:p>
        </p:txBody>
      </p:sp>
      <p:pic>
        <p:nvPicPr>
          <p:cNvPr id="3" name="Picture 2" descr="A road with snow on the side&#10;&#10;Description automatically generated with medium confidence">
            <a:extLst>
              <a:ext uri="{FF2B5EF4-FFF2-40B4-BE49-F238E27FC236}">
                <a16:creationId xmlns:a16="http://schemas.microsoft.com/office/drawing/2014/main" id="{4D13CE1A-8625-7D33-790A-D2FBA5275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3" r="13657"/>
          <a:stretch/>
        </p:blipFill>
        <p:spPr>
          <a:xfrm>
            <a:off x="1257837" y="931178"/>
            <a:ext cx="9676325" cy="56582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850C87EF-78BA-F159-09A2-159CDEF5C9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4365" y="2698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Dashboard 2: Active Trucks</a:t>
            </a:r>
          </a:p>
        </p:txBody>
      </p:sp>
      <p:pic>
        <p:nvPicPr>
          <p:cNvPr id="7171" name="Picture 4">
            <a:extLst>
              <a:ext uri="{FF2B5EF4-FFF2-40B4-BE49-F238E27FC236}">
                <a16:creationId xmlns:a16="http://schemas.microsoft.com/office/drawing/2014/main" id="{3D37EE8E-9643-EC45-0CD0-2D0725C89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74" y="1251270"/>
            <a:ext cx="10264451" cy="53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45D77496-579C-957E-ADEE-F6D5F7EF4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5588" y="99168"/>
            <a:ext cx="10515600" cy="132556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Data Review and Management</a:t>
            </a:r>
          </a:p>
        </p:txBody>
      </p:sp>
      <p:pic>
        <p:nvPicPr>
          <p:cNvPr id="8195" name="Content Placeholder 17" descr="A screenshot of a computer&#10;&#10;Description automatically generated">
            <a:extLst>
              <a:ext uri="{FF2B5EF4-FFF2-40B4-BE49-F238E27FC236}">
                <a16:creationId xmlns:a16="http://schemas.microsoft.com/office/drawing/2014/main" id="{18BB808E-1A0A-32DF-B269-BE1DA9059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0" y="1176823"/>
            <a:ext cx="10286020" cy="548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C1B0612-06EE-D374-BEE7-C86B0248E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7740" y="198219"/>
            <a:ext cx="8011120" cy="1139825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Trip Playback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34143452-8E41-E275-2C20-9E32905D2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97" y="1112241"/>
            <a:ext cx="9871805" cy="554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C6B922B8-5BB5-8539-9EF1-83A31C45B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4573" y="297810"/>
            <a:ext cx="9385300" cy="1325563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Data Mining and Analytics</a:t>
            </a:r>
          </a:p>
        </p:txBody>
      </p:sp>
      <p:pic>
        <p:nvPicPr>
          <p:cNvPr id="10243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9BABF0-9521-B4EB-C1F4-A9DA1C98D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51" y="1289806"/>
            <a:ext cx="10072497" cy="534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6000" b="1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325</Words>
  <Application>Microsoft Office PowerPoint</Application>
  <PresentationFormat>Widescreen</PresentationFormat>
  <Paragraphs>71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Office Theme</vt:lpstr>
      <vt:lpstr>Oklahoma IMO Update July 2022</vt:lpstr>
      <vt:lpstr>Snowplows - MATT</vt:lpstr>
      <vt:lpstr>System Status</vt:lpstr>
      <vt:lpstr>Dashboard 1: Truck Interaction</vt:lpstr>
      <vt:lpstr>Snowplow image enlarged </vt:lpstr>
      <vt:lpstr>Dashboard 2: Active Trucks</vt:lpstr>
      <vt:lpstr>Data Review and Management</vt:lpstr>
      <vt:lpstr>Trip Playback</vt:lpstr>
      <vt:lpstr>Data Mining and Analytics</vt:lpstr>
      <vt:lpstr>PowerPoint Presentation</vt:lpstr>
      <vt:lpstr>PowerPoint Presentation</vt:lpstr>
      <vt:lpstr>PowerPoint Presentation</vt:lpstr>
      <vt:lpstr>PowerPoint Presentation</vt:lpstr>
      <vt:lpstr>Latest Updates</vt:lpstr>
      <vt:lpstr>PowerPoint Presentation</vt:lpstr>
      <vt:lpstr>OKTraffic.org Weather – RWIS and SAPM AVC Sites</vt:lpstr>
      <vt:lpstr>Road Weather Information System</vt:lpstr>
      <vt:lpstr>OKTraffic.org Weather Layer</vt:lpstr>
      <vt:lpstr>OKTraffic.org SAPM AVC Sensor Sites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Construction App</dc:title>
  <dc:creator>Caitlyn Rigdon</dc:creator>
  <cp:lastModifiedBy>Reina Wilson</cp:lastModifiedBy>
  <cp:revision>70</cp:revision>
  <dcterms:created xsi:type="dcterms:W3CDTF">2022-04-18T13:08:24Z</dcterms:created>
  <dcterms:modified xsi:type="dcterms:W3CDTF">2022-07-11T13:20:41Z</dcterms:modified>
</cp:coreProperties>
</file>