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2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311" r:id="rId13"/>
    <p:sldId id="266" r:id="rId14"/>
    <p:sldId id="267" r:id="rId15"/>
    <p:sldId id="268" r:id="rId16"/>
    <p:sldId id="270" r:id="rId17"/>
    <p:sldId id="291" r:id="rId18"/>
    <p:sldId id="310" r:id="rId19"/>
    <p:sldId id="312" r:id="rId20"/>
    <p:sldId id="309" r:id="rId21"/>
    <p:sldId id="295" r:id="rId22"/>
    <p:sldId id="271" r:id="rId23"/>
    <p:sldId id="272" r:id="rId24"/>
    <p:sldId id="273" r:id="rId25"/>
    <p:sldId id="313" r:id="rId26"/>
    <p:sldId id="274" r:id="rId27"/>
    <p:sldId id="275" r:id="rId28"/>
    <p:sldId id="276" r:id="rId29"/>
    <p:sldId id="301" r:id="rId30"/>
    <p:sldId id="302" r:id="rId31"/>
    <p:sldId id="303" r:id="rId32"/>
    <p:sldId id="306" r:id="rId33"/>
    <p:sldId id="304" r:id="rId34"/>
    <p:sldId id="305" r:id="rId35"/>
    <p:sldId id="277" r:id="rId36"/>
    <p:sldId id="281" r:id="rId37"/>
    <p:sldId id="314" r:id="rId38"/>
    <p:sldId id="278" r:id="rId39"/>
    <p:sldId id="279" r:id="rId40"/>
    <p:sldId id="282" r:id="rId41"/>
    <p:sldId id="315" r:id="rId42"/>
    <p:sldId id="280" r:id="rId43"/>
    <p:sldId id="283" r:id="rId44"/>
    <p:sldId id="284" r:id="rId45"/>
    <p:sldId id="317" r:id="rId46"/>
    <p:sldId id="294" r:id="rId47"/>
    <p:sldId id="287" r:id="rId48"/>
    <p:sldId id="286" r:id="rId49"/>
    <p:sldId id="307" r:id="rId50"/>
    <p:sldId id="288" r:id="rId51"/>
    <p:sldId id="293" r:id="rId52"/>
    <p:sldId id="330" r:id="rId53"/>
    <p:sldId id="297" r:id="rId54"/>
    <p:sldId id="320" r:id="rId55"/>
    <p:sldId id="318" r:id="rId56"/>
    <p:sldId id="322" r:id="rId57"/>
    <p:sldId id="319" r:id="rId58"/>
    <p:sldId id="323" r:id="rId59"/>
    <p:sldId id="321" r:id="rId60"/>
    <p:sldId id="324" r:id="rId61"/>
    <p:sldId id="325" r:id="rId62"/>
    <p:sldId id="326" r:id="rId63"/>
    <p:sldId id="327" r:id="rId64"/>
    <p:sldId id="328" r:id="rId65"/>
    <p:sldId id="329" r:id="rId66"/>
    <p:sldId id="331" r:id="rId6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081" autoAdjust="0"/>
    <p:restoredTop sz="94660"/>
  </p:normalViewPr>
  <p:slideViewPr>
    <p:cSldViewPr>
      <p:cViewPr varScale="1">
        <p:scale>
          <a:sx n="175" d="100"/>
          <a:sy n="175" d="100"/>
        </p:scale>
        <p:origin x="1272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65A7F-D634-4C9D-A9E6-F0986130AE0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4D1B3-78A3-43F1-B5A5-82EDE2B5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00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CC3D-2A0F-4098-9033-4C88A4EF085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5A8DA-BC87-4B0A-8F09-810E78112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15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5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70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2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6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8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27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6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70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01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57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6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9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64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82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32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4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55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30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0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8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0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78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47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5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79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95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30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42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05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0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9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7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A8DA-BC87-4B0A-8F09-810E78112E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4F92DBC-8E07-425A-92BB-9C30A4177D5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13CC182-0BDD-4F61-B1D1-F2BF13B240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9.emf"/><Relationship Id="rId4" Type="http://schemas.openxmlformats.org/officeDocument/2006/relationships/package" Target="../embeddings/Microsoft_Word_Document.docx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0.emf"/><Relationship Id="rId4" Type="http://schemas.openxmlformats.org/officeDocument/2006/relationships/package" Target="../embeddings/Microsoft_Excel_Worksheet.xlsx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0000"/>
                <a:satMod val="350000"/>
                <a:lumMod val="125000"/>
              </a:schemeClr>
              <a:schemeClr val="bg2">
                <a:tint val="90000"/>
                <a:satMod val="2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543800" cy="320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HIGH FRICTION SURFACE TREATMENT (HFST)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048000"/>
            <a:ext cx="6858000" cy="2667000"/>
          </a:xfrm>
        </p:spPr>
        <p:txBody>
          <a:bodyPr>
            <a:noAutofit/>
          </a:bodyPr>
          <a:lstStyle/>
          <a:p>
            <a:r>
              <a:rPr lang="en-US" sz="4400" b="1" dirty="0"/>
              <a:t>Oklahoma Transportation</a:t>
            </a:r>
          </a:p>
          <a:p>
            <a:r>
              <a:rPr lang="en-US" sz="4400" b="1" dirty="0"/>
              <a:t>Office of Research and Implementation</a:t>
            </a:r>
          </a:p>
          <a:p>
            <a:r>
              <a:rPr lang="en-US" sz="4400" dirty="0"/>
              <a:t>Bryan W. Cooper</a:t>
            </a:r>
          </a:p>
        </p:txBody>
      </p:sp>
    </p:spTree>
    <p:extLst>
      <p:ext uri="{BB962C8B-B14F-4D97-AF65-F5344CB8AC3E}">
        <p14:creationId xmlns:p14="http://schemas.microsoft.com/office/powerpoint/2010/main" val="14595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North Site</a:t>
            </a:r>
            <a:br>
              <a:rPr lang="en-US" dirty="0"/>
            </a:br>
            <a:r>
              <a:rPr lang="en-US" dirty="0"/>
              <a:t>Mayes County, July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3366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North Site</a:t>
            </a:r>
            <a:br>
              <a:rPr lang="en-US" dirty="0"/>
            </a:br>
            <a:r>
              <a:rPr lang="en-US" dirty="0"/>
              <a:t>Mayes County, Jan.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11557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SH-20 / 82 North Site</a:t>
            </a:r>
            <a:br>
              <a:rPr lang="en-US" sz="4800" dirty="0"/>
            </a:br>
            <a:r>
              <a:rPr lang="en-US" sz="4800" dirty="0"/>
              <a:t>Mayes County, April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648200"/>
          </a:xfrm>
        </p:spPr>
      </p:pic>
    </p:spTree>
    <p:extLst>
      <p:ext uri="{BB962C8B-B14F-4D97-AF65-F5344CB8AC3E}">
        <p14:creationId xmlns:p14="http://schemas.microsoft.com/office/powerpoint/2010/main" val="1509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County, June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8422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County, July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308253991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County, July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1384377872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County, Jan.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17369330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724400"/>
            <a:ext cx="6781800" cy="1447800"/>
          </a:xfrm>
        </p:spPr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 </a:t>
            </a:r>
            <a:br>
              <a:rPr lang="en-US" dirty="0"/>
            </a:br>
            <a:r>
              <a:rPr lang="en-US" dirty="0"/>
              <a:t>August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886200"/>
          </a:xfrm>
        </p:spPr>
      </p:pic>
    </p:spTree>
    <p:extLst>
      <p:ext uri="{BB962C8B-B14F-4D97-AF65-F5344CB8AC3E}">
        <p14:creationId xmlns:p14="http://schemas.microsoft.com/office/powerpoint/2010/main" val="1769578876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County, July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648200"/>
          </a:xfrm>
        </p:spPr>
      </p:pic>
    </p:spTree>
    <p:extLst>
      <p:ext uri="{BB962C8B-B14F-4D97-AF65-F5344CB8AC3E}">
        <p14:creationId xmlns:p14="http://schemas.microsoft.com/office/powerpoint/2010/main" val="303088570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SH-20 /82 Mid Site</a:t>
            </a:r>
            <a:br>
              <a:rPr lang="en-US" sz="4800" dirty="0"/>
            </a:br>
            <a:r>
              <a:rPr lang="en-US" sz="4800" dirty="0"/>
              <a:t>Mayes County, April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7863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HFST Site Locations, Construction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LOCATIONS:</a:t>
            </a:r>
          </a:p>
          <a:p>
            <a:r>
              <a:rPr lang="en-US" sz="1800" dirty="0"/>
              <a:t>1. SH 20 / 82 Mayes County North Site, 2013 (Calcined Bauxite)</a:t>
            </a:r>
          </a:p>
          <a:p>
            <a:r>
              <a:rPr lang="en-US" sz="1800" dirty="0"/>
              <a:t>2. SH 20 / 82 Mayes County Mid Site, 2013 (Calcined Bauxite)</a:t>
            </a:r>
          </a:p>
          <a:p>
            <a:r>
              <a:rPr lang="en-US" sz="1800" dirty="0"/>
              <a:t>3. SH 20 /82 Mayes County South Site, 2015 (Mine Chat)</a:t>
            </a:r>
          </a:p>
          <a:p>
            <a:r>
              <a:rPr lang="en-US" sz="1800" dirty="0"/>
              <a:t>4. I-40 / Town Center Drive, Oklahoma County, 2015 (Calcined Bauxite)</a:t>
            </a:r>
          </a:p>
          <a:p>
            <a:r>
              <a:rPr lang="en-US" sz="1800" dirty="0"/>
              <a:t>5. I-40 / SE 29</a:t>
            </a:r>
            <a:r>
              <a:rPr lang="en-US" sz="1800" baseline="30000" dirty="0"/>
              <a:t>th</a:t>
            </a:r>
            <a:r>
              <a:rPr lang="en-US" sz="1800" dirty="0"/>
              <a:t> Street, Oklahoma County, 2015 (Calcined Bauxite)</a:t>
            </a:r>
          </a:p>
          <a:p>
            <a:r>
              <a:rPr lang="en-US" sz="1800" dirty="0"/>
              <a:t>6. I-44 / Airport Rd. Oklahoma County, 2015 (Calcined Bauxite) </a:t>
            </a:r>
          </a:p>
          <a:p>
            <a:r>
              <a:rPr lang="en-US" sz="1800" dirty="0"/>
              <a:t>7. System Implementation: Rogers, Lincoln, Tulsa, LeFlore, Mayes, &amp;                     Sequoyah Counties, 2019</a:t>
            </a:r>
          </a:p>
        </p:txBody>
      </p:sp>
    </p:spTree>
    <p:extLst>
      <p:ext uri="{BB962C8B-B14F-4D97-AF65-F5344CB8AC3E}">
        <p14:creationId xmlns:p14="http://schemas.microsoft.com/office/powerpoint/2010/main" val="11971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</a:t>
            </a:r>
            <a:br>
              <a:rPr lang="en-US" dirty="0"/>
            </a:br>
            <a:r>
              <a:rPr lang="en-US" dirty="0"/>
              <a:t>August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5200" cy="3886200"/>
          </a:xfrm>
        </p:spPr>
      </p:pic>
    </p:spTree>
    <p:extLst>
      <p:ext uri="{BB962C8B-B14F-4D97-AF65-F5344CB8AC3E}">
        <p14:creationId xmlns:p14="http://schemas.microsoft.com/office/powerpoint/2010/main" val="551431485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Mid Site</a:t>
            </a:r>
            <a:br>
              <a:rPr lang="en-US" dirty="0"/>
            </a:br>
            <a:r>
              <a:rPr lang="en-US" dirty="0"/>
              <a:t>Mayes County</a:t>
            </a:r>
            <a:br>
              <a:rPr lang="en-US" dirty="0"/>
            </a:br>
            <a:r>
              <a:rPr lang="en-US" dirty="0"/>
              <a:t>September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962400"/>
          </a:xfrm>
        </p:spPr>
      </p:pic>
    </p:spTree>
    <p:extLst>
      <p:ext uri="{BB962C8B-B14F-4D97-AF65-F5344CB8AC3E}">
        <p14:creationId xmlns:p14="http://schemas.microsoft.com/office/powerpoint/2010/main" val="594593889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343400"/>
            <a:ext cx="6781800" cy="2514600"/>
          </a:xfrm>
        </p:spPr>
        <p:txBody>
          <a:bodyPr>
            <a:normAutofit fontScale="90000"/>
          </a:bodyPr>
          <a:lstStyle/>
          <a:p>
            <a:r>
              <a:rPr lang="en-US" dirty="0"/>
              <a:t>SH-20 / 82 South Site</a:t>
            </a:r>
            <a:br>
              <a:rPr lang="en-US" dirty="0"/>
            </a:br>
            <a:r>
              <a:rPr lang="en-US" dirty="0"/>
              <a:t>Mayes Co. Mine Chat September  2015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733800"/>
          </a:xfrm>
        </p:spPr>
      </p:pic>
    </p:spTree>
    <p:extLst>
      <p:ext uri="{BB962C8B-B14F-4D97-AF65-F5344CB8AC3E}">
        <p14:creationId xmlns:p14="http://schemas.microsoft.com/office/powerpoint/2010/main" val="3391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South Site</a:t>
            </a:r>
            <a:br>
              <a:rPr lang="en-US" dirty="0"/>
            </a:br>
            <a:r>
              <a:rPr lang="en-US" dirty="0"/>
              <a:t>Mayes Co. Mine Chat</a:t>
            </a:r>
            <a:br>
              <a:rPr lang="en-US" dirty="0"/>
            </a:br>
            <a:r>
              <a:rPr lang="en-US" dirty="0"/>
              <a:t>September 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886200"/>
          </a:xfrm>
        </p:spPr>
      </p:pic>
    </p:spTree>
    <p:extLst>
      <p:ext uri="{BB962C8B-B14F-4D97-AF65-F5344CB8AC3E}">
        <p14:creationId xmlns:p14="http://schemas.microsoft.com/office/powerpoint/2010/main" val="11775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S-20 / 82 South Site</a:t>
            </a:r>
            <a:br>
              <a:rPr lang="en-US" dirty="0"/>
            </a:br>
            <a:r>
              <a:rPr lang="en-US" dirty="0"/>
              <a:t>Mayes Co. Mine Chat</a:t>
            </a:r>
            <a:br>
              <a:rPr lang="en-US" dirty="0"/>
            </a:br>
            <a:r>
              <a:rPr lang="en-US" dirty="0"/>
              <a:t>January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886200"/>
          </a:xfrm>
        </p:spPr>
      </p:pic>
    </p:spTree>
    <p:extLst>
      <p:ext uri="{BB962C8B-B14F-4D97-AF65-F5344CB8AC3E}">
        <p14:creationId xmlns:p14="http://schemas.microsoft.com/office/powerpoint/2010/main" val="3202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SH-20 / 82 South Site</a:t>
            </a:r>
            <a:br>
              <a:rPr lang="en-US" sz="4800" dirty="0"/>
            </a:br>
            <a:r>
              <a:rPr lang="en-US" sz="4800" dirty="0"/>
              <a:t>Mayes County, Mine Chat</a:t>
            </a:r>
            <a:br>
              <a:rPr lang="en-US" sz="4800" dirty="0"/>
            </a:br>
            <a:r>
              <a:rPr lang="en-US" sz="4800" dirty="0"/>
              <a:t>April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191000"/>
          </a:xfrm>
        </p:spPr>
      </p:pic>
    </p:spTree>
    <p:extLst>
      <p:ext uri="{BB962C8B-B14F-4D97-AF65-F5344CB8AC3E}">
        <p14:creationId xmlns:p14="http://schemas.microsoft.com/office/powerpoint/2010/main" val="3868640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Town Center Dr.</a:t>
            </a:r>
            <a:br>
              <a:rPr lang="en-US" dirty="0"/>
            </a:br>
            <a:r>
              <a:rPr lang="en-US" dirty="0"/>
              <a:t>MWC, June 2015,</a:t>
            </a:r>
            <a:br>
              <a:rPr lang="en-US" dirty="0"/>
            </a:br>
            <a:r>
              <a:rPr lang="en-US" dirty="0"/>
              <a:t>Pre-Construction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962400"/>
          </a:xfrm>
        </p:spPr>
      </p:pic>
    </p:spTree>
    <p:extLst>
      <p:ext uri="{BB962C8B-B14F-4D97-AF65-F5344CB8AC3E}">
        <p14:creationId xmlns:p14="http://schemas.microsoft.com/office/powerpoint/2010/main" val="25460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Town Center Dr.</a:t>
            </a:r>
            <a:br>
              <a:rPr lang="en-US" dirty="0"/>
            </a:br>
            <a:r>
              <a:rPr lang="en-US" dirty="0"/>
              <a:t>MWC, August  2015, 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5316"/>
            <a:ext cx="7391400" cy="3891516"/>
          </a:xfrm>
        </p:spPr>
      </p:pic>
    </p:spTree>
    <p:extLst>
      <p:ext uri="{BB962C8B-B14F-4D97-AF65-F5344CB8AC3E}">
        <p14:creationId xmlns:p14="http://schemas.microsoft.com/office/powerpoint/2010/main" val="460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Town Center Dr.</a:t>
            </a:r>
            <a:br>
              <a:rPr lang="en-US" dirty="0"/>
            </a:br>
            <a:r>
              <a:rPr lang="en-US" dirty="0"/>
              <a:t>MWC, August 2015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962400"/>
          </a:xfrm>
        </p:spPr>
      </p:pic>
    </p:spTree>
    <p:extLst>
      <p:ext uri="{BB962C8B-B14F-4D97-AF65-F5344CB8AC3E}">
        <p14:creationId xmlns:p14="http://schemas.microsoft.com/office/powerpoint/2010/main" val="14648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MWC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651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 Locations Map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898845"/>
              </p:ext>
            </p:extLst>
          </p:nvPr>
        </p:nvGraphicFramePr>
        <p:xfrm>
          <a:off x="1574800" y="0"/>
          <a:ext cx="591661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Acrobat Document" r:id="rId4" imgW="7543648" imgH="5829300" progId="Acrobat.Document.2015">
                  <p:embed/>
                </p:oleObj>
              </mc:Choice>
              <mc:Fallback>
                <p:oleObj name="Acrobat Document" r:id="rId4" imgW="7543648" imgH="58293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4800" y="0"/>
                        <a:ext cx="5916613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0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MWC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36830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MWC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3339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MWC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6244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MWC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8193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MWC</a:t>
            </a:r>
            <a:br>
              <a:rPr lang="en-US" dirty="0"/>
            </a:br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3733800" cy="3962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657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Town Center Dr.</a:t>
            </a:r>
            <a:br>
              <a:rPr lang="en-US" dirty="0"/>
            </a:br>
            <a:r>
              <a:rPr lang="en-US" dirty="0"/>
              <a:t>MWC, September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1755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Town Center Dr.</a:t>
            </a:r>
            <a:br>
              <a:rPr lang="en-US" dirty="0"/>
            </a:br>
            <a:r>
              <a:rPr lang="en-US" dirty="0"/>
              <a:t>MWC, August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39614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I-40 WB, Town Center Dr.</a:t>
            </a:r>
            <a:br>
              <a:rPr lang="en-US" sz="4800" dirty="0"/>
            </a:br>
            <a:r>
              <a:rPr lang="en-US" sz="4800" dirty="0"/>
              <a:t>MWC, April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4129316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SE 29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  <a:br>
              <a:rPr lang="en-US" dirty="0"/>
            </a:br>
            <a:r>
              <a:rPr lang="en-US" dirty="0"/>
              <a:t>MWC, September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624676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SE 29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  <a:br>
              <a:rPr lang="en-US" dirty="0"/>
            </a:br>
            <a:r>
              <a:rPr lang="en-US" dirty="0"/>
              <a:t>MWC, September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495800"/>
          </a:xfrm>
        </p:spPr>
      </p:pic>
    </p:spTree>
    <p:extLst>
      <p:ext uri="{BB962C8B-B14F-4D97-AF65-F5344CB8AC3E}">
        <p14:creationId xmlns:p14="http://schemas.microsoft.com/office/powerpoint/2010/main" val="26223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Mine Chat Location Map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612455"/>
              </p:ext>
            </p:extLst>
          </p:nvPr>
        </p:nvGraphicFramePr>
        <p:xfrm>
          <a:off x="1000125" y="0"/>
          <a:ext cx="70659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Acrobat Document" r:id="rId4" imgW="11658414" imgH="7543800" progId="Acrobat.Document.2015">
                  <p:embed/>
                </p:oleObj>
              </mc:Choice>
              <mc:Fallback>
                <p:oleObj name="Acrobat Document" r:id="rId4" imgW="11658414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125" y="0"/>
                        <a:ext cx="7065963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8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I-40 WB, SE 29</a:t>
            </a:r>
            <a:r>
              <a:rPr lang="en-US" sz="4800" baseline="30000" dirty="0"/>
              <a:t>th</a:t>
            </a:r>
            <a:r>
              <a:rPr lang="en-US" sz="4800" dirty="0"/>
              <a:t> Street</a:t>
            </a:r>
            <a:br>
              <a:rPr lang="en-US" sz="4800" dirty="0"/>
            </a:br>
            <a:r>
              <a:rPr lang="en-US" sz="4800" dirty="0"/>
              <a:t>MWC, August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17544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I-40 WB, SE 29</a:t>
            </a:r>
            <a:r>
              <a:rPr lang="en-US" sz="4800" baseline="30000" dirty="0"/>
              <a:t>th</a:t>
            </a:r>
            <a:r>
              <a:rPr lang="en-US" sz="4800" dirty="0"/>
              <a:t> Street</a:t>
            </a:r>
            <a:br>
              <a:rPr lang="en-US" sz="4800" dirty="0"/>
            </a:br>
            <a:r>
              <a:rPr lang="en-US" sz="4800" dirty="0"/>
              <a:t>MWC, April 2018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3677439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I-44 WB, Airport Road,</a:t>
            </a:r>
            <a:br>
              <a:rPr lang="en-US" dirty="0"/>
            </a:br>
            <a:r>
              <a:rPr lang="en-US" dirty="0"/>
              <a:t>OKC, June 2015</a:t>
            </a:r>
            <a:br>
              <a:rPr lang="en-US" dirty="0"/>
            </a:br>
            <a:r>
              <a:rPr lang="en-US" dirty="0"/>
              <a:t>Pre-Construction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886200"/>
          </a:xfrm>
        </p:spPr>
      </p:pic>
    </p:spTree>
    <p:extLst>
      <p:ext uri="{BB962C8B-B14F-4D97-AF65-F5344CB8AC3E}">
        <p14:creationId xmlns:p14="http://schemas.microsoft.com/office/powerpoint/2010/main" val="42034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WB, Airport Road</a:t>
            </a:r>
            <a:br>
              <a:rPr lang="en-US" dirty="0"/>
            </a:br>
            <a:r>
              <a:rPr lang="en-US" dirty="0"/>
              <a:t>OKC, September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38953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I-44 WB, Airport Road</a:t>
            </a:r>
            <a:br>
              <a:rPr lang="en-US" dirty="0"/>
            </a:br>
            <a:r>
              <a:rPr lang="en-US" dirty="0"/>
              <a:t>OKC, August 2017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76200"/>
            <a:ext cx="7391400" cy="4648200"/>
          </a:xfrm>
        </p:spPr>
      </p:pic>
    </p:spTree>
    <p:extLst>
      <p:ext uri="{BB962C8B-B14F-4D97-AF65-F5344CB8AC3E}">
        <p14:creationId xmlns:p14="http://schemas.microsoft.com/office/powerpoint/2010/main" val="32864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I-44 WB, Airport Road</a:t>
            </a:r>
            <a:br>
              <a:rPr lang="en-US" dirty="0"/>
            </a:br>
            <a:r>
              <a:rPr lang="en-US" dirty="0"/>
              <a:t>OKC, April 2018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648200"/>
          </a:xfrm>
        </p:spPr>
      </p:pic>
    </p:spTree>
    <p:extLst>
      <p:ext uri="{BB962C8B-B14F-4D97-AF65-F5344CB8AC3E}">
        <p14:creationId xmlns:p14="http://schemas.microsoft.com/office/powerpoint/2010/main" val="116593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North Site</a:t>
            </a:r>
            <a:br>
              <a:rPr lang="en-US" dirty="0"/>
            </a:br>
            <a:r>
              <a:rPr lang="en-US" dirty="0"/>
              <a:t>Mayes County Sept. 2016</a:t>
            </a:r>
            <a:br>
              <a:rPr lang="en-US" dirty="0"/>
            </a:br>
            <a:r>
              <a:rPr lang="en-US" dirty="0"/>
              <a:t>Defect Distances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962400"/>
          </a:xfrm>
        </p:spPr>
      </p:pic>
    </p:spTree>
    <p:extLst>
      <p:ext uri="{BB962C8B-B14F-4D97-AF65-F5344CB8AC3E}">
        <p14:creationId xmlns:p14="http://schemas.microsoft.com/office/powerpoint/2010/main" val="33689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 Section Defect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879418"/>
              </p:ext>
            </p:extLst>
          </p:nvPr>
        </p:nvGraphicFramePr>
        <p:xfrm>
          <a:off x="838200" y="589024"/>
          <a:ext cx="7391399" cy="4821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3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036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79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167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High Friction Surface Treatment (HFST)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High Friction Surface Treatment (HFST)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4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SH-82 North Section South Bound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SH-82 North Section South Bound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Station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Defect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Date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Station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Defect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Date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6" Swath Across Lane, Min. Aggregate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 Coverage on the Epoxy 6" Wide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8" Swath Across Lane, Min. Aggregate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55 - 65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 Coverage on the Epoxy 8" Wide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84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24" Swath Across Lane, Min. Aggregate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84 - 87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 Coverage on the Epoxy 24" Wide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108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6" x 6' Across Lane, Min. Aggregate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108 -117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 Coverage at Edge Line 24" Wide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134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12" x 8' Across Lane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134 -218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Estimated 5% Aggregate Loss Across Entire Lane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150 - 184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Several Spots of No Aggregate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218 - 265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RWP - 6"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159-200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2' from CL Intermittent Skips,  4' from Edge 1" Intermittent Skips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11/20/2014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274 - 300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LWP - 2"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200-209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 CL - 6" Swath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311 - 317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 Aggregate Across Lane Due to Application Error During Construction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240 - 262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 Spots of No Aggregate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341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End Section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256-260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2" Swath 3' from Edge (Longitudinal)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1/15/2015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274-278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2" Swath3' from CL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1/15/2015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311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5' Swath Across Lane - 50%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6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341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End - 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67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 SH-82 North Section North Bound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            SH-82 North Section North Bound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2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Station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Defect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Date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Station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Defect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Date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Begin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223 - 237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RWP - 3"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312-342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 Wheel Path Showing Some Rutting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11/20/2014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312 - 342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RWP -  Showing Some Rutting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388 - 637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RWP - 2 - 2" Wide Lines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408 -432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1" Strip @ 3' from Edge (Longitudinal)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400 - 637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LWP - 3"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442 - 455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1" Strip @ 4' from Edge (Longitudinal)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442 - 637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At Centerline, 2"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442 - 490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3" Strip @ 2' from Edge (Longitudinal) Intermittent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637 - 660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At Centerline, 2"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660 - 839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 dirty="0">
                          <a:effectLst/>
                        </a:rPr>
                        <a:t>At Centerline, 3" Wide Line of Aggregate Loss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524-551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1" Strip @ 5' from Edge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10/28/2014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731 - 742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RWP - 4"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526-622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2" Swath @ 2' from Edge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1/15/2015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864 - 900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RWP - 2" Wide Line of Aggregate Loss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9/20/2016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600 - 632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2" Strip @ 3' from Edge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609-633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2" Strip @ 6' from Edge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1/15/2015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700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None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757 - 824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2" Strip @ 6' from Edge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835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5" Strip 30" Long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98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863 - 900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1" Strip @ 5' from Edge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620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End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4000" marR="4000" marT="40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9/23/2014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 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00" marR="4000" marT="4000" marB="0" anchor="ctr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0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Mid-Section Defect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181569"/>
              </p:ext>
            </p:extLst>
          </p:nvPr>
        </p:nvGraphicFramePr>
        <p:xfrm>
          <a:off x="838200" y="628466"/>
          <a:ext cx="7391401" cy="4775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8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3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12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High Friction Surface Treatment (HFST)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            High Friction Surface Treatment (HFST)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1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SH-20 / 82 Mid Section South Bound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                       SH-20 / 82 Mid Section South Bound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Station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Defect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Station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Defect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0-6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Wheel Paths 1" Wide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1/15/2015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0 -6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RWP - 12" Wide Aggregate Loss, LWP - 1" Wide Line of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0-7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 2' from Edge, 1%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6 - 58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Estimated 2%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9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142-171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1' from CL,  6" Intermittent Spots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58 - 100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Minimal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175-226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Intermittent Aggregate Loss Across Entire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142 - 200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Estimated 3%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175-256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Asphalt Aggregate Losing HFST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1/15/2015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200 - 300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Estimated 5%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300 - 390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Aggregate Loss in Wheel Paths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300 - 400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Estimated 50%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458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End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400 - 449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Estimated 2%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68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0-458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Crack Sealant Bleeding Through and Causing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11/20/2014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12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  SH-20 / 82 Mid Section North Bound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    SH-20 / 82 Mid Section North Bound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Station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Defect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Station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Defect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0-40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1' x 2" Intermittent Skips in Aggregate, 4' from Edge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0-40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RWP - 2" x 12" Intermittent Skips in Aggregate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40-50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4' from Edge 2" Swath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40-50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RWP - 2" Wide Line of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123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8" Circle, 2' from Edge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10/28/2015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0 - 100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2%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147-195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4' from Edge, 1' x 2" Intermttent Skips in Aggregate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100 - 193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2% Aggregate Loss across Lane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195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End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9/23/2014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Crack Sealant was over applied in this section in both directions. Most of the cracks have 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9/20/2016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195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2' Wide Swath Across Entire Lane 40%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1/15/2015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application of up to 12" wide. When the road heats up, the sealant bleeds and then traffic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9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195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2' x 2' Square @ Edge, 80% Aggregate Loss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1/15/2015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spread it to another location and it has balled up and flattened. The bleeding of the sealant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68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0-195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Some Bleeding from Crack Sealant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11/20/2015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has caused a significant amount of aggregate loss to this section.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87" marR="5887" marT="5887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6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Skid Data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356067"/>
              </p:ext>
            </p:extLst>
          </p:nvPr>
        </p:nvGraphicFramePr>
        <p:xfrm>
          <a:off x="838200" y="76200"/>
          <a:ext cx="7467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Acrobat Document" r:id="rId3" imgW="5829207" imgH="7543800" progId="Acrobat.Document.2015">
                  <p:embed/>
                </p:oleObj>
              </mc:Choice>
              <mc:Fallback>
                <p:oleObj name="Acrobat Document" r:id="rId3" imgW="5829207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76200"/>
                        <a:ext cx="74676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0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 WB at Town Center Drive         MWC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274785"/>
              </p:ext>
            </p:extLst>
          </p:nvPr>
        </p:nvGraphicFramePr>
        <p:xfrm>
          <a:off x="1000125" y="0"/>
          <a:ext cx="70659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Acrobat Document" r:id="rId4" imgW="11658414" imgH="7543800" progId="Acrobat.Document.2015">
                  <p:embed/>
                </p:oleObj>
              </mc:Choice>
              <mc:Fallback>
                <p:oleObj name="Acrobat Document" r:id="rId4" imgW="11658414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125" y="0"/>
                        <a:ext cx="7065963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1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HFST Skid Data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754506"/>
              </p:ext>
            </p:extLst>
          </p:nvPr>
        </p:nvGraphicFramePr>
        <p:xfrm>
          <a:off x="0" y="152400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Document" r:id="rId4" imgW="5956042" imgH="3105316" progId="Word.Document.12">
                  <p:embed/>
                </p:oleObj>
              </mc:Choice>
              <mc:Fallback>
                <p:oleObj name="Document" r:id="rId4" imgW="5956042" imgH="31053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52400"/>
                        <a:ext cx="91440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4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6781800" cy="914400"/>
          </a:xfrm>
        </p:spPr>
        <p:txBody>
          <a:bodyPr>
            <a:normAutofit/>
          </a:bodyPr>
          <a:lstStyle/>
          <a:p>
            <a:r>
              <a:rPr lang="en-US" dirty="0"/>
              <a:t>Crash Data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763438"/>
              </p:ext>
            </p:extLst>
          </p:nvPr>
        </p:nvGraphicFramePr>
        <p:xfrm>
          <a:off x="0" y="457201"/>
          <a:ext cx="9144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Worksheet" r:id="rId4" imgW="12344299" imgH="5638800" progId="Excel.Sheet.12">
                  <p:embed/>
                </p:oleObj>
              </mc:Choice>
              <mc:Fallback>
                <p:oleObj name="Worksheet" r:id="rId4" imgW="12344299" imgH="5638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457201"/>
                        <a:ext cx="9144000" cy="436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2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4738-DD41-43CC-BB29-C6BA46D4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F084F-9064-42CB-9BE7-1F4A9AFFA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Cambria" panose="02040503050406030204" pitchFamily="18" charset="0"/>
              </a:rPr>
              <a:t>ODOT received $417,696 from the Accelerating Innovation Deployment or AID program from FHWA to help fund the Oklahoma City projects.  The total estimated project cost was $522,120 for 17,404 sq.</a:t>
            </a:r>
            <a:r>
              <a:rPr lang="en-US" sz="1800" dirty="0">
                <a:latin typeface="Cambria" panose="02040503050406030204" pitchFamily="18" charset="0"/>
              </a:rPr>
              <a:t> yd. of HFST.  The cost for the </a:t>
            </a:r>
            <a:r>
              <a:rPr lang="en-US" sz="1800" dirty="0" err="1">
                <a:latin typeface="Cambria" panose="02040503050406030204" pitchFamily="18" charset="0"/>
              </a:rPr>
              <a:t>Calcinced</a:t>
            </a:r>
            <a:r>
              <a:rPr lang="en-US" sz="1800" dirty="0">
                <a:latin typeface="Cambria" panose="02040503050406030204" pitchFamily="18" charset="0"/>
              </a:rPr>
              <a:t> Bauxite High Friction Surface Treatment works out to about $30.00 per sq. yd.</a:t>
            </a:r>
            <a:endParaRPr lang="en-US" sz="1800" b="0" i="0" u="none" strike="noStrike" baseline="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800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05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North Site</a:t>
            </a:r>
            <a:br>
              <a:rPr lang="en-US" dirty="0"/>
            </a:br>
            <a:r>
              <a:rPr lang="en-US" dirty="0"/>
              <a:t>Mayes County Aug. 2015</a:t>
            </a:r>
            <a:br>
              <a:rPr lang="en-US" dirty="0"/>
            </a:br>
            <a:r>
              <a:rPr lang="en-US" dirty="0"/>
              <a:t>Crash Evidence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3886200"/>
          </a:xfrm>
        </p:spPr>
      </p:pic>
    </p:spTree>
    <p:extLst>
      <p:ext uri="{BB962C8B-B14F-4D97-AF65-F5344CB8AC3E}">
        <p14:creationId xmlns:p14="http://schemas.microsoft.com/office/powerpoint/2010/main" val="13890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959D-CFBE-41D1-ACBF-DF69FE22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B628-4EBE-4468-914A-67AF4BF74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SYSTEM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60238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85B9-F926-4A67-962D-C0B8A6B7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SH-20: Rogers Co. </a:t>
            </a:r>
            <a:r>
              <a:rPr lang="en-US" sz="4000" dirty="0" err="1"/>
              <a:t>Keetonville</a:t>
            </a:r>
            <a:r>
              <a:rPr lang="en-US" sz="4000" dirty="0"/>
              <a:t>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2A00E-7035-42E3-9A8E-1524FADCC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860689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AA09-D24D-45AA-B713-54171936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SH-20: Rogers Co. </a:t>
            </a:r>
            <a:r>
              <a:rPr lang="en-US" sz="4000" dirty="0" err="1"/>
              <a:t>Keetonville</a:t>
            </a:r>
            <a:r>
              <a:rPr lang="en-US" sz="4000" dirty="0"/>
              <a:t>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3F514-ED52-41BB-A714-47E8A2CAC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88776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948A-2E27-4631-97A4-9C0B76EE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SH-20: Rogers Co. </a:t>
            </a:r>
            <a:r>
              <a:rPr lang="en-US" sz="4000" dirty="0" err="1"/>
              <a:t>Keetonville</a:t>
            </a:r>
            <a:r>
              <a:rPr lang="en-US" sz="4000" dirty="0"/>
              <a:t>,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A8157-3BC2-4339-B031-B406BA19D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630448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7C29-E082-4281-A63D-36616612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SH-51 to US-169: Tulsa Co. Tulsa,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4CB2D-28A0-46B9-B8B4-FA00A4654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299282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94C86-D7A8-4109-B6E9-9C587D45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SH-51 to US-169: Tulsa Co. Tulsa,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F75FE-460C-4115-810C-B70DE9EC0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4005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I-40 WB over SE 29</a:t>
            </a:r>
            <a:r>
              <a:rPr lang="en-US" baseline="30000" dirty="0"/>
              <a:t>th</a:t>
            </a:r>
            <a:r>
              <a:rPr lang="en-US" dirty="0"/>
              <a:t> St.</a:t>
            </a:r>
            <a:br>
              <a:rPr lang="en-US" dirty="0"/>
            </a:br>
            <a:r>
              <a:rPr lang="en-US" dirty="0"/>
              <a:t> MWC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007302"/>
              </p:ext>
            </p:extLst>
          </p:nvPr>
        </p:nvGraphicFramePr>
        <p:xfrm>
          <a:off x="1000125" y="0"/>
          <a:ext cx="70659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Acrobat Document" r:id="rId4" imgW="11658414" imgH="7543800" progId="Acrobat.Document.2015">
                  <p:embed/>
                </p:oleObj>
              </mc:Choice>
              <mc:Fallback>
                <p:oleObj name="Acrobat Document" r:id="rId4" imgW="11658414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125" y="0"/>
                        <a:ext cx="7065963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41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1024-3622-4A1B-A8E8-EB86484A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SH-82/100: Sequoyah Co.</a:t>
            </a:r>
            <a:br>
              <a:rPr lang="en-US" sz="4000" dirty="0"/>
            </a:br>
            <a:r>
              <a:rPr lang="en-US" sz="4000" dirty="0"/>
              <a:t>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AAF698-9B15-45E0-B95A-4AA963401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89066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0988-A8A2-4DC5-B5B3-1D68398B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SH-82/100: Sequoyah Co.</a:t>
            </a:r>
            <a:br>
              <a:rPr lang="en-US" sz="4000" dirty="0"/>
            </a:br>
            <a:r>
              <a:rPr lang="en-US" sz="4000" dirty="0"/>
              <a:t>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604C2-9CDC-4A3C-833D-0EAFBA1F6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51003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B975-5F62-4CCD-98F9-011701F8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US-412A: Mayes Co.                      East of Locust Grove,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77F6E7-63E2-41AF-A831-4FA3D4BFC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612409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6C83-3687-405F-9D80-73CE5515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US-412A: Mayes Co.                      East of Locust Grove,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6E325F-5917-40EC-941B-D2AF3EE4D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135606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6850-3ACC-4740-8214-20DA3EC4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US-412A: Mayes Co.                     West of Locust Grove,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F85987-3A89-4C81-9B04-7E10D17D1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202571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07B6-F356-43DA-9B53-7CDE6072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US-412A: Mayes Co.                     West of Locust Grove,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FF8CC0-3082-4945-B3E8-B5AAD2594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40994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45AF6-6B0E-4198-8566-87FB2460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US-259: LeFlore Co.</a:t>
            </a:r>
            <a:br>
              <a:rPr lang="en-US" sz="4000" dirty="0"/>
            </a:br>
            <a:r>
              <a:rPr lang="en-US" sz="4000" dirty="0"/>
              <a:t>About 25Mi. South of </a:t>
            </a:r>
            <a:r>
              <a:rPr lang="en-US" sz="4000" dirty="0" err="1"/>
              <a:t>Heavner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9A507-DC6E-48B1-8EBC-1E341E384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05125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I-44 WB at Airport Road </a:t>
            </a:r>
            <a:br>
              <a:rPr lang="en-US" dirty="0"/>
            </a:br>
            <a:r>
              <a:rPr lang="en-US" dirty="0"/>
              <a:t>OKC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321684"/>
              </p:ext>
            </p:extLst>
          </p:nvPr>
        </p:nvGraphicFramePr>
        <p:xfrm>
          <a:off x="941388" y="-76200"/>
          <a:ext cx="7183437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Acrobat Document" r:id="rId4" imgW="11658414" imgH="7543800" progId="Acrobat.Document.2015">
                  <p:embed/>
                </p:oleObj>
              </mc:Choice>
              <mc:Fallback>
                <p:oleObj name="Acrobat Document" r:id="rId4" imgW="11658414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388" y="-76200"/>
                        <a:ext cx="7183437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3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North Site</a:t>
            </a:r>
            <a:br>
              <a:rPr lang="en-US" dirty="0"/>
            </a:br>
            <a:r>
              <a:rPr lang="en-US" dirty="0"/>
              <a:t>Mayes County, June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9857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SH-20 / 82 North Site</a:t>
            </a:r>
            <a:br>
              <a:rPr lang="en-US" dirty="0"/>
            </a:br>
            <a:r>
              <a:rPr lang="en-US" dirty="0"/>
              <a:t>Mayes County, July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391400" cy="4572000"/>
          </a:xfrm>
        </p:spPr>
      </p:pic>
    </p:spTree>
    <p:extLst>
      <p:ext uri="{BB962C8B-B14F-4D97-AF65-F5344CB8AC3E}">
        <p14:creationId xmlns:p14="http://schemas.microsoft.com/office/powerpoint/2010/main" val="22047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11296</TotalTime>
  <Words>1984</Words>
  <Application>Microsoft Office PowerPoint</Application>
  <PresentationFormat>On-screen Show (4:3)</PresentationFormat>
  <Paragraphs>567</Paragraphs>
  <Slides>66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Arial Black</vt:lpstr>
      <vt:lpstr>Calibri</vt:lpstr>
      <vt:lpstr>Cambria</vt:lpstr>
      <vt:lpstr>Impact</vt:lpstr>
      <vt:lpstr>Times New Roman</vt:lpstr>
      <vt:lpstr>NewsPrint</vt:lpstr>
      <vt:lpstr>Acrobat Document</vt:lpstr>
      <vt:lpstr>Document</vt:lpstr>
      <vt:lpstr>Worksheet</vt:lpstr>
      <vt:lpstr>HIGH FRICTION SURFACE TREATMENT (HFST)</vt:lpstr>
      <vt:lpstr>HFST Site Locations, Construction Dates</vt:lpstr>
      <vt:lpstr>Original Locations Map</vt:lpstr>
      <vt:lpstr>Mine Chat Location Map</vt:lpstr>
      <vt:lpstr>I-40  WB at Town Center Drive         MWC</vt:lpstr>
      <vt:lpstr>I-40 WB over SE 29th St.  MWC</vt:lpstr>
      <vt:lpstr>I-44 WB at Airport Road  OKC</vt:lpstr>
      <vt:lpstr>SH-20 / 82 North Site Mayes County, June 2014</vt:lpstr>
      <vt:lpstr>SH-20 / 82 North Site Mayes County, July 2015</vt:lpstr>
      <vt:lpstr>SH-20 / 82 North Site Mayes County, July 2016</vt:lpstr>
      <vt:lpstr>SH-20 / 82 North Site Mayes County, Jan. 2017</vt:lpstr>
      <vt:lpstr>SH-20 / 82 North Site Mayes County, April 2018</vt:lpstr>
      <vt:lpstr>SH-20 / 82 Mid Site Mayes County, June 2014</vt:lpstr>
      <vt:lpstr>SH-20 / 82 Mid Site Mayes County, July 2015</vt:lpstr>
      <vt:lpstr>SH-20 / 82 Mid Site Mayes County, July 2016</vt:lpstr>
      <vt:lpstr>SH-20 / 82 Mid Site Mayes County, Jan. 2017</vt:lpstr>
      <vt:lpstr>SH-20 / 82 Mid Site Mayes County  August 2015</vt:lpstr>
      <vt:lpstr>SH-20 / 82 Mid Site Mayes County, July 2016</vt:lpstr>
      <vt:lpstr>SH-20 /82 Mid Site Mayes County, April 2018</vt:lpstr>
      <vt:lpstr>SH-20 / 82 Mid Site Mayes County August 2015</vt:lpstr>
      <vt:lpstr>SH-20 / 82 Mid Site Mayes County September 2016</vt:lpstr>
      <vt:lpstr>SH-20 / 82 South Site Mayes Co. Mine Chat September  2015 </vt:lpstr>
      <vt:lpstr>SH-20 / 82 South Site Mayes Co. Mine Chat September  2016</vt:lpstr>
      <vt:lpstr>S-20 / 82 South Site Mayes Co. Mine Chat January 2017</vt:lpstr>
      <vt:lpstr>SH-20 / 82 South Site Mayes County, Mine Chat April 2018</vt:lpstr>
      <vt:lpstr>I-40 WB, Town Center Dr. MWC, June 2015, Pre-Construction</vt:lpstr>
      <vt:lpstr>I-40 WB, Town Center Dr. MWC, August  2015, Construction</vt:lpstr>
      <vt:lpstr>I-40 WB Town Center Dr. MWC, August 2015 Construction</vt:lpstr>
      <vt:lpstr>I-40 WB MWC Construction</vt:lpstr>
      <vt:lpstr>I-40 WB MWC Construction</vt:lpstr>
      <vt:lpstr>I-40 WB MWC Construction</vt:lpstr>
      <vt:lpstr>I-40 WB MWC Construction</vt:lpstr>
      <vt:lpstr>I-40 WB MWC Construction</vt:lpstr>
      <vt:lpstr>I-40 WB MWC Construction</vt:lpstr>
      <vt:lpstr>I-40 WB, Town Center Dr. MWC, September 2016</vt:lpstr>
      <vt:lpstr>I-40 WB, Town Center Dr. MWC, August 2017</vt:lpstr>
      <vt:lpstr>I-40 WB, Town Center Dr. MWC, April 2017</vt:lpstr>
      <vt:lpstr>I-40 WB, SE 29th Street MWC, September 2016</vt:lpstr>
      <vt:lpstr>I-40 WB, SE 29th Street MWC, September 2016</vt:lpstr>
      <vt:lpstr>I-40 WB, SE 29th Street MWC, August 2017</vt:lpstr>
      <vt:lpstr>I-40 WB, SE 29th Street MWC, April 2018</vt:lpstr>
      <vt:lpstr>I-44 WB, Airport Road, OKC, June 2015 Pre-Construction</vt:lpstr>
      <vt:lpstr>I-40 WB, Airport Road OKC, September 2016</vt:lpstr>
      <vt:lpstr>I-44 WB, Airport Road OKC, August 2017</vt:lpstr>
      <vt:lpstr>I-44 WB, Airport Road OKC, April 2018</vt:lpstr>
      <vt:lpstr>SH-20 / 82 North Site Mayes County Sept. 2016 Defect Distances</vt:lpstr>
      <vt:lpstr>North Section Defect Data</vt:lpstr>
      <vt:lpstr>Mid-Section Defect Data</vt:lpstr>
      <vt:lpstr>Raw Skid Data</vt:lpstr>
      <vt:lpstr>HFST Skid Data</vt:lpstr>
      <vt:lpstr>Crash Data</vt:lpstr>
      <vt:lpstr>Costs</vt:lpstr>
      <vt:lpstr>SH-20 / 82 North Site Mayes County Aug. 2015 Crash Evidence</vt:lpstr>
      <vt:lpstr>PowerPoint Presentation</vt:lpstr>
      <vt:lpstr>SH-20: Rogers Co. Keetonville, 2019</vt:lpstr>
      <vt:lpstr>SH-20: Rogers Co. Keetonville, 2019</vt:lpstr>
      <vt:lpstr>SH-20: Rogers Co. Keetonville, 2022</vt:lpstr>
      <vt:lpstr>SH-51 to US-169: Tulsa Co. Tulsa, 2019</vt:lpstr>
      <vt:lpstr>SH-51 to US-169: Tulsa Co. Tulsa, 2022</vt:lpstr>
      <vt:lpstr>SH-82/100: Sequoyah Co. 2019</vt:lpstr>
      <vt:lpstr>SH-82/100: Sequoyah Co. 2022</vt:lpstr>
      <vt:lpstr>US-412A: Mayes Co.                      East of Locust Grove, 2019</vt:lpstr>
      <vt:lpstr>US-412A: Mayes Co.                      East of Locust Grove, 2022</vt:lpstr>
      <vt:lpstr>US-412A: Mayes Co.                     West of Locust Grove, 2019</vt:lpstr>
      <vt:lpstr>US-412A: Mayes Co.                     West of Locust Grove, 2022</vt:lpstr>
      <vt:lpstr>US-259: LeFlore Co. About 25Mi. South of Heavner</vt:lpstr>
    </vt:vector>
  </TitlesOfParts>
  <Company>Oklahoma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FRICTION SURFACE TREATMENT (HFST)</dc:title>
  <dc:creator>omes</dc:creator>
  <cp:lastModifiedBy>Bryan Cooper</cp:lastModifiedBy>
  <cp:revision>69</cp:revision>
  <cp:lastPrinted>2018-04-23T18:44:23Z</cp:lastPrinted>
  <dcterms:created xsi:type="dcterms:W3CDTF">2017-08-07T18:05:50Z</dcterms:created>
  <dcterms:modified xsi:type="dcterms:W3CDTF">2022-03-10T16:20:33Z</dcterms:modified>
</cp:coreProperties>
</file>