
<file path=[Content_Types].xml><?xml version="1.0" encoding="utf-8"?>
<Types xmlns="http://schemas.openxmlformats.org/package/2006/content-types">
  <Default Extension="jpeg" ContentType="image/jpeg"/>
  <Default Extension="jp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slides/slide80.xml" ContentType="application/vnd.openxmlformats-officedocument.presentationml.slide+xml"/>
  <Override PartName="/ppt/slides/slide81.xml" ContentType="application/vnd.openxmlformats-officedocument.presentationml.slide+xml"/>
  <Override PartName="/ppt/slides/slide82.xml" ContentType="application/vnd.openxmlformats-officedocument.presentationml.slide+xml"/>
  <Override PartName="/ppt/slides/slide83.xml" ContentType="application/vnd.openxmlformats-officedocument.presentationml.slide+xml"/>
  <Override PartName="/ppt/slides/slide84.xml" ContentType="application/vnd.openxmlformats-officedocument.presentationml.slide+xml"/>
  <Override PartName="/ppt/slides/slide85.xml" ContentType="application/vnd.openxmlformats-officedocument.presentationml.slide+xml"/>
  <Override PartName="/ppt/slides/slide86.xml" ContentType="application/vnd.openxmlformats-officedocument.presentationml.slide+xml"/>
  <Override PartName="/ppt/slides/slide87.xml" ContentType="application/vnd.openxmlformats-officedocument.presentationml.slide+xml"/>
  <Override PartName="/ppt/slides/slide88.xml" ContentType="application/vnd.openxmlformats-officedocument.presentationml.slide+xml"/>
  <Override PartName="/ppt/slides/slide89.xml" ContentType="application/vnd.openxmlformats-officedocument.presentationml.slide+xml"/>
  <Override PartName="/ppt/slides/slide90.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56" r:id="rId2"/>
    <p:sldId id="327" r:id="rId3"/>
    <p:sldId id="322" r:id="rId4"/>
    <p:sldId id="289" r:id="rId5"/>
    <p:sldId id="259" r:id="rId6"/>
    <p:sldId id="258" r:id="rId7"/>
    <p:sldId id="320" r:id="rId8"/>
    <p:sldId id="260" r:id="rId9"/>
    <p:sldId id="261" r:id="rId10"/>
    <p:sldId id="321" r:id="rId11"/>
    <p:sldId id="262" r:id="rId12"/>
    <p:sldId id="264" r:id="rId13"/>
    <p:sldId id="265" r:id="rId14"/>
    <p:sldId id="266" r:id="rId15"/>
    <p:sldId id="267" r:id="rId16"/>
    <p:sldId id="268" r:id="rId17"/>
    <p:sldId id="269" r:id="rId18"/>
    <p:sldId id="270" r:id="rId19"/>
    <p:sldId id="271" r:id="rId20"/>
    <p:sldId id="272" r:id="rId21"/>
    <p:sldId id="273" r:id="rId22"/>
    <p:sldId id="274" r:id="rId23"/>
    <p:sldId id="275" r:id="rId24"/>
    <p:sldId id="276" r:id="rId25"/>
    <p:sldId id="277" r:id="rId26"/>
    <p:sldId id="278" r:id="rId27"/>
    <p:sldId id="279" r:id="rId28"/>
    <p:sldId id="280" r:id="rId29"/>
    <p:sldId id="281" r:id="rId30"/>
    <p:sldId id="282" r:id="rId31"/>
    <p:sldId id="283" r:id="rId32"/>
    <p:sldId id="284" r:id="rId33"/>
    <p:sldId id="285" r:id="rId34"/>
    <p:sldId id="286" r:id="rId35"/>
    <p:sldId id="287" r:id="rId36"/>
    <p:sldId id="288" r:id="rId37"/>
    <p:sldId id="290" r:id="rId38"/>
    <p:sldId id="291" r:id="rId39"/>
    <p:sldId id="292" r:id="rId40"/>
    <p:sldId id="293" r:id="rId41"/>
    <p:sldId id="294" r:id="rId42"/>
    <p:sldId id="295" r:id="rId43"/>
    <p:sldId id="296" r:id="rId44"/>
    <p:sldId id="297" r:id="rId45"/>
    <p:sldId id="298" r:id="rId46"/>
    <p:sldId id="299" r:id="rId47"/>
    <p:sldId id="300" r:id="rId48"/>
    <p:sldId id="301" r:id="rId49"/>
    <p:sldId id="302" r:id="rId50"/>
    <p:sldId id="303" r:id="rId51"/>
    <p:sldId id="304" r:id="rId52"/>
    <p:sldId id="305" r:id="rId53"/>
    <p:sldId id="306" r:id="rId54"/>
    <p:sldId id="307" r:id="rId55"/>
    <p:sldId id="308" r:id="rId56"/>
    <p:sldId id="309" r:id="rId57"/>
    <p:sldId id="310" r:id="rId58"/>
    <p:sldId id="311" r:id="rId59"/>
    <p:sldId id="312" r:id="rId60"/>
    <p:sldId id="313" r:id="rId61"/>
    <p:sldId id="314" r:id="rId62"/>
    <p:sldId id="315" r:id="rId63"/>
    <p:sldId id="316" r:id="rId64"/>
    <p:sldId id="317" r:id="rId65"/>
    <p:sldId id="318" r:id="rId66"/>
    <p:sldId id="319" r:id="rId67"/>
    <p:sldId id="323" r:id="rId68"/>
    <p:sldId id="324" r:id="rId69"/>
    <p:sldId id="325" r:id="rId70"/>
    <p:sldId id="326" r:id="rId71"/>
    <p:sldId id="340" r:id="rId72"/>
    <p:sldId id="341" r:id="rId73"/>
    <p:sldId id="328" r:id="rId74"/>
    <p:sldId id="329" r:id="rId75"/>
    <p:sldId id="330" r:id="rId76"/>
    <p:sldId id="331" r:id="rId77"/>
    <p:sldId id="332" r:id="rId78"/>
    <p:sldId id="333" r:id="rId79"/>
    <p:sldId id="342" r:id="rId80"/>
    <p:sldId id="345" r:id="rId81"/>
    <p:sldId id="346" r:id="rId82"/>
    <p:sldId id="334" r:id="rId83"/>
    <p:sldId id="335" r:id="rId84"/>
    <p:sldId id="336" r:id="rId85"/>
    <p:sldId id="337" r:id="rId86"/>
    <p:sldId id="344" r:id="rId87"/>
    <p:sldId id="343" r:id="rId88"/>
    <p:sldId id="347" r:id="rId89"/>
    <p:sldId id="339" r:id="rId90"/>
    <p:sldId id="338" r:id="rId91"/>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loop="1"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8990" autoAdjust="0"/>
    <p:restoredTop sz="94660"/>
  </p:normalViewPr>
  <p:slideViewPr>
    <p:cSldViewPr snapToGrid="0">
      <p:cViewPr varScale="1">
        <p:scale>
          <a:sx n="157" d="100"/>
          <a:sy n="157" d="100"/>
        </p:scale>
        <p:origin x="156" y="750"/>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slide" Target="slides/slide54.xml"/><Relationship Id="rId63" Type="http://schemas.openxmlformats.org/officeDocument/2006/relationships/slide" Target="slides/slide62.xml"/><Relationship Id="rId68" Type="http://schemas.openxmlformats.org/officeDocument/2006/relationships/slide" Target="slides/slide67.xml"/><Relationship Id="rId76" Type="http://schemas.openxmlformats.org/officeDocument/2006/relationships/slide" Target="slides/slide75.xml"/><Relationship Id="rId84" Type="http://schemas.openxmlformats.org/officeDocument/2006/relationships/slide" Target="slides/slide83.xml"/><Relationship Id="rId89" Type="http://schemas.openxmlformats.org/officeDocument/2006/relationships/slide" Target="slides/slide88.xml"/><Relationship Id="rId7" Type="http://schemas.openxmlformats.org/officeDocument/2006/relationships/slide" Target="slides/slide6.xml"/><Relationship Id="rId71" Type="http://schemas.openxmlformats.org/officeDocument/2006/relationships/slide" Target="slides/slide70.xml"/><Relationship Id="rId92"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66" Type="http://schemas.openxmlformats.org/officeDocument/2006/relationships/slide" Target="slides/slide65.xml"/><Relationship Id="rId74" Type="http://schemas.openxmlformats.org/officeDocument/2006/relationships/slide" Target="slides/slide73.xml"/><Relationship Id="rId79" Type="http://schemas.openxmlformats.org/officeDocument/2006/relationships/slide" Target="slides/slide78.xml"/><Relationship Id="rId87" Type="http://schemas.openxmlformats.org/officeDocument/2006/relationships/slide" Target="slides/slide86.xml"/><Relationship Id="rId5" Type="http://schemas.openxmlformats.org/officeDocument/2006/relationships/slide" Target="slides/slide4.xml"/><Relationship Id="rId61" Type="http://schemas.openxmlformats.org/officeDocument/2006/relationships/slide" Target="slides/slide60.xml"/><Relationship Id="rId82" Type="http://schemas.openxmlformats.org/officeDocument/2006/relationships/slide" Target="slides/slide81.xml"/><Relationship Id="rId90" Type="http://schemas.openxmlformats.org/officeDocument/2006/relationships/slide" Target="slides/slide89.xml"/><Relationship Id="rId95" Type="http://schemas.openxmlformats.org/officeDocument/2006/relationships/tableStyles" Target="tableStyles.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slide" Target="slides/slide68.xml"/><Relationship Id="rId77" Type="http://schemas.openxmlformats.org/officeDocument/2006/relationships/slide" Target="slides/slide76.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slide" Target="slides/slide71.xml"/><Relationship Id="rId80" Type="http://schemas.openxmlformats.org/officeDocument/2006/relationships/slide" Target="slides/slide79.xml"/><Relationship Id="rId85" Type="http://schemas.openxmlformats.org/officeDocument/2006/relationships/slide" Target="slides/slide84.xml"/><Relationship Id="rId93" Type="http://schemas.openxmlformats.org/officeDocument/2006/relationships/viewProps" Target="viewProps.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slide" Target="slides/slide69.xml"/><Relationship Id="rId75" Type="http://schemas.openxmlformats.org/officeDocument/2006/relationships/slide" Target="slides/slide74.xml"/><Relationship Id="rId83" Type="http://schemas.openxmlformats.org/officeDocument/2006/relationships/slide" Target="slides/slide82.xml"/><Relationship Id="rId88" Type="http://schemas.openxmlformats.org/officeDocument/2006/relationships/slide" Target="slides/slide87.xml"/><Relationship Id="rId91" Type="http://schemas.openxmlformats.org/officeDocument/2006/relationships/slide" Target="slides/slide90.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slide" Target="slides/slide72.xml"/><Relationship Id="rId78" Type="http://schemas.openxmlformats.org/officeDocument/2006/relationships/slide" Target="slides/slide77.xml"/><Relationship Id="rId81" Type="http://schemas.openxmlformats.org/officeDocument/2006/relationships/slide" Target="slides/slide80.xml"/><Relationship Id="rId86" Type="http://schemas.openxmlformats.org/officeDocument/2006/relationships/slide" Target="slides/slide85.xml"/><Relationship Id="rId94"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slide" Target="slides/slide8.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en-US" dirty="0"/>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5123AAB3-0800-4DCA-8713-B0E82199BFF3}" type="datetimeFigureOut">
              <a:rPr lang="en-US" smtClean="0"/>
              <a:t>3/10/2022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3789135-B274-477F-BD26-A5010B9E7A39}" type="slidenum">
              <a:rPr lang="en-US" smtClean="0"/>
              <a:t>‹#›</a:t>
            </a:fld>
            <a:endParaRPr lang="en-US"/>
          </a:p>
        </p:txBody>
      </p:sp>
    </p:spTree>
    <p:extLst>
      <p:ext uri="{BB962C8B-B14F-4D97-AF65-F5344CB8AC3E}">
        <p14:creationId xmlns:p14="http://schemas.microsoft.com/office/powerpoint/2010/main" val="2855647332"/>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5123AAB3-0800-4DCA-8713-B0E82199BFF3}" type="datetimeFigureOut">
              <a:rPr lang="en-US" smtClean="0"/>
              <a:t>3/10/2022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3789135-B274-477F-BD26-A5010B9E7A39}" type="slidenum">
              <a:rPr lang="en-US" smtClean="0"/>
              <a:t>‹#›</a:t>
            </a:fld>
            <a:endParaRPr lang="en-US"/>
          </a:p>
        </p:txBody>
      </p:sp>
    </p:spTree>
    <p:extLst>
      <p:ext uri="{BB962C8B-B14F-4D97-AF65-F5344CB8AC3E}">
        <p14:creationId xmlns:p14="http://schemas.microsoft.com/office/powerpoint/2010/main" val="3530380345"/>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a:t>Click to edit Master title style</a:t>
            </a:r>
            <a:endParaRPr lang="en-US" dirty="0"/>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5123AAB3-0800-4DCA-8713-B0E82199BFF3}" type="datetimeFigureOut">
              <a:rPr lang="en-US" smtClean="0"/>
              <a:t>3/10/2022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3789135-B274-477F-BD26-A5010B9E7A39}" type="slidenum">
              <a:rPr lang="en-US" smtClean="0"/>
              <a:t>‹#›</a:t>
            </a:fld>
            <a:endParaRPr lang="en-US"/>
          </a:p>
        </p:txBody>
      </p:sp>
    </p:spTree>
    <p:extLst>
      <p:ext uri="{BB962C8B-B14F-4D97-AF65-F5344CB8AC3E}">
        <p14:creationId xmlns:p14="http://schemas.microsoft.com/office/powerpoint/2010/main" val="1120749515"/>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5123AAB3-0800-4DCA-8713-B0E82199BFF3}" type="datetimeFigureOut">
              <a:rPr lang="en-US" smtClean="0"/>
              <a:t>3/10/2022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3789135-B274-477F-BD26-A5010B9E7A39}" type="slidenum">
              <a:rPr lang="en-US" smtClean="0"/>
              <a:t>‹#›</a:t>
            </a:fld>
            <a:endParaRPr lang="en-US"/>
          </a:p>
        </p:txBody>
      </p:sp>
    </p:spTree>
    <p:extLst>
      <p:ext uri="{BB962C8B-B14F-4D97-AF65-F5344CB8AC3E}">
        <p14:creationId xmlns:p14="http://schemas.microsoft.com/office/powerpoint/2010/main" val="445126207"/>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a:t>Click to edit Master title style</a:t>
            </a:r>
            <a:endParaRPr lang="en-US" dirty="0"/>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5123AAB3-0800-4DCA-8713-B0E82199BFF3}" type="datetimeFigureOut">
              <a:rPr lang="en-US" smtClean="0"/>
              <a:t>3/10/2022</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A3789135-B274-477F-BD26-A5010B9E7A39}" type="slidenum">
              <a:rPr lang="en-US" smtClean="0"/>
              <a:t>‹#›</a:t>
            </a:fld>
            <a:endParaRPr lang="en-US"/>
          </a:p>
        </p:txBody>
      </p:sp>
    </p:spTree>
    <p:extLst>
      <p:ext uri="{BB962C8B-B14F-4D97-AF65-F5344CB8AC3E}">
        <p14:creationId xmlns:p14="http://schemas.microsoft.com/office/powerpoint/2010/main" val="220602939"/>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5123AAB3-0800-4DCA-8713-B0E82199BFF3}" type="datetimeFigureOut">
              <a:rPr lang="en-US" smtClean="0"/>
              <a:t>3/10/2022</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A3789135-B274-477F-BD26-A5010B9E7A39}" type="slidenum">
              <a:rPr lang="en-US" smtClean="0"/>
              <a:t>‹#›</a:t>
            </a:fld>
            <a:endParaRPr lang="en-US"/>
          </a:p>
        </p:txBody>
      </p:sp>
    </p:spTree>
    <p:extLst>
      <p:ext uri="{BB962C8B-B14F-4D97-AF65-F5344CB8AC3E}">
        <p14:creationId xmlns:p14="http://schemas.microsoft.com/office/powerpoint/2010/main" val="1708597691"/>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5123AAB3-0800-4DCA-8713-B0E82199BFF3}" type="datetimeFigureOut">
              <a:rPr lang="en-US" smtClean="0"/>
              <a:t>3/10/2022</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A3789135-B274-477F-BD26-A5010B9E7A39}" type="slidenum">
              <a:rPr lang="en-US" smtClean="0"/>
              <a:t>‹#›</a:t>
            </a:fld>
            <a:endParaRPr lang="en-US"/>
          </a:p>
        </p:txBody>
      </p:sp>
    </p:spTree>
    <p:extLst>
      <p:ext uri="{BB962C8B-B14F-4D97-AF65-F5344CB8AC3E}">
        <p14:creationId xmlns:p14="http://schemas.microsoft.com/office/powerpoint/2010/main" val="1707859004"/>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US" dirty="0"/>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5123AAB3-0800-4DCA-8713-B0E82199BFF3}" type="datetimeFigureOut">
              <a:rPr lang="en-US" smtClean="0"/>
              <a:t>3/10/2022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3789135-B274-477F-BD26-A5010B9E7A39}" type="slidenum">
              <a:rPr lang="en-US" smtClean="0"/>
              <a:t>‹#›</a:t>
            </a:fld>
            <a:endParaRPr lang="en-US"/>
          </a:p>
        </p:txBody>
      </p:sp>
    </p:spTree>
    <p:extLst>
      <p:ext uri="{BB962C8B-B14F-4D97-AF65-F5344CB8AC3E}">
        <p14:creationId xmlns:p14="http://schemas.microsoft.com/office/powerpoint/2010/main" val="3422894500"/>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US" dirty="0"/>
          </a:p>
        </p:txBody>
      </p:sp>
      <p:sp>
        <p:nvSpPr>
          <p:cNvPr id="3" name="Picture Placeholder 2"/>
          <p:cNvSpPr>
            <a:spLocks noGrp="1" noChangeAspect="1"/>
          </p:cNvSpPr>
          <p:nvPr>
            <p:ph type="pic" idx="1"/>
          </p:nvPr>
        </p:nvSpPr>
        <p:spPr>
          <a:xfrm>
            <a:off x="5183188" y="987425"/>
            <a:ext cx="6172200" cy="4873625"/>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5123AAB3-0800-4DCA-8713-B0E82199BFF3}" type="datetimeFigureOut">
              <a:rPr lang="en-US" smtClean="0"/>
              <a:t>3/10/2022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3789135-B274-477F-BD26-A5010B9E7A39}" type="slidenum">
              <a:rPr lang="en-US" smtClean="0"/>
              <a:t>‹#›</a:t>
            </a:fld>
            <a:endParaRPr lang="en-US"/>
          </a:p>
        </p:txBody>
      </p:sp>
    </p:spTree>
    <p:extLst>
      <p:ext uri="{BB962C8B-B14F-4D97-AF65-F5344CB8AC3E}">
        <p14:creationId xmlns:p14="http://schemas.microsoft.com/office/powerpoint/2010/main" val="3218494182"/>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5123AAB3-0800-4DCA-8713-B0E82199BFF3}" type="datetimeFigureOut">
              <a:rPr lang="en-US" smtClean="0"/>
              <a:t>3/10/2022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3789135-B274-477F-BD26-A5010B9E7A39}" type="slidenum">
              <a:rPr lang="en-US" smtClean="0"/>
              <a:t>‹#›</a:t>
            </a:fld>
            <a:endParaRPr lang="en-US"/>
          </a:p>
        </p:txBody>
      </p:sp>
    </p:spTree>
    <p:extLst>
      <p:ext uri="{BB962C8B-B14F-4D97-AF65-F5344CB8AC3E}">
        <p14:creationId xmlns:p14="http://schemas.microsoft.com/office/powerpoint/2010/main" val="2168086927"/>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5123AAB3-0800-4DCA-8713-B0E82199BFF3}" type="datetimeFigureOut">
              <a:rPr lang="en-US" smtClean="0"/>
              <a:t>3/10/2022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3789135-B274-477F-BD26-A5010B9E7A39}" type="slidenum">
              <a:rPr lang="en-US" smtClean="0"/>
              <a:t>‹#›</a:t>
            </a:fld>
            <a:endParaRPr lang="en-US"/>
          </a:p>
        </p:txBody>
      </p:sp>
    </p:spTree>
    <p:extLst>
      <p:ext uri="{BB962C8B-B14F-4D97-AF65-F5344CB8AC3E}">
        <p14:creationId xmlns:p14="http://schemas.microsoft.com/office/powerpoint/2010/main" val="2639507856"/>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5123AAB3-0800-4DCA-8713-B0E82199BFF3}" type="datetimeFigureOut">
              <a:rPr lang="en-US" smtClean="0"/>
              <a:t>3/10/2022</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A3789135-B274-477F-BD26-A5010B9E7A39}" type="slidenum">
              <a:rPr lang="en-US" smtClean="0"/>
              <a:t>‹#›</a:t>
            </a:fld>
            <a:endParaRPr lang="en-US"/>
          </a:p>
        </p:txBody>
      </p:sp>
    </p:spTree>
    <p:extLst>
      <p:ext uri="{BB962C8B-B14F-4D97-AF65-F5344CB8AC3E}">
        <p14:creationId xmlns:p14="http://schemas.microsoft.com/office/powerpoint/2010/main" val="2489121057"/>
      </p:ext>
    </p:extLst>
  </p:cSld>
  <p:clrMap bg1="dk1" tx1="lt1" bg2="dk2" tx2="lt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Layout" Target="../slideLayouts/slideLayout1.xml"/></Relationships>
</file>

<file path=ppt/slides/_rels/slide5.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Layout" Target="../slideLayouts/slideLayout1.xml"/></Relationships>
</file>

<file path=ppt/slides/_rels/slide6.xml.rels><?xml version="1.0" encoding="UTF-8" standalone="yes"?>
<Relationships xmlns="http://schemas.openxmlformats.org/package/2006/relationships"><Relationship Id="rId2" Type="http://schemas.openxmlformats.org/officeDocument/2006/relationships/image" Target="../media/image3.JPG"/><Relationship Id="rId1" Type="http://schemas.openxmlformats.org/officeDocument/2006/relationships/slideLayout" Target="../slideLayouts/slideLayout1.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4.JPG"/><Relationship Id="rId1" Type="http://schemas.openxmlformats.org/officeDocument/2006/relationships/slideLayout" Target="../slideLayouts/slideLayout1.xml"/></Relationships>
</file>

<file path=ppt/slides/_rels/slide9.xml.rels><?xml version="1.0" encoding="UTF-8" standalone="yes"?>
<Relationships xmlns="http://schemas.openxmlformats.org/package/2006/relationships"><Relationship Id="rId2" Type="http://schemas.openxmlformats.org/officeDocument/2006/relationships/image" Target="../media/image5.JPG"/><Relationship Id="rId1" Type="http://schemas.openxmlformats.org/officeDocument/2006/relationships/slideLayout" Target="../slideLayouts/slideLayout1.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6.JPG"/><Relationship Id="rId1" Type="http://schemas.openxmlformats.org/officeDocument/2006/relationships/slideLayout" Target="../slideLayouts/slideLayout1.xml"/></Relationships>
</file>

<file path=ppt/slides/_rels/slide12.xml.rels><?xml version="1.0" encoding="UTF-8" standalone="yes"?>
<Relationships xmlns="http://schemas.openxmlformats.org/package/2006/relationships"><Relationship Id="rId2" Type="http://schemas.openxmlformats.org/officeDocument/2006/relationships/image" Target="../media/image7.JPG"/><Relationship Id="rId1" Type="http://schemas.openxmlformats.org/officeDocument/2006/relationships/slideLayout" Target="../slideLayouts/slideLayout1.xml"/></Relationships>
</file>

<file path=ppt/slides/_rels/slide13.xml.rels><?xml version="1.0" encoding="UTF-8" standalone="yes"?>
<Relationships xmlns="http://schemas.openxmlformats.org/package/2006/relationships"><Relationship Id="rId2" Type="http://schemas.openxmlformats.org/officeDocument/2006/relationships/image" Target="../media/image8.JPG"/><Relationship Id="rId1" Type="http://schemas.openxmlformats.org/officeDocument/2006/relationships/slideLayout" Target="../slideLayouts/slideLayout1.xml"/></Relationships>
</file>

<file path=ppt/slides/_rels/slide14.xml.rels><?xml version="1.0" encoding="UTF-8" standalone="yes"?>
<Relationships xmlns="http://schemas.openxmlformats.org/package/2006/relationships"><Relationship Id="rId2" Type="http://schemas.openxmlformats.org/officeDocument/2006/relationships/image" Target="../media/image9.JPG"/><Relationship Id="rId1" Type="http://schemas.openxmlformats.org/officeDocument/2006/relationships/slideLayout" Target="../slideLayouts/slideLayout1.xml"/></Relationships>
</file>

<file path=ppt/slides/_rels/slide15.xml.rels><?xml version="1.0" encoding="UTF-8" standalone="yes"?>
<Relationships xmlns="http://schemas.openxmlformats.org/package/2006/relationships"><Relationship Id="rId2" Type="http://schemas.openxmlformats.org/officeDocument/2006/relationships/image" Target="../media/image10.JPG"/><Relationship Id="rId1" Type="http://schemas.openxmlformats.org/officeDocument/2006/relationships/slideLayout" Target="../slideLayouts/slideLayout1.xml"/></Relationships>
</file>

<file path=ppt/slides/_rels/slide16.xml.rels><?xml version="1.0" encoding="UTF-8" standalone="yes"?>
<Relationships xmlns="http://schemas.openxmlformats.org/package/2006/relationships"><Relationship Id="rId2" Type="http://schemas.openxmlformats.org/officeDocument/2006/relationships/image" Target="../media/image11.JPG"/><Relationship Id="rId1" Type="http://schemas.openxmlformats.org/officeDocument/2006/relationships/slideLayout" Target="../slideLayouts/slideLayout1.xml"/></Relationships>
</file>

<file path=ppt/slides/_rels/slide17.xml.rels><?xml version="1.0" encoding="UTF-8" standalone="yes"?>
<Relationships xmlns="http://schemas.openxmlformats.org/package/2006/relationships"><Relationship Id="rId2" Type="http://schemas.openxmlformats.org/officeDocument/2006/relationships/image" Target="../media/image12.JPG"/><Relationship Id="rId1" Type="http://schemas.openxmlformats.org/officeDocument/2006/relationships/slideLayout" Target="../slideLayouts/slideLayout1.xml"/></Relationships>
</file>

<file path=ppt/slides/_rels/slide18.xml.rels><?xml version="1.0" encoding="UTF-8" standalone="yes"?>
<Relationships xmlns="http://schemas.openxmlformats.org/package/2006/relationships"><Relationship Id="rId2" Type="http://schemas.openxmlformats.org/officeDocument/2006/relationships/image" Target="../media/image13.JPG"/><Relationship Id="rId1" Type="http://schemas.openxmlformats.org/officeDocument/2006/relationships/slideLayout" Target="../slideLayouts/slideLayout1.xml"/></Relationships>
</file>

<file path=ppt/slides/_rels/slide19.xml.rels><?xml version="1.0" encoding="UTF-8" standalone="yes"?>
<Relationships xmlns="http://schemas.openxmlformats.org/package/2006/relationships"><Relationship Id="rId2" Type="http://schemas.openxmlformats.org/officeDocument/2006/relationships/image" Target="../media/image14.JPG"/><Relationship Id="rId1" Type="http://schemas.openxmlformats.org/officeDocument/2006/relationships/slideLayout" Target="../slideLayouts/slideLayout1.xml"/></Relationships>
</file>

<file path=ppt/slides/_rels/slide20.xml.rels><?xml version="1.0" encoding="UTF-8" standalone="yes"?>
<Relationships xmlns="http://schemas.openxmlformats.org/package/2006/relationships"><Relationship Id="rId2" Type="http://schemas.openxmlformats.org/officeDocument/2006/relationships/image" Target="../media/image15.JPG"/><Relationship Id="rId1" Type="http://schemas.openxmlformats.org/officeDocument/2006/relationships/slideLayout" Target="../slideLayouts/slideLayout1.xml"/></Relationships>
</file>

<file path=ppt/slides/_rels/slide21.xml.rels><?xml version="1.0" encoding="UTF-8" standalone="yes"?>
<Relationships xmlns="http://schemas.openxmlformats.org/package/2006/relationships"><Relationship Id="rId2" Type="http://schemas.openxmlformats.org/officeDocument/2006/relationships/image" Target="../media/image16.JPG"/><Relationship Id="rId1" Type="http://schemas.openxmlformats.org/officeDocument/2006/relationships/slideLayout" Target="../slideLayouts/slideLayout1.xml"/></Relationships>
</file>

<file path=ppt/slides/_rels/slide22.xml.rels><?xml version="1.0" encoding="UTF-8" standalone="yes"?>
<Relationships xmlns="http://schemas.openxmlformats.org/package/2006/relationships"><Relationship Id="rId2" Type="http://schemas.openxmlformats.org/officeDocument/2006/relationships/image" Target="../media/image17.JPG"/><Relationship Id="rId1" Type="http://schemas.openxmlformats.org/officeDocument/2006/relationships/slideLayout" Target="../slideLayouts/slideLayout1.xml"/></Relationships>
</file>

<file path=ppt/slides/_rels/slide23.xml.rels><?xml version="1.0" encoding="UTF-8" standalone="yes"?>
<Relationships xmlns="http://schemas.openxmlformats.org/package/2006/relationships"><Relationship Id="rId2" Type="http://schemas.openxmlformats.org/officeDocument/2006/relationships/image" Target="../media/image18.JPG"/><Relationship Id="rId1" Type="http://schemas.openxmlformats.org/officeDocument/2006/relationships/slideLayout" Target="../slideLayouts/slideLayout1.xml"/></Relationships>
</file>

<file path=ppt/slides/_rels/slide24.xml.rels><?xml version="1.0" encoding="UTF-8" standalone="yes"?>
<Relationships xmlns="http://schemas.openxmlformats.org/package/2006/relationships"><Relationship Id="rId2" Type="http://schemas.openxmlformats.org/officeDocument/2006/relationships/image" Target="../media/image19.JPG"/><Relationship Id="rId1" Type="http://schemas.openxmlformats.org/officeDocument/2006/relationships/slideLayout" Target="../slideLayouts/slideLayout1.xml"/></Relationships>
</file>

<file path=ppt/slides/_rels/slide25.xml.rels><?xml version="1.0" encoding="UTF-8" standalone="yes"?>
<Relationships xmlns="http://schemas.openxmlformats.org/package/2006/relationships"><Relationship Id="rId2" Type="http://schemas.openxmlformats.org/officeDocument/2006/relationships/image" Target="../media/image20.JPG"/><Relationship Id="rId1" Type="http://schemas.openxmlformats.org/officeDocument/2006/relationships/slideLayout" Target="../slideLayouts/slideLayout1.xml"/></Relationships>
</file>

<file path=ppt/slides/_rels/slide26.xml.rels><?xml version="1.0" encoding="UTF-8" standalone="yes"?>
<Relationships xmlns="http://schemas.openxmlformats.org/package/2006/relationships"><Relationship Id="rId2" Type="http://schemas.openxmlformats.org/officeDocument/2006/relationships/image" Target="../media/image21.JPG"/><Relationship Id="rId1" Type="http://schemas.openxmlformats.org/officeDocument/2006/relationships/slideLayout" Target="../slideLayouts/slideLayout1.xml"/></Relationships>
</file>

<file path=ppt/slides/_rels/slide27.xml.rels><?xml version="1.0" encoding="UTF-8" standalone="yes"?>
<Relationships xmlns="http://schemas.openxmlformats.org/package/2006/relationships"><Relationship Id="rId2" Type="http://schemas.openxmlformats.org/officeDocument/2006/relationships/image" Target="../media/image22.JPG"/><Relationship Id="rId1" Type="http://schemas.openxmlformats.org/officeDocument/2006/relationships/slideLayout" Target="../slideLayouts/slideLayout1.xml"/></Relationships>
</file>

<file path=ppt/slides/_rels/slide28.xml.rels><?xml version="1.0" encoding="UTF-8" standalone="yes"?>
<Relationships xmlns="http://schemas.openxmlformats.org/package/2006/relationships"><Relationship Id="rId2" Type="http://schemas.openxmlformats.org/officeDocument/2006/relationships/image" Target="../media/image23.JPG"/><Relationship Id="rId1" Type="http://schemas.openxmlformats.org/officeDocument/2006/relationships/slideLayout" Target="../slideLayouts/slideLayout1.xml"/></Relationships>
</file>

<file path=ppt/slides/_rels/slide29.xml.rels><?xml version="1.0" encoding="UTF-8" standalone="yes"?>
<Relationships xmlns="http://schemas.openxmlformats.org/package/2006/relationships"><Relationship Id="rId2" Type="http://schemas.openxmlformats.org/officeDocument/2006/relationships/image" Target="../media/image24.JPG"/><Relationship Id="rId1" Type="http://schemas.openxmlformats.org/officeDocument/2006/relationships/slideLayout" Target="../slideLayouts/slideLayout1.xml"/></Relationships>
</file>

<file path=ppt/slides/_rels/slide30.xml.rels><?xml version="1.0" encoding="UTF-8" standalone="yes"?>
<Relationships xmlns="http://schemas.openxmlformats.org/package/2006/relationships"><Relationship Id="rId2" Type="http://schemas.openxmlformats.org/officeDocument/2006/relationships/image" Target="../media/image25.JPG"/><Relationship Id="rId1" Type="http://schemas.openxmlformats.org/officeDocument/2006/relationships/slideLayout" Target="../slideLayouts/slideLayout1.xml"/></Relationships>
</file>

<file path=ppt/slides/_rels/slide31.xml.rels><?xml version="1.0" encoding="UTF-8" standalone="yes"?>
<Relationships xmlns="http://schemas.openxmlformats.org/package/2006/relationships"><Relationship Id="rId2" Type="http://schemas.openxmlformats.org/officeDocument/2006/relationships/image" Target="../media/image26.JPG"/><Relationship Id="rId1" Type="http://schemas.openxmlformats.org/officeDocument/2006/relationships/slideLayout" Target="../slideLayouts/slideLayout1.xml"/></Relationships>
</file>

<file path=ppt/slides/_rels/slide32.xml.rels><?xml version="1.0" encoding="UTF-8" standalone="yes"?>
<Relationships xmlns="http://schemas.openxmlformats.org/package/2006/relationships"><Relationship Id="rId2" Type="http://schemas.openxmlformats.org/officeDocument/2006/relationships/image" Target="../media/image27.JPG"/><Relationship Id="rId1" Type="http://schemas.openxmlformats.org/officeDocument/2006/relationships/slideLayout" Target="../slideLayouts/slideLayout1.xml"/></Relationships>
</file>

<file path=ppt/slides/_rels/slide33.xml.rels><?xml version="1.0" encoding="UTF-8" standalone="yes"?>
<Relationships xmlns="http://schemas.openxmlformats.org/package/2006/relationships"><Relationship Id="rId2" Type="http://schemas.openxmlformats.org/officeDocument/2006/relationships/image" Target="../media/image28.JPG"/><Relationship Id="rId1" Type="http://schemas.openxmlformats.org/officeDocument/2006/relationships/slideLayout" Target="../slideLayouts/slideLayout1.xml"/></Relationships>
</file>

<file path=ppt/slides/_rels/slide34.xml.rels><?xml version="1.0" encoding="UTF-8" standalone="yes"?>
<Relationships xmlns="http://schemas.openxmlformats.org/package/2006/relationships"><Relationship Id="rId2" Type="http://schemas.openxmlformats.org/officeDocument/2006/relationships/image" Target="../media/image29.JPG"/><Relationship Id="rId1" Type="http://schemas.openxmlformats.org/officeDocument/2006/relationships/slideLayout" Target="../slideLayouts/slideLayout1.xml"/></Relationships>
</file>

<file path=ppt/slides/_rels/slide35.xml.rels><?xml version="1.0" encoding="UTF-8" standalone="yes"?>
<Relationships xmlns="http://schemas.openxmlformats.org/package/2006/relationships"><Relationship Id="rId2" Type="http://schemas.openxmlformats.org/officeDocument/2006/relationships/image" Target="../media/image30.JPG"/><Relationship Id="rId1" Type="http://schemas.openxmlformats.org/officeDocument/2006/relationships/slideLayout" Target="../slideLayouts/slideLayout1.xml"/></Relationships>
</file>

<file path=ppt/slides/_rels/slide36.xml.rels><?xml version="1.0" encoding="UTF-8" standalone="yes"?>
<Relationships xmlns="http://schemas.openxmlformats.org/package/2006/relationships"><Relationship Id="rId2" Type="http://schemas.openxmlformats.org/officeDocument/2006/relationships/image" Target="../media/image31.JPG"/><Relationship Id="rId1" Type="http://schemas.openxmlformats.org/officeDocument/2006/relationships/slideLayout" Target="../slideLayouts/slideLayout1.xml"/></Relationships>
</file>

<file path=ppt/slides/_rels/slide37.xml.rels><?xml version="1.0" encoding="UTF-8" standalone="yes"?>
<Relationships xmlns="http://schemas.openxmlformats.org/package/2006/relationships"><Relationship Id="rId2" Type="http://schemas.openxmlformats.org/officeDocument/2006/relationships/image" Target="../media/image32.JPG"/><Relationship Id="rId1" Type="http://schemas.openxmlformats.org/officeDocument/2006/relationships/slideLayout" Target="../slideLayouts/slideLayout1.xml"/></Relationships>
</file>

<file path=ppt/slides/_rels/slide38.xml.rels><?xml version="1.0" encoding="UTF-8" standalone="yes"?>
<Relationships xmlns="http://schemas.openxmlformats.org/package/2006/relationships"><Relationship Id="rId2" Type="http://schemas.openxmlformats.org/officeDocument/2006/relationships/image" Target="../media/image33.JPG"/><Relationship Id="rId1" Type="http://schemas.openxmlformats.org/officeDocument/2006/relationships/slideLayout" Target="../slideLayouts/slideLayout1.xml"/></Relationships>
</file>

<file path=ppt/slides/_rels/slide39.xml.rels><?xml version="1.0" encoding="UTF-8" standalone="yes"?>
<Relationships xmlns="http://schemas.openxmlformats.org/package/2006/relationships"><Relationship Id="rId2" Type="http://schemas.openxmlformats.org/officeDocument/2006/relationships/image" Target="../media/image34.JPG"/><Relationship Id="rId1" Type="http://schemas.openxmlformats.org/officeDocument/2006/relationships/slideLayout" Target="../slideLayouts/slideLayout1.xml"/></Relationships>
</file>

<file path=ppt/slides/_rels/slide40.xml.rels><?xml version="1.0" encoding="UTF-8" standalone="yes"?>
<Relationships xmlns="http://schemas.openxmlformats.org/package/2006/relationships"><Relationship Id="rId2" Type="http://schemas.openxmlformats.org/officeDocument/2006/relationships/image" Target="../media/image35.JPG"/><Relationship Id="rId1" Type="http://schemas.openxmlformats.org/officeDocument/2006/relationships/slideLayout" Target="../slideLayouts/slideLayout1.xml"/></Relationships>
</file>

<file path=ppt/slides/_rels/slide41.xml.rels><?xml version="1.0" encoding="UTF-8" standalone="yes"?>
<Relationships xmlns="http://schemas.openxmlformats.org/package/2006/relationships"><Relationship Id="rId2" Type="http://schemas.openxmlformats.org/officeDocument/2006/relationships/image" Target="../media/image36.JPG"/><Relationship Id="rId1" Type="http://schemas.openxmlformats.org/officeDocument/2006/relationships/slideLayout" Target="../slideLayouts/slideLayout1.xml"/></Relationships>
</file>

<file path=ppt/slides/_rels/slide42.xml.rels><?xml version="1.0" encoding="UTF-8" standalone="yes"?>
<Relationships xmlns="http://schemas.openxmlformats.org/package/2006/relationships"><Relationship Id="rId2" Type="http://schemas.openxmlformats.org/officeDocument/2006/relationships/image" Target="../media/image37.JPG"/><Relationship Id="rId1" Type="http://schemas.openxmlformats.org/officeDocument/2006/relationships/slideLayout" Target="../slideLayouts/slideLayout1.xml"/></Relationships>
</file>

<file path=ppt/slides/_rels/slide43.xml.rels><?xml version="1.0" encoding="UTF-8" standalone="yes"?>
<Relationships xmlns="http://schemas.openxmlformats.org/package/2006/relationships"><Relationship Id="rId2" Type="http://schemas.openxmlformats.org/officeDocument/2006/relationships/image" Target="../media/image38.JPG"/><Relationship Id="rId1" Type="http://schemas.openxmlformats.org/officeDocument/2006/relationships/slideLayout" Target="../slideLayouts/slideLayout1.xml"/></Relationships>
</file>

<file path=ppt/slides/_rels/slide44.xml.rels><?xml version="1.0" encoding="UTF-8" standalone="yes"?>
<Relationships xmlns="http://schemas.openxmlformats.org/package/2006/relationships"><Relationship Id="rId2" Type="http://schemas.openxmlformats.org/officeDocument/2006/relationships/image" Target="../media/image39.JPG"/><Relationship Id="rId1" Type="http://schemas.openxmlformats.org/officeDocument/2006/relationships/slideLayout" Target="../slideLayouts/slideLayout1.xml"/></Relationships>
</file>

<file path=ppt/slides/_rels/slide45.xml.rels><?xml version="1.0" encoding="UTF-8" standalone="yes"?>
<Relationships xmlns="http://schemas.openxmlformats.org/package/2006/relationships"><Relationship Id="rId2" Type="http://schemas.openxmlformats.org/officeDocument/2006/relationships/image" Target="../media/image40.JPG"/><Relationship Id="rId1" Type="http://schemas.openxmlformats.org/officeDocument/2006/relationships/slideLayout" Target="../slideLayouts/slideLayout1.xml"/></Relationships>
</file>

<file path=ppt/slides/_rels/slide46.xml.rels><?xml version="1.0" encoding="UTF-8" standalone="yes"?>
<Relationships xmlns="http://schemas.openxmlformats.org/package/2006/relationships"><Relationship Id="rId2" Type="http://schemas.openxmlformats.org/officeDocument/2006/relationships/image" Target="../media/image41.JPG"/><Relationship Id="rId1" Type="http://schemas.openxmlformats.org/officeDocument/2006/relationships/slideLayout" Target="../slideLayouts/slideLayout1.xml"/></Relationships>
</file>

<file path=ppt/slides/_rels/slide47.xml.rels><?xml version="1.0" encoding="UTF-8" standalone="yes"?>
<Relationships xmlns="http://schemas.openxmlformats.org/package/2006/relationships"><Relationship Id="rId2" Type="http://schemas.openxmlformats.org/officeDocument/2006/relationships/image" Target="../media/image42.JPG"/><Relationship Id="rId1" Type="http://schemas.openxmlformats.org/officeDocument/2006/relationships/slideLayout" Target="../slideLayouts/slideLayout1.xml"/></Relationships>
</file>

<file path=ppt/slides/_rels/slide48.xml.rels><?xml version="1.0" encoding="UTF-8" standalone="yes"?>
<Relationships xmlns="http://schemas.openxmlformats.org/package/2006/relationships"><Relationship Id="rId2" Type="http://schemas.openxmlformats.org/officeDocument/2006/relationships/image" Target="../media/image43.JPG"/><Relationship Id="rId1" Type="http://schemas.openxmlformats.org/officeDocument/2006/relationships/slideLayout" Target="../slideLayouts/slideLayout1.xml"/></Relationships>
</file>

<file path=ppt/slides/_rels/slide49.xml.rels><?xml version="1.0" encoding="UTF-8" standalone="yes"?>
<Relationships xmlns="http://schemas.openxmlformats.org/package/2006/relationships"><Relationship Id="rId2" Type="http://schemas.openxmlformats.org/officeDocument/2006/relationships/image" Target="../media/image44.JPG"/><Relationship Id="rId1" Type="http://schemas.openxmlformats.org/officeDocument/2006/relationships/slideLayout" Target="../slideLayouts/slideLayout1.xml"/></Relationships>
</file>

<file path=ppt/slides/_rels/slide50.xml.rels><?xml version="1.0" encoding="UTF-8" standalone="yes"?>
<Relationships xmlns="http://schemas.openxmlformats.org/package/2006/relationships"><Relationship Id="rId2" Type="http://schemas.openxmlformats.org/officeDocument/2006/relationships/image" Target="../media/image45.JPG"/><Relationship Id="rId1" Type="http://schemas.openxmlformats.org/officeDocument/2006/relationships/slideLayout" Target="../slideLayouts/slideLayout1.xml"/></Relationships>
</file>

<file path=ppt/slides/_rels/slide51.xml.rels><?xml version="1.0" encoding="UTF-8" standalone="yes"?>
<Relationships xmlns="http://schemas.openxmlformats.org/package/2006/relationships"><Relationship Id="rId2" Type="http://schemas.openxmlformats.org/officeDocument/2006/relationships/image" Target="../media/image46.JPG"/><Relationship Id="rId1" Type="http://schemas.openxmlformats.org/officeDocument/2006/relationships/slideLayout" Target="../slideLayouts/slideLayout1.xml"/></Relationships>
</file>

<file path=ppt/slides/_rels/slide52.xml.rels><?xml version="1.0" encoding="UTF-8" standalone="yes"?>
<Relationships xmlns="http://schemas.openxmlformats.org/package/2006/relationships"><Relationship Id="rId2" Type="http://schemas.openxmlformats.org/officeDocument/2006/relationships/image" Target="../media/image47.JPG"/><Relationship Id="rId1" Type="http://schemas.openxmlformats.org/officeDocument/2006/relationships/slideLayout" Target="../slideLayouts/slideLayout1.xml"/></Relationships>
</file>

<file path=ppt/slides/_rels/slide53.xml.rels><?xml version="1.0" encoding="UTF-8" standalone="yes"?>
<Relationships xmlns="http://schemas.openxmlformats.org/package/2006/relationships"><Relationship Id="rId2" Type="http://schemas.openxmlformats.org/officeDocument/2006/relationships/image" Target="../media/image48.JPG"/><Relationship Id="rId1" Type="http://schemas.openxmlformats.org/officeDocument/2006/relationships/slideLayout" Target="../slideLayouts/slideLayout1.xml"/></Relationships>
</file>

<file path=ppt/slides/_rels/slide54.xml.rels><?xml version="1.0" encoding="UTF-8" standalone="yes"?>
<Relationships xmlns="http://schemas.openxmlformats.org/package/2006/relationships"><Relationship Id="rId2" Type="http://schemas.openxmlformats.org/officeDocument/2006/relationships/image" Target="../media/image49.JPG"/><Relationship Id="rId1" Type="http://schemas.openxmlformats.org/officeDocument/2006/relationships/slideLayout" Target="../slideLayouts/slideLayout1.xml"/></Relationships>
</file>

<file path=ppt/slides/_rels/slide55.xml.rels><?xml version="1.0" encoding="UTF-8" standalone="yes"?>
<Relationships xmlns="http://schemas.openxmlformats.org/package/2006/relationships"><Relationship Id="rId2" Type="http://schemas.openxmlformats.org/officeDocument/2006/relationships/image" Target="../media/image50.JPG"/><Relationship Id="rId1" Type="http://schemas.openxmlformats.org/officeDocument/2006/relationships/slideLayout" Target="../slideLayouts/slideLayout1.xml"/></Relationships>
</file>

<file path=ppt/slides/_rels/slide56.xml.rels><?xml version="1.0" encoding="UTF-8" standalone="yes"?>
<Relationships xmlns="http://schemas.openxmlformats.org/package/2006/relationships"><Relationship Id="rId2" Type="http://schemas.openxmlformats.org/officeDocument/2006/relationships/image" Target="../media/image51.JPG"/><Relationship Id="rId1" Type="http://schemas.openxmlformats.org/officeDocument/2006/relationships/slideLayout" Target="../slideLayouts/slideLayout1.xml"/></Relationships>
</file>

<file path=ppt/slides/_rels/slide57.xml.rels><?xml version="1.0" encoding="UTF-8" standalone="yes"?>
<Relationships xmlns="http://schemas.openxmlformats.org/package/2006/relationships"><Relationship Id="rId2" Type="http://schemas.openxmlformats.org/officeDocument/2006/relationships/image" Target="../media/image52.JPG"/><Relationship Id="rId1" Type="http://schemas.openxmlformats.org/officeDocument/2006/relationships/slideLayout" Target="../slideLayouts/slideLayout1.xml"/></Relationships>
</file>

<file path=ppt/slides/_rels/slide58.xml.rels><?xml version="1.0" encoding="UTF-8" standalone="yes"?>
<Relationships xmlns="http://schemas.openxmlformats.org/package/2006/relationships"><Relationship Id="rId2" Type="http://schemas.openxmlformats.org/officeDocument/2006/relationships/image" Target="../media/image53.JPG"/><Relationship Id="rId1" Type="http://schemas.openxmlformats.org/officeDocument/2006/relationships/slideLayout" Target="../slideLayouts/slideLayout1.xml"/></Relationships>
</file>

<file path=ppt/slides/_rels/slide59.xml.rels><?xml version="1.0" encoding="UTF-8" standalone="yes"?>
<Relationships xmlns="http://schemas.openxmlformats.org/package/2006/relationships"><Relationship Id="rId2" Type="http://schemas.openxmlformats.org/officeDocument/2006/relationships/image" Target="../media/image54.JPG"/><Relationship Id="rId1" Type="http://schemas.openxmlformats.org/officeDocument/2006/relationships/slideLayout" Target="../slideLayouts/slideLayout1.xml"/></Relationships>
</file>

<file path=ppt/slides/_rels/slide60.xml.rels><?xml version="1.0" encoding="UTF-8" standalone="yes"?>
<Relationships xmlns="http://schemas.openxmlformats.org/package/2006/relationships"><Relationship Id="rId2" Type="http://schemas.openxmlformats.org/officeDocument/2006/relationships/image" Target="../media/image55.JPG"/><Relationship Id="rId1" Type="http://schemas.openxmlformats.org/officeDocument/2006/relationships/slideLayout" Target="../slideLayouts/slideLayout1.xml"/></Relationships>
</file>

<file path=ppt/slides/_rels/slide61.xml.rels><?xml version="1.0" encoding="UTF-8" standalone="yes"?>
<Relationships xmlns="http://schemas.openxmlformats.org/package/2006/relationships"><Relationship Id="rId2" Type="http://schemas.openxmlformats.org/officeDocument/2006/relationships/image" Target="../media/image56.JPG"/><Relationship Id="rId1" Type="http://schemas.openxmlformats.org/officeDocument/2006/relationships/slideLayout" Target="../slideLayouts/slideLayout1.xml"/></Relationships>
</file>

<file path=ppt/slides/_rels/slide62.xml.rels><?xml version="1.0" encoding="UTF-8" standalone="yes"?>
<Relationships xmlns="http://schemas.openxmlformats.org/package/2006/relationships"><Relationship Id="rId2" Type="http://schemas.openxmlformats.org/officeDocument/2006/relationships/image" Target="../media/image57.JPG"/><Relationship Id="rId1" Type="http://schemas.openxmlformats.org/officeDocument/2006/relationships/slideLayout" Target="../slideLayouts/slideLayout1.xml"/></Relationships>
</file>

<file path=ppt/slides/_rels/slide63.xml.rels><?xml version="1.0" encoding="UTF-8" standalone="yes"?>
<Relationships xmlns="http://schemas.openxmlformats.org/package/2006/relationships"><Relationship Id="rId2" Type="http://schemas.openxmlformats.org/officeDocument/2006/relationships/image" Target="../media/image58.JPG"/><Relationship Id="rId1" Type="http://schemas.openxmlformats.org/officeDocument/2006/relationships/slideLayout" Target="../slideLayouts/slideLayout1.xml"/></Relationships>
</file>

<file path=ppt/slides/_rels/slide64.xml.rels><?xml version="1.0" encoding="UTF-8" standalone="yes"?>
<Relationships xmlns="http://schemas.openxmlformats.org/package/2006/relationships"><Relationship Id="rId2" Type="http://schemas.openxmlformats.org/officeDocument/2006/relationships/image" Target="../media/image59.JPG"/><Relationship Id="rId1" Type="http://schemas.openxmlformats.org/officeDocument/2006/relationships/slideLayout" Target="../slideLayouts/slideLayout1.xml"/></Relationships>
</file>

<file path=ppt/slides/_rels/slide65.xml.rels><?xml version="1.0" encoding="UTF-8" standalone="yes"?>
<Relationships xmlns="http://schemas.openxmlformats.org/package/2006/relationships"><Relationship Id="rId2" Type="http://schemas.openxmlformats.org/officeDocument/2006/relationships/image" Target="../media/image60.JPG"/><Relationship Id="rId1" Type="http://schemas.openxmlformats.org/officeDocument/2006/relationships/slideLayout" Target="../slideLayouts/slideLayout1.xml"/></Relationships>
</file>

<file path=ppt/slides/_rels/slide66.xml.rels><?xml version="1.0" encoding="UTF-8" standalone="yes"?>
<Relationships xmlns="http://schemas.openxmlformats.org/package/2006/relationships"><Relationship Id="rId2" Type="http://schemas.openxmlformats.org/officeDocument/2006/relationships/image" Target="../media/image61.JPG"/><Relationship Id="rId1" Type="http://schemas.openxmlformats.org/officeDocument/2006/relationships/slideLayout" Target="../slideLayouts/slideLayout1.xml"/></Relationships>
</file>

<file path=ppt/slides/_rels/slide67.xml.rels><?xml version="1.0" encoding="UTF-8" standalone="yes"?>
<Relationships xmlns="http://schemas.openxmlformats.org/package/2006/relationships"><Relationship Id="rId2" Type="http://schemas.openxmlformats.org/officeDocument/2006/relationships/image" Target="../media/image62.JPG"/><Relationship Id="rId1" Type="http://schemas.openxmlformats.org/officeDocument/2006/relationships/slideLayout" Target="../slideLayouts/slideLayout1.xml"/></Relationships>
</file>

<file path=ppt/slides/_rels/slide68.xml.rels><?xml version="1.0" encoding="UTF-8" standalone="yes"?>
<Relationships xmlns="http://schemas.openxmlformats.org/package/2006/relationships"><Relationship Id="rId2" Type="http://schemas.openxmlformats.org/officeDocument/2006/relationships/image" Target="../media/image63.JPG"/><Relationship Id="rId1" Type="http://schemas.openxmlformats.org/officeDocument/2006/relationships/slideLayout" Target="../slideLayouts/slideLayout1.xml"/></Relationships>
</file>

<file path=ppt/slides/_rels/slide69.xml.rels><?xml version="1.0" encoding="UTF-8" standalone="yes"?>
<Relationships xmlns="http://schemas.openxmlformats.org/package/2006/relationships"><Relationship Id="rId2" Type="http://schemas.openxmlformats.org/officeDocument/2006/relationships/image" Target="../media/image64.JPG"/><Relationship Id="rId1" Type="http://schemas.openxmlformats.org/officeDocument/2006/relationships/slideLayout" Target="../slideLayouts/slideLayout1.xml"/></Relationships>
</file>

<file path=ppt/slides/_rels/slide70.xml.rels><?xml version="1.0" encoding="UTF-8" standalone="yes"?>
<Relationships xmlns="http://schemas.openxmlformats.org/package/2006/relationships"><Relationship Id="rId2" Type="http://schemas.openxmlformats.org/officeDocument/2006/relationships/image" Target="../media/image65.JPG"/><Relationship Id="rId1" Type="http://schemas.openxmlformats.org/officeDocument/2006/relationships/slideLayout" Target="../slideLayouts/slideLayout1.xml"/></Relationships>
</file>

<file path=ppt/slides/_rels/slide7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3.xml.rels><?xml version="1.0" encoding="UTF-8" standalone="yes"?>
<Relationships xmlns="http://schemas.openxmlformats.org/package/2006/relationships"><Relationship Id="rId2" Type="http://schemas.openxmlformats.org/officeDocument/2006/relationships/image" Target="../media/image66.JPG"/><Relationship Id="rId1" Type="http://schemas.openxmlformats.org/officeDocument/2006/relationships/slideLayout" Target="../slideLayouts/slideLayout2.xml"/></Relationships>
</file>

<file path=ppt/slides/_rels/slide74.xml.rels><?xml version="1.0" encoding="UTF-8" standalone="yes"?>
<Relationships xmlns="http://schemas.openxmlformats.org/package/2006/relationships"><Relationship Id="rId2" Type="http://schemas.openxmlformats.org/officeDocument/2006/relationships/image" Target="../media/image67.JPG"/><Relationship Id="rId1" Type="http://schemas.openxmlformats.org/officeDocument/2006/relationships/slideLayout" Target="../slideLayouts/slideLayout2.xml"/></Relationships>
</file>

<file path=ppt/slides/_rels/slide75.xml.rels><?xml version="1.0" encoding="UTF-8" standalone="yes"?>
<Relationships xmlns="http://schemas.openxmlformats.org/package/2006/relationships"><Relationship Id="rId2" Type="http://schemas.openxmlformats.org/officeDocument/2006/relationships/image" Target="../media/image68.JPG"/><Relationship Id="rId1" Type="http://schemas.openxmlformats.org/officeDocument/2006/relationships/slideLayout" Target="../slideLayouts/slideLayout2.xml"/></Relationships>
</file>

<file path=ppt/slides/_rels/slide76.xml.rels><?xml version="1.0" encoding="UTF-8" standalone="yes"?>
<Relationships xmlns="http://schemas.openxmlformats.org/package/2006/relationships"><Relationship Id="rId2" Type="http://schemas.openxmlformats.org/officeDocument/2006/relationships/image" Target="../media/image69.JPG"/><Relationship Id="rId1" Type="http://schemas.openxmlformats.org/officeDocument/2006/relationships/slideLayout" Target="../slideLayouts/slideLayout2.xml"/></Relationships>
</file>

<file path=ppt/slides/_rels/slide77.xml.rels><?xml version="1.0" encoding="UTF-8" standalone="yes"?>
<Relationships xmlns="http://schemas.openxmlformats.org/package/2006/relationships"><Relationship Id="rId2" Type="http://schemas.openxmlformats.org/officeDocument/2006/relationships/image" Target="../media/image70.JPG"/><Relationship Id="rId1" Type="http://schemas.openxmlformats.org/officeDocument/2006/relationships/slideLayout" Target="../slideLayouts/slideLayout2.xml"/></Relationships>
</file>

<file path=ppt/slides/_rels/slide78.xml.rels><?xml version="1.0" encoding="UTF-8" standalone="yes"?>
<Relationships xmlns="http://schemas.openxmlformats.org/package/2006/relationships"><Relationship Id="rId2" Type="http://schemas.openxmlformats.org/officeDocument/2006/relationships/image" Target="../media/image71.JPG"/><Relationship Id="rId1" Type="http://schemas.openxmlformats.org/officeDocument/2006/relationships/slideLayout" Target="../slideLayouts/slideLayout2.xml"/></Relationships>
</file>

<file path=ppt/slides/_rels/slide7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0.xml.rels><?xml version="1.0" encoding="UTF-8" standalone="yes"?>
<Relationships xmlns="http://schemas.openxmlformats.org/package/2006/relationships"><Relationship Id="rId2" Type="http://schemas.openxmlformats.org/officeDocument/2006/relationships/image" Target="../media/image72.JPG"/><Relationship Id="rId1" Type="http://schemas.openxmlformats.org/officeDocument/2006/relationships/slideLayout" Target="../slideLayouts/slideLayout2.xml"/></Relationships>
</file>

<file path=ppt/slides/_rels/slide81.xml.rels><?xml version="1.0" encoding="UTF-8" standalone="yes"?>
<Relationships xmlns="http://schemas.openxmlformats.org/package/2006/relationships"><Relationship Id="rId2" Type="http://schemas.openxmlformats.org/officeDocument/2006/relationships/image" Target="../media/image73.JPG"/><Relationship Id="rId1" Type="http://schemas.openxmlformats.org/officeDocument/2006/relationships/slideLayout" Target="../slideLayouts/slideLayout2.xml"/></Relationships>
</file>

<file path=ppt/slides/_rels/slide82.xml.rels><?xml version="1.0" encoding="UTF-8" standalone="yes"?>
<Relationships xmlns="http://schemas.openxmlformats.org/package/2006/relationships"><Relationship Id="rId2" Type="http://schemas.openxmlformats.org/officeDocument/2006/relationships/image" Target="../media/image74.JPG"/><Relationship Id="rId1" Type="http://schemas.openxmlformats.org/officeDocument/2006/relationships/slideLayout" Target="../slideLayouts/slideLayout2.xml"/></Relationships>
</file>

<file path=ppt/slides/_rels/slide83.xml.rels><?xml version="1.0" encoding="UTF-8" standalone="yes"?>
<Relationships xmlns="http://schemas.openxmlformats.org/package/2006/relationships"><Relationship Id="rId2" Type="http://schemas.openxmlformats.org/officeDocument/2006/relationships/image" Target="../media/image75.JPG"/><Relationship Id="rId1" Type="http://schemas.openxmlformats.org/officeDocument/2006/relationships/slideLayout" Target="../slideLayouts/slideLayout2.xml"/></Relationships>
</file>

<file path=ppt/slides/_rels/slide84.xml.rels><?xml version="1.0" encoding="UTF-8" standalone="yes"?>
<Relationships xmlns="http://schemas.openxmlformats.org/package/2006/relationships"><Relationship Id="rId2" Type="http://schemas.openxmlformats.org/officeDocument/2006/relationships/image" Target="../media/image76.JPG"/><Relationship Id="rId1" Type="http://schemas.openxmlformats.org/officeDocument/2006/relationships/slideLayout" Target="../slideLayouts/slideLayout2.xml"/></Relationships>
</file>

<file path=ppt/slides/_rels/slide85.xml.rels><?xml version="1.0" encoding="UTF-8" standalone="yes"?>
<Relationships xmlns="http://schemas.openxmlformats.org/package/2006/relationships"><Relationship Id="rId2" Type="http://schemas.openxmlformats.org/officeDocument/2006/relationships/image" Target="../media/image77.JPG"/><Relationship Id="rId1" Type="http://schemas.openxmlformats.org/officeDocument/2006/relationships/slideLayout" Target="../slideLayouts/slideLayout2.xml"/></Relationships>
</file>

<file path=ppt/slides/_rels/slide8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7.xml.rels><?xml version="1.0" encoding="UTF-8" standalone="yes"?>
<Relationships xmlns="http://schemas.openxmlformats.org/package/2006/relationships"><Relationship Id="rId2" Type="http://schemas.openxmlformats.org/officeDocument/2006/relationships/image" Target="../media/image78.JPG"/><Relationship Id="rId1" Type="http://schemas.openxmlformats.org/officeDocument/2006/relationships/slideLayout" Target="../slideLayouts/slideLayout2.xml"/></Relationships>
</file>

<file path=ppt/slides/_rels/slide88.xml.rels><?xml version="1.0" encoding="UTF-8" standalone="yes"?>
<Relationships xmlns="http://schemas.openxmlformats.org/package/2006/relationships"><Relationship Id="rId2" Type="http://schemas.openxmlformats.org/officeDocument/2006/relationships/image" Target="../media/image79.JPG"/><Relationship Id="rId1" Type="http://schemas.openxmlformats.org/officeDocument/2006/relationships/slideLayout" Target="../slideLayouts/slideLayout2.xml"/></Relationships>
</file>

<file path=ppt/slides/_rels/slide89.xml.rels><?xml version="1.0" encoding="UTF-8" standalone="yes"?>
<Relationships xmlns="http://schemas.openxmlformats.org/package/2006/relationships"><Relationship Id="rId2" Type="http://schemas.openxmlformats.org/officeDocument/2006/relationships/image" Target="../media/image80.JPG"/><Relationship Id="rId1" Type="http://schemas.openxmlformats.org/officeDocument/2006/relationships/slideLayout" Target="../slideLayouts/slideLayout2.xml"/></Relationships>
</file>

<file path=ppt/slides/_rels/slide90.xml.rels><?xml version="1.0" encoding="UTF-8" standalone="yes"?>
<Relationships xmlns="http://schemas.openxmlformats.org/package/2006/relationships"><Relationship Id="rId2" Type="http://schemas.openxmlformats.org/officeDocument/2006/relationships/image" Target="../media/image81.JP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D42A75E-F41D-4340-B650-684C344799BC}"/>
              </a:ext>
            </a:extLst>
          </p:cNvPr>
          <p:cNvSpPr>
            <a:spLocks noGrp="1"/>
          </p:cNvSpPr>
          <p:nvPr>
            <p:ph type="ctrTitle"/>
          </p:nvPr>
        </p:nvSpPr>
        <p:spPr>
          <a:xfrm>
            <a:off x="838199" y="1120676"/>
            <a:ext cx="7021513" cy="2308324"/>
          </a:xfrm>
        </p:spPr>
        <p:txBody>
          <a:bodyPr>
            <a:normAutofit fontScale="90000"/>
          </a:bodyPr>
          <a:lstStyle/>
          <a:p>
            <a:pPr algn="l"/>
            <a:r>
              <a:rPr lang="en-US" sz="4800" dirty="0">
                <a:solidFill>
                  <a:srgbClr val="FFFF00"/>
                </a:solidFill>
                <a:latin typeface="Copperplate Gothic Bold" panose="020E0705020206020404" pitchFamily="34" charset="0"/>
              </a:rPr>
              <a:t>EDC-2</a:t>
            </a:r>
            <a:br>
              <a:rPr lang="en-US" sz="4800" dirty="0">
                <a:solidFill>
                  <a:srgbClr val="FFFF00"/>
                </a:solidFill>
                <a:latin typeface="Copperplate Gothic Bold" panose="020E0705020206020404" pitchFamily="34" charset="0"/>
              </a:rPr>
            </a:br>
            <a:r>
              <a:rPr lang="en-US" sz="4800" dirty="0">
                <a:solidFill>
                  <a:srgbClr val="FFFF00"/>
                </a:solidFill>
                <a:latin typeface="Copperplate Gothic Bold" panose="020E0705020206020404" pitchFamily="34" charset="0"/>
              </a:rPr>
              <a:t>INTERSECTION AND INTERCHANGE DESIGN</a:t>
            </a:r>
          </a:p>
        </p:txBody>
      </p:sp>
      <p:sp>
        <p:nvSpPr>
          <p:cNvPr id="3" name="Subtitle 2">
            <a:extLst>
              <a:ext uri="{FF2B5EF4-FFF2-40B4-BE49-F238E27FC236}">
                <a16:creationId xmlns:a16="http://schemas.microsoft.com/office/drawing/2014/main" id="{F348637D-DBC1-46C4-A1C2-859DD07E15B9}"/>
              </a:ext>
            </a:extLst>
          </p:cNvPr>
          <p:cNvSpPr>
            <a:spLocks noGrp="1"/>
          </p:cNvSpPr>
          <p:nvPr>
            <p:ph type="subTitle" idx="1"/>
          </p:nvPr>
        </p:nvSpPr>
        <p:spPr>
          <a:xfrm>
            <a:off x="835024" y="3809999"/>
            <a:ext cx="8997824" cy="1012778"/>
          </a:xfrm>
        </p:spPr>
        <p:txBody>
          <a:bodyPr>
            <a:normAutofit fontScale="25000" lnSpcReduction="20000"/>
          </a:bodyPr>
          <a:lstStyle/>
          <a:p>
            <a:pPr algn="l"/>
            <a:r>
              <a:rPr lang="en-US" sz="11200" dirty="0">
                <a:solidFill>
                  <a:srgbClr val="FFFF00"/>
                </a:solidFill>
                <a:latin typeface="Copperplate Gothic Bold" panose="020E0705020206020404" pitchFamily="34" charset="0"/>
              </a:rPr>
              <a:t>DIVERGING DIAMOND INTERCHANGE – DDI</a:t>
            </a:r>
          </a:p>
          <a:p>
            <a:pPr algn="l"/>
            <a:r>
              <a:rPr lang="en-US" sz="11200" dirty="0">
                <a:solidFill>
                  <a:srgbClr val="FFFF00"/>
                </a:solidFill>
                <a:latin typeface="Copperplate Gothic Bold" panose="020E0705020206020404" pitchFamily="34" charset="0"/>
              </a:rPr>
              <a:t>SINGLE POINT URBAN INTERCHANGE – SPUI</a:t>
            </a:r>
          </a:p>
          <a:p>
            <a:pPr algn="l"/>
            <a:r>
              <a:rPr lang="en-US" sz="11200" dirty="0">
                <a:solidFill>
                  <a:srgbClr val="FFFF00"/>
                </a:solidFill>
                <a:latin typeface="Copperplate Gothic Bold" panose="020E0705020206020404" pitchFamily="34" charset="0"/>
              </a:rPr>
              <a:t>ROUNDABOUTS</a:t>
            </a:r>
          </a:p>
          <a:p>
            <a:pPr algn="l"/>
            <a:r>
              <a:rPr lang="en-US" sz="11200" dirty="0">
                <a:solidFill>
                  <a:srgbClr val="FFFF00"/>
                </a:solidFill>
                <a:latin typeface="Copperplate Gothic Bold" panose="020E0705020206020404" pitchFamily="34" charset="0"/>
              </a:rPr>
              <a:t>Displaced left turns: </a:t>
            </a:r>
            <a:r>
              <a:rPr lang="en-US" sz="11200" dirty="0" err="1">
                <a:solidFill>
                  <a:srgbClr val="FFFF00"/>
                </a:solidFill>
                <a:latin typeface="Copperplate Gothic Bold" panose="020E0705020206020404" pitchFamily="34" charset="0"/>
              </a:rPr>
              <a:t>jturns</a:t>
            </a:r>
            <a:r>
              <a:rPr lang="en-US" sz="11200" dirty="0">
                <a:solidFill>
                  <a:srgbClr val="FFFF00"/>
                </a:solidFill>
                <a:latin typeface="Copperplate Gothic Bold" panose="020E0705020206020404" pitchFamily="34" charset="0"/>
              </a:rPr>
              <a:t>, </a:t>
            </a:r>
            <a:r>
              <a:rPr lang="en-US" sz="11200" dirty="0" err="1">
                <a:solidFill>
                  <a:srgbClr val="FFFF00"/>
                </a:solidFill>
                <a:latin typeface="Copperplate Gothic Bold" panose="020E0705020206020404" pitchFamily="34" charset="0"/>
              </a:rPr>
              <a:t>rcuts</a:t>
            </a:r>
            <a:r>
              <a:rPr lang="en-US" sz="11200" dirty="0">
                <a:solidFill>
                  <a:srgbClr val="FFFF00"/>
                </a:solidFill>
                <a:latin typeface="Copperplate Gothic Bold" panose="020E0705020206020404" pitchFamily="34" charset="0"/>
              </a:rPr>
              <a:t> - reduced conflict </a:t>
            </a:r>
            <a:r>
              <a:rPr lang="en-US" sz="11200" dirty="0" err="1">
                <a:solidFill>
                  <a:srgbClr val="FFFF00"/>
                </a:solidFill>
                <a:latin typeface="Copperplate Gothic Bold" panose="020E0705020206020404" pitchFamily="34" charset="0"/>
              </a:rPr>
              <a:t>u-turns</a:t>
            </a:r>
            <a:endParaRPr lang="en-US" sz="11200" dirty="0">
              <a:solidFill>
                <a:srgbClr val="FFFF00"/>
              </a:solidFill>
              <a:latin typeface="Copperplate Gothic Bold" panose="020E0705020206020404" pitchFamily="34" charset="0"/>
            </a:endParaRPr>
          </a:p>
          <a:p>
            <a:pPr algn="l"/>
            <a:endParaRPr lang="en-US" sz="11200" dirty="0">
              <a:solidFill>
                <a:srgbClr val="FFFF00"/>
              </a:solidFill>
              <a:latin typeface="Copperplate Gothic Bold" panose="020E0705020206020404" pitchFamily="34" charset="0"/>
            </a:endParaRPr>
          </a:p>
          <a:p>
            <a:pPr algn="l"/>
            <a:endParaRPr lang="en-US" dirty="0">
              <a:solidFill>
                <a:srgbClr val="FFFF00"/>
              </a:solidFill>
              <a:latin typeface="Copperplate Gothic Bold" panose="020E0705020206020404" pitchFamily="34" charset="0"/>
            </a:endParaRPr>
          </a:p>
        </p:txBody>
      </p:sp>
    </p:spTree>
    <p:extLst>
      <p:ext uri="{BB962C8B-B14F-4D97-AF65-F5344CB8AC3E}">
        <p14:creationId xmlns:p14="http://schemas.microsoft.com/office/powerpoint/2010/main" val="3716344854"/>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B206DDA-E2A6-4F24-8010-154DB5D0BCF7}"/>
              </a:ext>
            </a:extLst>
          </p:cNvPr>
          <p:cNvSpPr>
            <a:spLocks noGrp="1"/>
          </p:cNvSpPr>
          <p:nvPr>
            <p:ph type="title"/>
          </p:nvPr>
        </p:nvSpPr>
        <p:spPr/>
        <p:txBody>
          <a:bodyPr>
            <a:normAutofit fontScale="90000"/>
          </a:bodyPr>
          <a:lstStyle/>
          <a:p>
            <a:r>
              <a:rPr lang="en-US" sz="4400" dirty="0">
                <a:solidFill>
                  <a:srgbClr val="FFFF00"/>
                </a:solidFill>
                <a:latin typeface="Copperplate Gothic Bold" panose="020E0705020206020404" pitchFamily="34" charset="0"/>
              </a:rPr>
              <a:t>DIVERGING DIAMOND INTERCHANGE</a:t>
            </a:r>
            <a:br>
              <a:rPr lang="en-US" sz="4400" dirty="0">
                <a:solidFill>
                  <a:srgbClr val="FFFF00"/>
                </a:solidFill>
                <a:latin typeface="Copperplate Gothic Bold" panose="020E0705020206020404" pitchFamily="34" charset="0"/>
              </a:rPr>
            </a:br>
            <a:endParaRPr lang="en-US" dirty="0"/>
          </a:p>
        </p:txBody>
      </p:sp>
      <p:sp>
        <p:nvSpPr>
          <p:cNvPr id="3" name="Content Placeholder 2">
            <a:extLst>
              <a:ext uri="{FF2B5EF4-FFF2-40B4-BE49-F238E27FC236}">
                <a16:creationId xmlns:a16="http://schemas.microsoft.com/office/drawing/2014/main" id="{471AD8AB-FA93-42CB-A2D5-7B4A709215FE}"/>
              </a:ext>
            </a:extLst>
          </p:cNvPr>
          <p:cNvSpPr>
            <a:spLocks noGrp="1"/>
          </p:cNvSpPr>
          <p:nvPr>
            <p:ph idx="1"/>
          </p:nvPr>
        </p:nvSpPr>
        <p:spPr/>
        <p:txBody>
          <a:bodyPr/>
          <a:lstStyle/>
          <a:p>
            <a:pPr algn="l"/>
            <a:r>
              <a:rPr lang="en-US" dirty="0">
                <a:solidFill>
                  <a:srgbClr val="FFFF00"/>
                </a:solidFill>
                <a:latin typeface="Copperplate Gothic Bold" panose="020E0705020206020404" pitchFamily="34" charset="0"/>
              </a:rPr>
              <a:t>SH-6 over I-40 </a:t>
            </a:r>
          </a:p>
          <a:p>
            <a:pPr algn="l"/>
            <a:r>
              <a:rPr lang="en-US" dirty="0">
                <a:solidFill>
                  <a:srgbClr val="FFFF00"/>
                </a:solidFill>
                <a:latin typeface="Copperplate Gothic Bold" panose="020E0705020206020404" pitchFamily="34" charset="0"/>
              </a:rPr>
              <a:t>ELK CITY, OKLAHOMA</a:t>
            </a:r>
          </a:p>
          <a:p>
            <a:pPr algn="l"/>
            <a:r>
              <a:rPr lang="en-US" dirty="0">
                <a:solidFill>
                  <a:srgbClr val="FFFF00"/>
                </a:solidFill>
                <a:latin typeface="Copperplate Gothic Bold" panose="020E0705020206020404" pitchFamily="34" charset="0"/>
              </a:rPr>
              <a:t>BECKHAM COUNTY</a:t>
            </a:r>
          </a:p>
          <a:p>
            <a:endParaRPr lang="en-US" dirty="0"/>
          </a:p>
        </p:txBody>
      </p:sp>
    </p:spTree>
    <p:extLst>
      <p:ext uri="{BB962C8B-B14F-4D97-AF65-F5344CB8AC3E}">
        <p14:creationId xmlns:p14="http://schemas.microsoft.com/office/powerpoint/2010/main" val="4092172176"/>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D42A75E-F41D-4340-B650-684C344799BC}"/>
              </a:ext>
            </a:extLst>
          </p:cNvPr>
          <p:cNvSpPr>
            <a:spLocks noGrp="1"/>
          </p:cNvSpPr>
          <p:nvPr>
            <p:ph type="ctrTitle"/>
          </p:nvPr>
        </p:nvSpPr>
        <p:spPr>
          <a:xfrm>
            <a:off x="2356643" y="1162817"/>
            <a:ext cx="7021513" cy="5867676"/>
          </a:xfrm>
        </p:spPr>
        <p:txBody>
          <a:bodyPr>
            <a:normAutofit fontScale="90000"/>
          </a:bodyPr>
          <a:lstStyle/>
          <a:p>
            <a:pPr algn="l"/>
            <a:br>
              <a:rPr lang="en-US" sz="3100" b="1" dirty="0">
                <a:solidFill>
                  <a:srgbClr val="FFFF00"/>
                </a:solidFill>
                <a:latin typeface="Copperplate Gothic Bold" panose="020E0705020206020404" pitchFamily="34" charset="0"/>
              </a:rPr>
            </a:br>
            <a:br>
              <a:rPr lang="en-US" sz="3100" b="1" dirty="0">
                <a:solidFill>
                  <a:srgbClr val="FFFF00"/>
                </a:solidFill>
                <a:latin typeface="Copperplate Gothic Bold" panose="020E0705020206020404" pitchFamily="34" charset="0"/>
              </a:rPr>
            </a:br>
            <a:br>
              <a:rPr lang="en-US" sz="3100" b="1" dirty="0">
                <a:solidFill>
                  <a:srgbClr val="FFFF00"/>
                </a:solidFill>
                <a:latin typeface="Copperplate Gothic Bold" panose="020E0705020206020404" pitchFamily="34" charset="0"/>
              </a:rPr>
            </a:br>
            <a:r>
              <a:rPr lang="en-US" sz="3100" b="1" dirty="0">
                <a:solidFill>
                  <a:srgbClr val="FFFF00"/>
                </a:solidFill>
                <a:latin typeface="Copperplate Gothic Bold" panose="020E0705020206020404" pitchFamily="34" charset="0"/>
              </a:rPr>
              <a:t>LOCATION: Beckham County, Elk City, Oklahoma: SH-6 over Interstate 40</a:t>
            </a:r>
            <a:br>
              <a:rPr lang="en-US" sz="3100" b="1" dirty="0">
                <a:solidFill>
                  <a:srgbClr val="FFFF00"/>
                </a:solidFill>
                <a:latin typeface="Copperplate Gothic Bold" panose="020E0705020206020404" pitchFamily="34" charset="0"/>
              </a:rPr>
            </a:br>
            <a:r>
              <a:rPr lang="en-US" sz="3100" b="1" dirty="0">
                <a:solidFill>
                  <a:srgbClr val="FFFF00"/>
                </a:solidFill>
                <a:latin typeface="Copperplate Gothic Bold" panose="020E0705020206020404" pitchFamily="34" charset="0"/>
              </a:rPr>
              <a:t>FEDERAL AID PROJECT NO.: ACNHPPI-4000-(061) PM</a:t>
            </a:r>
            <a:br>
              <a:rPr lang="en-US" sz="3100" b="1" dirty="0">
                <a:solidFill>
                  <a:srgbClr val="FFFF00"/>
                </a:solidFill>
                <a:latin typeface="Copperplate Gothic Bold" panose="020E0705020206020404" pitchFamily="34" charset="0"/>
              </a:rPr>
            </a:br>
            <a:r>
              <a:rPr lang="en-US" sz="3100" b="1" dirty="0">
                <a:solidFill>
                  <a:srgbClr val="FFFF00"/>
                </a:solidFill>
                <a:latin typeface="Copperplate Gothic Bold" panose="020E0705020206020404" pitchFamily="34" charset="0"/>
              </a:rPr>
              <a:t>STATE JOB NO.: 30998(04)</a:t>
            </a:r>
            <a:br>
              <a:rPr lang="en-US" sz="3100" b="1" dirty="0">
                <a:solidFill>
                  <a:srgbClr val="FFFF00"/>
                </a:solidFill>
                <a:latin typeface="Copperplate Gothic Bold" panose="020E0705020206020404" pitchFamily="34" charset="0"/>
              </a:rPr>
            </a:br>
            <a:r>
              <a:rPr lang="en-US" sz="3100" b="1" dirty="0">
                <a:solidFill>
                  <a:srgbClr val="FFFF00"/>
                </a:solidFill>
                <a:latin typeface="Copperplate Gothic Bold" panose="020E0705020206020404" pitchFamily="34" charset="0"/>
              </a:rPr>
              <a:t>CONTROL SECTION: 06-05-14</a:t>
            </a:r>
            <a:br>
              <a:rPr lang="en-US" sz="3100" b="1" dirty="0">
                <a:solidFill>
                  <a:srgbClr val="FFFF00"/>
                </a:solidFill>
                <a:latin typeface="Copperplate Gothic Bold" panose="020E0705020206020404" pitchFamily="34" charset="0"/>
              </a:rPr>
            </a:br>
            <a:r>
              <a:rPr lang="en-US" sz="3100" b="1" dirty="0">
                <a:solidFill>
                  <a:srgbClr val="FFFF00"/>
                </a:solidFill>
                <a:latin typeface="Copperplate Gothic Bold" panose="020E0705020206020404" pitchFamily="34" charset="0"/>
              </a:rPr>
              <a:t>BRIDGE “A” LOCATION NO.: 0504-1378X</a:t>
            </a:r>
            <a:br>
              <a:rPr lang="en-US" sz="3100" b="1" dirty="0">
                <a:solidFill>
                  <a:srgbClr val="FFFF00"/>
                </a:solidFill>
                <a:latin typeface="Copperplate Gothic Bold" panose="020E0705020206020404" pitchFamily="34" charset="0"/>
              </a:rPr>
            </a:br>
            <a:r>
              <a:rPr lang="en-US" sz="3100" b="1" dirty="0">
                <a:solidFill>
                  <a:srgbClr val="FFFF00"/>
                </a:solidFill>
                <a:latin typeface="Copperplate Gothic Bold" panose="020E0705020206020404" pitchFamily="34" charset="0"/>
              </a:rPr>
              <a:t>NEW NBI NO.: 31995</a:t>
            </a:r>
            <a:br>
              <a:rPr lang="en-US" sz="3100" b="1" dirty="0">
                <a:solidFill>
                  <a:srgbClr val="FFFF00"/>
                </a:solidFill>
                <a:latin typeface="Copperplate Gothic Bold" panose="020E0705020206020404" pitchFamily="34" charset="0"/>
              </a:rPr>
            </a:br>
            <a:r>
              <a:rPr lang="en-US" sz="3100" b="1" dirty="0">
                <a:solidFill>
                  <a:srgbClr val="FFFF00"/>
                </a:solidFill>
                <a:latin typeface="Copperplate Gothic Bold" panose="020E0705020206020404" pitchFamily="34" charset="0"/>
              </a:rPr>
              <a:t>OLD NBI NOS.: 17557 &amp; 17558</a:t>
            </a:r>
            <a:br>
              <a:rPr lang="en-US" sz="3100" b="1" dirty="0">
                <a:solidFill>
                  <a:srgbClr val="FFFF00"/>
                </a:solidFill>
                <a:latin typeface="Copperplate Gothic Bold" panose="020E0705020206020404" pitchFamily="34" charset="0"/>
              </a:rPr>
            </a:br>
            <a:r>
              <a:rPr lang="en-US" sz="3100" b="1" dirty="0">
                <a:solidFill>
                  <a:srgbClr val="FFFF00"/>
                </a:solidFill>
                <a:latin typeface="Copperplate Gothic Bold" panose="020E0705020206020404" pitchFamily="34" charset="0"/>
              </a:rPr>
              <a:t>BRIDGE LENGTH: 283.66’</a:t>
            </a:r>
            <a:br>
              <a:rPr lang="en-US" sz="3100" b="1" dirty="0">
                <a:solidFill>
                  <a:srgbClr val="FFFF00"/>
                </a:solidFill>
                <a:latin typeface="Copperplate Gothic Bold" panose="020E0705020206020404" pitchFamily="34" charset="0"/>
              </a:rPr>
            </a:br>
            <a:r>
              <a:rPr lang="en-US" sz="3100" b="1" dirty="0">
                <a:solidFill>
                  <a:srgbClr val="FFFF00"/>
                </a:solidFill>
                <a:latin typeface="Copperplate Gothic Bold" panose="020E0705020206020404" pitchFamily="34" charset="0"/>
              </a:rPr>
              <a:t>CONTRACTOR: FRONTIER BRIDGE</a:t>
            </a:r>
            <a:br>
              <a:rPr lang="en-US" dirty="0"/>
            </a:br>
            <a:endParaRPr lang="en-US" sz="4800" dirty="0">
              <a:solidFill>
                <a:srgbClr val="FFFF00"/>
              </a:solidFill>
              <a:latin typeface="Copperplate Gothic Bold" panose="020E0705020206020404" pitchFamily="34" charset="0"/>
            </a:endParaRPr>
          </a:p>
        </p:txBody>
      </p:sp>
      <p:sp>
        <p:nvSpPr>
          <p:cNvPr id="4" name="TextBox 3">
            <a:extLst>
              <a:ext uri="{FF2B5EF4-FFF2-40B4-BE49-F238E27FC236}">
                <a16:creationId xmlns:a16="http://schemas.microsoft.com/office/drawing/2014/main" id="{1BFF70F0-6C94-4D48-925B-E13AAC83C9DB}"/>
              </a:ext>
            </a:extLst>
          </p:cNvPr>
          <p:cNvSpPr txBox="1"/>
          <p:nvPr/>
        </p:nvSpPr>
        <p:spPr>
          <a:xfrm>
            <a:off x="1850571" y="239487"/>
            <a:ext cx="9176657" cy="923330"/>
          </a:xfrm>
          <a:prstGeom prst="rect">
            <a:avLst/>
          </a:prstGeom>
          <a:noFill/>
        </p:spPr>
        <p:txBody>
          <a:bodyPr wrap="square" rtlCol="0">
            <a:spAutoFit/>
          </a:bodyPr>
          <a:lstStyle/>
          <a:p>
            <a:r>
              <a:rPr lang="en-US" sz="5400" dirty="0">
                <a:solidFill>
                  <a:srgbClr val="FFFF00"/>
                </a:solidFill>
                <a:latin typeface="Copperplate Gothic Bold" panose="020E0705020206020404" pitchFamily="34" charset="0"/>
              </a:rPr>
              <a:t>Project Information:</a:t>
            </a:r>
          </a:p>
        </p:txBody>
      </p:sp>
    </p:spTree>
    <p:extLst>
      <p:ext uri="{BB962C8B-B14F-4D97-AF65-F5344CB8AC3E}">
        <p14:creationId xmlns:p14="http://schemas.microsoft.com/office/powerpoint/2010/main" val="1526515622"/>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 name="Subtitle 2">
            <a:extLst>
              <a:ext uri="{FF2B5EF4-FFF2-40B4-BE49-F238E27FC236}">
                <a16:creationId xmlns:a16="http://schemas.microsoft.com/office/drawing/2014/main" id="{F348637D-DBC1-46C4-A1C2-859DD07E15B9}"/>
              </a:ext>
            </a:extLst>
          </p:cNvPr>
          <p:cNvSpPr>
            <a:spLocks noGrp="1"/>
          </p:cNvSpPr>
          <p:nvPr>
            <p:ph type="subTitle" idx="1"/>
          </p:nvPr>
        </p:nvSpPr>
        <p:spPr>
          <a:xfrm>
            <a:off x="2749168" y="6248589"/>
            <a:ext cx="7025753" cy="506808"/>
          </a:xfrm>
        </p:spPr>
        <p:txBody>
          <a:bodyPr>
            <a:normAutofit/>
          </a:bodyPr>
          <a:lstStyle/>
          <a:p>
            <a:r>
              <a:rPr lang="en-US" dirty="0">
                <a:solidFill>
                  <a:srgbClr val="FFFF00"/>
                </a:solidFill>
                <a:latin typeface="Copperplate Gothic Bold" panose="020E0705020206020404" pitchFamily="34" charset="0"/>
              </a:rPr>
              <a:t>Elk City DDI:  Satellite Imagery</a:t>
            </a:r>
          </a:p>
        </p:txBody>
      </p:sp>
      <p:pic>
        <p:nvPicPr>
          <p:cNvPr id="9" name="Picture 8">
            <a:extLst>
              <a:ext uri="{FF2B5EF4-FFF2-40B4-BE49-F238E27FC236}">
                <a16:creationId xmlns:a16="http://schemas.microsoft.com/office/drawing/2014/main" id="{7DCA0D4F-8F86-489B-A9A9-B13A95703979}"/>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377696" y="151560"/>
            <a:ext cx="9272016" cy="5371416"/>
          </a:xfrm>
          <a:prstGeom prst="ellipse">
            <a:avLst/>
          </a:prstGeom>
          <a:ln w="63500" cap="rnd">
            <a:solidFill>
              <a:srgbClr val="333333"/>
            </a:solidFill>
          </a:ln>
          <a:effectLst>
            <a:outerShdw blurRad="381000" dist="292100" dir="5400000" sx="-80000" sy="-18000" rotWithShape="0">
              <a:srgbClr val="000000">
                <a:alpha val="22000"/>
              </a:srgbClr>
            </a:outerShdw>
          </a:effectLst>
          <a:scene3d>
            <a:camera prst="orthographicFront"/>
            <a:lightRig rig="contrasting" dir="t">
              <a:rot lat="0" lon="0" rev="3000000"/>
            </a:lightRig>
          </a:scene3d>
          <a:sp3d contourW="7620">
            <a:bevelT w="95250" h="31750"/>
            <a:contourClr>
              <a:srgbClr val="333333"/>
            </a:contourClr>
          </a:sp3d>
        </p:spPr>
      </p:pic>
    </p:spTree>
    <p:extLst>
      <p:ext uri="{BB962C8B-B14F-4D97-AF65-F5344CB8AC3E}">
        <p14:creationId xmlns:p14="http://schemas.microsoft.com/office/powerpoint/2010/main" val="1068210869"/>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 name="Subtitle 2">
            <a:extLst>
              <a:ext uri="{FF2B5EF4-FFF2-40B4-BE49-F238E27FC236}">
                <a16:creationId xmlns:a16="http://schemas.microsoft.com/office/drawing/2014/main" id="{F348637D-DBC1-46C4-A1C2-859DD07E15B9}"/>
              </a:ext>
            </a:extLst>
          </p:cNvPr>
          <p:cNvSpPr>
            <a:spLocks noGrp="1"/>
          </p:cNvSpPr>
          <p:nvPr>
            <p:ph type="subTitle" idx="1"/>
          </p:nvPr>
        </p:nvSpPr>
        <p:spPr>
          <a:xfrm>
            <a:off x="3795582" y="4729395"/>
            <a:ext cx="4164196" cy="1012778"/>
          </a:xfrm>
        </p:spPr>
        <p:txBody>
          <a:bodyPr>
            <a:normAutofit/>
          </a:bodyPr>
          <a:lstStyle/>
          <a:p>
            <a:pPr algn="l"/>
            <a:r>
              <a:rPr lang="en-US" dirty="0">
                <a:solidFill>
                  <a:srgbClr val="FFFF00"/>
                </a:solidFill>
                <a:latin typeface="Copperplate Gothic Bold" panose="020E0705020206020404" pitchFamily="34" charset="0"/>
              </a:rPr>
              <a:t>OLD BRIDGES IN 2017</a:t>
            </a:r>
          </a:p>
          <a:p>
            <a:pPr algn="l"/>
            <a:r>
              <a:rPr lang="en-US" dirty="0">
                <a:solidFill>
                  <a:srgbClr val="FFFF00"/>
                </a:solidFill>
                <a:latin typeface="Copperplate Gothic Bold" panose="020E0705020206020404" pitchFamily="34" charset="0"/>
              </a:rPr>
              <a:t>        SH-6 over I-40</a:t>
            </a:r>
          </a:p>
        </p:txBody>
      </p:sp>
      <p:pic>
        <p:nvPicPr>
          <p:cNvPr id="14" name="Picture 13">
            <a:extLst>
              <a:ext uri="{FF2B5EF4-FFF2-40B4-BE49-F238E27FC236}">
                <a16:creationId xmlns:a16="http://schemas.microsoft.com/office/drawing/2014/main" id="{9FD0DF8C-25D0-49A7-A3DD-824C867ABCB4}"/>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158584" y="182880"/>
            <a:ext cx="7826664" cy="4446443"/>
          </a:xfrm>
          <a:prstGeom prst="rect">
            <a:avLst/>
          </a:prstGeom>
          <a:ln>
            <a:noFill/>
          </a:ln>
          <a:effectLst>
            <a:softEdge rad="112500"/>
          </a:effectLst>
        </p:spPr>
      </p:pic>
    </p:spTree>
    <p:extLst>
      <p:ext uri="{BB962C8B-B14F-4D97-AF65-F5344CB8AC3E}">
        <p14:creationId xmlns:p14="http://schemas.microsoft.com/office/powerpoint/2010/main" val="292059500"/>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AF74F769-44B7-4A69-990D-6B955EA6986A}"/>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896256" y="176784"/>
            <a:ext cx="8072203" cy="4448601"/>
          </a:xfrm>
          <a:prstGeom prst="rect">
            <a:avLst/>
          </a:prstGeom>
          <a:ln>
            <a:noFill/>
          </a:ln>
          <a:effectLst>
            <a:softEdge rad="112500"/>
          </a:effectLst>
        </p:spPr>
      </p:pic>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OLD BRIDGES in 2017</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I-40 WB under SH-6</a:t>
            </a:r>
          </a:p>
        </p:txBody>
      </p:sp>
    </p:spTree>
    <p:extLst>
      <p:ext uri="{BB962C8B-B14F-4D97-AF65-F5344CB8AC3E}">
        <p14:creationId xmlns:p14="http://schemas.microsoft.com/office/powerpoint/2010/main" val="2868534026"/>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74A73F8-B16E-4212-AE73-8A25F24F3534}"/>
              </a:ext>
            </a:extLst>
          </p:cNvPr>
          <p:cNvSpPr>
            <a:spLocks noGrp="1"/>
          </p:cNvSpPr>
          <p:nvPr>
            <p:ph type="title"/>
          </p:nvPr>
        </p:nvSpPr>
        <p:spPr/>
        <p:txBody>
          <a:bodyPr/>
          <a:lstStyle/>
          <a:p>
            <a:r>
              <a:rPr lang="en-US" b="1" dirty="0">
                <a:solidFill>
                  <a:srgbClr val="FFFF00"/>
                </a:solidFill>
              </a:rPr>
              <a:t>OPERATIONAL PERFORMANCE</a:t>
            </a:r>
            <a:br>
              <a:rPr lang="en-US" dirty="0"/>
            </a:br>
            <a:endParaRPr lang="en-US" dirty="0"/>
          </a:p>
        </p:txBody>
      </p:sp>
      <p:sp>
        <p:nvSpPr>
          <p:cNvPr id="3" name="Content Placeholder 2">
            <a:extLst>
              <a:ext uri="{FF2B5EF4-FFF2-40B4-BE49-F238E27FC236}">
                <a16:creationId xmlns:a16="http://schemas.microsoft.com/office/drawing/2014/main" id="{03E13954-FD8F-47E3-99FD-D737F91CE7AF}"/>
              </a:ext>
            </a:extLst>
          </p:cNvPr>
          <p:cNvSpPr>
            <a:spLocks noGrp="1"/>
          </p:cNvSpPr>
          <p:nvPr>
            <p:ph idx="1"/>
          </p:nvPr>
        </p:nvSpPr>
        <p:spPr>
          <a:xfrm>
            <a:off x="838200" y="1253331"/>
            <a:ext cx="10515600" cy="4351338"/>
          </a:xfrm>
        </p:spPr>
        <p:txBody>
          <a:bodyPr>
            <a:normAutofit fontScale="85000" lnSpcReduction="20000"/>
          </a:bodyPr>
          <a:lstStyle/>
          <a:p>
            <a:pPr marL="0" indent="0">
              <a:buNone/>
            </a:pPr>
            <a:br>
              <a:rPr lang="en-US" b="1" dirty="0"/>
            </a:br>
            <a:r>
              <a:rPr lang="en-US" dirty="0"/>
              <a:t>     </a:t>
            </a:r>
            <a:r>
              <a:rPr lang="en-US" dirty="0">
                <a:solidFill>
                  <a:srgbClr val="FFFF00"/>
                </a:solidFill>
              </a:rPr>
              <a:t>The traffic simulation software VISSIM was used to compare the operational performance of a typical Diverging Diamond Interchange to conventional diamond interchanges.  </a:t>
            </a:r>
          </a:p>
          <a:p>
            <a:pPr marL="0" indent="0">
              <a:buNone/>
            </a:pPr>
            <a:br>
              <a:rPr lang="en-US" dirty="0">
                <a:solidFill>
                  <a:srgbClr val="FFFF00"/>
                </a:solidFill>
              </a:rPr>
            </a:br>
            <a:r>
              <a:rPr lang="en-US" dirty="0">
                <a:solidFill>
                  <a:srgbClr val="FFFF00"/>
                </a:solidFill>
              </a:rPr>
              <a:t>Demonstrated:</a:t>
            </a:r>
          </a:p>
          <a:p>
            <a:r>
              <a:rPr lang="en-US" dirty="0">
                <a:solidFill>
                  <a:srgbClr val="FFFF00"/>
                </a:solidFill>
              </a:rPr>
              <a:t> Less Delays</a:t>
            </a:r>
          </a:p>
          <a:p>
            <a:r>
              <a:rPr lang="en-US" dirty="0">
                <a:solidFill>
                  <a:srgbClr val="FFFF00"/>
                </a:solidFill>
              </a:rPr>
              <a:t> Fewer Stops</a:t>
            </a:r>
          </a:p>
          <a:p>
            <a:r>
              <a:rPr lang="en-US" dirty="0">
                <a:solidFill>
                  <a:srgbClr val="FFFF00"/>
                </a:solidFill>
              </a:rPr>
              <a:t> Reduced Stop Times</a:t>
            </a:r>
          </a:p>
          <a:p>
            <a:r>
              <a:rPr lang="en-US" dirty="0">
                <a:solidFill>
                  <a:srgbClr val="FFFF00"/>
                </a:solidFill>
              </a:rPr>
              <a:t>Shorter Queue Lengths</a:t>
            </a:r>
          </a:p>
          <a:p>
            <a:r>
              <a:rPr lang="en-US" dirty="0">
                <a:solidFill>
                  <a:srgbClr val="FFFF00"/>
                </a:solidFill>
              </a:rPr>
              <a:t>Delays were reduced by 15 to 60 percent</a:t>
            </a:r>
          </a:p>
          <a:p>
            <a:r>
              <a:rPr lang="en-US" dirty="0">
                <a:solidFill>
                  <a:srgbClr val="FFFF00"/>
                </a:solidFill>
              </a:rPr>
              <a:t>Throughput was increased by 10 to 30 percent</a:t>
            </a:r>
          </a:p>
          <a:p>
            <a:pPr marL="0" indent="0">
              <a:buNone/>
            </a:pPr>
            <a:endParaRPr lang="en-US" dirty="0">
              <a:solidFill>
                <a:srgbClr val="FFFF00"/>
              </a:solidFill>
            </a:endParaRPr>
          </a:p>
          <a:p>
            <a:endParaRPr lang="en-US" dirty="0"/>
          </a:p>
        </p:txBody>
      </p:sp>
    </p:spTree>
    <p:extLst>
      <p:ext uri="{BB962C8B-B14F-4D97-AF65-F5344CB8AC3E}">
        <p14:creationId xmlns:p14="http://schemas.microsoft.com/office/powerpoint/2010/main" val="3986182223"/>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July 2019</a:t>
            </a:r>
          </a:p>
        </p:txBody>
      </p:sp>
      <p:pic>
        <p:nvPicPr>
          <p:cNvPr id="14" name="Picture 13">
            <a:extLst>
              <a:ext uri="{FF2B5EF4-FFF2-40B4-BE49-F238E27FC236}">
                <a16:creationId xmlns:a16="http://schemas.microsoft.com/office/drawing/2014/main" id="{E7C17A0B-4AA8-4368-A94C-A27EB185AE8C}"/>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932432" y="158496"/>
            <a:ext cx="8052816" cy="4540033"/>
          </a:xfrm>
          <a:prstGeom prst="rect">
            <a:avLst/>
          </a:prstGeom>
          <a:ln>
            <a:noFill/>
          </a:ln>
          <a:effectLst>
            <a:softEdge rad="112500"/>
          </a:effectLst>
        </p:spPr>
      </p:pic>
    </p:spTree>
    <p:extLst>
      <p:ext uri="{BB962C8B-B14F-4D97-AF65-F5344CB8AC3E}">
        <p14:creationId xmlns:p14="http://schemas.microsoft.com/office/powerpoint/2010/main" val="1455300582"/>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July 2019</a:t>
            </a:r>
          </a:p>
        </p:txBody>
      </p:sp>
      <p:pic>
        <p:nvPicPr>
          <p:cNvPr id="14" name="Picture 13">
            <a:extLst>
              <a:ext uri="{FF2B5EF4-FFF2-40B4-BE49-F238E27FC236}">
                <a16:creationId xmlns:a16="http://schemas.microsoft.com/office/drawing/2014/main" id="{819B60BB-88A7-45F3-9AD2-95366541A9C5}"/>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786128" y="152400"/>
            <a:ext cx="8644128" cy="4546129"/>
          </a:xfrm>
          <a:prstGeom prst="rect">
            <a:avLst/>
          </a:prstGeom>
          <a:ln>
            <a:noFill/>
          </a:ln>
          <a:effectLst>
            <a:softEdge rad="112500"/>
          </a:effectLst>
        </p:spPr>
      </p:pic>
    </p:spTree>
    <p:extLst>
      <p:ext uri="{BB962C8B-B14F-4D97-AF65-F5344CB8AC3E}">
        <p14:creationId xmlns:p14="http://schemas.microsoft.com/office/powerpoint/2010/main" val="1177571427"/>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B831B6D-F8DB-40C2-B962-0BEDF800FF60}"/>
              </a:ext>
            </a:extLst>
          </p:cNvPr>
          <p:cNvSpPr>
            <a:spLocks noGrp="1"/>
          </p:cNvSpPr>
          <p:nvPr>
            <p:ph type="title"/>
          </p:nvPr>
        </p:nvSpPr>
        <p:spPr/>
        <p:txBody>
          <a:bodyPr/>
          <a:lstStyle/>
          <a:p>
            <a:r>
              <a:rPr lang="en-US" dirty="0">
                <a:solidFill>
                  <a:srgbClr val="FFFF00"/>
                </a:solidFill>
              </a:rPr>
              <a:t>SAFETY</a:t>
            </a:r>
          </a:p>
        </p:txBody>
      </p:sp>
      <p:sp>
        <p:nvSpPr>
          <p:cNvPr id="3" name="Content Placeholder 2">
            <a:extLst>
              <a:ext uri="{FF2B5EF4-FFF2-40B4-BE49-F238E27FC236}">
                <a16:creationId xmlns:a16="http://schemas.microsoft.com/office/drawing/2014/main" id="{966F22FB-DD86-42C7-B8E2-61CE3E8F5A39}"/>
              </a:ext>
            </a:extLst>
          </p:cNvPr>
          <p:cNvSpPr>
            <a:spLocks noGrp="1"/>
          </p:cNvSpPr>
          <p:nvPr>
            <p:ph idx="1"/>
          </p:nvPr>
        </p:nvSpPr>
        <p:spPr/>
        <p:txBody>
          <a:bodyPr/>
          <a:lstStyle/>
          <a:p>
            <a:r>
              <a:rPr lang="en-US" dirty="0">
                <a:solidFill>
                  <a:srgbClr val="FFFF00"/>
                </a:solidFill>
              </a:rPr>
              <a:t> 31 Collisions between 2011 and 2015</a:t>
            </a:r>
          </a:p>
          <a:p>
            <a:r>
              <a:rPr lang="en-US" dirty="0">
                <a:solidFill>
                  <a:srgbClr val="FFFF00"/>
                </a:solidFill>
              </a:rPr>
              <a:t> 45% Rear-End</a:t>
            </a:r>
          </a:p>
          <a:p>
            <a:r>
              <a:rPr lang="en-US" dirty="0">
                <a:solidFill>
                  <a:srgbClr val="FFFF00"/>
                </a:solidFill>
              </a:rPr>
              <a:t> 32% Right-Angle</a:t>
            </a:r>
          </a:p>
          <a:p>
            <a:r>
              <a:rPr lang="en-US" dirty="0">
                <a:solidFill>
                  <a:srgbClr val="FFFF00"/>
                </a:solidFill>
              </a:rPr>
              <a:t> 19% Angle Turning</a:t>
            </a:r>
          </a:p>
          <a:p>
            <a:r>
              <a:rPr lang="en-US" dirty="0">
                <a:solidFill>
                  <a:srgbClr val="FFFF00"/>
                </a:solidFill>
              </a:rPr>
              <a:t> No Reported Accidents Since Full Operation</a:t>
            </a:r>
          </a:p>
          <a:p>
            <a:endParaRPr lang="en-US" dirty="0">
              <a:solidFill>
                <a:srgbClr val="FFFF00"/>
              </a:solidFill>
            </a:endParaRPr>
          </a:p>
          <a:p>
            <a:pPr marL="0" indent="0">
              <a:buNone/>
            </a:pPr>
            <a:r>
              <a:rPr lang="en-US" dirty="0">
                <a:solidFill>
                  <a:srgbClr val="FFFF00"/>
                </a:solidFill>
              </a:rPr>
              <a:t>Some research has shown a 63% reduction in serious crashes and a 41% reduction in overall crashes when converting a conventional diamond interchange to a DDI.</a:t>
            </a:r>
          </a:p>
          <a:p>
            <a:endParaRPr lang="en-US" dirty="0"/>
          </a:p>
        </p:txBody>
      </p:sp>
    </p:spTree>
    <p:extLst>
      <p:ext uri="{BB962C8B-B14F-4D97-AF65-F5344CB8AC3E}">
        <p14:creationId xmlns:p14="http://schemas.microsoft.com/office/powerpoint/2010/main" val="1011436836"/>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1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July 2019</a:t>
            </a:r>
          </a:p>
        </p:txBody>
      </p:sp>
      <p:pic>
        <p:nvPicPr>
          <p:cNvPr id="6" name="Picture 5">
            <a:extLst>
              <a:ext uri="{FF2B5EF4-FFF2-40B4-BE49-F238E27FC236}">
                <a16:creationId xmlns:a16="http://schemas.microsoft.com/office/drawing/2014/main" id="{0A341999-E8EF-4D2F-B959-40CB0C2AA00F}"/>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981200" y="140208"/>
            <a:ext cx="8296656" cy="4608576"/>
          </a:xfrm>
          <a:prstGeom prst="rect">
            <a:avLst/>
          </a:prstGeom>
          <a:ln>
            <a:noFill/>
          </a:ln>
          <a:effectLst>
            <a:softEdge rad="112500"/>
          </a:effectLst>
        </p:spPr>
      </p:pic>
    </p:spTree>
    <p:extLst>
      <p:ext uri="{BB962C8B-B14F-4D97-AF65-F5344CB8AC3E}">
        <p14:creationId xmlns:p14="http://schemas.microsoft.com/office/powerpoint/2010/main" val="2356132986"/>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1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July 2019</a:t>
            </a:r>
          </a:p>
        </p:txBody>
      </p:sp>
      <p:pic>
        <p:nvPicPr>
          <p:cNvPr id="3" name="Picture 2">
            <a:extLst>
              <a:ext uri="{FF2B5EF4-FFF2-40B4-BE49-F238E27FC236}">
                <a16:creationId xmlns:a16="http://schemas.microsoft.com/office/drawing/2014/main" id="{83BA7E21-BEE3-4B97-ACAF-3B31ECBFD885}"/>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981200" y="146304"/>
            <a:ext cx="8150352" cy="4552225"/>
          </a:xfrm>
          <a:prstGeom prst="rect">
            <a:avLst/>
          </a:prstGeom>
          <a:ln>
            <a:noFill/>
          </a:ln>
          <a:effectLst>
            <a:softEdge rad="112500"/>
          </a:effectLst>
        </p:spPr>
      </p:pic>
    </p:spTree>
    <p:extLst>
      <p:ext uri="{BB962C8B-B14F-4D97-AF65-F5344CB8AC3E}">
        <p14:creationId xmlns:p14="http://schemas.microsoft.com/office/powerpoint/2010/main" val="2670188936"/>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1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August 2019</a:t>
            </a:r>
          </a:p>
        </p:txBody>
      </p:sp>
      <p:pic>
        <p:nvPicPr>
          <p:cNvPr id="4" name="Picture 3">
            <a:extLst>
              <a:ext uri="{FF2B5EF4-FFF2-40B4-BE49-F238E27FC236}">
                <a16:creationId xmlns:a16="http://schemas.microsoft.com/office/drawing/2014/main" id="{1B82C1BF-2D33-4A64-9A37-8515D304ACBA}"/>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944624" y="164592"/>
            <a:ext cx="8193024" cy="4533937"/>
          </a:xfrm>
          <a:prstGeom prst="rect">
            <a:avLst/>
          </a:prstGeom>
          <a:ln>
            <a:noFill/>
          </a:ln>
          <a:effectLst>
            <a:softEdge rad="112500"/>
          </a:effectLst>
        </p:spPr>
      </p:pic>
    </p:spTree>
    <p:extLst>
      <p:ext uri="{BB962C8B-B14F-4D97-AF65-F5344CB8AC3E}">
        <p14:creationId xmlns:p14="http://schemas.microsoft.com/office/powerpoint/2010/main" val="3471363518"/>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1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August 2019</a:t>
            </a:r>
          </a:p>
        </p:txBody>
      </p:sp>
      <p:pic>
        <p:nvPicPr>
          <p:cNvPr id="3" name="Picture 2">
            <a:extLst>
              <a:ext uri="{FF2B5EF4-FFF2-40B4-BE49-F238E27FC236}">
                <a16:creationId xmlns:a16="http://schemas.microsoft.com/office/drawing/2014/main" id="{BBC787F4-C164-41A8-A826-0971592085D4}"/>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950720" y="182880"/>
            <a:ext cx="8138160" cy="4572000"/>
          </a:xfrm>
          <a:prstGeom prst="rect">
            <a:avLst/>
          </a:prstGeom>
          <a:ln>
            <a:noFill/>
          </a:ln>
          <a:effectLst>
            <a:softEdge rad="112500"/>
          </a:effectLst>
        </p:spPr>
      </p:pic>
    </p:spTree>
    <p:extLst>
      <p:ext uri="{BB962C8B-B14F-4D97-AF65-F5344CB8AC3E}">
        <p14:creationId xmlns:p14="http://schemas.microsoft.com/office/powerpoint/2010/main" val="2723356455"/>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1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August 2019</a:t>
            </a:r>
          </a:p>
        </p:txBody>
      </p:sp>
      <p:pic>
        <p:nvPicPr>
          <p:cNvPr id="4" name="Picture 3">
            <a:extLst>
              <a:ext uri="{FF2B5EF4-FFF2-40B4-BE49-F238E27FC236}">
                <a16:creationId xmlns:a16="http://schemas.microsoft.com/office/drawing/2014/main" id="{2A0DE271-BAAE-45D5-AF66-7BC28AC4B540}"/>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956816" y="195072"/>
            <a:ext cx="8156448" cy="4584192"/>
          </a:xfrm>
          <a:prstGeom prst="rect">
            <a:avLst/>
          </a:prstGeom>
          <a:ln>
            <a:noFill/>
          </a:ln>
          <a:effectLst>
            <a:softEdge rad="112500"/>
          </a:effectLst>
        </p:spPr>
      </p:pic>
    </p:spTree>
    <p:extLst>
      <p:ext uri="{BB962C8B-B14F-4D97-AF65-F5344CB8AC3E}">
        <p14:creationId xmlns:p14="http://schemas.microsoft.com/office/powerpoint/2010/main" val="2818017432"/>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1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August 2019</a:t>
            </a:r>
          </a:p>
        </p:txBody>
      </p:sp>
      <p:pic>
        <p:nvPicPr>
          <p:cNvPr id="3" name="Picture 2">
            <a:extLst>
              <a:ext uri="{FF2B5EF4-FFF2-40B4-BE49-F238E27FC236}">
                <a16:creationId xmlns:a16="http://schemas.microsoft.com/office/drawing/2014/main" id="{E3629387-CD67-4D0D-81C7-53575A8B7797}"/>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981200" y="225552"/>
            <a:ext cx="8119872" cy="4517136"/>
          </a:xfrm>
          <a:prstGeom prst="rect">
            <a:avLst/>
          </a:prstGeom>
          <a:ln>
            <a:noFill/>
          </a:ln>
          <a:effectLst>
            <a:softEdge rad="112500"/>
          </a:effectLst>
        </p:spPr>
      </p:pic>
    </p:spTree>
    <p:extLst>
      <p:ext uri="{BB962C8B-B14F-4D97-AF65-F5344CB8AC3E}">
        <p14:creationId xmlns:p14="http://schemas.microsoft.com/office/powerpoint/2010/main" val="3039626950"/>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1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August 2019</a:t>
            </a:r>
          </a:p>
        </p:txBody>
      </p:sp>
      <p:pic>
        <p:nvPicPr>
          <p:cNvPr id="4" name="Picture 3">
            <a:extLst>
              <a:ext uri="{FF2B5EF4-FFF2-40B4-BE49-F238E27FC236}">
                <a16:creationId xmlns:a16="http://schemas.microsoft.com/office/drawing/2014/main" id="{AC94D8FE-F6C0-49F3-8AD9-B37A8CB69192}"/>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865376" y="213360"/>
            <a:ext cx="8253984" cy="4541520"/>
          </a:xfrm>
          <a:prstGeom prst="rect">
            <a:avLst/>
          </a:prstGeom>
          <a:ln>
            <a:noFill/>
          </a:ln>
          <a:effectLst>
            <a:softEdge rad="112500"/>
          </a:effectLst>
        </p:spPr>
      </p:pic>
    </p:spTree>
    <p:extLst>
      <p:ext uri="{BB962C8B-B14F-4D97-AF65-F5344CB8AC3E}">
        <p14:creationId xmlns:p14="http://schemas.microsoft.com/office/powerpoint/2010/main" val="256098990"/>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1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August 2019</a:t>
            </a:r>
          </a:p>
        </p:txBody>
      </p:sp>
      <p:pic>
        <p:nvPicPr>
          <p:cNvPr id="3" name="Picture 2">
            <a:extLst>
              <a:ext uri="{FF2B5EF4-FFF2-40B4-BE49-F238E27FC236}">
                <a16:creationId xmlns:a16="http://schemas.microsoft.com/office/drawing/2014/main" id="{507C9D9B-9D8B-4DAA-BF16-6BD6E285C006}"/>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828800" y="195072"/>
            <a:ext cx="8253984" cy="4503457"/>
          </a:xfrm>
          <a:prstGeom prst="rect">
            <a:avLst/>
          </a:prstGeom>
          <a:ln>
            <a:noFill/>
          </a:ln>
          <a:effectLst>
            <a:softEdge rad="112500"/>
          </a:effectLst>
        </p:spPr>
      </p:pic>
    </p:spTree>
    <p:extLst>
      <p:ext uri="{BB962C8B-B14F-4D97-AF65-F5344CB8AC3E}">
        <p14:creationId xmlns:p14="http://schemas.microsoft.com/office/powerpoint/2010/main" val="2630889229"/>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1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August 2019</a:t>
            </a:r>
          </a:p>
        </p:txBody>
      </p:sp>
      <p:pic>
        <p:nvPicPr>
          <p:cNvPr id="4" name="Picture 3">
            <a:extLst>
              <a:ext uri="{FF2B5EF4-FFF2-40B4-BE49-F238E27FC236}">
                <a16:creationId xmlns:a16="http://schemas.microsoft.com/office/drawing/2014/main" id="{ECBD250B-7D3D-4122-9CE6-CEC5E1A3A755}"/>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889760" y="164592"/>
            <a:ext cx="8193024" cy="4578096"/>
          </a:xfrm>
          <a:prstGeom prst="rect">
            <a:avLst/>
          </a:prstGeom>
          <a:ln>
            <a:noFill/>
          </a:ln>
          <a:effectLst>
            <a:softEdge rad="112500"/>
          </a:effectLst>
        </p:spPr>
      </p:pic>
    </p:spTree>
    <p:extLst>
      <p:ext uri="{BB962C8B-B14F-4D97-AF65-F5344CB8AC3E}">
        <p14:creationId xmlns:p14="http://schemas.microsoft.com/office/powerpoint/2010/main" val="1456033813"/>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2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September 2019</a:t>
            </a:r>
          </a:p>
        </p:txBody>
      </p:sp>
      <p:pic>
        <p:nvPicPr>
          <p:cNvPr id="3" name="Picture 2">
            <a:extLst>
              <a:ext uri="{FF2B5EF4-FFF2-40B4-BE49-F238E27FC236}">
                <a16:creationId xmlns:a16="http://schemas.microsoft.com/office/drawing/2014/main" id="{442DB0B9-37A9-4D5C-8033-0B0AC41BD7E8}"/>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737360" y="195072"/>
            <a:ext cx="8345424" cy="4590288"/>
          </a:xfrm>
          <a:prstGeom prst="rect">
            <a:avLst/>
          </a:prstGeom>
          <a:ln>
            <a:noFill/>
          </a:ln>
          <a:effectLst>
            <a:softEdge rad="112500"/>
          </a:effectLst>
        </p:spPr>
      </p:pic>
    </p:spTree>
    <p:extLst>
      <p:ext uri="{BB962C8B-B14F-4D97-AF65-F5344CB8AC3E}">
        <p14:creationId xmlns:p14="http://schemas.microsoft.com/office/powerpoint/2010/main" val="560018601"/>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2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September 2019</a:t>
            </a:r>
          </a:p>
        </p:txBody>
      </p:sp>
      <p:pic>
        <p:nvPicPr>
          <p:cNvPr id="4" name="Picture 3">
            <a:extLst>
              <a:ext uri="{FF2B5EF4-FFF2-40B4-BE49-F238E27FC236}">
                <a16:creationId xmlns:a16="http://schemas.microsoft.com/office/drawing/2014/main" id="{8DA7B699-6C12-4A10-90F6-B86EB7EC7F04}"/>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792224" y="207264"/>
            <a:ext cx="8290560" cy="4491265"/>
          </a:xfrm>
          <a:prstGeom prst="rect">
            <a:avLst/>
          </a:prstGeom>
          <a:ln>
            <a:noFill/>
          </a:ln>
          <a:effectLst>
            <a:softEdge rad="112500"/>
          </a:effectLst>
        </p:spPr>
      </p:pic>
    </p:spTree>
    <p:extLst>
      <p:ext uri="{BB962C8B-B14F-4D97-AF65-F5344CB8AC3E}">
        <p14:creationId xmlns:p14="http://schemas.microsoft.com/office/powerpoint/2010/main" val="3863676500"/>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2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September 2019</a:t>
            </a:r>
          </a:p>
        </p:txBody>
      </p:sp>
      <p:pic>
        <p:nvPicPr>
          <p:cNvPr id="3" name="Picture 2">
            <a:extLst>
              <a:ext uri="{FF2B5EF4-FFF2-40B4-BE49-F238E27FC236}">
                <a16:creationId xmlns:a16="http://schemas.microsoft.com/office/drawing/2014/main" id="{5A7D75AF-F2F1-426C-9A22-752D976CCC66}"/>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981200" y="170688"/>
            <a:ext cx="8101584" cy="4572000"/>
          </a:xfrm>
          <a:prstGeom prst="rect">
            <a:avLst/>
          </a:prstGeom>
          <a:ln>
            <a:noFill/>
          </a:ln>
          <a:effectLst>
            <a:softEdge rad="112500"/>
          </a:effectLst>
        </p:spPr>
      </p:pic>
    </p:spTree>
    <p:extLst>
      <p:ext uri="{BB962C8B-B14F-4D97-AF65-F5344CB8AC3E}">
        <p14:creationId xmlns:p14="http://schemas.microsoft.com/office/powerpoint/2010/main" val="1185880272"/>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2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September 2019</a:t>
            </a:r>
          </a:p>
        </p:txBody>
      </p:sp>
      <p:pic>
        <p:nvPicPr>
          <p:cNvPr id="4" name="Picture 3">
            <a:extLst>
              <a:ext uri="{FF2B5EF4-FFF2-40B4-BE49-F238E27FC236}">
                <a16:creationId xmlns:a16="http://schemas.microsoft.com/office/drawing/2014/main" id="{CD61C2C6-4B41-4103-8928-9647D042238F}"/>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962912" y="170688"/>
            <a:ext cx="8132064" cy="4614672"/>
          </a:xfrm>
          <a:prstGeom prst="rect">
            <a:avLst/>
          </a:prstGeom>
          <a:ln>
            <a:noFill/>
          </a:ln>
          <a:effectLst>
            <a:softEdge rad="112500"/>
          </a:effectLst>
        </p:spPr>
      </p:pic>
    </p:spTree>
    <p:extLst>
      <p:ext uri="{BB962C8B-B14F-4D97-AF65-F5344CB8AC3E}">
        <p14:creationId xmlns:p14="http://schemas.microsoft.com/office/powerpoint/2010/main" val="3311331163"/>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2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September 2019</a:t>
            </a:r>
          </a:p>
        </p:txBody>
      </p:sp>
      <p:pic>
        <p:nvPicPr>
          <p:cNvPr id="3" name="Picture 2">
            <a:extLst>
              <a:ext uri="{FF2B5EF4-FFF2-40B4-BE49-F238E27FC236}">
                <a16:creationId xmlns:a16="http://schemas.microsoft.com/office/drawing/2014/main" id="{638A6D7C-860C-4C2E-9924-F46BF7612C4D}"/>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853184" y="201168"/>
            <a:ext cx="8223504" cy="4497361"/>
          </a:xfrm>
          <a:prstGeom prst="rect">
            <a:avLst/>
          </a:prstGeom>
          <a:ln>
            <a:noFill/>
          </a:ln>
          <a:effectLst>
            <a:softEdge rad="112500"/>
          </a:effectLst>
        </p:spPr>
      </p:pic>
    </p:spTree>
    <p:extLst>
      <p:ext uri="{BB962C8B-B14F-4D97-AF65-F5344CB8AC3E}">
        <p14:creationId xmlns:p14="http://schemas.microsoft.com/office/powerpoint/2010/main" val="791403800"/>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2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September 2019</a:t>
            </a:r>
          </a:p>
        </p:txBody>
      </p:sp>
      <p:pic>
        <p:nvPicPr>
          <p:cNvPr id="4" name="Picture 3">
            <a:extLst>
              <a:ext uri="{FF2B5EF4-FFF2-40B4-BE49-F238E27FC236}">
                <a16:creationId xmlns:a16="http://schemas.microsoft.com/office/drawing/2014/main" id="{DF1AF1D4-1E1A-47B7-B19A-9646DA9F665D}"/>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926336" y="152400"/>
            <a:ext cx="8144256" cy="4602480"/>
          </a:xfrm>
          <a:prstGeom prst="rect">
            <a:avLst/>
          </a:prstGeom>
          <a:ln>
            <a:noFill/>
          </a:ln>
          <a:effectLst>
            <a:softEdge rad="112500"/>
          </a:effectLst>
        </p:spPr>
      </p:pic>
    </p:spTree>
    <p:extLst>
      <p:ext uri="{BB962C8B-B14F-4D97-AF65-F5344CB8AC3E}">
        <p14:creationId xmlns:p14="http://schemas.microsoft.com/office/powerpoint/2010/main" val="1619578060"/>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2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October 2019</a:t>
            </a:r>
          </a:p>
        </p:txBody>
      </p:sp>
      <p:pic>
        <p:nvPicPr>
          <p:cNvPr id="6" name="Picture 5">
            <a:extLst>
              <a:ext uri="{FF2B5EF4-FFF2-40B4-BE49-F238E27FC236}">
                <a16:creationId xmlns:a16="http://schemas.microsoft.com/office/drawing/2014/main" id="{31285829-CE21-4C36-A9F5-156B3B4F7F4D}"/>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938528" y="158496"/>
            <a:ext cx="8162544" cy="4540033"/>
          </a:xfrm>
          <a:prstGeom prst="rect">
            <a:avLst/>
          </a:prstGeom>
          <a:ln>
            <a:noFill/>
          </a:ln>
          <a:effectLst>
            <a:softEdge rad="112500"/>
          </a:effectLst>
        </p:spPr>
      </p:pic>
    </p:spTree>
    <p:extLst>
      <p:ext uri="{BB962C8B-B14F-4D97-AF65-F5344CB8AC3E}">
        <p14:creationId xmlns:p14="http://schemas.microsoft.com/office/powerpoint/2010/main" val="4016286246"/>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2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October 2019</a:t>
            </a:r>
          </a:p>
        </p:txBody>
      </p:sp>
      <p:pic>
        <p:nvPicPr>
          <p:cNvPr id="3" name="Picture 2">
            <a:extLst>
              <a:ext uri="{FF2B5EF4-FFF2-40B4-BE49-F238E27FC236}">
                <a16:creationId xmlns:a16="http://schemas.microsoft.com/office/drawing/2014/main" id="{CB1EDA2B-959A-4778-AF16-809AA3D0C1DF}"/>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901952" y="195072"/>
            <a:ext cx="8217408" cy="4503457"/>
          </a:xfrm>
          <a:prstGeom prst="rect">
            <a:avLst/>
          </a:prstGeom>
          <a:ln>
            <a:noFill/>
          </a:ln>
          <a:effectLst>
            <a:softEdge rad="112500"/>
          </a:effectLst>
        </p:spPr>
      </p:pic>
    </p:spTree>
    <p:extLst>
      <p:ext uri="{BB962C8B-B14F-4D97-AF65-F5344CB8AC3E}">
        <p14:creationId xmlns:p14="http://schemas.microsoft.com/office/powerpoint/2010/main" val="1611600210"/>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2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October 2019</a:t>
            </a:r>
          </a:p>
        </p:txBody>
      </p:sp>
      <p:pic>
        <p:nvPicPr>
          <p:cNvPr id="4" name="Picture 3">
            <a:extLst>
              <a:ext uri="{FF2B5EF4-FFF2-40B4-BE49-F238E27FC236}">
                <a16:creationId xmlns:a16="http://schemas.microsoft.com/office/drawing/2014/main" id="{6301E217-1EF1-44BC-B06E-7688FFCF76EE}"/>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914144" y="188976"/>
            <a:ext cx="8186928" cy="4509553"/>
          </a:xfrm>
          <a:prstGeom prst="rect">
            <a:avLst/>
          </a:prstGeom>
          <a:ln>
            <a:noFill/>
          </a:ln>
          <a:effectLst>
            <a:softEdge rad="112500"/>
          </a:effectLst>
        </p:spPr>
      </p:pic>
    </p:spTree>
    <p:extLst>
      <p:ext uri="{BB962C8B-B14F-4D97-AF65-F5344CB8AC3E}">
        <p14:creationId xmlns:p14="http://schemas.microsoft.com/office/powerpoint/2010/main" val="4091483798"/>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2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October 2019</a:t>
            </a:r>
          </a:p>
        </p:txBody>
      </p:sp>
      <p:pic>
        <p:nvPicPr>
          <p:cNvPr id="3" name="Picture 2">
            <a:extLst>
              <a:ext uri="{FF2B5EF4-FFF2-40B4-BE49-F238E27FC236}">
                <a16:creationId xmlns:a16="http://schemas.microsoft.com/office/drawing/2014/main" id="{89584C48-F8D3-4AF3-BD42-F762237A3B7D}"/>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127504" y="188976"/>
            <a:ext cx="8004048" cy="4590288"/>
          </a:xfrm>
          <a:prstGeom prst="rect">
            <a:avLst/>
          </a:prstGeom>
          <a:ln>
            <a:noFill/>
          </a:ln>
          <a:effectLst>
            <a:softEdge rad="112500"/>
          </a:effectLst>
        </p:spPr>
      </p:pic>
    </p:spTree>
    <p:extLst>
      <p:ext uri="{BB962C8B-B14F-4D97-AF65-F5344CB8AC3E}">
        <p14:creationId xmlns:p14="http://schemas.microsoft.com/office/powerpoint/2010/main" val="1786348393"/>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3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October 2019</a:t>
            </a:r>
          </a:p>
        </p:txBody>
      </p:sp>
      <p:pic>
        <p:nvPicPr>
          <p:cNvPr id="4" name="Picture 3">
            <a:extLst>
              <a:ext uri="{FF2B5EF4-FFF2-40B4-BE49-F238E27FC236}">
                <a16:creationId xmlns:a16="http://schemas.microsoft.com/office/drawing/2014/main" id="{9238252F-43AF-4D6C-AE76-3124D205F267}"/>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981200" y="170688"/>
            <a:ext cx="8107680" cy="4572000"/>
          </a:xfrm>
          <a:prstGeom prst="rect">
            <a:avLst/>
          </a:prstGeom>
          <a:ln>
            <a:noFill/>
          </a:ln>
          <a:effectLst>
            <a:softEdge rad="112500"/>
          </a:effectLst>
        </p:spPr>
      </p:pic>
    </p:spTree>
    <p:extLst>
      <p:ext uri="{BB962C8B-B14F-4D97-AF65-F5344CB8AC3E}">
        <p14:creationId xmlns:p14="http://schemas.microsoft.com/office/powerpoint/2010/main" val="2095860352"/>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3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November 2019</a:t>
            </a:r>
          </a:p>
        </p:txBody>
      </p:sp>
      <p:pic>
        <p:nvPicPr>
          <p:cNvPr id="3" name="Picture 2">
            <a:extLst>
              <a:ext uri="{FF2B5EF4-FFF2-40B4-BE49-F238E27FC236}">
                <a16:creationId xmlns:a16="http://schemas.microsoft.com/office/drawing/2014/main" id="{97D9AFDC-20B5-4E96-8ED9-D797FC65A2C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895856" y="176784"/>
            <a:ext cx="8205216" cy="4521745"/>
          </a:xfrm>
          <a:prstGeom prst="rect">
            <a:avLst/>
          </a:prstGeom>
          <a:ln>
            <a:noFill/>
          </a:ln>
          <a:effectLst>
            <a:softEdge rad="112500"/>
          </a:effectLst>
        </p:spPr>
      </p:pic>
    </p:spTree>
    <p:extLst>
      <p:ext uri="{BB962C8B-B14F-4D97-AF65-F5344CB8AC3E}">
        <p14:creationId xmlns:p14="http://schemas.microsoft.com/office/powerpoint/2010/main" val="1914606163"/>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3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November 2019</a:t>
            </a:r>
          </a:p>
        </p:txBody>
      </p:sp>
      <p:pic>
        <p:nvPicPr>
          <p:cNvPr id="4" name="Picture 3">
            <a:extLst>
              <a:ext uri="{FF2B5EF4-FFF2-40B4-BE49-F238E27FC236}">
                <a16:creationId xmlns:a16="http://schemas.microsoft.com/office/drawing/2014/main" id="{D93FEE43-BE4C-401C-A0CA-3F52AB056513}"/>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981200" y="170688"/>
            <a:ext cx="8101584" cy="4596384"/>
          </a:xfrm>
          <a:prstGeom prst="rect">
            <a:avLst/>
          </a:prstGeom>
          <a:ln>
            <a:noFill/>
          </a:ln>
          <a:effectLst>
            <a:softEdge rad="112500"/>
          </a:effectLst>
        </p:spPr>
      </p:pic>
    </p:spTree>
    <p:extLst>
      <p:ext uri="{BB962C8B-B14F-4D97-AF65-F5344CB8AC3E}">
        <p14:creationId xmlns:p14="http://schemas.microsoft.com/office/powerpoint/2010/main" val="292637361"/>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3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November 2019</a:t>
            </a:r>
          </a:p>
        </p:txBody>
      </p:sp>
      <p:pic>
        <p:nvPicPr>
          <p:cNvPr id="3" name="Picture 2">
            <a:extLst>
              <a:ext uri="{FF2B5EF4-FFF2-40B4-BE49-F238E27FC236}">
                <a16:creationId xmlns:a16="http://schemas.microsoft.com/office/drawing/2014/main" id="{B8F30B48-2EDE-41AF-BDF9-CB510E1679AD}"/>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036064" y="164592"/>
            <a:ext cx="8065008" cy="4608576"/>
          </a:xfrm>
          <a:prstGeom prst="rect">
            <a:avLst/>
          </a:prstGeom>
          <a:ln>
            <a:noFill/>
          </a:ln>
          <a:effectLst>
            <a:softEdge rad="112500"/>
          </a:effectLst>
        </p:spPr>
      </p:pic>
    </p:spTree>
    <p:extLst>
      <p:ext uri="{BB962C8B-B14F-4D97-AF65-F5344CB8AC3E}">
        <p14:creationId xmlns:p14="http://schemas.microsoft.com/office/powerpoint/2010/main" val="1801578838"/>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3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November 2019</a:t>
            </a:r>
          </a:p>
        </p:txBody>
      </p:sp>
      <p:pic>
        <p:nvPicPr>
          <p:cNvPr id="4" name="Picture 3">
            <a:extLst>
              <a:ext uri="{FF2B5EF4-FFF2-40B4-BE49-F238E27FC236}">
                <a16:creationId xmlns:a16="http://schemas.microsoft.com/office/drawing/2014/main" id="{9ECEFB0B-840C-4193-AF06-1C1085857B3C}"/>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944624" y="213360"/>
            <a:ext cx="8138160" cy="4547616"/>
          </a:xfrm>
          <a:prstGeom prst="rect">
            <a:avLst/>
          </a:prstGeom>
          <a:ln>
            <a:noFill/>
          </a:ln>
          <a:effectLst>
            <a:softEdge rad="112500"/>
          </a:effectLst>
        </p:spPr>
      </p:pic>
    </p:spTree>
    <p:extLst>
      <p:ext uri="{BB962C8B-B14F-4D97-AF65-F5344CB8AC3E}">
        <p14:creationId xmlns:p14="http://schemas.microsoft.com/office/powerpoint/2010/main" val="2831660213"/>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3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November 2019</a:t>
            </a:r>
          </a:p>
        </p:txBody>
      </p:sp>
      <p:pic>
        <p:nvPicPr>
          <p:cNvPr id="6" name="Picture 5">
            <a:extLst>
              <a:ext uri="{FF2B5EF4-FFF2-40B4-BE49-F238E27FC236}">
                <a16:creationId xmlns:a16="http://schemas.microsoft.com/office/drawing/2014/main" id="{1E79A79F-85E2-4133-9852-F8D490D09EE9}"/>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121408" y="176784"/>
            <a:ext cx="7967472" cy="4565904"/>
          </a:xfrm>
          <a:prstGeom prst="rect">
            <a:avLst/>
          </a:prstGeom>
          <a:ln>
            <a:noFill/>
          </a:ln>
          <a:effectLst>
            <a:softEdge rad="112500"/>
          </a:effectLst>
        </p:spPr>
      </p:pic>
    </p:spTree>
    <p:extLst>
      <p:ext uri="{BB962C8B-B14F-4D97-AF65-F5344CB8AC3E}">
        <p14:creationId xmlns:p14="http://schemas.microsoft.com/office/powerpoint/2010/main" val="4104472811"/>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3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November 2019</a:t>
            </a:r>
          </a:p>
        </p:txBody>
      </p:sp>
      <p:pic>
        <p:nvPicPr>
          <p:cNvPr id="3" name="Picture 2">
            <a:extLst>
              <a:ext uri="{FF2B5EF4-FFF2-40B4-BE49-F238E27FC236}">
                <a16:creationId xmlns:a16="http://schemas.microsoft.com/office/drawing/2014/main" id="{DA882845-99ED-40DA-9D49-0A534AD1BAB9}"/>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987296" y="152400"/>
            <a:ext cx="8089392" cy="4546129"/>
          </a:xfrm>
          <a:prstGeom prst="rect">
            <a:avLst/>
          </a:prstGeom>
          <a:ln>
            <a:noFill/>
          </a:ln>
          <a:effectLst>
            <a:softEdge rad="112500"/>
          </a:effectLst>
        </p:spPr>
      </p:pic>
    </p:spTree>
    <p:extLst>
      <p:ext uri="{BB962C8B-B14F-4D97-AF65-F5344CB8AC3E}">
        <p14:creationId xmlns:p14="http://schemas.microsoft.com/office/powerpoint/2010/main" val="267225231"/>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3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December 2019</a:t>
            </a:r>
          </a:p>
        </p:txBody>
      </p:sp>
      <p:pic>
        <p:nvPicPr>
          <p:cNvPr id="4" name="Picture 3">
            <a:extLst>
              <a:ext uri="{FF2B5EF4-FFF2-40B4-BE49-F238E27FC236}">
                <a16:creationId xmlns:a16="http://schemas.microsoft.com/office/drawing/2014/main" id="{750E47DB-C551-4733-8E9A-7ECBE36A27A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895856" y="170687"/>
            <a:ext cx="8186928" cy="4527841"/>
          </a:xfrm>
          <a:prstGeom prst="rect">
            <a:avLst/>
          </a:prstGeom>
          <a:ln>
            <a:noFill/>
          </a:ln>
          <a:effectLst>
            <a:softEdge rad="112500"/>
          </a:effectLst>
        </p:spPr>
      </p:pic>
    </p:spTree>
    <p:extLst>
      <p:ext uri="{BB962C8B-B14F-4D97-AF65-F5344CB8AC3E}">
        <p14:creationId xmlns:p14="http://schemas.microsoft.com/office/powerpoint/2010/main" val="1799017015"/>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3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December 2019</a:t>
            </a:r>
          </a:p>
        </p:txBody>
      </p:sp>
      <p:pic>
        <p:nvPicPr>
          <p:cNvPr id="3" name="Picture 2">
            <a:extLst>
              <a:ext uri="{FF2B5EF4-FFF2-40B4-BE49-F238E27FC236}">
                <a16:creationId xmlns:a16="http://schemas.microsoft.com/office/drawing/2014/main" id="{C2DE4366-1401-4F64-986E-A0DBE47364D7}"/>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188464" y="201168"/>
            <a:ext cx="7924800" cy="4497361"/>
          </a:xfrm>
          <a:prstGeom prst="rect">
            <a:avLst/>
          </a:prstGeom>
          <a:ln>
            <a:noFill/>
          </a:ln>
          <a:effectLst>
            <a:softEdge rad="112500"/>
          </a:effectLst>
        </p:spPr>
      </p:pic>
    </p:spTree>
    <p:extLst>
      <p:ext uri="{BB962C8B-B14F-4D97-AF65-F5344CB8AC3E}">
        <p14:creationId xmlns:p14="http://schemas.microsoft.com/office/powerpoint/2010/main" val="1002453696"/>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3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December 2019</a:t>
            </a:r>
          </a:p>
        </p:txBody>
      </p:sp>
      <p:pic>
        <p:nvPicPr>
          <p:cNvPr id="4" name="Picture 3">
            <a:extLst>
              <a:ext uri="{FF2B5EF4-FFF2-40B4-BE49-F238E27FC236}">
                <a16:creationId xmlns:a16="http://schemas.microsoft.com/office/drawing/2014/main" id="{D00A1326-2D51-4FE6-936E-211AE1EF2E3A}"/>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097024" y="188976"/>
            <a:ext cx="7973568" cy="4509553"/>
          </a:xfrm>
          <a:prstGeom prst="rect">
            <a:avLst/>
          </a:prstGeom>
          <a:ln>
            <a:noFill/>
          </a:ln>
          <a:effectLst>
            <a:softEdge rad="112500"/>
          </a:effectLst>
        </p:spPr>
      </p:pic>
    </p:spTree>
    <p:extLst>
      <p:ext uri="{BB962C8B-B14F-4D97-AF65-F5344CB8AC3E}">
        <p14:creationId xmlns:p14="http://schemas.microsoft.com/office/powerpoint/2010/main" val="3579689274"/>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4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December 2019</a:t>
            </a:r>
          </a:p>
        </p:txBody>
      </p:sp>
      <p:pic>
        <p:nvPicPr>
          <p:cNvPr id="3" name="Picture 2">
            <a:extLst>
              <a:ext uri="{FF2B5EF4-FFF2-40B4-BE49-F238E27FC236}">
                <a16:creationId xmlns:a16="http://schemas.microsoft.com/office/drawing/2014/main" id="{9A978C8F-F38A-4161-83A0-97B7E347AC74}"/>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999488" y="176784"/>
            <a:ext cx="8089392" cy="4521745"/>
          </a:xfrm>
          <a:prstGeom prst="rect">
            <a:avLst/>
          </a:prstGeom>
          <a:ln>
            <a:noFill/>
          </a:ln>
          <a:effectLst>
            <a:softEdge rad="112500"/>
          </a:effectLst>
        </p:spPr>
      </p:pic>
    </p:spTree>
    <p:extLst>
      <p:ext uri="{BB962C8B-B14F-4D97-AF65-F5344CB8AC3E}">
        <p14:creationId xmlns:p14="http://schemas.microsoft.com/office/powerpoint/2010/main" val="3498294074"/>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4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February 2020</a:t>
            </a:r>
          </a:p>
        </p:txBody>
      </p:sp>
      <p:pic>
        <p:nvPicPr>
          <p:cNvPr id="6" name="Picture 5">
            <a:extLst>
              <a:ext uri="{FF2B5EF4-FFF2-40B4-BE49-F238E27FC236}">
                <a16:creationId xmlns:a16="http://schemas.microsoft.com/office/drawing/2014/main" id="{16E104F4-8FEC-4268-92F8-2C0C8B37A0A8}"/>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029968" y="182880"/>
            <a:ext cx="8052816" cy="4515649"/>
          </a:xfrm>
          <a:prstGeom prst="rect">
            <a:avLst/>
          </a:prstGeom>
          <a:ln>
            <a:noFill/>
          </a:ln>
          <a:effectLst>
            <a:softEdge rad="112500"/>
          </a:effectLst>
        </p:spPr>
      </p:pic>
    </p:spTree>
    <p:extLst>
      <p:ext uri="{BB962C8B-B14F-4D97-AF65-F5344CB8AC3E}">
        <p14:creationId xmlns:p14="http://schemas.microsoft.com/office/powerpoint/2010/main" val="1967792189"/>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4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February 2020</a:t>
            </a:r>
          </a:p>
        </p:txBody>
      </p:sp>
      <p:pic>
        <p:nvPicPr>
          <p:cNvPr id="3" name="Picture 2">
            <a:extLst>
              <a:ext uri="{FF2B5EF4-FFF2-40B4-BE49-F238E27FC236}">
                <a16:creationId xmlns:a16="http://schemas.microsoft.com/office/drawing/2014/main" id="{0CF06C56-AEAE-419F-BE3B-6156067D581D}"/>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938528" y="158496"/>
            <a:ext cx="8150352" cy="4596384"/>
          </a:xfrm>
          <a:prstGeom prst="rect">
            <a:avLst/>
          </a:prstGeom>
          <a:ln>
            <a:noFill/>
          </a:ln>
          <a:effectLst>
            <a:softEdge rad="112500"/>
          </a:effectLst>
        </p:spPr>
      </p:pic>
    </p:spTree>
    <p:extLst>
      <p:ext uri="{BB962C8B-B14F-4D97-AF65-F5344CB8AC3E}">
        <p14:creationId xmlns:p14="http://schemas.microsoft.com/office/powerpoint/2010/main" val="3323700057"/>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4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February 2020</a:t>
            </a:r>
          </a:p>
        </p:txBody>
      </p:sp>
      <p:pic>
        <p:nvPicPr>
          <p:cNvPr id="4" name="Picture 3">
            <a:extLst>
              <a:ext uri="{FF2B5EF4-FFF2-40B4-BE49-F238E27FC236}">
                <a16:creationId xmlns:a16="http://schemas.microsoft.com/office/drawing/2014/main" id="{5FC92425-E5FD-425E-B161-8F3EC7B66020}"/>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078736" y="201168"/>
            <a:ext cx="8004048" cy="4572000"/>
          </a:xfrm>
          <a:prstGeom prst="rect">
            <a:avLst/>
          </a:prstGeom>
          <a:ln>
            <a:noFill/>
          </a:ln>
          <a:effectLst>
            <a:softEdge rad="112500"/>
          </a:effectLst>
        </p:spPr>
      </p:pic>
    </p:spTree>
    <p:extLst>
      <p:ext uri="{BB962C8B-B14F-4D97-AF65-F5344CB8AC3E}">
        <p14:creationId xmlns:p14="http://schemas.microsoft.com/office/powerpoint/2010/main" val="2137723624"/>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4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February 2020</a:t>
            </a:r>
          </a:p>
        </p:txBody>
      </p:sp>
      <p:pic>
        <p:nvPicPr>
          <p:cNvPr id="3" name="Picture 2">
            <a:extLst>
              <a:ext uri="{FF2B5EF4-FFF2-40B4-BE49-F238E27FC236}">
                <a16:creationId xmlns:a16="http://schemas.microsoft.com/office/drawing/2014/main" id="{07C93770-D518-4663-A24E-5247F755FEE6}"/>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109216" y="176784"/>
            <a:ext cx="7967472" cy="4565904"/>
          </a:xfrm>
          <a:prstGeom prst="rect">
            <a:avLst/>
          </a:prstGeom>
          <a:ln>
            <a:noFill/>
          </a:ln>
          <a:effectLst>
            <a:softEdge rad="112500"/>
          </a:effectLst>
        </p:spPr>
      </p:pic>
    </p:spTree>
    <p:extLst>
      <p:ext uri="{BB962C8B-B14F-4D97-AF65-F5344CB8AC3E}">
        <p14:creationId xmlns:p14="http://schemas.microsoft.com/office/powerpoint/2010/main" val="2758348114"/>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4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June 2020</a:t>
            </a:r>
          </a:p>
        </p:txBody>
      </p:sp>
      <p:pic>
        <p:nvPicPr>
          <p:cNvPr id="4" name="Picture 3">
            <a:extLst>
              <a:ext uri="{FF2B5EF4-FFF2-40B4-BE49-F238E27FC236}">
                <a16:creationId xmlns:a16="http://schemas.microsoft.com/office/drawing/2014/main" id="{876AD80D-7B5F-4AC3-A61B-3E9AAF5F3AA2}"/>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981200" y="164592"/>
            <a:ext cx="8089392" cy="4602480"/>
          </a:xfrm>
          <a:prstGeom prst="rect">
            <a:avLst/>
          </a:prstGeom>
          <a:ln>
            <a:noFill/>
          </a:ln>
          <a:effectLst>
            <a:softEdge rad="112500"/>
          </a:effectLst>
        </p:spPr>
      </p:pic>
    </p:spTree>
    <p:extLst>
      <p:ext uri="{BB962C8B-B14F-4D97-AF65-F5344CB8AC3E}">
        <p14:creationId xmlns:p14="http://schemas.microsoft.com/office/powerpoint/2010/main" val="3646151623"/>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4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June 2020</a:t>
            </a:r>
          </a:p>
        </p:txBody>
      </p:sp>
      <p:pic>
        <p:nvPicPr>
          <p:cNvPr id="6" name="Picture 5">
            <a:extLst>
              <a:ext uri="{FF2B5EF4-FFF2-40B4-BE49-F238E27FC236}">
                <a16:creationId xmlns:a16="http://schemas.microsoft.com/office/drawing/2014/main" id="{B2D75DAA-FC5B-452F-8075-76FD1BE12E72}"/>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145792" y="146304"/>
            <a:ext cx="7924800" cy="4632960"/>
          </a:xfrm>
          <a:prstGeom prst="rect">
            <a:avLst/>
          </a:prstGeom>
          <a:ln>
            <a:noFill/>
          </a:ln>
          <a:effectLst>
            <a:softEdge rad="112500"/>
          </a:effectLst>
        </p:spPr>
      </p:pic>
    </p:spTree>
    <p:extLst>
      <p:ext uri="{BB962C8B-B14F-4D97-AF65-F5344CB8AC3E}">
        <p14:creationId xmlns:p14="http://schemas.microsoft.com/office/powerpoint/2010/main" val="988803642"/>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4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II Construction</a:t>
            </a:r>
            <a:br>
              <a:rPr lang="en-US" sz="2400" dirty="0">
                <a:solidFill>
                  <a:srgbClr val="FFFF00"/>
                </a:solidFill>
                <a:latin typeface="Copperplate Gothic Bold" panose="020E0705020206020404" pitchFamily="34" charset="0"/>
              </a:rPr>
            </a:br>
            <a:r>
              <a:rPr lang="en-US" sz="2400" dirty="0" err="1">
                <a:solidFill>
                  <a:srgbClr val="FFFF00"/>
                </a:solidFill>
                <a:latin typeface="Copperplate Gothic Bold" panose="020E0705020206020404" pitchFamily="34" charset="0"/>
              </a:rPr>
              <a:t>june</a:t>
            </a:r>
            <a:r>
              <a:rPr lang="en-US" sz="2400" dirty="0">
                <a:solidFill>
                  <a:srgbClr val="FFFF00"/>
                </a:solidFill>
                <a:latin typeface="Copperplate Gothic Bold" panose="020E0705020206020404" pitchFamily="34" charset="0"/>
              </a:rPr>
              <a:t> 2020</a:t>
            </a:r>
          </a:p>
        </p:txBody>
      </p:sp>
      <p:pic>
        <p:nvPicPr>
          <p:cNvPr id="3" name="Picture 2">
            <a:extLst>
              <a:ext uri="{FF2B5EF4-FFF2-40B4-BE49-F238E27FC236}">
                <a16:creationId xmlns:a16="http://schemas.microsoft.com/office/drawing/2014/main" id="{89465B28-92C6-4B24-A453-A985E81EE2C7}"/>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011680" y="146304"/>
            <a:ext cx="8071104" cy="4552225"/>
          </a:xfrm>
          <a:prstGeom prst="rect">
            <a:avLst/>
          </a:prstGeom>
          <a:ln>
            <a:noFill/>
          </a:ln>
          <a:effectLst>
            <a:softEdge rad="112500"/>
          </a:effectLst>
        </p:spPr>
      </p:pic>
    </p:spTree>
    <p:extLst>
      <p:ext uri="{BB962C8B-B14F-4D97-AF65-F5344CB8AC3E}">
        <p14:creationId xmlns:p14="http://schemas.microsoft.com/office/powerpoint/2010/main" val="2397134190"/>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4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II Construction</a:t>
            </a:r>
            <a:br>
              <a:rPr lang="en-US" sz="2400" dirty="0">
                <a:solidFill>
                  <a:srgbClr val="FFFF00"/>
                </a:solidFill>
                <a:latin typeface="Copperplate Gothic Bold" panose="020E0705020206020404" pitchFamily="34" charset="0"/>
              </a:rPr>
            </a:br>
            <a:r>
              <a:rPr lang="en-US" sz="2400" dirty="0" err="1">
                <a:solidFill>
                  <a:srgbClr val="FFFF00"/>
                </a:solidFill>
                <a:latin typeface="Copperplate Gothic Bold" panose="020E0705020206020404" pitchFamily="34" charset="0"/>
              </a:rPr>
              <a:t>june</a:t>
            </a:r>
            <a:r>
              <a:rPr lang="en-US" sz="2400" dirty="0">
                <a:solidFill>
                  <a:srgbClr val="FFFF00"/>
                </a:solidFill>
                <a:latin typeface="Copperplate Gothic Bold" panose="020E0705020206020404" pitchFamily="34" charset="0"/>
              </a:rPr>
              <a:t> 2020</a:t>
            </a:r>
          </a:p>
        </p:txBody>
      </p:sp>
      <p:pic>
        <p:nvPicPr>
          <p:cNvPr id="4" name="Picture 3">
            <a:extLst>
              <a:ext uri="{FF2B5EF4-FFF2-40B4-BE49-F238E27FC236}">
                <a16:creationId xmlns:a16="http://schemas.microsoft.com/office/drawing/2014/main" id="{850C10E2-EA15-4791-A77A-DDFA4A9E7EF7}"/>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987296" y="182880"/>
            <a:ext cx="8107680" cy="4515649"/>
          </a:xfrm>
          <a:prstGeom prst="rect">
            <a:avLst/>
          </a:prstGeom>
          <a:ln>
            <a:noFill/>
          </a:ln>
          <a:effectLst>
            <a:softEdge rad="112500"/>
          </a:effectLst>
        </p:spPr>
      </p:pic>
    </p:spTree>
    <p:extLst>
      <p:ext uri="{BB962C8B-B14F-4D97-AF65-F5344CB8AC3E}">
        <p14:creationId xmlns:p14="http://schemas.microsoft.com/office/powerpoint/2010/main" val="4149182022"/>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4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II Construction</a:t>
            </a:r>
            <a:br>
              <a:rPr lang="en-US" sz="2400" dirty="0">
                <a:solidFill>
                  <a:srgbClr val="FFFF00"/>
                </a:solidFill>
                <a:latin typeface="Copperplate Gothic Bold" panose="020E0705020206020404" pitchFamily="34" charset="0"/>
              </a:rPr>
            </a:br>
            <a:r>
              <a:rPr lang="en-US" sz="2400" dirty="0" err="1">
                <a:solidFill>
                  <a:srgbClr val="FFFF00"/>
                </a:solidFill>
                <a:latin typeface="Copperplate Gothic Bold" panose="020E0705020206020404" pitchFamily="34" charset="0"/>
              </a:rPr>
              <a:t>june</a:t>
            </a:r>
            <a:r>
              <a:rPr lang="en-US" sz="2400" dirty="0">
                <a:solidFill>
                  <a:srgbClr val="FFFF00"/>
                </a:solidFill>
                <a:latin typeface="Copperplate Gothic Bold" panose="020E0705020206020404" pitchFamily="34" charset="0"/>
              </a:rPr>
              <a:t> 2020</a:t>
            </a:r>
          </a:p>
        </p:txBody>
      </p:sp>
      <p:pic>
        <p:nvPicPr>
          <p:cNvPr id="6" name="Picture 5">
            <a:extLst>
              <a:ext uri="{FF2B5EF4-FFF2-40B4-BE49-F238E27FC236}">
                <a16:creationId xmlns:a16="http://schemas.microsoft.com/office/drawing/2014/main" id="{6B0F062D-C5BF-4624-8FB8-F09E4C7F86F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066544" y="170688"/>
            <a:ext cx="8004048" cy="4590288"/>
          </a:xfrm>
          <a:prstGeom prst="rect">
            <a:avLst/>
          </a:prstGeom>
          <a:ln>
            <a:noFill/>
          </a:ln>
          <a:effectLst>
            <a:softEdge rad="112500"/>
          </a:effectLst>
        </p:spPr>
      </p:pic>
    </p:spTree>
    <p:extLst>
      <p:ext uri="{BB962C8B-B14F-4D97-AF65-F5344CB8AC3E}">
        <p14:creationId xmlns:p14="http://schemas.microsoft.com/office/powerpoint/2010/main" val="4235722162"/>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5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II Construction</a:t>
            </a:r>
            <a:br>
              <a:rPr lang="en-US" sz="2400" dirty="0">
                <a:solidFill>
                  <a:srgbClr val="FFFF00"/>
                </a:solidFill>
                <a:latin typeface="Copperplate Gothic Bold" panose="020E0705020206020404" pitchFamily="34" charset="0"/>
              </a:rPr>
            </a:br>
            <a:r>
              <a:rPr lang="en-US" sz="2400" dirty="0" err="1">
                <a:solidFill>
                  <a:srgbClr val="FFFF00"/>
                </a:solidFill>
                <a:latin typeface="Copperplate Gothic Bold" panose="020E0705020206020404" pitchFamily="34" charset="0"/>
              </a:rPr>
              <a:t>june</a:t>
            </a:r>
            <a:r>
              <a:rPr lang="en-US" sz="2400" dirty="0">
                <a:solidFill>
                  <a:srgbClr val="FFFF00"/>
                </a:solidFill>
                <a:latin typeface="Copperplate Gothic Bold" panose="020E0705020206020404" pitchFamily="34" charset="0"/>
              </a:rPr>
              <a:t> 2020</a:t>
            </a:r>
          </a:p>
        </p:txBody>
      </p:sp>
      <p:pic>
        <p:nvPicPr>
          <p:cNvPr id="3" name="Picture 2">
            <a:extLst>
              <a:ext uri="{FF2B5EF4-FFF2-40B4-BE49-F238E27FC236}">
                <a16:creationId xmlns:a16="http://schemas.microsoft.com/office/drawing/2014/main" id="{386710F8-E7EA-4873-A615-BD73E1825ACD}"/>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084832" y="170688"/>
            <a:ext cx="7991856" cy="4590288"/>
          </a:xfrm>
          <a:prstGeom prst="rect">
            <a:avLst/>
          </a:prstGeom>
          <a:ln>
            <a:noFill/>
          </a:ln>
          <a:effectLst>
            <a:softEdge rad="112500"/>
          </a:effectLst>
        </p:spPr>
      </p:pic>
    </p:spTree>
    <p:extLst>
      <p:ext uri="{BB962C8B-B14F-4D97-AF65-F5344CB8AC3E}">
        <p14:creationId xmlns:p14="http://schemas.microsoft.com/office/powerpoint/2010/main" val="507846350"/>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5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II Construction</a:t>
            </a:r>
            <a:br>
              <a:rPr lang="en-US" sz="2400" dirty="0">
                <a:solidFill>
                  <a:srgbClr val="FFFF00"/>
                </a:solidFill>
                <a:latin typeface="Copperplate Gothic Bold" panose="020E0705020206020404" pitchFamily="34" charset="0"/>
              </a:rPr>
            </a:br>
            <a:r>
              <a:rPr lang="en-US" sz="2400" dirty="0" err="1">
                <a:solidFill>
                  <a:srgbClr val="FFFF00"/>
                </a:solidFill>
                <a:latin typeface="Copperplate Gothic Bold" panose="020E0705020206020404" pitchFamily="34" charset="0"/>
              </a:rPr>
              <a:t>june</a:t>
            </a:r>
            <a:r>
              <a:rPr lang="en-US" sz="2400" dirty="0">
                <a:solidFill>
                  <a:srgbClr val="FFFF00"/>
                </a:solidFill>
                <a:latin typeface="Copperplate Gothic Bold" panose="020E0705020206020404" pitchFamily="34" charset="0"/>
              </a:rPr>
              <a:t> 2020</a:t>
            </a:r>
          </a:p>
        </p:txBody>
      </p:sp>
      <p:pic>
        <p:nvPicPr>
          <p:cNvPr id="6" name="Picture 5">
            <a:extLst>
              <a:ext uri="{FF2B5EF4-FFF2-40B4-BE49-F238E27FC236}">
                <a16:creationId xmlns:a16="http://schemas.microsoft.com/office/drawing/2014/main" id="{23C295EE-4EDC-4AEA-B003-399DB7D0F2E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023872" y="158496"/>
            <a:ext cx="8065008" cy="4608576"/>
          </a:xfrm>
          <a:prstGeom prst="rect">
            <a:avLst/>
          </a:prstGeom>
          <a:ln>
            <a:noFill/>
          </a:ln>
          <a:effectLst>
            <a:softEdge rad="112500"/>
          </a:effectLst>
        </p:spPr>
      </p:pic>
    </p:spTree>
    <p:extLst>
      <p:ext uri="{BB962C8B-B14F-4D97-AF65-F5344CB8AC3E}">
        <p14:creationId xmlns:p14="http://schemas.microsoft.com/office/powerpoint/2010/main" val="2107180288"/>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5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II Construction</a:t>
            </a:r>
            <a:br>
              <a:rPr lang="en-US" sz="2400" dirty="0">
                <a:solidFill>
                  <a:srgbClr val="FFFF00"/>
                </a:solidFill>
                <a:latin typeface="Copperplate Gothic Bold" panose="020E0705020206020404" pitchFamily="34" charset="0"/>
              </a:rPr>
            </a:br>
            <a:r>
              <a:rPr lang="en-US" sz="2400" dirty="0" err="1">
                <a:solidFill>
                  <a:srgbClr val="FFFF00"/>
                </a:solidFill>
                <a:latin typeface="Copperplate Gothic Bold" panose="020E0705020206020404" pitchFamily="34" charset="0"/>
              </a:rPr>
              <a:t>june</a:t>
            </a:r>
            <a:r>
              <a:rPr lang="en-US" sz="2400" dirty="0">
                <a:solidFill>
                  <a:srgbClr val="FFFF00"/>
                </a:solidFill>
                <a:latin typeface="Copperplate Gothic Bold" panose="020E0705020206020404" pitchFamily="34" charset="0"/>
              </a:rPr>
              <a:t> 2020</a:t>
            </a:r>
          </a:p>
        </p:txBody>
      </p:sp>
      <p:pic>
        <p:nvPicPr>
          <p:cNvPr id="5" name="Picture 4">
            <a:extLst>
              <a:ext uri="{FF2B5EF4-FFF2-40B4-BE49-F238E27FC236}">
                <a16:creationId xmlns:a16="http://schemas.microsoft.com/office/drawing/2014/main" id="{0B8B2E83-4940-4090-8507-105E4A347F38}"/>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164080" y="164592"/>
            <a:ext cx="7894320" cy="4602480"/>
          </a:xfrm>
          <a:prstGeom prst="rect">
            <a:avLst/>
          </a:prstGeom>
          <a:ln>
            <a:noFill/>
          </a:ln>
          <a:effectLst>
            <a:softEdge rad="112500"/>
          </a:effectLst>
        </p:spPr>
      </p:pic>
    </p:spTree>
    <p:extLst>
      <p:ext uri="{BB962C8B-B14F-4D97-AF65-F5344CB8AC3E}">
        <p14:creationId xmlns:p14="http://schemas.microsoft.com/office/powerpoint/2010/main" val="220639580"/>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5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II Construction</a:t>
            </a:r>
            <a:br>
              <a:rPr lang="en-US" sz="2400" dirty="0">
                <a:solidFill>
                  <a:srgbClr val="FFFF00"/>
                </a:solidFill>
                <a:latin typeface="Copperplate Gothic Bold" panose="020E0705020206020404" pitchFamily="34" charset="0"/>
              </a:rPr>
            </a:br>
            <a:r>
              <a:rPr lang="en-US" sz="2400" dirty="0" err="1">
                <a:solidFill>
                  <a:srgbClr val="FFFF00"/>
                </a:solidFill>
                <a:latin typeface="Copperplate Gothic Bold" panose="020E0705020206020404" pitchFamily="34" charset="0"/>
              </a:rPr>
              <a:t>june</a:t>
            </a:r>
            <a:r>
              <a:rPr lang="en-US" sz="2400" dirty="0">
                <a:solidFill>
                  <a:srgbClr val="FFFF00"/>
                </a:solidFill>
                <a:latin typeface="Copperplate Gothic Bold" panose="020E0705020206020404" pitchFamily="34" charset="0"/>
              </a:rPr>
              <a:t> 2020</a:t>
            </a:r>
          </a:p>
        </p:txBody>
      </p:sp>
      <p:pic>
        <p:nvPicPr>
          <p:cNvPr id="6" name="Picture 5">
            <a:extLst>
              <a:ext uri="{FF2B5EF4-FFF2-40B4-BE49-F238E27FC236}">
                <a16:creationId xmlns:a16="http://schemas.microsoft.com/office/drawing/2014/main" id="{36F85BFC-6975-45A6-B10E-E672BE3E51E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078736" y="164592"/>
            <a:ext cx="8004048" cy="4590288"/>
          </a:xfrm>
          <a:prstGeom prst="rect">
            <a:avLst/>
          </a:prstGeom>
          <a:ln>
            <a:noFill/>
          </a:ln>
          <a:effectLst>
            <a:softEdge rad="112500"/>
          </a:effectLst>
        </p:spPr>
      </p:pic>
    </p:spTree>
    <p:extLst>
      <p:ext uri="{BB962C8B-B14F-4D97-AF65-F5344CB8AC3E}">
        <p14:creationId xmlns:p14="http://schemas.microsoft.com/office/powerpoint/2010/main" val="919718081"/>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5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October 2020</a:t>
            </a:r>
          </a:p>
        </p:txBody>
      </p:sp>
      <p:pic>
        <p:nvPicPr>
          <p:cNvPr id="3" name="Picture 2">
            <a:extLst>
              <a:ext uri="{FF2B5EF4-FFF2-40B4-BE49-F238E27FC236}">
                <a16:creationId xmlns:a16="http://schemas.microsoft.com/office/drawing/2014/main" id="{23EDD0E2-FD4C-4159-BEA1-C4D2FE264CCC}"/>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109216" y="152400"/>
            <a:ext cx="7973568" cy="4626864"/>
          </a:xfrm>
          <a:prstGeom prst="rect">
            <a:avLst/>
          </a:prstGeom>
          <a:ln>
            <a:noFill/>
          </a:ln>
          <a:effectLst>
            <a:softEdge rad="112500"/>
          </a:effectLst>
        </p:spPr>
      </p:pic>
    </p:spTree>
    <p:extLst>
      <p:ext uri="{BB962C8B-B14F-4D97-AF65-F5344CB8AC3E}">
        <p14:creationId xmlns:p14="http://schemas.microsoft.com/office/powerpoint/2010/main" val="568542244"/>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5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October 2020</a:t>
            </a:r>
          </a:p>
        </p:txBody>
      </p:sp>
      <p:pic>
        <p:nvPicPr>
          <p:cNvPr id="4" name="Picture 3">
            <a:extLst>
              <a:ext uri="{FF2B5EF4-FFF2-40B4-BE49-F238E27FC236}">
                <a16:creationId xmlns:a16="http://schemas.microsoft.com/office/drawing/2014/main" id="{4E727255-A31D-4B2F-BA7F-1E8D8A846EBD}"/>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023872" y="146304"/>
            <a:ext cx="8083296" cy="4602480"/>
          </a:xfrm>
          <a:prstGeom prst="rect">
            <a:avLst/>
          </a:prstGeom>
          <a:ln>
            <a:noFill/>
          </a:ln>
          <a:effectLst>
            <a:softEdge rad="112500"/>
          </a:effectLst>
        </p:spPr>
      </p:pic>
    </p:spTree>
    <p:extLst>
      <p:ext uri="{BB962C8B-B14F-4D97-AF65-F5344CB8AC3E}">
        <p14:creationId xmlns:p14="http://schemas.microsoft.com/office/powerpoint/2010/main" val="3688279581"/>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5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October 2020</a:t>
            </a:r>
          </a:p>
        </p:txBody>
      </p:sp>
      <p:pic>
        <p:nvPicPr>
          <p:cNvPr id="3" name="Picture 2">
            <a:extLst>
              <a:ext uri="{FF2B5EF4-FFF2-40B4-BE49-F238E27FC236}">
                <a16:creationId xmlns:a16="http://schemas.microsoft.com/office/drawing/2014/main" id="{EBAB7AC6-24F2-43C8-B08C-6BA25A1B06BE}"/>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877568" y="170688"/>
            <a:ext cx="8217408" cy="4578096"/>
          </a:xfrm>
          <a:prstGeom prst="rect">
            <a:avLst/>
          </a:prstGeom>
          <a:ln>
            <a:noFill/>
          </a:ln>
          <a:effectLst>
            <a:softEdge rad="112500"/>
          </a:effectLst>
        </p:spPr>
      </p:pic>
    </p:spTree>
    <p:extLst>
      <p:ext uri="{BB962C8B-B14F-4D97-AF65-F5344CB8AC3E}">
        <p14:creationId xmlns:p14="http://schemas.microsoft.com/office/powerpoint/2010/main" val="2889091232"/>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5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October 2020</a:t>
            </a:r>
          </a:p>
        </p:txBody>
      </p:sp>
      <p:pic>
        <p:nvPicPr>
          <p:cNvPr id="4" name="Picture 3">
            <a:extLst>
              <a:ext uri="{FF2B5EF4-FFF2-40B4-BE49-F238E27FC236}">
                <a16:creationId xmlns:a16="http://schemas.microsoft.com/office/drawing/2014/main" id="{A15BB178-DDAD-4187-9C59-55881C21B036}"/>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042160" y="164592"/>
            <a:ext cx="8034528" cy="4584192"/>
          </a:xfrm>
          <a:prstGeom prst="rect">
            <a:avLst/>
          </a:prstGeom>
          <a:ln>
            <a:noFill/>
          </a:ln>
          <a:effectLst>
            <a:softEdge rad="112500"/>
          </a:effectLst>
        </p:spPr>
      </p:pic>
    </p:spTree>
    <p:extLst>
      <p:ext uri="{BB962C8B-B14F-4D97-AF65-F5344CB8AC3E}">
        <p14:creationId xmlns:p14="http://schemas.microsoft.com/office/powerpoint/2010/main" val="1973214670"/>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5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October 2020</a:t>
            </a:r>
          </a:p>
        </p:txBody>
      </p:sp>
      <p:pic>
        <p:nvPicPr>
          <p:cNvPr id="3" name="Picture 2">
            <a:extLst>
              <a:ext uri="{FF2B5EF4-FFF2-40B4-BE49-F238E27FC236}">
                <a16:creationId xmlns:a16="http://schemas.microsoft.com/office/drawing/2014/main" id="{D197B948-19ED-478C-8574-636C6E7B4299}"/>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987296" y="158496"/>
            <a:ext cx="8113776" cy="4596384"/>
          </a:xfrm>
          <a:prstGeom prst="rect">
            <a:avLst/>
          </a:prstGeom>
          <a:ln>
            <a:noFill/>
          </a:ln>
          <a:effectLst>
            <a:softEdge rad="112500"/>
          </a:effectLst>
        </p:spPr>
      </p:pic>
    </p:spTree>
    <p:extLst>
      <p:ext uri="{BB962C8B-B14F-4D97-AF65-F5344CB8AC3E}">
        <p14:creationId xmlns:p14="http://schemas.microsoft.com/office/powerpoint/2010/main" val="274168789"/>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5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Phase II Construction</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October 2020</a:t>
            </a:r>
          </a:p>
        </p:txBody>
      </p:sp>
      <p:pic>
        <p:nvPicPr>
          <p:cNvPr id="4" name="Picture 3">
            <a:extLst>
              <a:ext uri="{FF2B5EF4-FFF2-40B4-BE49-F238E27FC236}">
                <a16:creationId xmlns:a16="http://schemas.microsoft.com/office/drawing/2014/main" id="{FC66626E-DB9B-4316-9E72-83480814160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017776" y="170688"/>
            <a:ext cx="8058912" cy="4614672"/>
          </a:xfrm>
          <a:prstGeom prst="rect">
            <a:avLst/>
          </a:prstGeom>
          <a:ln>
            <a:noFill/>
          </a:ln>
          <a:effectLst>
            <a:softEdge rad="112500"/>
          </a:effectLst>
        </p:spPr>
      </p:pic>
    </p:spTree>
    <p:extLst>
      <p:ext uri="{BB962C8B-B14F-4D97-AF65-F5344CB8AC3E}">
        <p14:creationId xmlns:p14="http://schemas.microsoft.com/office/powerpoint/2010/main" val="3963961380"/>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6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Completed Project</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March 2021</a:t>
            </a:r>
          </a:p>
        </p:txBody>
      </p:sp>
      <p:pic>
        <p:nvPicPr>
          <p:cNvPr id="6" name="Picture 5">
            <a:extLst>
              <a:ext uri="{FF2B5EF4-FFF2-40B4-BE49-F238E27FC236}">
                <a16:creationId xmlns:a16="http://schemas.microsoft.com/office/drawing/2014/main" id="{2DAB294F-C92C-4D1D-85A2-AFF5C7AAE67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969008" y="176784"/>
            <a:ext cx="8113776" cy="4602480"/>
          </a:xfrm>
          <a:prstGeom prst="rect">
            <a:avLst/>
          </a:prstGeom>
          <a:ln>
            <a:noFill/>
          </a:ln>
          <a:effectLst>
            <a:softEdge rad="112500"/>
          </a:effectLst>
        </p:spPr>
      </p:pic>
    </p:spTree>
    <p:extLst>
      <p:ext uri="{BB962C8B-B14F-4D97-AF65-F5344CB8AC3E}">
        <p14:creationId xmlns:p14="http://schemas.microsoft.com/office/powerpoint/2010/main" val="3136518433"/>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6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Completed Project</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March 2021</a:t>
            </a:r>
          </a:p>
        </p:txBody>
      </p:sp>
      <p:pic>
        <p:nvPicPr>
          <p:cNvPr id="3" name="Picture 2">
            <a:extLst>
              <a:ext uri="{FF2B5EF4-FFF2-40B4-BE49-F238E27FC236}">
                <a16:creationId xmlns:a16="http://schemas.microsoft.com/office/drawing/2014/main" id="{22CF8F86-40A5-4BBA-99AC-3341C9271F56}"/>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981200" y="164592"/>
            <a:ext cx="8095488" cy="4626864"/>
          </a:xfrm>
          <a:prstGeom prst="rect">
            <a:avLst/>
          </a:prstGeom>
          <a:ln>
            <a:noFill/>
          </a:ln>
          <a:effectLst>
            <a:softEdge rad="112500"/>
          </a:effectLst>
        </p:spPr>
      </p:pic>
    </p:spTree>
    <p:extLst>
      <p:ext uri="{BB962C8B-B14F-4D97-AF65-F5344CB8AC3E}">
        <p14:creationId xmlns:p14="http://schemas.microsoft.com/office/powerpoint/2010/main" val="1837118509"/>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6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Completed Project</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March 2021</a:t>
            </a:r>
          </a:p>
        </p:txBody>
      </p:sp>
      <p:pic>
        <p:nvPicPr>
          <p:cNvPr id="4" name="Picture 3">
            <a:extLst>
              <a:ext uri="{FF2B5EF4-FFF2-40B4-BE49-F238E27FC236}">
                <a16:creationId xmlns:a16="http://schemas.microsoft.com/office/drawing/2014/main" id="{93B5DD9A-2625-4E95-AF30-73CBA8853BCE}"/>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017776" y="146304"/>
            <a:ext cx="8077200" cy="4639056"/>
          </a:xfrm>
          <a:prstGeom prst="rect">
            <a:avLst/>
          </a:prstGeom>
          <a:ln>
            <a:noFill/>
          </a:ln>
          <a:effectLst>
            <a:softEdge rad="112500"/>
          </a:effectLst>
        </p:spPr>
      </p:pic>
    </p:spTree>
    <p:extLst>
      <p:ext uri="{BB962C8B-B14F-4D97-AF65-F5344CB8AC3E}">
        <p14:creationId xmlns:p14="http://schemas.microsoft.com/office/powerpoint/2010/main" val="2263533465"/>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6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Completed Project</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March 2021</a:t>
            </a:r>
          </a:p>
        </p:txBody>
      </p:sp>
      <p:pic>
        <p:nvPicPr>
          <p:cNvPr id="3" name="Picture 2">
            <a:extLst>
              <a:ext uri="{FF2B5EF4-FFF2-40B4-BE49-F238E27FC236}">
                <a16:creationId xmlns:a16="http://schemas.microsoft.com/office/drawing/2014/main" id="{CF31F0C7-E580-4F53-92CB-73E71DE21722}"/>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066544" y="182880"/>
            <a:ext cx="8016240" cy="4602480"/>
          </a:xfrm>
          <a:prstGeom prst="rect">
            <a:avLst/>
          </a:prstGeom>
          <a:ln>
            <a:noFill/>
          </a:ln>
          <a:effectLst>
            <a:softEdge rad="112500"/>
          </a:effectLst>
        </p:spPr>
      </p:pic>
    </p:spTree>
    <p:extLst>
      <p:ext uri="{BB962C8B-B14F-4D97-AF65-F5344CB8AC3E}">
        <p14:creationId xmlns:p14="http://schemas.microsoft.com/office/powerpoint/2010/main" val="537772977"/>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6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Completed Project</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March 2021</a:t>
            </a:r>
          </a:p>
        </p:txBody>
      </p:sp>
      <p:pic>
        <p:nvPicPr>
          <p:cNvPr id="4" name="Picture 3">
            <a:extLst>
              <a:ext uri="{FF2B5EF4-FFF2-40B4-BE49-F238E27FC236}">
                <a16:creationId xmlns:a16="http://schemas.microsoft.com/office/drawing/2014/main" id="{B2098EF4-AABA-480A-8C47-C6D601A15B17}"/>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054352" y="170688"/>
            <a:ext cx="8034528" cy="4614672"/>
          </a:xfrm>
          <a:prstGeom prst="rect">
            <a:avLst/>
          </a:prstGeom>
          <a:ln>
            <a:noFill/>
          </a:ln>
          <a:effectLst>
            <a:softEdge rad="112500"/>
          </a:effectLst>
        </p:spPr>
      </p:pic>
    </p:spTree>
    <p:extLst>
      <p:ext uri="{BB962C8B-B14F-4D97-AF65-F5344CB8AC3E}">
        <p14:creationId xmlns:p14="http://schemas.microsoft.com/office/powerpoint/2010/main" val="995003128"/>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6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Completed Project</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March 2021</a:t>
            </a:r>
          </a:p>
        </p:txBody>
      </p:sp>
      <p:pic>
        <p:nvPicPr>
          <p:cNvPr id="3" name="Picture 2">
            <a:extLst>
              <a:ext uri="{FF2B5EF4-FFF2-40B4-BE49-F238E27FC236}">
                <a16:creationId xmlns:a16="http://schemas.microsoft.com/office/drawing/2014/main" id="{1B2A83FD-5B3F-41ED-BB1D-3073F667D8A6}"/>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017776" y="170688"/>
            <a:ext cx="8071104" cy="4614672"/>
          </a:xfrm>
          <a:prstGeom prst="rect">
            <a:avLst/>
          </a:prstGeom>
          <a:ln>
            <a:noFill/>
          </a:ln>
          <a:effectLst>
            <a:softEdge rad="112500"/>
          </a:effectLst>
        </p:spPr>
      </p:pic>
    </p:spTree>
    <p:extLst>
      <p:ext uri="{BB962C8B-B14F-4D97-AF65-F5344CB8AC3E}">
        <p14:creationId xmlns:p14="http://schemas.microsoft.com/office/powerpoint/2010/main" val="32539667"/>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6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048000" y="4698529"/>
            <a:ext cx="5602224" cy="804680"/>
          </a:xfrm>
        </p:spPr>
        <p:txBody>
          <a:bodyPr>
            <a:normAutofit/>
          </a:bodyPr>
          <a:lstStyle/>
          <a:p>
            <a:r>
              <a:rPr lang="en-US" sz="2400" dirty="0">
                <a:solidFill>
                  <a:srgbClr val="FFFF00"/>
                </a:solidFill>
                <a:latin typeface="Copperplate Gothic Bold" panose="020E0705020206020404" pitchFamily="34" charset="0"/>
              </a:rPr>
              <a:t>Completed Project</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March 2021</a:t>
            </a:r>
          </a:p>
        </p:txBody>
      </p:sp>
      <p:pic>
        <p:nvPicPr>
          <p:cNvPr id="4" name="Picture 3">
            <a:extLst>
              <a:ext uri="{FF2B5EF4-FFF2-40B4-BE49-F238E27FC236}">
                <a16:creationId xmlns:a16="http://schemas.microsoft.com/office/drawing/2014/main" id="{9C844B61-CC5E-4AF0-A6FF-8FE86B05DAC5}"/>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987296" y="176784"/>
            <a:ext cx="8107680" cy="4614672"/>
          </a:xfrm>
          <a:prstGeom prst="rect">
            <a:avLst/>
          </a:prstGeom>
          <a:ln>
            <a:noFill/>
          </a:ln>
          <a:effectLst>
            <a:softEdge rad="112500"/>
          </a:effectLst>
        </p:spPr>
      </p:pic>
    </p:spTree>
    <p:extLst>
      <p:ext uri="{BB962C8B-B14F-4D97-AF65-F5344CB8AC3E}">
        <p14:creationId xmlns:p14="http://schemas.microsoft.com/office/powerpoint/2010/main" val="3831853582"/>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6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2974848" y="5631216"/>
            <a:ext cx="5602224" cy="976848"/>
          </a:xfrm>
        </p:spPr>
        <p:txBody>
          <a:bodyPr>
            <a:normAutofit fontScale="90000"/>
          </a:bodyPr>
          <a:lstStyle/>
          <a:p>
            <a:r>
              <a:rPr lang="en-US" sz="2400" dirty="0">
                <a:solidFill>
                  <a:srgbClr val="FFFF00"/>
                </a:solidFill>
                <a:latin typeface="Copperplate Gothic Bold" panose="020E0705020206020404" pitchFamily="34" charset="0"/>
              </a:rPr>
              <a:t>Future Projects</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Waterloo Road under I-35</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Oklahoma County</a:t>
            </a:r>
          </a:p>
        </p:txBody>
      </p:sp>
      <p:pic>
        <p:nvPicPr>
          <p:cNvPr id="3" name="Picture 2">
            <a:extLst>
              <a:ext uri="{FF2B5EF4-FFF2-40B4-BE49-F238E27FC236}">
                <a16:creationId xmlns:a16="http://schemas.microsoft.com/office/drawing/2014/main" id="{5C1127A7-DD35-47BF-909D-CCEEF12DD863}"/>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780032" y="152400"/>
            <a:ext cx="8577072" cy="5382768"/>
          </a:xfrm>
          <a:prstGeom prst="rect">
            <a:avLst/>
          </a:prstGeom>
          <a:ln>
            <a:noFill/>
          </a:ln>
          <a:effectLst>
            <a:softEdge rad="112500"/>
          </a:effectLst>
        </p:spPr>
      </p:pic>
    </p:spTree>
    <p:extLst>
      <p:ext uri="{BB962C8B-B14F-4D97-AF65-F5344CB8AC3E}">
        <p14:creationId xmlns:p14="http://schemas.microsoft.com/office/powerpoint/2010/main" val="3270447012"/>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6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358896" y="5679984"/>
            <a:ext cx="5602224" cy="976848"/>
          </a:xfrm>
        </p:spPr>
        <p:txBody>
          <a:bodyPr>
            <a:normAutofit fontScale="90000"/>
          </a:bodyPr>
          <a:lstStyle/>
          <a:p>
            <a:r>
              <a:rPr lang="en-US" sz="2400" dirty="0">
                <a:solidFill>
                  <a:srgbClr val="FFFF00"/>
                </a:solidFill>
                <a:latin typeface="Copperplate Gothic Bold" panose="020E0705020206020404" pitchFamily="34" charset="0"/>
              </a:rPr>
              <a:t>Future Projects</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I-35 over Waterloo Road</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Oklahoma County</a:t>
            </a:r>
          </a:p>
        </p:txBody>
      </p:sp>
      <p:pic>
        <p:nvPicPr>
          <p:cNvPr id="4" name="Picture 3">
            <a:extLst>
              <a:ext uri="{FF2B5EF4-FFF2-40B4-BE49-F238E27FC236}">
                <a16:creationId xmlns:a16="http://schemas.microsoft.com/office/drawing/2014/main" id="{163086BF-F5B1-4733-8326-DD4DF84C3310}"/>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993392" y="201168"/>
            <a:ext cx="8333232" cy="5358384"/>
          </a:xfrm>
          <a:prstGeom prst="rect">
            <a:avLst/>
          </a:prstGeom>
          <a:ln>
            <a:noFill/>
          </a:ln>
          <a:effectLst>
            <a:softEdge rad="112500"/>
          </a:effectLst>
        </p:spPr>
      </p:pic>
    </p:spTree>
    <p:extLst>
      <p:ext uri="{BB962C8B-B14F-4D97-AF65-F5344CB8AC3E}">
        <p14:creationId xmlns:p14="http://schemas.microsoft.com/office/powerpoint/2010/main" val="30951988"/>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6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358896" y="5679984"/>
            <a:ext cx="5602224" cy="976848"/>
          </a:xfrm>
        </p:spPr>
        <p:txBody>
          <a:bodyPr>
            <a:normAutofit fontScale="90000"/>
          </a:bodyPr>
          <a:lstStyle/>
          <a:p>
            <a:r>
              <a:rPr lang="en-US" sz="2400" dirty="0">
                <a:solidFill>
                  <a:srgbClr val="FFFF00"/>
                </a:solidFill>
                <a:latin typeface="Copperplate Gothic Bold" panose="020E0705020206020404" pitchFamily="34" charset="0"/>
              </a:rPr>
              <a:t>Future Projects</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US-64 under US-169</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Tulsa County</a:t>
            </a:r>
          </a:p>
        </p:txBody>
      </p:sp>
      <p:pic>
        <p:nvPicPr>
          <p:cNvPr id="3" name="Picture 2">
            <a:extLst>
              <a:ext uri="{FF2B5EF4-FFF2-40B4-BE49-F238E27FC236}">
                <a16:creationId xmlns:a16="http://schemas.microsoft.com/office/drawing/2014/main" id="{96355C82-0F67-4953-829B-533F845D6E15}"/>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761744" y="201168"/>
            <a:ext cx="8674608" cy="5407152"/>
          </a:xfrm>
          <a:prstGeom prst="rect">
            <a:avLst/>
          </a:prstGeom>
          <a:ln>
            <a:noFill/>
          </a:ln>
          <a:effectLst>
            <a:softEdge rad="112500"/>
          </a:effectLst>
        </p:spPr>
      </p:pic>
    </p:spTree>
    <p:extLst>
      <p:ext uri="{BB962C8B-B14F-4D97-AF65-F5344CB8AC3E}">
        <p14:creationId xmlns:p14="http://schemas.microsoft.com/office/powerpoint/2010/main" val="4218200893"/>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7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E90B69C6-BA12-4BDD-B27C-E8D4833E8505}"/>
              </a:ext>
            </a:extLst>
          </p:cNvPr>
          <p:cNvSpPr>
            <a:spLocks noGrp="1"/>
          </p:cNvSpPr>
          <p:nvPr>
            <p:ph type="ctrTitle"/>
          </p:nvPr>
        </p:nvSpPr>
        <p:spPr>
          <a:xfrm>
            <a:off x="3358896" y="5679984"/>
            <a:ext cx="5602224" cy="976848"/>
          </a:xfrm>
        </p:spPr>
        <p:txBody>
          <a:bodyPr>
            <a:normAutofit fontScale="90000"/>
          </a:bodyPr>
          <a:lstStyle/>
          <a:p>
            <a:r>
              <a:rPr lang="en-US" sz="2400" dirty="0">
                <a:solidFill>
                  <a:srgbClr val="FFFF00"/>
                </a:solidFill>
                <a:latin typeface="Copperplate Gothic Bold" panose="020E0705020206020404" pitchFamily="34" charset="0"/>
              </a:rPr>
              <a:t>Future Projects</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US-64 under US-169</a:t>
            </a:r>
            <a:br>
              <a:rPr lang="en-US" sz="2400" dirty="0">
                <a:solidFill>
                  <a:srgbClr val="FFFF00"/>
                </a:solidFill>
                <a:latin typeface="Copperplate Gothic Bold" panose="020E0705020206020404" pitchFamily="34" charset="0"/>
              </a:rPr>
            </a:br>
            <a:r>
              <a:rPr lang="en-US" sz="2400" dirty="0">
                <a:solidFill>
                  <a:srgbClr val="FFFF00"/>
                </a:solidFill>
                <a:latin typeface="Copperplate Gothic Bold" panose="020E0705020206020404" pitchFamily="34" charset="0"/>
              </a:rPr>
              <a:t>Tulsa County</a:t>
            </a:r>
          </a:p>
        </p:txBody>
      </p:sp>
      <p:pic>
        <p:nvPicPr>
          <p:cNvPr id="4" name="Picture 3">
            <a:extLst>
              <a:ext uri="{FF2B5EF4-FFF2-40B4-BE49-F238E27FC236}">
                <a16:creationId xmlns:a16="http://schemas.microsoft.com/office/drawing/2014/main" id="{452C9B67-D8D6-4FC2-BA51-4B862CD12924}"/>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761744" y="201168"/>
            <a:ext cx="8759952" cy="5413248"/>
          </a:xfrm>
          <a:prstGeom prst="rect">
            <a:avLst/>
          </a:prstGeom>
          <a:ln>
            <a:noFill/>
          </a:ln>
          <a:effectLst>
            <a:softEdge rad="112500"/>
          </a:effectLst>
        </p:spPr>
      </p:pic>
    </p:spTree>
    <p:extLst>
      <p:ext uri="{BB962C8B-B14F-4D97-AF65-F5344CB8AC3E}">
        <p14:creationId xmlns:p14="http://schemas.microsoft.com/office/powerpoint/2010/main" val="1806146352"/>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58A098E-0AC1-411B-A95A-6939310ECCBE}"/>
              </a:ext>
            </a:extLst>
          </p:cNvPr>
          <p:cNvSpPr>
            <a:spLocks noGrp="1"/>
          </p:cNvSpPr>
          <p:nvPr>
            <p:ph type="title"/>
          </p:nvPr>
        </p:nvSpPr>
        <p:spPr>
          <a:xfrm>
            <a:off x="1033272" y="5480304"/>
            <a:ext cx="10515600" cy="609600"/>
          </a:xfrm>
        </p:spPr>
        <p:txBody>
          <a:bodyPr>
            <a:normAutofit fontScale="90000"/>
          </a:bodyPr>
          <a:lstStyle/>
          <a:p>
            <a:br>
              <a:rPr lang="en-US" sz="1800" b="0" i="0" u="none" strike="noStrike" baseline="0" dirty="0">
                <a:solidFill>
                  <a:srgbClr val="000000"/>
                </a:solidFill>
                <a:latin typeface="Gibson Light"/>
              </a:rPr>
            </a:br>
            <a:br>
              <a:rPr lang="en-US" sz="4000" b="0" i="0" u="none" strike="noStrike" baseline="0" dirty="0">
                <a:latin typeface="Gibson Light"/>
              </a:rPr>
            </a:br>
            <a:r>
              <a:rPr lang="en-US" sz="4000" b="0" i="0" u="none" strike="noStrike" baseline="0" dirty="0">
                <a:latin typeface="Gibson Light"/>
              </a:rPr>
              <a:t> </a:t>
            </a:r>
            <a:r>
              <a:rPr lang="en-US" sz="4000" b="1" i="0" u="none" strike="noStrike" baseline="0" dirty="0">
                <a:solidFill>
                  <a:srgbClr val="FFFF00"/>
                </a:solidFill>
                <a:latin typeface="Copperplate Gothic Bold" panose="020E0705020206020404" pitchFamily="34" charset="0"/>
              </a:rPr>
              <a:t>INTERSECTION &amp; INTERCHANGE GEOMETRICS</a:t>
            </a:r>
            <a:endParaRPr lang="en-US" sz="4000" dirty="0">
              <a:solidFill>
                <a:srgbClr val="FFFF00"/>
              </a:solidFill>
              <a:latin typeface="Copperplate Gothic Bold" panose="020E0705020206020404" pitchFamily="34" charset="0"/>
            </a:endParaRPr>
          </a:p>
        </p:txBody>
      </p:sp>
      <p:sp>
        <p:nvSpPr>
          <p:cNvPr id="3" name="Content Placeholder 2">
            <a:extLst>
              <a:ext uri="{FF2B5EF4-FFF2-40B4-BE49-F238E27FC236}">
                <a16:creationId xmlns:a16="http://schemas.microsoft.com/office/drawing/2014/main" id="{52763C00-06BF-4DF7-A0A0-FE9A4A9F5AA0}"/>
              </a:ext>
            </a:extLst>
          </p:cNvPr>
          <p:cNvSpPr>
            <a:spLocks noGrp="1"/>
          </p:cNvSpPr>
          <p:nvPr>
            <p:ph idx="1"/>
          </p:nvPr>
        </p:nvSpPr>
        <p:spPr>
          <a:xfrm>
            <a:off x="710184" y="630809"/>
            <a:ext cx="10515600" cy="4611751"/>
          </a:xfrm>
        </p:spPr>
        <p:txBody>
          <a:bodyPr/>
          <a:lstStyle/>
          <a:p>
            <a:pPr algn="l"/>
            <a:endParaRPr lang="en-US" sz="1800" b="0" i="0" u="none" strike="noStrike" baseline="0" dirty="0">
              <a:solidFill>
                <a:srgbClr val="000000"/>
              </a:solidFill>
              <a:latin typeface="Gibson Light"/>
            </a:endParaRPr>
          </a:p>
          <a:p>
            <a:pPr marL="0" indent="0">
              <a:buNone/>
            </a:pPr>
            <a:endParaRPr lang="en-US" sz="1800" dirty="0">
              <a:latin typeface="Gibson Light"/>
            </a:endParaRPr>
          </a:p>
          <a:p>
            <a:pPr marL="0" indent="0">
              <a:buNone/>
            </a:pPr>
            <a:r>
              <a:rPr lang="en-US" sz="2400" b="1" i="0" u="none" strike="noStrike" baseline="0" dirty="0">
                <a:solidFill>
                  <a:srgbClr val="FFFF00"/>
                </a:solidFill>
                <a:latin typeface="Gibson Light"/>
              </a:rPr>
              <a:t>About half of all severe crashes in the U.S. are intersection related. Left-turns represent a large portion of the intersection safety concern. As part of the safety focus area of the Every Day Counts (EDC) initiative, the Federal Highway Administration (FHWA) is promoting several proven techniques to improve the safety of intersections by strategically eliminating or relocating the left-turn conflicts. Transportation agencies that apply the intersection and interchange geometrics under this initiative can reduce crashes and greatly enhance the efficiency of moving traffic, often times with substantial cost savings and accelerated project delivery. </a:t>
            </a:r>
            <a:endParaRPr lang="en-US" sz="2400" dirty="0">
              <a:solidFill>
                <a:srgbClr val="FFFF00"/>
              </a:solidFill>
            </a:endParaRPr>
          </a:p>
        </p:txBody>
      </p:sp>
    </p:spTree>
    <p:extLst>
      <p:ext uri="{BB962C8B-B14F-4D97-AF65-F5344CB8AC3E}">
        <p14:creationId xmlns:p14="http://schemas.microsoft.com/office/powerpoint/2010/main" val="3511712518"/>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B89D03A-944F-4A2E-9BBB-A7508D9FC98A}"/>
              </a:ext>
            </a:extLst>
          </p:cNvPr>
          <p:cNvSpPr>
            <a:spLocks noGrp="1"/>
          </p:cNvSpPr>
          <p:nvPr>
            <p:ph type="title"/>
          </p:nvPr>
        </p:nvSpPr>
        <p:spPr>
          <a:xfrm>
            <a:off x="880872" y="5217541"/>
            <a:ext cx="10515600" cy="1325563"/>
          </a:xfrm>
        </p:spPr>
        <p:txBody>
          <a:bodyPr/>
          <a:lstStyle/>
          <a:p>
            <a:r>
              <a:rPr lang="en-US" sz="4400" b="1" i="0" u="none" strike="noStrike" baseline="0" dirty="0">
                <a:solidFill>
                  <a:srgbClr val="FFFF00"/>
                </a:solidFill>
                <a:latin typeface="Copperplate Gothic Bold" panose="020E0705020206020404" pitchFamily="34" charset="0"/>
              </a:rPr>
              <a:t>INTERSECTION &amp; INTERCHANGE GEOMETRICS</a:t>
            </a:r>
            <a:endParaRPr lang="en-US" dirty="0"/>
          </a:p>
        </p:txBody>
      </p:sp>
      <p:sp>
        <p:nvSpPr>
          <p:cNvPr id="3" name="Content Placeholder 2">
            <a:extLst>
              <a:ext uri="{FF2B5EF4-FFF2-40B4-BE49-F238E27FC236}">
                <a16:creationId xmlns:a16="http://schemas.microsoft.com/office/drawing/2014/main" id="{5453E97F-7467-45FE-8E25-D18C79EB9E37}"/>
              </a:ext>
            </a:extLst>
          </p:cNvPr>
          <p:cNvSpPr>
            <a:spLocks noGrp="1"/>
          </p:cNvSpPr>
          <p:nvPr>
            <p:ph idx="1"/>
          </p:nvPr>
        </p:nvSpPr>
        <p:spPr>
          <a:xfrm>
            <a:off x="838200" y="694945"/>
            <a:ext cx="10515600" cy="4011168"/>
          </a:xfrm>
        </p:spPr>
        <p:txBody>
          <a:bodyPr>
            <a:normAutofit lnSpcReduction="10000"/>
          </a:bodyPr>
          <a:lstStyle/>
          <a:p>
            <a:pPr marL="0" indent="0">
              <a:buNone/>
            </a:pPr>
            <a:endParaRPr lang="en-US" b="1" dirty="0">
              <a:solidFill>
                <a:srgbClr val="FFFF00"/>
              </a:solidFill>
              <a:latin typeface="Gibson Light"/>
            </a:endParaRPr>
          </a:p>
          <a:p>
            <a:pPr marL="0" indent="0">
              <a:buNone/>
            </a:pPr>
            <a:r>
              <a:rPr lang="en-US" b="1" dirty="0">
                <a:solidFill>
                  <a:srgbClr val="FFFF00"/>
                </a:solidFill>
                <a:latin typeface="Gibson Light"/>
              </a:rPr>
              <a:t>Single Point Urban Interchange – SPUI: This design allows a large volume of vehicles to travel through an intersection safely and efficiently by reducing the number of conflict points and the number of traffic signal phases.  Like the Diverging Diamond Interchange, it allows opposing left turns to proceed simultaneously.  Opposing left turns can be made at the same time with only one set of traffic signals, allowing more vehicles to clear the intersection in one traffic signal cycle.  The SPUI improves travel times, provides wider turns for larger vehicles, and reduces Right-of-Way requirements.</a:t>
            </a:r>
            <a:endParaRPr lang="en-US" dirty="0"/>
          </a:p>
        </p:txBody>
      </p:sp>
    </p:spTree>
    <p:extLst>
      <p:ext uri="{BB962C8B-B14F-4D97-AF65-F5344CB8AC3E}">
        <p14:creationId xmlns:p14="http://schemas.microsoft.com/office/powerpoint/2010/main" val="359829177"/>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EFB82C0-F300-4AEE-A1CF-0E8A1A8474A7}"/>
              </a:ext>
            </a:extLst>
          </p:cNvPr>
          <p:cNvSpPr>
            <a:spLocks noGrp="1"/>
          </p:cNvSpPr>
          <p:nvPr>
            <p:ph type="title"/>
          </p:nvPr>
        </p:nvSpPr>
        <p:spPr>
          <a:xfrm>
            <a:off x="838200" y="5169408"/>
            <a:ext cx="10515600" cy="873824"/>
          </a:xfrm>
        </p:spPr>
        <p:txBody>
          <a:bodyPr>
            <a:normAutofit fontScale="90000"/>
          </a:bodyPr>
          <a:lstStyle/>
          <a:p>
            <a:r>
              <a:rPr lang="en-US" dirty="0">
                <a:solidFill>
                  <a:srgbClr val="FFFF00"/>
                </a:solidFill>
                <a:latin typeface="Copperplate Gothic Bold" panose="020E0705020206020404" pitchFamily="34" charset="0"/>
              </a:rPr>
              <a:t>Single Point Urban Interchanges – SPUI: I-40 and Morgan Rd. OKC</a:t>
            </a:r>
            <a:endParaRPr lang="en-US" dirty="0"/>
          </a:p>
        </p:txBody>
      </p:sp>
      <p:pic>
        <p:nvPicPr>
          <p:cNvPr id="7" name="Content Placeholder 6">
            <a:extLst>
              <a:ext uri="{FF2B5EF4-FFF2-40B4-BE49-F238E27FC236}">
                <a16:creationId xmlns:a16="http://schemas.microsoft.com/office/drawing/2014/main" id="{594FE890-A7C2-48F2-91C6-3A9FE6E58D06}"/>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2279904" y="634238"/>
            <a:ext cx="7412736" cy="4077970"/>
          </a:xfrm>
        </p:spPr>
      </p:pic>
    </p:spTree>
    <p:extLst>
      <p:ext uri="{BB962C8B-B14F-4D97-AF65-F5344CB8AC3E}">
        <p14:creationId xmlns:p14="http://schemas.microsoft.com/office/powerpoint/2010/main" val="1273098631"/>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79D8845-3966-474D-90EC-18E8A59E02B7}"/>
              </a:ext>
            </a:extLst>
          </p:cNvPr>
          <p:cNvSpPr>
            <a:spLocks noGrp="1"/>
          </p:cNvSpPr>
          <p:nvPr>
            <p:ph type="title"/>
          </p:nvPr>
        </p:nvSpPr>
        <p:spPr>
          <a:xfrm>
            <a:off x="838200" y="4931664"/>
            <a:ext cx="10515600" cy="1597151"/>
          </a:xfrm>
        </p:spPr>
        <p:txBody>
          <a:bodyPr>
            <a:normAutofit/>
          </a:bodyPr>
          <a:lstStyle/>
          <a:p>
            <a:r>
              <a:rPr lang="en-US" sz="4000" dirty="0">
                <a:solidFill>
                  <a:srgbClr val="FFFF00"/>
                </a:solidFill>
                <a:latin typeface="Copperplate Gothic Bold" panose="020E0705020206020404" pitchFamily="34" charset="0"/>
              </a:rPr>
              <a:t>Single Point Urban Interchanges – SPUI: I-40 and Morgan Rd. OKC</a:t>
            </a:r>
            <a:endParaRPr lang="en-US" sz="4000" dirty="0"/>
          </a:p>
        </p:txBody>
      </p:sp>
      <p:pic>
        <p:nvPicPr>
          <p:cNvPr id="5" name="Content Placeholder 4">
            <a:extLst>
              <a:ext uri="{FF2B5EF4-FFF2-40B4-BE49-F238E27FC236}">
                <a16:creationId xmlns:a16="http://schemas.microsoft.com/office/drawing/2014/main" id="{D31382EA-3B53-4167-850B-22040BE62EEB}"/>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2243328" y="328613"/>
            <a:ext cx="7461504" cy="4279900"/>
          </a:xfrm>
        </p:spPr>
      </p:pic>
    </p:spTree>
    <p:extLst>
      <p:ext uri="{BB962C8B-B14F-4D97-AF65-F5344CB8AC3E}">
        <p14:creationId xmlns:p14="http://schemas.microsoft.com/office/powerpoint/2010/main" val="3957893713"/>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3A2CAA6-94AF-4E2E-9198-65D98A48E595}"/>
              </a:ext>
            </a:extLst>
          </p:cNvPr>
          <p:cNvSpPr>
            <a:spLocks noGrp="1"/>
          </p:cNvSpPr>
          <p:nvPr>
            <p:ph type="title"/>
          </p:nvPr>
        </p:nvSpPr>
        <p:spPr>
          <a:xfrm>
            <a:off x="838200" y="5023103"/>
            <a:ext cx="10515600" cy="1414271"/>
          </a:xfrm>
        </p:spPr>
        <p:txBody>
          <a:bodyPr>
            <a:normAutofit/>
          </a:bodyPr>
          <a:lstStyle/>
          <a:p>
            <a:r>
              <a:rPr lang="en-US" sz="4000" dirty="0">
                <a:solidFill>
                  <a:srgbClr val="FFFF00"/>
                </a:solidFill>
                <a:latin typeface="Copperplate Gothic Bold" panose="020E0705020206020404" pitchFamily="34" charset="0"/>
              </a:rPr>
              <a:t>Single Point Urban Interchanges – SPUI: I-35 and Main ST. Norman</a:t>
            </a:r>
            <a:endParaRPr lang="en-US" sz="4000" dirty="0"/>
          </a:p>
        </p:txBody>
      </p:sp>
      <p:pic>
        <p:nvPicPr>
          <p:cNvPr id="5" name="Content Placeholder 4">
            <a:extLst>
              <a:ext uri="{FF2B5EF4-FFF2-40B4-BE49-F238E27FC236}">
                <a16:creationId xmlns:a16="http://schemas.microsoft.com/office/drawing/2014/main" id="{570A6BCC-C8A3-471C-BE6A-3B3553BF3C90}"/>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2279904" y="420688"/>
            <a:ext cx="7473696" cy="4187825"/>
          </a:xfrm>
        </p:spPr>
      </p:pic>
    </p:spTree>
    <p:extLst>
      <p:ext uri="{BB962C8B-B14F-4D97-AF65-F5344CB8AC3E}">
        <p14:creationId xmlns:p14="http://schemas.microsoft.com/office/powerpoint/2010/main" val="2223902956"/>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956D1F7-9339-4AE8-AC3D-0E35044C0508}"/>
              </a:ext>
            </a:extLst>
          </p:cNvPr>
          <p:cNvSpPr>
            <a:spLocks noGrp="1"/>
          </p:cNvSpPr>
          <p:nvPr>
            <p:ph type="title"/>
          </p:nvPr>
        </p:nvSpPr>
        <p:spPr>
          <a:xfrm>
            <a:off x="838200" y="4888992"/>
            <a:ext cx="10515600" cy="1450848"/>
          </a:xfrm>
        </p:spPr>
        <p:txBody>
          <a:bodyPr>
            <a:normAutofit/>
          </a:bodyPr>
          <a:lstStyle/>
          <a:p>
            <a:r>
              <a:rPr lang="en-US" sz="4000" dirty="0">
                <a:solidFill>
                  <a:srgbClr val="FFFF00"/>
                </a:solidFill>
                <a:latin typeface="Copperplate Gothic Bold" panose="020E0705020206020404" pitchFamily="34" charset="0"/>
              </a:rPr>
              <a:t>Single Point Urban Interchanges – SPUI: I-35 and Main St. Norman</a:t>
            </a:r>
            <a:endParaRPr lang="en-US" sz="4000" dirty="0"/>
          </a:p>
        </p:txBody>
      </p:sp>
      <p:pic>
        <p:nvPicPr>
          <p:cNvPr id="5" name="Content Placeholder 4">
            <a:extLst>
              <a:ext uri="{FF2B5EF4-FFF2-40B4-BE49-F238E27FC236}">
                <a16:creationId xmlns:a16="http://schemas.microsoft.com/office/drawing/2014/main" id="{B89BBDDB-D83D-479D-B0CC-3D01BC3DDF9C}"/>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2267712" y="517525"/>
            <a:ext cx="7510272" cy="4200779"/>
          </a:xfrm>
        </p:spPr>
      </p:pic>
    </p:spTree>
    <p:extLst>
      <p:ext uri="{BB962C8B-B14F-4D97-AF65-F5344CB8AC3E}">
        <p14:creationId xmlns:p14="http://schemas.microsoft.com/office/powerpoint/2010/main" val="70722151"/>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0F070F7-9617-4584-8E5F-6E36B1447D4D}"/>
              </a:ext>
            </a:extLst>
          </p:cNvPr>
          <p:cNvSpPr>
            <a:spLocks noGrp="1"/>
          </p:cNvSpPr>
          <p:nvPr>
            <p:ph type="title"/>
          </p:nvPr>
        </p:nvSpPr>
        <p:spPr>
          <a:xfrm>
            <a:off x="911352" y="5266309"/>
            <a:ext cx="10515600" cy="1286891"/>
          </a:xfrm>
        </p:spPr>
        <p:txBody>
          <a:bodyPr>
            <a:normAutofit fontScale="90000"/>
          </a:bodyPr>
          <a:lstStyle/>
          <a:p>
            <a:r>
              <a:rPr lang="en-US" sz="4400" dirty="0">
                <a:solidFill>
                  <a:srgbClr val="FFFF00"/>
                </a:solidFill>
                <a:latin typeface="Copperplate Gothic Bold" panose="020E0705020206020404" pitchFamily="34" charset="0"/>
              </a:rPr>
              <a:t>Single Point Urban Interchanges – SPUI: I-35 and Lindsey St. Norman</a:t>
            </a:r>
            <a:endParaRPr lang="en-US" dirty="0"/>
          </a:p>
        </p:txBody>
      </p:sp>
      <p:pic>
        <p:nvPicPr>
          <p:cNvPr id="5" name="Content Placeholder 4">
            <a:extLst>
              <a:ext uri="{FF2B5EF4-FFF2-40B4-BE49-F238E27FC236}">
                <a16:creationId xmlns:a16="http://schemas.microsoft.com/office/drawing/2014/main" id="{38D0F924-94B9-41AB-9D6F-B491A12DA19D}"/>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2279905" y="549275"/>
            <a:ext cx="7662672" cy="4716463"/>
          </a:xfrm>
        </p:spPr>
      </p:pic>
    </p:spTree>
    <p:extLst>
      <p:ext uri="{BB962C8B-B14F-4D97-AF65-F5344CB8AC3E}">
        <p14:creationId xmlns:p14="http://schemas.microsoft.com/office/powerpoint/2010/main" val="2954308978"/>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03B8436-494A-4CE4-963B-9F00D13735E6}"/>
              </a:ext>
            </a:extLst>
          </p:cNvPr>
          <p:cNvSpPr>
            <a:spLocks noGrp="1"/>
          </p:cNvSpPr>
          <p:nvPr>
            <p:ph type="title"/>
          </p:nvPr>
        </p:nvSpPr>
        <p:spPr>
          <a:xfrm>
            <a:off x="545592" y="5346193"/>
            <a:ext cx="10515600" cy="1060704"/>
          </a:xfrm>
        </p:spPr>
        <p:txBody>
          <a:bodyPr>
            <a:normAutofit fontScale="90000"/>
          </a:bodyPr>
          <a:lstStyle/>
          <a:p>
            <a:r>
              <a:rPr lang="en-US" sz="4400" dirty="0">
                <a:solidFill>
                  <a:srgbClr val="FFFF00"/>
                </a:solidFill>
                <a:latin typeface="Copperplate Gothic Bold" panose="020E0705020206020404" pitchFamily="34" charset="0"/>
              </a:rPr>
              <a:t>Single Point Urban Interchanges – SPUI: I-35 and Lindsey St. Norman</a:t>
            </a:r>
            <a:endParaRPr lang="en-US" dirty="0"/>
          </a:p>
        </p:txBody>
      </p:sp>
      <p:pic>
        <p:nvPicPr>
          <p:cNvPr id="5" name="Content Placeholder 4">
            <a:extLst>
              <a:ext uri="{FF2B5EF4-FFF2-40B4-BE49-F238E27FC236}">
                <a16:creationId xmlns:a16="http://schemas.microsoft.com/office/drawing/2014/main" id="{CC5F11D9-B6F2-439D-81FE-498D120F43D8}"/>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1962912" y="285750"/>
            <a:ext cx="7626095" cy="4494213"/>
          </a:xfrm>
        </p:spPr>
      </p:pic>
    </p:spTree>
    <p:extLst>
      <p:ext uri="{BB962C8B-B14F-4D97-AF65-F5344CB8AC3E}">
        <p14:creationId xmlns:p14="http://schemas.microsoft.com/office/powerpoint/2010/main" val="3439822355"/>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7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F93E592-BD7F-4BF6-BE2B-4031CBF0EF4E}"/>
              </a:ext>
            </a:extLst>
          </p:cNvPr>
          <p:cNvSpPr>
            <a:spLocks noGrp="1"/>
          </p:cNvSpPr>
          <p:nvPr>
            <p:ph type="title"/>
          </p:nvPr>
        </p:nvSpPr>
        <p:spPr>
          <a:xfrm>
            <a:off x="795528" y="5187061"/>
            <a:ext cx="10515600" cy="1325563"/>
          </a:xfrm>
        </p:spPr>
        <p:txBody>
          <a:bodyPr/>
          <a:lstStyle/>
          <a:p>
            <a:r>
              <a:rPr lang="en-US" sz="4400" b="1" i="0" u="none" strike="noStrike" baseline="0" dirty="0">
                <a:solidFill>
                  <a:srgbClr val="FFFF00"/>
                </a:solidFill>
                <a:latin typeface="Copperplate Gothic Bold" panose="020E0705020206020404" pitchFamily="34" charset="0"/>
              </a:rPr>
              <a:t>INTERSECTION &amp; INTERCHANGE GEOMETRICS</a:t>
            </a:r>
            <a:endParaRPr lang="en-US" dirty="0"/>
          </a:p>
        </p:txBody>
      </p:sp>
      <p:sp>
        <p:nvSpPr>
          <p:cNvPr id="3" name="Content Placeholder 2">
            <a:extLst>
              <a:ext uri="{FF2B5EF4-FFF2-40B4-BE49-F238E27FC236}">
                <a16:creationId xmlns:a16="http://schemas.microsoft.com/office/drawing/2014/main" id="{58054C5D-DEFE-4954-B8D4-6E61D8839019}"/>
              </a:ext>
            </a:extLst>
          </p:cNvPr>
          <p:cNvSpPr>
            <a:spLocks noGrp="1"/>
          </p:cNvSpPr>
          <p:nvPr>
            <p:ph idx="1"/>
          </p:nvPr>
        </p:nvSpPr>
        <p:spPr>
          <a:xfrm>
            <a:off x="838200" y="542545"/>
            <a:ext cx="10515600" cy="4261104"/>
          </a:xfrm>
        </p:spPr>
        <p:txBody>
          <a:bodyPr/>
          <a:lstStyle/>
          <a:p>
            <a:pPr marL="0" indent="0">
              <a:buNone/>
            </a:pPr>
            <a:endParaRPr lang="en-US" b="1" dirty="0">
              <a:solidFill>
                <a:srgbClr val="FFFF00"/>
              </a:solidFill>
              <a:latin typeface="Gibson Light"/>
            </a:endParaRPr>
          </a:p>
          <a:p>
            <a:pPr marL="0" indent="0">
              <a:buNone/>
            </a:pPr>
            <a:r>
              <a:rPr lang="en-US" b="1" dirty="0">
                <a:solidFill>
                  <a:srgbClr val="FFFF00"/>
                </a:solidFill>
                <a:latin typeface="Gibson Light"/>
              </a:rPr>
              <a:t>Roundabouts:  Modern roundabouts have proven results for reducing severe crashes and they are a very adaptable intersection geometry.  Roundabouts have been successfully deployed across a wide range of contexts including at isolated rural intersections with high approach speeds and in intensely developed urban settings that include extensive pedestrian and bicycle features.  Furthermore, in certain environments with constrained right-of-way, the application of mini-roundabouts is gaining acceptance.  Mini-roundabouts typically feature a fully traversable central island.</a:t>
            </a:r>
            <a:endParaRPr lang="en-US" dirty="0"/>
          </a:p>
        </p:txBody>
      </p:sp>
    </p:spTree>
    <p:extLst>
      <p:ext uri="{BB962C8B-B14F-4D97-AF65-F5344CB8AC3E}">
        <p14:creationId xmlns:p14="http://schemas.microsoft.com/office/powerpoint/2010/main" val="4178692507"/>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8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660A7A2-601B-4558-971C-6E1FF60C51B0}"/>
              </a:ext>
            </a:extLst>
          </p:cNvPr>
          <p:cNvSpPr>
            <a:spLocks noGrp="1"/>
          </p:cNvSpPr>
          <p:nvPr>
            <p:ph type="title"/>
          </p:nvPr>
        </p:nvSpPr>
        <p:spPr>
          <a:xfrm>
            <a:off x="838200" y="4797425"/>
            <a:ext cx="10515600" cy="1325563"/>
          </a:xfrm>
        </p:spPr>
        <p:txBody>
          <a:bodyPr/>
          <a:lstStyle/>
          <a:p>
            <a:r>
              <a:rPr lang="en-US" dirty="0">
                <a:solidFill>
                  <a:srgbClr val="FFFF00"/>
                </a:solidFill>
                <a:latin typeface="Copperplate Gothic Bold" panose="020E0705020206020404" pitchFamily="34" charset="0"/>
              </a:rPr>
              <a:t>Roundabouts – I-35 Frontage Rd. Goldsby Exit</a:t>
            </a:r>
            <a:endParaRPr lang="en-US" dirty="0"/>
          </a:p>
        </p:txBody>
      </p:sp>
      <p:pic>
        <p:nvPicPr>
          <p:cNvPr id="5" name="Content Placeholder 4">
            <a:extLst>
              <a:ext uri="{FF2B5EF4-FFF2-40B4-BE49-F238E27FC236}">
                <a16:creationId xmlns:a16="http://schemas.microsoft.com/office/drawing/2014/main" id="{22D270A9-CEB4-4D18-B771-41FA831F6424}"/>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2349500" y="584200"/>
            <a:ext cx="7264399" cy="4064000"/>
          </a:xfrm>
        </p:spPr>
      </p:pic>
    </p:spTree>
    <p:extLst>
      <p:ext uri="{BB962C8B-B14F-4D97-AF65-F5344CB8AC3E}">
        <p14:creationId xmlns:p14="http://schemas.microsoft.com/office/powerpoint/2010/main" val="2033724118"/>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8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11B6BA4-784A-4752-8EC0-BA0848DCC304}"/>
              </a:ext>
            </a:extLst>
          </p:cNvPr>
          <p:cNvSpPr>
            <a:spLocks noGrp="1"/>
          </p:cNvSpPr>
          <p:nvPr>
            <p:ph type="title"/>
          </p:nvPr>
        </p:nvSpPr>
        <p:spPr>
          <a:xfrm>
            <a:off x="838200" y="4873625"/>
            <a:ext cx="10515600" cy="1325563"/>
          </a:xfrm>
        </p:spPr>
        <p:txBody>
          <a:bodyPr/>
          <a:lstStyle/>
          <a:p>
            <a:r>
              <a:rPr lang="en-US" dirty="0">
                <a:solidFill>
                  <a:srgbClr val="FFFF00"/>
                </a:solidFill>
                <a:latin typeface="Copperplate Gothic Bold" panose="020E0705020206020404" pitchFamily="34" charset="0"/>
              </a:rPr>
              <a:t>Roundabouts – I-35 Frontage Rd. Goldsby Exit</a:t>
            </a:r>
            <a:endParaRPr lang="en-US" dirty="0"/>
          </a:p>
        </p:txBody>
      </p:sp>
      <p:pic>
        <p:nvPicPr>
          <p:cNvPr id="5" name="Content Placeholder 4">
            <a:extLst>
              <a:ext uri="{FF2B5EF4-FFF2-40B4-BE49-F238E27FC236}">
                <a16:creationId xmlns:a16="http://schemas.microsoft.com/office/drawing/2014/main" id="{BE6D3F4E-DD7D-4FAB-8D05-E3DF63EF6BBD}"/>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2336800" y="431800"/>
            <a:ext cx="7175499" cy="4159250"/>
          </a:xfrm>
        </p:spPr>
      </p:pic>
    </p:spTree>
    <p:extLst>
      <p:ext uri="{BB962C8B-B14F-4D97-AF65-F5344CB8AC3E}">
        <p14:creationId xmlns:p14="http://schemas.microsoft.com/office/powerpoint/2010/main" val="3158998293"/>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8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3600021-6F2B-4DF1-A3B8-8402B323935D}"/>
              </a:ext>
            </a:extLst>
          </p:cNvPr>
          <p:cNvSpPr>
            <a:spLocks noGrp="1"/>
          </p:cNvSpPr>
          <p:nvPr>
            <p:ph type="title"/>
          </p:nvPr>
        </p:nvSpPr>
        <p:spPr>
          <a:xfrm>
            <a:off x="838200" y="5126101"/>
            <a:ext cx="10515600" cy="1325563"/>
          </a:xfrm>
        </p:spPr>
        <p:txBody>
          <a:bodyPr/>
          <a:lstStyle/>
          <a:p>
            <a:r>
              <a:rPr lang="en-US" dirty="0">
                <a:solidFill>
                  <a:srgbClr val="FFFF00"/>
                </a:solidFill>
                <a:latin typeface="Copperplate Gothic Bold" panose="020E0705020206020404" pitchFamily="34" charset="0"/>
              </a:rPr>
              <a:t>Roundabouts – I-35 Frontage Rd. Goldsby Exit</a:t>
            </a:r>
            <a:endParaRPr lang="en-US" dirty="0"/>
          </a:p>
        </p:txBody>
      </p:sp>
      <p:pic>
        <p:nvPicPr>
          <p:cNvPr id="7" name="Content Placeholder 6">
            <a:extLst>
              <a:ext uri="{FF2B5EF4-FFF2-40B4-BE49-F238E27FC236}">
                <a16:creationId xmlns:a16="http://schemas.microsoft.com/office/drawing/2014/main" id="{C9D5A362-0D7E-472E-828C-5267311BF1A4}"/>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2387600" y="466725"/>
            <a:ext cx="7315200" cy="4351338"/>
          </a:xfrm>
        </p:spPr>
      </p:pic>
    </p:spTree>
    <p:extLst>
      <p:ext uri="{BB962C8B-B14F-4D97-AF65-F5344CB8AC3E}">
        <p14:creationId xmlns:p14="http://schemas.microsoft.com/office/powerpoint/2010/main" val="2100331111"/>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8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50E3922-FE73-424B-9607-EBF36BC6D1C7}"/>
              </a:ext>
            </a:extLst>
          </p:cNvPr>
          <p:cNvSpPr>
            <a:spLocks noGrp="1"/>
          </p:cNvSpPr>
          <p:nvPr>
            <p:ph type="title"/>
          </p:nvPr>
        </p:nvSpPr>
        <p:spPr>
          <a:xfrm>
            <a:off x="838200" y="5364480"/>
            <a:ext cx="10515600" cy="995744"/>
          </a:xfrm>
        </p:spPr>
        <p:txBody>
          <a:bodyPr>
            <a:normAutofit fontScale="90000"/>
          </a:bodyPr>
          <a:lstStyle/>
          <a:p>
            <a:r>
              <a:rPr lang="en-US" dirty="0">
                <a:solidFill>
                  <a:srgbClr val="FFFF00"/>
                </a:solidFill>
                <a:latin typeface="Copperplate Gothic Bold" panose="020E0705020206020404" pitchFamily="34" charset="0"/>
              </a:rPr>
              <a:t>Roundabouts – Price Rd. Bartlesville</a:t>
            </a:r>
            <a:endParaRPr lang="en-US" dirty="0"/>
          </a:p>
        </p:txBody>
      </p:sp>
      <p:pic>
        <p:nvPicPr>
          <p:cNvPr id="5" name="Content Placeholder 4">
            <a:extLst>
              <a:ext uri="{FF2B5EF4-FFF2-40B4-BE49-F238E27FC236}">
                <a16:creationId xmlns:a16="http://schemas.microsoft.com/office/drawing/2014/main" id="{7B7D3EAE-4CB7-4C07-9311-2AA392D43777}"/>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2231137" y="566738"/>
            <a:ext cx="7888224" cy="4518025"/>
          </a:xfrm>
        </p:spPr>
      </p:pic>
    </p:spTree>
    <p:extLst>
      <p:ext uri="{BB962C8B-B14F-4D97-AF65-F5344CB8AC3E}">
        <p14:creationId xmlns:p14="http://schemas.microsoft.com/office/powerpoint/2010/main" val="1297279814"/>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8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18947B7-2AFE-4095-B937-A504702C5170}"/>
              </a:ext>
            </a:extLst>
          </p:cNvPr>
          <p:cNvSpPr>
            <a:spLocks noGrp="1"/>
          </p:cNvSpPr>
          <p:nvPr>
            <p:ph type="title"/>
          </p:nvPr>
        </p:nvSpPr>
        <p:spPr>
          <a:xfrm>
            <a:off x="838200" y="4991989"/>
            <a:ext cx="10515600" cy="1325563"/>
          </a:xfrm>
        </p:spPr>
        <p:txBody>
          <a:bodyPr/>
          <a:lstStyle/>
          <a:p>
            <a:r>
              <a:rPr lang="en-US" dirty="0">
                <a:solidFill>
                  <a:srgbClr val="FFFF00"/>
                </a:solidFill>
                <a:latin typeface="Copperplate Gothic Bold" panose="020E0705020206020404" pitchFamily="34" charset="0"/>
              </a:rPr>
              <a:t>Roundabouts – NW 59</a:t>
            </a:r>
            <a:r>
              <a:rPr lang="en-US" baseline="30000" dirty="0">
                <a:solidFill>
                  <a:srgbClr val="FFFF00"/>
                </a:solidFill>
                <a:latin typeface="Copperplate Gothic Bold" panose="020E0705020206020404" pitchFamily="34" charset="0"/>
              </a:rPr>
              <a:t>th</a:t>
            </a:r>
            <a:r>
              <a:rPr lang="en-US" dirty="0">
                <a:solidFill>
                  <a:srgbClr val="FFFF00"/>
                </a:solidFill>
                <a:latin typeface="Copperplate Gothic Bold" panose="020E0705020206020404" pitchFamily="34" charset="0"/>
              </a:rPr>
              <a:t> OKC</a:t>
            </a:r>
            <a:endParaRPr lang="en-US" dirty="0"/>
          </a:p>
        </p:txBody>
      </p:sp>
      <p:pic>
        <p:nvPicPr>
          <p:cNvPr id="5" name="Content Placeholder 4">
            <a:extLst>
              <a:ext uri="{FF2B5EF4-FFF2-40B4-BE49-F238E27FC236}">
                <a16:creationId xmlns:a16="http://schemas.microsoft.com/office/drawing/2014/main" id="{38515FF2-8A36-4C34-963B-DB0F17687D21}"/>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2170176" y="285749"/>
            <a:ext cx="7802879" cy="4706239"/>
          </a:xfrm>
        </p:spPr>
      </p:pic>
    </p:spTree>
    <p:extLst>
      <p:ext uri="{BB962C8B-B14F-4D97-AF65-F5344CB8AC3E}">
        <p14:creationId xmlns:p14="http://schemas.microsoft.com/office/powerpoint/2010/main" val="766694653"/>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8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01B6346-6658-4344-A983-99142D834B52}"/>
              </a:ext>
            </a:extLst>
          </p:cNvPr>
          <p:cNvSpPr>
            <a:spLocks noGrp="1"/>
          </p:cNvSpPr>
          <p:nvPr>
            <p:ph type="title"/>
          </p:nvPr>
        </p:nvSpPr>
        <p:spPr>
          <a:xfrm>
            <a:off x="777240" y="5160265"/>
            <a:ext cx="10515600" cy="927227"/>
          </a:xfrm>
        </p:spPr>
        <p:txBody>
          <a:bodyPr>
            <a:normAutofit fontScale="90000"/>
          </a:bodyPr>
          <a:lstStyle/>
          <a:p>
            <a:r>
              <a:rPr lang="en-US" dirty="0">
                <a:solidFill>
                  <a:srgbClr val="FFFF00"/>
                </a:solidFill>
                <a:latin typeface="Copperplate Gothic Bold" panose="020E0705020206020404" pitchFamily="34" charset="0"/>
              </a:rPr>
              <a:t>Traffic Calming Roundabout – Midwest City</a:t>
            </a:r>
            <a:endParaRPr lang="en-US" dirty="0"/>
          </a:p>
        </p:txBody>
      </p:sp>
      <p:pic>
        <p:nvPicPr>
          <p:cNvPr id="5" name="Content Placeholder 4">
            <a:extLst>
              <a:ext uri="{FF2B5EF4-FFF2-40B4-BE49-F238E27FC236}">
                <a16:creationId xmlns:a16="http://schemas.microsoft.com/office/drawing/2014/main" id="{95FE6789-F46C-450F-9243-161CFC708826}"/>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2139696" y="298450"/>
            <a:ext cx="7784592" cy="4146550"/>
          </a:xfrm>
        </p:spPr>
      </p:pic>
    </p:spTree>
    <p:extLst>
      <p:ext uri="{BB962C8B-B14F-4D97-AF65-F5344CB8AC3E}">
        <p14:creationId xmlns:p14="http://schemas.microsoft.com/office/powerpoint/2010/main" val="3126076253"/>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8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98D5927-5673-48D6-AF82-F3DF3BE4666F}"/>
              </a:ext>
            </a:extLst>
          </p:cNvPr>
          <p:cNvSpPr>
            <a:spLocks noGrp="1"/>
          </p:cNvSpPr>
          <p:nvPr>
            <p:ph type="title"/>
          </p:nvPr>
        </p:nvSpPr>
        <p:spPr>
          <a:xfrm>
            <a:off x="838200" y="5187061"/>
            <a:ext cx="10515600" cy="1325563"/>
          </a:xfrm>
        </p:spPr>
        <p:txBody>
          <a:bodyPr/>
          <a:lstStyle/>
          <a:p>
            <a:r>
              <a:rPr lang="en-US" sz="4400" b="1" i="0" u="none" strike="noStrike" baseline="0" dirty="0">
                <a:solidFill>
                  <a:srgbClr val="FFFF00"/>
                </a:solidFill>
                <a:latin typeface="Copperplate Gothic Bold" panose="020E0705020206020404" pitchFamily="34" charset="0"/>
              </a:rPr>
              <a:t>INTERSECTION &amp; INTERCHANGE GEOMETRICS</a:t>
            </a:r>
            <a:endParaRPr lang="en-US" dirty="0"/>
          </a:p>
        </p:txBody>
      </p:sp>
      <p:sp>
        <p:nvSpPr>
          <p:cNvPr id="3" name="Content Placeholder 2">
            <a:extLst>
              <a:ext uri="{FF2B5EF4-FFF2-40B4-BE49-F238E27FC236}">
                <a16:creationId xmlns:a16="http://schemas.microsoft.com/office/drawing/2014/main" id="{B13DA63E-CB4E-432B-BFA9-28883D5F8DCA}"/>
              </a:ext>
            </a:extLst>
          </p:cNvPr>
          <p:cNvSpPr>
            <a:spLocks noGrp="1"/>
          </p:cNvSpPr>
          <p:nvPr>
            <p:ph idx="1"/>
          </p:nvPr>
        </p:nvSpPr>
        <p:spPr>
          <a:xfrm>
            <a:off x="838200" y="292609"/>
            <a:ext cx="10515600" cy="4390834"/>
          </a:xfrm>
        </p:spPr>
        <p:txBody>
          <a:bodyPr/>
          <a:lstStyle/>
          <a:p>
            <a:pPr marL="0" indent="0">
              <a:buNone/>
            </a:pPr>
            <a:endParaRPr lang="en-US" b="1" dirty="0">
              <a:solidFill>
                <a:srgbClr val="FFFF00"/>
              </a:solidFill>
              <a:latin typeface="Gibson Light"/>
            </a:endParaRPr>
          </a:p>
          <a:p>
            <a:pPr marL="0" indent="0">
              <a:buNone/>
            </a:pPr>
            <a:endParaRPr lang="en-US" b="1" dirty="0">
              <a:solidFill>
                <a:srgbClr val="FFFF00"/>
              </a:solidFill>
              <a:latin typeface="Gibson Light"/>
            </a:endParaRPr>
          </a:p>
          <a:p>
            <a:pPr marL="0" indent="0">
              <a:buNone/>
            </a:pPr>
            <a:r>
              <a:rPr lang="en-US" b="1" dirty="0">
                <a:solidFill>
                  <a:srgbClr val="FFFF00"/>
                </a:solidFill>
                <a:latin typeface="Gibson Light"/>
              </a:rPr>
              <a:t>U-Turn Intersections (Restricted Crossing U-Turns, J-Turns, Median U-Turns, and </a:t>
            </a:r>
            <a:r>
              <a:rPr lang="en-US" b="1" dirty="0" err="1">
                <a:solidFill>
                  <a:srgbClr val="FFFF00"/>
                </a:solidFill>
                <a:latin typeface="Gibson Light"/>
              </a:rPr>
              <a:t>ThrU</a:t>
            </a:r>
            <a:r>
              <a:rPr lang="en-US" b="1" dirty="0">
                <a:solidFill>
                  <a:srgbClr val="FFFF00"/>
                </a:solidFill>
                <a:latin typeface="Gibson Light"/>
              </a:rPr>
              <a:t>-Turns):  These intersection geometries involve related strategies for modifying some traffic movements at the primary intersection with a U-turn movement.  Variations of this strategy are appropriate for a wide range of conditions, including unsignalized rural intersections and high volume signalized arterials.</a:t>
            </a:r>
            <a:endParaRPr lang="en-US" dirty="0"/>
          </a:p>
        </p:txBody>
      </p:sp>
    </p:spTree>
    <p:extLst>
      <p:ext uri="{BB962C8B-B14F-4D97-AF65-F5344CB8AC3E}">
        <p14:creationId xmlns:p14="http://schemas.microsoft.com/office/powerpoint/2010/main" val="934787185"/>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8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C7D274D-1435-4B6F-B38E-1973427F53AE}"/>
              </a:ext>
            </a:extLst>
          </p:cNvPr>
          <p:cNvSpPr>
            <a:spLocks noGrp="1"/>
          </p:cNvSpPr>
          <p:nvPr>
            <p:ph type="title"/>
          </p:nvPr>
        </p:nvSpPr>
        <p:spPr>
          <a:xfrm>
            <a:off x="838200" y="5132832"/>
            <a:ext cx="10515600" cy="1251776"/>
          </a:xfrm>
        </p:spPr>
        <p:txBody>
          <a:bodyPr>
            <a:normAutofit fontScale="90000"/>
          </a:bodyPr>
          <a:lstStyle/>
          <a:p>
            <a:r>
              <a:rPr lang="en-US" dirty="0">
                <a:solidFill>
                  <a:srgbClr val="FFFF00"/>
                </a:solidFill>
                <a:latin typeface="Copperplate Gothic Bold" panose="020E0705020206020404" pitchFamily="34" charset="0"/>
              </a:rPr>
              <a:t>Restricted Crossing U-Turns (RCUT): US-75 Washington Co.</a:t>
            </a:r>
            <a:endParaRPr lang="en-US" dirty="0"/>
          </a:p>
        </p:txBody>
      </p:sp>
      <p:pic>
        <p:nvPicPr>
          <p:cNvPr id="7" name="Content Placeholder 6">
            <a:extLst>
              <a:ext uri="{FF2B5EF4-FFF2-40B4-BE49-F238E27FC236}">
                <a16:creationId xmlns:a16="http://schemas.microsoft.com/office/drawing/2014/main" id="{C3E38EC6-1BBC-433A-AA98-95205E7C5F01}"/>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2084832" y="212979"/>
            <a:ext cx="7839456" cy="4243388"/>
          </a:xfrm>
        </p:spPr>
      </p:pic>
    </p:spTree>
    <p:extLst>
      <p:ext uri="{BB962C8B-B14F-4D97-AF65-F5344CB8AC3E}">
        <p14:creationId xmlns:p14="http://schemas.microsoft.com/office/powerpoint/2010/main" val="3833970905"/>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8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A64475A-AB15-40F5-BB94-D300F4EF7F77}"/>
              </a:ext>
            </a:extLst>
          </p:cNvPr>
          <p:cNvSpPr>
            <a:spLocks noGrp="1"/>
          </p:cNvSpPr>
          <p:nvPr>
            <p:ph type="title"/>
          </p:nvPr>
        </p:nvSpPr>
        <p:spPr>
          <a:xfrm>
            <a:off x="838200" y="5153025"/>
            <a:ext cx="10515600" cy="1325563"/>
          </a:xfrm>
        </p:spPr>
        <p:txBody>
          <a:bodyPr/>
          <a:lstStyle/>
          <a:p>
            <a:r>
              <a:rPr lang="en-US" dirty="0">
                <a:solidFill>
                  <a:srgbClr val="FFFF00"/>
                </a:solidFill>
                <a:latin typeface="Copperplate Gothic Bold" panose="020E0705020206020404" pitchFamily="34" charset="0"/>
              </a:rPr>
              <a:t>Restricted Crossing U-Turns (RCUT): US-75 Washington Co.</a:t>
            </a:r>
            <a:endParaRPr lang="en-US" dirty="0"/>
          </a:p>
        </p:txBody>
      </p:sp>
      <p:pic>
        <p:nvPicPr>
          <p:cNvPr id="5" name="Content Placeholder 4">
            <a:extLst>
              <a:ext uri="{FF2B5EF4-FFF2-40B4-BE49-F238E27FC236}">
                <a16:creationId xmlns:a16="http://schemas.microsoft.com/office/drawing/2014/main" id="{9EC7BBA9-0E6A-482A-8F4D-2B1E44428D9E}"/>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2260600" y="546100"/>
            <a:ext cx="7124699" cy="4606925"/>
          </a:xfrm>
        </p:spPr>
      </p:pic>
    </p:spTree>
    <p:extLst>
      <p:ext uri="{BB962C8B-B14F-4D97-AF65-F5344CB8AC3E}">
        <p14:creationId xmlns:p14="http://schemas.microsoft.com/office/powerpoint/2010/main" val="1467473285"/>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8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3147BE7-EA34-4FFC-BF85-B97FAB09208D}"/>
              </a:ext>
            </a:extLst>
          </p:cNvPr>
          <p:cNvSpPr>
            <a:spLocks noGrp="1"/>
          </p:cNvSpPr>
          <p:nvPr>
            <p:ph type="title"/>
          </p:nvPr>
        </p:nvSpPr>
        <p:spPr>
          <a:xfrm>
            <a:off x="838200" y="4998085"/>
            <a:ext cx="10515600" cy="1325563"/>
          </a:xfrm>
        </p:spPr>
        <p:txBody>
          <a:bodyPr>
            <a:normAutofit/>
          </a:bodyPr>
          <a:lstStyle/>
          <a:p>
            <a:r>
              <a:rPr lang="en-US" dirty="0">
                <a:solidFill>
                  <a:srgbClr val="FFFF00"/>
                </a:solidFill>
                <a:latin typeface="Copperplate Gothic Bold" panose="020E0705020206020404" pitchFamily="34" charset="0"/>
              </a:rPr>
              <a:t>Restricted Crossing U-Turns (RCUT): US-75 Washington Co.</a:t>
            </a:r>
            <a:endParaRPr lang="en-US" dirty="0"/>
          </a:p>
        </p:txBody>
      </p:sp>
      <p:pic>
        <p:nvPicPr>
          <p:cNvPr id="9" name="Content Placeholder 8">
            <a:extLst>
              <a:ext uri="{FF2B5EF4-FFF2-40B4-BE49-F238E27FC236}">
                <a16:creationId xmlns:a16="http://schemas.microsoft.com/office/drawing/2014/main" id="{EE9E5E6A-81CD-4424-81A8-C650EBE42F09}"/>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2109216" y="149225"/>
            <a:ext cx="7802880" cy="4351338"/>
          </a:xfrm>
        </p:spPr>
      </p:pic>
    </p:spTree>
    <p:extLst>
      <p:ext uri="{BB962C8B-B14F-4D97-AF65-F5344CB8AC3E}">
        <p14:creationId xmlns:p14="http://schemas.microsoft.com/office/powerpoint/2010/main" val="52204470"/>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slides/slide9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D056D65-793E-4767-BFE0-D986A0E4255F}"/>
              </a:ext>
            </a:extLst>
          </p:cNvPr>
          <p:cNvSpPr>
            <a:spLocks noGrp="1"/>
          </p:cNvSpPr>
          <p:nvPr>
            <p:ph type="title"/>
          </p:nvPr>
        </p:nvSpPr>
        <p:spPr>
          <a:xfrm>
            <a:off x="838200" y="5010277"/>
            <a:ext cx="10515600" cy="1325563"/>
          </a:xfrm>
        </p:spPr>
        <p:txBody>
          <a:bodyPr>
            <a:normAutofit/>
          </a:bodyPr>
          <a:lstStyle/>
          <a:p>
            <a:r>
              <a:rPr lang="en-US" dirty="0">
                <a:solidFill>
                  <a:srgbClr val="FFFF00"/>
                </a:solidFill>
                <a:latin typeface="Copperplate Gothic Bold" panose="020E0705020206020404" pitchFamily="34" charset="0"/>
              </a:rPr>
              <a:t>Restricted Crossing U-Turns (RCUT): US-75 Washington Co.</a:t>
            </a:r>
            <a:endParaRPr lang="en-US" dirty="0"/>
          </a:p>
        </p:txBody>
      </p:sp>
      <p:pic>
        <p:nvPicPr>
          <p:cNvPr id="9" name="Content Placeholder 8">
            <a:extLst>
              <a:ext uri="{FF2B5EF4-FFF2-40B4-BE49-F238E27FC236}">
                <a16:creationId xmlns:a16="http://schemas.microsoft.com/office/drawing/2014/main" id="{55DD98AD-CCA7-4DB1-A1D6-9A66CF0774D9}"/>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2127504" y="241300"/>
            <a:ext cx="7711440" cy="4351338"/>
          </a:xfrm>
        </p:spPr>
      </p:pic>
    </p:spTree>
    <p:extLst>
      <p:ext uri="{BB962C8B-B14F-4D97-AF65-F5344CB8AC3E}">
        <p14:creationId xmlns:p14="http://schemas.microsoft.com/office/powerpoint/2010/main" val="2230213756"/>
      </p:ext>
    </p:extLst>
  </p:cSld>
  <p:clrMapOvr>
    <a:masterClrMapping/>
  </p:clrMapOvr>
  <mc:AlternateContent xmlns:mc="http://schemas.openxmlformats.org/markup-compatibility/2006" xmlns:p14="http://schemas.microsoft.com/office/powerpoint/2010/main">
    <mc:Choice Requires="p14">
      <p:transition spd="slow" p14:dur="1500">
        <p:random/>
      </p:transition>
    </mc:Choice>
    <mc:Fallback xmlns="">
      <p:transition spd="slow">
        <p:random/>
      </p:transition>
    </mc:Fallback>
  </mc:AlternateContent>
</p:sld>
</file>

<file path=ppt/theme/theme1.xml><?xml version="1.0" encoding="utf-8"?>
<a:theme xmlns:a="http://schemas.openxmlformats.org/drawingml/2006/main" name="Office Theme">
  <a:themeElements>
    <a:clrScheme name="Office Them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Them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Them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F46216B-77A9-411A-B9D3-5023FCB70208}"/>
    </a:ext>
  </a:extLst>
</a:theme>
</file>

<file path=docProps/app.xml><?xml version="1.0" encoding="utf-8"?>
<Properties xmlns="http://schemas.openxmlformats.org/officeDocument/2006/extended-properties" xmlns:vt="http://schemas.openxmlformats.org/officeDocument/2006/docPropsVTypes">
  <Template>Office Theme</Template>
  <TotalTime>4120</TotalTime>
  <Words>1163</Words>
  <Application>Microsoft Office PowerPoint</Application>
  <PresentationFormat>Widescreen</PresentationFormat>
  <Paragraphs>124</Paragraphs>
  <Slides>90</Slides>
  <Notes>0</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90</vt:i4>
      </vt:variant>
    </vt:vector>
  </HeadingPairs>
  <TitlesOfParts>
    <vt:vector size="96" baseType="lpstr">
      <vt:lpstr>Arial</vt:lpstr>
      <vt:lpstr>Calibri</vt:lpstr>
      <vt:lpstr>Calibri Light</vt:lpstr>
      <vt:lpstr>Copperplate Gothic Bold</vt:lpstr>
      <vt:lpstr>Gibson Light</vt:lpstr>
      <vt:lpstr>Office Theme</vt:lpstr>
      <vt:lpstr>EDC-2 INTERSECTION AND INTERCHANGE DESIGN</vt:lpstr>
      <vt:lpstr>DIVERGING DIAMOND INTERCHANGE </vt:lpstr>
      <vt:lpstr>   LOCATION: Beckham County, Elk City, Oklahoma: SH-6 over Interstate 40 FEDERAL AID PROJECT NO.: ACNHPPI-4000-(061) PM STATE JOB NO.: 30998(04) CONTROL SECTION: 06-05-14 BRIDGE “A” LOCATION NO.: 0504-1378X NEW NBI NO.: 31995 OLD NBI NOS.: 17557 &amp; 17558 BRIDGE LENGTH: 283.66’ CONTRACTOR: FRONTIER BRIDGE </vt:lpstr>
      <vt:lpstr>PowerPoint Presentation</vt:lpstr>
      <vt:lpstr>PowerPoint Presentation</vt:lpstr>
      <vt:lpstr>OLD BRIDGES in 2017 I-40 WB under SH-6</vt:lpstr>
      <vt:lpstr>OPERATIONAL PERFORMANCE </vt:lpstr>
      <vt:lpstr>Phase I Construction July 2019</vt:lpstr>
      <vt:lpstr>Phase I Construction July 2019</vt:lpstr>
      <vt:lpstr>SAFETY</vt:lpstr>
      <vt:lpstr>Phase I Construction July 2019</vt:lpstr>
      <vt:lpstr>Phase I Construction July 2019</vt:lpstr>
      <vt:lpstr>Phase I Construction August 2019</vt:lpstr>
      <vt:lpstr>Phase I Construction August 2019</vt:lpstr>
      <vt:lpstr>Phase I Construction August 2019</vt:lpstr>
      <vt:lpstr>Phase I Construction August 2019</vt:lpstr>
      <vt:lpstr>Phase I Construction August 2019</vt:lpstr>
      <vt:lpstr>Phase I Construction August 2019</vt:lpstr>
      <vt:lpstr>Phase I Construction August 2019</vt:lpstr>
      <vt:lpstr>Phase I Construction September 2019</vt:lpstr>
      <vt:lpstr>Phase I Construction September 2019</vt:lpstr>
      <vt:lpstr>Phase I Construction September 2019</vt:lpstr>
      <vt:lpstr>Phase I Construction September 2019</vt:lpstr>
      <vt:lpstr>Phase I Construction September 2019</vt:lpstr>
      <vt:lpstr>Phase I Construction September 2019</vt:lpstr>
      <vt:lpstr>Phase I Construction October 2019</vt:lpstr>
      <vt:lpstr>Phase I Construction October 2019</vt:lpstr>
      <vt:lpstr>Phase I Construction October 2019</vt:lpstr>
      <vt:lpstr>Phase I Construction October 2019</vt:lpstr>
      <vt:lpstr>Phase I Construction October 2019</vt:lpstr>
      <vt:lpstr>Phase I Construction November 2019</vt:lpstr>
      <vt:lpstr>Phase I Construction November 2019</vt:lpstr>
      <vt:lpstr>Phase I Construction November 2019</vt:lpstr>
      <vt:lpstr>Phase I Construction November 2019</vt:lpstr>
      <vt:lpstr>Phase I Construction November 2019</vt:lpstr>
      <vt:lpstr>Phase I Construction November 2019</vt:lpstr>
      <vt:lpstr>Phase I Construction December 2019</vt:lpstr>
      <vt:lpstr>Phase I Construction December 2019</vt:lpstr>
      <vt:lpstr>Phase I Construction December 2019</vt:lpstr>
      <vt:lpstr>Phase I Construction December 2019</vt:lpstr>
      <vt:lpstr>Phase II Construction February 2020</vt:lpstr>
      <vt:lpstr>Phase II Construction February 2020</vt:lpstr>
      <vt:lpstr>Phase II Construction February 2020</vt:lpstr>
      <vt:lpstr>Phase II Construction February 2020</vt:lpstr>
      <vt:lpstr>Phase II Construction June 2020</vt:lpstr>
      <vt:lpstr>Phase II Construction June 2020</vt:lpstr>
      <vt:lpstr>Phase II Construction june 2020</vt:lpstr>
      <vt:lpstr>Phase II Construction june 2020</vt:lpstr>
      <vt:lpstr>Phase II Construction june 2020</vt:lpstr>
      <vt:lpstr>Phase II Construction june 2020</vt:lpstr>
      <vt:lpstr>Phase II Construction june 2020</vt:lpstr>
      <vt:lpstr>Phase II Construction june 2020</vt:lpstr>
      <vt:lpstr>Phase II Construction june 2020</vt:lpstr>
      <vt:lpstr>Phase II Construction October 2020</vt:lpstr>
      <vt:lpstr>Phase II Construction October 2020</vt:lpstr>
      <vt:lpstr>Phase II Construction October 2020</vt:lpstr>
      <vt:lpstr>Phase II Construction October 2020</vt:lpstr>
      <vt:lpstr>Phase II Construction October 2020</vt:lpstr>
      <vt:lpstr>Phase II Construction October 2020</vt:lpstr>
      <vt:lpstr>Completed Project March 2021</vt:lpstr>
      <vt:lpstr>Completed Project March 2021</vt:lpstr>
      <vt:lpstr>Completed Project March 2021</vt:lpstr>
      <vt:lpstr>Completed Project March 2021</vt:lpstr>
      <vt:lpstr>Completed Project March 2021</vt:lpstr>
      <vt:lpstr>Completed Project March 2021</vt:lpstr>
      <vt:lpstr>Completed Project March 2021</vt:lpstr>
      <vt:lpstr>Future Projects Waterloo Road under I-35 Oklahoma County</vt:lpstr>
      <vt:lpstr>Future Projects I-35 over Waterloo Road Oklahoma County</vt:lpstr>
      <vt:lpstr>Future Projects US-64 under US-169 Tulsa County</vt:lpstr>
      <vt:lpstr>Future Projects US-64 under US-169 Tulsa County</vt:lpstr>
      <vt:lpstr>   INTERSECTION &amp; INTERCHANGE GEOMETRICS</vt:lpstr>
      <vt:lpstr>INTERSECTION &amp; INTERCHANGE GEOMETRICS</vt:lpstr>
      <vt:lpstr>Single Point Urban Interchanges – SPUI: I-40 and Morgan Rd. OKC</vt:lpstr>
      <vt:lpstr>Single Point Urban Interchanges – SPUI: I-40 and Morgan Rd. OKC</vt:lpstr>
      <vt:lpstr>Single Point Urban Interchanges – SPUI: I-35 and Main ST. Norman</vt:lpstr>
      <vt:lpstr>Single Point Urban Interchanges – SPUI: I-35 and Main St. Norman</vt:lpstr>
      <vt:lpstr>Single Point Urban Interchanges – SPUI: I-35 and Lindsey St. Norman</vt:lpstr>
      <vt:lpstr>Single Point Urban Interchanges – SPUI: I-35 and Lindsey St. Norman</vt:lpstr>
      <vt:lpstr>INTERSECTION &amp; INTERCHANGE GEOMETRICS</vt:lpstr>
      <vt:lpstr>Roundabouts – I-35 Frontage Rd. Goldsby Exit</vt:lpstr>
      <vt:lpstr>Roundabouts – I-35 Frontage Rd. Goldsby Exit</vt:lpstr>
      <vt:lpstr>Roundabouts – I-35 Frontage Rd. Goldsby Exit</vt:lpstr>
      <vt:lpstr>Roundabouts – Price Rd. Bartlesville</vt:lpstr>
      <vt:lpstr>Roundabouts – NW 59th OKC</vt:lpstr>
      <vt:lpstr>Traffic Calming Roundabout – Midwest City</vt:lpstr>
      <vt:lpstr>INTERSECTION &amp; INTERCHANGE GEOMETRICS</vt:lpstr>
      <vt:lpstr>Restricted Crossing U-Turns (RCUT): US-75 Washington Co.</vt:lpstr>
      <vt:lpstr>Restricted Crossing U-Turns (RCUT): US-75 Washington Co.</vt:lpstr>
      <vt:lpstr>Restricted Crossing U-Turns (RCUT): US-75 Washington Co.</vt:lpstr>
      <vt:lpstr>Restricted Crossing U-Turns (RCUT): US-75 Washington Co.</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DIVERGING DIAMOND INTERCHANGE</dc:title>
  <dc:creator>Bryan Cooper</dc:creator>
  <cp:lastModifiedBy>Bryan Cooper</cp:lastModifiedBy>
  <cp:revision>47</cp:revision>
  <dcterms:created xsi:type="dcterms:W3CDTF">2021-06-29T15:28:54Z</dcterms:created>
  <dcterms:modified xsi:type="dcterms:W3CDTF">2022-03-10T21:18:22Z</dcterms:modified>
</cp:coreProperties>
</file>