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2" r:id="rId2"/>
    <p:sldId id="375" r:id="rId3"/>
    <p:sldId id="335" r:id="rId4"/>
    <p:sldId id="376" r:id="rId5"/>
    <p:sldId id="378" r:id="rId6"/>
    <p:sldId id="379" r:id="rId7"/>
    <p:sldId id="377" r:id="rId8"/>
    <p:sldId id="380" r:id="rId9"/>
    <p:sldId id="381" r:id="rId10"/>
    <p:sldId id="397" r:id="rId11"/>
    <p:sldId id="387" r:id="rId12"/>
    <p:sldId id="388" r:id="rId13"/>
    <p:sldId id="389" r:id="rId14"/>
    <p:sldId id="390" r:id="rId15"/>
    <p:sldId id="395" r:id="rId16"/>
    <p:sldId id="396" r:id="rId17"/>
    <p:sldId id="391" r:id="rId18"/>
    <p:sldId id="3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88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FAD2F-201D-4690-B0C3-F64333478CDB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F4C91-DB72-4E1E-BDE5-D8B384A746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1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4342" y="1625599"/>
            <a:ext cx="8214058" cy="25097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4342" y="4253795"/>
            <a:ext cx="821405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4342" y="6191429"/>
            <a:ext cx="6842458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2021 OK Asphalt Pavement Association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06100" y="6191429"/>
            <a:ext cx="1257300" cy="365125"/>
          </a:xfrm>
          <a:prstGeom prst="rect">
            <a:avLst/>
          </a:prstGeom>
        </p:spPr>
        <p:txBody>
          <a:bodyPr/>
          <a:lstStyle/>
          <a:p>
            <a:fld id="{3E68DE34-DDC2-4922-87AF-3A96E2502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9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4342" y="6191429"/>
            <a:ext cx="6842457" cy="365125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rPr lang="fr-FR" dirty="0"/>
              <a:t>2021 OK Asphalt Pavement Association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06100" y="6226175"/>
            <a:ext cx="1257300" cy="365125"/>
          </a:xfrm>
          <a:prstGeom prst="rect">
            <a:avLst/>
          </a:prstGeom>
        </p:spPr>
        <p:txBody>
          <a:bodyPr/>
          <a:lstStyle/>
          <a:p>
            <a:fld id="{3E68DE34-DDC2-4922-87AF-3A96E2502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98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34947"/>
            <a:ext cx="8229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342" y="4542225"/>
            <a:ext cx="8229600" cy="14394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4342" y="6191429"/>
            <a:ext cx="6842458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2021 OK Asphalt Pavement Association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06100" y="6226175"/>
            <a:ext cx="1257300" cy="365125"/>
          </a:xfrm>
          <a:prstGeom prst="rect">
            <a:avLst/>
          </a:prstGeom>
        </p:spPr>
        <p:txBody>
          <a:bodyPr/>
          <a:lstStyle/>
          <a:p>
            <a:fld id="{3E68DE34-DDC2-4922-87AF-3A96E2502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9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264" y="1660138"/>
            <a:ext cx="4891958" cy="43215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9966" y="1645250"/>
            <a:ext cx="48919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44342" y="6191429"/>
            <a:ext cx="6842458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2021 OK Asphalt Pavement Association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06100" y="6199684"/>
            <a:ext cx="1235154" cy="365125"/>
          </a:xfrm>
          <a:prstGeom prst="rect">
            <a:avLst/>
          </a:prstGeom>
        </p:spPr>
        <p:txBody>
          <a:bodyPr/>
          <a:lstStyle/>
          <a:p>
            <a:fld id="{3E68DE34-DDC2-4922-87AF-3A96E2502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9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71" y="114300"/>
            <a:ext cx="982203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371" y="1660636"/>
            <a:ext cx="48793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371" y="2518008"/>
            <a:ext cx="4879325" cy="34636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4363" y="1653042"/>
            <a:ext cx="48793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4363" y="2487612"/>
            <a:ext cx="4904037" cy="34940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44342" y="6210190"/>
            <a:ext cx="6842458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2021 OK Asphalt Pavement Association Conference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06100" y="6226175"/>
            <a:ext cx="1221020" cy="365125"/>
          </a:xfrm>
          <a:prstGeom prst="rect">
            <a:avLst/>
          </a:prstGeom>
        </p:spPr>
        <p:txBody>
          <a:bodyPr/>
          <a:lstStyle/>
          <a:p>
            <a:fld id="{3E68DE34-DDC2-4922-87AF-3A96E2502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87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44342" y="6191429"/>
            <a:ext cx="6842458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2021 OK Asphalt Pavement Association Conference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06100" y="6199683"/>
            <a:ext cx="1257300" cy="365125"/>
          </a:xfrm>
          <a:prstGeom prst="rect">
            <a:avLst/>
          </a:prstGeom>
        </p:spPr>
        <p:txBody>
          <a:bodyPr/>
          <a:lstStyle/>
          <a:p>
            <a:fld id="{3E68DE34-DDC2-4922-87AF-3A96E2502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4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44342" y="6191429"/>
            <a:ext cx="6842458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2021 OK Asphalt Pavement Association 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06100" y="6186453"/>
            <a:ext cx="1214985" cy="365125"/>
          </a:xfrm>
          <a:prstGeom prst="rect">
            <a:avLst/>
          </a:prstGeom>
        </p:spPr>
        <p:txBody>
          <a:bodyPr/>
          <a:lstStyle/>
          <a:p>
            <a:fld id="{3E68DE34-DDC2-4922-87AF-3A96E2502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8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34759"/>
            <a:ext cx="9867900" cy="127494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9709" y="1628864"/>
            <a:ext cx="5858691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1628864"/>
            <a:ext cx="3932237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44342" y="6191429"/>
            <a:ext cx="6842458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2021 OK Asphalt Pavement Association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06100" y="6207611"/>
            <a:ext cx="1257300" cy="365125"/>
          </a:xfrm>
          <a:prstGeom prst="rect">
            <a:avLst/>
          </a:prstGeom>
        </p:spPr>
        <p:txBody>
          <a:bodyPr/>
          <a:lstStyle/>
          <a:p>
            <a:fld id="{3E68DE34-DDC2-4922-87AF-3A96E2502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8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34759"/>
            <a:ext cx="9867900" cy="127494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60550" y="1619429"/>
            <a:ext cx="5797850" cy="43434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1638300"/>
            <a:ext cx="3932237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44342" y="6191429"/>
            <a:ext cx="6842458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2021 OK Asphalt Pavement Association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06100" y="6225779"/>
            <a:ext cx="1257300" cy="365125"/>
          </a:xfrm>
          <a:prstGeom prst="rect">
            <a:avLst/>
          </a:prstGeom>
        </p:spPr>
        <p:txBody>
          <a:bodyPr/>
          <a:lstStyle/>
          <a:p>
            <a:fld id="{3E68DE34-DDC2-4922-87AF-3A96E2502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7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81D3150-8BFF-49F9-AC5D-5AB8EE58CA9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9383" r="19383"/>
          <a:stretch/>
        </p:blipFill>
        <p:spPr>
          <a:xfrm>
            <a:off x="0" y="1714"/>
            <a:ext cx="12188952" cy="68562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641509-6012-4253-BA60-3A9B327927C4}"/>
              </a:ext>
            </a:extLst>
          </p:cNvPr>
          <p:cNvSpPr/>
          <p:nvPr/>
        </p:nvSpPr>
        <p:spPr>
          <a:xfrm>
            <a:off x="-111252" y="-134811"/>
            <a:ext cx="12188952" cy="68562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9000">
                <a:schemeClr val="bg1">
                  <a:alpha val="90000"/>
                </a:schemeClr>
              </a:gs>
              <a:gs pos="4000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" y="136525"/>
            <a:ext cx="9834660" cy="1261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264" y="1620504"/>
            <a:ext cx="98511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4BB04E-EEE9-44A8-A455-5F35412EE163}"/>
              </a:ext>
            </a:extLst>
          </p:cNvPr>
          <p:cNvSpPr/>
          <p:nvPr/>
        </p:nvSpPr>
        <p:spPr>
          <a:xfrm>
            <a:off x="3048" y="1399714"/>
            <a:ext cx="12188952" cy="19455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26000">
                <a:schemeClr val="accent1">
                  <a:alpha val="75000"/>
                </a:schemeClr>
              </a:gs>
              <a:gs pos="52000">
                <a:schemeClr val="accent1">
                  <a:alpha val="50000"/>
                </a:schemeClr>
              </a:gs>
              <a:gs pos="76000">
                <a:schemeClr val="accent1">
                  <a:alpha val="25000"/>
                </a:schemeClr>
              </a:gs>
              <a:gs pos="100000">
                <a:schemeClr val="accent1">
                  <a:alpha val="12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map&#10;&#10;Description automatically generated">
            <a:extLst>
              <a:ext uri="{FF2B5EF4-FFF2-40B4-BE49-F238E27FC236}">
                <a16:creationId xmlns:a16="http://schemas.microsoft.com/office/drawing/2014/main" id="{C0139B67-C500-4ACD-BD19-76DFA95019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3" y="5876871"/>
            <a:ext cx="1297383" cy="99424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9576B71-C5B9-4308-9C07-93D2048CC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8799" y="6176704"/>
            <a:ext cx="6844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2021 OK Asphalt Pavement Association Conference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493238-F311-4B9C-B68F-D0E05FFCD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6100" y="6195435"/>
            <a:ext cx="125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8DE34-DDC2-4922-87AF-3A96E2502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1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>
          <p15:clr>
            <a:srgbClr val="F26B43"/>
          </p15:clr>
        </p15:guide>
        <p15:guide id="2" pos="72">
          <p15:clr>
            <a:srgbClr val="F26B43"/>
          </p15:clr>
        </p15:guide>
        <p15:guide id="3" pos="7608">
          <p15:clr>
            <a:srgbClr val="F26B43"/>
          </p15:clr>
        </p15:guide>
        <p15:guide id="4" orient="horz" pos="4248">
          <p15:clr>
            <a:srgbClr val="F26B43"/>
          </p15:clr>
        </p15:guide>
        <p15:guide id="5" orient="horz" pos="888">
          <p15:clr>
            <a:srgbClr val="F26B43"/>
          </p15:clr>
        </p15:guide>
        <p15:guide id="6" pos="120">
          <p15:clr>
            <a:srgbClr val="F26B43"/>
          </p15:clr>
        </p15:guide>
        <p15:guide id="7" pos="6336" userDrawn="1">
          <p15:clr>
            <a:srgbClr val="F26B43"/>
          </p15:clr>
        </p15:guide>
        <p15:guide id="8" orient="horz" pos="103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orient="horz" pos="4152">
          <p15:clr>
            <a:srgbClr val="F26B43"/>
          </p15:clr>
        </p15:guide>
        <p15:guide id="12" pos="5544" userDrawn="1">
          <p15:clr>
            <a:srgbClr val="F26B43"/>
          </p15:clr>
        </p15:guide>
        <p15:guide id="13" pos="6672" userDrawn="1">
          <p15:clr>
            <a:srgbClr val="F26B43"/>
          </p15:clr>
        </p15:guide>
        <p15:guide id="14" pos="6744">
          <p15:clr>
            <a:srgbClr val="F26B43"/>
          </p15:clr>
        </p15:guide>
        <p15:guide id="15" pos="7176">
          <p15:clr>
            <a:srgbClr val="F26B43"/>
          </p15:clr>
        </p15:guide>
        <p15:guide id="16" pos="5472" userDrawn="1">
          <p15:clr>
            <a:srgbClr val="F26B43"/>
          </p15:clr>
        </p15:guide>
        <p15:guide id="17" pos="1152">
          <p15:clr>
            <a:srgbClr val="F26B43"/>
          </p15:clr>
        </p15:guide>
        <p15:guide id="18" orient="horz" pos="3816">
          <p15:clr>
            <a:srgbClr val="F26B43"/>
          </p15:clr>
        </p15:guide>
        <p15:guide id="19" orient="horz" pos="4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1C3F38-1A64-4545-9701-9A8E727C0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EDC Innovation for a Nation on the Move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B6AD6-423A-4914-B5F3-CDCDBFCA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DE34-DDC2-4922-87AF-3A96E25025D5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0B3A0-6465-42B8-88AE-0758703446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5988050"/>
            <a:ext cx="233362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9F31AB8-84B5-4D47-99C2-2779E8DA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97" y="136525"/>
            <a:ext cx="11435006" cy="1261474"/>
          </a:xfrm>
        </p:spPr>
        <p:txBody>
          <a:bodyPr>
            <a:noAutofit/>
          </a:bodyPr>
          <a:lstStyle/>
          <a:p>
            <a:r>
              <a:rPr lang="en-US" dirty="0"/>
              <a:t>Oklahoma DOT</a:t>
            </a:r>
            <a:br>
              <a:rPr lang="en-US" dirty="0"/>
            </a:br>
            <a:r>
              <a:rPr lang="en-US" dirty="0"/>
              <a:t>Warm Mix Asphalt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98C87-76C8-4EBC-8BD9-2D23C8D55399}"/>
              </a:ext>
            </a:extLst>
          </p:cNvPr>
          <p:cNvSpPr/>
          <p:nvPr/>
        </p:nvSpPr>
        <p:spPr>
          <a:xfrm>
            <a:off x="315589" y="5988050"/>
            <a:ext cx="1399923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6231670-A038-43B1-A75D-84EF282211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0" b="1"/>
          <a:stretch/>
        </p:blipFill>
        <p:spPr>
          <a:xfrm>
            <a:off x="538630" y="1878536"/>
            <a:ext cx="6752077" cy="41095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C83028-E564-43E2-8A48-687D0671B4DC}"/>
              </a:ext>
            </a:extLst>
          </p:cNvPr>
          <p:cNvSpPr txBox="1"/>
          <p:nvPr/>
        </p:nvSpPr>
        <p:spPr>
          <a:xfrm>
            <a:off x="8686799" y="4501366"/>
            <a:ext cx="27324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Kevin Suitor</a:t>
            </a:r>
            <a:endParaRPr lang="en-US" dirty="0"/>
          </a:p>
          <a:p>
            <a:r>
              <a:rPr lang="en-US" sz="1800" dirty="0"/>
              <a:t>Asphalt Branch Manager</a:t>
            </a:r>
          </a:p>
          <a:p>
            <a:r>
              <a:rPr lang="en-US" sz="1800" dirty="0"/>
              <a:t>ODOT</a:t>
            </a:r>
          </a:p>
          <a:p>
            <a:r>
              <a:rPr lang="en-US" dirty="0"/>
              <a:t>September 30, 2021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60009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B6AD6-423A-4914-B5F3-CDCDBFCA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DE34-DDC2-4922-87AF-3A96E25025D5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0B3A0-6465-42B8-88AE-0758703446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5988050"/>
            <a:ext cx="233362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9F31AB8-84B5-4D47-99C2-2779E8DA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97" y="136525"/>
            <a:ext cx="11435006" cy="1261474"/>
          </a:xfrm>
        </p:spPr>
        <p:txBody>
          <a:bodyPr>
            <a:noAutofit/>
          </a:bodyPr>
          <a:lstStyle/>
          <a:p>
            <a:r>
              <a:rPr lang="en-US" dirty="0"/>
              <a:t>Oklahoma DOT</a:t>
            </a:r>
            <a:br>
              <a:rPr lang="en-US" dirty="0"/>
            </a:br>
            <a:r>
              <a:rPr lang="en-US" dirty="0"/>
              <a:t>Warm Mix Asphalt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98C87-76C8-4EBC-8BD9-2D23C8D55399}"/>
              </a:ext>
            </a:extLst>
          </p:cNvPr>
          <p:cNvSpPr/>
          <p:nvPr/>
        </p:nvSpPr>
        <p:spPr>
          <a:xfrm>
            <a:off x="315589" y="5988050"/>
            <a:ext cx="1399923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073EF-F0EE-46E7-A25F-74C14BC86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9586" y="2160162"/>
            <a:ext cx="7574145" cy="330385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1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B9EA4B-580A-4B8F-8B77-E024649CBA1A}"/>
              </a:ext>
            </a:extLst>
          </p:cNvPr>
          <p:cNvSpPr txBox="1">
            <a:spLocks/>
          </p:cNvSpPr>
          <p:nvPr/>
        </p:nvSpPr>
        <p:spPr>
          <a:xfrm>
            <a:off x="940904" y="1594811"/>
            <a:ext cx="10098157" cy="756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b="1" dirty="0"/>
              <a:t>WMA, ODOT Use? 2019 Standard Specifications</a:t>
            </a:r>
          </a:p>
          <a:p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E5A2363-DA28-48EC-B31C-4E6B9C65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342" y="6191429"/>
            <a:ext cx="6842457" cy="365125"/>
          </a:xfrm>
        </p:spPr>
        <p:txBody>
          <a:bodyPr/>
          <a:lstStyle/>
          <a:p>
            <a:r>
              <a:rPr lang="fr-FR" dirty="0"/>
              <a:t>EDC Innovation for a Nation on the Move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7912B-AB5B-4482-8C5C-95C6B76FA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926" y="2472088"/>
            <a:ext cx="9318112" cy="325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B6AD6-423A-4914-B5F3-CDCDBFCA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DE34-DDC2-4922-87AF-3A96E25025D5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0B3A0-6465-42B8-88AE-0758703446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5988050"/>
            <a:ext cx="233362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9F31AB8-84B5-4D47-99C2-2779E8DA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97" y="136525"/>
            <a:ext cx="11435006" cy="1261474"/>
          </a:xfrm>
        </p:spPr>
        <p:txBody>
          <a:bodyPr>
            <a:noAutofit/>
          </a:bodyPr>
          <a:lstStyle/>
          <a:p>
            <a:r>
              <a:rPr lang="en-US" dirty="0"/>
              <a:t>Oklahoma DOT</a:t>
            </a:r>
            <a:br>
              <a:rPr lang="en-US" dirty="0"/>
            </a:br>
            <a:r>
              <a:rPr lang="en-US" dirty="0"/>
              <a:t>Warm Mix Asphalt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98C87-76C8-4EBC-8BD9-2D23C8D55399}"/>
              </a:ext>
            </a:extLst>
          </p:cNvPr>
          <p:cNvSpPr/>
          <p:nvPr/>
        </p:nvSpPr>
        <p:spPr>
          <a:xfrm>
            <a:off x="315589" y="5988050"/>
            <a:ext cx="1399923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B9EA4B-580A-4B8F-8B77-E024649CBA1A}"/>
              </a:ext>
            </a:extLst>
          </p:cNvPr>
          <p:cNvSpPr txBox="1">
            <a:spLocks/>
          </p:cNvSpPr>
          <p:nvPr/>
        </p:nvSpPr>
        <p:spPr>
          <a:xfrm>
            <a:off x="3277875" y="1594811"/>
            <a:ext cx="5378589" cy="756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b="1" dirty="0"/>
              <a:t>Why WMA?</a:t>
            </a:r>
          </a:p>
          <a:p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E5A2363-DA28-48EC-B31C-4E6B9C65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342" y="6191429"/>
            <a:ext cx="6842457" cy="365125"/>
          </a:xfrm>
        </p:spPr>
        <p:txBody>
          <a:bodyPr/>
          <a:lstStyle/>
          <a:p>
            <a:r>
              <a:rPr lang="fr-FR" dirty="0"/>
              <a:t>EDC Innovation for a Nation on the Move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163491-10DA-44C8-A4F6-3EADB8F57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531" y="2525682"/>
            <a:ext cx="4783275" cy="34458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08FA8B-C6CE-4B22-A6CB-9EA4719BC461}"/>
              </a:ext>
            </a:extLst>
          </p:cNvPr>
          <p:cNvSpPr txBox="1"/>
          <p:nvPr/>
        </p:nvSpPr>
        <p:spPr>
          <a:xfrm>
            <a:off x="315589" y="5777948"/>
            <a:ext cx="1528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Courtesy of Virginia Asphalt Pavement Association</a:t>
            </a:r>
          </a:p>
        </p:txBody>
      </p:sp>
    </p:spTree>
    <p:extLst>
      <p:ext uri="{BB962C8B-B14F-4D97-AF65-F5344CB8AC3E}">
        <p14:creationId xmlns:p14="http://schemas.microsoft.com/office/powerpoint/2010/main" val="138991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B6AD6-423A-4914-B5F3-CDCDBFCA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DE34-DDC2-4922-87AF-3A96E25025D5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0B3A0-6465-42B8-88AE-0758703446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5988050"/>
            <a:ext cx="233362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9F31AB8-84B5-4D47-99C2-2779E8DA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97" y="136525"/>
            <a:ext cx="11435006" cy="1261474"/>
          </a:xfrm>
        </p:spPr>
        <p:txBody>
          <a:bodyPr>
            <a:noAutofit/>
          </a:bodyPr>
          <a:lstStyle/>
          <a:p>
            <a:r>
              <a:rPr lang="en-US" dirty="0"/>
              <a:t>Oklahoma DOT</a:t>
            </a:r>
            <a:br>
              <a:rPr lang="en-US" dirty="0"/>
            </a:br>
            <a:r>
              <a:rPr lang="en-US" dirty="0"/>
              <a:t>Warm Mix Asphalt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98C87-76C8-4EBC-8BD9-2D23C8D55399}"/>
              </a:ext>
            </a:extLst>
          </p:cNvPr>
          <p:cNvSpPr/>
          <p:nvPr/>
        </p:nvSpPr>
        <p:spPr>
          <a:xfrm>
            <a:off x="315589" y="5988050"/>
            <a:ext cx="1399923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B9EA4B-580A-4B8F-8B77-E024649CBA1A}"/>
              </a:ext>
            </a:extLst>
          </p:cNvPr>
          <p:cNvSpPr txBox="1">
            <a:spLocks/>
          </p:cNvSpPr>
          <p:nvPr/>
        </p:nvSpPr>
        <p:spPr>
          <a:xfrm>
            <a:off x="3277875" y="1594811"/>
            <a:ext cx="5378589" cy="756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b="1" dirty="0"/>
              <a:t>Why WMA?</a:t>
            </a:r>
          </a:p>
          <a:p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E5A2363-DA28-48EC-B31C-4E6B9C65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342" y="6191429"/>
            <a:ext cx="6842457" cy="365125"/>
          </a:xfrm>
        </p:spPr>
        <p:txBody>
          <a:bodyPr/>
          <a:lstStyle/>
          <a:p>
            <a:r>
              <a:rPr lang="fr-FR" dirty="0"/>
              <a:t>EDC Innovation for a Nation on the Move</a:t>
            </a:r>
            <a:endParaRPr lang="en-US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343F9DA-A1CD-46F6-A733-323013731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58" y="2384903"/>
            <a:ext cx="5105400" cy="380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461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B6AD6-423A-4914-B5F3-CDCDBFCA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DE34-DDC2-4922-87AF-3A96E25025D5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0B3A0-6465-42B8-88AE-0758703446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5988050"/>
            <a:ext cx="233362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9F31AB8-84B5-4D47-99C2-2779E8DA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97" y="136525"/>
            <a:ext cx="11435006" cy="1261474"/>
          </a:xfrm>
        </p:spPr>
        <p:txBody>
          <a:bodyPr>
            <a:noAutofit/>
          </a:bodyPr>
          <a:lstStyle/>
          <a:p>
            <a:r>
              <a:rPr lang="en-US" dirty="0"/>
              <a:t>Oklahoma DOT</a:t>
            </a:r>
            <a:br>
              <a:rPr lang="en-US" dirty="0"/>
            </a:br>
            <a:r>
              <a:rPr lang="en-US" dirty="0"/>
              <a:t>Warm Mix Asphalt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98C87-76C8-4EBC-8BD9-2D23C8D55399}"/>
              </a:ext>
            </a:extLst>
          </p:cNvPr>
          <p:cNvSpPr/>
          <p:nvPr/>
        </p:nvSpPr>
        <p:spPr>
          <a:xfrm>
            <a:off x="315589" y="5988050"/>
            <a:ext cx="1399923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B9EA4B-580A-4B8F-8B77-E024649CBA1A}"/>
              </a:ext>
            </a:extLst>
          </p:cNvPr>
          <p:cNvSpPr txBox="1">
            <a:spLocks/>
          </p:cNvSpPr>
          <p:nvPr/>
        </p:nvSpPr>
        <p:spPr>
          <a:xfrm>
            <a:off x="3277875" y="1594811"/>
            <a:ext cx="5378589" cy="756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b="1" dirty="0"/>
              <a:t>Why WMA?</a:t>
            </a:r>
          </a:p>
          <a:p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E5A2363-DA28-48EC-B31C-4E6B9C65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342" y="6191429"/>
            <a:ext cx="6842457" cy="365125"/>
          </a:xfrm>
        </p:spPr>
        <p:txBody>
          <a:bodyPr/>
          <a:lstStyle/>
          <a:p>
            <a:r>
              <a:rPr lang="fr-FR" dirty="0"/>
              <a:t>EDC Innovation for a Nation on the Move</a:t>
            </a:r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97C683A-9E39-4F34-88E4-1E707519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351537"/>
            <a:ext cx="5378589" cy="372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874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B6AD6-423A-4914-B5F3-CDCDBFCA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DE34-DDC2-4922-87AF-3A96E25025D5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0B3A0-6465-42B8-88AE-0758703446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5988050"/>
            <a:ext cx="233362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9F31AB8-84B5-4D47-99C2-2779E8DA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97" y="136525"/>
            <a:ext cx="11435006" cy="1261474"/>
          </a:xfrm>
        </p:spPr>
        <p:txBody>
          <a:bodyPr>
            <a:noAutofit/>
          </a:bodyPr>
          <a:lstStyle/>
          <a:p>
            <a:r>
              <a:rPr lang="en-US" dirty="0"/>
              <a:t>Oklahoma DOT</a:t>
            </a:r>
            <a:br>
              <a:rPr lang="en-US" dirty="0"/>
            </a:br>
            <a:r>
              <a:rPr lang="en-US" dirty="0"/>
              <a:t>Warm Mix Asphalt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98C87-76C8-4EBC-8BD9-2D23C8D55399}"/>
              </a:ext>
            </a:extLst>
          </p:cNvPr>
          <p:cNvSpPr/>
          <p:nvPr/>
        </p:nvSpPr>
        <p:spPr>
          <a:xfrm>
            <a:off x="315589" y="5988050"/>
            <a:ext cx="1399923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B9EA4B-580A-4B8F-8B77-E024649CBA1A}"/>
              </a:ext>
            </a:extLst>
          </p:cNvPr>
          <p:cNvSpPr txBox="1">
            <a:spLocks/>
          </p:cNvSpPr>
          <p:nvPr/>
        </p:nvSpPr>
        <p:spPr>
          <a:xfrm>
            <a:off x="3277875" y="1594811"/>
            <a:ext cx="5378589" cy="756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b="1" dirty="0"/>
              <a:t>Why WMA?</a:t>
            </a:r>
          </a:p>
          <a:p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E5A2363-DA28-48EC-B31C-4E6B9C65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342" y="6191429"/>
            <a:ext cx="6842457" cy="365125"/>
          </a:xfrm>
        </p:spPr>
        <p:txBody>
          <a:bodyPr/>
          <a:lstStyle/>
          <a:p>
            <a:r>
              <a:rPr lang="fr-FR" dirty="0"/>
              <a:t>EDC Innovation for a Nation on the Move</a:t>
            </a:r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10BB5F4-52F8-4464-A47B-487ACBC87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48" y="2281953"/>
            <a:ext cx="5498441" cy="370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014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B6AD6-423A-4914-B5F3-CDCDBFCA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DE34-DDC2-4922-87AF-3A96E25025D5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0B3A0-6465-42B8-88AE-0758703446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5988050"/>
            <a:ext cx="233362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9F31AB8-84B5-4D47-99C2-2779E8DA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97" y="136525"/>
            <a:ext cx="11435006" cy="1261474"/>
          </a:xfrm>
        </p:spPr>
        <p:txBody>
          <a:bodyPr>
            <a:noAutofit/>
          </a:bodyPr>
          <a:lstStyle/>
          <a:p>
            <a:r>
              <a:rPr lang="en-US" dirty="0"/>
              <a:t>Oklahoma DOT</a:t>
            </a:r>
            <a:br>
              <a:rPr lang="en-US" dirty="0"/>
            </a:br>
            <a:r>
              <a:rPr lang="en-US" dirty="0"/>
              <a:t>Warm Mix Asphalt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98C87-76C8-4EBC-8BD9-2D23C8D55399}"/>
              </a:ext>
            </a:extLst>
          </p:cNvPr>
          <p:cNvSpPr/>
          <p:nvPr/>
        </p:nvSpPr>
        <p:spPr>
          <a:xfrm>
            <a:off x="315589" y="5988050"/>
            <a:ext cx="1399923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073EF-F0EE-46E7-A25F-74C14BC86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739" y="2160162"/>
            <a:ext cx="9459588" cy="3706564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1000" dirty="0"/>
          </a:p>
          <a:p>
            <a:pPr marL="0"/>
            <a:r>
              <a:rPr lang="en-US" dirty="0"/>
              <a:t>ODOT allows production of WMA 275</a:t>
            </a:r>
            <a:r>
              <a:rPr lang="en-US" baseline="30000" dirty="0"/>
              <a:t>o</a:t>
            </a:r>
            <a:r>
              <a:rPr lang="en-US" dirty="0"/>
              <a:t>F +/- 20</a:t>
            </a:r>
            <a:r>
              <a:rPr lang="en-US" baseline="30000" dirty="0"/>
              <a:t>o</a:t>
            </a:r>
          </a:p>
          <a:p>
            <a:pPr lvl="1"/>
            <a:r>
              <a:rPr lang="en-US" sz="2800" dirty="0"/>
              <a:t>Some states allow 275</a:t>
            </a:r>
            <a:r>
              <a:rPr lang="en-US" sz="2800" baseline="30000" dirty="0"/>
              <a:t>o</a:t>
            </a:r>
            <a:r>
              <a:rPr lang="en-US" sz="2800" dirty="0"/>
              <a:t>F Maximum</a:t>
            </a:r>
          </a:p>
          <a:p>
            <a:r>
              <a:rPr lang="en-US" dirty="0"/>
              <a:t>ODOT contractors by far use Foaming Process to extend the compaction time and temperature requirements</a:t>
            </a:r>
          </a:p>
          <a:p>
            <a:r>
              <a:rPr lang="en-US" dirty="0"/>
              <a:t>Approximately 30 to 40 percent of all ODOT designs are WMA</a:t>
            </a:r>
          </a:p>
          <a:p>
            <a:r>
              <a:rPr lang="en-US" dirty="0"/>
              <a:t>Unless specified on the contract documents, WMA is at the contractors option</a:t>
            </a:r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B9EA4B-580A-4B8F-8B77-E024649CBA1A}"/>
              </a:ext>
            </a:extLst>
          </p:cNvPr>
          <p:cNvSpPr txBox="1">
            <a:spLocks/>
          </p:cNvSpPr>
          <p:nvPr/>
        </p:nvSpPr>
        <p:spPr>
          <a:xfrm>
            <a:off x="3277875" y="1594811"/>
            <a:ext cx="5378589" cy="756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b="1" dirty="0"/>
              <a:t>Talking Points</a:t>
            </a:r>
          </a:p>
          <a:p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E5A2363-DA28-48EC-B31C-4E6B9C65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342" y="6191429"/>
            <a:ext cx="6842457" cy="365125"/>
          </a:xfrm>
        </p:spPr>
        <p:txBody>
          <a:bodyPr/>
          <a:lstStyle/>
          <a:p>
            <a:r>
              <a:rPr lang="fr-FR" dirty="0"/>
              <a:t>EDC Innovation for a Nation on the 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08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B6AD6-423A-4914-B5F3-CDCDBFCA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DE34-DDC2-4922-87AF-3A96E25025D5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0B3A0-6465-42B8-88AE-0758703446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5988050"/>
            <a:ext cx="233362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9F31AB8-84B5-4D47-99C2-2779E8DA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97" y="136525"/>
            <a:ext cx="11435006" cy="1261474"/>
          </a:xfrm>
        </p:spPr>
        <p:txBody>
          <a:bodyPr>
            <a:noAutofit/>
          </a:bodyPr>
          <a:lstStyle/>
          <a:p>
            <a:r>
              <a:rPr lang="en-US" dirty="0"/>
              <a:t>Oklahoma DOT</a:t>
            </a:r>
            <a:br>
              <a:rPr lang="en-US" dirty="0"/>
            </a:br>
            <a:r>
              <a:rPr lang="en-US" dirty="0"/>
              <a:t>Warm Mix Asphalt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98C87-76C8-4EBC-8BD9-2D23C8D55399}"/>
              </a:ext>
            </a:extLst>
          </p:cNvPr>
          <p:cNvSpPr/>
          <p:nvPr/>
        </p:nvSpPr>
        <p:spPr>
          <a:xfrm>
            <a:off x="315589" y="5988050"/>
            <a:ext cx="1399923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B9EA4B-580A-4B8F-8B77-E024649CBA1A}"/>
              </a:ext>
            </a:extLst>
          </p:cNvPr>
          <p:cNvSpPr txBox="1">
            <a:spLocks/>
          </p:cNvSpPr>
          <p:nvPr/>
        </p:nvSpPr>
        <p:spPr>
          <a:xfrm>
            <a:off x="3277875" y="1594811"/>
            <a:ext cx="5378589" cy="756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b="1" dirty="0"/>
              <a:t>Talking Points</a:t>
            </a:r>
          </a:p>
          <a:p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E5A2363-DA28-48EC-B31C-4E6B9C65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342" y="6191429"/>
            <a:ext cx="6842457" cy="365125"/>
          </a:xfrm>
        </p:spPr>
        <p:txBody>
          <a:bodyPr/>
          <a:lstStyle/>
          <a:p>
            <a:r>
              <a:rPr lang="fr-FR" dirty="0"/>
              <a:t>EDC Innovation for a Nation on the Move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6149C9A-A85F-452E-9B26-14215EB60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029723"/>
              </p:ext>
            </p:extLst>
          </p:nvPr>
        </p:nvGraphicFramePr>
        <p:xfrm>
          <a:off x="1099204" y="2424243"/>
          <a:ext cx="9997299" cy="3563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9435">
                  <a:extLst>
                    <a:ext uri="{9D8B030D-6E8A-4147-A177-3AD203B41FA5}">
                      <a16:colId xmlns:a16="http://schemas.microsoft.com/office/drawing/2014/main" val="2511357408"/>
                    </a:ext>
                  </a:extLst>
                </a:gridCol>
                <a:gridCol w="1393563">
                  <a:extLst>
                    <a:ext uri="{9D8B030D-6E8A-4147-A177-3AD203B41FA5}">
                      <a16:colId xmlns:a16="http://schemas.microsoft.com/office/drawing/2014/main" val="2054157701"/>
                    </a:ext>
                  </a:extLst>
                </a:gridCol>
                <a:gridCol w="1393563">
                  <a:extLst>
                    <a:ext uri="{9D8B030D-6E8A-4147-A177-3AD203B41FA5}">
                      <a16:colId xmlns:a16="http://schemas.microsoft.com/office/drawing/2014/main" val="3818396442"/>
                    </a:ext>
                  </a:extLst>
                </a:gridCol>
                <a:gridCol w="1175440">
                  <a:extLst>
                    <a:ext uri="{9D8B030D-6E8A-4147-A177-3AD203B41FA5}">
                      <a16:colId xmlns:a16="http://schemas.microsoft.com/office/drawing/2014/main" val="160052568"/>
                    </a:ext>
                  </a:extLst>
                </a:gridCol>
                <a:gridCol w="338765">
                  <a:extLst>
                    <a:ext uri="{9D8B030D-6E8A-4147-A177-3AD203B41FA5}">
                      <a16:colId xmlns:a16="http://schemas.microsoft.com/office/drawing/2014/main" val="2611617993"/>
                    </a:ext>
                  </a:extLst>
                </a:gridCol>
                <a:gridCol w="763967">
                  <a:extLst>
                    <a:ext uri="{9D8B030D-6E8A-4147-A177-3AD203B41FA5}">
                      <a16:colId xmlns:a16="http://schemas.microsoft.com/office/drawing/2014/main" val="4214254371"/>
                    </a:ext>
                  </a:extLst>
                </a:gridCol>
                <a:gridCol w="1393563">
                  <a:extLst>
                    <a:ext uri="{9D8B030D-6E8A-4147-A177-3AD203B41FA5}">
                      <a16:colId xmlns:a16="http://schemas.microsoft.com/office/drawing/2014/main" val="3559714106"/>
                    </a:ext>
                  </a:extLst>
                </a:gridCol>
                <a:gridCol w="1393563">
                  <a:extLst>
                    <a:ext uri="{9D8B030D-6E8A-4147-A177-3AD203B41FA5}">
                      <a16:colId xmlns:a16="http://schemas.microsoft.com/office/drawing/2014/main" val="55388077"/>
                    </a:ext>
                  </a:extLst>
                </a:gridCol>
                <a:gridCol w="1175440">
                  <a:extLst>
                    <a:ext uri="{9D8B030D-6E8A-4147-A177-3AD203B41FA5}">
                      <a16:colId xmlns:a16="http://schemas.microsoft.com/office/drawing/2014/main" val="2299105931"/>
                    </a:ext>
                  </a:extLst>
                </a:gridCol>
              </a:tblGrid>
              <a:tr h="53340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Percentage Warm Mix Usage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825511"/>
                  </a:ext>
                </a:extLst>
              </a:tr>
              <a:tr h="350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Year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WMA Tons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Total Tons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Percentage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Year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WMA Tons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Total Tons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Percentage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3872160"/>
                  </a:ext>
                </a:extLst>
              </a:tr>
              <a:tr h="4467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910,118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2,449,542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37.2%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1,239,435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2,339,050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53.0%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8707804"/>
                  </a:ext>
                </a:extLst>
              </a:tr>
              <a:tr h="4467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873,723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2,165,179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40.4%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1,141,176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2,437,391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46.8%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7597756"/>
                  </a:ext>
                </a:extLst>
              </a:tr>
              <a:tr h="4467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999,406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2,197,684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45.5%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523,369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2,266,697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23.1%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158884"/>
                  </a:ext>
                </a:extLst>
              </a:tr>
              <a:tr h="4467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1,221,502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2,619,400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46.6%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275,952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3,430,960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8.0%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1442914"/>
                  </a:ext>
                </a:extLst>
              </a:tr>
              <a:tr h="4467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1,343,087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3,032,160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44.3%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48,284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3,839,465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173842"/>
                  </a:ext>
                </a:extLst>
              </a:tr>
              <a:tr h="4467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1,512,829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2,610,644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57.9%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10,536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3,703,935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048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585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B6AD6-423A-4914-B5F3-CDCDBFCA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DE34-DDC2-4922-87AF-3A96E25025D5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0B3A0-6465-42B8-88AE-0758703446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5988050"/>
            <a:ext cx="233362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9F31AB8-84B5-4D47-99C2-2779E8DA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97" y="136525"/>
            <a:ext cx="11435006" cy="1261474"/>
          </a:xfrm>
        </p:spPr>
        <p:txBody>
          <a:bodyPr>
            <a:noAutofit/>
          </a:bodyPr>
          <a:lstStyle/>
          <a:p>
            <a:r>
              <a:rPr lang="en-US" dirty="0"/>
              <a:t>Oklahoma DOT</a:t>
            </a:r>
            <a:br>
              <a:rPr lang="en-US" dirty="0"/>
            </a:br>
            <a:r>
              <a:rPr lang="en-US" dirty="0"/>
              <a:t>Warm Mix Asphalt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98C87-76C8-4EBC-8BD9-2D23C8D55399}"/>
              </a:ext>
            </a:extLst>
          </p:cNvPr>
          <p:cNvSpPr/>
          <p:nvPr/>
        </p:nvSpPr>
        <p:spPr>
          <a:xfrm>
            <a:off x="315589" y="5988050"/>
            <a:ext cx="1399923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073EF-F0EE-46E7-A25F-74C14BC86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724" y="2241083"/>
            <a:ext cx="9192552" cy="330385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1000" dirty="0"/>
          </a:p>
          <a:p>
            <a:r>
              <a:rPr lang="en-US" dirty="0"/>
              <a:t>Deb Mishra OSU is investigating the long term effects and advantages of using a chemical WMA additive</a:t>
            </a:r>
          </a:p>
          <a:p>
            <a:pPr lvl="1"/>
            <a:r>
              <a:rPr lang="en-US" dirty="0"/>
              <a:t>Preliminary results from industry partners show $1 per ton for Chemical WMA is equating to 10 to 15+ percent longer pavement life. Project completion 2023</a:t>
            </a:r>
          </a:p>
          <a:p>
            <a:pPr lvl="1"/>
            <a:r>
              <a:rPr lang="en-US" dirty="0"/>
              <a:t>Using Oklahoma liquid AC for investigation</a:t>
            </a:r>
          </a:p>
          <a:p>
            <a:r>
              <a:rPr lang="en-US" dirty="0"/>
              <a:t> Other projects to follow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B9EA4B-580A-4B8F-8B77-E024649CBA1A}"/>
              </a:ext>
            </a:extLst>
          </p:cNvPr>
          <p:cNvSpPr txBox="1">
            <a:spLocks/>
          </p:cNvSpPr>
          <p:nvPr/>
        </p:nvSpPr>
        <p:spPr>
          <a:xfrm>
            <a:off x="3277875" y="1594811"/>
            <a:ext cx="5378589" cy="756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b="1" dirty="0"/>
              <a:t>Talking Points</a:t>
            </a:r>
          </a:p>
          <a:p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E5A2363-DA28-48EC-B31C-4E6B9C65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342" y="6191429"/>
            <a:ext cx="6842457" cy="365125"/>
          </a:xfrm>
        </p:spPr>
        <p:txBody>
          <a:bodyPr/>
          <a:lstStyle/>
          <a:p>
            <a:r>
              <a:rPr lang="fr-FR" dirty="0"/>
              <a:t>EDC Innovation for a Nation on the 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69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F2EF-2720-4745-B48A-641B95BF4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050" y="301446"/>
            <a:ext cx="5195899" cy="749633"/>
          </a:xfrm>
        </p:spPr>
        <p:txBody>
          <a:bodyPr>
            <a:noAutofit/>
          </a:bodyPr>
          <a:lstStyle/>
          <a:p>
            <a:r>
              <a:rPr lang="en-US" dirty="0"/>
              <a:t>Questions???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B6AD6-423A-4914-B5F3-CDCDBFCA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DE34-DDC2-4922-87AF-3A96E25025D5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0B3A0-6465-42B8-88AE-0758703446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972" y="1971248"/>
            <a:ext cx="3404209" cy="11853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DF81AD-2C36-4F2A-89C0-32E9D589B087}"/>
              </a:ext>
            </a:extLst>
          </p:cNvPr>
          <p:cNvSpPr/>
          <p:nvPr/>
        </p:nvSpPr>
        <p:spPr>
          <a:xfrm>
            <a:off x="6814159" y="3429000"/>
            <a:ext cx="48247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Kevin Suitor, Asphalt Branch Manager</a:t>
            </a:r>
          </a:p>
          <a:p>
            <a:r>
              <a:rPr lang="en-US" sz="2000" dirty="0"/>
              <a:t>Oklahoma Department of Transportation</a:t>
            </a:r>
          </a:p>
          <a:p>
            <a:r>
              <a:rPr lang="en-US" sz="2000" dirty="0"/>
              <a:t>5201 NE 122nd Street, Bldg. 4011</a:t>
            </a:r>
          </a:p>
          <a:p>
            <a:r>
              <a:rPr lang="en-US" sz="2000" dirty="0"/>
              <a:t>Edmond, Oklahoma  73103</a:t>
            </a:r>
          </a:p>
          <a:p>
            <a:r>
              <a:rPr lang="en-US" sz="2000" dirty="0"/>
              <a:t>(405) 923-5897 – Mobile</a:t>
            </a:r>
          </a:p>
          <a:p>
            <a:r>
              <a:rPr lang="en-US" sz="2000" dirty="0"/>
              <a:t>(405) 522-4986 – Office</a:t>
            </a:r>
          </a:p>
          <a:p>
            <a:r>
              <a:rPr lang="en-US" sz="2000" dirty="0"/>
              <a:t>ksuitor@odot.org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882EF-FCD4-4FF5-BC7B-3FF005651688}"/>
              </a:ext>
            </a:extLst>
          </p:cNvPr>
          <p:cNvSpPr/>
          <p:nvPr/>
        </p:nvSpPr>
        <p:spPr>
          <a:xfrm>
            <a:off x="315589" y="5988050"/>
            <a:ext cx="1399923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1C46BA-8B7A-438E-9D10-8E8E8D553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216" y="6177554"/>
            <a:ext cx="6840305" cy="536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9D5DA7-4EE1-461A-8B73-4DDE4D458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3" y="1795717"/>
            <a:ext cx="4381837" cy="438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3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B6AD6-423A-4914-B5F3-CDCDBFCA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DE34-DDC2-4922-87AF-3A96E25025D5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0B3A0-6465-42B8-88AE-0758703446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5988050"/>
            <a:ext cx="233362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9F31AB8-84B5-4D47-99C2-2779E8DA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97" y="136525"/>
            <a:ext cx="11435006" cy="1261474"/>
          </a:xfrm>
        </p:spPr>
        <p:txBody>
          <a:bodyPr>
            <a:noAutofit/>
          </a:bodyPr>
          <a:lstStyle/>
          <a:p>
            <a:r>
              <a:rPr lang="en-US" dirty="0"/>
              <a:t>Oklahoma DOT</a:t>
            </a:r>
            <a:br>
              <a:rPr lang="en-US" dirty="0"/>
            </a:br>
            <a:r>
              <a:rPr lang="en-US" dirty="0"/>
              <a:t>Warm Mix Asphalt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98C87-76C8-4EBC-8BD9-2D23C8D55399}"/>
              </a:ext>
            </a:extLst>
          </p:cNvPr>
          <p:cNvSpPr/>
          <p:nvPr/>
        </p:nvSpPr>
        <p:spPr>
          <a:xfrm>
            <a:off x="315589" y="5988050"/>
            <a:ext cx="1399923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073EF-F0EE-46E7-A25F-74C14BC86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372" y="2346144"/>
            <a:ext cx="6686308" cy="330385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1000" dirty="0"/>
          </a:p>
          <a:p>
            <a:r>
              <a:rPr lang="en-US" dirty="0"/>
              <a:t>Warm Mix Asphalt, WMA, Overview</a:t>
            </a:r>
          </a:p>
          <a:p>
            <a:pPr lvl="1"/>
            <a:r>
              <a:rPr lang="en-US" dirty="0"/>
              <a:t>What is Warm Mix Asphalt</a:t>
            </a:r>
          </a:p>
          <a:p>
            <a:pPr lvl="1"/>
            <a:r>
              <a:rPr lang="en-US" dirty="0"/>
              <a:t>How does Warm Mix Asphalt Work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Specifications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Why WMA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Talking Points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Questions</a:t>
            </a:r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B9EA4B-580A-4B8F-8B77-E024649CBA1A}"/>
              </a:ext>
            </a:extLst>
          </p:cNvPr>
          <p:cNvSpPr txBox="1">
            <a:spLocks/>
          </p:cNvSpPr>
          <p:nvPr/>
        </p:nvSpPr>
        <p:spPr>
          <a:xfrm>
            <a:off x="3221232" y="1589418"/>
            <a:ext cx="5378589" cy="756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b="1" dirty="0"/>
              <a:t>CONTENTS</a:t>
            </a:r>
          </a:p>
          <a:p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E5A2363-DA28-48EC-B31C-4E6B9C65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342" y="6191429"/>
            <a:ext cx="6842457" cy="365125"/>
          </a:xfrm>
        </p:spPr>
        <p:txBody>
          <a:bodyPr/>
          <a:lstStyle/>
          <a:p>
            <a:r>
              <a:rPr lang="fr-FR" dirty="0"/>
              <a:t>EDC Innovation for a Nation on the 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B6AD6-423A-4914-B5F3-CDCDBFCA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DE34-DDC2-4922-87AF-3A96E25025D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0B3A0-6465-42B8-88AE-0758703446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5988050"/>
            <a:ext cx="233362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9F31AB8-84B5-4D47-99C2-2779E8DA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97" y="136525"/>
            <a:ext cx="11435006" cy="1261474"/>
          </a:xfrm>
        </p:spPr>
        <p:txBody>
          <a:bodyPr>
            <a:noAutofit/>
          </a:bodyPr>
          <a:lstStyle/>
          <a:p>
            <a:r>
              <a:rPr lang="en-US" dirty="0"/>
              <a:t>Oklahoma DOT</a:t>
            </a:r>
            <a:br>
              <a:rPr lang="en-US" dirty="0"/>
            </a:br>
            <a:r>
              <a:rPr lang="en-US" dirty="0"/>
              <a:t>Warm Mix Asphalt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98C87-76C8-4EBC-8BD9-2D23C8D55399}"/>
              </a:ext>
            </a:extLst>
          </p:cNvPr>
          <p:cNvSpPr/>
          <p:nvPr/>
        </p:nvSpPr>
        <p:spPr>
          <a:xfrm>
            <a:off x="315589" y="5988050"/>
            <a:ext cx="1399923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073EF-F0EE-46E7-A25F-74C14BC86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9586" y="2160162"/>
            <a:ext cx="7574145" cy="382788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1000" dirty="0"/>
          </a:p>
          <a:p>
            <a:r>
              <a:rPr lang="en-US" dirty="0"/>
              <a:t>Plant Mix asphalt produced at typically lower temperatures while maintaining workability required to be successfully placed and compacted</a:t>
            </a:r>
          </a:p>
          <a:p>
            <a:r>
              <a:rPr lang="en-US" dirty="0"/>
              <a:t>WMA is a oxymoron – it’s still HOT ~ 275</a:t>
            </a:r>
            <a:r>
              <a:rPr lang="en-US" baseline="30000" dirty="0"/>
              <a:t>o</a:t>
            </a:r>
            <a:r>
              <a:rPr lang="en-US" dirty="0"/>
              <a:t>F</a:t>
            </a:r>
          </a:p>
          <a:p>
            <a:r>
              <a:rPr lang="en-US" dirty="0"/>
              <a:t>WMA can be produced at normal HMA temperatures ~ 325</a:t>
            </a:r>
            <a:r>
              <a:rPr lang="en-US" baseline="30000" dirty="0"/>
              <a:t>o</a:t>
            </a:r>
            <a:r>
              <a:rPr lang="en-US" dirty="0"/>
              <a:t>F as a compaction aid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B9EA4B-580A-4B8F-8B77-E024649CBA1A}"/>
              </a:ext>
            </a:extLst>
          </p:cNvPr>
          <p:cNvSpPr txBox="1">
            <a:spLocks/>
          </p:cNvSpPr>
          <p:nvPr/>
        </p:nvSpPr>
        <p:spPr>
          <a:xfrm>
            <a:off x="3277875" y="1594811"/>
            <a:ext cx="5378589" cy="756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b="1" dirty="0"/>
              <a:t>WMA, What Is It?</a:t>
            </a:r>
          </a:p>
          <a:p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E5A2363-DA28-48EC-B31C-4E6B9C65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342" y="6191429"/>
            <a:ext cx="6842457" cy="365125"/>
          </a:xfrm>
        </p:spPr>
        <p:txBody>
          <a:bodyPr/>
          <a:lstStyle/>
          <a:p>
            <a:r>
              <a:rPr lang="fr-FR" dirty="0"/>
              <a:t>EDC Innovation for a Nation on the 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7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B6AD6-423A-4914-B5F3-CDCDBFCA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DE34-DDC2-4922-87AF-3A96E25025D5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0B3A0-6465-42B8-88AE-0758703446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5988050"/>
            <a:ext cx="233362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9F31AB8-84B5-4D47-99C2-2779E8DA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97" y="136525"/>
            <a:ext cx="11435006" cy="1261474"/>
          </a:xfrm>
        </p:spPr>
        <p:txBody>
          <a:bodyPr>
            <a:noAutofit/>
          </a:bodyPr>
          <a:lstStyle/>
          <a:p>
            <a:r>
              <a:rPr lang="en-US" dirty="0"/>
              <a:t>Oklahoma DOT</a:t>
            </a:r>
            <a:br>
              <a:rPr lang="en-US" dirty="0"/>
            </a:br>
            <a:r>
              <a:rPr lang="en-US" dirty="0"/>
              <a:t>Warm Mix Asphalt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98C87-76C8-4EBC-8BD9-2D23C8D55399}"/>
              </a:ext>
            </a:extLst>
          </p:cNvPr>
          <p:cNvSpPr/>
          <p:nvPr/>
        </p:nvSpPr>
        <p:spPr>
          <a:xfrm>
            <a:off x="315589" y="5988050"/>
            <a:ext cx="1399923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073EF-F0EE-46E7-A25F-74C14BC86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905" y="2160162"/>
            <a:ext cx="8140588" cy="382788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1000" dirty="0"/>
          </a:p>
          <a:p>
            <a:r>
              <a:rPr lang="en-US" dirty="0"/>
              <a:t>There are several different WMA technologies.  The basic function of WMA is to alter the binder properties at lower temperatures to aid in maintaining workability and durability</a:t>
            </a:r>
          </a:p>
          <a:p>
            <a:r>
              <a:rPr lang="en-US" dirty="0"/>
              <a:t>Some of the types of processes are:</a:t>
            </a:r>
          </a:p>
          <a:p>
            <a:pPr lvl="1"/>
            <a:r>
              <a:rPr lang="en-US" dirty="0"/>
              <a:t>Foaming</a:t>
            </a:r>
          </a:p>
          <a:p>
            <a:pPr lvl="1"/>
            <a:r>
              <a:rPr lang="en-US" dirty="0"/>
              <a:t>Additives that change the structure of the binder</a:t>
            </a:r>
          </a:p>
          <a:p>
            <a:pPr lvl="1"/>
            <a:r>
              <a:rPr lang="en-US" dirty="0"/>
              <a:t>Additives that enhance the performance of the binder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B9EA4B-580A-4B8F-8B77-E024649CBA1A}"/>
              </a:ext>
            </a:extLst>
          </p:cNvPr>
          <p:cNvSpPr txBox="1">
            <a:spLocks/>
          </p:cNvSpPr>
          <p:nvPr/>
        </p:nvSpPr>
        <p:spPr>
          <a:xfrm>
            <a:off x="2864581" y="1594811"/>
            <a:ext cx="5947646" cy="756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b="1" dirty="0"/>
              <a:t>WMA, How Does it Work ?</a:t>
            </a:r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E5A2363-DA28-48EC-B31C-4E6B9C65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342" y="6191429"/>
            <a:ext cx="6842457" cy="365125"/>
          </a:xfrm>
        </p:spPr>
        <p:txBody>
          <a:bodyPr/>
          <a:lstStyle/>
          <a:p>
            <a:r>
              <a:rPr lang="fr-FR" dirty="0"/>
              <a:t>EDC Innovation for a Nation on the 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5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B6AD6-423A-4914-B5F3-CDCDBFCA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DE34-DDC2-4922-87AF-3A96E25025D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0B3A0-6465-42B8-88AE-0758703446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5988050"/>
            <a:ext cx="233362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9F31AB8-84B5-4D47-99C2-2779E8DA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97" y="136525"/>
            <a:ext cx="11435006" cy="1261474"/>
          </a:xfrm>
        </p:spPr>
        <p:txBody>
          <a:bodyPr>
            <a:noAutofit/>
          </a:bodyPr>
          <a:lstStyle/>
          <a:p>
            <a:r>
              <a:rPr lang="en-US" dirty="0"/>
              <a:t>Oklahoma DOT</a:t>
            </a:r>
            <a:br>
              <a:rPr lang="en-US" dirty="0"/>
            </a:br>
            <a:r>
              <a:rPr lang="en-US" dirty="0"/>
              <a:t>Warm Mix Asphalt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98C87-76C8-4EBC-8BD9-2D23C8D55399}"/>
              </a:ext>
            </a:extLst>
          </p:cNvPr>
          <p:cNvSpPr/>
          <p:nvPr/>
        </p:nvSpPr>
        <p:spPr>
          <a:xfrm>
            <a:off x="315589" y="5988050"/>
            <a:ext cx="1399923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073EF-F0EE-46E7-A25F-74C14BC86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589" y="2142789"/>
            <a:ext cx="8035392" cy="330385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1000" dirty="0"/>
          </a:p>
          <a:p>
            <a:r>
              <a:rPr lang="en-US" dirty="0"/>
              <a:t>Foaming – </a:t>
            </a:r>
          </a:p>
          <a:p>
            <a:pPr lvl="1"/>
            <a:r>
              <a:rPr lang="en-US" dirty="0"/>
              <a:t>By injecting water into the Hot Liquid AC, the water expands by a factor of 1,673, cools the AC and as a result reduces the viscosity</a:t>
            </a:r>
          </a:p>
          <a:p>
            <a:pPr lvl="1"/>
            <a:r>
              <a:rPr lang="en-US" dirty="0"/>
              <a:t>The use of zeolites help release water into the WMA and foam the liquid AC.  Zeolites are introduced as an additional aggregate in very small percentages</a:t>
            </a:r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B9EA4B-580A-4B8F-8B77-E024649CBA1A}"/>
              </a:ext>
            </a:extLst>
          </p:cNvPr>
          <p:cNvSpPr txBox="1">
            <a:spLocks/>
          </p:cNvSpPr>
          <p:nvPr/>
        </p:nvSpPr>
        <p:spPr>
          <a:xfrm>
            <a:off x="3277875" y="1594811"/>
            <a:ext cx="5378589" cy="756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b="1" dirty="0"/>
              <a:t>WMA, How does it work?</a:t>
            </a:r>
          </a:p>
          <a:p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E5A2363-DA28-48EC-B31C-4E6B9C65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342" y="6191429"/>
            <a:ext cx="6842457" cy="365125"/>
          </a:xfrm>
        </p:spPr>
        <p:txBody>
          <a:bodyPr/>
          <a:lstStyle/>
          <a:p>
            <a:r>
              <a:rPr lang="fr-FR" dirty="0"/>
              <a:t>EDC Innovation for a Nation on the Move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6A06DC-D808-4C17-AE83-C2306D942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99" y="2269213"/>
            <a:ext cx="2375613" cy="284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1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B6AD6-423A-4914-B5F3-CDCDBFCA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DE34-DDC2-4922-87AF-3A96E25025D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0B3A0-6465-42B8-88AE-0758703446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5988050"/>
            <a:ext cx="233362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9F31AB8-84B5-4D47-99C2-2779E8DA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97" y="136525"/>
            <a:ext cx="11435006" cy="1261474"/>
          </a:xfrm>
        </p:spPr>
        <p:txBody>
          <a:bodyPr>
            <a:noAutofit/>
          </a:bodyPr>
          <a:lstStyle/>
          <a:p>
            <a:r>
              <a:rPr lang="en-US" dirty="0"/>
              <a:t>Oklahoma DOT</a:t>
            </a:r>
            <a:br>
              <a:rPr lang="en-US" dirty="0"/>
            </a:br>
            <a:r>
              <a:rPr lang="en-US" dirty="0"/>
              <a:t>Warm Mix Asphalt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98C87-76C8-4EBC-8BD9-2D23C8D55399}"/>
              </a:ext>
            </a:extLst>
          </p:cNvPr>
          <p:cNvSpPr/>
          <p:nvPr/>
        </p:nvSpPr>
        <p:spPr>
          <a:xfrm>
            <a:off x="315589" y="5988050"/>
            <a:ext cx="1399923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073EF-F0EE-46E7-A25F-74C14BC86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79" y="2160162"/>
            <a:ext cx="9210260" cy="382788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1000" dirty="0"/>
          </a:p>
          <a:p>
            <a:r>
              <a:rPr lang="en-US" dirty="0"/>
              <a:t>Wax</a:t>
            </a:r>
          </a:p>
          <a:p>
            <a:pPr lvl="1"/>
            <a:r>
              <a:rPr lang="en-US" dirty="0" err="1"/>
              <a:t>Sasobit</a:t>
            </a:r>
            <a:r>
              <a:rPr lang="en-US" dirty="0"/>
              <a:t> or Sasol Wax is an early pioneer of WMA in the US.  It was widely accepted as early as 1997 and physically altered the liquid AC</a:t>
            </a:r>
          </a:p>
          <a:p>
            <a:r>
              <a:rPr lang="en-US" dirty="0"/>
              <a:t>Chemical Additives</a:t>
            </a:r>
          </a:p>
          <a:p>
            <a:pPr lvl="1"/>
            <a:r>
              <a:rPr lang="en-US" dirty="0"/>
              <a:t>AC modifiers attach to the chemical makeup of the molecule</a:t>
            </a:r>
          </a:p>
          <a:p>
            <a:pPr lvl="1"/>
            <a:r>
              <a:rPr lang="en-US" dirty="0"/>
              <a:t>AC additives enhance the physical characteristics of the liquid AC</a:t>
            </a:r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B9EA4B-580A-4B8F-8B77-E024649CBA1A}"/>
              </a:ext>
            </a:extLst>
          </p:cNvPr>
          <p:cNvSpPr txBox="1">
            <a:spLocks/>
          </p:cNvSpPr>
          <p:nvPr/>
        </p:nvSpPr>
        <p:spPr>
          <a:xfrm>
            <a:off x="3277875" y="1594811"/>
            <a:ext cx="5378589" cy="756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b="1" dirty="0"/>
              <a:t>WMA, How does it work?</a:t>
            </a:r>
          </a:p>
          <a:p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E5A2363-DA28-48EC-B31C-4E6B9C65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342" y="6191429"/>
            <a:ext cx="6842457" cy="365125"/>
          </a:xfrm>
        </p:spPr>
        <p:txBody>
          <a:bodyPr/>
          <a:lstStyle/>
          <a:p>
            <a:r>
              <a:rPr lang="fr-FR" dirty="0"/>
              <a:t>EDC Innovation for a Nation on the 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4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B6AD6-423A-4914-B5F3-CDCDBFCA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DE34-DDC2-4922-87AF-3A96E25025D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0B3A0-6465-42B8-88AE-0758703446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5988050"/>
            <a:ext cx="233362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9F31AB8-84B5-4D47-99C2-2779E8DA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97" y="136525"/>
            <a:ext cx="11435006" cy="1261474"/>
          </a:xfrm>
        </p:spPr>
        <p:txBody>
          <a:bodyPr>
            <a:noAutofit/>
          </a:bodyPr>
          <a:lstStyle/>
          <a:p>
            <a:r>
              <a:rPr lang="en-US" dirty="0"/>
              <a:t>Oklahoma DOT</a:t>
            </a:r>
            <a:br>
              <a:rPr lang="en-US" dirty="0"/>
            </a:br>
            <a:r>
              <a:rPr lang="en-US" dirty="0"/>
              <a:t>Warm Mix Asphalt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98C87-76C8-4EBC-8BD9-2D23C8D55399}"/>
              </a:ext>
            </a:extLst>
          </p:cNvPr>
          <p:cNvSpPr/>
          <p:nvPr/>
        </p:nvSpPr>
        <p:spPr>
          <a:xfrm>
            <a:off x="315589" y="5988050"/>
            <a:ext cx="1399923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073EF-F0EE-46E7-A25F-74C14BC86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927" y="2160162"/>
            <a:ext cx="10632935" cy="382788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1000" dirty="0"/>
          </a:p>
          <a:p>
            <a:r>
              <a:rPr lang="en-US" dirty="0"/>
              <a:t>411.01 DESCRIPTION Warm Mix Asphalt (WMA) is defined as an asphalt binder and aggregate mixture which, by additive or process, can be produced and placed at a reduced temperature from normal HMA temperatures. WMA requirements are the same as for HMA except where noted. </a:t>
            </a:r>
          </a:p>
          <a:p>
            <a:r>
              <a:rPr lang="en-US" dirty="0"/>
              <a:t>411.04 CONSTRUCTION METHODS (j) Compaction (1) General. Ensure that the WMA immediately behind the paver is at least 215°F [102°C].</a:t>
            </a:r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B9EA4B-580A-4B8F-8B77-E024649CBA1A}"/>
              </a:ext>
            </a:extLst>
          </p:cNvPr>
          <p:cNvSpPr txBox="1">
            <a:spLocks/>
          </p:cNvSpPr>
          <p:nvPr/>
        </p:nvSpPr>
        <p:spPr>
          <a:xfrm>
            <a:off x="1062754" y="1578420"/>
            <a:ext cx="10066492" cy="756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b="1" dirty="0"/>
              <a:t>WMA, ODOT Use? (ODOT SP, 2009)</a:t>
            </a:r>
          </a:p>
          <a:p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E5A2363-DA28-48EC-B31C-4E6B9C65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342" y="6191429"/>
            <a:ext cx="6842457" cy="365125"/>
          </a:xfrm>
        </p:spPr>
        <p:txBody>
          <a:bodyPr/>
          <a:lstStyle/>
          <a:p>
            <a:r>
              <a:rPr lang="fr-FR" dirty="0"/>
              <a:t>EDC Innovation for a Nation on the 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3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B6AD6-423A-4914-B5F3-CDCDBFCA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DE34-DDC2-4922-87AF-3A96E25025D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0B3A0-6465-42B8-88AE-0758703446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5988050"/>
            <a:ext cx="233362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9F31AB8-84B5-4D47-99C2-2779E8DA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97" y="136525"/>
            <a:ext cx="11435006" cy="1261474"/>
          </a:xfrm>
        </p:spPr>
        <p:txBody>
          <a:bodyPr>
            <a:noAutofit/>
          </a:bodyPr>
          <a:lstStyle/>
          <a:p>
            <a:r>
              <a:rPr lang="en-US" dirty="0"/>
              <a:t>Oklahoma DOT</a:t>
            </a:r>
            <a:br>
              <a:rPr lang="en-US" dirty="0"/>
            </a:br>
            <a:r>
              <a:rPr lang="en-US" dirty="0"/>
              <a:t>Warm Mix Asphalt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98C87-76C8-4EBC-8BD9-2D23C8D55399}"/>
              </a:ext>
            </a:extLst>
          </p:cNvPr>
          <p:cNvSpPr/>
          <p:nvPr/>
        </p:nvSpPr>
        <p:spPr>
          <a:xfrm>
            <a:off x="315589" y="5988050"/>
            <a:ext cx="1399923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073EF-F0EE-46E7-A25F-74C14BC86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589" y="2160162"/>
            <a:ext cx="11497914" cy="382788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1000" dirty="0"/>
          </a:p>
          <a:p>
            <a:pPr marR="880"/>
            <a:r>
              <a:rPr lang="en-US" b="1" i="0" u="none" strike="noStrike" baseline="0" dirty="0"/>
              <a:t>411.01 DESCRIPTION</a:t>
            </a:r>
          </a:p>
          <a:p>
            <a:pPr marR="2640"/>
            <a:r>
              <a:rPr lang="en-US" b="0" i="0" u="none" strike="noStrike" baseline="0" dirty="0"/>
              <a:t>This work consists of constructing one or more courses of bituminous mixture on the prepared foundation (roadbed or base).</a:t>
            </a:r>
          </a:p>
          <a:p>
            <a:pPr marR="880"/>
            <a:r>
              <a:rPr lang="en-US" b="0" i="0" u="none" strike="noStrike" baseline="0" dirty="0"/>
              <a:t>Hot Mix Asphalt (HMA) includes Superpave, Stone Matrix Asphalt (SMA), and Rich Bottom Layer.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B9EA4B-580A-4B8F-8B77-E024649CBA1A}"/>
              </a:ext>
            </a:extLst>
          </p:cNvPr>
          <p:cNvSpPr txBox="1">
            <a:spLocks/>
          </p:cNvSpPr>
          <p:nvPr/>
        </p:nvSpPr>
        <p:spPr>
          <a:xfrm>
            <a:off x="1175657" y="1594811"/>
            <a:ext cx="9829800" cy="756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b="1" dirty="0"/>
              <a:t>WMA, ODOT Use? 2019 Standard Specifications</a:t>
            </a:r>
          </a:p>
          <a:p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E5A2363-DA28-48EC-B31C-4E6B9C65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342" y="6191429"/>
            <a:ext cx="6842457" cy="365125"/>
          </a:xfrm>
        </p:spPr>
        <p:txBody>
          <a:bodyPr/>
          <a:lstStyle/>
          <a:p>
            <a:r>
              <a:rPr lang="fr-FR" dirty="0"/>
              <a:t>EDC Innovation for a Nation on the 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1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B6AD6-423A-4914-B5F3-CDCDBFCA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DE34-DDC2-4922-87AF-3A96E25025D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0B3A0-6465-42B8-88AE-0758703446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5988050"/>
            <a:ext cx="233362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9F31AB8-84B5-4D47-99C2-2779E8DA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97" y="136525"/>
            <a:ext cx="11435006" cy="1261474"/>
          </a:xfrm>
        </p:spPr>
        <p:txBody>
          <a:bodyPr>
            <a:noAutofit/>
          </a:bodyPr>
          <a:lstStyle/>
          <a:p>
            <a:r>
              <a:rPr lang="en-US" dirty="0"/>
              <a:t>Oklahoma DOT</a:t>
            </a:r>
            <a:br>
              <a:rPr lang="en-US" dirty="0"/>
            </a:br>
            <a:r>
              <a:rPr lang="en-US" dirty="0"/>
              <a:t>Warm Mix Asphalt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98C87-76C8-4EBC-8BD9-2D23C8D55399}"/>
              </a:ext>
            </a:extLst>
          </p:cNvPr>
          <p:cNvSpPr/>
          <p:nvPr/>
        </p:nvSpPr>
        <p:spPr>
          <a:xfrm>
            <a:off x="315589" y="5988050"/>
            <a:ext cx="1399923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073EF-F0EE-46E7-A25F-74C14BC86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9586" y="2160162"/>
            <a:ext cx="7574145" cy="330385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1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B9EA4B-580A-4B8F-8B77-E024649CBA1A}"/>
              </a:ext>
            </a:extLst>
          </p:cNvPr>
          <p:cNvSpPr txBox="1">
            <a:spLocks/>
          </p:cNvSpPr>
          <p:nvPr/>
        </p:nvSpPr>
        <p:spPr>
          <a:xfrm>
            <a:off x="940904" y="1594811"/>
            <a:ext cx="10098157" cy="756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b="1" dirty="0"/>
              <a:t>WMA, ODOT Use? 2009 Standard Specifications</a:t>
            </a:r>
          </a:p>
          <a:p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E5A2363-DA28-48EC-B31C-4E6B9C65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4342" y="6191429"/>
            <a:ext cx="6842457" cy="365125"/>
          </a:xfrm>
        </p:spPr>
        <p:txBody>
          <a:bodyPr/>
          <a:lstStyle/>
          <a:p>
            <a:r>
              <a:rPr lang="fr-FR" dirty="0"/>
              <a:t>EDC Innovation for a Nation on the Move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72F6B2-0716-40BE-A792-61FDB9FD4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13" y="3065924"/>
            <a:ext cx="9011573" cy="219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71255"/>
      </p:ext>
    </p:extLst>
  </p:cSld>
  <p:clrMapOvr>
    <a:masterClrMapping/>
  </p:clrMapOvr>
</p:sld>
</file>

<file path=ppt/theme/theme1.xml><?xml version="1.0" encoding="utf-8"?>
<a:theme xmlns:a="http://schemas.openxmlformats.org/drawingml/2006/main" name="SEAUPG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UPG Template.potx" id="{E8AAB1AF-A79C-4157-AA91-D87F1D53BF8A}" vid="{11F8076E-D9FA-4FED-B344-2E8F70C0FB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SEAUPG Template</Template>
  <TotalTime>3648</TotalTime>
  <Words>931</Words>
  <Application>Microsoft Office PowerPoint</Application>
  <PresentationFormat>Widescreen</PresentationFormat>
  <Paragraphs>207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SEAUPG</vt:lpstr>
      <vt:lpstr>Oklahoma DOT Warm Mix Asphalt</vt:lpstr>
      <vt:lpstr>Oklahoma DOT Warm Mix Asphalt</vt:lpstr>
      <vt:lpstr>Oklahoma DOT Warm Mix Asphalt</vt:lpstr>
      <vt:lpstr>Oklahoma DOT Warm Mix Asphalt</vt:lpstr>
      <vt:lpstr>Oklahoma DOT Warm Mix Asphalt</vt:lpstr>
      <vt:lpstr>Oklahoma DOT Warm Mix Asphalt</vt:lpstr>
      <vt:lpstr>Oklahoma DOT Warm Mix Asphalt</vt:lpstr>
      <vt:lpstr>Oklahoma DOT Warm Mix Asphalt</vt:lpstr>
      <vt:lpstr>Oklahoma DOT Warm Mix Asphalt</vt:lpstr>
      <vt:lpstr>Oklahoma DOT Warm Mix Asphalt</vt:lpstr>
      <vt:lpstr>Oklahoma DOT Warm Mix Asphalt</vt:lpstr>
      <vt:lpstr>Oklahoma DOT Warm Mix Asphalt</vt:lpstr>
      <vt:lpstr>Oklahoma DOT Warm Mix Asphalt</vt:lpstr>
      <vt:lpstr>Oklahoma DOT Warm Mix Asphalt</vt:lpstr>
      <vt:lpstr>Oklahoma DOT Warm Mix Asphalt</vt:lpstr>
      <vt:lpstr>Oklahoma DOT Warm Mix Asphalt</vt:lpstr>
      <vt:lpstr>Oklahoma DOT Warm Mix Asphalt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Gaylon Baumgardner</dc:creator>
  <cp:lastModifiedBy>Kevin Suitor</cp:lastModifiedBy>
  <cp:revision>164</cp:revision>
  <dcterms:created xsi:type="dcterms:W3CDTF">2020-09-17T20:33:07Z</dcterms:created>
  <dcterms:modified xsi:type="dcterms:W3CDTF">2021-09-30T13:37:41Z</dcterms:modified>
</cp:coreProperties>
</file>