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2"/>
  </p:notesMasterIdLst>
  <p:sldIdLst>
    <p:sldId id="256" r:id="rId2"/>
    <p:sldId id="273" r:id="rId3"/>
    <p:sldId id="274" r:id="rId4"/>
    <p:sldId id="275" r:id="rId5"/>
    <p:sldId id="257" r:id="rId6"/>
    <p:sldId id="261" r:id="rId7"/>
    <p:sldId id="260" r:id="rId8"/>
    <p:sldId id="272" r:id="rId9"/>
    <p:sldId id="280" r:id="rId10"/>
    <p:sldId id="263" r:id="rId11"/>
    <p:sldId id="269" r:id="rId12"/>
    <p:sldId id="268" r:id="rId13"/>
    <p:sldId id="270" r:id="rId14"/>
    <p:sldId id="264" r:id="rId15"/>
    <p:sldId id="281" r:id="rId16"/>
    <p:sldId id="276" r:id="rId17"/>
    <p:sldId id="277" r:id="rId18"/>
    <p:sldId id="278" r:id="rId19"/>
    <p:sldId id="279"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ry Garland" initials="GG" lastIdx="1" clrIdx="0">
    <p:extLst>
      <p:ext uri="{19B8F6BF-5375-455C-9EA6-DF929625EA0E}">
        <p15:presenceInfo xmlns:p15="http://schemas.microsoft.com/office/powerpoint/2012/main" userId="S::GGARLAND@ODOT.ORG::c454ed71-7d8f-4a5c-8ccf-86ef07983d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877" autoAdjust="0"/>
  </p:normalViewPr>
  <p:slideViewPr>
    <p:cSldViewPr snapToGrid="0">
      <p:cViewPr varScale="1">
        <p:scale>
          <a:sx n="103" d="100"/>
          <a:sy n="103" d="100"/>
        </p:scale>
        <p:origin x="10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Garland" userId="c454ed71-7d8f-4a5c-8ccf-86ef07983dd2" providerId="ADAL" clId="{4BDCC70B-7347-42DC-981C-ACC207D0E12A}"/>
    <pc:docChg chg="undo custSel addSld delSld modSld sldOrd">
      <pc:chgData name="Gregory Garland" userId="c454ed71-7d8f-4a5c-8ccf-86ef07983dd2" providerId="ADAL" clId="{4BDCC70B-7347-42DC-981C-ACC207D0E12A}" dt="2022-09-27T13:53:26.591" v="8053" actId="20577"/>
      <pc:docMkLst>
        <pc:docMk/>
      </pc:docMkLst>
      <pc:sldChg chg="modSp mod setBg">
        <pc:chgData name="Gregory Garland" userId="c454ed71-7d8f-4a5c-8ccf-86ef07983dd2" providerId="ADAL" clId="{4BDCC70B-7347-42DC-981C-ACC207D0E12A}" dt="2022-09-27T13:18:01.913" v="5255" actId="27636"/>
        <pc:sldMkLst>
          <pc:docMk/>
          <pc:sldMk cId="3524007040" sldId="256"/>
        </pc:sldMkLst>
        <pc:spChg chg="mod">
          <ac:chgData name="Gregory Garland" userId="c454ed71-7d8f-4a5c-8ccf-86ef07983dd2" providerId="ADAL" clId="{4BDCC70B-7347-42DC-981C-ACC207D0E12A}" dt="2022-09-27T13:18:01.913" v="5255" actId="27636"/>
          <ac:spMkLst>
            <pc:docMk/>
            <pc:sldMk cId="3524007040" sldId="256"/>
            <ac:spMk id="2" creationId="{C56B041D-4585-501B-BB1F-318DE3E31A65}"/>
          </ac:spMkLst>
        </pc:spChg>
        <pc:spChg chg="mod">
          <ac:chgData name="Gregory Garland" userId="c454ed71-7d8f-4a5c-8ccf-86ef07983dd2" providerId="ADAL" clId="{4BDCC70B-7347-42DC-981C-ACC207D0E12A}" dt="2022-09-20T18:06:09.046" v="368"/>
          <ac:spMkLst>
            <pc:docMk/>
            <pc:sldMk cId="3524007040" sldId="256"/>
            <ac:spMk id="4" creationId="{031FCBFD-8492-6FE6-2637-5B186243FBEE}"/>
          </ac:spMkLst>
        </pc:spChg>
      </pc:sldChg>
      <pc:sldChg chg="modSp mod">
        <pc:chgData name="Gregory Garland" userId="c454ed71-7d8f-4a5c-8ccf-86ef07983dd2" providerId="ADAL" clId="{4BDCC70B-7347-42DC-981C-ACC207D0E12A}" dt="2022-09-20T20:14:54.113" v="5231" actId="5793"/>
        <pc:sldMkLst>
          <pc:docMk/>
          <pc:sldMk cId="2163179604" sldId="257"/>
        </pc:sldMkLst>
        <pc:spChg chg="mod">
          <ac:chgData name="Gregory Garland" userId="c454ed71-7d8f-4a5c-8ccf-86ef07983dd2" providerId="ADAL" clId="{4BDCC70B-7347-42DC-981C-ACC207D0E12A}" dt="2022-09-20T18:06:19.180" v="369" actId="1076"/>
          <ac:spMkLst>
            <pc:docMk/>
            <pc:sldMk cId="2163179604" sldId="257"/>
            <ac:spMk id="2" creationId="{99D1D17B-0ED5-C826-E844-7A217A8764F2}"/>
          </ac:spMkLst>
        </pc:spChg>
        <pc:spChg chg="mod">
          <ac:chgData name="Gregory Garland" userId="c454ed71-7d8f-4a5c-8ccf-86ef07983dd2" providerId="ADAL" clId="{4BDCC70B-7347-42DC-981C-ACC207D0E12A}" dt="2022-09-20T20:14:54.113" v="5231" actId="5793"/>
          <ac:spMkLst>
            <pc:docMk/>
            <pc:sldMk cId="2163179604" sldId="257"/>
            <ac:spMk id="3" creationId="{CED5F1A4-64C8-5B44-4391-E751211E556D}"/>
          </ac:spMkLst>
        </pc:spChg>
        <pc:spChg chg="mod">
          <ac:chgData name="Gregory Garland" userId="c454ed71-7d8f-4a5c-8ccf-86ef07983dd2" providerId="ADAL" clId="{4BDCC70B-7347-42DC-981C-ACC207D0E12A}" dt="2022-09-20T18:06:09.046" v="368"/>
          <ac:spMkLst>
            <pc:docMk/>
            <pc:sldMk cId="2163179604" sldId="257"/>
            <ac:spMk id="5" creationId="{0EDDE5A0-597B-59EC-7778-39BB253C339E}"/>
          </ac:spMkLst>
        </pc:spChg>
      </pc:sldChg>
      <pc:sldChg chg="modSp del mod">
        <pc:chgData name="Gregory Garland" userId="c454ed71-7d8f-4a5c-8ccf-86ef07983dd2" providerId="ADAL" clId="{4BDCC70B-7347-42DC-981C-ACC207D0E12A}" dt="2022-09-20T17:59:33.418" v="125" actId="47"/>
        <pc:sldMkLst>
          <pc:docMk/>
          <pc:sldMk cId="2616728764" sldId="259"/>
        </pc:sldMkLst>
        <pc:spChg chg="mod">
          <ac:chgData name="Gregory Garland" userId="c454ed71-7d8f-4a5c-8ccf-86ef07983dd2" providerId="ADAL" clId="{4BDCC70B-7347-42DC-981C-ACC207D0E12A}" dt="2022-09-20T17:59:31.405" v="124" actId="6549"/>
          <ac:spMkLst>
            <pc:docMk/>
            <pc:sldMk cId="2616728764" sldId="259"/>
            <ac:spMk id="2" creationId="{99D1D17B-0ED5-C826-E844-7A217A8764F2}"/>
          </ac:spMkLst>
        </pc:spChg>
      </pc:sldChg>
      <pc:sldChg chg="addSp delSp modSp mod ord setBg modNotesTx">
        <pc:chgData name="Gregory Garland" userId="c454ed71-7d8f-4a5c-8ccf-86ef07983dd2" providerId="ADAL" clId="{4BDCC70B-7347-42DC-981C-ACC207D0E12A}" dt="2022-09-27T13:25:47.376" v="5571" actId="20577"/>
        <pc:sldMkLst>
          <pc:docMk/>
          <pc:sldMk cId="2742283496" sldId="260"/>
        </pc:sldMkLst>
        <pc:spChg chg="mod">
          <ac:chgData name="Gregory Garland" userId="c454ed71-7d8f-4a5c-8ccf-86ef07983dd2" providerId="ADAL" clId="{4BDCC70B-7347-42DC-981C-ACC207D0E12A}" dt="2022-09-20T18:06:09.046" v="368"/>
          <ac:spMkLst>
            <pc:docMk/>
            <pc:sldMk cId="2742283496" sldId="260"/>
            <ac:spMk id="2" creationId="{99D1D17B-0ED5-C826-E844-7A217A8764F2}"/>
          </ac:spMkLst>
        </pc:spChg>
        <pc:spChg chg="mod">
          <ac:chgData name="Gregory Garland" userId="c454ed71-7d8f-4a5c-8ccf-86ef07983dd2" providerId="ADAL" clId="{4BDCC70B-7347-42DC-981C-ACC207D0E12A}" dt="2022-09-20T18:06:09.046" v="368"/>
          <ac:spMkLst>
            <pc:docMk/>
            <pc:sldMk cId="2742283496" sldId="260"/>
            <ac:spMk id="3" creationId="{D5E3E82A-EBE5-3D4B-8ACA-FA42C269CDFF}"/>
          </ac:spMkLst>
        </pc:spChg>
        <pc:spChg chg="mod">
          <ac:chgData name="Gregory Garland" userId="c454ed71-7d8f-4a5c-8ccf-86ef07983dd2" providerId="ADAL" clId="{4BDCC70B-7347-42DC-981C-ACC207D0E12A}" dt="2022-09-27T13:25:47.376" v="5571" actId="20577"/>
          <ac:spMkLst>
            <pc:docMk/>
            <pc:sldMk cId="2742283496" sldId="260"/>
            <ac:spMk id="6" creationId="{0CCAFA67-D8BF-05EE-9591-1D365A5AFE00}"/>
          </ac:spMkLst>
        </pc:spChg>
        <pc:spChg chg="del">
          <ac:chgData name="Gregory Garland" userId="c454ed71-7d8f-4a5c-8ccf-86ef07983dd2" providerId="ADAL" clId="{4BDCC70B-7347-42DC-981C-ACC207D0E12A}" dt="2022-09-20T17:58:58.336" v="123" actId="478"/>
          <ac:spMkLst>
            <pc:docMk/>
            <pc:sldMk cId="2742283496" sldId="260"/>
            <ac:spMk id="6" creationId="{BA74E818-D879-2930-545C-40187F5A8972}"/>
          </ac:spMkLst>
        </pc:spChg>
        <pc:picChg chg="mod">
          <ac:chgData name="Gregory Garland" userId="c454ed71-7d8f-4a5c-8ccf-86ef07983dd2" providerId="ADAL" clId="{4BDCC70B-7347-42DC-981C-ACC207D0E12A}" dt="2022-09-20T18:40:32.907" v="474" actId="1076"/>
          <ac:picMkLst>
            <pc:docMk/>
            <pc:sldMk cId="2742283496" sldId="260"/>
            <ac:picMk id="5" creationId="{CDB3D1A1-D610-42EE-3D2E-A18EC33E169C}"/>
          </ac:picMkLst>
        </pc:picChg>
        <pc:picChg chg="add mod">
          <ac:chgData name="Gregory Garland" userId="c454ed71-7d8f-4a5c-8ccf-86ef07983dd2" providerId="ADAL" clId="{4BDCC70B-7347-42DC-981C-ACC207D0E12A}" dt="2022-09-20T18:39:45.874" v="468" actId="1076"/>
          <ac:picMkLst>
            <pc:docMk/>
            <pc:sldMk cId="2742283496" sldId="260"/>
            <ac:picMk id="8" creationId="{43026A57-BF08-1763-2ED1-C7A8EDC4CEA2}"/>
          </ac:picMkLst>
        </pc:picChg>
        <pc:picChg chg="add mod">
          <ac:chgData name="Gregory Garland" userId="c454ed71-7d8f-4a5c-8ccf-86ef07983dd2" providerId="ADAL" clId="{4BDCC70B-7347-42DC-981C-ACC207D0E12A}" dt="2022-09-20T18:40:35.231" v="475" actId="1076"/>
          <ac:picMkLst>
            <pc:docMk/>
            <pc:sldMk cId="2742283496" sldId="260"/>
            <ac:picMk id="10" creationId="{49B11623-ADDB-E011-AA12-92842AA00054}"/>
          </ac:picMkLst>
        </pc:picChg>
      </pc:sldChg>
      <pc:sldChg chg="addSp modSp mod ord setBg modNotesTx">
        <pc:chgData name="Gregory Garland" userId="c454ed71-7d8f-4a5c-8ccf-86ef07983dd2" providerId="ADAL" clId="{4BDCC70B-7347-42DC-981C-ACC207D0E12A}" dt="2022-09-27T13:25:38.314" v="5565"/>
        <pc:sldMkLst>
          <pc:docMk/>
          <pc:sldMk cId="4006375651" sldId="261"/>
        </pc:sldMkLst>
        <pc:spChg chg="mod">
          <ac:chgData name="Gregory Garland" userId="c454ed71-7d8f-4a5c-8ccf-86ef07983dd2" providerId="ADAL" clId="{4BDCC70B-7347-42DC-981C-ACC207D0E12A}" dt="2022-09-20T18:06:09.046" v="368"/>
          <ac:spMkLst>
            <pc:docMk/>
            <pc:sldMk cId="4006375651" sldId="261"/>
            <ac:spMk id="2" creationId="{99D1D17B-0ED5-C826-E844-7A217A8764F2}"/>
          </ac:spMkLst>
        </pc:spChg>
        <pc:spChg chg="mod">
          <ac:chgData name="Gregory Garland" userId="c454ed71-7d8f-4a5c-8ccf-86ef07983dd2" providerId="ADAL" clId="{4BDCC70B-7347-42DC-981C-ACC207D0E12A}" dt="2022-09-20T18:06:09.046" v="368"/>
          <ac:spMkLst>
            <pc:docMk/>
            <pc:sldMk cId="4006375651" sldId="261"/>
            <ac:spMk id="10" creationId="{612B870C-6DB7-77EB-FE97-BDCB10507120}"/>
          </ac:spMkLst>
        </pc:spChg>
        <pc:picChg chg="add mod">
          <ac:chgData name="Gregory Garland" userId="c454ed71-7d8f-4a5c-8ccf-86ef07983dd2" providerId="ADAL" clId="{4BDCC70B-7347-42DC-981C-ACC207D0E12A}" dt="2022-09-20T17:57:37.954" v="118" actId="1076"/>
          <ac:picMkLst>
            <pc:docMk/>
            <pc:sldMk cId="4006375651" sldId="261"/>
            <ac:picMk id="5" creationId="{D82FA862-ACA5-AE13-9662-FE2C58C28891}"/>
          </ac:picMkLst>
        </pc:picChg>
        <pc:picChg chg="add mod">
          <ac:chgData name="Gregory Garland" userId="c454ed71-7d8f-4a5c-8ccf-86ef07983dd2" providerId="ADAL" clId="{4BDCC70B-7347-42DC-981C-ACC207D0E12A}" dt="2022-09-20T17:57:34.501" v="117" actId="1076"/>
          <ac:picMkLst>
            <pc:docMk/>
            <pc:sldMk cId="4006375651" sldId="261"/>
            <ac:picMk id="7" creationId="{850B8FA5-A1B9-81BF-FEAF-7CA6B2432654}"/>
          </ac:picMkLst>
        </pc:picChg>
        <pc:picChg chg="add mod">
          <ac:chgData name="Gregory Garland" userId="c454ed71-7d8f-4a5c-8ccf-86ef07983dd2" providerId="ADAL" clId="{4BDCC70B-7347-42DC-981C-ACC207D0E12A}" dt="2022-09-20T17:57:32.191" v="116" actId="1076"/>
          <ac:picMkLst>
            <pc:docMk/>
            <pc:sldMk cId="4006375651" sldId="261"/>
            <ac:picMk id="9" creationId="{DEEBDAF4-91D3-EB3F-FF91-543DAD36A830}"/>
          </ac:picMkLst>
        </pc:picChg>
      </pc:sldChg>
      <pc:sldChg chg="del">
        <pc:chgData name="Gregory Garland" userId="c454ed71-7d8f-4a5c-8ccf-86ef07983dd2" providerId="ADAL" clId="{4BDCC70B-7347-42DC-981C-ACC207D0E12A}" dt="2022-09-20T17:58:30.341" v="119" actId="47"/>
        <pc:sldMkLst>
          <pc:docMk/>
          <pc:sldMk cId="4138479367" sldId="262"/>
        </pc:sldMkLst>
      </pc:sldChg>
      <pc:sldChg chg="modSp setBg modNotesTx">
        <pc:chgData name="Gregory Garland" userId="c454ed71-7d8f-4a5c-8ccf-86ef07983dd2" providerId="ADAL" clId="{4BDCC70B-7347-42DC-981C-ACC207D0E12A}" dt="2022-09-20T19:55:36.216" v="5064" actId="20577"/>
        <pc:sldMkLst>
          <pc:docMk/>
          <pc:sldMk cId="3483625746" sldId="263"/>
        </pc:sldMkLst>
        <pc:spChg chg="mod">
          <ac:chgData name="Gregory Garland" userId="c454ed71-7d8f-4a5c-8ccf-86ef07983dd2" providerId="ADAL" clId="{4BDCC70B-7347-42DC-981C-ACC207D0E12A}" dt="2022-09-20T18:06:09.046" v="368"/>
          <ac:spMkLst>
            <pc:docMk/>
            <pc:sldMk cId="3483625746" sldId="263"/>
            <ac:spMk id="2" creationId="{99D1D17B-0ED5-C826-E844-7A217A8764F2}"/>
          </ac:spMkLst>
        </pc:spChg>
        <pc:spChg chg="mod">
          <ac:chgData name="Gregory Garland" userId="c454ed71-7d8f-4a5c-8ccf-86ef07983dd2" providerId="ADAL" clId="{4BDCC70B-7347-42DC-981C-ACC207D0E12A}" dt="2022-09-20T18:06:09.046" v="368"/>
          <ac:spMkLst>
            <pc:docMk/>
            <pc:sldMk cId="3483625746" sldId="263"/>
            <ac:spMk id="3" creationId="{42809E47-A7D9-E160-DDB7-F3B2CFFF4F49}"/>
          </ac:spMkLst>
        </pc:spChg>
      </pc:sldChg>
      <pc:sldChg chg="addSp delSp modSp mod ord setBg">
        <pc:chgData name="Gregory Garland" userId="c454ed71-7d8f-4a5c-8ccf-86ef07983dd2" providerId="ADAL" clId="{4BDCC70B-7347-42DC-981C-ACC207D0E12A}" dt="2022-09-27T13:50:09.477" v="7974" actId="20577"/>
        <pc:sldMkLst>
          <pc:docMk/>
          <pc:sldMk cId="1513291410" sldId="264"/>
        </pc:sldMkLst>
        <pc:spChg chg="mod">
          <ac:chgData name="Gregory Garland" userId="c454ed71-7d8f-4a5c-8ccf-86ef07983dd2" providerId="ADAL" clId="{4BDCC70B-7347-42DC-981C-ACC207D0E12A}" dt="2022-09-27T13:50:09.477" v="7974" actId="20577"/>
          <ac:spMkLst>
            <pc:docMk/>
            <pc:sldMk cId="1513291410" sldId="264"/>
            <ac:spMk id="2" creationId="{99D1D17B-0ED5-C826-E844-7A217A8764F2}"/>
          </ac:spMkLst>
        </pc:spChg>
        <pc:spChg chg="del mod">
          <ac:chgData name="Gregory Garland" userId="c454ed71-7d8f-4a5c-8ccf-86ef07983dd2" providerId="ADAL" clId="{4BDCC70B-7347-42DC-981C-ACC207D0E12A}" dt="2022-09-20T19:43:03.944" v="4094" actId="478"/>
          <ac:spMkLst>
            <pc:docMk/>
            <pc:sldMk cId="1513291410" sldId="264"/>
            <ac:spMk id="3" creationId="{DEE6CC19-6BF4-2EDA-89EE-2ACC4756072B}"/>
          </ac:spMkLst>
        </pc:spChg>
        <pc:spChg chg="mod">
          <ac:chgData name="Gregory Garland" userId="c454ed71-7d8f-4a5c-8ccf-86ef07983dd2" providerId="ADAL" clId="{4BDCC70B-7347-42DC-981C-ACC207D0E12A}" dt="2022-09-20T18:06:09.046" v="368"/>
          <ac:spMkLst>
            <pc:docMk/>
            <pc:sldMk cId="1513291410" sldId="264"/>
            <ac:spMk id="5" creationId="{238AB01F-6826-E4CB-14F4-1D77F7ED8471}"/>
          </ac:spMkLst>
        </pc:spChg>
        <pc:picChg chg="add mod">
          <ac:chgData name="Gregory Garland" userId="c454ed71-7d8f-4a5c-8ccf-86ef07983dd2" providerId="ADAL" clId="{4BDCC70B-7347-42DC-981C-ACC207D0E12A}" dt="2022-09-20T19:43:14.221" v="4098" actId="14100"/>
          <ac:picMkLst>
            <pc:docMk/>
            <pc:sldMk cId="1513291410" sldId="264"/>
            <ac:picMk id="7" creationId="{012FE22F-2F19-8994-C2D6-888098EE7508}"/>
          </ac:picMkLst>
        </pc:picChg>
      </pc:sldChg>
      <pc:sldChg chg="modSp del setBg">
        <pc:chgData name="Gregory Garland" userId="c454ed71-7d8f-4a5c-8ccf-86ef07983dd2" providerId="ADAL" clId="{4BDCC70B-7347-42DC-981C-ACC207D0E12A}" dt="2022-09-20T18:49:50.709" v="1385" actId="47"/>
        <pc:sldMkLst>
          <pc:docMk/>
          <pc:sldMk cId="2070938942" sldId="265"/>
        </pc:sldMkLst>
        <pc:spChg chg="mod">
          <ac:chgData name="Gregory Garland" userId="c454ed71-7d8f-4a5c-8ccf-86ef07983dd2" providerId="ADAL" clId="{4BDCC70B-7347-42DC-981C-ACC207D0E12A}" dt="2022-09-20T18:06:09.046" v="368"/>
          <ac:spMkLst>
            <pc:docMk/>
            <pc:sldMk cId="2070938942" sldId="265"/>
            <ac:spMk id="2" creationId="{99D1D17B-0ED5-C826-E844-7A217A8764F2}"/>
          </ac:spMkLst>
        </pc:spChg>
        <pc:spChg chg="mod">
          <ac:chgData name="Gregory Garland" userId="c454ed71-7d8f-4a5c-8ccf-86ef07983dd2" providerId="ADAL" clId="{4BDCC70B-7347-42DC-981C-ACC207D0E12A}" dt="2022-09-20T18:06:09.046" v="368"/>
          <ac:spMkLst>
            <pc:docMk/>
            <pc:sldMk cId="2070938942" sldId="265"/>
            <ac:spMk id="3" creationId="{BF98604D-8C24-1C01-256A-001598F05352}"/>
          </ac:spMkLst>
        </pc:spChg>
      </pc:sldChg>
      <pc:sldChg chg="modSp del setBg">
        <pc:chgData name="Gregory Garland" userId="c454ed71-7d8f-4a5c-8ccf-86ef07983dd2" providerId="ADAL" clId="{4BDCC70B-7347-42DC-981C-ACC207D0E12A}" dt="2022-09-20T19:38:22.485" v="4049" actId="47"/>
        <pc:sldMkLst>
          <pc:docMk/>
          <pc:sldMk cId="556001118" sldId="266"/>
        </pc:sldMkLst>
        <pc:spChg chg="mod">
          <ac:chgData name="Gregory Garland" userId="c454ed71-7d8f-4a5c-8ccf-86ef07983dd2" providerId="ADAL" clId="{4BDCC70B-7347-42DC-981C-ACC207D0E12A}" dt="2022-09-20T18:06:09.046" v="368"/>
          <ac:spMkLst>
            <pc:docMk/>
            <pc:sldMk cId="556001118" sldId="266"/>
            <ac:spMk id="2" creationId="{99D1D17B-0ED5-C826-E844-7A217A8764F2}"/>
          </ac:spMkLst>
        </pc:spChg>
        <pc:spChg chg="mod">
          <ac:chgData name="Gregory Garland" userId="c454ed71-7d8f-4a5c-8ccf-86ef07983dd2" providerId="ADAL" clId="{4BDCC70B-7347-42DC-981C-ACC207D0E12A}" dt="2022-09-20T18:06:09.046" v="368"/>
          <ac:spMkLst>
            <pc:docMk/>
            <pc:sldMk cId="556001118" sldId="266"/>
            <ac:spMk id="5" creationId="{81F57938-CC87-70CD-C22B-65DACB23EA6F}"/>
          </ac:spMkLst>
        </pc:spChg>
      </pc:sldChg>
      <pc:sldChg chg="delSp modSp mod setBg">
        <pc:chgData name="Gregory Garland" userId="c454ed71-7d8f-4a5c-8ccf-86ef07983dd2" providerId="ADAL" clId="{4BDCC70B-7347-42DC-981C-ACC207D0E12A}" dt="2022-09-20T19:39:55.408" v="4075" actId="20577"/>
        <pc:sldMkLst>
          <pc:docMk/>
          <pc:sldMk cId="1828469174" sldId="267"/>
        </pc:sldMkLst>
        <pc:spChg chg="mod">
          <ac:chgData name="Gregory Garland" userId="c454ed71-7d8f-4a5c-8ccf-86ef07983dd2" providerId="ADAL" clId="{4BDCC70B-7347-42DC-981C-ACC207D0E12A}" dt="2022-09-20T19:39:55.408" v="4075" actId="20577"/>
          <ac:spMkLst>
            <pc:docMk/>
            <pc:sldMk cId="1828469174" sldId="267"/>
            <ac:spMk id="2" creationId="{99D1D17B-0ED5-C826-E844-7A217A8764F2}"/>
          </ac:spMkLst>
        </pc:spChg>
        <pc:spChg chg="del">
          <ac:chgData name="Gregory Garland" userId="c454ed71-7d8f-4a5c-8ccf-86ef07983dd2" providerId="ADAL" clId="{4BDCC70B-7347-42DC-981C-ACC207D0E12A}" dt="2022-09-20T19:39:14.241" v="4053" actId="478"/>
          <ac:spMkLst>
            <pc:docMk/>
            <pc:sldMk cId="1828469174" sldId="267"/>
            <ac:spMk id="3" creationId="{240885EB-B03D-8B82-7247-2FFAF47AE169}"/>
          </ac:spMkLst>
        </pc:spChg>
        <pc:spChg chg="mod">
          <ac:chgData name="Gregory Garland" userId="c454ed71-7d8f-4a5c-8ccf-86ef07983dd2" providerId="ADAL" clId="{4BDCC70B-7347-42DC-981C-ACC207D0E12A}" dt="2022-09-20T18:06:09.046" v="368"/>
          <ac:spMkLst>
            <pc:docMk/>
            <pc:sldMk cId="1828469174" sldId="267"/>
            <ac:spMk id="5" creationId="{A6E2D5E2-5A50-D4CA-C904-6F32FCD781D9}"/>
          </ac:spMkLst>
        </pc:spChg>
      </pc:sldChg>
      <pc:sldChg chg="addSp delSp modSp mod setBg modNotesTx">
        <pc:chgData name="Gregory Garland" userId="c454ed71-7d8f-4a5c-8ccf-86ef07983dd2" providerId="ADAL" clId="{4BDCC70B-7347-42DC-981C-ACC207D0E12A}" dt="2022-09-27T13:43:37.851" v="7866" actId="20577"/>
        <pc:sldMkLst>
          <pc:docMk/>
          <pc:sldMk cId="1911218894" sldId="268"/>
        </pc:sldMkLst>
        <pc:spChg chg="mod">
          <ac:chgData name="Gregory Garland" userId="c454ed71-7d8f-4a5c-8ccf-86ef07983dd2" providerId="ADAL" clId="{4BDCC70B-7347-42DC-981C-ACC207D0E12A}" dt="2022-09-20T18:06:09.046" v="368"/>
          <ac:spMkLst>
            <pc:docMk/>
            <pc:sldMk cId="1911218894" sldId="268"/>
            <ac:spMk id="2" creationId="{99D1D17B-0ED5-C826-E844-7A217A8764F2}"/>
          </ac:spMkLst>
        </pc:spChg>
        <pc:spChg chg="del mod">
          <ac:chgData name="Gregory Garland" userId="c454ed71-7d8f-4a5c-8ccf-86ef07983dd2" providerId="ADAL" clId="{4BDCC70B-7347-42DC-981C-ACC207D0E12A}" dt="2022-09-20T19:22:30.329" v="1547" actId="478"/>
          <ac:spMkLst>
            <pc:docMk/>
            <pc:sldMk cId="1911218894" sldId="268"/>
            <ac:spMk id="3" creationId="{2CC38690-150E-BBE0-DB73-79354C8D17F3}"/>
          </ac:spMkLst>
        </pc:spChg>
        <pc:spChg chg="mod">
          <ac:chgData name="Gregory Garland" userId="c454ed71-7d8f-4a5c-8ccf-86ef07983dd2" providerId="ADAL" clId="{4BDCC70B-7347-42DC-981C-ACC207D0E12A}" dt="2022-09-20T18:06:09.046" v="368"/>
          <ac:spMkLst>
            <pc:docMk/>
            <pc:sldMk cId="1911218894" sldId="268"/>
            <ac:spMk id="5" creationId="{D48BCA41-3B72-B354-221A-943D4C5E31C3}"/>
          </ac:spMkLst>
        </pc:spChg>
        <pc:spChg chg="add mod">
          <ac:chgData name="Gregory Garland" userId="c454ed71-7d8f-4a5c-8ccf-86ef07983dd2" providerId="ADAL" clId="{4BDCC70B-7347-42DC-981C-ACC207D0E12A}" dt="2022-09-27T13:43:37.851" v="7866" actId="20577"/>
          <ac:spMkLst>
            <pc:docMk/>
            <pc:sldMk cId="1911218894" sldId="268"/>
            <ac:spMk id="6" creationId="{A59707EC-42D4-C129-3940-FFA8B2D908AA}"/>
          </ac:spMkLst>
        </pc:spChg>
        <pc:picChg chg="add mod">
          <ac:chgData name="Gregory Garland" userId="c454ed71-7d8f-4a5c-8ccf-86ef07983dd2" providerId="ADAL" clId="{4BDCC70B-7347-42DC-981C-ACC207D0E12A}" dt="2022-09-27T13:40:31.578" v="7686" actId="1076"/>
          <ac:picMkLst>
            <pc:docMk/>
            <pc:sldMk cId="1911218894" sldId="268"/>
            <ac:picMk id="3" creationId="{C5DA087B-DF27-3628-BA42-AEFBB9447A30}"/>
          </ac:picMkLst>
        </pc:picChg>
        <pc:picChg chg="del mod">
          <ac:chgData name="Gregory Garland" userId="c454ed71-7d8f-4a5c-8ccf-86ef07983dd2" providerId="ADAL" clId="{4BDCC70B-7347-42DC-981C-ACC207D0E12A}" dt="2022-09-27T13:38:20.196" v="7616" actId="478"/>
          <ac:picMkLst>
            <pc:docMk/>
            <pc:sldMk cId="1911218894" sldId="268"/>
            <ac:picMk id="1026" creationId="{F503EC3E-9B8C-ACB5-015E-FFEB65A66588}"/>
          </ac:picMkLst>
        </pc:picChg>
      </pc:sldChg>
      <pc:sldChg chg="modSp add mod setBg">
        <pc:chgData name="Gregory Garland" userId="c454ed71-7d8f-4a5c-8ccf-86ef07983dd2" providerId="ADAL" clId="{4BDCC70B-7347-42DC-981C-ACC207D0E12A}" dt="2022-09-27T13:36:02.774" v="7419" actId="27636"/>
        <pc:sldMkLst>
          <pc:docMk/>
          <pc:sldMk cId="4233372427" sldId="269"/>
        </pc:sldMkLst>
        <pc:spChg chg="mod">
          <ac:chgData name="Gregory Garland" userId="c454ed71-7d8f-4a5c-8ccf-86ef07983dd2" providerId="ADAL" clId="{4BDCC70B-7347-42DC-981C-ACC207D0E12A}" dt="2022-09-20T18:42:15.853" v="479"/>
          <ac:spMkLst>
            <pc:docMk/>
            <pc:sldMk cId="4233372427" sldId="269"/>
            <ac:spMk id="2" creationId="{99D1D17B-0ED5-C826-E844-7A217A8764F2}"/>
          </ac:spMkLst>
        </pc:spChg>
        <pc:spChg chg="mod">
          <ac:chgData name="Gregory Garland" userId="c454ed71-7d8f-4a5c-8ccf-86ef07983dd2" providerId="ADAL" clId="{4BDCC70B-7347-42DC-981C-ACC207D0E12A}" dt="2022-09-27T13:36:02.774" v="7419" actId="27636"/>
          <ac:spMkLst>
            <pc:docMk/>
            <pc:sldMk cId="4233372427" sldId="269"/>
            <ac:spMk id="3" creationId="{CED5F1A4-64C8-5B44-4391-E751211E556D}"/>
          </ac:spMkLst>
        </pc:spChg>
      </pc:sldChg>
      <pc:sldChg chg="addSp delSp modSp add mod ord setBg">
        <pc:chgData name="Gregory Garland" userId="c454ed71-7d8f-4a5c-8ccf-86ef07983dd2" providerId="ADAL" clId="{4BDCC70B-7347-42DC-981C-ACC207D0E12A}" dt="2022-09-27T13:45:54.075" v="7880" actId="20577"/>
        <pc:sldMkLst>
          <pc:docMk/>
          <pc:sldMk cId="4151566522" sldId="270"/>
        </pc:sldMkLst>
        <pc:spChg chg="mod">
          <ac:chgData name="Gregory Garland" userId="c454ed71-7d8f-4a5c-8ccf-86ef07983dd2" providerId="ADAL" clId="{4BDCC70B-7347-42DC-981C-ACC207D0E12A}" dt="2022-09-27T13:45:54.075" v="7880" actId="20577"/>
          <ac:spMkLst>
            <pc:docMk/>
            <pc:sldMk cId="4151566522" sldId="270"/>
            <ac:spMk id="2" creationId="{99D1D17B-0ED5-C826-E844-7A217A8764F2}"/>
          </ac:spMkLst>
        </pc:spChg>
        <pc:spChg chg="del">
          <ac:chgData name="Gregory Garland" userId="c454ed71-7d8f-4a5c-8ccf-86ef07983dd2" providerId="ADAL" clId="{4BDCC70B-7347-42DC-981C-ACC207D0E12A}" dt="2022-09-20T19:40:16.272" v="4092" actId="478"/>
          <ac:spMkLst>
            <pc:docMk/>
            <pc:sldMk cId="4151566522" sldId="270"/>
            <ac:spMk id="3" creationId="{DEE6CC19-6BF4-2EDA-89EE-2ACC4756072B}"/>
          </ac:spMkLst>
        </pc:spChg>
        <pc:picChg chg="add mod">
          <ac:chgData name="Gregory Garland" userId="c454ed71-7d8f-4a5c-8ccf-86ef07983dd2" providerId="ADAL" clId="{4BDCC70B-7347-42DC-981C-ACC207D0E12A}" dt="2022-09-20T19:47:29.377" v="4135" actId="1076"/>
          <ac:picMkLst>
            <pc:docMk/>
            <pc:sldMk cId="4151566522" sldId="270"/>
            <ac:picMk id="7" creationId="{D5E7AC91-70EB-F524-C254-C30466156BE5}"/>
          </ac:picMkLst>
        </pc:picChg>
      </pc:sldChg>
      <pc:sldChg chg="addSp delSp modSp add mod setBg">
        <pc:chgData name="Gregory Garland" userId="c454ed71-7d8f-4a5c-8ccf-86ef07983dd2" providerId="ADAL" clId="{4BDCC70B-7347-42DC-981C-ACC207D0E12A}" dt="2022-09-20T19:46:50.021" v="4132" actId="313"/>
        <pc:sldMkLst>
          <pc:docMk/>
          <pc:sldMk cId="1463758531" sldId="271"/>
        </pc:sldMkLst>
        <pc:spChg chg="mod">
          <ac:chgData name="Gregory Garland" userId="c454ed71-7d8f-4a5c-8ccf-86ef07983dd2" providerId="ADAL" clId="{4BDCC70B-7347-42DC-981C-ACC207D0E12A}" dt="2022-09-20T19:46:50.021" v="4132" actId="313"/>
          <ac:spMkLst>
            <pc:docMk/>
            <pc:sldMk cId="1463758531" sldId="271"/>
            <ac:spMk id="2" creationId="{99D1D17B-0ED5-C826-E844-7A217A8764F2}"/>
          </ac:spMkLst>
        </pc:spChg>
        <pc:picChg chg="add mod">
          <ac:chgData name="Gregory Garland" userId="c454ed71-7d8f-4a5c-8ccf-86ef07983dd2" providerId="ADAL" clId="{4BDCC70B-7347-42DC-981C-ACC207D0E12A}" dt="2022-09-20T19:46:35.889" v="4113" actId="1076"/>
          <ac:picMkLst>
            <pc:docMk/>
            <pc:sldMk cId="1463758531" sldId="271"/>
            <ac:picMk id="6" creationId="{FA13D039-8198-0747-A522-953C9788F6BC}"/>
          </ac:picMkLst>
        </pc:picChg>
        <pc:picChg chg="del">
          <ac:chgData name="Gregory Garland" userId="c454ed71-7d8f-4a5c-8ccf-86ef07983dd2" providerId="ADAL" clId="{4BDCC70B-7347-42DC-981C-ACC207D0E12A}" dt="2022-09-20T19:43:38.577" v="4108" actId="478"/>
          <ac:picMkLst>
            <pc:docMk/>
            <pc:sldMk cId="1463758531" sldId="271"/>
            <ac:picMk id="7" creationId="{012FE22F-2F19-8994-C2D6-888098EE7508}"/>
          </ac:picMkLst>
        </pc:picChg>
      </pc:sldChg>
      <pc:sldChg chg="modSp add mod setBg">
        <pc:chgData name="Gregory Garland" userId="c454ed71-7d8f-4a5c-8ccf-86ef07983dd2" providerId="ADAL" clId="{4BDCC70B-7347-42DC-981C-ACC207D0E12A}" dt="2022-09-27T13:23:17.912" v="5563" actId="20577"/>
        <pc:sldMkLst>
          <pc:docMk/>
          <pc:sldMk cId="3212580244" sldId="272"/>
        </pc:sldMkLst>
        <pc:spChg chg="mod">
          <ac:chgData name="Gregory Garland" userId="c454ed71-7d8f-4a5c-8ccf-86ef07983dd2" providerId="ADAL" clId="{4BDCC70B-7347-42DC-981C-ACC207D0E12A}" dt="2022-09-20T20:12:58.760" v="5085" actId="20577"/>
          <ac:spMkLst>
            <pc:docMk/>
            <pc:sldMk cId="3212580244" sldId="272"/>
            <ac:spMk id="2" creationId="{99D1D17B-0ED5-C826-E844-7A217A8764F2}"/>
          </ac:spMkLst>
        </pc:spChg>
        <pc:spChg chg="mod">
          <ac:chgData name="Gregory Garland" userId="c454ed71-7d8f-4a5c-8ccf-86ef07983dd2" providerId="ADAL" clId="{4BDCC70B-7347-42DC-981C-ACC207D0E12A}" dt="2022-09-27T13:23:17.912" v="5563" actId="20577"/>
          <ac:spMkLst>
            <pc:docMk/>
            <pc:sldMk cId="3212580244" sldId="272"/>
            <ac:spMk id="3" creationId="{CED5F1A4-64C8-5B44-4391-E751211E556D}"/>
          </ac:spMkLst>
        </pc:spChg>
      </pc:sldChg>
      <pc:sldChg chg="modSp mod">
        <pc:chgData name="Gregory Garland" userId="c454ed71-7d8f-4a5c-8ccf-86ef07983dd2" providerId="ADAL" clId="{4BDCC70B-7347-42DC-981C-ACC207D0E12A}" dt="2022-09-27T13:17:06.625" v="5240" actId="20577"/>
        <pc:sldMkLst>
          <pc:docMk/>
          <pc:sldMk cId="960321362" sldId="273"/>
        </pc:sldMkLst>
        <pc:spChg chg="mod">
          <ac:chgData name="Gregory Garland" userId="c454ed71-7d8f-4a5c-8ccf-86ef07983dd2" providerId="ADAL" clId="{4BDCC70B-7347-42DC-981C-ACC207D0E12A}" dt="2022-09-27T13:17:06.625" v="5240" actId="20577"/>
          <ac:spMkLst>
            <pc:docMk/>
            <pc:sldMk cId="960321362" sldId="273"/>
            <ac:spMk id="3" creationId="{E24181D2-2659-898A-D7EC-5BEAA13C06CF}"/>
          </ac:spMkLst>
        </pc:spChg>
      </pc:sldChg>
      <pc:sldChg chg="modSp mod">
        <pc:chgData name="Gregory Garland" userId="c454ed71-7d8f-4a5c-8ccf-86ef07983dd2" providerId="ADAL" clId="{4BDCC70B-7347-42DC-981C-ACC207D0E12A}" dt="2022-09-27T13:19:48.284" v="5394" actId="20577"/>
        <pc:sldMkLst>
          <pc:docMk/>
          <pc:sldMk cId="1418122605" sldId="274"/>
        </pc:sldMkLst>
        <pc:spChg chg="mod">
          <ac:chgData name="Gregory Garland" userId="c454ed71-7d8f-4a5c-8ccf-86ef07983dd2" providerId="ADAL" clId="{4BDCC70B-7347-42DC-981C-ACC207D0E12A}" dt="2022-09-27T13:19:48.284" v="5394" actId="20577"/>
          <ac:spMkLst>
            <pc:docMk/>
            <pc:sldMk cId="1418122605" sldId="274"/>
            <ac:spMk id="3" creationId="{E24181D2-2659-898A-D7EC-5BEAA13C06CF}"/>
          </ac:spMkLst>
        </pc:spChg>
      </pc:sldChg>
      <pc:sldChg chg="modSp mod">
        <pc:chgData name="Gregory Garland" userId="c454ed71-7d8f-4a5c-8ccf-86ef07983dd2" providerId="ADAL" clId="{4BDCC70B-7347-42DC-981C-ACC207D0E12A}" dt="2022-09-27T13:50:45.297" v="7978" actId="313"/>
        <pc:sldMkLst>
          <pc:docMk/>
          <pc:sldMk cId="1520878552" sldId="276"/>
        </pc:sldMkLst>
        <pc:spChg chg="mod">
          <ac:chgData name="Gregory Garland" userId="c454ed71-7d8f-4a5c-8ccf-86ef07983dd2" providerId="ADAL" clId="{4BDCC70B-7347-42DC-981C-ACC207D0E12A}" dt="2022-09-27T13:50:45.297" v="7978" actId="313"/>
          <ac:spMkLst>
            <pc:docMk/>
            <pc:sldMk cId="1520878552" sldId="276"/>
            <ac:spMk id="6" creationId="{AC30143D-7853-DC27-EB86-361AB6AC1857}"/>
          </ac:spMkLst>
        </pc:spChg>
      </pc:sldChg>
      <pc:sldChg chg="modSp mod modNotesTx">
        <pc:chgData name="Gregory Garland" userId="c454ed71-7d8f-4a5c-8ccf-86ef07983dd2" providerId="ADAL" clId="{4BDCC70B-7347-42DC-981C-ACC207D0E12A}" dt="2022-09-27T13:53:10.216" v="8035" actId="20577"/>
        <pc:sldMkLst>
          <pc:docMk/>
          <pc:sldMk cId="3514521324" sldId="278"/>
        </pc:sldMkLst>
        <pc:spChg chg="mod">
          <ac:chgData name="Gregory Garland" userId="c454ed71-7d8f-4a5c-8ccf-86ef07983dd2" providerId="ADAL" clId="{4BDCC70B-7347-42DC-981C-ACC207D0E12A}" dt="2022-09-27T13:53:10.216" v="8035" actId="20577"/>
          <ac:spMkLst>
            <pc:docMk/>
            <pc:sldMk cId="3514521324" sldId="278"/>
            <ac:spMk id="2" creationId="{99D1D17B-0ED5-C826-E844-7A217A8764F2}"/>
          </ac:spMkLst>
        </pc:spChg>
      </pc:sldChg>
      <pc:sldChg chg="modSp mod">
        <pc:chgData name="Gregory Garland" userId="c454ed71-7d8f-4a5c-8ccf-86ef07983dd2" providerId="ADAL" clId="{4BDCC70B-7347-42DC-981C-ACC207D0E12A}" dt="2022-09-27T13:53:26.591" v="8053" actId="20577"/>
        <pc:sldMkLst>
          <pc:docMk/>
          <pc:sldMk cId="3620193341" sldId="279"/>
        </pc:sldMkLst>
        <pc:spChg chg="mod">
          <ac:chgData name="Gregory Garland" userId="c454ed71-7d8f-4a5c-8ccf-86ef07983dd2" providerId="ADAL" clId="{4BDCC70B-7347-42DC-981C-ACC207D0E12A}" dt="2022-09-27T13:53:26.591" v="8053" actId="20577"/>
          <ac:spMkLst>
            <pc:docMk/>
            <pc:sldMk cId="3620193341" sldId="279"/>
            <ac:spMk id="2" creationId="{99D1D17B-0ED5-C826-E844-7A217A8764F2}"/>
          </ac:spMkLst>
        </pc:spChg>
      </pc:sldChg>
      <pc:sldChg chg="modSp add mod setBg modNotesTx">
        <pc:chgData name="Gregory Garland" userId="c454ed71-7d8f-4a5c-8ccf-86ef07983dd2" providerId="ADAL" clId="{4BDCC70B-7347-42DC-981C-ACC207D0E12A}" dt="2022-09-27T13:34:53.186" v="7415" actId="20577"/>
        <pc:sldMkLst>
          <pc:docMk/>
          <pc:sldMk cId="2049634840" sldId="280"/>
        </pc:sldMkLst>
        <pc:spChg chg="mod">
          <ac:chgData name="Gregory Garland" userId="c454ed71-7d8f-4a5c-8ccf-86ef07983dd2" providerId="ADAL" clId="{4BDCC70B-7347-42DC-981C-ACC207D0E12A}" dt="2022-09-27T13:27:21.255" v="5654" actId="6549"/>
          <ac:spMkLst>
            <pc:docMk/>
            <pc:sldMk cId="2049634840" sldId="280"/>
            <ac:spMk id="2" creationId="{99D1D17B-0ED5-C826-E844-7A217A8764F2}"/>
          </ac:spMkLst>
        </pc:spChg>
        <pc:spChg chg="mod">
          <ac:chgData name="Gregory Garland" userId="c454ed71-7d8f-4a5c-8ccf-86ef07983dd2" providerId="ADAL" clId="{4BDCC70B-7347-42DC-981C-ACC207D0E12A}" dt="2022-09-27T13:34:53.186" v="7415" actId="20577"/>
          <ac:spMkLst>
            <pc:docMk/>
            <pc:sldMk cId="2049634840" sldId="280"/>
            <ac:spMk id="3" creationId="{CED5F1A4-64C8-5B44-4391-E751211E556D}"/>
          </ac:spMkLst>
        </pc:spChg>
      </pc:sldChg>
      <pc:sldChg chg="addSp modSp add mod setBg">
        <pc:chgData name="Gregory Garland" userId="c454ed71-7d8f-4a5c-8ccf-86ef07983dd2" providerId="ADAL" clId="{4BDCC70B-7347-42DC-981C-ACC207D0E12A}" dt="2022-09-27T13:49:21.245" v="7938" actId="1076"/>
        <pc:sldMkLst>
          <pc:docMk/>
          <pc:sldMk cId="748459005" sldId="281"/>
        </pc:sldMkLst>
        <pc:spChg chg="mod">
          <ac:chgData name="Gregory Garland" userId="c454ed71-7d8f-4a5c-8ccf-86ef07983dd2" providerId="ADAL" clId="{4BDCC70B-7347-42DC-981C-ACC207D0E12A}" dt="2022-09-27T13:46:07.414" v="7883" actId="6549"/>
          <ac:spMkLst>
            <pc:docMk/>
            <pc:sldMk cId="748459005" sldId="281"/>
            <ac:spMk id="2" creationId="{99D1D17B-0ED5-C826-E844-7A217A8764F2}"/>
          </ac:spMkLst>
        </pc:spChg>
        <pc:spChg chg="add mod">
          <ac:chgData name="Gregory Garland" userId="c454ed71-7d8f-4a5c-8ccf-86ef07983dd2" providerId="ADAL" clId="{4BDCC70B-7347-42DC-981C-ACC207D0E12A}" dt="2022-09-27T13:48:59.689" v="7935" actId="1076"/>
          <ac:spMkLst>
            <pc:docMk/>
            <pc:sldMk cId="748459005" sldId="281"/>
            <ac:spMk id="3" creationId="{5F6BF59A-950B-E4B5-7DC7-89591C5AA5C7}"/>
          </ac:spMkLst>
        </pc:spChg>
        <pc:spChg chg="mod">
          <ac:chgData name="Gregory Garland" userId="c454ed71-7d8f-4a5c-8ccf-86ef07983dd2" providerId="ADAL" clId="{4BDCC70B-7347-42DC-981C-ACC207D0E12A}" dt="2022-09-27T13:49:03.009" v="7936" actId="6549"/>
          <ac:spMkLst>
            <pc:docMk/>
            <pc:sldMk cId="748459005" sldId="281"/>
            <ac:spMk id="8" creationId="{416D27BE-5BA4-FBF6-6900-C04CAC7DF738}"/>
          </ac:spMkLst>
        </pc:spChg>
        <pc:picChg chg="add mod">
          <ac:chgData name="Gregory Garland" userId="c454ed71-7d8f-4a5c-8ccf-86ef07983dd2" providerId="ADAL" clId="{4BDCC70B-7347-42DC-981C-ACC207D0E12A}" dt="2022-09-27T13:49:21.245" v="7938" actId="1076"/>
          <ac:picMkLst>
            <pc:docMk/>
            <pc:sldMk cId="748459005" sldId="281"/>
            <ac:picMk id="2050" creationId="{E900585E-7E5E-A2A6-FBEA-59E07DCC31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C7B15-188C-48B2-B746-E1F5BC9B70B7}"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8B82F-681E-4CF2-8F63-16444A861911}" type="slidenum">
              <a:rPr lang="en-US" smtClean="0"/>
              <a:t>‹#›</a:t>
            </a:fld>
            <a:endParaRPr lang="en-US"/>
          </a:p>
        </p:txBody>
      </p:sp>
    </p:spTree>
    <p:extLst>
      <p:ext uri="{BB962C8B-B14F-4D97-AF65-F5344CB8AC3E}">
        <p14:creationId xmlns:p14="http://schemas.microsoft.com/office/powerpoint/2010/main" val="3074273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could vary from simply including it in your specifications as an acceptable means to perform geotechnical exploration, to encouraging its use through sub-consultants to full-on day-to-day use internally, through consultants, or any other method. </a:t>
            </a:r>
          </a:p>
        </p:txBody>
      </p:sp>
      <p:sp>
        <p:nvSpPr>
          <p:cNvPr id="4" name="Slide Number Placeholder 3"/>
          <p:cNvSpPr>
            <a:spLocks noGrp="1"/>
          </p:cNvSpPr>
          <p:nvPr>
            <p:ph type="sldNum" sz="quarter" idx="5"/>
          </p:nvPr>
        </p:nvSpPr>
        <p:spPr/>
        <p:txBody>
          <a:bodyPr/>
          <a:lstStyle/>
          <a:p>
            <a:fld id="{2928B82F-681E-4CF2-8F63-16444A861911}" type="slidenum">
              <a:rPr lang="en-US" smtClean="0"/>
              <a:t>3</a:t>
            </a:fld>
            <a:endParaRPr lang="en-US"/>
          </a:p>
        </p:txBody>
      </p:sp>
    </p:spTree>
    <p:extLst>
      <p:ext uri="{BB962C8B-B14F-4D97-AF65-F5344CB8AC3E}">
        <p14:creationId xmlns:p14="http://schemas.microsoft.com/office/powerpoint/2010/main" val="291835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Operating equipment – we learned its best to anchor any time that it is feasible to do so. </a:t>
            </a:r>
          </a:p>
          <a:p>
            <a:r>
              <a:rPr lang="en-US" dirty="0"/>
              <a:t>Reducing data – bracketing properties like soil strength and not agonizing over every peak and valley in the data took time</a:t>
            </a:r>
          </a:p>
          <a:p>
            <a:r>
              <a:rPr lang="en-US" dirty="0"/>
              <a:t>Modeling software – things like settlement and slope stability software can be daunting. Our learning curve here mainly revolved around how to use the actual software and also how best to implement the CPT data</a:t>
            </a:r>
          </a:p>
          <a:p>
            <a:endParaRPr lang="en-US" dirty="0"/>
          </a:p>
          <a:p>
            <a:r>
              <a:rPr lang="en-US" dirty="0"/>
              <a:t>Over-testing – we were performing 14 or 15 CPT tests across a shallow failure, when simply experience identifying shallow failures may have been sufficient on its own. Worst case, 6 soundings would have been more than enough “more holes more better”</a:t>
            </a:r>
          </a:p>
          <a:p>
            <a:r>
              <a:rPr lang="en-US" dirty="0"/>
              <a:t>Parallel lab testing – this was great and arguably necessary. It provided us with an intuitive sense for how CPT data compared to laboratory data that people traditionally trust. Stratification is excellent. Liquid Limits tend to e about 10 less than the lab value, but the trends are still accurate. Pore pressure measurements in saturated soils are excellent. Compression index in clays was pretty good, but not in silty clays or clayey silts. The list goes on. We probably have done enough</a:t>
            </a:r>
          </a:p>
          <a:p>
            <a:endParaRPr lang="en-US" dirty="0"/>
          </a:p>
          <a:p>
            <a:r>
              <a:rPr lang="en-US" dirty="0"/>
              <a:t>This equipment, its interpretation, the parallel lab testing we performed, software use, data reduction, and all the hurdles we faced absolutely made me a better engineer and a stronger critical thinker. </a:t>
            </a:r>
          </a:p>
        </p:txBody>
      </p:sp>
      <p:sp>
        <p:nvSpPr>
          <p:cNvPr id="4" name="Slide Number Placeholder 3"/>
          <p:cNvSpPr>
            <a:spLocks noGrp="1"/>
          </p:cNvSpPr>
          <p:nvPr>
            <p:ph type="sldNum" sz="quarter" idx="5"/>
          </p:nvPr>
        </p:nvSpPr>
        <p:spPr/>
        <p:txBody>
          <a:bodyPr/>
          <a:lstStyle/>
          <a:p>
            <a:fld id="{2928B82F-681E-4CF2-8F63-16444A861911}" type="slidenum">
              <a:rPr lang="en-US" smtClean="0"/>
              <a:t>12</a:t>
            </a:fld>
            <a:endParaRPr lang="en-US"/>
          </a:p>
        </p:txBody>
      </p:sp>
    </p:spTree>
    <p:extLst>
      <p:ext uri="{BB962C8B-B14F-4D97-AF65-F5344CB8AC3E}">
        <p14:creationId xmlns:p14="http://schemas.microsoft.com/office/powerpoint/2010/main" val="2409872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8B82F-681E-4CF2-8F63-16444A861911}" type="slidenum">
              <a:rPr lang="en-US" smtClean="0"/>
              <a:t>13</a:t>
            </a:fld>
            <a:endParaRPr lang="en-US"/>
          </a:p>
        </p:txBody>
      </p:sp>
    </p:spTree>
    <p:extLst>
      <p:ext uri="{BB962C8B-B14F-4D97-AF65-F5344CB8AC3E}">
        <p14:creationId xmlns:p14="http://schemas.microsoft.com/office/powerpoint/2010/main" val="82024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slope failure we used CPT on- it’s a great example of a project we did much more testing than was necessary, however this ties into what I was saying as far as our learning curve and lack of confidence when we first started using this. </a:t>
            </a:r>
          </a:p>
          <a:p>
            <a:endParaRPr lang="en-US" dirty="0"/>
          </a:p>
          <a:p>
            <a:r>
              <a:rPr lang="en-US" dirty="0"/>
              <a:t>This was a shallow failure in Chickasha, OK which has been a nuisance for many decades. I tried to lay out our proposed soundings in areas which were clearly failing as well as in areas which appeared to be in decent shape. </a:t>
            </a:r>
          </a:p>
        </p:txBody>
      </p:sp>
      <p:sp>
        <p:nvSpPr>
          <p:cNvPr id="4" name="Slide Number Placeholder 3"/>
          <p:cNvSpPr>
            <a:spLocks noGrp="1"/>
          </p:cNvSpPr>
          <p:nvPr>
            <p:ph type="sldNum" sz="quarter" idx="5"/>
          </p:nvPr>
        </p:nvSpPr>
        <p:spPr/>
        <p:txBody>
          <a:bodyPr/>
          <a:lstStyle/>
          <a:p>
            <a:fld id="{2928B82F-681E-4CF2-8F63-16444A861911}" type="slidenum">
              <a:rPr lang="en-US" smtClean="0"/>
              <a:t>14</a:t>
            </a:fld>
            <a:endParaRPr lang="en-US"/>
          </a:p>
        </p:txBody>
      </p:sp>
    </p:spTree>
    <p:extLst>
      <p:ext uri="{BB962C8B-B14F-4D97-AF65-F5344CB8AC3E}">
        <p14:creationId xmlns:p14="http://schemas.microsoft.com/office/powerpoint/2010/main" val="3615263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8B82F-681E-4CF2-8F63-16444A861911}" type="slidenum">
              <a:rPr lang="en-US" smtClean="0"/>
              <a:t>15</a:t>
            </a:fld>
            <a:endParaRPr lang="en-US"/>
          </a:p>
        </p:txBody>
      </p:sp>
    </p:spTree>
    <p:extLst>
      <p:ext uri="{BB962C8B-B14F-4D97-AF65-F5344CB8AC3E}">
        <p14:creationId xmlns:p14="http://schemas.microsoft.com/office/powerpoint/2010/main" val="2826954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8B82F-681E-4CF2-8F63-16444A861911}" type="slidenum">
              <a:rPr lang="en-US" smtClean="0"/>
              <a:t>16</a:t>
            </a:fld>
            <a:endParaRPr lang="en-US"/>
          </a:p>
        </p:txBody>
      </p:sp>
    </p:spTree>
    <p:extLst>
      <p:ext uri="{BB962C8B-B14F-4D97-AF65-F5344CB8AC3E}">
        <p14:creationId xmlns:p14="http://schemas.microsoft.com/office/powerpoint/2010/main" val="3171059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large slide in the middle is 100 yards long</a:t>
            </a:r>
          </a:p>
          <a:p>
            <a:endParaRPr lang="en-US" dirty="0"/>
          </a:p>
          <a:p>
            <a:r>
              <a:rPr lang="en-US" dirty="0"/>
              <a:t>Accessibility is very difficult</a:t>
            </a:r>
          </a:p>
          <a:p>
            <a:endParaRPr lang="en-US" dirty="0"/>
          </a:p>
          <a:p>
            <a:r>
              <a:rPr lang="en-US" dirty="0"/>
              <a:t>Can’t get equipment onto the failing mass</a:t>
            </a:r>
          </a:p>
          <a:p>
            <a:endParaRPr lang="en-US" dirty="0"/>
          </a:p>
          <a:p>
            <a:r>
              <a:rPr lang="en-US" dirty="0"/>
              <a:t>Based on visual observation, it appeared that the depth of rock varied quite a bit laterally and longitudinally</a:t>
            </a:r>
          </a:p>
          <a:p>
            <a:endParaRPr lang="en-US" dirty="0"/>
          </a:p>
          <a:p>
            <a:r>
              <a:rPr lang="en-US" dirty="0"/>
              <a:t>Hired a private consultant to perform seismic and resistivity testing. They basically laid out X shapes across each of these. Coupled with the borings we were able to complete/access, the District and now any contractor, has an excellent idea of the elevation of rock across this site. </a:t>
            </a:r>
          </a:p>
        </p:txBody>
      </p:sp>
      <p:sp>
        <p:nvSpPr>
          <p:cNvPr id="4" name="Slide Number Placeholder 3"/>
          <p:cNvSpPr>
            <a:spLocks noGrp="1"/>
          </p:cNvSpPr>
          <p:nvPr>
            <p:ph type="sldNum" sz="quarter" idx="5"/>
          </p:nvPr>
        </p:nvSpPr>
        <p:spPr/>
        <p:txBody>
          <a:bodyPr/>
          <a:lstStyle/>
          <a:p>
            <a:fld id="{2928B82F-681E-4CF2-8F63-16444A861911}" type="slidenum">
              <a:rPr lang="en-US" smtClean="0"/>
              <a:t>17</a:t>
            </a:fld>
            <a:endParaRPr lang="en-US"/>
          </a:p>
        </p:txBody>
      </p:sp>
    </p:spTree>
    <p:extLst>
      <p:ext uri="{BB962C8B-B14F-4D97-AF65-F5344CB8AC3E}">
        <p14:creationId xmlns:p14="http://schemas.microsoft.com/office/powerpoint/2010/main" val="3100095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layout of the testing they performed for us</a:t>
            </a:r>
          </a:p>
          <a:p>
            <a:endParaRPr lang="en-US" dirty="0"/>
          </a:p>
          <a:p>
            <a:r>
              <a:rPr lang="en-US" dirty="0"/>
              <a:t>I think Green was electrical resistivity and Red was seismic shear wave</a:t>
            </a:r>
          </a:p>
          <a:p>
            <a:endParaRPr lang="en-US" dirty="0"/>
          </a:p>
        </p:txBody>
      </p:sp>
      <p:sp>
        <p:nvSpPr>
          <p:cNvPr id="4" name="Slide Number Placeholder 3"/>
          <p:cNvSpPr>
            <a:spLocks noGrp="1"/>
          </p:cNvSpPr>
          <p:nvPr>
            <p:ph type="sldNum" sz="quarter" idx="5"/>
          </p:nvPr>
        </p:nvSpPr>
        <p:spPr/>
        <p:txBody>
          <a:bodyPr/>
          <a:lstStyle/>
          <a:p>
            <a:fld id="{2928B82F-681E-4CF2-8F63-16444A861911}" type="slidenum">
              <a:rPr lang="en-US" smtClean="0"/>
              <a:t>18</a:t>
            </a:fld>
            <a:endParaRPr lang="en-US"/>
          </a:p>
        </p:txBody>
      </p:sp>
    </p:spTree>
    <p:extLst>
      <p:ext uri="{BB962C8B-B14F-4D97-AF65-F5344CB8AC3E}">
        <p14:creationId xmlns:p14="http://schemas.microsoft.com/office/powerpoint/2010/main" val="1270005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luck putting something together like this with SPT or even CPT.</a:t>
            </a:r>
          </a:p>
          <a:p>
            <a:endParaRPr lang="en-US" dirty="0"/>
          </a:p>
          <a:p>
            <a:r>
              <a:rPr lang="en-US" dirty="0"/>
              <a:t>Good luck even getting your equipment onto the slope.</a:t>
            </a:r>
          </a:p>
        </p:txBody>
      </p:sp>
      <p:sp>
        <p:nvSpPr>
          <p:cNvPr id="4" name="Slide Number Placeholder 3"/>
          <p:cNvSpPr>
            <a:spLocks noGrp="1"/>
          </p:cNvSpPr>
          <p:nvPr>
            <p:ph type="sldNum" sz="quarter" idx="5"/>
          </p:nvPr>
        </p:nvSpPr>
        <p:spPr/>
        <p:txBody>
          <a:bodyPr/>
          <a:lstStyle/>
          <a:p>
            <a:fld id="{2928B82F-681E-4CF2-8F63-16444A861911}" type="slidenum">
              <a:rPr lang="en-US" smtClean="0"/>
              <a:t>19</a:t>
            </a:fld>
            <a:endParaRPr lang="en-US"/>
          </a:p>
        </p:txBody>
      </p:sp>
    </p:spTree>
    <p:extLst>
      <p:ext uri="{BB962C8B-B14F-4D97-AF65-F5344CB8AC3E}">
        <p14:creationId xmlns:p14="http://schemas.microsoft.com/office/powerpoint/2010/main" val="284480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could vary from simply including it in your specifications as an acceptable means to perform geotechnical exploration, to encouraging its use through sub-consultants to full-on day-to-day use internally, through consultants, or any other method. </a:t>
            </a:r>
          </a:p>
        </p:txBody>
      </p:sp>
      <p:sp>
        <p:nvSpPr>
          <p:cNvPr id="4" name="Slide Number Placeholder 3"/>
          <p:cNvSpPr>
            <a:spLocks noGrp="1"/>
          </p:cNvSpPr>
          <p:nvPr>
            <p:ph type="sldNum" sz="quarter" idx="5"/>
          </p:nvPr>
        </p:nvSpPr>
        <p:spPr/>
        <p:txBody>
          <a:bodyPr/>
          <a:lstStyle/>
          <a:p>
            <a:fld id="{2928B82F-681E-4CF2-8F63-16444A861911}" type="slidenum">
              <a:rPr lang="en-US" smtClean="0"/>
              <a:t>4</a:t>
            </a:fld>
            <a:endParaRPr lang="en-US"/>
          </a:p>
        </p:txBody>
      </p:sp>
    </p:spTree>
    <p:extLst>
      <p:ext uri="{BB962C8B-B14F-4D97-AF65-F5344CB8AC3E}">
        <p14:creationId xmlns:p14="http://schemas.microsoft.com/office/powerpoint/2010/main" val="265857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8B82F-681E-4CF2-8F63-16444A861911}" type="slidenum">
              <a:rPr lang="en-US" smtClean="0"/>
              <a:t>5</a:t>
            </a:fld>
            <a:endParaRPr lang="en-US"/>
          </a:p>
        </p:txBody>
      </p:sp>
    </p:spTree>
    <p:extLst>
      <p:ext uri="{BB962C8B-B14F-4D97-AF65-F5344CB8AC3E}">
        <p14:creationId xmlns:p14="http://schemas.microsoft.com/office/powerpoint/2010/main" val="378381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mechanical cones we still posses </a:t>
            </a:r>
          </a:p>
          <a:p>
            <a:endParaRPr lang="en-US" dirty="0"/>
          </a:p>
          <a:p>
            <a:r>
              <a:rPr lang="en-US" dirty="0"/>
              <a:t>Looking at this stuff makes me glad to be called a </a:t>
            </a:r>
            <a:r>
              <a:rPr lang="en-US" dirty="0" err="1"/>
              <a:t>millenial</a:t>
            </a:r>
            <a:endParaRPr lang="en-US" dirty="0"/>
          </a:p>
        </p:txBody>
      </p:sp>
      <p:sp>
        <p:nvSpPr>
          <p:cNvPr id="4" name="Slide Number Placeholder 3"/>
          <p:cNvSpPr>
            <a:spLocks noGrp="1"/>
          </p:cNvSpPr>
          <p:nvPr>
            <p:ph type="sldNum" sz="quarter" idx="5"/>
          </p:nvPr>
        </p:nvSpPr>
        <p:spPr/>
        <p:txBody>
          <a:bodyPr/>
          <a:lstStyle/>
          <a:p>
            <a:fld id="{2928B82F-681E-4CF2-8F63-16444A861911}" type="slidenum">
              <a:rPr lang="en-US" smtClean="0"/>
              <a:t>6</a:t>
            </a:fld>
            <a:endParaRPr lang="en-US"/>
          </a:p>
        </p:txBody>
      </p:sp>
    </p:spTree>
    <p:extLst>
      <p:ext uri="{BB962C8B-B14F-4D97-AF65-F5344CB8AC3E}">
        <p14:creationId xmlns:p14="http://schemas.microsoft.com/office/powerpoint/2010/main" val="369257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example of how data was presented in the 90s and a photo of what we refer to as our old cone truck</a:t>
            </a:r>
          </a:p>
        </p:txBody>
      </p:sp>
      <p:sp>
        <p:nvSpPr>
          <p:cNvPr id="4" name="Slide Number Placeholder 3"/>
          <p:cNvSpPr>
            <a:spLocks noGrp="1"/>
          </p:cNvSpPr>
          <p:nvPr>
            <p:ph type="sldNum" sz="quarter" idx="5"/>
          </p:nvPr>
        </p:nvSpPr>
        <p:spPr/>
        <p:txBody>
          <a:bodyPr/>
          <a:lstStyle/>
          <a:p>
            <a:fld id="{2928B82F-681E-4CF2-8F63-16444A861911}" type="slidenum">
              <a:rPr lang="en-US" smtClean="0"/>
              <a:t>7</a:t>
            </a:fld>
            <a:endParaRPr lang="en-US"/>
          </a:p>
        </p:txBody>
      </p:sp>
    </p:spTree>
    <p:extLst>
      <p:ext uri="{BB962C8B-B14F-4D97-AF65-F5344CB8AC3E}">
        <p14:creationId xmlns:p14="http://schemas.microsoft.com/office/powerpoint/2010/main" val="2728733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There were a handful of engineers who knew how to perform and/or analyze the data. One retired and one took employment at another division in ODOT. We were left with 3 engineers in the geotechnical branch, 2 of whom were poorly motivated to learn. Equipment was abused and neglected and eventually fell into disrepair and the one engineer who knew how to handle the data wasn’t able to collect it anymore. Additionally, even if the equipment happened to be able to work one day, we did not keep up with the times regarding software and data processing. So parsing through hundreds, if not thousands, of lines of raw data in excel spreadsheets was not an efficient use of time. Any time saved performing the soundings in the field was lost reducing data in the office and the speed advantage of CPT was nullified. </a:t>
            </a:r>
          </a:p>
          <a:p>
            <a:pPr marL="228600" indent="-228600">
              <a:buAutoNum type="arabicParenR"/>
            </a:pPr>
            <a:endParaRPr lang="en-US" dirty="0"/>
          </a:p>
          <a:p>
            <a:pPr marL="228600" indent="-228600">
              <a:buAutoNum type="arabicParenR"/>
            </a:pPr>
            <a:r>
              <a:rPr lang="en-US" dirty="0"/>
              <a:t>We basically lost the capability to perform soundings and analyze the data.</a:t>
            </a:r>
          </a:p>
        </p:txBody>
      </p:sp>
      <p:sp>
        <p:nvSpPr>
          <p:cNvPr id="4" name="Slide Number Placeholder 3"/>
          <p:cNvSpPr>
            <a:spLocks noGrp="1"/>
          </p:cNvSpPr>
          <p:nvPr>
            <p:ph type="sldNum" sz="quarter" idx="5"/>
          </p:nvPr>
        </p:nvSpPr>
        <p:spPr/>
        <p:txBody>
          <a:bodyPr/>
          <a:lstStyle/>
          <a:p>
            <a:fld id="{2928B82F-681E-4CF2-8F63-16444A861911}" type="slidenum">
              <a:rPr lang="en-US" smtClean="0"/>
              <a:t>8</a:t>
            </a:fld>
            <a:endParaRPr lang="en-US"/>
          </a:p>
        </p:txBody>
      </p:sp>
    </p:spTree>
    <p:extLst>
      <p:ext uri="{BB962C8B-B14F-4D97-AF65-F5344CB8AC3E}">
        <p14:creationId xmlns:p14="http://schemas.microsoft.com/office/powerpoint/2010/main" val="396531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Thanks to </a:t>
            </a:r>
            <a:r>
              <a:rPr lang="en-US" dirty="0" err="1"/>
              <a:t>Tremeandous</a:t>
            </a:r>
            <a:r>
              <a:rPr lang="en-US" dirty="0"/>
              <a:t> support from my direct supervisors within the materials Division, people within our maintenance division (who purchase equipment), and even senior staff, I was able to get the purchase of a new light weight CPT truck approved.</a:t>
            </a:r>
          </a:p>
          <a:p>
            <a:pPr marL="228600" indent="-228600">
              <a:buAutoNum type="arabicParenR"/>
            </a:pPr>
            <a:r>
              <a:rPr lang="en-US" dirty="0"/>
              <a:t>Luckily we took delivery of this truck the winter before shut downs started to occur and supply chains were being disrupted</a:t>
            </a:r>
          </a:p>
          <a:p>
            <a:pPr marL="228600" indent="-228600">
              <a:buAutoNum type="arabicParenR"/>
            </a:pPr>
            <a:r>
              <a:rPr lang="en-US" dirty="0"/>
              <a:t>Although it took a couple of years to get the truck, I was able to purchase software and educate myself and my team on it in preparation for delivery of the CPT</a:t>
            </a:r>
          </a:p>
        </p:txBody>
      </p:sp>
      <p:sp>
        <p:nvSpPr>
          <p:cNvPr id="4" name="Slide Number Placeholder 3"/>
          <p:cNvSpPr>
            <a:spLocks noGrp="1"/>
          </p:cNvSpPr>
          <p:nvPr>
            <p:ph type="sldNum" sz="quarter" idx="5"/>
          </p:nvPr>
        </p:nvSpPr>
        <p:spPr/>
        <p:txBody>
          <a:bodyPr/>
          <a:lstStyle/>
          <a:p>
            <a:fld id="{2928B82F-681E-4CF2-8F63-16444A861911}" type="slidenum">
              <a:rPr lang="en-US" smtClean="0"/>
              <a:t>9</a:t>
            </a:fld>
            <a:endParaRPr lang="en-US"/>
          </a:p>
        </p:txBody>
      </p:sp>
    </p:spTree>
    <p:extLst>
      <p:ext uri="{BB962C8B-B14F-4D97-AF65-F5344CB8AC3E}">
        <p14:creationId xmlns:p14="http://schemas.microsoft.com/office/powerpoint/2010/main" val="390153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photos of our new cone truck</a:t>
            </a:r>
          </a:p>
          <a:p>
            <a:endParaRPr lang="en-US" dirty="0"/>
          </a:p>
          <a:p>
            <a:r>
              <a:rPr lang="en-US" dirty="0"/>
              <a:t>The truck presented in </a:t>
            </a:r>
            <a:r>
              <a:rPr lang="en-US" dirty="0" err="1"/>
              <a:t>vertek’s</a:t>
            </a:r>
            <a:r>
              <a:rPr lang="en-US" dirty="0"/>
              <a:t> catalogue is our actual truck. </a:t>
            </a:r>
            <a:r>
              <a:rPr lang="en-US" dirty="0" err="1"/>
              <a:t>Youll</a:t>
            </a:r>
            <a:r>
              <a:rPr lang="en-US" dirty="0"/>
              <a:t> notice the awning covering the deck- this was something we asked them to do, and it’s the first time they did it. Its an excellent addition, and really helps keep our guys out of the sun</a:t>
            </a:r>
          </a:p>
          <a:p>
            <a:endParaRPr lang="en-US" dirty="0"/>
          </a:p>
          <a:p>
            <a:r>
              <a:rPr lang="en-US" dirty="0"/>
              <a:t>The photo in the middle was in Duncan Oklahoma and gives an idea of access we can gain with the truck</a:t>
            </a:r>
          </a:p>
          <a:p>
            <a:endParaRPr lang="en-US" dirty="0"/>
          </a:p>
          <a:p>
            <a:r>
              <a:rPr lang="en-US" dirty="0"/>
              <a:t>The photo on the right is on a current </a:t>
            </a:r>
            <a:r>
              <a:rPr lang="en-US" dirty="0" err="1"/>
              <a:t>projectin</a:t>
            </a:r>
            <a:r>
              <a:rPr lang="en-US" dirty="0"/>
              <a:t> Blackwell OK. We’re driving under I-35 in a 14 x 14 concrete box. We would not have been able to do this in a rig. We are even considering coring the box and pushing a cone under this box.</a:t>
            </a:r>
          </a:p>
        </p:txBody>
      </p:sp>
      <p:sp>
        <p:nvSpPr>
          <p:cNvPr id="4" name="Slide Number Placeholder 3"/>
          <p:cNvSpPr>
            <a:spLocks noGrp="1"/>
          </p:cNvSpPr>
          <p:nvPr>
            <p:ph type="sldNum" sz="quarter" idx="5"/>
          </p:nvPr>
        </p:nvSpPr>
        <p:spPr/>
        <p:txBody>
          <a:bodyPr/>
          <a:lstStyle/>
          <a:p>
            <a:fld id="{2928B82F-681E-4CF2-8F63-16444A861911}" type="slidenum">
              <a:rPr lang="en-US" smtClean="0"/>
              <a:t>10</a:t>
            </a:fld>
            <a:endParaRPr lang="en-US"/>
          </a:p>
        </p:txBody>
      </p:sp>
    </p:spTree>
    <p:extLst>
      <p:ext uri="{BB962C8B-B14F-4D97-AF65-F5344CB8AC3E}">
        <p14:creationId xmlns:p14="http://schemas.microsoft.com/office/powerpoint/2010/main" val="396883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Crew burnout and fatigue is a real issue. We often times don’t appreciate the level of effort and work our field crews put in to complete the field work we request. Anything I can do to reduce fatigue and burn-out is among my top priorities and considerations when purchasing equipment or assigning work. </a:t>
            </a:r>
          </a:p>
          <a:p>
            <a:pPr marL="228600" indent="-228600">
              <a:buAutoNum type="arabicParenR"/>
            </a:pPr>
            <a:r>
              <a:rPr lang="en-US" dirty="0"/>
              <a:t>We all know the data is nearly continuous. I heard this over and over again, and I could imagine the value of such data, but until I actually experienced it I never understood how incredible and valuable this was. I like to use an </a:t>
            </a:r>
            <a:r>
              <a:rPr lang="en-US" dirty="0" err="1"/>
              <a:t>an</a:t>
            </a:r>
            <a:r>
              <a:rPr lang="en-US" dirty="0"/>
              <a:t> analogy: If when your mom told you not to touch the hot stove, you never touched it, you’d live the rest of your life “knowing” that stove was hot, but would you “understand” I knew this would be of value, but I never understood it until I started realizing the benefits of it.</a:t>
            </a:r>
          </a:p>
          <a:p>
            <a:pPr marL="228600" indent="-228600">
              <a:buAutoNum type="arabicParenR"/>
            </a:pPr>
            <a:r>
              <a:rPr lang="en-US" dirty="0"/>
              <a:t>I effectively don’t need a drilling rig unless I’m trying to get Shelby tube samples or core rock. There may be exceptions out there, but this is basically what it has boiled down to for us. </a:t>
            </a:r>
          </a:p>
          <a:p>
            <a:pPr marL="228600" indent="-228600">
              <a:buAutoNum type="arabicParenR"/>
            </a:pPr>
            <a:r>
              <a:rPr lang="en-US" dirty="0"/>
              <a:t>Being able to have a very </a:t>
            </a:r>
            <a:r>
              <a:rPr lang="en-US" dirty="0" err="1"/>
              <a:t>very</a:t>
            </a:r>
            <a:r>
              <a:rPr lang="en-US" dirty="0"/>
              <a:t> good idea of what </a:t>
            </a:r>
            <a:r>
              <a:rPr lang="en-US" dirty="0" err="1"/>
              <a:t>youre</a:t>
            </a:r>
            <a:r>
              <a:rPr lang="en-US" dirty="0"/>
              <a:t> going to encounter before you go out there can be a major advantage. </a:t>
            </a:r>
          </a:p>
          <a:p>
            <a:pPr marL="685800" lvl="1" indent="-228600">
              <a:buAutoNum type="arabicParenR"/>
            </a:pPr>
            <a:r>
              <a:rPr lang="en-US" dirty="0"/>
              <a:t>For example, if you need to core rock, you pretty much have a great idea of where it is already and you can basically drill straight to it, then start your rock coring operations</a:t>
            </a:r>
          </a:p>
          <a:p>
            <a:pPr marL="685800" lvl="1" indent="-228600">
              <a:buAutoNum type="arabicParenR"/>
            </a:pPr>
            <a:r>
              <a:rPr lang="en-US" dirty="0"/>
              <a:t>You can be prepared for the possibility of loose flowing sands and bring out appropriate drilling fluids</a:t>
            </a:r>
          </a:p>
          <a:p>
            <a:pPr marL="685800" lvl="1" indent="-228600">
              <a:buAutoNum type="arabicParenR"/>
            </a:pPr>
            <a:r>
              <a:rPr lang="en-US" dirty="0"/>
              <a:t>Instead of blindly sampling with Shelby tubes and sort of praying you didn’t miss an important or sensitive layer, you can target exactly what you need. In relatively homogeneous layers, this has the effect of reduced sampling and reduced laboratory testing since you don’t blindly collect a sample every 5 feet. </a:t>
            </a:r>
          </a:p>
          <a:p>
            <a:pPr marL="228600" lvl="0" indent="-228600">
              <a:buAutoNum type="arabicParenR"/>
            </a:pPr>
            <a:r>
              <a:rPr lang="en-US" dirty="0"/>
              <a:t>I’ll show an example later, but coupled with some laboratory testing, you can pretty accurately estimate the depth to the slip surface just by looking at the tip resistance or other correlations.  When your modelling is complete, its very satisfying to see how closely things line up. This gives you and your end-user a lot more confidence in decision making. </a:t>
            </a:r>
          </a:p>
        </p:txBody>
      </p:sp>
      <p:sp>
        <p:nvSpPr>
          <p:cNvPr id="4" name="Slide Number Placeholder 3"/>
          <p:cNvSpPr>
            <a:spLocks noGrp="1"/>
          </p:cNvSpPr>
          <p:nvPr>
            <p:ph type="sldNum" sz="quarter" idx="5"/>
          </p:nvPr>
        </p:nvSpPr>
        <p:spPr/>
        <p:txBody>
          <a:bodyPr/>
          <a:lstStyle/>
          <a:p>
            <a:fld id="{2928B82F-681E-4CF2-8F63-16444A861911}" type="slidenum">
              <a:rPr lang="en-US" smtClean="0"/>
              <a:t>11</a:t>
            </a:fld>
            <a:endParaRPr lang="en-US"/>
          </a:p>
        </p:txBody>
      </p:sp>
    </p:spTree>
    <p:extLst>
      <p:ext uri="{BB962C8B-B14F-4D97-AF65-F5344CB8AC3E}">
        <p14:creationId xmlns:p14="http://schemas.microsoft.com/office/powerpoint/2010/main" val="315232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8F58FA-9DDE-4849-901A-4EEE1B201F3F}"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252027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FB2A9-F221-4729-808C-0E44644B0EB0}"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5125249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FB2A9-F221-4729-808C-0E44644B0EB0}"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5A728-CE16-42A6-80E8-D6F53DA926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54050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FB2A9-F221-4729-808C-0E44644B0EB0}"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18264039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FB2A9-F221-4729-808C-0E44644B0EB0}"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5A728-CE16-42A6-80E8-D6F53DA926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27321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FB2A9-F221-4729-808C-0E44644B0EB0}"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309712578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B3553-EB62-4D70-87D6-7E1FC16191AD}"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3433987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BEAB9-1398-4BEE-9826-AE79791EF989}"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320240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2ADF69-5AA3-4A95-AF47-D3370818F396}"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93975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CC7727-95F7-4B94-BFCE-54D4F6FBA772}"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196836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7A7B70-1632-43FF-A5DA-521E8F1C195C}" type="datetime1">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1305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BFB2A9-F221-4729-808C-0E44644B0EB0}" type="datetime1">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9064826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B2E1BF-2843-4B83-B5DB-D6440D95C9AB}" type="datetime1">
              <a:rPr lang="en-US" smtClean="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336002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88990-48A6-4A74-982B-0A902F2AD51D}" type="datetime1">
              <a:rPr lang="en-US" smtClean="0"/>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378429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FE1D9B-4548-4372-979D-A684027E9BE0}" type="datetime1">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5A728-CE16-42A6-80E8-D6F53DA92673}" type="slidenum">
              <a:rPr lang="en-US" smtClean="0"/>
              <a:t>‹#›</a:t>
            </a:fld>
            <a:endParaRPr lang="en-US"/>
          </a:p>
        </p:txBody>
      </p:sp>
    </p:spTree>
    <p:extLst>
      <p:ext uri="{BB962C8B-B14F-4D97-AF65-F5344CB8AC3E}">
        <p14:creationId xmlns:p14="http://schemas.microsoft.com/office/powerpoint/2010/main" val="396737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5A728-CE16-42A6-80E8-D6F53DA92673}" type="slidenum">
              <a:rPr lang="en-US" smtClean="0"/>
              <a:t>‹#›</a:t>
            </a:fld>
            <a:endParaRPr lang="en-US"/>
          </a:p>
        </p:txBody>
      </p:sp>
      <p:sp>
        <p:nvSpPr>
          <p:cNvPr id="5" name="Date Placeholder 4"/>
          <p:cNvSpPr>
            <a:spLocks noGrp="1"/>
          </p:cNvSpPr>
          <p:nvPr>
            <p:ph type="dt" sz="half" idx="10"/>
          </p:nvPr>
        </p:nvSpPr>
        <p:spPr/>
        <p:txBody>
          <a:bodyPr/>
          <a:lstStyle/>
          <a:p>
            <a:fld id="{F6426105-DE67-4211-8A88-B5E5EC98F70B}" type="datetime1">
              <a:rPr lang="en-US" smtClean="0"/>
              <a:t>9/27/2022</a:t>
            </a:fld>
            <a:endParaRPr lang="en-US"/>
          </a:p>
        </p:txBody>
      </p:sp>
    </p:spTree>
    <p:extLst>
      <p:ext uri="{BB962C8B-B14F-4D97-AF65-F5344CB8AC3E}">
        <p14:creationId xmlns:p14="http://schemas.microsoft.com/office/powerpoint/2010/main" val="350579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BFB2A9-F221-4729-808C-0E44644B0EB0}" type="datetime1">
              <a:rPr lang="en-US" smtClean="0"/>
              <a:t>9/27/2022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85A728-CE16-42A6-80E8-D6F53DA92673}" type="slidenum">
              <a:rPr lang="en-US" smtClean="0"/>
              <a:t>‹#›</a:t>
            </a:fld>
            <a:endParaRPr lang="en-US"/>
          </a:p>
        </p:txBody>
      </p:sp>
    </p:spTree>
    <p:extLst>
      <p:ext uri="{BB962C8B-B14F-4D97-AF65-F5344CB8AC3E}">
        <p14:creationId xmlns:p14="http://schemas.microsoft.com/office/powerpoint/2010/main" val="34300624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041D-4585-501B-BB1F-318DE3E31A65}"/>
              </a:ext>
            </a:extLst>
          </p:cNvPr>
          <p:cNvSpPr>
            <a:spLocks noGrp="1"/>
          </p:cNvSpPr>
          <p:nvPr>
            <p:ph type="ctrTitle"/>
          </p:nvPr>
        </p:nvSpPr>
        <p:spPr>
          <a:xfrm>
            <a:off x="567559" y="2181895"/>
            <a:ext cx="10310648" cy="2387600"/>
          </a:xfrm>
        </p:spPr>
        <p:txBody>
          <a:bodyPr>
            <a:normAutofit/>
          </a:bodyPr>
          <a:lstStyle/>
          <a:p>
            <a:pPr algn="ctr"/>
            <a:r>
              <a:rPr lang="en-US" dirty="0">
                <a:solidFill>
                  <a:schemeClr val="accent1">
                    <a:lumMod val="50000"/>
                  </a:schemeClr>
                </a:solidFill>
              </a:rPr>
              <a:t>Oklahoma DOT Experience with Geotechnical A-</a:t>
            </a:r>
            <a:r>
              <a:rPr lang="en-US" dirty="0" err="1">
                <a:solidFill>
                  <a:schemeClr val="accent1">
                    <a:lumMod val="50000"/>
                  </a:schemeClr>
                </a:solidFill>
              </a:rPr>
              <a:t>GaME</a:t>
            </a:r>
            <a:r>
              <a:rPr lang="en-US" dirty="0">
                <a:solidFill>
                  <a:schemeClr val="accent1">
                    <a:lumMod val="50000"/>
                  </a:schemeClr>
                </a:solidFill>
              </a:rPr>
              <a:t> Methods</a:t>
            </a:r>
          </a:p>
        </p:txBody>
      </p:sp>
      <p:sp>
        <p:nvSpPr>
          <p:cNvPr id="3" name="Subtitle 2">
            <a:extLst>
              <a:ext uri="{FF2B5EF4-FFF2-40B4-BE49-F238E27FC236}">
                <a16:creationId xmlns:a16="http://schemas.microsoft.com/office/drawing/2014/main" id="{15BD0A95-23B9-AE21-8EEF-45DAAD5D01D0}"/>
              </a:ext>
            </a:extLst>
          </p:cNvPr>
          <p:cNvSpPr>
            <a:spLocks noGrp="1"/>
          </p:cNvSpPr>
          <p:nvPr>
            <p:ph type="subTitle" idx="1"/>
          </p:nvPr>
        </p:nvSpPr>
        <p:spPr>
          <a:xfrm>
            <a:off x="1524000" y="4482882"/>
            <a:ext cx="9144000" cy="1655762"/>
          </a:xfrm>
        </p:spPr>
        <p:txBody>
          <a:bodyPr/>
          <a:lstStyle/>
          <a:p>
            <a:r>
              <a:rPr lang="en-US" dirty="0"/>
              <a:t>G. Scott Garland, Jr., P.E.</a:t>
            </a:r>
          </a:p>
          <a:p>
            <a:r>
              <a:rPr lang="en-US" dirty="0"/>
              <a:t>Oklahoma DOT - Materials Division – Geotechnical Branch</a:t>
            </a:r>
          </a:p>
          <a:p>
            <a:r>
              <a:rPr lang="en-US" dirty="0"/>
              <a:t>ggarland@odot.org</a:t>
            </a:r>
          </a:p>
        </p:txBody>
      </p:sp>
      <p:sp>
        <p:nvSpPr>
          <p:cNvPr id="4" name="Slide Number Placeholder 3">
            <a:extLst>
              <a:ext uri="{FF2B5EF4-FFF2-40B4-BE49-F238E27FC236}">
                <a16:creationId xmlns:a16="http://schemas.microsoft.com/office/drawing/2014/main" id="{031FCBFD-8492-6FE6-2637-5B186243FBEE}"/>
              </a:ext>
            </a:extLst>
          </p:cNvPr>
          <p:cNvSpPr>
            <a:spLocks noGrp="1"/>
          </p:cNvSpPr>
          <p:nvPr>
            <p:ph type="sldNum" sz="quarter" idx="12"/>
          </p:nvPr>
        </p:nvSpPr>
        <p:spPr/>
        <p:txBody>
          <a:bodyPr/>
          <a:lstStyle/>
          <a:p>
            <a:fld id="{2585A728-CE16-42A6-80E8-D6F53DA92673}" type="slidenum">
              <a:rPr lang="en-US" smtClean="0"/>
              <a:t>1</a:t>
            </a:fld>
            <a:endParaRPr lang="en-US"/>
          </a:p>
        </p:txBody>
      </p:sp>
      <p:pic>
        <p:nvPicPr>
          <p:cNvPr id="5" name="Picture 4">
            <a:extLst>
              <a:ext uri="{FF2B5EF4-FFF2-40B4-BE49-F238E27FC236}">
                <a16:creationId xmlns:a16="http://schemas.microsoft.com/office/drawing/2014/main" id="{24E542E0-611D-3172-8972-AD62C0D72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171" y="-1744910"/>
            <a:ext cx="5671658" cy="5671658"/>
          </a:xfrm>
          <a:prstGeom prst="rect">
            <a:avLst/>
          </a:prstGeom>
        </p:spPr>
      </p:pic>
    </p:spTree>
    <p:extLst>
      <p:ext uri="{BB962C8B-B14F-4D97-AF65-F5344CB8AC3E}">
        <p14:creationId xmlns:p14="http://schemas.microsoft.com/office/powerpoint/2010/main" val="352400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p:txBody>
          <a:bodyPr/>
          <a:lstStyle/>
          <a:p>
            <a:r>
              <a:rPr lang="en-US" dirty="0"/>
              <a:t>The New Cone Truck</a:t>
            </a:r>
          </a:p>
        </p:txBody>
      </p:sp>
      <p:sp>
        <p:nvSpPr>
          <p:cNvPr id="3" name="Slide Number Placeholder 2">
            <a:extLst>
              <a:ext uri="{FF2B5EF4-FFF2-40B4-BE49-F238E27FC236}">
                <a16:creationId xmlns:a16="http://schemas.microsoft.com/office/drawing/2014/main" id="{42809E47-A7D9-E160-DDB7-F3B2CFFF4F49}"/>
              </a:ext>
            </a:extLst>
          </p:cNvPr>
          <p:cNvSpPr>
            <a:spLocks noGrp="1"/>
          </p:cNvSpPr>
          <p:nvPr>
            <p:ph type="sldNum" sz="quarter" idx="12"/>
          </p:nvPr>
        </p:nvSpPr>
        <p:spPr/>
        <p:txBody>
          <a:bodyPr/>
          <a:lstStyle/>
          <a:p>
            <a:fld id="{2585A728-CE16-42A6-80E8-D6F53DA92673}" type="slidenum">
              <a:rPr lang="en-US" smtClean="0"/>
              <a:t>10</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pic>
        <p:nvPicPr>
          <p:cNvPr id="5" name="Picture 4">
            <a:extLst>
              <a:ext uri="{FF2B5EF4-FFF2-40B4-BE49-F238E27FC236}">
                <a16:creationId xmlns:a16="http://schemas.microsoft.com/office/drawing/2014/main" id="{EFBD0072-942C-B47C-202E-ACC42FB41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966" y="2550499"/>
            <a:ext cx="5775364" cy="2732469"/>
          </a:xfrm>
          <a:prstGeom prst="rect">
            <a:avLst/>
          </a:prstGeom>
        </p:spPr>
      </p:pic>
      <p:pic>
        <p:nvPicPr>
          <p:cNvPr id="7" name="Picture 6">
            <a:extLst>
              <a:ext uri="{FF2B5EF4-FFF2-40B4-BE49-F238E27FC236}">
                <a16:creationId xmlns:a16="http://schemas.microsoft.com/office/drawing/2014/main" id="{B28453C5-F20C-4D61-8A2A-86780D1DC999}"/>
              </a:ext>
            </a:extLst>
          </p:cNvPr>
          <p:cNvPicPr>
            <a:picLocks noChangeAspect="1"/>
          </p:cNvPicPr>
          <p:nvPr/>
        </p:nvPicPr>
        <p:blipFill>
          <a:blip r:embed="rId5"/>
          <a:stretch>
            <a:fillRect/>
          </a:stretch>
        </p:blipFill>
        <p:spPr>
          <a:xfrm>
            <a:off x="532082" y="1833886"/>
            <a:ext cx="3092926" cy="4165697"/>
          </a:xfrm>
          <a:prstGeom prst="rect">
            <a:avLst/>
          </a:prstGeom>
        </p:spPr>
      </p:pic>
      <p:pic>
        <p:nvPicPr>
          <p:cNvPr id="8" name="Picture 7">
            <a:extLst>
              <a:ext uri="{FF2B5EF4-FFF2-40B4-BE49-F238E27FC236}">
                <a16:creationId xmlns:a16="http://schemas.microsoft.com/office/drawing/2014/main" id="{F79142DD-9E9A-EC38-5E07-B445010CB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6779" y="1833887"/>
            <a:ext cx="3124272" cy="4165696"/>
          </a:xfrm>
          <a:prstGeom prst="rect">
            <a:avLst/>
          </a:prstGeom>
        </p:spPr>
      </p:pic>
    </p:spTree>
    <p:extLst>
      <p:ext uri="{BB962C8B-B14F-4D97-AF65-F5344CB8AC3E}">
        <p14:creationId xmlns:p14="http://schemas.microsoft.com/office/powerpoint/2010/main" val="348362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a:xfrm>
            <a:off x="321732" y="502436"/>
            <a:ext cx="8610600" cy="1293028"/>
          </a:xfrm>
        </p:spPr>
        <p:txBody>
          <a:bodyPr/>
          <a:lstStyle/>
          <a:p>
            <a:r>
              <a:rPr lang="en-US" dirty="0"/>
              <a:t>Benefits Experienced So Far</a:t>
            </a:r>
          </a:p>
        </p:txBody>
      </p:sp>
      <p:sp>
        <p:nvSpPr>
          <p:cNvPr id="3" name="Content Placeholder 2">
            <a:extLst>
              <a:ext uri="{FF2B5EF4-FFF2-40B4-BE49-F238E27FC236}">
                <a16:creationId xmlns:a16="http://schemas.microsoft.com/office/drawing/2014/main" id="{CED5F1A4-64C8-5B44-4391-E751211E556D}"/>
              </a:ext>
            </a:extLst>
          </p:cNvPr>
          <p:cNvSpPr>
            <a:spLocks noGrp="1"/>
          </p:cNvSpPr>
          <p:nvPr>
            <p:ph idx="1"/>
          </p:nvPr>
        </p:nvSpPr>
        <p:spPr>
          <a:xfrm>
            <a:off x="677333" y="1488613"/>
            <a:ext cx="10253426" cy="5174946"/>
          </a:xfrm>
        </p:spPr>
        <p:txBody>
          <a:bodyPr>
            <a:normAutofit fontScale="92500" lnSpcReduction="20000"/>
          </a:bodyPr>
          <a:lstStyle/>
          <a:p>
            <a:r>
              <a:rPr lang="en-US" dirty="0"/>
              <a:t>Much faster and easier than drilling</a:t>
            </a:r>
          </a:p>
          <a:p>
            <a:pPr lvl="1"/>
            <a:r>
              <a:rPr lang="en-US" dirty="0"/>
              <a:t>Reduced crew burnout and fatigue</a:t>
            </a:r>
          </a:p>
          <a:p>
            <a:pPr lvl="1"/>
            <a:r>
              <a:rPr lang="en-US" dirty="0"/>
              <a:t>Much safer</a:t>
            </a:r>
          </a:p>
          <a:p>
            <a:pPr lvl="1"/>
            <a:endParaRPr lang="en-US" dirty="0"/>
          </a:p>
          <a:p>
            <a:r>
              <a:rPr lang="en-US" dirty="0"/>
              <a:t>Quality of data is exceptional compared to SPT and other methods</a:t>
            </a:r>
          </a:p>
          <a:p>
            <a:endParaRPr lang="en-US" dirty="0"/>
          </a:p>
          <a:p>
            <a:r>
              <a:rPr lang="en-US" dirty="0"/>
              <a:t>Minimized the need for mobilizing a drilling rig</a:t>
            </a:r>
          </a:p>
          <a:p>
            <a:pPr lvl="1"/>
            <a:r>
              <a:rPr lang="en-US" dirty="0"/>
              <a:t>Our cone truck came with a soil sampler</a:t>
            </a:r>
          </a:p>
          <a:p>
            <a:pPr lvl="1"/>
            <a:r>
              <a:rPr lang="en-US" dirty="0"/>
              <a:t>We need a rig, typically, to core rock or obtain Shelby tube samples now that we have CPT</a:t>
            </a:r>
          </a:p>
          <a:p>
            <a:pPr lvl="1"/>
            <a:endParaRPr lang="en-US" dirty="0"/>
          </a:p>
          <a:p>
            <a:r>
              <a:rPr lang="en-US" dirty="0"/>
              <a:t>When drilling is still required, we can tailor our drilling operations and be prepared</a:t>
            </a:r>
          </a:p>
          <a:p>
            <a:pPr lvl="1"/>
            <a:r>
              <a:rPr lang="en-US" dirty="0"/>
              <a:t>Target specific layers for Shelby tube sampling, for example</a:t>
            </a:r>
          </a:p>
          <a:p>
            <a:pPr lvl="1"/>
            <a:r>
              <a:rPr lang="en-US" dirty="0"/>
              <a:t>Be prepared for loose, flowing sands</a:t>
            </a:r>
          </a:p>
          <a:p>
            <a:pPr lvl="1"/>
            <a:r>
              <a:rPr lang="en-US" dirty="0"/>
              <a:t>Good idea where depth to rock is when rock cores are sought</a:t>
            </a:r>
          </a:p>
          <a:p>
            <a:pPr lvl="1"/>
            <a:endParaRPr lang="en-US" dirty="0"/>
          </a:p>
          <a:p>
            <a:r>
              <a:rPr lang="en-US" dirty="0"/>
              <a:t>It has been a great tool to confirm slope stability models</a:t>
            </a:r>
          </a:p>
        </p:txBody>
      </p:sp>
      <p:sp>
        <p:nvSpPr>
          <p:cNvPr id="5" name="Slide Number Placeholder 4">
            <a:extLst>
              <a:ext uri="{FF2B5EF4-FFF2-40B4-BE49-F238E27FC236}">
                <a16:creationId xmlns:a16="http://schemas.microsoft.com/office/drawing/2014/main" id="{0EDDE5A0-597B-59EC-7778-39BB253C339E}"/>
              </a:ext>
            </a:extLst>
          </p:cNvPr>
          <p:cNvSpPr>
            <a:spLocks noGrp="1"/>
          </p:cNvSpPr>
          <p:nvPr>
            <p:ph type="sldNum" sz="quarter" idx="12"/>
          </p:nvPr>
        </p:nvSpPr>
        <p:spPr/>
        <p:txBody>
          <a:bodyPr/>
          <a:lstStyle/>
          <a:p>
            <a:fld id="{2585A728-CE16-42A6-80E8-D6F53DA92673}" type="slidenum">
              <a:rPr lang="en-US" smtClean="0"/>
              <a:t>11</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Tree>
    <p:extLst>
      <p:ext uri="{BB962C8B-B14F-4D97-AF65-F5344CB8AC3E}">
        <p14:creationId xmlns:p14="http://schemas.microsoft.com/office/powerpoint/2010/main" val="423337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p:txBody>
          <a:bodyPr/>
          <a:lstStyle/>
          <a:p>
            <a:r>
              <a:rPr lang="en-US" dirty="0"/>
              <a:t>Hurdles Experienced</a:t>
            </a:r>
          </a:p>
        </p:txBody>
      </p:sp>
      <p:sp>
        <p:nvSpPr>
          <p:cNvPr id="5" name="Slide Number Placeholder 4">
            <a:extLst>
              <a:ext uri="{FF2B5EF4-FFF2-40B4-BE49-F238E27FC236}">
                <a16:creationId xmlns:a16="http://schemas.microsoft.com/office/drawing/2014/main" id="{D48BCA41-3B72-B354-221A-943D4C5E31C3}"/>
              </a:ext>
            </a:extLst>
          </p:cNvPr>
          <p:cNvSpPr>
            <a:spLocks noGrp="1"/>
          </p:cNvSpPr>
          <p:nvPr>
            <p:ph type="sldNum" sz="quarter" idx="12"/>
          </p:nvPr>
        </p:nvSpPr>
        <p:spPr/>
        <p:txBody>
          <a:bodyPr/>
          <a:lstStyle/>
          <a:p>
            <a:fld id="{2585A728-CE16-42A6-80E8-D6F53DA92673}" type="slidenum">
              <a:rPr lang="en-US" smtClean="0"/>
              <a:t>12</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
        <p:nvSpPr>
          <p:cNvPr id="6" name="Content Placeholder 2">
            <a:extLst>
              <a:ext uri="{FF2B5EF4-FFF2-40B4-BE49-F238E27FC236}">
                <a16:creationId xmlns:a16="http://schemas.microsoft.com/office/drawing/2014/main" id="{A59707EC-42D4-C129-3940-FFA8B2D908AA}"/>
              </a:ext>
            </a:extLst>
          </p:cNvPr>
          <p:cNvSpPr>
            <a:spLocks noGrp="1"/>
          </p:cNvSpPr>
          <p:nvPr>
            <p:ph idx="1"/>
          </p:nvPr>
        </p:nvSpPr>
        <p:spPr>
          <a:xfrm>
            <a:off x="677334" y="1488613"/>
            <a:ext cx="8596668" cy="5304073"/>
          </a:xfrm>
        </p:spPr>
        <p:txBody>
          <a:bodyPr>
            <a:normAutofit lnSpcReduction="10000"/>
          </a:bodyPr>
          <a:lstStyle/>
          <a:p>
            <a:pPr lvl="1"/>
            <a:r>
              <a:rPr lang="en-US" dirty="0"/>
              <a:t>Initial learning curve</a:t>
            </a:r>
          </a:p>
          <a:p>
            <a:pPr lvl="2"/>
            <a:r>
              <a:rPr lang="en-US" dirty="0"/>
              <a:t>Operating the equipment</a:t>
            </a:r>
          </a:p>
          <a:p>
            <a:pPr lvl="2"/>
            <a:r>
              <a:rPr lang="en-US" dirty="0"/>
              <a:t>Reducing the data</a:t>
            </a:r>
          </a:p>
          <a:p>
            <a:pPr lvl="2"/>
            <a:r>
              <a:rPr lang="en-US" dirty="0"/>
              <a:t>Modeling software</a:t>
            </a:r>
          </a:p>
          <a:p>
            <a:pPr lvl="2"/>
            <a:endParaRPr lang="en-US" dirty="0"/>
          </a:p>
          <a:p>
            <a:pPr lvl="1"/>
            <a:r>
              <a:rPr lang="en-US" dirty="0"/>
              <a:t>Took some time to gain confidence</a:t>
            </a:r>
          </a:p>
          <a:p>
            <a:pPr lvl="2"/>
            <a:r>
              <a:rPr lang="en-US" dirty="0"/>
              <a:t>Initially we over-tested job sites</a:t>
            </a:r>
          </a:p>
          <a:p>
            <a:pPr lvl="2"/>
            <a:r>
              <a:rPr lang="en-US" dirty="0"/>
              <a:t>Performed a lot of parallel lab testing before feeling confident with CPT correlations</a:t>
            </a:r>
          </a:p>
          <a:p>
            <a:pPr lvl="2"/>
            <a:endParaRPr lang="en-US" dirty="0"/>
          </a:p>
          <a:p>
            <a:pPr lvl="1"/>
            <a:r>
              <a:rPr lang="en-US" dirty="0"/>
              <a:t>Some colleagues (both private and public sector) are still unfamiliar/uncomfortable with it</a:t>
            </a:r>
          </a:p>
          <a:p>
            <a:pPr lvl="2"/>
            <a:r>
              <a:rPr lang="en-US" dirty="0"/>
              <a:t>“Great, so, </a:t>
            </a:r>
            <a:r>
              <a:rPr lang="en-US" dirty="0" err="1"/>
              <a:t>ummmm</a:t>
            </a:r>
            <a:r>
              <a:rPr lang="en-US" dirty="0"/>
              <a:t>, what’s the N-value?”</a:t>
            </a:r>
          </a:p>
          <a:p>
            <a:pPr lvl="2"/>
            <a:r>
              <a:rPr lang="en-US" dirty="0"/>
              <a:t>“When in doubt, build it stout.”</a:t>
            </a:r>
          </a:p>
          <a:p>
            <a:pPr lvl="2"/>
            <a:r>
              <a:rPr lang="en-US" dirty="0"/>
              <a:t>“I want to see the soil.”</a:t>
            </a:r>
          </a:p>
          <a:p>
            <a:pPr lvl="2"/>
            <a:r>
              <a:rPr lang="en-US" dirty="0"/>
              <a:t>“What do I do in rock?”</a:t>
            </a:r>
          </a:p>
          <a:p>
            <a:pPr lvl="2"/>
            <a:r>
              <a:rPr lang="en-US" dirty="0"/>
              <a:t>“That’s fancy equipment, good for you.”</a:t>
            </a:r>
          </a:p>
        </p:txBody>
      </p:sp>
      <p:pic>
        <p:nvPicPr>
          <p:cNvPr id="3" name="Picture 2" descr="Doh Homer Simpson Quotes On Quotestopics - Homer Simpson D Oh Png  Transparent PNG - 492x578 - Free Download on NicePNG">
            <a:extLst>
              <a:ext uri="{FF2B5EF4-FFF2-40B4-BE49-F238E27FC236}">
                <a16:creationId xmlns:a16="http://schemas.microsoft.com/office/drawing/2014/main" id="{C5DA087B-DF27-3628-BA42-AEFBB9447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227" y="5268872"/>
            <a:ext cx="1737553" cy="139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18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p:txBody>
          <a:bodyPr/>
          <a:lstStyle/>
          <a:p>
            <a:r>
              <a:rPr lang="en-US" dirty="0"/>
              <a:t>One Example</a:t>
            </a:r>
          </a:p>
        </p:txBody>
      </p:sp>
      <p:sp>
        <p:nvSpPr>
          <p:cNvPr id="5" name="Slide Number Placeholder 4">
            <a:extLst>
              <a:ext uri="{FF2B5EF4-FFF2-40B4-BE49-F238E27FC236}">
                <a16:creationId xmlns:a16="http://schemas.microsoft.com/office/drawing/2014/main" id="{238AB01F-6826-E4CB-14F4-1D77F7ED8471}"/>
              </a:ext>
            </a:extLst>
          </p:cNvPr>
          <p:cNvSpPr>
            <a:spLocks noGrp="1"/>
          </p:cNvSpPr>
          <p:nvPr>
            <p:ph type="sldNum" sz="quarter" idx="12"/>
          </p:nvPr>
        </p:nvSpPr>
        <p:spPr/>
        <p:txBody>
          <a:bodyPr/>
          <a:lstStyle/>
          <a:p>
            <a:fld id="{2585A728-CE16-42A6-80E8-D6F53DA92673}" type="slidenum">
              <a:rPr lang="en-US" smtClean="0"/>
              <a:t>13</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
        <p:nvSpPr>
          <p:cNvPr id="8" name="Content Placeholder 2">
            <a:extLst>
              <a:ext uri="{FF2B5EF4-FFF2-40B4-BE49-F238E27FC236}">
                <a16:creationId xmlns:a16="http://schemas.microsoft.com/office/drawing/2014/main" id="{416D27BE-5BA4-FBF6-6900-C04CAC7DF738}"/>
              </a:ext>
            </a:extLst>
          </p:cNvPr>
          <p:cNvSpPr>
            <a:spLocks noGrp="1"/>
          </p:cNvSpPr>
          <p:nvPr>
            <p:ph idx="1"/>
          </p:nvPr>
        </p:nvSpPr>
        <p:spPr>
          <a:xfrm>
            <a:off x="677333" y="1488613"/>
            <a:ext cx="10253426" cy="5174946"/>
          </a:xfrm>
        </p:spPr>
        <p:txBody>
          <a:bodyPr>
            <a:normAutofit/>
          </a:bodyPr>
          <a:lstStyle/>
          <a:p>
            <a:r>
              <a:rPr lang="en-US" dirty="0"/>
              <a:t>Shallow failure in Chickasha, OK</a:t>
            </a:r>
          </a:p>
          <a:p>
            <a:r>
              <a:rPr lang="en-US" dirty="0"/>
              <a:t>Nuisance for many decades</a:t>
            </a:r>
          </a:p>
          <a:p>
            <a:r>
              <a:rPr lang="en-US" dirty="0"/>
              <a:t>Our first slope stability project with CPT</a:t>
            </a:r>
          </a:p>
          <a:p>
            <a:pPr lvl="1"/>
            <a:r>
              <a:rPr lang="en-US" dirty="0"/>
              <a:t>Definitely over-tested</a:t>
            </a:r>
          </a:p>
          <a:p>
            <a:r>
              <a:rPr lang="en-US" dirty="0"/>
              <a:t>Major learning curve, lots of learned lessons</a:t>
            </a:r>
          </a:p>
          <a:p>
            <a:r>
              <a:rPr lang="en-US" dirty="0"/>
              <a:t>Greatly increased our confidence with CPT </a:t>
            </a:r>
          </a:p>
        </p:txBody>
      </p:sp>
    </p:spTree>
    <p:extLst>
      <p:ext uri="{BB962C8B-B14F-4D97-AF65-F5344CB8AC3E}">
        <p14:creationId xmlns:p14="http://schemas.microsoft.com/office/powerpoint/2010/main" val="415156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a:xfrm>
            <a:off x="677334" y="608552"/>
            <a:ext cx="8596668" cy="1320800"/>
          </a:xfrm>
        </p:spPr>
        <p:txBody>
          <a:bodyPr/>
          <a:lstStyle/>
          <a:p>
            <a:r>
              <a:rPr lang="en-US" dirty="0"/>
              <a:t>CPT Test Locations</a:t>
            </a:r>
          </a:p>
        </p:txBody>
      </p:sp>
      <p:sp>
        <p:nvSpPr>
          <p:cNvPr id="5" name="Slide Number Placeholder 4">
            <a:extLst>
              <a:ext uri="{FF2B5EF4-FFF2-40B4-BE49-F238E27FC236}">
                <a16:creationId xmlns:a16="http://schemas.microsoft.com/office/drawing/2014/main" id="{238AB01F-6826-E4CB-14F4-1D77F7ED8471}"/>
              </a:ext>
            </a:extLst>
          </p:cNvPr>
          <p:cNvSpPr>
            <a:spLocks noGrp="1"/>
          </p:cNvSpPr>
          <p:nvPr>
            <p:ph type="sldNum" sz="quarter" idx="12"/>
          </p:nvPr>
        </p:nvSpPr>
        <p:spPr/>
        <p:txBody>
          <a:bodyPr/>
          <a:lstStyle/>
          <a:p>
            <a:fld id="{2585A728-CE16-42A6-80E8-D6F53DA92673}" type="slidenum">
              <a:rPr lang="en-US" smtClean="0"/>
              <a:t>14</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pic>
        <p:nvPicPr>
          <p:cNvPr id="7" name="Picture 6">
            <a:extLst>
              <a:ext uri="{FF2B5EF4-FFF2-40B4-BE49-F238E27FC236}">
                <a16:creationId xmlns:a16="http://schemas.microsoft.com/office/drawing/2014/main" id="{012FE22F-2F19-8994-C2D6-888098EE7508}"/>
              </a:ext>
            </a:extLst>
          </p:cNvPr>
          <p:cNvPicPr>
            <a:picLocks noChangeAspect="1"/>
          </p:cNvPicPr>
          <p:nvPr/>
        </p:nvPicPr>
        <p:blipFill>
          <a:blip r:embed="rId4"/>
          <a:stretch>
            <a:fillRect/>
          </a:stretch>
        </p:blipFill>
        <p:spPr>
          <a:xfrm>
            <a:off x="559163" y="1269999"/>
            <a:ext cx="8469223" cy="5135441"/>
          </a:xfrm>
          <a:prstGeom prst="rect">
            <a:avLst/>
          </a:prstGeom>
        </p:spPr>
      </p:pic>
    </p:spTree>
    <p:extLst>
      <p:ext uri="{BB962C8B-B14F-4D97-AF65-F5344CB8AC3E}">
        <p14:creationId xmlns:p14="http://schemas.microsoft.com/office/powerpoint/2010/main" val="151329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p:txBody>
          <a:bodyPr/>
          <a:lstStyle/>
          <a:p>
            <a:endParaRPr lang="en-US" dirty="0"/>
          </a:p>
        </p:txBody>
      </p:sp>
      <p:sp>
        <p:nvSpPr>
          <p:cNvPr id="5" name="Slide Number Placeholder 4">
            <a:extLst>
              <a:ext uri="{FF2B5EF4-FFF2-40B4-BE49-F238E27FC236}">
                <a16:creationId xmlns:a16="http://schemas.microsoft.com/office/drawing/2014/main" id="{238AB01F-6826-E4CB-14F4-1D77F7ED8471}"/>
              </a:ext>
            </a:extLst>
          </p:cNvPr>
          <p:cNvSpPr>
            <a:spLocks noGrp="1"/>
          </p:cNvSpPr>
          <p:nvPr>
            <p:ph type="sldNum" sz="quarter" idx="12"/>
          </p:nvPr>
        </p:nvSpPr>
        <p:spPr/>
        <p:txBody>
          <a:bodyPr/>
          <a:lstStyle/>
          <a:p>
            <a:fld id="{2585A728-CE16-42A6-80E8-D6F53DA92673}" type="slidenum">
              <a:rPr lang="en-US" smtClean="0"/>
              <a:t>15</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
        <p:nvSpPr>
          <p:cNvPr id="8" name="Content Placeholder 2">
            <a:extLst>
              <a:ext uri="{FF2B5EF4-FFF2-40B4-BE49-F238E27FC236}">
                <a16:creationId xmlns:a16="http://schemas.microsoft.com/office/drawing/2014/main" id="{416D27BE-5BA4-FBF6-6900-C04CAC7DF738}"/>
              </a:ext>
            </a:extLst>
          </p:cNvPr>
          <p:cNvSpPr>
            <a:spLocks noGrp="1"/>
          </p:cNvSpPr>
          <p:nvPr>
            <p:ph idx="1"/>
          </p:nvPr>
        </p:nvSpPr>
        <p:spPr>
          <a:xfrm>
            <a:off x="677333" y="2302617"/>
            <a:ext cx="9334414" cy="3939020"/>
          </a:xfrm>
        </p:spPr>
        <p:txBody>
          <a:bodyPr>
            <a:normAutofit/>
          </a:bodyPr>
          <a:lstStyle/>
          <a:p>
            <a:endParaRPr lang="en-US" dirty="0"/>
          </a:p>
        </p:txBody>
      </p:sp>
      <p:pic>
        <p:nvPicPr>
          <p:cNvPr id="2050" name="Picture 2" descr="See who logged on to a computer, and when | Remote Administration For  Windows">
            <a:extLst>
              <a:ext uri="{FF2B5EF4-FFF2-40B4-BE49-F238E27FC236}">
                <a16:creationId xmlns:a16="http://schemas.microsoft.com/office/drawing/2014/main" id="{E900585E-7E5E-A2A6-FBEA-59E07DCC3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890" y="2093950"/>
            <a:ext cx="3869300" cy="2704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6BF59A-950B-E4B5-7DC7-89591C5AA5C7}"/>
              </a:ext>
            </a:extLst>
          </p:cNvPr>
          <p:cNvSpPr txBox="1"/>
          <p:nvPr/>
        </p:nvSpPr>
        <p:spPr>
          <a:xfrm>
            <a:off x="4037367" y="5170362"/>
            <a:ext cx="2502608" cy="369332"/>
          </a:xfrm>
          <a:prstGeom prst="rect">
            <a:avLst/>
          </a:prstGeom>
          <a:noFill/>
        </p:spPr>
        <p:txBody>
          <a:bodyPr wrap="none" rtlCol="0">
            <a:spAutoFit/>
          </a:bodyPr>
          <a:lstStyle/>
          <a:p>
            <a:r>
              <a:rPr lang="en-US" dirty="0"/>
              <a:t>One moment please…</a:t>
            </a:r>
          </a:p>
        </p:txBody>
      </p:sp>
    </p:spTree>
    <p:extLst>
      <p:ext uri="{BB962C8B-B14F-4D97-AF65-F5344CB8AC3E}">
        <p14:creationId xmlns:p14="http://schemas.microsoft.com/office/powerpoint/2010/main" val="74845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p:txBody>
          <a:bodyPr/>
          <a:lstStyle/>
          <a:p>
            <a:r>
              <a:rPr lang="en-US" dirty="0"/>
              <a:t>Other Methods I Like</a:t>
            </a:r>
          </a:p>
        </p:txBody>
      </p:sp>
      <p:sp>
        <p:nvSpPr>
          <p:cNvPr id="5" name="Slide Number Placeholder 4">
            <a:extLst>
              <a:ext uri="{FF2B5EF4-FFF2-40B4-BE49-F238E27FC236}">
                <a16:creationId xmlns:a16="http://schemas.microsoft.com/office/drawing/2014/main" id="{238AB01F-6826-E4CB-14F4-1D77F7ED8471}"/>
              </a:ext>
            </a:extLst>
          </p:cNvPr>
          <p:cNvSpPr>
            <a:spLocks noGrp="1"/>
          </p:cNvSpPr>
          <p:nvPr>
            <p:ph type="sldNum" sz="quarter" idx="12"/>
          </p:nvPr>
        </p:nvSpPr>
        <p:spPr/>
        <p:txBody>
          <a:bodyPr/>
          <a:lstStyle/>
          <a:p>
            <a:fld id="{2585A728-CE16-42A6-80E8-D6F53DA92673}" type="slidenum">
              <a:rPr lang="en-US" smtClean="0"/>
              <a:t>16</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
        <p:nvSpPr>
          <p:cNvPr id="6" name="Content Placeholder 5">
            <a:extLst>
              <a:ext uri="{FF2B5EF4-FFF2-40B4-BE49-F238E27FC236}">
                <a16:creationId xmlns:a16="http://schemas.microsoft.com/office/drawing/2014/main" id="{AC30143D-7853-DC27-EB86-361AB6AC1857}"/>
              </a:ext>
            </a:extLst>
          </p:cNvPr>
          <p:cNvSpPr>
            <a:spLocks noGrp="1"/>
          </p:cNvSpPr>
          <p:nvPr>
            <p:ph idx="1"/>
          </p:nvPr>
        </p:nvSpPr>
        <p:spPr/>
        <p:txBody>
          <a:bodyPr/>
          <a:lstStyle/>
          <a:p>
            <a:r>
              <a:rPr lang="en-US" dirty="0"/>
              <a:t>I’m particularly fond of resistivity testing and seismic testing</a:t>
            </a:r>
          </a:p>
          <a:p>
            <a:endParaRPr lang="en-US" dirty="0"/>
          </a:p>
          <a:p>
            <a:r>
              <a:rPr lang="en-US" dirty="0"/>
              <a:t>We don’t have the capacity to perform resistivity testing in-house</a:t>
            </a:r>
          </a:p>
          <a:p>
            <a:pPr lvl="1"/>
            <a:r>
              <a:rPr lang="en-US" dirty="0"/>
              <a:t>I subcontract this to our partners in private sector</a:t>
            </a:r>
          </a:p>
          <a:p>
            <a:pPr lvl="1"/>
            <a:endParaRPr lang="en-US" dirty="0"/>
          </a:p>
          <a:p>
            <a:r>
              <a:rPr lang="en-US" dirty="0"/>
              <a:t>We can perform seismic testing</a:t>
            </a:r>
          </a:p>
          <a:p>
            <a:pPr lvl="1"/>
            <a:r>
              <a:rPr lang="en-US" dirty="0"/>
              <a:t>We under-utilize this</a:t>
            </a:r>
          </a:p>
          <a:p>
            <a:pPr lvl="1"/>
            <a:r>
              <a:rPr lang="en-US" dirty="0"/>
              <a:t>Mostly used for construction projects when questions about rippability arise</a:t>
            </a:r>
          </a:p>
        </p:txBody>
      </p:sp>
    </p:spTree>
    <p:extLst>
      <p:ext uri="{BB962C8B-B14F-4D97-AF65-F5344CB8AC3E}">
        <p14:creationId xmlns:p14="http://schemas.microsoft.com/office/powerpoint/2010/main" val="1520878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p:txBody>
          <a:bodyPr/>
          <a:lstStyle/>
          <a:p>
            <a:r>
              <a:rPr lang="en-US" dirty="0"/>
              <a:t>I-40 Port of Entry</a:t>
            </a:r>
          </a:p>
        </p:txBody>
      </p:sp>
      <p:sp>
        <p:nvSpPr>
          <p:cNvPr id="5" name="Slide Number Placeholder 4">
            <a:extLst>
              <a:ext uri="{FF2B5EF4-FFF2-40B4-BE49-F238E27FC236}">
                <a16:creationId xmlns:a16="http://schemas.microsoft.com/office/drawing/2014/main" id="{238AB01F-6826-E4CB-14F4-1D77F7ED8471}"/>
              </a:ext>
            </a:extLst>
          </p:cNvPr>
          <p:cNvSpPr>
            <a:spLocks noGrp="1"/>
          </p:cNvSpPr>
          <p:nvPr>
            <p:ph type="sldNum" sz="quarter" idx="12"/>
          </p:nvPr>
        </p:nvSpPr>
        <p:spPr/>
        <p:txBody>
          <a:bodyPr/>
          <a:lstStyle/>
          <a:p>
            <a:fld id="{2585A728-CE16-42A6-80E8-D6F53DA92673}" type="slidenum">
              <a:rPr lang="en-US" smtClean="0"/>
              <a:t>17</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pic>
        <p:nvPicPr>
          <p:cNvPr id="9" name="Content Placeholder 8">
            <a:extLst>
              <a:ext uri="{FF2B5EF4-FFF2-40B4-BE49-F238E27FC236}">
                <a16:creationId xmlns:a16="http://schemas.microsoft.com/office/drawing/2014/main" id="{8C41DDBA-7183-1B24-044F-74A6272E79D8}"/>
              </a:ext>
            </a:extLst>
          </p:cNvPr>
          <p:cNvPicPr>
            <a:picLocks noGrp="1" noChangeAspect="1"/>
          </p:cNvPicPr>
          <p:nvPr>
            <p:ph idx="1"/>
          </p:nvPr>
        </p:nvPicPr>
        <p:blipFill>
          <a:blip r:embed="rId4"/>
          <a:stretch>
            <a:fillRect/>
          </a:stretch>
        </p:blipFill>
        <p:spPr>
          <a:xfrm>
            <a:off x="677334" y="1270000"/>
            <a:ext cx="8242898" cy="5330497"/>
          </a:xfrm>
        </p:spPr>
      </p:pic>
      <p:sp>
        <p:nvSpPr>
          <p:cNvPr id="10" name="Oval 9">
            <a:extLst>
              <a:ext uri="{FF2B5EF4-FFF2-40B4-BE49-F238E27FC236}">
                <a16:creationId xmlns:a16="http://schemas.microsoft.com/office/drawing/2014/main" id="{ED688C36-13A5-F57D-AE25-8335A53F9275}"/>
              </a:ext>
            </a:extLst>
          </p:cNvPr>
          <p:cNvSpPr/>
          <p:nvPr/>
        </p:nvSpPr>
        <p:spPr>
          <a:xfrm>
            <a:off x="819807" y="5139559"/>
            <a:ext cx="1597572" cy="1320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EBE188C-335B-B285-2460-B10215944822}"/>
              </a:ext>
            </a:extLst>
          </p:cNvPr>
          <p:cNvSpPr/>
          <p:nvPr/>
        </p:nvSpPr>
        <p:spPr>
          <a:xfrm>
            <a:off x="3084786" y="2651886"/>
            <a:ext cx="3011214" cy="25014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35A6552-5B34-5EC4-5766-91440AFF19B6}"/>
              </a:ext>
            </a:extLst>
          </p:cNvPr>
          <p:cNvSpPr/>
          <p:nvPr/>
        </p:nvSpPr>
        <p:spPr>
          <a:xfrm>
            <a:off x="6152422" y="2108200"/>
            <a:ext cx="1597572" cy="1320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16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p:txBody>
          <a:bodyPr/>
          <a:lstStyle/>
          <a:p>
            <a:r>
              <a:rPr lang="en-US" dirty="0"/>
              <a:t>Testing Layout</a:t>
            </a:r>
          </a:p>
        </p:txBody>
      </p:sp>
      <p:sp>
        <p:nvSpPr>
          <p:cNvPr id="5" name="Slide Number Placeholder 4">
            <a:extLst>
              <a:ext uri="{FF2B5EF4-FFF2-40B4-BE49-F238E27FC236}">
                <a16:creationId xmlns:a16="http://schemas.microsoft.com/office/drawing/2014/main" id="{238AB01F-6826-E4CB-14F4-1D77F7ED8471}"/>
              </a:ext>
            </a:extLst>
          </p:cNvPr>
          <p:cNvSpPr>
            <a:spLocks noGrp="1"/>
          </p:cNvSpPr>
          <p:nvPr>
            <p:ph type="sldNum" sz="quarter" idx="12"/>
          </p:nvPr>
        </p:nvSpPr>
        <p:spPr/>
        <p:txBody>
          <a:bodyPr/>
          <a:lstStyle/>
          <a:p>
            <a:fld id="{2585A728-CE16-42A6-80E8-D6F53DA92673}" type="slidenum">
              <a:rPr lang="en-US" smtClean="0"/>
              <a:t>18</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pic>
        <p:nvPicPr>
          <p:cNvPr id="8" name="Picture 7">
            <a:extLst>
              <a:ext uri="{FF2B5EF4-FFF2-40B4-BE49-F238E27FC236}">
                <a16:creationId xmlns:a16="http://schemas.microsoft.com/office/drawing/2014/main" id="{5CB36A20-64FF-B500-FC73-ED3E2E442997}"/>
              </a:ext>
            </a:extLst>
          </p:cNvPr>
          <p:cNvPicPr>
            <a:picLocks noChangeAspect="1"/>
          </p:cNvPicPr>
          <p:nvPr/>
        </p:nvPicPr>
        <p:blipFill>
          <a:blip r:embed="rId4"/>
          <a:stretch>
            <a:fillRect/>
          </a:stretch>
        </p:blipFill>
        <p:spPr>
          <a:xfrm>
            <a:off x="335017" y="1232824"/>
            <a:ext cx="9421275" cy="4936748"/>
          </a:xfrm>
          <a:prstGeom prst="rect">
            <a:avLst/>
          </a:prstGeom>
        </p:spPr>
      </p:pic>
    </p:spTree>
    <p:extLst>
      <p:ext uri="{BB962C8B-B14F-4D97-AF65-F5344CB8AC3E}">
        <p14:creationId xmlns:p14="http://schemas.microsoft.com/office/powerpoint/2010/main" val="3514521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p:txBody>
          <a:bodyPr/>
          <a:lstStyle/>
          <a:p>
            <a:r>
              <a:rPr lang="en-US" dirty="0"/>
              <a:t>Results of Testing</a:t>
            </a:r>
          </a:p>
        </p:txBody>
      </p:sp>
      <p:sp>
        <p:nvSpPr>
          <p:cNvPr id="5" name="Slide Number Placeholder 4">
            <a:extLst>
              <a:ext uri="{FF2B5EF4-FFF2-40B4-BE49-F238E27FC236}">
                <a16:creationId xmlns:a16="http://schemas.microsoft.com/office/drawing/2014/main" id="{238AB01F-6826-E4CB-14F4-1D77F7ED8471}"/>
              </a:ext>
            </a:extLst>
          </p:cNvPr>
          <p:cNvSpPr>
            <a:spLocks noGrp="1"/>
          </p:cNvSpPr>
          <p:nvPr>
            <p:ph type="sldNum" sz="quarter" idx="12"/>
          </p:nvPr>
        </p:nvSpPr>
        <p:spPr/>
        <p:txBody>
          <a:bodyPr/>
          <a:lstStyle/>
          <a:p>
            <a:fld id="{2585A728-CE16-42A6-80E8-D6F53DA92673}" type="slidenum">
              <a:rPr lang="en-US" smtClean="0"/>
              <a:t>19</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pic>
        <p:nvPicPr>
          <p:cNvPr id="6" name="Picture 5">
            <a:extLst>
              <a:ext uri="{FF2B5EF4-FFF2-40B4-BE49-F238E27FC236}">
                <a16:creationId xmlns:a16="http://schemas.microsoft.com/office/drawing/2014/main" id="{3E83F0EE-109E-5223-4E51-424AA6C38F1E}"/>
              </a:ext>
            </a:extLst>
          </p:cNvPr>
          <p:cNvPicPr>
            <a:picLocks noChangeAspect="1"/>
          </p:cNvPicPr>
          <p:nvPr/>
        </p:nvPicPr>
        <p:blipFill>
          <a:blip r:embed="rId4"/>
          <a:stretch>
            <a:fillRect/>
          </a:stretch>
        </p:blipFill>
        <p:spPr>
          <a:xfrm>
            <a:off x="214986" y="1241105"/>
            <a:ext cx="8717346" cy="5330929"/>
          </a:xfrm>
          <a:prstGeom prst="rect">
            <a:avLst/>
          </a:prstGeom>
        </p:spPr>
      </p:pic>
    </p:spTree>
    <p:extLst>
      <p:ext uri="{BB962C8B-B14F-4D97-AF65-F5344CB8AC3E}">
        <p14:creationId xmlns:p14="http://schemas.microsoft.com/office/powerpoint/2010/main" val="362019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916F-B3DF-4EF8-A6AD-21E258586E48}"/>
              </a:ext>
            </a:extLst>
          </p:cNvPr>
          <p:cNvSpPr>
            <a:spLocks noGrp="1"/>
          </p:cNvSpPr>
          <p:nvPr>
            <p:ph type="title"/>
          </p:nvPr>
        </p:nvSpPr>
        <p:spPr/>
        <p:txBody>
          <a:bodyPr/>
          <a:lstStyle/>
          <a:p>
            <a:r>
              <a:rPr lang="en-US" dirty="0"/>
              <a:t>Overview of Presentation</a:t>
            </a:r>
          </a:p>
        </p:txBody>
      </p:sp>
      <p:sp>
        <p:nvSpPr>
          <p:cNvPr id="3" name="Content Placeholder 2">
            <a:extLst>
              <a:ext uri="{FF2B5EF4-FFF2-40B4-BE49-F238E27FC236}">
                <a16:creationId xmlns:a16="http://schemas.microsoft.com/office/drawing/2014/main" id="{E24181D2-2659-898A-D7EC-5BEAA13C06CF}"/>
              </a:ext>
            </a:extLst>
          </p:cNvPr>
          <p:cNvSpPr>
            <a:spLocks noGrp="1"/>
          </p:cNvSpPr>
          <p:nvPr>
            <p:ph idx="1"/>
          </p:nvPr>
        </p:nvSpPr>
        <p:spPr/>
        <p:txBody>
          <a:bodyPr/>
          <a:lstStyle/>
          <a:p>
            <a:r>
              <a:rPr lang="en-US" dirty="0"/>
              <a:t>Brief summary of A-</a:t>
            </a:r>
            <a:r>
              <a:rPr lang="en-US" dirty="0" err="1"/>
              <a:t>GaME</a:t>
            </a:r>
            <a:r>
              <a:rPr lang="en-US" dirty="0"/>
              <a:t> initiative</a:t>
            </a:r>
          </a:p>
          <a:p>
            <a:endParaRPr lang="en-US" dirty="0"/>
          </a:p>
          <a:p>
            <a:r>
              <a:rPr lang="en-US" dirty="0"/>
              <a:t>Focus on A-</a:t>
            </a:r>
            <a:r>
              <a:rPr lang="en-US" dirty="0" err="1"/>
              <a:t>GaME</a:t>
            </a:r>
            <a:r>
              <a:rPr lang="en-US" dirty="0"/>
              <a:t> method I championed</a:t>
            </a:r>
          </a:p>
          <a:p>
            <a:endParaRPr lang="en-US" dirty="0"/>
          </a:p>
          <a:p>
            <a:r>
              <a:rPr lang="en-US" dirty="0"/>
              <a:t>Brief summary of other A-</a:t>
            </a:r>
            <a:r>
              <a:rPr lang="en-US" dirty="0" err="1"/>
              <a:t>GaME</a:t>
            </a:r>
            <a:r>
              <a:rPr lang="en-US" dirty="0"/>
              <a:t> methods we’ve used</a:t>
            </a:r>
          </a:p>
        </p:txBody>
      </p:sp>
      <p:sp>
        <p:nvSpPr>
          <p:cNvPr id="4" name="Slide Number Placeholder 3">
            <a:extLst>
              <a:ext uri="{FF2B5EF4-FFF2-40B4-BE49-F238E27FC236}">
                <a16:creationId xmlns:a16="http://schemas.microsoft.com/office/drawing/2014/main" id="{2617F0FB-F35B-D0EA-5EFF-E56FF931FCF0}"/>
              </a:ext>
            </a:extLst>
          </p:cNvPr>
          <p:cNvSpPr>
            <a:spLocks noGrp="1"/>
          </p:cNvSpPr>
          <p:nvPr>
            <p:ph type="sldNum" sz="quarter" idx="12"/>
          </p:nvPr>
        </p:nvSpPr>
        <p:spPr/>
        <p:txBody>
          <a:bodyPr/>
          <a:lstStyle/>
          <a:p>
            <a:fld id="{2585A728-CE16-42A6-80E8-D6F53DA92673}" type="slidenum">
              <a:rPr lang="en-US" smtClean="0"/>
              <a:t>2</a:t>
            </a:fld>
            <a:endParaRPr lang="en-US"/>
          </a:p>
        </p:txBody>
      </p:sp>
      <p:pic>
        <p:nvPicPr>
          <p:cNvPr id="5" name="Picture 4">
            <a:extLst>
              <a:ext uri="{FF2B5EF4-FFF2-40B4-BE49-F238E27FC236}">
                <a16:creationId xmlns:a16="http://schemas.microsoft.com/office/drawing/2014/main" id="{838DBC97-BB1D-7D65-C9EF-AB121DFE8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
        <p:nvSpPr>
          <p:cNvPr id="6" name="Oval 5">
            <a:extLst>
              <a:ext uri="{FF2B5EF4-FFF2-40B4-BE49-F238E27FC236}">
                <a16:creationId xmlns:a16="http://schemas.microsoft.com/office/drawing/2014/main" id="{3041F70D-3141-0E2F-4D95-EC633C31724A}"/>
              </a:ext>
            </a:extLst>
          </p:cNvPr>
          <p:cNvSpPr/>
          <p:nvPr/>
        </p:nvSpPr>
        <p:spPr>
          <a:xfrm>
            <a:off x="8818180" y="5896303"/>
            <a:ext cx="641130" cy="63062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3385AAF-14B6-9849-9AC4-D12BB7999F88}"/>
              </a:ext>
            </a:extLst>
          </p:cNvPr>
          <p:cNvCxnSpPr>
            <a:cxnSpLocks/>
          </p:cNvCxnSpPr>
          <p:nvPr/>
        </p:nvCxnSpPr>
        <p:spPr>
          <a:xfrm>
            <a:off x="6547945" y="6161799"/>
            <a:ext cx="222802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266627-54FC-AF9D-1C47-1A41B79765D8}"/>
              </a:ext>
            </a:extLst>
          </p:cNvPr>
          <p:cNvSpPr txBox="1"/>
          <p:nvPr/>
        </p:nvSpPr>
        <p:spPr>
          <a:xfrm>
            <a:off x="6416853" y="5591646"/>
            <a:ext cx="3373821" cy="461665"/>
          </a:xfrm>
          <a:prstGeom prst="rect">
            <a:avLst/>
          </a:prstGeom>
          <a:noFill/>
        </p:spPr>
        <p:txBody>
          <a:bodyPr wrap="square" rtlCol="0">
            <a:spAutoFit/>
          </a:bodyPr>
          <a:lstStyle/>
          <a:p>
            <a:r>
              <a:rPr lang="en-US" sz="1200" dirty="0">
                <a:solidFill>
                  <a:srgbClr val="FF0000"/>
                </a:solidFill>
              </a:rPr>
              <a:t>Slide numbers are included for your convenience and reference</a:t>
            </a:r>
          </a:p>
        </p:txBody>
      </p:sp>
    </p:spTree>
    <p:extLst>
      <p:ext uri="{BB962C8B-B14F-4D97-AF65-F5344CB8AC3E}">
        <p14:creationId xmlns:p14="http://schemas.microsoft.com/office/powerpoint/2010/main" val="96032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a:xfrm>
            <a:off x="1797666" y="2768600"/>
            <a:ext cx="8596668" cy="1320800"/>
          </a:xfrm>
        </p:spPr>
        <p:txBody>
          <a:bodyPr/>
          <a:lstStyle/>
          <a:p>
            <a:pPr algn="ctr"/>
            <a:r>
              <a:rPr lang="en-US" dirty="0"/>
              <a:t>Thank you</a:t>
            </a:r>
          </a:p>
        </p:txBody>
      </p:sp>
      <p:sp>
        <p:nvSpPr>
          <p:cNvPr id="5" name="Slide Number Placeholder 4">
            <a:extLst>
              <a:ext uri="{FF2B5EF4-FFF2-40B4-BE49-F238E27FC236}">
                <a16:creationId xmlns:a16="http://schemas.microsoft.com/office/drawing/2014/main" id="{A6E2D5E2-5A50-D4CA-C904-6F32FCD781D9}"/>
              </a:ext>
            </a:extLst>
          </p:cNvPr>
          <p:cNvSpPr>
            <a:spLocks noGrp="1"/>
          </p:cNvSpPr>
          <p:nvPr>
            <p:ph type="sldNum" sz="quarter" idx="12"/>
          </p:nvPr>
        </p:nvSpPr>
        <p:spPr/>
        <p:txBody>
          <a:bodyPr/>
          <a:lstStyle/>
          <a:p>
            <a:fld id="{2585A728-CE16-42A6-80E8-D6F53DA92673}" type="slidenum">
              <a:rPr lang="en-US" smtClean="0"/>
              <a:t>20</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Tree>
    <p:extLst>
      <p:ext uri="{BB962C8B-B14F-4D97-AF65-F5344CB8AC3E}">
        <p14:creationId xmlns:p14="http://schemas.microsoft.com/office/powerpoint/2010/main" val="182846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916F-B3DF-4EF8-A6AD-21E258586E48}"/>
              </a:ext>
            </a:extLst>
          </p:cNvPr>
          <p:cNvSpPr>
            <a:spLocks noGrp="1"/>
          </p:cNvSpPr>
          <p:nvPr>
            <p:ph type="title"/>
          </p:nvPr>
        </p:nvSpPr>
        <p:spPr/>
        <p:txBody>
          <a:bodyPr/>
          <a:lstStyle/>
          <a:p>
            <a:r>
              <a:rPr lang="en-US" dirty="0"/>
              <a:t>A-</a:t>
            </a:r>
            <a:r>
              <a:rPr lang="en-US" dirty="0" err="1"/>
              <a:t>GaME</a:t>
            </a:r>
            <a:r>
              <a:rPr lang="en-US" dirty="0"/>
              <a:t> in a Nut Shell</a:t>
            </a:r>
          </a:p>
        </p:txBody>
      </p:sp>
      <p:sp>
        <p:nvSpPr>
          <p:cNvPr id="3" name="Content Placeholder 2">
            <a:extLst>
              <a:ext uri="{FF2B5EF4-FFF2-40B4-BE49-F238E27FC236}">
                <a16:creationId xmlns:a16="http://schemas.microsoft.com/office/drawing/2014/main" id="{E24181D2-2659-898A-D7EC-5BEAA13C06CF}"/>
              </a:ext>
            </a:extLst>
          </p:cNvPr>
          <p:cNvSpPr>
            <a:spLocks noGrp="1"/>
          </p:cNvSpPr>
          <p:nvPr>
            <p:ph idx="1"/>
          </p:nvPr>
        </p:nvSpPr>
        <p:spPr/>
        <p:txBody>
          <a:bodyPr>
            <a:normAutofit fontScale="92500" lnSpcReduction="10000"/>
          </a:bodyPr>
          <a:lstStyle/>
          <a:p>
            <a:r>
              <a:rPr lang="en-US" dirty="0"/>
              <a:t>This was part of EDC-5</a:t>
            </a:r>
          </a:p>
          <a:p>
            <a:endParaRPr lang="en-US" dirty="0"/>
          </a:p>
          <a:p>
            <a:r>
              <a:rPr lang="en-US" dirty="0"/>
              <a:t>Encourage and educate geotechnical engineers on the use of other more advanced geotechnical exploration methods beyond routine/standard SPT testing</a:t>
            </a:r>
          </a:p>
          <a:p>
            <a:endParaRPr lang="en-US" dirty="0"/>
          </a:p>
          <a:p>
            <a:r>
              <a:rPr lang="en-US" dirty="0"/>
              <a:t>Exploration methods included CPT, Resistivity, Seismic, and MWD</a:t>
            </a:r>
          </a:p>
          <a:p>
            <a:endParaRPr lang="en-US" dirty="0"/>
          </a:p>
          <a:p>
            <a:r>
              <a:rPr lang="en-US" dirty="0"/>
              <a:t>Participants were encouraged to champion a specific method and achieve some level of implementation of it within their organization</a:t>
            </a:r>
          </a:p>
          <a:p>
            <a:endParaRPr lang="en-US" dirty="0"/>
          </a:p>
          <a:p>
            <a:r>
              <a:rPr lang="en-US" dirty="0"/>
              <a:t>Implementation had various levels; full-implementation was strongly encouraged</a:t>
            </a:r>
          </a:p>
        </p:txBody>
      </p:sp>
      <p:sp>
        <p:nvSpPr>
          <p:cNvPr id="4" name="Slide Number Placeholder 3">
            <a:extLst>
              <a:ext uri="{FF2B5EF4-FFF2-40B4-BE49-F238E27FC236}">
                <a16:creationId xmlns:a16="http://schemas.microsoft.com/office/drawing/2014/main" id="{2617F0FB-F35B-D0EA-5EFF-E56FF931FCF0}"/>
              </a:ext>
            </a:extLst>
          </p:cNvPr>
          <p:cNvSpPr>
            <a:spLocks noGrp="1"/>
          </p:cNvSpPr>
          <p:nvPr>
            <p:ph type="sldNum" sz="quarter" idx="12"/>
          </p:nvPr>
        </p:nvSpPr>
        <p:spPr/>
        <p:txBody>
          <a:bodyPr/>
          <a:lstStyle/>
          <a:p>
            <a:fld id="{2585A728-CE16-42A6-80E8-D6F53DA92673}" type="slidenum">
              <a:rPr lang="en-US" smtClean="0"/>
              <a:t>3</a:t>
            </a:fld>
            <a:endParaRPr lang="en-US"/>
          </a:p>
        </p:txBody>
      </p:sp>
      <p:pic>
        <p:nvPicPr>
          <p:cNvPr id="5" name="Picture 4">
            <a:extLst>
              <a:ext uri="{FF2B5EF4-FFF2-40B4-BE49-F238E27FC236}">
                <a16:creationId xmlns:a16="http://schemas.microsoft.com/office/drawing/2014/main" id="{838DBC97-BB1D-7D65-C9EF-AB121DFE8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Tree>
    <p:extLst>
      <p:ext uri="{BB962C8B-B14F-4D97-AF65-F5344CB8AC3E}">
        <p14:creationId xmlns:p14="http://schemas.microsoft.com/office/powerpoint/2010/main" val="141812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916F-B3DF-4EF8-A6AD-21E258586E48}"/>
              </a:ext>
            </a:extLst>
          </p:cNvPr>
          <p:cNvSpPr>
            <a:spLocks noGrp="1"/>
          </p:cNvSpPr>
          <p:nvPr>
            <p:ph type="title"/>
          </p:nvPr>
        </p:nvSpPr>
        <p:spPr/>
        <p:txBody>
          <a:bodyPr/>
          <a:lstStyle/>
          <a:p>
            <a:r>
              <a:rPr lang="en-US" dirty="0"/>
              <a:t>What method did you champion?</a:t>
            </a:r>
          </a:p>
        </p:txBody>
      </p:sp>
      <p:sp>
        <p:nvSpPr>
          <p:cNvPr id="3" name="Content Placeholder 2">
            <a:extLst>
              <a:ext uri="{FF2B5EF4-FFF2-40B4-BE49-F238E27FC236}">
                <a16:creationId xmlns:a16="http://schemas.microsoft.com/office/drawing/2014/main" id="{E24181D2-2659-898A-D7EC-5BEAA13C06CF}"/>
              </a:ext>
            </a:extLst>
          </p:cNvPr>
          <p:cNvSpPr>
            <a:spLocks noGrp="1"/>
          </p:cNvSpPr>
          <p:nvPr>
            <p:ph idx="1"/>
          </p:nvPr>
        </p:nvSpPr>
        <p:spPr/>
        <p:txBody>
          <a:bodyPr/>
          <a:lstStyle/>
          <a:p>
            <a:r>
              <a:rPr lang="en-US" dirty="0"/>
              <a:t>Initially I was most interested in MWD</a:t>
            </a:r>
          </a:p>
          <a:p>
            <a:pPr lvl="1"/>
            <a:r>
              <a:rPr lang="en-US" dirty="0"/>
              <a:t>I ran into various problems and hurdles which stone-walled my efforts</a:t>
            </a:r>
          </a:p>
          <a:p>
            <a:pPr lvl="1"/>
            <a:r>
              <a:rPr lang="en-US" dirty="0"/>
              <a:t>This was a blessing in disguise, in my opinion</a:t>
            </a:r>
          </a:p>
          <a:p>
            <a:pPr lvl="1"/>
            <a:r>
              <a:rPr lang="en-US" dirty="0"/>
              <a:t>This is still a promising technology, I look forward to seeing it further develop</a:t>
            </a:r>
          </a:p>
          <a:p>
            <a:pPr lvl="1"/>
            <a:endParaRPr lang="en-US" dirty="0"/>
          </a:p>
          <a:p>
            <a:r>
              <a:rPr lang="en-US" dirty="0"/>
              <a:t>Ultimately I chose to champion CPT</a:t>
            </a:r>
          </a:p>
        </p:txBody>
      </p:sp>
      <p:sp>
        <p:nvSpPr>
          <p:cNvPr id="4" name="Slide Number Placeholder 3">
            <a:extLst>
              <a:ext uri="{FF2B5EF4-FFF2-40B4-BE49-F238E27FC236}">
                <a16:creationId xmlns:a16="http://schemas.microsoft.com/office/drawing/2014/main" id="{2617F0FB-F35B-D0EA-5EFF-E56FF931FCF0}"/>
              </a:ext>
            </a:extLst>
          </p:cNvPr>
          <p:cNvSpPr>
            <a:spLocks noGrp="1"/>
          </p:cNvSpPr>
          <p:nvPr>
            <p:ph type="sldNum" sz="quarter" idx="12"/>
          </p:nvPr>
        </p:nvSpPr>
        <p:spPr/>
        <p:txBody>
          <a:bodyPr/>
          <a:lstStyle/>
          <a:p>
            <a:fld id="{2585A728-CE16-42A6-80E8-D6F53DA92673}" type="slidenum">
              <a:rPr lang="en-US" smtClean="0"/>
              <a:t>4</a:t>
            </a:fld>
            <a:endParaRPr lang="en-US"/>
          </a:p>
        </p:txBody>
      </p:sp>
      <p:pic>
        <p:nvPicPr>
          <p:cNvPr id="5" name="Picture 4">
            <a:extLst>
              <a:ext uri="{FF2B5EF4-FFF2-40B4-BE49-F238E27FC236}">
                <a16:creationId xmlns:a16="http://schemas.microsoft.com/office/drawing/2014/main" id="{838DBC97-BB1D-7D65-C9EF-AB121DFE8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Tree>
    <p:extLst>
      <p:ext uri="{BB962C8B-B14F-4D97-AF65-F5344CB8AC3E}">
        <p14:creationId xmlns:p14="http://schemas.microsoft.com/office/powerpoint/2010/main" val="419793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a:xfrm>
            <a:off x="321732" y="502436"/>
            <a:ext cx="8610600" cy="1293028"/>
          </a:xfrm>
        </p:spPr>
        <p:txBody>
          <a:bodyPr/>
          <a:lstStyle/>
          <a:p>
            <a:r>
              <a:rPr lang="en-US" dirty="0"/>
              <a:t>Brief History of CPT Use at ODOT</a:t>
            </a:r>
          </a:p>
        </p:txBody>
      </p:sp>
      <p:sp>
        <p:nvSpPr>
          <p:cNvPr id="3" name="Content Placeholder 2">
            <a:extLst>
              <a:ext uri="{FF2B5EF4-FFF2-40B4-BE49-F238E27FC236}">
                <a16:creationId xmlns:a16="http://schemas.microsoft.com/office/drawing/2014/main" id="{CED5F1A4-64C8-5B44-4391-E751211E556D}"/>
              </a:ext>
            </a:extLst>
          </p:cNvPr>
          <p:cNvSpPr>
            <a:spLocks noGrp="1"/>
          </p:cNvSpPr>
          <p:nvPr>
            <p:ph idx="1"/>
          </p:nvPr>
        </p:nvSpPr>
        <p:spPr>
          <a:xfrm>
            <a:off x="641925" y="1966183"/>
            <a:ext cx="8596668" cy="4389381"/>
          </a:xfrm>
        </p:spPr>
        <p:txBody>
          <a:bodyPr>
            <a:normAutofit fontScale="92500" lnSpcReduction="10000"/>
          </a:bodyPr>
          <a:lstStyle/>
          <a:p>
            <a:r>
              <a:rPr lang="en-US" dirty="0"/>
              <a:t>We apparently have a long history of using cones for subsurface explorations</a:t>
            </a:r>
          </a:p>
          <a:p>
            <a:endParaRPr lang="en-US" dirty="0"/>
          </a:p>
          <a:p>
            <a:r>
              <a:rPr lang="en-US" dirty="0"/>
              <a:t>Mechanical cones were used previously and advanced using a drilling rig</a:t>
            </a:r>
          </a:p>
          <a:p>
            <a:endParaRPr lang="en-US" dirty="0"/>
          </a:p>
          <a:p>
            <a:r>
              <a:rPr lang="en-US" dirty="0"/>
              <a:t>CPT was adopted at some point in the 80’s</a:t>
            </a:r>
          </a:p>
          <a:p>
            <a:pPr lvl="1"/>
            <a:r>
              <a:rPr lang="en-US" dirty="0"/>
              <a:t>Initially advanced using a drilling rig</a:t>
            </a:r>
          </a:p>
          <a:p>
            <a:pPr lvl="1"/>
            <a:r>
              <a:rPr lang="en-US" dirty="0"/>
              <a:t>Purpose-built, light-weight CPT truck was purchased in late 90’s or early 2000’s</a:t>
            </a:r>
          </a:p>
          <a:p>
            <a:pPr lvl="1"/>
            <a:r>
              <a:rPr lang="en-US" dirty="0"/>
              <a:t>Reduced data was limited to the correlations preprogramed in the software such as </a:t>
            </a:r>
            <a:r>
              <a:rPr lang="en-US" dirty="0" err="1"/>
              <a:t>ConePlot</a:t>
            </a:r>
            <a:endParaRPr lang="en-US" dirty="0"/>
          </a:p>
          <a:p>
            <a:pPr lvl="1"/>
            <a:r>
              <a:rPr lang="en-US" dirty="0"/>
              <a:t>Any correlations not preprogrammed in the software were calculated manually/via spreadsheets</a:t>
            </a:r>
          </a:p>
          <a:p>
            <a:pPr lvl="1"/>
            <a:r>
              <a:rPr lang="en-US" dirty="0"/>
              <a:t>We had no software which could directly use CPT data</a:t>
            </a:r>
          </a:p>
          <a:p>
            <a:pPr lvl="1"/>
            <a:r>
              <a:rPr lang="en-US" dirty="0"/>
              <a:t>Much of what was done was considered state-of-the-art at the time</a:t>
            </a:r>
          </a:p>
          <a:p>
            <a:pPr marL="0" indent="0">
              <a:buNone/>
            </a:pPr>
            <a:endParaRPr lang="en-US" dirty="0"/>
          </a:p>
        </p:txBody>
      </p:sp>
      <p:sp>
        <p:nvSpPr>
          <p:cNvPr id="5" name="Slide Number Placeholder 4">
            <a:extLst>
              <a:ext uri="{FF2B5EF4-FFF2-40B4-BE49-F238E27FC236}">
                <a16:creationId xmlns:a16="http://schemas.microsoft.com/office/drawing/2014/main" id="{0EDDE5A0-597B-59EC-7778-39BB253C339E}"/>
              </a:ext>
            </a:extLst>
          </p:cNvPr>
          <p:cNvSpPr>
            <a:spLocks noGrp="1"/>
          </p:cNvSpPr>
          <p:nvPr>
            <p:ph type="sldNum" sz="quarter" idx="12"/>
          </p:nvPr>
        </p:nvSpPr>
        <p:spPr/>
        <p:txBody>
          <a:bodyPr/>
          <a:lstStyle/>
          <a:p>
            <a:fld id="{2585A728-CE16-42A6-80E8-D6F53DA92673}" type="slidenum">
              <a:rPr lang="en-US" smtClean="0"/>
              <a:t>5</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Tree>
    <p:extLst>
      <p:ext uri="{BB962C8B-B14F-4D97-AF65-F5344CB8AC3E}">
        <p14:creationId xmlns:p14="http://schemas.microsoft.com/office/powerpoint/2010/main" val="216317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p:txBody>
          <a:bodyPr/>
          <a:lstStyle/>
          <a:p>
            <a:r>
              <a:rPr lang="en-US" dirty="0"/>
              <a:t>Mechanical Cone</a:t>
            </a:r>
          </a:p>
        </p:txBody>
      </p:sp>
      <p:sp>
        <p:nvSpPr>
          <p:cNvPr id="10" name="Slide Number Placeholder 9">
            <a:extLst>
              <a:ext uri="{FF2B5EF4-FFF2-40B4-BE49-F238E27FC236}">
                <a16:creationId xmlns:a16="http://schemas.microsoft.com/office/drawing/2014/main" id="{612B870C-6DB7-77EB-FE97-BDCB10507120}"/>
              </a:ext>
            </a:extLst>
          </p:cNvPr>
          <p:cNvSpPr>
            <a:spLocks noGrp="1"/>
          </p:cNvSpPr>
          <p:nvPr>
            <p:ph type="sldNum" sz="quarter" idx="12"/>
          </p:nvPr>
        </p:nvSpPr>
        <p:spPr/>
        <p:txBody>
          <a:bodyPr/>
          <a:lstStyle/>
          <a:p>
            <a:fld id="{2585A728-CE16-42A6-80E8-D6F53DA92673}" type="slidenum">
              <a:rPr lang="en-US" smtClean="0"/>
              <a:t>6</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pic>
        <p:nvPicPr>
          <p:cNvPr id="5" name="Picture 4">
            <a:extLst>
              <a:ext uri="{FF2B5EF4-FFF2-40B4-BE49-F238E27FC236}">
                <a16:creationId xmlns:a16="http://schemas.microsoft.com/office/drawing/2014/main" id="{D82FA862-ACA5-AE13-9662-FE2C58C28891}"/>
              </a:ext>
            </a:extLst>
          </p:cNvPr>
          <p:cNvPicPr>
            <a:picLocks noChangeAspect="1"/>
          </p:cNvPicPr>
          <p:nvPr/>
        </p:nvPicPr>
        <p:blipFill>
          <a:blip r:embed="rId4"/>
          <a:stretch>
            <a:fillRect/>
          </a:stretch>
        </p:blipFill>
        <p:spPr>
          <a:xfrm>
            <a:off x="5079009" y="1382947"/>
            <a:ext cx="1026236" cy="4787462"/>
          </a:xfrm>
          <a:prstGeom prst="rect">
            <a:avLst/>
          </a:prstGeom>
        </p:spPr>
      </p:pic>
      <p:pic>
        <p:nvPicPr>
          <p:cNvPr id="7" name="Picture 6">
            <a:extLst>
              <a:ext uri="{FF2B5EF4-FFF2-40B4-BE49-F238E27FC236}">
                <a16:creationId xmlns:a16="http://schemas.microsoft.com/office/drawing/2014/main" id="{850B8FA5-A1B9-81BF-FEAF-7CA6B2432654}"/>
              </a:ext>
            </a:extLst>
          </p:cNvPr>
          <p:cNvPicPr>
            <a:picLocks noChangeAspect="1"/>
          </p:cNvPicPr>
          <p:nvPr/>
        </p:nvPicPr>
        <p:blipFill>
          <a:blip r:embed="rId5"/>
          <a:stretch>
            <a:fillRect/>
          </a:stretch>
        </p:blipFill>
        <p:spPr>
          <a:xfrm>
            <a:off x="7173518" y="1406177"/>
            <a:ext cx="2834289" cy="4764232"/>
          </a:xfrm>
          <a:prstGeom prst="rect">
            <a:avLst/>
          </a:prstGeom>
        </p:spPr>
      </p:pic>
      <p:pic>
        <p:nvPicPr>
          <p:cNvPr id="9" name="Picture 8">
            <a:extLst>
              <a:ext uri="{FF2B5EF4-FFF2-40B4-BE49-F238E27FC236}">
                <a16:creationId xmlns:a16="http://schemas.microsoft.com/office/drawing/2014/main" id="{DEEBDAF4-91D3-EB3F-FF91-543DAD36A830}"/>
              </a:ext>
            </a:extLst>
          </p:cNvPr>
          <p:cNvPicPr>
            <a:picLocks noChangeAspect="1"/>
          </p:cNvPicPr>
          <p:nvPr/>
        </p:nvPicPr>
        <p:blipFill>
          <a:blip r:embed="rId6"/>
          <a:stretch>
            <a:fillRect/>
          </a:stretch>
        </p:blipFill>
        <p:spPr>
          <a:xfrm>
            <a:off x="482330" y="1406177"/>
            <a:ext cx="3597420" cy="4787462"/>
          </a:xfrm>
          <a:prstGeom prst="rect">
            <a:avLst/>
          </a:prstGeom>
        </p:spPr>
      </p:pic>
    </p:spTree>
    <p:extLst>
      <p:ext uri="{BB962C8B-B14F-4D97-AF65-F5344CB8AC3E}">
        <p14:creationId xmlns:p14="http://schemas.microsoft.com/office/powerpoint/2010/main" val="400637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p:txBody>
          <a:bodyPr/>
          <a:lstStyle/>
          <a:p>
            <a:r>
              <a:rPr lang="en-US" dirty="0"/>
              <a:t>The “Old” Cone Truck</a:t>
            </a:r>
          </a:p>
        </p:txBody>
      </p:sp>
      <p:pic>
        <p:nvPicPr>
          <p:cNvPr id="5" name="Content Placeholder 4">
            <a:extLst>
              <a:ext uri="{FF2B5EF4-FFF2-40B4-BE49-F238E27FC236}">
                <a16:creationId xmlns:a16="http://schemas.microsoft.com/office/drawing/2014/main" id="{CDB3D1A1-D610-42EE-3D2E-A18EC33E16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7426" y="2159925"/>
            <a:ext cx="5175249" cy="3881437"/>
          </a:xfrm>
        </p:spPr>
      </p:pic>
      <p:sp>
        <p:nvSpPr>
          <p:cNvPr id="3" name="Slide Number Placeholder 2">
            <a:extLst>
              <a:ext uri="{FF2B5EF4-FFF2-40B4-BE49-F238E27FC236}">
                <a16:creationId xmlns:a16="http://schemas.microsoft.com/office/drawing/2014/main" id="{D5E3E82A-EBE5-3D4B-8ACA-FA42C269CDFF}"/>
              </a:ext>
            </a:extLst>
          </p:cNvPr>
          <p:cNvSpPr>
            <a:spLocks noGrp="1"/>
          </p:cNvSpPr>
          <p:nvPr>
            <p:ph type="sldNum" sz="quarter" idx="12"/>
          </p:nvPr>
        </p:nvSpPr>
        <p:spPr/>
        <p:txBody>
          <a:bodyPr/>
          <a:lstStyle/>
          <a:p>
            <a:fld id="{2585A728-CE16-42A6-80E8-D6F53DA92673}" type="slidenum">
              <a:rPr lang="en-US" smtClean="0"/>
              <a:t>7</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pic>
        <p:nvPicPr>
          <p:cNvPr id="8" name="Picture 7">
            <a:extLst>
              <a:ext uri="{FF2B5EF4-FFF2-40B4-BE49-F238E27FC236}">
                <a16:creationId xmlns:a16="http://schemas.microsoft.com/office/drawing/2014/main" id="{43026A57-BF08-1763-2ED1-C7A8EDC4CEA2}"/>
              </a:ext>
            </a:extLst>
          </p:cNvPr>
          <p:cNvPicPr>
            <a:picLocks noChangeAspect="1"/>
          </p:cNvPicPr>
          <p:nvPr/>
        </p:nvPicPr>
        <p:blipFill>
          <a:blip r:embed="rId5"/>
          <a:stretch>
            <a:fillRect/>
          </a:stretch>
        </p:blipFill>
        <p:spPr>
          <a:xfrm>
            <a:off x="384843" y="1554512"/>
            <a:ext cx="3123532" cy="5092262"/>
          </a:xfrm>
          <a:prstGeom prst="rect">
            <a:avLst/>
          </a:prstGeom>
        </p:spPr>
      </p:pic>
      <p:pic>
        <p:nvPicPr>
          <p:cNvPr id="10" name="Picture 9">
            <a:extLst>
              <a:ext uri="{FF2B5EF4-FFF2-40B4-BE49-F238E27FC236}">
                <a16:creationId xmlns:a16="http://schemas.microsoft.com/office/drawing/2014/main" id="{49B11623-ADDB-E011-AA12-92842AA00054}"/>
              </a:ext>
            </a:extLst>
          </p:cNvPr>
          <p:cNvPicPr>
            <a:picLocks noChangeAspect="1"/>
          </p:cNvPicPr>
          <p:nvPr/>
        </p:nvPicPr>
        <p:blipFill>
          <a:blip r:embed="rId6"/>
          <a:stretch>
            <a:fillRect/>
          </a:stretch>
        </p:blipFill>
        <p:spPr>
          <a:xfrm>
            <a:off x="8103764" y="1551258"/>
            <a:ext cx="4005011" cy="5095516"/>
          </a:xfrm>
          <a:prstGeom prst="rect">
            <a:avLst/>
          </a:prstGeom>
        </p:spPr>
      </p:pic>
      <p:sp>
        <p:nvSpPr>
          <p:cNvPr id="6" name="TextBox 5">
            <a:extLst>
              <a:ext uri="{FF2B5EF4-FFF2-40B4-BE49-F238E27FC236}">
                <a16:creationId xmlns:a16="http://schemas.microsoft.com/office/drawing/2014/main" id="{0CCAFA67-D8BF-05EE-9591-1D365A5AFE00}"/>
              </a:ext>
            </a:extLst>
          </p:cNvPr>
          <p:cNvSpPr txBox="1"/>
          <p:nvPr/>
        </p:nvSpPr>
        <p:spPr>
          <a:xfrm>
            <a:off x="5391807" y="6406487"/>
            <a:ext cx="995785" cy="369332"/>
          </a:xfrm>
          <a:prstGeom prst="rect">
            <a:avLst/>
          </a:prstGeom>
          <a:noFill/>
        </p:spPr>
        <p:txBody>
          <a:bodyPr wrap="none" rtlCol="0">
            <a:spAutoFit/>
          </a:bodyPr>
          <a:lstStyle/>
          <a:p>
            <a:r>
              <a:rPr lang="en-US" dirty="0"/>
              <a:t>Slide #7</a:t>
            </a:r>
          </a:p>
        </p:txBody>
      </p:sp>
    </p:spTree>
    <p:extLst>
      <p:ext uri="{BB962C8B-B14F-4D97-AF65-F5344CB8AC3E}">
        <p14:creationId xmlns:p14="http://schemas.microsoft.com/office/powerpoint/2010/main" val="274228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a:xfrm>
            <a:off x="321732" y="502436"/>
            <a:ext cx="8610600" cy="1293028"/>
          </a:xfrm>
        </p:spPr>
        <p:txBody>
          <a:bodyPr/>
          <a:lstStyle/>
          <a:p>
            <a:r>
              <a:rPr lang="en-US" dirty="0"/>
              <a:t>So what was left to implement??</a:t>
            </a:r>
          </a:p>
        </p:txBody>
      </p:sp>
      <p:sp>
        <p:nvSpPr>
          <p:cNvPr id="3" name="Content Placeholder 2">
            <a:extLst>
              <a:ext uri="{FF2B5EF4-FFF2-40B4-BE49-F238E27FC236}">
                <a16:creationId xmlns:a16="http://schemas.microsoft.com/office/drawing/2014/main" id="{CED5F1A4-64C8-5B44-4391-E751211E556D}"/>
              </a:ext>
            </a:extLst>
          </p:cNvPr>
          <p:cNvSpPr>
            <a:spLocks noGrp="1"/>
          </p:cNvSpPr>
          <p:nvPr>
            <p:ph idx="1"/>
          </p:nvPr>
        </p:nvSpPr>
        <p:spPr>
          <a:xfrm>
            <a:off x="641925" y="1966183"/>
            <a:ext cx="8596668" cy="3880773"/>
          </a:xfrm>
        </p:spPr>
        <p:txBody>
          <a:bodyPr>
            <a:normAutofit/>
          </a:bodyPr>
          <a:lstStyle/>
          <a:p>
            <a:pPr marL="0" indent="0">
              <a:buNone/>
            </a:pPr>
            <a:r>
              <a:rPr lang="en-US" dirty="0"/>
              <a:t>Well, I’m glad you asked…</a:t>
            </a:r>
          </a:p>
          <a:p>
            <a:r>
              <a:rPr lang="en-US" dirty="0"/>
              <a:t>Some personnel changes occurred (retirements, transfers, etc.)</a:t>
            </a:r>
          </a:p>
          <a:p>
            <a:pPr lvl="1"/>
            <a:r>
              <a:rPr lang="en-US" dirty="0"/>
              <a:t>Much of our internal experience regarding CPT both in terms of operation and data reduction was lost</a:t>
            </a:r>
          </a:p>
          <a:p>
            <a:r>
              <a:rPr lang="en-US" dirty="0"/>
              <a:t>Equipment fell into disrepair</a:t>
            </a:r>
          </a:p>
          <a:p>
            <a:r>
              <a:rPr lang="en-US" dirty="0"/>
              <a:t>Did not keep up with the times with regards to software</a:t>
            </a:r>
          </a:p>
          <a:p>
            <a:r>
              <a:rPr lang="en-US" i="1" dirty="0"/>
              <a:t>Effectively lost the capability to perform soundings and analyze the data</a:t>
            </a:r>
          </a:p>
        </p:txBody>
      </p:sp>
      <p:sp>
        <p:nvSpPr>
          <p:cNvPr id="5" name="Slide Number Placeholder 4">
            <a:extLst>
              <a:ext uri="{FF2B5EF4-FFF2-40B4-BE49-F238E27FC236}">
                <a16:creationId xmlns:a16="http://schemas.microsoft.com/office/drawing/2014/main" id="{0EDDE5A0-597B-59EC-7778-39BB253C339E}"/>
              </a:ext>
            </a:extLst>
          </p:cNvPr>
          <p:cNvSpPr>
            <a:spLocks noGrp="1"/>
          </p:cNvSpPr>
          <p:nvPr>
            <p:ph type="sldNum" sz="quarter" idx="12"/>
          </p:nvPr>
        </p:nvSpPr>
        <p:spPr/>
        <p:txBody>
          <a:bodyPr/>
          <a:lstStyle/>
          <a:p>
            <a:fld id="{2585A728-CE16-42A6-80E8-D6F53DA92673}" type="slidenum">
              <a:rPr lang="en-US" smtClean="0"/>
              <a:t>8</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Tree>
    <p:extLst>
      <p:ext uri="{BB962C8B-B14F-4D97-AF65-F5344CB8AC3E}">
        <p14:creationId xmlns:p14="http://schemas.microsoft.com/office/powerpoint/2010/main" val="321258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D17B-0ED5-C826-E844-7A217A8764F2}"/>
              </a:ext>
            </a:extLst>
          </p:cNvPr>
          <p:cNvSpPr>
            <a:spLocks noGrp="1"/>
          </p:cNvSpPr>
          <p:nvPr>
            <p:ph type="title"/>
          </p:nvPr>
        </p:nvSpPr>
        <p:spPr>
          <a:xfrm>
            <a:off x="321732" y="502436"/>
            <a:ext cx="8486366" cy="1293028"/>
          </a:xfrm>
        </p:spPr>
        <p:txBody>
          <a:bodyPr/>
          <a:lstStyle/>
          <a:p>
            <a:r>
              <a:rPr lang="en-US" dirty="0"/>
              <a:t>Steps Towards Re-implementation</a:t>
            </a:r>
          </a:p>
        </p:txBody>
      </p:sp>
      <p:sp>
        <p:nvSpPr>
          <p:cNvPr id="3" name="Content Placeholder 2">
            <a:extLst>
              <a:ext uri="{FF2B5EF4-FFF2-40B4-BE49-F238E27FC236}">
                <a16:creationId xmlns:a16="http://schemas.microsoft.com/office/drawing/2014/main" id="{CED5F1A4-64C8-5B44-4391-E751211E556D}"/>
              </a:ext>
            </a:extLst>
          </p:cNvPr>
          <p:cNvSpPr>
            <a:spLocks noGrp="1"/>
          </p:cNvSpPr>
          <p:nvPr>
            <p:ph idx="1"/>
          </p:nvPr>
        </p:nvSpPr>
        <p:spPr>
          <a:xfrm>
            <a:off x="641925" y="1966183"/>
            <a:ext cx="8596668" cy="4770519"/>
          </a:xfrm>
        </p:spPr>
        <p:txBody>
          <a:bodyPr>
            <a:normAutofit fontScale="92500" lnSpcReduction="20000"/>
          </a:bodyPr>
          <a:lstStyle/>
          <a:p>
            <a:r>
              <a:rPr lang="en-US" dirty="0"/>
              <a:t>I obtained support of my supervisors </a:t>
            </a:r>
          </a:p>
          <a:p>
            <a:pPr lvl="1"/>
            <a:r>
              <a:rPr lang="en-US" dirty="0"/>
              <a:t>My supervisors and senior staff recognized the value in this equipment</a:t>
            </a:r>
          </a:p>
          <a:p>
            <a:pPr lvl="1"/>
            <a:r>
              <a:rPr lang="en-US" dirty="0"/>
              <a:t>Through the </a:t>
            </a:r>
            <a:r>
              <a:rPr lang="en-US" dirty="0" err="1"/>
              <a:t>tremeandous</a:t>
            </a:r>
            <a:r>
              <a:rPr lang="en-US" dirty="0"/>
              <a:t> support of people around me, I was able to get the purchase of a new light-weight CPT truck approved</a:t>
            </a:r>
          </a:p>
          <a:p>
            <a:pPr lvl="1"/>
            <a:endParaRPr lang="en-US" dirty="0"/>
          </a:p>
          <a:p>
            <a:r>
              <a:rPr lang="en-US" dirty="0"/>
              <a:t>The full process was about 2 years to get the CPT truck</a:t>
            </a:r>
          </a:p>
          <a:p>
            <a:pPr lvl="1"/>
            <a:r>
              <a:rPr lang="en-US" dirty="0"/>
              <a:t>This was during the very beginning of the pandemic</a:t>
            </a:r>
          </a:p>
          <a:p>
            <a:pPr lvl="1"/>
            <a:endParaRPr lang="en-US" dirty="0"/>
          </a:p>
          <a:p>
            <a:r>
              <a:rPr lang="en-US" dirty="0"/>
              <a:t>We didn’t sit idle</a:t>
            </a:r>
          </a:p>
          <a:p>
            <a:pPr lvl="1"/>
            <a:r>
              <a:rPr lang="en-US" dirty="0"/>
              <a:t>In the meantime I was able to purchase software which greatly improved the speed of data reduction as well as analysis we were performing for things like:</a:t>
            </a:r>
          </a:p>
          <a:p>
            <a:pPr lvl="2"/>
            <a:r>
              <a:rPr lang="en-US" dirty="0"/>
              <a:t>Settlement</a:t>
            </a:r>
          </a:p>
          <a:p>
            <a:pPr lvl="2"/>
            <a:r>
              <a:rPr lang="en-US" dirty="0"/>
              <a:t>Slope stability</a:t>
            </a:r>
          </a:p>
          <a:p>
            <a:pPr lvl="2"/>
            <a:r>
              <a:rPr lang="en-US" dirty="0"/>
              <a:t>Piles</a:t>
            </a:r>
          </a:p>
          <a:p>
            <a:pPr lvl="1"/>
            <a:r>
              <a:rPr lang="en-US" dirty="0"/>
              <a:t>While waiting for the CPT truck, we used this time to educate and familiarize ourselves with the software. This helped to reduce the steepness of the learning curve</a:t>
            </a:r>
          </a:p>
        </p:txBody>
      </p:sp>
      <p:sp>
        <p:nvSpPr>
          <p:cNvPr id="5" name="Slide Number Placeholder 4">
            <a:extLst>
              <a:ext uri="{FF2B5EF4-FFF2-40B4-BE49-F238E27FC236}">
                <a16:creationId xmlns:a16="http://schemas.microsoft.com/office/drawing/2014/main" id="{0EDDE5A0-597B-59EC-7778-39BB253C339E}"/>
              </a:ext>
            </a:extLst>
          </p:cNvPr>
          <p:cNvSpPr>
            <a:spLocks noGrp="1"/>
          </p:cNvSpPr>
          <p:nvPr>
            <p:ph type="sldNum" sz="quarter" idx="12"/>
          </p:nvPr>
        </p:nvSpPr>
        <p:spPr/>
        <p:txBody>
          <a:bodyPr/>
          <a:lstStyle/>
          <a:p>
            <a:fld id="{2585A728-CE16-42A6-80E8-D6F53DA92673}" type="slidenum">
              <a:rPr lang="en-US" smtClean="0"/>
              <a:t>9</a:t>
            </a:fld>
            <a:endParaRPr lang="en-US"/>
          </a:p>
        </p:txBody>
      </p:sp>
      <p:pic>
        <p:nvPicPr>
          <p:cNvPr id="4" name="Picture 3">
            <a:extLst>
              <a:ext uri="{FF2B5EF4-FFF2-40B4-BE49-F238E27FC236}">
                <a16:creationId xmlns:a16="http://schemas.microsoft.com/office/drawing/2014/main" id="{EE85C116-04B1-BFF9-AE53-F05E9C6A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64" y="-1287806"/>
            <a:ext cx="4239237" cy="4239237"/>
          </a:xfrm>
          <a:prstGeom prst="rect">
            <a:avLst/>
          </a:prstGeom>
        </p:spPr>
      </p:pic>
    </p:spTree>
    <p:extLst>
      <p:ext uri="{BB962C8B-B14F-4D97-AF65-F5344CB8AC3E}">
        <p14:creationId xmlns:p14="http://schemas.microsoft.com/office/powerpoint/2010/main" val="20496348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1357</TotalTime>
  <Words>2282</Words>
  <Application>Microsoft Office PowerPoint</Application>
  <PresentationFormat>Widescreen</PresentationFormat>
  <Paragraphs>210</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Facet</vt:lpstr>
      <vt:lpstr>Oklahoma DOT Experience with Geotechnical A-GaME Methods</vt:lpstr>
      <vt:lpstr>Overview of Presentation</vt:lpstr>
      <vt:lpstr>A-GaME in a Nut Shell</vt:lpstr>
      <vt:lpstr>What method did you champion?</vt:lpstr>
      <vt:lpstr>Brief History of CPT Use at ODOT</vt:lpstr>
      <vt:lpstr>Mechanical Cone</vt:lpstr>
      <vt:lpstr>The “Old” Cone Truck</vt:lpstr>
      <vt:lpstr>So what was left to implement??</vt:lpstr>
      <vt:lpstr>Steps Towards Re-implementation</vt:lpstr>
      <vt:lpstr>The New Cone Truck</vt:lpstr>
      <vt:lpstr>Benefits Experienced So Far</vt:lpstr>
      <vt:lpstr>Hurdles Experienced</vt:lpstr>
      <vt:lpstr>One Example</vt:lpstr>
      <vt:lpstr>CPT Test Locations</vt:lpstr>
      <vt:lpstr>PowerPoint Presentation</vt:lpstr>
      <vt:lpstr>Other Methods I Like</vt:lpstr>
      <vt:lpstr>I-40 Port of Entry</vt:lpstr>
      <vt:lpstr>Testing Layout</vt:lpstr>
      <vt:lpstr>Results of Testing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DOT Experience with CPT Since the EDC-5 A-GaME Initiative</dc:title>
  <dc:creator>Gregory Garland</dc:creator>
  <cp:lastModifiedBy>Gregory Garland</cp:lastModifiedBy>
  <cp:revision>26</cp:revision>
  <dcterms:created xsi:type="dcterms:W3CDTF">2022-09-19T20:28:08Z</dcterms:created>
  <dcterms:modified xsi:type="dcterms:W3CDTF">2022-09-27T13:53:34Z</dcterms:modified>
</cp:coreProperties>
</file>