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0" r:id="rId4"/>
    <p:sldId id="265" r:id="rId5"/>
    <p:sldId id="257" r:id="rId6"/>
    <p:sldId id="259" r:id="rId7"/>
    <p:sldId id="261" r:id="rId8"/>
    <p:sldId id="267" r:id="rId9"/>
    <p:sldId id="262" r:id="rId10"/>
    <p:sldId id="268" r:id="rId11"/>
    <p:sldId id="269" r:id="rId12"/>
    <p:sldId id="263" r:id="rId13"/>
    <p:sldId id="271" r:id="rId14"/>
    <p:sldId id="272" r:id="rId15"/>
    <p:sldId id="264" r:id="rId16"/>
    <p:sldId id="270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683" autoAdjust="0"/>
  </p:normalViewPr>
  <p:slideViewPr>
    <p:cSldViewPr snapToGrid="0">
      <p:cViewPr varScale="1">
        <p:scale>
          <a:sx n="107" d="100"/>
          <a:sy n="107" d="100"/>
        </p:scale>
        <p:origin x="24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8A6B5-74F0-4DC6-A1CF-AC193C80BFF8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9FE87-5BBF-447B-9B57-E3507D049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5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21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9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69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61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41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10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47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4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08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1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79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2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7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57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38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FE87-5BBF-447B-9B57-E3507D049B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8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6642C-13A5-5444-611C-4682AA0B5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870E-5B3C-4953-098F-9139FAFBF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7894F-7A9C-30F4-A03D-C8FE7D468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5DD0A-F179-832D-1B05-F02CAD7EB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AF64C-1B4D-983F-F0D4-4A10A2677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97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8934D-26A8-89B0-39FA-CD99AB6C8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04BC1-8497-5E15-15B5-CA9D0DF62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658B8-44B2-5955-208A-D3E2FBE6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BE671-F7E9-0180-4320-0214AF68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03AE6-180F-09D6-8BF2-09D5FBAD0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1D8E49-EAAC-2B22-F91F-FC6C716FBB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443AE-45FA-54C8-12A6-67BF9B5EE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4E348-11DC-8A7E-CC2E-BCD2B4824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20B67-CD9D-B91C-343D-3D2671744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33D977-7F06-7B76-861A-31946E1B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3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8E9B-0658-37CA-4A10-59965451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ABB18-0B2B-C4C3-5E55-AA006A359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F6AA6-282D-E301-CFFA-DCE4C717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E2DD-AEA2-C29D-7EA0-67142FB9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B5C8-AB79-58A6-E224-94C916F00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8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A4DE-5AB1-B649-B536-2F381D48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95EED-3820-A97C-1AE4-0421CE0C5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34A2A-0B2C-0A78-CBE0-80B611FD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D6564-FAF8-FFB7-86FA-0F0FCCEA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A242-5225-9969-9068-8AEFC9552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9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1E03-EDC2-6BF6-6127-9E55D8778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2A592-C098-314A-12E5-E70E16394A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CAF2F-1BD2-7285-1F0A-33C3E6543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0F6B44-6270-19D5-1F52-23A68E78E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16232-CE64-8373-FBE2-F21AF8C7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1EDBF-3318-94D9-688A-A4AB970A5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4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BA1B0-23DD-F6F7-0CC2-90100F703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E777F-7F5C-6DE9-FEB0-987B7CFA7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E5CD0D-4245-9C11-EB0D-AC431D870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53301-288A-C966-06D9-68D531FA1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1F350-20AC-42C6-17CB-DBB5DACF5F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616F87-3D0C-F1FF-8820-D2EA1D73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A2D77-EF63-7EC7-9591-DD35F8B0A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CD2738-4565-5634-8278-76796778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5B98-EABC-D139-4213-C96210D43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C5FCF9-E1DE-CB8E-4D02-8879A9328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D0B71-0619-8DEF-EF28-5F56F457A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496FD-C27B-B7A4-FEB5-B13E4A3D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27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D017C-DFC8-CFDB-D175-27D742C1E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BA2751-B275-01E7-F85F-7176E049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85FC3-D07D-2CA7-6C3E-C60A4D096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18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75C7A-19A4-DFA9-BA89-97D52735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A969E-B632-5F6A-0B31-161EDD6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754EF-57D6-3D52-0D41-C07F18B24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9D998D-592B-8EF4-A806-EBC73DDBF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FCBA1-1886-D477-897D-D85D9C12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86773-C295-8E5F-EE32-FAA0F433B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73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E68E7-EB4A-B8BC-807A-C264142AC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F9E8E6-46B8-F223-963C-6F35536455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AF29F-FF08-61AA-B5A5-17294C020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FBD1F-5CA3-934C-3CE5-E99EE9D84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EFF09-B110-4EF0-03E2-DBB727B8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FF6EC-A220-FDEA-A184-69455B21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79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EA3566-9E85-9806-9DD5-64B207B82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6616D3-EBF4-5E3B-D1A0-FD3DA0AEF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8ED85-C50E-44B6-F123-CBF344FD8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1C57E-0A68-448D-A07E-DB75E3AF5587}" type="datetimeFigureOut">
              <a:rPr lang="en-US" smtClean="0"/>
              <a:t>7/11/2022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36601-8465-AA36-9A60-7431BE8AE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1896B-95DA-B90A-0BBF-550B597C7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3E696-3B43-4733-9A62-E0AE3340B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1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68943D9-0E5F-83EE-5CE4-14374C54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6795" t="1813" r="64123" b="7239"/>
          <a:stretch/>
        </p:blipFill>
        <p:spPr>
          <a:xfrm>
            <a:off x="6317604" y="-974645"/>
            <a:ext cx="7478773" cy="73927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0D3DFC-C61D-F768-9469-421345E0F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8850"/>
            <a:ext cx="9144000" cy="131997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Pavement Preservation</a:t>
            </a:r>
            <a:br>
              <a:rPr lang="en-US" dirty="0">
                <a:latin typeface="+mn-lt"/>
              </a:rPr>
            </a:br>
            <a:r>
              <a:rPr lang="en-US" sz="4000" dirty="0">
                <a:latin typeface="+mn-lt"/>
              </a:rPr>
              <a:t>Where, When, and How</a:t>
            </a:r>
            <a:endParaRPr lang="en-US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8FC8F-0428-2169-BFA1-4CB4262DF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7235"/>
            <a:ext cx="9144000" cy="958364"/>
          </a:xfrm>
        </p:spPr>
        <p:txBody>
          <a:bodyPr/>
          <a:lstStyle/>
          <a:p>
            <a:r>
              <a:rPr lang="en-US" dirty="0"/>
              <a:t>David Vivanco, P.E. – Asphalt Branch Manager</a:t>
            </a:r>
          </a:p>
          <a:p>
            <a:r>
              <a:rPr lang="en-US" dirty="0"/>
              <a:t>ODOT Materials Division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725292-C38A-5EEA-12D5-4D48B38F4A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05" r="29132" b="65551"/>
          <a:stretch/>
        </p:blipFill>
        <p:spPr>
          <a:xfrm>
            <a:off x="282544" y="5626257"/>
            <a:ext cx="4246594" cy="1092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FD9A9-C777-A49D-3FCF-CB866370A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05" r="14476"/>
          <a:stretch/>
        </p:blipFill>
        <p:spPr>
          <a:xfrm>
            <a:off x="173006" y="276250"/>
            <a:ext cx="4465670" cy="13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91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E568-585C-9CD6-6057-7ACFAEA2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–  Asphalt Preservation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8CF3C-EE05-246E-FD2B-39A52EA1E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81465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Chip Seal</a:t>
            </a:r>
          </a:p>
          <a:p>
            <a:pPr lvl="1"/>
            <a:r>
              <a:rPr lang="en-US" sz="2000" dirty="0"/>
              <a:t>Combines one or more layers of binders or emulsions with one or more layers of crushed aggregate</a:t>
            </a:r>
          </a:p>
          <a:p>
            <a:pPr lvl="1"/>
            <a:r>
              <a:rPr lang="en-US" sz="2000" dirty="0"/>
              <a:t>Keeps pavement in good condition</a:t>
            </a:r>
          </a:p>
          <a:p>
            <a:pPr lvl="1"/>
            <a:r>
              <a:rPr lang="en-US" sz="2000" dirty="0"/>
              <a:t>Seals cracks and water intrusion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Microsurface</a:t>
            </a:r>
          </a:p>
          <a:p>
            <a:pPr lvl="1"/>
            <a:r>
              <a:rPr lang="en-US" sz="2000" dirty="0"/>
              <a:t>Combines a polymer-modified emulsion with mineral aggregates, water, and additives, mixed and uniformly spread</a:t>
            </a:r>
          </a:p>
          <a:p>
            <a:pPr lvl="1"/>
            <a:r>
              <a:rPr lang="en-US" sz="2000" dirty="0"/>
              <a:t>Preserve underlying pavement</a:t>
            </a:r>
          </a:p>
          <a:p>
            <a:pPr lvl="1"/>
            <a:r>
              <a:rPr lang="en-US" sz="2000" dirty="0"/>
              <a:t>Provide new driving surface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A23F60-EB9F-01A5-133D-E397073C4E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4" r="2839" b="9330"/>
          <a:stretch/>
        </p:blipFill>
        <p:spPr>
          <a:xfrm>
            <a:off x="8953499" y="1971802"/>
            <a:ext cx="2676376" cy="1527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1ACFB9-6419-0BDD-0A49-6FAB94E4A4E3}"/>
              </a:ext>
            </a:extLst>
          </p:cNvPr>
          <p:cNvSpPr txBox="1"/>
          <p:nvPr/>
        </p:nvSpPr>
        <p:spPr>
          <a:xfrm>
            <a:off x="9837658" y="3507423"/>
            <a:ext cx="18649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Gransberg and James 2005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9AD121-01E4-26EC-3167-E17BC40B37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7"/>
          <a:stretch/>
        </p:blipFill>
        <p:spPr>
          <a:xfrm>
            <a:off x="8926382" y="3868401"/>
            <a:ext cx="2676896" cy="1780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B03385-2C71-6FA2-A1D0-B35044467967}"/>
              </a:ext>
            </a:extLst>
          </p:cNvPr>
          <p:cNvSpPr txBox="1"/>
          <p:nvPr/>
        </p:nvSpPr>
        <p:spPr>
          <a:xfrm>
            <a:off x="10743555" y="5607021"/>
            <a:ext cx="9887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Rayner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54CCA-2CD5-B449-137A-638795A23C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25625"/>
            <a:ext cx="2676376" cy="1774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E038B2-E96D-00C7-67E1-083FB11F8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868401"/>
            <a:ext cx="2676376" cy="17801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B1543F-33C9-226E-ADCB-F755699A8A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97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5E568-585C-9CD6-6057-7ACFAEA24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– Asphalt Preservation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8CF3C-EE05-246E-FD2B-39A52EA1E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343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Ultra-Thin Bonded Wearing Course (UTBWC)</a:t>
            </a:r>
          </a:p>
          <a:p>
            <a:pPr lvl="1"/>
            <a:r>
              <a:rPr lang="en-US" sz="2000" dirty="0"/>
              <a:t>Combines one layer of relatively thick polymer-modified emulsion sprayed onto the existing pavement, then covered with a thin open-graded HMA layer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Hot-In-Place Recycle (HIR)</a:t>
            </a:r>
          </a:p>
          <a:p>
            <a:pPr lvl="1"/>
            <a:r>
              <a:rPr lang="en-US" sz="2000" dirty="0"/>
              <a:t>Existing asphalt is heated and scarified, mixed with a recycling agent, then paved over the existing surface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B03385-2C71-6FA2-A1D0-B35044467967}"/>
              </a:ext>
            </a:extLst>
          </p:cNvPr>
          <p:cNvSpPr txBox="1"/>
          <p:nvPr/>
        </p:nvSpPr>
        <p:spPr>
          <a:xfrm>
            <a:off x="10820544" y="5669685"/>
            <a:ext cx="10529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Fyvie 2014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2DA98-9524-AE2E-BE96-EC3E27DA75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13" t="21857" r="13047" b="10429"/>
          <a:stretch/>
        </p:blipFill>
        <p:spPr>
          <a:xfrm>
            <a:off x="8845616" y="3895596"/>
            <a:ext cx="2713532" cy="17740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DF5C4A-C966-AA69-09E5-051CFA637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25625"/>
            <a:ext cx="2676376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A88EA-25B6-C64F-42F2-93E9B116ED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899722"/>
            <a:ext cx="2676376" cy="17740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070DF0-113D-33EF-D429-E9ACB7457F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2772" y="1825625"/>
            <a:ext cx="2676376" cy="1826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1ACFB9-6419-0BDD-0A49-6FAB94E4A4E3}"/>
              </a:ext>
            </a:extLst>
          </p:cNvPr>
          <p:cNvSpPr txBox="1"/>
          <p:nvPr/>
        </p:nvSpPr>
        <p:spPr>
          <a:xfrm>
            <a:off x="10521214" y="3548936"/>
            <a:ext cx="10148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MnDOT 2018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B68B845-19A6-326D-2112-8C4D976FF53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84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08FE-9CF6-0AA5-1425-5DFC3B1C8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– Pavement Preservation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96F87-558F-9EF3-C4BD-26B7B21ED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9807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Jointed Concrete</a:t>
            </a:r>
          </a:p>
          <a:p>
            <a:pPr lvl="1"/>
            <a:r>
              <a:rPr lang="en-US" sz="2000" dirty="0"/>
              <a:t>Patching</a:t>
            </a:r>
          </a:p>
          <a:p>
            <a:pPr lvl="1"/>
            <a:r>
              <a:rPr lang="en-US" sz="2000" dirty="0"/>
              <a:t>Dowel Bar Retrofit</a:t>
            </a:r>
          </a:p>
          <a:p>
            <a:pPr lvl="1"/>
            <a:r>
              <a:rPr lang="en-US" sz="2000" dirty="0"/>
              <a:t>Diamond Grinding</a:t>
            </a:r>
          </a:p>
          <a:p>
            <a:pPr lvl="1"/>
            <a:endParaRPr lang="en-US" sz="2000" dirty="0"/>
          </a:p>
          <a:p>
            <a:r>
              <a:rPr lang="en-US" sz="2400" dirty="0"/>
              <a:t>Continuously Reinforced Concrete</a:t>
            </a:r>
          </a:p>
          <a:p>
            <a:pPr lvl="1"/>
            <a:r>
              <a:rPr lang="en-US" sz="2000" dirty="0"/>
              <a:t>Full-Depth Punchout Repair</a:t>
            </a:r>
          </a:p>
          <a:p>
            <a:pPr lvl="1"/>
            <a:r>
              <a:rPr lang="en-US" sz="2000" dirty="0"/>
              <a:t>Diamond Grinding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87277D-D8DF-159D-D1C2-77052749309E}"/>
              </a:ext>
            </a:extLst>
          </p:cNvPr>
          <p:cNvSpPr txBox="1"/>
          <p:nvPr/>
        </p:nvSpPr>
        <p:spPr>
          <a:xfrm>
            <a:off x="6008192" y="3588832"/>
            <a:ext cx="63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Patching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D8B870-6396-55B3-9BC2-889097E3A3AD}"/>
              </a:ext>
            </a:extLst>
          </p:cNvPr>
          <p:cNvSpPr txBox="1"/>
          <p:nvPr/>
        </p:nvSpPr>
        <p:spPr>
          <a:xfrm>
            <a:off x="8768262" y="3588831"/>
            <a:ext cx="11480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Dowel Bar Retrofit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27DEFF-E854-9FB7-CC14-2E876CAEACAB}"/>
              </a:ext>
            </a:extLst>
          </p:cNvPr>
          <p:cNvSpPr txBox="1"/>
          <p:nvPr/>
        </p:nvSpPr>
        <p:spPr>
          <a:xfrm>
            <a:off x="6008191" y="5608845"/>
            <a:ext cx="1091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Full-Depth Repair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90FBD5-4CE1-56B4-8603-BC606CE5D0D6}"/>
              </a:ext>
            </a:extLst>
          </p:cNvPr>
          <p:cNvSpPr txBox="1"/>
          <p:nvPr/>
        </p:nvSpPr>
        <p:spPr>
          <a:xfrm>
            <a:off x="8778839" y="5610987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Diamond Grinding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FE9699-67FA-0F40-9F5C-AECA003E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750" y="1825625"/>
            <a:ext cx="2694206" cy="1775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B557FB-36E5-6760-4296-3A2BD14A3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45"/>
          <a:stretch/>
        </p:blipFill>
        <p:spPr>
          <a:xfrm>
            <a:off x="8890580" y="3869996"/>
            <a:ext cx="2667376" cy="17750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18007-A937-0EE1-BB4F-305ED5AE1E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21"/>
          <a:stretch/>
        </p:blipFill>
        <p:spPr>
          <a:xfrm>
            <a:off x="6096000" y="1836018"/>
            <a:ext cx="2672261" cy="17750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5064E6-943C-49F5-3708-FF9D1E1ED5AA}"/>
              </a:ext>
            </a:extLst>
          </p:cNvPr>
          <p:cNvSpPr txBox="1"/>
          <p:nvPr/>
        </p:nvSpPr>
        <p:spPr>
          <a:xfrm>
            <a:off x="-22514" y="6649453"/>
            <a:ext cx="42675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Sources: TxDOT 2022, Concrete Construction 2017, Hao Chen 2013, ICPA 2022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57C7C60-9609-532F-5924-17BF0BB73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990" y="3869996"/>
            <a:ext cx="2670279" cy="17740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E3DB07-85A0-C2FA-0E4F-0DE7CE96F7D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8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08FE-9CF6-0AA5-1425-5DFC3B1C8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– Concrete Preservation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96F87-558F-9EF3-C4BD-26B7B21ED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67592" cy="4351338"/>
          </a:xfrm>
        </p:spPr>
        <p:txBody>
          <a:bodyPr>
            <a:normAutofit/>
          </a:bodyPr>
          <a:lstStyle/>
          <a:p>
            <a:r>
              <a:rPr lang="en-US" sz="2400" dirty="0"/>
              <a:t>Patching</a:t>
            </a:r>
          </a:p>
          <a:p>
            <a:pPr lvl="1"/>
            <a:r>
              <a:rPr lang="en-US" sz="2000" dirty="0"/>
              <a:t>Removal of deteriorated surface and replace with new concrete or asphalt patching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Dowel Bar Retrofit</a:t>
            </a:r>
          </a:p>
          <a:p>
            <a:pPr lvl="1"/>
            <a:r>
              <a:rPr lang="en-US" sz="2000" dirty="0"/>
              <a:t>Reinforce joints or cracks from jointed concrete pavement, improves load transfer, and mitigate faulting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7BA0D-E771-62E8-3715-2F09A2D3F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4" r="1742"/>
          <a:stretch/>
        </p:blipFill>
        <p:spPr>
          <a:xfrm>
            <a:off x="8929395" y="1911802"/>
            <a:ext cx="2743200" cy="1592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716BE8-75A4-356B-B98A-E8787C6A4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20989"/>
            <a:ext cx="2670279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0C5BBF-0601-9BAF-F846-5B68C8286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01294"/>
            <a:ext cx="2694666" cy="1780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14A51-6FD1-3FAB-E059-9CCAE9C4991A}"/>
              </a:ext>
            </a:extLst>
          </p:cNvPr>
          <p:cNvSpPr txBox="1"/>
          <p:nvPr/>
        </p:nvSpPr>
        <p:spPr>
          <a:xfrm>
            <a:off x="10856608" y="3504265"/>
            <a:ext cx="10148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ACPA 2013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AF9054-8BD3-F59A-6387-0171C6F5F0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48" t="1710" r="32696" b="13293"/>
          <a:stretch/>
        </p:blipFill>
        <p:spPr>
          <a:xfrm>
            <a:off x="8929395" y="4050867"/>
            <a:ext cx="2743200" cy="15130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23CE17-C75A-FF73-FCD7-828449C0DE26}"/>
              </a:ext>
            </a:extLst>
          </p:cNvPr>
          <p:cNvSpPr txBox="1"/>
          <p:nvPr/>
        </p:nvSpPr>
        <p:spPr>
          <a:xfrm>
            <a:off x="10758196" y="5619603"/>
            <a:ext cx="11132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CalTrans</a:t>
            </a:r>
            <a:r>
              <a:rPr lang="en-US" sz="1200" dirty="0"/>
              <a:t> 2015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0F92AF-1CFA-092C-DD2B-EDED6CA29B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24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08FE-9CF6-0AA5-1425-5DFC3B1C8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– Concrete Preservation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96F87-558F-9EF3-C4BD-26B7B21ED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079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Full-Depth Punchout Repair</a:t>
            </a:r>
          </a:p>
          <a:p>
            <a:pPr lvl="1"/>
            <a:r>
              <a:rPr lang="en-US" sz="2000" dirty="0"/>
              <a:t>Replacement of deteriorated pavement section and replace with a new panel, may add dowel bars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Diamond Grinding</a:t>
            </a:r>
          </a:p>
          <a:p>
            <a:pPr lvl="1"/>
            <a:r>
              <a:rPr lang="en-US" sz="2000" dirty="0"/>
              <a:t>Removes surface irregularities by grinding, helps mitigate faulting, warping, or curling of concrete sections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13C6AE-154F-A546-115D-6EE32EB063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0" r="7586"/>
          <a:stretch/>
        </p:blipFill>
        <p:spPr>
          <a:xfrm>
            <a:off x="8915296" y="1825625"/>
            <a:ext cx="2747865" cy="1651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57800-E1D5-5E31-8242-34663EBA3A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59" t="33143" r="20312" b="20507"/>
          <a:stretch/>
        </p:blipFill>
        <p:spPr>
          <a:xfrm>
            <a:off x="8915296" y="4296859"/>
            <a:ext cx="2745455" cy="1182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AC5714-622F-5CA0-2988-4D3E3A686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001294"/>
            <a:ext cx="2670279" cy="17740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3F4669-3D79-64F8-FBB8-928285BA0FAD}"/>
              </a:ext>
            </a:extLst>
          </p:cNvPr>
          <p:cNvSpPr txBox="1"/>
          <p:nvPr/>
        </p:nvSpPr>
        <p:spPr>
          <a:xfrm>
            <a:off x="10856608" y="3504265"/>
            <a:ext cx="10148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ACPA 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4BBB19-6EF5-6D0E-CD59-ECB2A435D4E1}"/>
              </a:ext>
            </a:extLst>
          </p:cNvPr>
          <p:cNvSpPr txBox="1"/>
          <p:nvPr/>
        </p:nvSpPr>
        <p:spPr>
          <a:xfrm>
            <a:off x="10356980" y="5720356"/>
            <a:ext cx="1514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Diamond Road 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92AEB2-BFA4-98A6-AF8B-FB0F24789C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437"/>
          <a:stretch/>
        </p:blipFill>
        <p:spPr>
          <a:xfrm>
            <a:off x="6096000" y="1825625"/>
            <a:ext cx="2667376" cy="1773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552807-E316-8EB3-163D-3366234CFB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5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A58B-2243-2CF2-3A8A-28765928B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– Asphalt Preservation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1EBD5-B466-CFAD-4F79-C2D3F7428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Criteria (Decision tree)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A11C9-95D1-5317-4839-A84AF82E8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76" t="17001" r="18984" b="6999"/>
          <a:stretch/>
        </p:blipFill>
        <p:spPr>
          <a:xfrm>
            <a:off x="1123950" y="1467643"/>
            <a:ext cx="4772025" cy="5067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EACCC6-6D40-5821-0B58-086C96F82E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110" t="21857" r="18750" b="10715"/>
          <a:stretch/>
        </p:blipFill>
        <p:spPr>
          <a:xfrm>
            <a:off x="6108972" y="1736722"/>
            <a:ext cx="4772025" cy="44958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9702E9-058F-E204-8032-109269E2CBE5}"/>
              </a:ext>
            </a:extLst>
          </p:cNvPr>
          <p:cNvSpPr/>
          <p:nvPr/>
        </p:nvSpPr>
        <p:spPr>
          <a:xfrm>
            <a:off x="838200" y="1467643"/>
            <a:ext cx="758553" cy="1256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576B00-4D27-D49E-ED81-F864F61550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62" t="38000" r="60860" b="29286"/>
          <a:stretch/>
        </p:blipFill>
        <p:spPr>
          <a:xfrm>
            <a:off x="9717631" y="3636079"/>
            <a:ext cx="2143125" cy="21812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EE17D2-04A9-B749-B14F-CA390963D7D8}"/>
              </a:ext>
            </a:extLst>
          </p:cNvPr>
          <p:cNvSpPr txBox="1"/>
          <p:nvPr/>
        </p:nvSpPr>
        <p:spPr>
          <a:xfrm>
            <a:off x="-22514" y="6649453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ODOT 2017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A8773F-1ABC-B2DC-CF73-3ED84661DF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1A3D1D-3B5A-F30F-8382-17B1532235E8}"/>
              </a:ext>
            </a:extLst>
          </p:cNvPr>
          <p:cNvSpPr/>
          <p:nvPr/>
        </p:nvSpPr>
        <p:spPr>
          <a:xfrm>
            <a:off x="9536478" y="5971690"/>
            <a:ext cx="1408343" cy="324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63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A58B-2243-2CF2-3A8A-28765928B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– Concrete Preservation Treatments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9702E9-058F-E204-8032-109269E2CBE5}"/>
              </a:ext>
            </a:extLst>
          </p:cNvPr>
          <p:cNvSpPr/>
          <p:nvPr/>
        </p:nvSpPr>
        <p:spPr>
          <a:xfrm>
            <a:off x="910953" y="1467643"/>
            <a:ext cx="571500" cy="1256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8F01EF-B826-2186-CE30-56D21A7510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00" t="25952" r="18438" b="28429"/>
          <a:stretch/>
        </p:blipFill>
        <p:spPr>
          <a:xfrm>
            <a:off x="1220017" y="2073271"/>
            <a:ext cx="5037039" cy="3016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A23F85-0087-093C-3A29-E6F31C903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28" t="55964" r="38984" b="26857"/>
          <a:stretch/>
        </p:blipFill>
        <p:spPr>
          <a:xfrm>
            <a:off x="2362672" y="5018481"/>
            <a:ext cx="2705100" cy="11453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0C213B-75E9-1BB1-45CA-07E1430576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89" t="31286" r="64531" b="39429"/>
          <a:stretch/>
        </p:blipFill>
        <p:spPr>
          <a:xfrm>
            <a:off x="470607" y="4614859"/>
            <a:ext cx="1801986" cy="1952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4D5E18-4D76-2158-58CB-6000F1CCA7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719" t="31857" r="25938" b="22905"/>
          <a:stretch/>
        </p:blipFill>
        <p:spPr>
          <a:xfrm>
            <a:off x="7006466" y="1961598"/>
            <a:ext cx="3875386" cy="350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4CF1867-4477-3763-5ACC-1E29B1748F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421" t="41142" r="53360" b="43286"/>
          <a:stretch/>
        </p:blipFill>
        <p:spPr>
          <a:xfrm>
            <a:off x="7124230" y="5352395"/>
            <a:ext cx="1733550" cy="10382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F7466C-4A23-56AA-46D7-C7F4CDD3BD0C}"/>
              </a:ext>
            </a:extLst>
          </p:cNvPr>
          <p:cNvSpPr txBox="1"/>
          <p:nvPr/>
        </p:nvSpPr>
        <p:spPr>
          <a:xfrm>
            <a:off x="838200" y="2082044"/>
            <a:ext cx="1933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Jointed Concrete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D10574-E1A5-D9EC-10FC-924077048E01}"/>
              </a:ext>
            </a:extLst>
          </p:cNvPr>
          <p:cNvSpPr txBox="1"/>
          <p:nvPr/>
        </p:nvSpPr>
        <p:spPr>
          <a:xfrm>
            <a:off x="9962097" y="2073271"/>
            <a:ext cx="2019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Continuously Reinforced Concrete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891D6D-172A-688A-A135-5CBD31669540}"/>
              </a:ext>
            </a:extLst>
          </p:cNvPr>
          <p:cNvSpPr txBox="1"/>
          <p:nvPr/>
        </p:nvSpPr>
        <p:spPr>
          <a:xfrm>
            <a:off x="-22514" y="6649453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ODOT 2017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80695B-39D2-D8B0-73EC-2094449871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69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F0325-D9A7-A26B-3A23-6E0EC5931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2D12C-1D55-0233-43FE-4DFF38B46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1950"/>
            <a:ext cx="3124200" cy="16700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David A. Vivanco, P.E.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405.522.4986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dvivanco@odot.org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24217-95B5-4BC5-93A0-027EDC7FD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1B5AB1-45A4-F254-C59E-6D4F7407A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50" t="21857" r="12656" b="18000"/>
          <a:stretch/>
        </p:blipFill>
        <p:spPr>
          <a:xfrm>
            <a:off x="4371975" y="1423987"/>
            <a:ext cx="6534150" cy="401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86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0321-F0AB-AB7C-5751-FF8A04344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– Inventory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9BE4AD-59EE-65C6-3D96-4C845694E8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96" t="13863" r="5175" b="2736"/>
          <a:stretch/>
        </p:blipFill>
        <p:spPr>
          <a:xfrm>
            <a:off x="3967662" y="1790700"/>
            <a:ext cx="7386138" cy="36290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CF9772-6E76-83E4-BC26-0A6EF83BD954}"/>
              </a:ext>
            </a:extLst>
          </p:cNvPr>
          <p:cNvSpPr txBox="1"/>
          <p:nvPr/>
        </p:nvSpPr>
        <p:spPr>
          <a:xfrm>
            <a:off x="8548188" y="5419725"/>
            <a:ext cx="2805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Oklahoma National Highway System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4B654F-8B8F-2177-90C0-2D4EDC424CF0}"/>
              </a:ext>
            </a:extLst>
          </p:cNvPr>
          <p:cNvSpPr txBox="1">
            <a:spLocks/>
          </p:cNvSpPr>
          <p:nvPr/>
        </p:nvSpPr>
        <p:spPr>
          <a:xfrm>
            <a:off x="628650" y="2934631"/>
            <a:ext cx="3895725" cy="3256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Total lane miles: 30,389</a:t>
            </a:r>
          </a:p>
          <a:p>
            <a:pPr lvl="1"/>
            <a:r>
              <a:rPr lang="en-US" sz="2000" dirty="0"/>
              <a:t>Interstate: 2,917</a:t>
            </a:r>
          </a:p>
          <a:p>
            <a:pPr lvl="1"/>
            <a:r>
              <a:rPr lang="en-US" sz="2000" dirty="0"/>
              <a:t>Non-Interstate: 6,729</a:t>
            </a:r>
          </a:p>
          <a:p>
            <a:pPr lvl="1"/>
            <a:r>
              <a:rPr lang="en-US" sz="2000" dirty="0"/>
              <a:t>Non-NHS: 20,743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Total Bridges: 6,744</a:t>
            </a:r>
          </a:p>
          <a:p>
            <a:pPr lvl="1"/>
            <a:r>
              <a:rPr lang="en-US" sz="2000" dirty="0"/>
              <a:t>NHS: 2,790</a:t>
            </a:r>
          </a:p>
          <a:p>
            <a:pPr lvl="1"/>
            <a:r>
              <a:rPr lang="en-US" sz="2000" dirty="0"/>
              <a:t>Non-NHS: 3,954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56BD10-C8E0-8F22-4962-7D6064205967}"/>
              </a:ext>
            </a:extLst>
          </p:cNvPr>
          <p:cNvSpPr txBox="1"/>
          <p:nvPr/>
        </p:nvSpPr>
        <p:spPr>
          <a:xfrm>
            <a:off x="-22514" y="6649453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ODOT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E7E70B-0C4D-FFE2-42C3-273DEF43AF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1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A908-206A-F5D5-065A-6B2F54BF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– Condition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7B32DEB-5ABE-9649-097C-8C05D9938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221" t="48030" r="47127" b="28986"/>
          <a:stretch/>
        </p:blipFill>
        <p:spPr>
          <a:xfrm>
            <a:off x="1188720" y="4967471"/>
            <a:ext cx="4197927" cy="118172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8C634-9FA3-CFAF-25CE-B255EF596E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0" t="27286" r="29609" b="15571"/>
          <a:stretch/>
        </p:blipFill>
        <p:spPr>
          <a:xfrm>
            <a:off x="1188720" y="1858560"/>
            <a:ext cx="5871618" cy="3018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C57152-2F32-A0A1-4D4E-3A10FF73AA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44" t="66572" r="50000" b="17000"/>
          <a:stretch/>
        </p:blipFill>
        <p:spPr>
          <a:xfrm>
            <a:off x="7024188" y="1856161"/>
            <a:ext cx="3865485" cy="1532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B5F7DF-1D88-0B7D-DE6B-6A329E511A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642E4A-959D-448A-6BC0-2CEDD824CBC3}"/>
              </a:ext>
            </a:extLst>
          </p:cNvPr>
          <p:cNvSpPr txBox="1"/>
          <p:nvPr/>
        </p:nvSpPr>
        <p:spPr>
          <a:xfrm>
            <a:off x="-22514" y="6649453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ODOT 2019</a:t>
            </a:r>
          </a:p>
        </p:txBody>
      </p:sp>
    </p:spTree>
    <p:extLst>
      <p:ext uri="{BB962C8B-B14F-4D97-AF65-F5344CB8AC3E}">
        <p14:creationId xmlns:p14="http://schemas.microsoft.com/office/powerpoint/2010/main" val="187451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CA908-206A-F5D5-065A-6B2F54BF1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Where? – Condition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346D4BC-B62A-7492-D7B8-D41A89B76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904" t="16490" r="22348" b="68187"/>
          <a:stretch/>
        </p:blipFill>
        <p:spPr>
          <a:xfrm>
            <a:off x="1690687" y="1819275"/>
            <a:ext cx="8443913" cy="1000125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453EA4-C089-9C04-1B97-5DD0483894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4" t="72857" r="22466" b="19429"/>
          <a:stretch/>
        </p:blipFill>
        <p:spPr>
          <a:xfrm>
            <a:off x="1762624" y="2762249"/>
            <a:ext cx="8352492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E40526-8CC5-E3BA-DDA5-14EC324FDE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55" t="60857" r="21876" b="31571"/>
          <a:stretch/>
        </p:blipFill>
        <p:spPr>
          <a:xfrm>
            <a:off x="1762624" y="3248025"/>
            <a:ext cx="8443913" cy="496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C18D1A-7E6C-E500-3965-146620D02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12" t="60857" r="31729" b="31571"/>
          <a:stretch/>
        </p:blipFill>
        <p:spPr>
          <a:xfrm>
            <a:off x="4438650" y="3248025"/>
            <a:ext cx="4524375" cy="496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502150-D771-BB03-4227-97198B24B7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13" t="34870" r="22265" b="50372"/>
          <a:stretch/>
        </p:blipFill>
        <p:spPr>
          <a:xfrm>
            <a:off x="1762625" y="4086650"/>
            <a:ext cx="8371976" cy="966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F66C70-025C-205C-A026-D7EE00D88C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813" t="71374" r="22265" b="21644"/>
          <a:stretch/>
        </p:blipFill>
        <p:spPr>
          <a:xfrm>
            <a:off x="1755230" y="5027466"/>
            <a:ext cx="8371976" cy="457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7AEE880-FF82-0928-14D6-E855E42A35F8}"/>
              </a:ext>
            </a:extLst>
          </p:cNvPr>
          <p:cNvSpPr txBox="1"/>
          <p:nvPr/>
        </p:nvSpPr>
        <p:spPr>
          <a:xfrm>
            <a:off x="-22514" y="6649453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ODOT 2019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DEE980-221A-965E-0389-ED3F8717316C}"/>
              </a:ext>
            </a:extLst>
          </p:cNvPr>
          <p:cNvSpPr/>
          <p:nvPr/>
        </p:nvSpPr>
        <p:spPr>
          <a:xfrm>
            <a:off x="6791325" y="1690688"/>
            <a:ext cx="1190625" cy="388143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4328F-699B-630E-4F86-51C8159FD3E9}"/>
              </a:ext>
            </a:extLst>
          </p:cNvPr>
          <p:cNvSpPr/>
          <p:nvPr/>
        </p:nvSpPr>
        <p:spPr>
          <a:xfrm>
            <a:off x="7989345" y="1690688"/>
            <a:ext cx="1116555" cy="38814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AE50BC-F98A-7BDE-1805-82C37BE52D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1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5695-AEC3-FFB1-6880-6D2295F5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When? – Economics of Life Cycle Planning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56D407-434C-92AA-3A64-2E089820C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9" t="17044" r="23776" b="6268"/>
          <a:stretch/>
        </p:blipFill>
        <p:spPr>
          <a:xfrm>
            <a:off x="354562" y="1975041"/>
            <a:ext cx="5326622" cy="3359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5A58B4-F483-1CD2-53EE-96308A88A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3" t="20123" r="23775" b="2769"/>
          <a:stretch/>
        </p:blipFill>
        <p:spPr>
          <a:xfrm>
            <a:off x="6095999" y="1937637"/>
            <a:ext cx="5340295" cy="3359021"/>
          </a:xfrm>
          <a:prstGeom prst="rect">
            <a:avLst/>
          </a:prstGeom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0D8ED4A2-8DA8-E777-0DEA-DF31462EC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1653364"/>
            <a:ext cx="4572000" cy="3651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Regular Maintenance Every 5 Years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07F70802-8B3F-FFC6-0AD3-88E05EE286E1}"/>
              </a:ext>
            </a:extLst>
          </p:cNvPr>
          <p:cNvSpPr txBox="1">
            <a:spLocks/>
          </p:cNvSpPr>
          <p:nvPr/>
        </p:nvSpPr>
        <p:spPr>
          <a:xfrm>
            <a:off x="6127498" y="1685324"/>
            <a:ext cx="4572000" cy="365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Two major reconstruction events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71D7E9B-0085-2091-84DE-F99AEE60E5F9}"/>
              </a:ext>
            </a:extLst>
          </p:cNvPr>
          <p:cNvCxnSpPr>
            <a:cxnSpLocks/>
          </p:cNvCxnSpPr>
          <p:nvPr/>
        </p:nvCxnSpPr>
        <p:spPr>
          <a:xfrm>
            <a:off x="4612849" y="2672660"/>
            <a:ext cx="67409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1D73A03-2D0C-9579-D27A-C0A6E426EB29}"/>
              </a:ext>
            </a:extLst>
          </p:cNvPr>
          <p:cNvCxnSpPr>
            <a:cxnSpLocks/>
          </p:cNvCxnSpPr>
          <p:nvPr/>
        </p:nvCxnSpPr>
        <p:spPr>
          <a:xfrm>
            <a:off x="4612849" y="2234510"/>
            <a:ext cx="674095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0FEF3945-29E4-54D9-923F-E46DCF6C0898}"/>
              </a:ext>
            </a:extLst>
          </p:cNvPr>
          <p:cNvSpPr/>
          <p:nvPr/>
        </p:nvSpPr>
        <p:spPr>
          <a:xfrm>
            <a:off x="10972799" y="2231632"/>
            <a:ext cx="878310" cy="457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42C49CAB-3FAB-60A1-6258-26008988E7BF}"/>
              </a:ext>
            </a:extLst>
          </p:cNvPr>
          <p:cNvSpPr txBox="1">
            <a:spLocks/>
          </p:cNvSpPr>
          <p:nvPr/>
        </p:nvSpPr>
        <p:spPr>
          <a:xfrm>
            <a:off x="628650" y="5532841"/>
            <a:ext cx="5467350" cy="9354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$ 160m difference for 40-Year Total Investment</a:t>
            </a:r>
          </a:p>
          <a:p>
            <a:r>
              <a:rPr lang="en-US" sz="2000" dirty="0"/>
              <a:t>About 17% Increase in spending after 40 years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6B413D0-D533-AF6A-2973-C0A6E0F94948}"/>
              </a:ext>
            </a:extLst>
          </p:cNvPr>
          <p:cNvSpPr txBox="1"/>
          <p:nvPr/>
        </p:nvSpPr>
        <p:spPr>
          <a:xfrm>
            <a:off x="-22514" y="6649453"/>
            <a:ext cx="4469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Rhode Island DOT (based on an analysis originally published by Texas DOT)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3DE87D-CC38-A53D-E4DE-748E22B494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2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75695-AEC3-FFB1-6880-6D2295F5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When? – Impact of Planning on Performance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56D407-434C-92AA-3A64-2E089820C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19" t="17044" r="23776" b="6268"/>
          <a:stretch/>
        </p:blipFill>
        <p:spPr>
          <a:xfrm>
            <a:off x="354563" y="1974975"/>
            <a:ext cx="5326622" cy="3359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5A58B4-F483-1CD2-53EE-96308A88A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83" t="20123" r="23775" b="2769"/>
          <a:stretch/>
        </p:blipFill>
        <p:spPr>
          <a:xfrm>
            <a:off x="6096000" y="1937571"/>
            <a:ext cx="5340295" cy="335902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DB30A4-6246-5709-51CB-3FBE26DE03EC}"/>
              </a:ext>
            </a:extLst>
          </p:cNvPr>
          <p:cNvCxnSpPr>
            <a:cxnSpLocks/>
          </p:cNvCxnSpPr>
          <p:nvPr/>
        </p:nvCxnSpPr>
        <p:spPr>
          <a:xfrm>
            <a:off x="656705" y="3282194"/>
            <a:ext cx="3925094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57C26-3CF8-609C-BC23-7CB0F7460F3A}"/>
              </a:ext>
            </a:extLst>
          </p:cNvPr>
          <p:cNvCxnSpPr>
            <a:cxnSpLocks/>
          </p:cNvCxnSpPr>
          <p:nvPr/>
        </p:nvCxnSpPr>
        <p:spPr>
          <a:xfrm>
            <a:off x="6445708" y="4146635"/>
            <a:ext cx="3907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496B8FC-0AB2-04DC-26E1-89201B791878}"/>
              </a:ext>
            </a:extLst>
          </p:cNvPr>
          <p:cNvSpPr/>
          <p:nvPr/>
        </p:nvSpPr>
        <p:spPr>
          <a:xfrm>
            <a:off x="3549534" y="3291686"/>
            <a:ext cx="66502" cy="19989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E06A225-3164-D405-BB70-19F17E92E91D}"/>
              </a:ext>
            </a:extLst>
          </p:cNvPr>
          <p:cNvSpPr/>
          <p:nvPr/>
        </p:nvSpPr>
        <p:spPr>
          <a:xfrm>
            <a:off x="3964349" y="3291686"/>
            <a:ext cx="617450" cy="19989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F883EDE-96FC-42FF-042D-E7FBEACB5BD3}"/>
              </a:ext>
            </a:extLst>
          </p:cNvPr>
          <p:cNvCxnSpPr>
            <a:cxnSpLocks/>
          </p:cNvCxnSpPr>
          <p:nvPr/>
        </p:nvCxnSpPr>
        <p:spPr>
          <a:xfrm>
            <a:off x="6445708" y="3282194"/>
            <a:ext cx="3925094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00F258A-C589-E942-A688-C32577831640}"/>
              </a:ext>
            </a:extLst>
          </p:cNvPr>
          <p:cNvSpPr/>
          <p:nvPr/>
        </p:nvSpPr>
        <p:spPr>
          <a:xfrm>
            <a:off x="7731211" y="3291686"/>
            <a:ext cx="465806" cy="19989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0071B3B-56E3-A2F0-210D-58F4395D9FE8}"/>
              </a:ext>
            </a:extLst>
          </p:cNvPr>
          <p:cNvSpPr/>
          <p:nvPr/>
        </p:nvSpPr>
        <p:spPr>
          <a:xfrm>
            <a:off x="9664217" y="3291686"/>
            <a:ext cx="465806" cy="1998964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5D331E2-5007-C149-7352-387B57F69EE3}"/>
              </a:ext>
            </a:extLst>
          </p:cNvPr>
          <p:cNvSpPr/>
          <p:nvPr/>
        </p:nvSpPr>
        <p:spPr>
          <a:xfrm>
            <a:off x="8197685" y="4146637"/>
            <a:ext cx="214795" cy="11440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22D87A9-EA3C-3AB6-E2D4-8BE5CDD2A36E}"/>
              </a:ext>
            </a:extLst>
          </p:cNvPr>
          <p:cNvSpPr/>
          <p:nvPr/>
        </p:nvSpPr>
        <p:spPr>
          <a:xfrm>
            <a:off x="10130023" y="4146636"/>
            <a:ext cx="223477" cy="114401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0D8ED4A2-8DA8-E777-0DEA-DF31462EC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169" y="1649026"/>
            <a:ext cx="4572000" cy="36511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Regular Maintenance Every 5 Years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07F70802-8B3F-FFC6-0AD3-88E05EE286E1}"/>
              </a:ext>
            </a:extLst>
          </p:cNvPr>
          <p:cNvSpPr txBox="1">
            <a:spLocks/>
          </p:cNvSpPr>
          <p:nvPr/>
        </p:nvSpPr>
        <p:spPr>
          <a:xfrm>
            <a:off x="6122255" y="1690688"/>
            <a:ext cx="4572000" cy="365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Two major reconstruction events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42C49CAB-3FAB-60A1-6258-26008988E7BF}"/>
              </a:ext>
            </a:extLst>
          </p:cNvPr>
          <p:cNvSpPr txBox="1">
            <a:spLocks/>
          </p:cNvSpPr>
          <p:nvPr/>
        </p:nvSpPr>
        <p:spPr>
          <a:xfrm>
            <a:off x="573458" y="5290649"/>
            <a:ext cx="4377380" cy="983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33 total years of Good condition</a:t>
            </a:r>
          </a:p>
          <a:p>
            <a:r>
              <a:rPr lang="en-US" sz="2000" dirty="0"/>
              <a:t>7 years of Fair condition</a:t>
            </a:r>
          </a:p>
          <a:p>
            <a:r>
              <a:rPr lang="en-US" sz="2000" dirty="0"/>
              <a:t>No Poor condition periods in 40 years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62E6379-1B3F-6561-24B0-F8D0739CB2E1}"/>
              </a:ext>
            </a:extLst>
          </p:cNvPr>
          <p:cNvSpPr txBox="1">
            <a:spLocks/>
          </p:cNvSpPr>
          <p:nvPr/>
        </p:nvSpPr>
        <p:spPr>
          <a:xfrm>
            <a:off x="6350057" y="5290649"/>
            <a:ext cx="4124845" cy="983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26 total years of Good condition</a:t>
            </a:r>
          </a:p>
          <a:p>
            <a:r>
              <a:rPr lang="en-US" sz="2000" dirty="0"/>
              <a:t>10 years of Fair condition</a:t>
            </a:r>
          </a:p>
          <a:p>
            <a:r>
              <a:rPr lang="en-US" sz="2000" dirty="0"/>
              <a:t>4 years of Poor condition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47141-EF16-9818-1D27-4DBE6778B31D}"/>
              </a:ext>
            </a:extLst>
          </p:cNvPr>
          <p:cNvSpPr txBox="1"/>
          <p:nvPr/>
        </p:nvSpPr>
        <p:spPr>
          <a:xfrm>
            <a:off x="-22514" y="6649453"/>
            <a:ext cx="44694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Rhode Island DOT (based on an analysis originally published by Texas DOT)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6FCDB6-4D89-BAF2-B17E-CB6E0999C5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8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5" grpId="0" animBg="1"/>
      <p:bldP spid="36" grpId="0" animBg="1"/>
      <p:bldP spid="38" grpId="0" animBg="1"/>
      <p:bldP spid="39" grpId="0" animBg="1"/>
      <p:bldP spid="5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C1EBE-C17E-2C97-7565-D7EDA057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How? – Pavement Preservation Programs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A0B75-B615-58DC-3A51-1DB032697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400675" cy="4667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Pavement Management System</a:t>
            </a:r>
          </a:p>
          <a:p>
            <a:pPr lvl="1"/>
            <a:r>
              <a:rPr lang="en-US" dirty="0"/>
              <a:t>Implemented 2001</a:t>
            </a:r>
          </a:p>
          <a:p>
            <a:pPr lvl="1"/>
            <a:r>
              <a:rPr lang="en-US" dirty="0"/>
              <a:t>Used for condition monitoring and decision making </a:t>
            </a:r>
          </a:p>
          <a:p>
            <a:r>
              <a:rPr lang="en-US" dirty="0"/>
              <a:t>Pavement Preservation Program (3P)</a:t>
            </a:r>
          </a:p>
          <a:p>
            <a:pPr lvl="1"/>
            <a:r>
              <a:rPr lang="en-US" dirty="0"/>
              <a:t>Implemented 2004</a:t>
            </a:r>
          </a:p>
          <a:p>
            <a:pPr lvl="1"/>
            <a:r>
              <a:rPr lang="en-US" dirty="0"/>
              <a:t>Allows use of Federal funds for preservation</a:t>
            </a:r>
          </a:p>
          <a:p>
            <a:r>
              <a:rPr lang="en-US" dirty="0"/>
              <a:t>State Surface and Bridge Rehabilitation Programs (SSR) and (SBR)</a:t>
            </a:r>
          </a:p>
          <a:p>
            <a:pPr lvl="1"/>
            <a:r>
              <a:rPr lang="en-US" dirty="0"/>
              <a:t>Implemented 2009</a:t>
            </a:r>
          </a:p>
          <a:p>
            <a:pPr lvl="1"/>
            <a:r>
              <a:rPr lang="en-US" dirty="0"/>
              <a:t>Increased State funds for resurfacing</a:t>
            </a:r>
          </a:p>
          <a:p>
            <a:r>
              <a:rPr lang="en-US" dirty="0"/>
              <a:t>Routine and Special Maintenance Funding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6D2BC-713E-4015-5C17-17D3A7538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874" y="2311752"/>
            <a:ext cx="5012883" cy="3019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52404-552B-6BDD-900E-A4A4EADCE8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757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734E6-9DAC-BED5-4643-3EDD4D6B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How? – Much?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5C670-51EA-912F-6E65-50E1AB551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7065"/>
            <a:ext cx="597823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2022 – 2029 Construction Work Plan</a:t>
            </a:r>
          </a:p>
          <a:p>
            <a:pPr lvl="1"/>
            <a:r>
              <a:rPr lang="en-US" sz="2000" dirty="0"/>
              <a:t>4,002 lane miles of pavement improvements</a:t>
            </a:r>
          </a:p>
          <a:p>
            <a:pPr lvl="1"/>
            <a:r>
              <a:rPr lang="en-US" sz="2000" dirty="0"/>
              <a:t>682 bridges</a:t>
            </a:r>
          </a:p>
          <a:p>
            <a:r>
              <a:rPr lang="en-US" sz="2400" dirty="0"/>
              <a:t>2022 – 2025 Asset Preservation Plan</a:t>
            </a:r>
          </a:p>
          <a:p>
            <a:pPr lvl="1"/>
            <a:r>
              <a:rPr lang="en-US" sz="2000" dirty="0"/>
              <a:t>2,500 lane miles of pavement preservation</a:t>
            </a:r>
          </a:p>
          <a:p>
            <a:pPr lvl="1"/>
            <a:r>
              <a:rPr lang="en-US" sz="2000" dirty="0"/>
              <a:t>102 bridges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400" dirty="0"/>
              <a:t>$7.7 billion total investment (CWP)</a:t>
            </a:r>
          </a:p>
          <a:p>
            <a:pPr lvl="1"/>
            <a:r>
              <a:rPr lang="en-US" sz="2000" dirty="0"/>
              <a:t>$320 million State, $480 million Federal-Aid</a:t>
            </a:r>
          </a:p>
          <a:p>
            <a:r>
              <a:rPr lang="en-US" sz="2400" dirty="0"/>
              <a:t>$480 million total investment (APP)</a:t>
            </a:r>
          </a:p>
          <a:p>
            <a:pPr lvl="1"/>
            <a:r>
              <a:rPr lang="en-US" sz="2000" dirty="0"/>
              <a:t>$120 million per year</a:t>
            </a:r>
          </a:p>
          <a:p>
            <a:endParaRPr lang="en-US" sz="2400" dirty="0"/>
          </a:p>
        </p:txBody>
      </p:sp>
      <p:pic>
        <p:nvPicPr>
          <p:cNvPr id="10" name="Graphic 9" descr="Truck with solid fill">
            <a:extLst>
              <a:ext uri="{FF2B5EF4-FFF2-40B4-BE49-F238E27FC236}">
                <a16:creationId xmlns:a16="http://schemas.microsoft.com/office/drawing/2014/main" id="{084CE66C-6C9F-E68D-B59D-6D3DD44154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39625" y="1385748"/>
            <a:ext cx="2061750" cy="2061750"/>
          </a:xfrm>
          <a:prstGeom prst="rect">
            <a:avLst/>
          </a:prstGeom>
        </p:spPr>
      </p:pic>
      <p:sp>
        <p:nvSpPr>
          <p:cNvPr id="12" name="Rectangle 11" descr="Car">
            <a:extLst>
              <a:ext uri="{FF2B5EF4-FFF2-40B4-BE49-F238E27FC236}">
                <a16:creationId xmlns:a16="http://schemas.microsoft.com/office/drawing/2014/main" id="{533811F5-4BC0-6ACA-EAAB-71AB25C0E06C}"/>
              </a:ext>
            </a:extLst>
          </p:cNvPr>
          <p:cNvSpPr/>
          <p:nvPr/>
        </p:nvSpPr>
        <p:spPr>
          <a:xfrm>
            <a:off x="8326500" y="1840865"/>
            <a:ext cx="1512000" cy="15120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8" name="Graphic 17" descr="Coins with solid fill">
            <a:extLst>
              <a:ext uri="{FF2B5EF4-FFF2-40B4-BE49-F238E27FC236}">
                <a16:creationId xmlns:a16="http://schemas.microsoft.com/office/drawing/2014/main" id="{9DB24D96-A90A-DA6B-6213-FB9B66B9D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30150" y="3745515"/>
            <a:ext cx="1671225" cy="1671225"/>
          </a:xfrm>
          <a:prstGeom prst="rect">
            <a:avLst/>
          </a:prstGeom>
        </p:spPr>
      </p:pic>
      <p:sp>
        <p:nvSpPr>
          <p:cNvPr id="14" name="Rectangle 13" descr="Money">
            <a:extLst>
              <a:ext uri="{FF2B5EF4-FFF2-40B4-BE49-F238E27FC236}">
                <a16:creationId xmlns:a16="http://schemas.microsoft.com/office/drawing/2014/main" id="{2C9739FF-1430-871A-560D-B4F14CAE0B42}"/>
              </a:ext>
            </a:extLst>
          </p:cNvPr>
          <p:cNvSpPr/>
          <p:nvPr/>
        </p:nvSpPr>
        <p:spPr>
          <a:xfrm>
            <a:off x="8326500" y="3904740"/>
            <a:ext cx="1512000" cy="1512000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-6758543"/>
              <a:satOff val="-17419"/>
              <a:lumOff val="-11765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40194-BE2B-85C6-89D7-BE9896166C53}"/>
              </a:ext>
            </a:extLst>
          </p:cNvPr>
          <p:cNvSpPr txBox="1"/>
          <p:nvPr/>
        </p:nvSpPr>
        <p:spPr>
          <a:xfrm>
            <a:off x="-22514" y="6649453"/>
            <a:ext cx="12073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ODOT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46A3C9-EDF5-A379-9D4A-218A125B02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0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5C4C-8A6F-E895-617F-8AB206961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– Pavement Preservation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9767C-05C8-9204-F537-7B8AC9548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23756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Asphalt</a:t>
            </a:r>
          </a:p>
          <a:p>
            <a:pPr lvl="1"/>
            <a:r>
              <a:rPr lang="en-US" sz="2000" dirty="0"/>
              <a:t>Chip Seal</a:t>
            </a:r>
          </a:p>
          <a:p>
            <a:pPr lvl="1"/>
            <a:r>
              <a:rPr lang="en-US" sz="2000" dirty="0"/>
              <a:t>Microsurface</a:t>
            </a:r>
          </a:p>
          <a:p>
            <a:pPr lvl="1"/>
            <a:r>
              <a:rPr lang="en-US" sz="2000" dirty="0"/>
              <a:t>Thin Overlay 1”-2”</a:t>
            </a:r>
          </a:p>
          <a:p>
            <a:pPr lvl="1"/>
            <a:r>
              <a:rPr lang="en-US" sz="2000" dirty="0"/>
              <a:t>Ultra-thin Bonded Wearing Course (UTBWC)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Medium Overlay 2”-3”</a:t>
            </a:r>
          </a:p>
          <a:p>
            <a:pPr lvl="1"/>
            <a:r>
              <a:rPr lang="en-US" sz="2000" dirty="0"/>
              <a:t>Hot In-Place Recycle (HIR)</a:t>
            </a:r>
          </a:p>
          <a:p>
            <a:pPr lvl="1"/>
            <a:r>
              <a:rPr lang="en-US" sz="2000" dirty="0"/>
              <a:t>HIR Cap with UTBWC</a:t>
            </a:r>
          </a:p>
          <a:p>
            <a:pPr lvl="1"/>
            <a:r>
              <a:rPr lang="en-US" sz="2000" dirty="0"/>
              <a:t>HIR Cap with Overlay 1”-2”</a:t>
            </a:r>
          </a:p>
          <a:p>
            <a:pPr lvl="1"/>
            <a:r>
              <a:rPr lang="en-US" sz="2000" dirty="0"/>
              <a:t>Milling (w/ surface treatment)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A914B-5AA9-55DD-8101-98566CD8E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9585"/>
            <a:ext cx="2672262" cy="1775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8F92FE-B8AF-8477-2E3F-4BFE9E451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3" r="9762"/>
          <a:stretch/>
        </p:blipFill>
        <p:spPr>
          <a:xfrm>
            <a:off x="8874722" y="1825625"/>
            <a:ext cx="2672262" cy="17750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291482-E7FE-0465-D5E7-621AE34429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22"/>
          <a:stretch/>
        </p:blipFill>
        <p:spPr>
          <a:xfrm>
            <a:off x="6096002" y="3856698"/>
            <a:ext cx="2672262" cy="17750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D8619D-E221-5FCD-7417-127EC5A5A3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042" r="12766" b="12391"/>
          <a:stretch/>
        </p:blipFill>
        <p:spPr>
          <a:xfrm>
            <a:off x="8874723" y="3856698"/>
            <a:ext cx="2672261" cy="1775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5CA812-06A7-B5E5-2D83-E5168F68CFE0}"/>
              </a:ext>
            </a:extLst>
          </p:cNvPr>
          <p:cNvSpPr txBox="1"/>
          <p:nvPr/>
        </p:nvSpPr>
        <p:spPr>
          <a:xfrm>
            <a:off x="-22514" y="6649453"/>
            <a:ext cx="51619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Sources: Sunland Asphalt 2022, World Highways 2022, MnDOT 2015, ForConstructionPros 2018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95E1F-6FF8-35ED-176A-2E051B204AC3}"/>
              </a:ext>
            </a:extLst>
          </p:cNvPr>
          <p:cNvSpPr txBox="1"/>
          <p:nvPr/>
        </p:nvSpPr>
        <p:spPr>
          <a:xfrm>
            <a:off x="6008199" y="3578439"/>
            <a:ext cx="659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Chip Seal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C585C3-CDE0-EFAB-22C9-B9E1CEC74845}"/>
              </a:ext>
            </a:extLst>
          </p:cNvPr>
          <p:cNvSpPr txBox="1"/>
          <p:nvPr/>
        </p:nvSpPr>
        <p:spPr>
          <a:xfrm>
            <a:off x="8768262" y="3578438"/>
            <a:ext cx="8691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Microsurface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149E93-59F4-6580-7E1B-41D0A985B97E}"/>
              </a:ext>
            </a:extLst>
          </p:cNvPr>
          <p:cNvSpPr txBox="1"/>
          <p:nvPr/>
        </p:nvSpPr>
        <p:spPr>
          <a:xfrm>
            <a:off x="6008198" y="5598452"/>
            <a:ext cx="5822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UTBWC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A31DAB-166B-F139-4744-8AC096DA5C65}"/>
              </a:ext>
            </a:extLst>
          </p:cNvPr>
          <p:cNvSpPr txBox="1"/>
          <p:nvPr/>
        </p:nvSpPr>
        <p:spPr>
          <a:xfrm>
            <a:off x="8778839" y="5600594"/>
            <a:ext cx="365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HIR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65DB125-34F6-9FBC-7A0B-1F8DB3385D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05" r="14476"/>
          <a:stretch/>
        </p:blipFill>
        <p:spPr>
          <a:xfrm>
            <a:off x="10240650" y="6287324"/>
            <a:ext cx="1951350" cy="5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91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6260</TotalTime>
  <Words>718</Words>
  <Application>Microsoft Office PowerPoint</Application>
  <PresentationFormat>Widescreen</PresentationFormat>
  <Paragraphs>153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Pavement Preservation Where, When, and How</vt:lpstr>
      <vt:lpstr>Where? – Inventory</vt:lpstr>
      <vt:lpstr>Where? – Condition </vt:lpstr>
      <vt:lpstr>Where? – Condition </vt:lpstr>
      <vt:lpstr>When? – Economics of Life Cycle Planning</vt:lpstr>
      <vt:lpstr>When? – Impact of Planning on Performance</vt:lpstr>
      <vt:lpstr>How? – Pavement Preservation Programs</vt:lpstr>
      <vt:lpstr>How? – Much?</vt:lpstr>
      <vt:lpstr>How? – Pavement Preservation Treatments</vt:lpstr>
      <vt:lpstr>How? –  Asphalt Preservation Treatments</vt:lpstr>
      <vt:lpstr>How? – Asphalt Preservation Treatments</vt:lpstr>
      <vt:lpstr>How? – Pavement Preservation Treatments</vt:lpstr>
      <vt:lpstr>How? – Concrete Preservation Treatments</vt:lpstr>
      <vt:lpstr>How? – Concrete Preservation Treatments</vt:lpstr>
      <vt:lpstr>How? – Asphalt Preservation Treatments</vt:lpstr>
      <vt:lpstr>How? – Concrete Preservation Treatments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Pavement Preservation Where, When, and How</dc:title>
  <dc:creator>David Vivanco</dc:creator>
  <cp:lastModifiedBy>David Vivanco</cp:lastModifiedBy>
  <cp:revision>13</cp:revision>
  <dcterms:created xsi:type="dcterms:W3CDTF">2022-07-06T13:59:21Z</dcterms:created>
  <dcterms:modified xsi:type="dcterms:W3CDTF">2022-07-13T17:09:31Z</dcterms:modified>
</cp:coreProperties>
</file>