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2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5"/>
  </p:notesMasterIdLst>
  <p:sldIdLst>
    <p:sldId id="1031" r:id="rId3"/>
    <p:sldId id="1072" r:id="rId4"/>
    <p:sldId id="257" r:id="rId5"/>
    <p:sldId id="1068" r:id="rId6"/>
    <p:sldId id="1041" r:id="rId7"/>
    <p:sldId id="1042" r:id="rId8"/>
    <p:sldId id="1077" r:id="rId9"/>
    <p:sldId id="1043" r:id="rId10"/>
    <p:sldId id="1076" r:id="rId11"/>
    <p:sldId id="1044" r:id="rId12"/>
    <p:sldId id="1075" r:id="rId13"/>
    <p:sldId id="1046" r:id="rId14"/>
    <p:sldId id="1143" r:id="rId15"/>
    <p:sldId id="1038" r:id="rId16"/>
    <p:sldId id="299" r:id="rId17"/>
    <p:sldId id="925" r:id="rId18"/>
    <p:sldId id="1248" r:id="rId19"/>
    <p:sldId id="1074" r:id="rId20"/>
    <p:sldId id="364" r:id="rId21"/>
    <p:sldId id="2006" r:id="rId22"/>
    <p:sldId id="2007" r:id="rId23"/>
    <p:sldId id="1078" r:id="rId24"/>
    <p:sldId id="256" r:id="rId25"/>
    <p:sldId id="2008" r:id="rId26"/>
    <p:sldId id="260" r:id="rId27"/>
    <p:sldId id="261" r:id="rId28"/>
    <p:sldId id="262" r:id="rId29"/>
    <p:sldId id="264" r:id="rId30"/>
    <p:sldId id="258" r:id="rId31"/>
    <p:sldId id="259" r:id="rId32"/>
    <p:sldId id="263" r:id="rId33"/>
    <p:sldId id="26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owe, Rebecca (FHWA)" initials="CR(" lastIdx="1" clrIdx="0">
    <p:extLst>
      <p:ext uri="{19B8F6BF-5375-455C-9EA6-DF929625EA0E}">
        <p15:presenceInfo xmlns:p15="http://schemas.microsoft.com/office/powerpoint/2012/main" userId="S-1-5-21-982035342-1880134254-310265210-127867" providerId="AD"/>
      </p:ext>
    </p:extLst>
  </p:cmAuthor>
  <p:cmAuthor id="2" name="Eun, Peter (FHWA)" initials="EP(" lastIdx="1" clrIdx="1">
    <p:extLst>
      <p:ext uri="{19B8F6BF-5375-455C-9EA6-DF929625EA0E}">
        <p15:presenceInfo xmlns:p15="http://schemas.microsoft.com/office/powerpoint/2012/main" userId="S::peter.eun@ad.dot.gov::8ff01d13-440d-4f88-a353-3b12585b3c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4950" autoAdjust="0"/>
  </p:normalViewPr>
  <p:slideViewPr>
    <p:cSldViewPr snapToGrid="0">
      <p:cViewPr varScale="1">
        <p:scale>
          <a:sx n="52" d="100"/>
          <a:sy n="52" d="100"/>
        </p:scale>
        <p:origin x="1752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12T14:31:15.313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F8AE-C0A6-4A21-BB78-BB7B64F177C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64E8C-CD79-4F1C-9D87-48925329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AE095-82E2-1445-BF41-146BFA82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66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Town of Sahuarita AZ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Bullet Points from Richard Nassi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Speed Limit 45mph</a:t>
            </a:r>
          </a:p>
          <a:p>
            <a:pPr marL="900113" lvl="1" indent="-342900"/>
            <a:r>
              <a:rPr lang="en-US" dirty="0"/>
              <a:t>85</a:t>
            </a:r>
            <a:r>
              <a:rPr lang="en-US" baseline="30000" dirty="0"/>
              <a:t>th</a:t>
            </a:r>
            <a:r>
              <a:rPr lang="en-US" dirty="0"/>
              <a:t> Percentile guesstimated at least 50 mph.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Observed for about an hour </a:t>
            </a:r>
          </a:p>
          <a:p>
            <a:pPr marL="900113" lvl="1" indent="-342900"/>
            <a:r>
              <a:rPr lang="en-US" dirty="0"/>
              <a:t>Driver compliance 100%.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Installation cost $26,000.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Device manufactured in Phoenix. 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Very effective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384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72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53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03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34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78024-DA11-492E-8F9B-372D933028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22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BC4A1-2939-4B84-BA6F-3776DDAA9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9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64E8C-CD79-4F1C-9D87-48925329D1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75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64E8C-CD79-4F1C-9D87-48925329D1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9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465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34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68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84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E095-82E2-1445-BF41-146BFA823AD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8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3DFA1-BE63-4F04-AFFB-B4866A7E6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B8FAD-4343-4217-9A3F-77520EF7F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1CD52-FD3D-43FC-9112-78FC26BD0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23195-1F07-4125-B0E4-D4B76954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1000F-B125-4407-BD6A-3278B329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5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A51A7-51D2-4B1B-88E6-E939ED1C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BE8A47-C63F-44EF-80A8-5451C616F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D4FD-6E3F-4728-9F54-753B8526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A9ACD-F4E8-48A2-A351-617B67F6F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47154-496D-4C2C-9DB3-6F2C449F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9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94826C-7F10-4B37-A339-D7FCF8217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51869-C510-4340-A2FF-C8E5FE823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BBCFF-F4C0-4068-BF55-70587FAD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899C3-C289-4A65-9A85-CF8193A5A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2E623-658D-458F-8DCA-EFA6E8C5B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43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1FEB-68D6-4CF9-B98A-92D3272D31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536" y="3617055"/>
            <a:ext cx="11277523" cy="2483246"/>
          </a:xfrm>
          <a:gradFill>
            <a:gsLst>
              <a:gs pos="0">
                <a:srgbClr val="005192"/>
              </a:gs>
              <a:gs pos="100000">
                <a:srgbClr val="00024B"/>
              </a:gs>
            </a:gsLst>
            <a:lin ang="5400000" scaled="1"/>
          </a:gradFill>
        </p:spPr>
        <p:txBody>
          <a:bodyPr lIns="182880" bIns="36576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99536" y="1149188"/>
            <a:ext cx="11277523" cy="45719"/>
          </a:xfrm>
          <a:prstGeom prst="rect">
            <a:avLst/>
          </a:prstGeom>
          <a:solidFill>
            <a:srgbClr val="005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99536" y="761705"/>
            <a:ext cx="750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Center for Accelerating Innovation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36" y="1203706"/>
            <a:ext cx="2893521" cy="595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778" y="183903"/>
            <a:ext cx="1224281" cy="925487"/>
          </a:xfrm>
          <a:prstGeom prst="rect">
            <a:avLst/>
          </a:prstGeom>
        </p:spPr>
      </p:pic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ABC7840-445B-4A28-9156-73A9997724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9535" y="2197859"/>
            <a:ext cx="2194560" cy="1371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CCCB1AD1-1E74-4C71-A2FA-B7EA5FB115A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773076" y="2185875"/>
            <a:ext cx="2194560" cy="1371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00E5672B-B0FE-4DD5-84CA-50AEC243FE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46617" y="2185875"/>
            <a:ext cx="2194560" cy="1371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E824429F-4F77-4E45-A52B-F7AE045696C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31660" y="2185875"/>
            <a:ext cx="2194560" cy="1371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BDF4EAFF-CC66-4C53-B208-A47F05D42EE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605201" y="2185875"/>
            <a:ext cx="2194560" cy="1371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45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45485" y="6438309"/>
            <a:ext cx="540208" cy="281555"/>
          </a:xfrm>
        </p:spPr>
        <p:txBody>
          <a:bodyPr/>
          <a:lstStyle/>
          <a:p>
            <a:fld id="{1114828C-5D78-9B49-B11B-F71E2B02E9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599" y="1182078"/>
            <a:ext cx="10962980" cy="485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054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460860"/>
            <a:ext cx="10515600" cy="3162382"/>
          </a:xfrm>
          <a:solidFill>
            <a:srgbClr val="0070C0"/>
          </a:solidFill>
        </p:spPr>
        <p:txBody>
          <a:bodyPr lIns="182880" bIns="36576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1FEB-68D6-4CF9-B98A-92D3272D31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31851" y="1046212"/>
            <a:ext cx="10515600" cy="49946"/>
          </a:xfrm>
          <a:prstGeom prst="rect">
            <a:avLst/>
          </a:prstGeom>
          <a:solidFill>
            <a:srgbClr val="5E97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2" descr="image001">
            <a:extLst>
              <a:ext uri="{FF2B5EF4-FFF2-40B4-BE49-F238E27FC236}">
                <a16:creationId xmlns:a16="http://schemas.microsoft.com/office/drawing/2014/main" id="{2C596C64-09A0-4FE2-B96E-4A06E57DEF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869859"/>
            <a:ext cx="4603199" cy="94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412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469654" y="2386744"/>
            <a:ext cx="9252693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66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45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475232" y="2386744"/>
            <a:ext cx="9253728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5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9653" y="2638044"/>
            <a:ext cx="438403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4387355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7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9652" y="2313435"/>
            <a:ext cx="4384032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9652" y="3143250"/>
            <a:ext cx="4384032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387355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387355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2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4454-1ABB-443A-B026-D95A2582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A4132-1F86-4AF4-B313-F7ACD944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44C96-B4E3-4C71-8FA5-4A949C27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55B2B-F70D-45FB-9ABC-BA76D820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BCF5F-B4B2-4011-8BC0-BA0877BB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72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21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58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4271" y="2243830"/>
            <a:ext cx="4387459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54271" y="6236208"/>
            <a:ext cx="5075197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96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3440" y="2243828"/>
            <a:ext cx="438912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-42172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53440" y="6236208"/>
            <a:ext cx="5071872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20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821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40528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1395" y="937260"/>
            <a:ext cx="6288232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89D8-5826-4080-9979-A9D68252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5CFA6-8A47-491C-8240-EB1BFE4FB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559BF-67A1-4F4B-A744-A449AF2E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9D82E-C45F-47D7-B0A5-73989B77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02429-A81C-4609-BF7F-8DC55BC6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7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E7E24-05AD-4088-993D-1E83F214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9F13A-33F1-40F5-811F-28D795908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CF8F2-BF7B-4044-8B10-1DC36EFE4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3F2E4-7EDA-4BE5-8F20-9C46D801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7448A-F918-4C1B-A34F-2B399424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7D7CA-E87B-4E06-99F6-0ACF58DD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7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B29D0-2E0D-409E-828A-0500DF305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051E6-85EF-4DD2-A2B1-BA1195A0E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4C729-B871-4BAA-9F88-CB73C470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85A08D-2FE6-4A5E-81A4-DD12060A2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FD280D-EBF9-4CDE-9F5C-AD5E19FB3B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BA6F57-9CFB-40D6-B661-AD871046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ABEF8-944B-45BA-AD11-B49D86E43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F27794-EEDF-497F-8E75-53F956C4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8802B-4A68-4A41-AC28-DB9AB686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04D4C-0CD2-4913-B047-F0256490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0B279-A591-4923-930C-0BED07C26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FD4658-7020-4998-BA92-6B6740EF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6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653F6-EF55-4E1F-86DB-E241B2C6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C785F-C5BD-448F-AB21-D414869DA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84B54-0DBB-4A02-8B86-0BE3D378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B9BF-A3AC-4C78-B7AC-549889B4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532CB-80CC-4C05-8474-713779695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44852-CD3C-4DA1-9120-AED8472D0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C32E2-9D63-4E81-A9D0-EBF8F01E7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87B7D-954B-4462-8E84-2A9D477A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C687C-DBCA-4798-821C-CBB2B8FB0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F802-ADD5-4715-A61B-BF8F6FAE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2858CB-D590-4B5B-8F99-E607A53F5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F6EC4-ECA4-45E0-9BB5-DF5BA3DCC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C477A-1C43-4E1C-82F5-D87D5B028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5A4DD-E594-49A4-AFA7-F1EAE5AB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97BE2-2A93-4C96-B1A4-E97489049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00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A29FE0-3CFA-45A3-A642-722915C3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E6F0C-4385-4741-8850-BA0EA7DD8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80099-6F9B-484C-B6E2-C119336E4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47B45-797F-434D-BCB3-1823416F821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5D2AF-21B4-4CB2-842C-42463F8CA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12D89-AB3B-446A-B91F-8774B5042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A6105-349A-40D5-BC3E-86D3DF277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5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4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71924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9652" y="6236208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6816" y="6217920"/>
            <a:ext cx="48768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9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hyperlink" Target="https://sahuaritaaz.gov/DocumentCenter/View/5621/Sah_bill-insert_Summer-2020_web?bidId=" TargetMode="Externa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fhwa.dot.gov/innovation/everydaycounts/edc_4/guide_to_improve_uncontrolled_crossings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safety.fhwa.dot.gov/ped_bike/step/resources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ighways.dot.gov/complete-streets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vimeo.com/277314570" TargetMode="Externa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457018"/>
            <a:ext cx="2743200" cy="365125"/>
          </a:xfrm>
        </p:spPr>
        <p:txBody>
          <a:bodyPr/>
          <a:lstStyle/>
          <a:p>
            <a:pPr algn="l" defTabSz="457200">
              <a:defRPr/>
            </a:pPr>
            <a:fld id="{2BB41FEB-68D6-4CF9-B98A-92D3272D3124}" type="slidenum">
              <a:rPr lang="en-US" sz="750">
                <a:solidFill>
                  <a:prstClr val="white">
                    <a:lumMod val="50000"/>
                  </a:prstClr>
                </a:solidFill>
                <a:latin typeface="Arial"/>
              </a:rPr>
              <a:pPr algn="l" defTabSz="457200">
                <a:defRPr/>
              </a:pPr>
              <a:t>1</a:t>
            </a:fld>
            <a:endParaRPr lang="en-US" sz="750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B5174-AD65-460A-9190-F1637D3B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328" y="3582869"/>
            <a:ext cx="8458142" cy="2978053"/>
          </a:xfrm>
        </p:spPr>
        <p:txBody>
          <a:bodyPr>
            <a:normAutofit/>
          </a:bodyPr>
          <a:lstStyle/>
          <a:p>
            <a:r>
              <a:rPr lang="en-US" dirty="0"/>
              <a:t>Every Day Counts so OK                 up</a:t>
            </a:r>
            <a:br>
              <a:rPr lang="en-US" dirty="0"/>
            </a:br>
            <a:r>
              <a:rPr lang="en-US" dirty="0"/>
              <a:t>(Safe Transportation for Every Pedestrian)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OK STIC EDC-4 STEP Webinar </a:t>
            </a:r>
            <a:br>
              <a:rPr lang="en-US" dirty="0"/>
            </a:br>
            <a:r>
              <a:rPr lang="en-US" dirty="0"/>
              <a:t>July 13, 2022 </a:t>
            </a:r>
            <a:endParaRPr lang="en-US" sz="2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CAC8400-DED3-488C-9310-835756AA87B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98" t="-2064"/>
          <a:stretch/>
        </p:blipFill>
        <p:spPr>
          <a:xfrm>
            <a:off x="8989846" y="2132689"/>
            <a:ext cx="1361233" cy="1349554"/>
          </a:xfrm>
          <a:prstGeom prst="rect">
            <a:avLst/>
          </a:prstGeom>
        </p:spPr>
      </p:pic>
      <p:pic>
        <p:nvPicPr>
          <p:cNvPr id="16" name="Picture 15" descr="An empty road with trees on the side of the street&#10;&#10;Description generated with very high confidence">
            <a:extLst>
              <a:ext uri="{FF2B5EF4-FFF2-40B4-BE49-F238E27FC236}">
                <a16:creationId xmlns:a16="http://schemas.microsoft.com/office/drawing/2014/main" id="{2AD047BC-BB41-4292-AD81-FAB91A6F05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854" y="2166484"/>
            <a:ext cx="1354551" cy="1315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79335-A93A-4699-96C2-8C92FF46D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654" y="2147527"/>
            <a:ext cx="1154909" cy="1334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25E826-EF4B-4F51-A0C3-27221FAFF7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907" y="3682199"/>
            <a:ext cx="1616294" cy="506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35819-1654-41EC-99A8-D57273F589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427"/>
          <a:stretch/>
        </p:blipFill>
        <p:spPr>
          <a:xfrm>
            <a:off x="6874202" y="2169605"/>
            <a:ext cx="2184397" cy="1312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BAE4B3-999A-49D8-BC77-F10FB2BB6A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507"/>
          <a:stretch/>
        </p:blipFill>
        <p:spPr>
          <a:xfrm>
            <a:off x="4693305" y="2166485"/>
            <a:ext cx="2180896" cy="131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9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AF24EBB-C593-4E55-B203-44545C56AA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32" y="286395"/>
            <a:ext cx="4872480" cy="628521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6" descr="C:\Users\Michael\Pictures\Work (Filed)\Pedestrian issues\Crossings\Flashing Beacons\Rectangular Flashing Beacon.St. Petersburg.Frederick.2.JPG">
            <a:extLst>
              <a:ext uri="{FF2B5EF4-FFF2-40B4-BE49-F238E27FC236}">
                <a16:creationId xmlns:a16="http://schemas.microsoft.com/office/drawing/2014/main" id="{97ED81FC-B61A-4684-A6CE-3E229485B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106" y="1601318"/>
            <a:ext cx="6055930" cy="338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322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D13F58C-6CB4-4EA8-98FB-8DB74671C4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99" y="295785"/>
            <a:ext cx="4355513" cy="626643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G:\2 Pictures\STEP\PHB white.jpg">
            <a:extLst>
              <a:ext uri="{FF2B5EF4-FFF2-40B4-BE49-F238E27FC236}">
                <a16:creationId xmlns:a16="http://schemas.microsoft.com/office/drawing/2014/main" id="{75652FC1-1912-4725-A13E-536A8BB5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8344" y="295785"/>
            <a:ext cx="4029942" cy="29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B810F4-B73C-498B-862D-F5B9918E7561}"/>
              </a:ext>
            </a:extLst>
          </p:cNvPr>
          <p:cNvSpPr/>
          <p:nvPr/>
        </p:nvSpPr>
        <p:spPr>
          <a:xfrm>
            <a:off x="6700659" y="6351139"/>
            <a:ext cx="40248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https://sahuaritaaz.gov/DocumentCenter/View/5621/Sah_bill-insert_Summer-2020_web?bidId=</a:t>
            </a:r>
            <a:r>
              <a:rPr lang="en-US" sz="8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64A825-7A03-42C8-AA34-74F1FBD64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344" y="3480318"/>
            <a:ext cx="4024890" cy="28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0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6CB4-D2A8-414E-ABCA-CA45B7CD3D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74" y="314424"/>
            <a:ext cx="4797491" cy="622915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2" descr="http://www.boulderblueline.org/wp-content/uploads/2015/06/aarproaddiet.jpg">
            <a:extLst>
              <a:ext uri="{FF2B5EF4-FFF2-40B4-BE49-F238E27FC236}">
                <a16:creationId xmlns:a16="http://schemas.microsoft.com/office/drawing/2014/main" id="{A822575F-6B49-4F29-87CD-FF8E32196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465" y="4016891"/>
            <a:ext cx="6373898" cy="226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642AD1F-538B-453E-9D34-EE55DFC90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465" y="690631"/>
            <a:ext cx="6362414" cy="29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74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13082" y="429136"/>
            <a:ext cx="8104412" cy="558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General Guidelines for Traffic Volumes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16691" y="3501657"/>
            <a:ext cx="19086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In most instances traffic will likely not be negatively affected.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27785" y="3529189"/>
            <a:ext cx="24761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Agencies should conduct intersection analysis to study potential traffic operational effects and consider signal retiming as needed.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2724" y="3444874"/>
            <a:ext cx="24240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Agencies should conduct a corridor analysis since traffic operations may be affected at this volume depending on the “before” condition.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808" y="1384831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A2781"/>
                </a:solidFill>
                <a:latin typeface="Arial Black" panose="020B0A04020102020204" pitchFamily="34" charset="0"/>
              </a:rPr>
              <a:t>LESS THAN</a:t>
            </a:r>
          </a:p>
          <a:p>
            <a:pPr algn="ctr"/>
            <a:r>
              <a:rPr lang="en-US" dirty="0">
                <a:solidFill>
                  <a:srgbClr val="5A2781"/>
                </a:solidFill>
                <a:latin typeface="Arial Black" panose="020B0A04020102020204" pitchFamily="34" charset="0"/>
              </a:rPr>
              <a:t>10,000 ADT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1969" y="136921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A2781"/>
                </a:solidFill>
                <a:latin typeface="Arial Black" panose="020B0A04020102020204" pitchFamily="34" charset="0"/>
              </a:rPr>
              <a:t>10,000 – 15,000 ADT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1301" y="2103174"/>
            <a:ext cx="1539411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Great candidate for Road Diet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5288" y="1352294"/>
            <a:ext cx="176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A2781"/>
                </a:solidFill>
                <a:latin typeface="Arial Black" panose="020B0A04020102020204" pitchFamily="34" charset="0"/>
              </a:rPr>
              <a:t>15,000 – 20,000 ADT</a:t>
            </a:r>
          </a:p>
        </p:txBody>
      </p:sp>
      <p:sp>
        <p:nvSpPr>
          <p:cNvPr id="8" name="Rectangle 7"/>
          <p:cNvSpPr/>
          <p:nvPr/>
        </p:nvSpPr>
        <p:spPr>
          <a:xfrm>
            <a:off x="8522822" y="3554497"/>
            <a:ext cx="27040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Agencies should complete a feasibility study to determine whether this is a good location for a Road Diet. Operations may be affected at this volume.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3786" y="1403071"/>
            <a:ext cx="220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A2781"/>
                </a:solidFill>
                <a:latin typeface="Arial Black" panose="020B0A04020102020204" pitchFamily="34" charset="0"/>
              </a:rPr>
              <a:t>GREATER THAN</a:t>
            </a:r>
          </a:p>
          <a:p>
            <a:pPr algn="ctr"/>
            <a:r>
              <a:rPr lang="en-US" dirty="0">
                <a:solidFill>
                  <a:srgbClr val="5A2781"/>
                </a:solidFill>
                <a:latin typeface="Arial Black" panose="020B0A04020102020204" pitchFamily="34" charset="0"/>
              </a:rPr>
              <a:t>20,000 ADT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61969" y="2103174"/>
            <a:ext cx="1676400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Very good candidate for Road Diet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65288" y="2103174"/>
            <a:ext cx="1676400" cy="120032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Good candidate for Road Diet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50486" y="2103174"/>
            <a:ext cx="1676400" cy="1200329"/>
          </a:xfrm>
          <a:prstGeom prst="rect">
            <a:avLst/>
          </a:prstGeom>
          <a:solidFill>
            <a:srgbClr val="EC6562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Potential candidate for Road Diet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3082" y="6197573"/>
            <a:ext cx="10283832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dirty="0"/>
              <a:t>There are examples across the country where Road Diets have been successful with ADTs as high as 26,000</a:t>
            </a:r>
          </a:p>
        </p:txBody>
      </p:sp>
    </p:spTree>
    <p:extLst>
      <p:ext uri="{BB962C8B-B14F-4D97-AF65-F5344CB8AC3E}">
        <p14:creationId xmlns:p14="http://schemas.microsoft.com/office/powerpoint/2010/main" val="771745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5FFE1-AE6B-4062-9F3C-EA575B8866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41FEB-68D6-4CF9-B98A-92D3272D312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8F2E8-5962-4BBB-A1DB-1655CB5035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500" y="702260"/>
            <a:ext cx="2174653" cy="283664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77800" dist="2032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E67B2-D700-484C-8AA7-2FA06DBC5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634" y="653082"/>
            <a:ext cx="2252744" cy="29264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52400" dist="1905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0AFAAC-0731-45B3-A346-EEB92CF4F8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011" y="1443053"/>
            <a:ext cx="862521" cy="1674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9D901A-247A-47CB-A10E-C59B7ED9E91C}"/>
              </a:ext>
            </a:extLst>
          </p:cNvPr>
          <p:cNvSpPr txBox="1"/>
          <p:nvPr/>
        </p:nvSpPr>
        <p:spPr>
          <a:xfrm>
            <a:off x="3338252" y="3117902"/>
            <a:ext cx="1238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2005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325383-CE60-4FD7-9FF1-B1413DF5B1F4}"/>
              </a:ext>
            </a:extLst>
          </p:cNvPr>
          <p:cNvSpPr txBox="1"/>
          <p:nvPr/>
        </p:nvSpPr>
        <p:spPr>
          <a:xfrm>
            <a:off x="7397797" y="3126566"/>
            <a:ext cx="1238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139700">
                    <a:schemeClr val="bg1">
                      <a:alpha val="65000"/>
                    </a:schemeClr>
                  </a:glow>
                </a:effectLst>
              </a:rPr>
              <a:t>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497FFC-3553-42D4-AD8D-D95FFC0193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224" y="3726117"/>
            <a:ext cx="3928820" cy="2400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3DC6CD-A047-4C17-8EED-0BB8B49BA7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160" y="3676794"/>
            <a:ext cx="2787956" cy="26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39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901A0-354A-4C54-B827-33586A23B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10" y="138135"/>
            <a:ext cx="6764611" cy="63803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ADD40-CFEA-4695-A8F0-C98A6F131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257175">
              <a:defRPr/>
            </a:pPr>
            <a:fld id="{1114828C-5D78-9B49-B11B-F71E2B02E95C}" type="slidenum">
              <a:rPr lang="en-US">
                <a:cs typeface="+mn-cs"/>
              </a:rPr>
              <a:pPr defTabSz="257175">
                <a:defRPr/>
              </a:pPr>
              <a:t>15</a:t>
            </a:fld>
            <a:endParaRPr lang="en-US" dirty="0">
              <a:cs typeface="+mn-cs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8D6AB95F-091F-40B5-8B01-20B184F6C6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112" y="231107"/>
            <a:ext cx="2856638" cy="1013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0E426-BFFA-4C62-B44F-059EEB9CD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9476" r="9558" b="8838"/>
          <a:stretch/>
        </p:blipFill>
        <p:spPr>
          <a:xfrm>
            <a:off x="390419" y="1430607"/>
            <a:ext cx="4401395" cy="444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Guide for Improving Pedestrian Safety at Uncontrolled Crossing Locations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4828C-5D78-9B49-B11B-F71E2B02E95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719" y="1488350"/>
            <a:ext cx="2207982" cy="4949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70BFAE-25FD-4A50-9CB6-101EE8113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964" y="1849312"/>
            <a:ext cx="3482872" cy="4243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D164B7-56B0-45BA-95E4-FDDC5BC033AE}"/>
              </a:ext>
            </a:extLst>
          </p:cNvPr>
          <p:cNvSpPr/>
          <p:nvPr/>
        </p:nvSpPr>
        <p:spPr>
          <a:xfrm>
            <a:off x="2804290" y="6471985"/>
            <a:ext cx="7161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  <a:hlinkClick r:id="rId4"/>
              </a:rPr>
              <a:t>www.fhwa.dot.gov/innovation/everydaycounts/edc_4/guide_to_improve_uncontrolled_crossings.pdf</a:t>
            </a:r>
            <a:r>
              <a:rPr lang="en-US" sz="14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0092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9060794-F5D2-46DA-A305-E336EA14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828C-5D78-9B49-B11B-F71E2B02E95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0E19D2-0226-40FB-9185-1A9FBC3D90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23" y="375355"/>
            <a:ext cx="4741078" cy="61072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CAC99E-46D2-421A-AF04-775E58A583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362" y="1079162"/>
            <a:ext cx="4519977" cy="469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6201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FBDC28-5126-4923-A8B7-7A5C4D580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1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FHWA STEP Website </a:t>
            </a:r>
            <a:r>
              <a:rPr lang="en-US" sz="2200" dirty="0">
                <a:hlinkClick r:id="rId2"/>
              </a:rPr>
              <a:t>https://safety.fhwa.dot.gov/ped_bike/step/resources/</a:t>
            </a:r>
            <a:r>
              <a:rPr lang="en-US" sz="22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E31053-E322-4F58-B8C4-064491B3B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53" y="1390878"/>
            <a:ext cx="5388765" cy="5226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85C3A-4143-4FA4-869D-9F5162060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690" y="944216"/>
            <a:ext cx="2404057" cy="1858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6E4B94-7517-42F8-9635-B2AEDD2B8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362" y="2882348"/>
            <a:ext cx="5208715" cy="37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11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EE042764-5645-4BFA-85F7-64DF168722DF}"/>
              </a:ext>
            </a:extLst>
          </p:cNvPr>
          <p:cNvSpPr txBox="1">
            <a:spLocks/>
          </p:cNvSpPr>
          <p:nvPr/>
        </p:nvSpPr>
        <p:spPr>
          <a:xfrm>
            <a:off x="729916" y="716702"/>
            <a:ext cx="7571874" cy="49132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C4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all" dirty="0">
                <a:solidFill>
                  <a:schemeClr val="tx1"/>
                </a:solidFill>
              </a:rPr>
              <a:t>The Safe System Approach</a:t>
            </a:r>
          </a:p>
        </p:txBody>
      </p:sp>
      <p:pic>
        <p:nvPicPr>
          <p:cNvPr id="11" name="Graphic 10" descr="This is a circular diagram. On the circumference is a band with six safe system principles: Death and serious injury is unacceptable; Humans make mistakes; Humans are vulnerable, responsibility is shared; safety is proactive; and redundancy is crucial. Inside this, the circle is divided into five sections with logos representing each section: Safe vehicles, safe speeds, safe roads, post-crash care, and safe road users.">
            <a:extLst>
              <a:ext uri="{FF2B5EF4-FFF2-40B4-BE49-F238E27FC236}">
                <a16:creationId xmlns:a16="http://schemas.microsoft.com/office/drawing/2014/main" id="{788234EC-433E-4355-BE35-D17915770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038" y="1752410"/>
            <a:ext cx="4226986" cy="4226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059900-4E0C-4F5B-A6EB-A37A66B7D9FC}"/>
              </a:ext>
            </a:extLst>
          </p:cNvPr>
          <p:cNvSpPr txBox="1"/>
          <p:nvPr/>
        </p:nvSpPr>
        <p:spPr>
          <a:xfrm>
            <a:off x="1955927" y="6339113"/>
            <a:ext cx="11592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Source: FHWA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072540E-D001-4F92-B1DF-4A8C22A62B4B}"/>
              </a:ext>
            </a:extLst>
          </p:cNvPr>
          <p:cNvSpPr txBox="1">
            <a:spLocks/>
          </p:cNvSpPr>
          <p:nvPr/>
        </p:nvSpPr>
        <p:spPr>
          <a:xfrm>
            <a:off x="10973655" y="6356352"/>
            <a:ext cx="765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0026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F3CC7-DADC-437C-91BB-23049EFE7EF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1F1C5C7-4D7F-4143-9281-4E2DDB4BFD53}"/>
              </a:ext>
            </a:extLst>
          </p:cNvPr>
          <p:cNvSpPr txBox="1">
            <a:spLocks/>
          </p:cNvSpPr>
          <p:nvPr/>
        </p:nvSpPr>
        <p:spPr>
          <a:xfrm>
            <a:off x="729916" y="1208027"/>
            <a:ext cx="10519610" cy="49132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C4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all" dirty="0">
                <a:solidFill>
                  <a:schemeClr val="tx1"/>
                </a:solidFill>
              </a:rPr>
              <a:t>Zero is our Goal. a Safe System is how we get there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44DAA-4191-4DA3-B842-C16967414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609" y="2350933"/>
            <a:ext cx="7263051" cy="28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9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numbers in 2017 when STEP initiated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092" y="2055811"/>
            <a:ext cx="4914668" cy="3187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1F07BD4-DC78-4B2A-8352-CD381DB69F4E}"/>
              </a:ext>
            </a:extLst>
          </p:cNvPr>
          <p:cNvSpPr txBox="1">
            <a:spLocks/>
          </p:cNvSpPr>
          <p:nvPr/>
        </p:nvSpPr>
        <p:spPr>
          <a:xfrm>
            <a:off x="10291764" y="6427789"/>
            <a:ext cx="37623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5A8E2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14828C-5D78-9B49-B11B-F71E2B02E95C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35517" y="5964870"/>
            <a:ext cx="8433944" cy="707886"/>
          </a:xfrm>
          <a:prstGeom prst="rect">
            <a:avLst/>
          </a:prstGeom>
          <a:solidFill>
            <a:srgbClr val="CCFF33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AkzidenzGroteskBE-Light"/>
              </a:rPr>
              <a:t>Pedestrians now account for a larger proportion of traffic fatalities (16%) than they have in the past 33 years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B8FE47-8BAF-48AD-A971-8C48BFF485AF}"/>
              </a:ext>
            </a:extLst>
          </p:cNvPr>
          <p:cNvGrpSpPr/>
          <p:nvPr/>
        </p:nvGrpSpPr>
        <p:grpSpPr>
          <a:xfrm>
            <a:off x="6343435" y="1980311"/>
            <a:ext cx="5326934" cy="3757759"/>
            <a:chOff x="5104660" y="1958080"/>
            <a:chExt cx="3582139" cy="2526935"/>
          </a:xfrm>
        </p:grpSpPr>
        <p:pic>
          <p:nvPicPr>
            <p:cNvPr id="32770" name="Picture 2" descr="Image result for ghsa pedestrian fatalities">
              <a:extLst>
                <a:ext uri="{FF2B5EF4-FFF2-40B4-BE49-F238E27FC236}">
                  <a16:creationId xmlns:a16="http://schemas.microsoft.com/office/drawing/2014/main" id="{DB95D148-3442-40C9-B9B4-408536441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704" y="1958080"/>
              <a:ext cx="3512095" cy="22499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3FFD43-4767-4C27-A29F-BD1EC70E2CBF}"/>
                </a:ext>
              </a:extLst>
            </p:cNvPr>
            <p:cNvSpPr txBox="1"/>
            <p:nvPr/>
          </p:nvSpPr>
          <p:spPr>
            <a:xfrm>
              <a:off x="5104660" y="4208016"/>
              <a:ext cx="1435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Photo Credit: GHSA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73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A2C6513-7A62-4A0B-9D3B-E01D816E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61" y="528513"/>
            <a:ext cx="4386741" cy="11345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Now Live: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/>
              <a:t>FHWA CS Web Portal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51963" y="1100013"/>
            <a:ext cx="4241242" cy="369843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BACC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5AB8ED4E-5713-437B-927D-DDABED46539B}"/>
              </a:ext>
            </a:extLst>
          </p:cNvPr>
          <p:cNvSpPr txBox="1">
            <a:spLocks/>
          </p:cNvSpPr>
          <p:nvPr/>
        </p:nvSpPr>
        <p:spPr>
          <a:xfrm>
            <a:off x="242952" y="1882664"/>
            <a:ext cx="5414211" cy="44468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AC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/>
              <a:t>Public facing web-portal to: </a:t>
            </a:r>
          </a:p>
          <a:p>
            <a:pPr marL="971550" marR="0" lvl="1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AC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Publish all Complete Streets products</a:t>
            </a:r>
          </a:p>
          <a:p>
            <a:pPr marL="971550" marR="0" lvl="1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AC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Link to CS resources across FHWA program offices and other stakeholders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BACC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2D906-0249-4005-832A-4B6A9AFF4E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7" y="748143"/>
            <a:ext cx="5853049" cy="5219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0E9222-AC39-4F65-8314-D654AB1D3934}"/>
              </a:ext>
            </a:extLst>
          </p:cNvPr>
          <p:cNvSpPr txBox="1"/>
          <p:nvPr/>
        </p:nvSpPr>
        <p:spPr>
          <a:xfrm>
            <a:off x="6095998" y="5967507"/>
            <a:ext cx="585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4"/>
              </a:rPr>
              <a:t>https://highways.dot.gov/complete-streets</a:t>
            </a:r>
            <a:endParaRPr lang="en-US" sz="2400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B34C0FE-0474-4BF6-858E-4D0FA4721741}"/>
              </a:ext>
            </a:extLst>
          </p:cNvPr>
          <p:cNvSpPr txBox="1">
            <a:spLocks/>
          </p:cNvSpPr>
          <p:nvPr/>
        </p:nvSpPr>
        <p:spPr>
          <a:xfrm>
            <a:off x="10973655" y="6356352"/>
            <a:ext cx="765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0026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F3CC7-DADC-437C-91BB-23049EFE7EF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539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two people&#10;&#10;Description automatically generated with low confidence">
            <a:extLst>
              <a:ext uri="{FF2B5EF4-FFF2-40B4-BE49-F238E27FC236}">
                <a16:creationId xmlns:a16="http://schemas.microsoft.com/office/drawing/2014/main" id="{83E0FB92-EF43-4E79-8FAC-5058C258F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6815" r="29524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B4F8B-1310-4FAE-BAD4-02AB941DF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effectLst/>
              </a:rPr>
              <a:t>Safe Streets and Roads for All (SS4A) Grant </a:t>
            </a:r>
            <a:r>
              <a:rPr lang="en-US" sz="4000" b="1"/>
              <a:t>Program</a:t>
            </a:r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A0F23-FBFF-42C0-9D9B-3A9579622DB1}"/>
              </a:ext>
            </a:extLst>
          </p:cNvPr>
          <p:cNvSpPr txBox="1"/>
          <p:nvPr/>
        </p:nvSpPr>
        <p:spPr>
          <a:xfrm>
            <a:off x="594109" y="2121763"/>
            <a:ext cx="6620505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Funds regional, local and Tribal initiatives to prevent roadway deaths and serious injuries 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$5 billion in appropriated funds over the next 5 years. In fiscal year 2022 (FY22), up to $1 billion is available. 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The SS4A program funds regional, local, and Tribal initiatives through grants to prevent roadway deaths and serious injuries.</a:t>
            </a:r>
            <a:endParaRPr lang="en-US" sz="2000" b="1"/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Visit </a:t>
            </a:r>
            <a:r>
              <a:rPr lang="en-US" sz="2000" b="1" u="sng"/>
              <a:t>www.transportation.gov/SS4A to:</a:t>
            </a:r>
            <a:endParaRPr lang="en-US" sz="2000" b="1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Find resources, FAQs and application information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Applications are due September 15, 2022 5 pm EDT</a:t>
            </a:r>
          </a:p>
        </p:txBody>
      </p:sp>
    </p:spTree>
    <p:extLst>
      <p:ext uri="{BB962C8B-B14F-4D97-AF65-F5344CB8AC3E}">
        <p14:creationId xmlns:p14="http://schemas.microsoft.com/office/powerpoint/2010/main" val="4169472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3134A2CF-9F87-4AC8-B518-46799363BC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7" b="3843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70D1B9-0314-4EE8-A9D2-DC6DCDF8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Taken at my first STEP Workshop in Claremore OK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471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6240" y="1265562"/>
            <a:ext cx="6939520" cy="2367149"/>
          </a:xfrm>
        </p:spPr>
        <p:txBody>
          <a:bodyPr>
            <a:normAutofit fontScale="90000"/>
          </a:bodyPr>
          <a:lstStyle/>
          <a:p>
            <a:r>
              <a:rPr lang="en-US" dirty="0"/>
              <a:t>Oklahoma DOT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Piloting and training on STEP countermeasures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Shelby Templin</a:t>
            </a:r>
          </a:p>
          <a:p>
            <a:r>
              <a:rPr lang="en-US" sz="2400" dirty="0"/>
              <a:t>ODOT Active Transportation Coordinator</a:t>
            </a:r>
          </a:p>
        </p:txBody>
      </p:sp>
    </p:spTree>
    <p:extLst>
      <p:ext uri="{BB962C8B-B14F-4D97-AF65-F5344CB8AC3E}">
        <p14:creationId xmlns:p14="http://schemas.microsoft.com/office/powerpoint/2010/main" val="1750430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538" y="590731"/>
            <a:ext cx="7916862" cy="1187450"/>
          </a:xfrm>
        </p:spPr>
        <p:txBody>
          <a:bodyPr>
            <a:normAutofit/>
          </a:bodyPr>
          <a:lstStyle/>
          <a:p>
            <a:r>
              <a:rPr lang="en-US" sz="2800" dirty="0"/>
              <a:t>STEP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920" y="2398035"/>
            <a:ext cx="9501823" cy="3257277"/>
          </a:xfrm>
        </p:spPr>
        <p:txBody>
          <a:bodyPr>
            <a:noAutofit/>
          </a:bodyPr>
          <a:lstStyle/>
          <a:p>
            <a:r>
              <a:rPr lang="en-US" sz="2800" dirty="0"/>
              <a:t>Safe Transportation for Every Pedestrian Workshops</a:t>
            </a:r>
          </a:p>
          <a:p>
            <a:pPr lvl="1"/>
            <a:r>
              <a:rPr lang="en-US" sz="2800" dirty="0"/>
              <a:t>3 classes held November 2017</a:t>
            </a:r>
          </a:p>
          <a:p>
            <a:pPr lvl="1"/>
            <a:r>
              <a:rPr lang="en-US" sz="2800" dirty="0"/>
              <a:t>Coordination between FHWA, ODOT and Oklahoma LTAP</a:t>
            </a:r>
          </a:p>
          <a:p>
            <a:pPr lvl="1"/>
            <a:r>
              <a:rPr lang="en-US" sz="2800" dirty="0"/>
              <a:t>Each class included classroom instruction (Peter </a:t>
            </a:r>
            <a:r>
              <a:rPr lang="en-US" sz="2800" dirty="0" err="1"/>
              <a:t>Eun</a:t>
            </a:r>
            <a:r>
              <a:rPr lang="en-US" sz="2800" dirty="0"/>
              <a:t>), field examinations, and site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B4546-9E68-4CC6-9F2F-9DA0877AD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370" y="5885939"/>
            <a:ext cx="1137148" cy="8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79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96" y="345301"/>
            <a:ext cx="7917007" cy="1188720"/>
          </a:xfrm>
        </p:spPr>
        <p:txBody>
          <a:bodyPr/>
          <a:lstStyle/>
          <a:p>
            <a:r>
              <a:rPr lang="en-US" dirty="0"/>
              <a:t>STEP Workshops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7733" y="6130840"/>
            <a:ext cx="5406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000000"/>
                </a:solidFill>
                <a:latin typeface="Gill Sans MT" panose="020B0502020104020203"/>
              </a:rPr>
              <a:t>Classroom Learning – Lawton Class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25" y="1901613"/>
            <a:ext cx="5165547" cy="387416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FFA8F-76A0-46B6-86FB-863D460C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545" y="5878839"/>
            <a:ext cx="1137148" cy="8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18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95" y="494063"/>
            <a:ext cx="7917007" cy="1188720"/>
          </a:xfrm>
        </p:spPr>
        <p:txBody>
          <a:bodyPr/>
          <a:lstStyle/>
          <a:p>
            <a:r>
              <a:rPr lang="en-US" dirty="0"/>
              <a:t>STEP Workshops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0"/>
          <a:stretch/>
        </p:blipFill>
        <p:spPr>
          <a:xfrm>
            <a:off x="2622946" y="2088968"/>
            <a:ext cx="6946107" cy="3606437"/>
          </a:xfrm>
        </p:spPr>
      </p:pic>
      <p:sp>
        <p:nvSpPr>
          <p:cNvPr id="7" name="TextBox 6"/>
          <p:cNvSpPr txBox="1"/>
          <p:nvPr/>
        </p:nvSpPr>
        <p:spPr>
          <a:xfrm>
            <a:off x="2137496" y="5862131"/>
            <a:ext cx="8276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000000"/>
                </a:solidFill>
                <a:latin typeface="Gill Sans MT" panose="020B0502020104020203"/>
              </a:rPr>
              <a:t>Site examination and field observation – Edmond Class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2E304-5C30-4BE7-8813-B23097E49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25" y="5910056"/>
            <a:ext cx="1137148" cy="8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4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95" y="433469"/>
            <a:ext cx="7917007" cy="1188720"/>
          </a:xfrm>
        </p:spPr>
        <p:txBody>
          <a:bodyPr/>
          <a:lstStyle/>
          <a:p>
            <a:r>
              <a:rPr lang="en-US" dirty="0"/>
              <a:t>STEP Workshops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90" y="1898737"/>
            <a:ext cx="6027619" cy="4018413"/>
          </a:xfrm>
        </p:spPr>
      </p:pic>
      <p:sp>
        <p:nvSpPr>
          <p:cNvPr id="7" name="TextBox 6"/>
          <p:cNvSpPr txBox="1"/>
          <p:nvPr/>
        </p:nvSpPr>
        <p:spPr>
          <a:xfrm>
            <a:off x="2392063" y="6115321"/>
            <a:ext cx="7873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000000"/>
                </a:solidFill>
                <a:latin typeface="Gill Sans MT" panose="020B0502020104020203"/>
              </a:rPr>
              <a:t>Site analysis and countermeasure proposal – Claremore Class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F18BA-48B9-4159-945D-88CEB7B49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425" y="5904969"/>
            <a:ext cx="1137148" cy="8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25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96" y="546680"/>
            <a:ext cx="7917007" cy="1188720"/>
          </a:xfrm>
        </p:spPr>
        <p:txBody>
          <a:bodyPr/>
          <a:lstStyle/>
          <a:p>
            <a:r>
              <a:rPr lang="en-US" dirty="0"/>
              <a:t>Countermeasures and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009" y="2086204"/>
            <a:ext cx="8908868" cy="3207583"/>
          </a:xfrm>
        </p:spPr>
        <p:txBody>
          <a:bodyPr>
            <a:noAutofit/>
          </a:bodyPr>
          <a:lstStyle/>
          <a:p>
            <a:r>
              <a:rPr lang="en-US" sz="2400" dirty="0"/>
              <a:t>Current considered options and treatments</a:t>
            </a:r>
          </a:p>
          <a:p>
            <a:pPr lvl="1"/>
            <a:r>
              <a:rPr lang="en-US" sz="2400" dirty="0"/>
              <a:t>Road Diets</a:t>
            </a:r>
          </a:p>
          <a:p>
            <a:pPr lvl="1"/>
            <a:r>
              <a:rPr lang="en-US" sz="2400" dirty="0"/>
              <a:t>Pedestrian Hybrid Beacons</a:t>
            </a:r>
          </a:p>
          <a:p>
            <a:pPr lvl="1"/>
            <a:r>
              <a:rPr lang="en-US" sz="2400" dirty="0"/>
              <a:t>Pedestrian Refuge Islands</a:t>
            </a:r>
          </a:p>
          <a:p>
            <a:pPr lvl="1"/>
            <a:r>
              <a:rPr lang="en-US" sz="2400" dirty="0"/>
              <a:t>Raised Crosswalks</a:t>
            </a:r>
          </a:p>
          <a:p>
            <a:pPr lvl="1"/>
            <a:r>
              <a:rPr lang="en-US" sz="2400" dirty="0"/>
              <a:t>Crosswalk Visibility Enhancements</a:t>
            </a:r>
          </a:p>
          <a:p>
            <a:r>
              <a:rPr lang="en-US" sz="2400" dirty="0"/>
              <a:t>Education is key </a:t>
            </a:r>
          </a:p>
          <a:p>
            <a:r>
              <a:rPr lang="en-US" sz="2400" dirty="0"/>
              <a:t>Must know what treatments are appropriate for individual locations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6ED7C-1025-41D0-A410-AB0794435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371" y="5876044"/>
            <a:ext cx="1137148" cy="8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59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96" y="412431"/>
            <a:ext cx="7917007" cy="1188720"/>
          </a:xfrm>
        </p:spPr>
        <p:txBody>
          <a:bodyPr/>
          <a:lstStyle/>
          <a:p>
            <a:r>
              <a:rPr lang="en-US" dirty="0"/>
              <a:t>STEP Plan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941" y="1759711"/>
            <a:ext cx="9926875" cy="3101983"/>
          </a:xfrm>
        </p:spPr>
        <p:txBody>
          <a:bodyPr>
            <a:noAutofit/>
          </a:bodyPr>
          <a:lstStyle/>
          <a:p>
            <a:r>
              <a:rPr lang="en-US" sz="2700" dirty="0"/>
              <a:t>State of Oklahoma STEP Plan </a:t>
            </a:r>
          </a:p>
          <a:p>
            <a:pPr lvl="1"/>
            <a:r>
              <a:rPr lang="en-US" sz="2700" dirty="0"/>
              <a:t>Plan development session held at ACOG offices on Nov. 30, 2017</a:t>
            </a:r>
          </a:p>
          <a:p>
            <a:pPr lvl="1"/>
            <a:r>
              <a:rPr lang="en-US" sz="2700" dirty="0"/>
              <a:t>Representatives from ODOT,  ACOG, INCOG, OHSO, FHWA and the Seminole Nation attended</a:t>
            </a:r>
          </a:p>
          <a:p>
            <a:pPr lvl="1"/>
            <a:r>
              <a:rPr lang="en-US" sz="2700" dirty="0"/>
              <a:t>Draft STEP Plan developed through discussions between group at brainstorming session</a:t>
            </a:r>
          </a:p>
          <a:p>
            <a:pPr lvl="1"/>
            <a:r>
              <a:rPr lang="en-US" sz="2700" dirty="0"/>
              <a:t>Several ODOT divisions reviewed the plan document and made decisions for the policy guidance based on the countermeasures discussed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C7E48-37A5-4A61-AD4C-7B116C64C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317" y="5880334"/>
            <a:ext cx="1137148" cy="8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2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BD1CE8-9723-4230-9443-ACEFBA883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numbers from the latest GHSA Report</a:t>
            </a:r>
          </a:p>
        </p:txBody>
      </p:sp>
      <p:pic>
        <p:nvPicPr>
          <p:cNvPr id="1026" name="Picture 2" descr="Pedestrian Deaths Are Increasing Faster Than All Other Traffic Fatalities">
            <a:extLst>
              <a:ext uri="{FF2B5EF4-FFF2-40B4-BE49-F238E27FC236}">
                <a16:creationId xmlns:a16="http://schemas.microsoft.com/office/drawing/2014/main" id="{A5100A83-C736-46D8-B939-3664EFE53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35" y="2009357"/>
            <a:ext cx="6090569" cy="3431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8EAE2E-7BA5-44B4-953C-279F3FEE4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06" y="2009357"/>
            <a:ext cx="5150005" cy="3431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690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96" y="448645"/>
            <a:ext cx="7917007" cy="1188720"/>
          </a:xfrm>
        </p:spPr>
        <p:txBody>
          <a:bodyPr/>
          <a:lstStyle/>
          <a:p>
            <a:r>
              <a:rPr lang="en-US" dirty="0"/>
              <a:t>STEP Plan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780" y="2076732"/>
            <a:ext cx="9782020" cy="3101983"/>
          </a:xfrm>
        </p:spPr>
        <p:txBody>
          <a:bodyPr>
            <a:normAutofit/>
          </a:bodyPr>
          <a:lstStyle/>
          <a:p>
            <a:r>
              <a:rPr lang="en-US" sz="2800" dirty="0"/>
              <a:t>Finalization and distribution end of 2018</a:t>
            </a:r>
          </a:p>
          <a:p>
            <a:r>
              <a:rPr lang="en-US" sz="2800" dirty="0"/>
              <a:t>Copies sent to all Divisions and Field Districts</a:t>
            </a:r>
          </a:p>
          <a:p>
            <a:r>
              <a:rPr lang="en-US" sz="2800" dirty="0"/>
              <a:t>Countermeasures are now encouraged, when applicable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886E4-46C2-44E0-A214-BA75B98F9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5880335"/>
            <a:ext cx="1137148" cy="8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38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96" y="358110"/>
            <a:ext cx="7917007" cy="1188720"/>
          </a:xfrm>
        </p:spPr>
        <p:txBody>
          <a:bodyPr/>
          <a:lstStyle/>
          <a:p>
            <a:r>
              <a:rPr lang="en-US" dirty="0"/>
              <a:t>STEP Plan: </a:t>
            </a:r>
            <a:br>
              <a:rPr lang="en-US" dirty="0"/>
            </a:br>
            <a:r>
              <a:rPr lang="en-US" dirty="0"/>
              <a:t>Next “Steps”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834" y="2108270"/>
            <a:ext cx="10035516" cy="3101983"/>
          </a:xfrm>
        </p:spPr>
        <p:txBody>
          <a:bodyPr>
            <a:noAutofit/>
          </a:bodyPr>
          <a:lstStyle/>
          <a:p>
            <a:r>
              <a:rPr lang="en-US" sz="2800" dirty="0"/>
              <a:t>Buy in from ODOT Divisions, FHWA Oklahoma, MPOs, RTPOs, ADA Development, </a:t>
            </a:r>
            <a:r>
              <a:rPr lang="en-US" sz="2800" dirty="0" err="1"/>
              <a:t>etc</a:t>
            </a:r>
            <a:endParaRPr lang="en-US" sz="2800" dirty="0"/>
          </a:p>
          <a:p>
            <a:r>
              <a:rPr lang="en-US" sz="2800" dirty="0"/>
              <a:t>Increased awareness about Pedestrian Safety to the general public</a:t>
            </a:r>
          </a:p>
          <a:p>
            <a:r>
              <a:rPr lang="en-US" sz="2800" dirty="0"/>
              <a:t>Continue to encourage countermeasures, where appropriate</a:t>
            </a:r>
          </a:p>
          <a:p>
            <a:r>
              <a:rPr lang="en-US" sz="2800" dirty="0"/>
              <a:t>Stay up to date when countermeasures are being integrated into plan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CC7DA-0622-4885-B5FE-2697B891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318" y="5862228"/>
            <a:ext cx="1137148" cy="8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40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394" y="523611"/>
            <a:ext cx="7917007" cy="1188720"/>
          </a:xfrm>
        </p:spPr>
        <p:txBody>
          <a:bodyPr/>
          <a:lstStyle/>
          <a:p>
            <a:r>
              <a:rPr lang="en-US" dirty="0" err="1"/>
              <a:t>Placemaking</a:t>
            </a:r>
            <a:r>
              <a:rPr lang="en-US" dirty="0"/>
              <a:t> with Road Diets in </a:t>
            </a:r>
            <a:r>
              <a:rPr lang="en-US" dirty="0" err="1"/>
              <a:t>oklahoma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940" y="2049571"/>
            <a:ext cx="7917007" cy="3101983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https://vimeo.com/277314570</a:t>
            </a:r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776DE-4006-47CE-B493-124BEA3DA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318" y="5889388"/>
            <a:ext cx="1137148" cy="8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6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99388" y="2785021"/>
            <a:ext cx="10545867" cy="286232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Why STEP?</a:t>
            </a:r>
          </a:p>
          <a:p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 72% of pedestrian fatalities occur at non-intersection locations (mid-block)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Roughly 27% of pedestrian fatalities occur at intersections (with more at uncontrolled)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0D01B47-071A-429C-9322-263E2744DBE1}"/>
              </a:ext>
            </a:extLst>
          </p:cNvPr>
          <p:cNvSpPr txBox="1">
            <a:spLocks/>
          </p:cNvSpPr>
          <p:nvPr/>
        </p:nvSpPr>
        <p:spPr>
          <a:xfrm>
            <a:off x="10291764" y="6427789"/>
            <a:ext cx="37623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5A8E2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14828C-5D78-9B49-B11B-F71E2B02E95C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9170A588-642D-4BB9-8960-A41B55927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98" t="-2064"/>
          <a:stretch/>
        </p:blipFill>
        <p:spPr>
          <a:xfrm>
            <a:off x="9623141" y="1178632"/>
            <a:ext cx="1361233" cy="1349554"/>
          </a:xfrm>
          <a:prstGeom prst="rect">
            <a:avLst/>
          </a:prstGeom>
        </p:spPr>
      </p:pic>
      <p:pic>
        <p:nvPicPr>
          <p:cNvPr id="7" name="Picture 6" descr="An empty road with trees on the side of the street&#10;&#10;Description generated with very high confidence">
            <a:extLst>
              <a:ext uri="{FF2B5EF4-FFF2-40B4-BE49-F238E27FC236}">
                <a16:creationId xmlns:a16="http://schemas.microsoft.com/office/drawing/2014/main" id="{E479CDAB-9065-4019-8FFD-503BF4D35F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927" y="1210657"/>
            <a:ext cx="1491430" cy="1315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76109-947F-4193-9891-039A4580E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402" y="1201178"/>
            <a:ext cx="1154909" cy="1334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71069C-A614-45A4-AF02-5C8A7FD08E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27"/>
          <a:stretch/>
        </p:blipFill>
        <p:spPr>
          <a:xfrm>
            <a:off x="7228420" y="1210657"/>
            <a:ext cx="2184397" cy="1312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D4AC4C-9529-469A-8313-5DA89EA3C3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507"/>
          <a:stretch/>
        </p:blipFill>
        <p:spPr>
          <a:xfrm>
            <a:off x="4597690" y="1218985"/>
            <a:ext cx="2184397" cy="131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5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4960" y="1532782"/>
            <a:ext cx="8824723" cy="4705055"/>
          </a:xfrm>
        </p:spPr>
        <p:txBody>
          <a:bodyPr>
            <a:normAutofit/>
          </a:bodyPr>
          <a:lstStyle/>
          <a:p>
            <a:pPr marL="469900" indent="-4572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3200" spc="-10" dirty="0"/>
              <a:t>Crosswalk </a:t>
            </a:r>
            <a:r>
              <a:rPr lang="en-US" sz="3200" dirty="0"/>
              <a:t>Visibility</a:t>
            </a:r>
            <a:r>
              <a:rPr lang="en-US" sz="3200" spc="5" dirty="0"/>
              <a:t> </a:t>
            </a:r>
            <a:r>
              <a:rPr lang="en-US" sz="3200" spc="-10" dirty="0"/>
              <a:t>Enhancements</a:t>
            </a:r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3200" spc="-10" dirty="0"/>
              <a:t>Raised</a:t>
            </a:r>
            <a:r>
              <a:rPr lang="en-US" sz="3200" spc="10" dirty="0"/>
              <a:t> </a:t>
            </a:r>
            <a:r>
              <a:rPr lang="en-US" sz="3200" spc="-10" dirty="0"/>
              <a:t>Crosswalks</a:t>
            </a:r>
            <a:endParaRPr lang="en-US" sz="3200" dirty="0"/>
          </a:p>
          <a:p>
            <a:pPr marL="469900" indent="-4572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3200" spc="-10" dirty="0"/>
              <a:t>Pedestrian Refuge</a:t>
            </a:r>
            <a:r>
              <a:rPr lang="en-US" sz="3200" spc="65" dirty="0"/>
              <a:t> </a:t>
            </a:r>
            <a:r>
              <a:rPr lang="en-US" sz="3200" spc="-10" dirty="0"/>
              <a:t>Island</a:t>
            </a:r>
            <a:endParaRPr lang="en-US" sz="3200" dirty="0"/>
          </a:p>
          <a:p>
            <a:pPr marL="469900" indent="-4572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3200" spc="-10" dirty="0"/>
              <a:t>Rectangular Rapid Flashing Beacon (RRFB)</a:t>
            </a:r>
            <a:endParaRPr lang="en-US" sz="3200" dirty="0"/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3200" spc="-10" dirty="0"/>
              <a:t>Pedestrian Hybrid Beacon (PHB)</a:t>
            </a:r>
            <a:endParaRPr lang="en-US" sz="3200" dirty="0"/>
          </a:p>
          <a:p>
            <a:pPr marL="469900" indent="-4572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3200" spc="-10" dirty="0"/>
              <a:t>Road</a:t>
            </a:r>
            <a:r>
              <a:rPr lang="en-US" sz="3200" dirty="0"/>
              <a:t> </a:t>
            </a:r>
            <a:r>
              <a:rPr lang="en-US" sz="3200" spc="-5" dirty="0"/>
              <a:t>Diets</a:t>
            </a:r>
          </a:p>
          <a:p>
            <a:pPr marL="469900" indent="-457200">
              <a:spcBef>
                <a:spcPts val="67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z="3200" spc="-10" dirty="0"/>
              <a:t>Leading Pedestrian Interval (LPI)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6" name="Picture 4" descr="Pedestrian Hybrid Beac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21" y="3901893"/>
            <a:ext cx="465354" cy="4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edians and Pedestrian Crossing Islands in Urban and Suburban Area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21" y="2757557"/>
            <a:ext cx="426450" cy="42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oad Die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661" y="4479115"/>
            <a:ext cx="449028" cy="44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22" y="1619676"/>
            <a:ext cx="457925" cy="45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21" y="2187327"/>
            <a:ext cx="447990" cy="46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0832" y="452498"/>
            <a:ext cx="8109569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The Fabulous Five to Spectacular Seven</a:t>
            </a:r>
            <a:endParaRPr lang="en-US" sz="2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3F7C793D-79E7-4785-8BA0-1F47ED4F4175}"/>
              </a:ext>
            </a:extLst>
          </p:cNvPr>
          <p:cNvSpPr/>
          <p:nvPr/>
        </p:nvSpPr>
        <p:spPr>
          <a:xfrm>
            <a:off x="737721" y="3341841"/>
            <a:ext cx="442529" cy="442528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2" descr="Leading pedestrian interval icon.">
            <a:extLst>
              <a:ext uri="{FF2B5EF4-FFF2-40B4-BE49-F238E27FC236}">
                <a16:creationId xmlns:a16="http://schemas.microsoft.com/office/drawing/2014/main" id="{051D5106-D9F6-4013-87BE-43743592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420" y="5039195"/>
            <a:ext cx="446545" cy="44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4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905345" y="699021"/>
            <a:ext cx="4807391" cy="5495925"/>
          </a:xfrm>
        </p:spPr>
        <p:txBody>
          <a:bodyPr/>
          <a:lstStyle/>
          <a:p>
            <a:pPr marL="12700" indent="0">
              <a:lnSpc>
                <a:spcPct val="100000"/>
              </a:lnSpc>
              <a:spcBef>
                <a:spcPts val="770"/>
              </a:spcBef>
              <a:buNone/>
              <a:tabLst>
                <a:tab pos="469265" algn="l"/>
                <a:tab pos="469900" algn="l"/>
              </a:tabLst>
            </a:pPr>
            <a:r>
              <a:rPr lang="en-US" b="1" spc="-10" dirty="0"/>
              <a:t>Crosswalk </a:t>
            </a:r>
            <a:r>
              <a:rPr lang="en-US" b="1" dirty="0"/>
              <a:t>Visibility</a:t>
            </a:r>
            <a:r>
              <a:rPr lang="en-US" b="1" spc="5" dirty="0"/>
              <a:t> </a:t>
            </a:r>
            <a:r>
              <a:rPr lang="en-US" b="1" spc="-10" dirty="0"/>
              <a:t>Enhancements</a:t>
            </a:r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pc="-10" dirty="0"/>
              <a:t>High Visibility Marked Crosswalks</a:t>
            </a:r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pc="-10" dirty="0"/>
              <a:t>Signing and Markings</a:t>
            </a:r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pc="-10" dirty="0"/>
              <a:t>Lighting</a:t>
            </a:r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pc="-10" dirty="0"/>
              <a:t>Curb Extensions / Bulb Outs</a:t>
            </a:r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pc="-10" dirty="0"/>
              <a:t>Parking Restrictions</a:t>
            </a:r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lang="en-US" spc="-10" dirty="0"/>
              <a:t>Curb Radius</a:t>
            </a:r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endParaRPr lang="en-US" spc="-10" dirty="0"/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41EEF2-E798-4A71-AAD6-6D6B1BCE1D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297" y="265839"/>
            <a:ext cx="4910844" cy="632632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3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aggered ladder multi lane1">
            <a:extLst>
              <a:ext uri="{FF2B5EF4-FFF2-40B4-BE49-F238E27FC236}">
                <a16:creationId xmlns:a16="http://schemas.microsoft.com/office/drawing/2014/main" id="{54A9B32E-003E-4F4E-B511-7AA15B55D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062" y="285977"/>
            <a:ext cx="3075281" cy="159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n_street_ped_xing">
            <a:extLst>
              <a:ext uri="{FF2B5EF4-FFF2-40B4-BE49-F238E27FC236}">
                <a16:creationId xmlns:a16="http://schemas.microsoft.com/office/drawing/2014/main" id="{64F375FD-C9FF-4D15-8B18-E3DE5523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656" y="285977"/>
            <a:ext cx="2731582" cy="159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Michael\Pictures\Work (Filed)\Pedestrian issues\Crossings\Advance stop and yield lines\Advance Yield Line.Milwaukee WI.Moule (3).JPG">
            <a:extLst>
              <a:ext uri="{FF2B5EF4-FFF2-40B4-BE49-F238E27FC236}">
                <a16:creationId xmlns:a16="http://schemas.microsoft.com/office/drawing/2014/main" id="{278E1F70-E1F6-4989-9CAA-2918AA658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6552" y="281180"/>
            <a:ext cx="4872136" cy="28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0F629-3617-427D-BAD5-8B6C1A18E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23" y="4482465"/>
            <a:ext cx="2881606" cy="2150720"/>
          </a:xfrm>
          <a:prstGeom prst="rect">
            <a:avLst/>
          </a:prstGeom>
        </p:spPr>
      </p:pic>
      <p:pic>
        <p:nvPicPr>
          <p:cNvPr id="8" name="Picture 6" descr="C:\Users\Michael\Documents\Reference Documents\Bicycle Issues\Bicycle Facility Guidelines\Oregon Bike and Ped Plan\OBPP figures 2009 draft\Chapter_5_Street_Crossings\Curb extension increases visibility-color.jpg">
            <a:extLst>
              <a:ext uri="{FF2B5EF4-FFF2-40B4-BE49-F238E27FC236}">
                <a16:creationId xmlns:a16="http://schemas.microsoft.com/office/drawing/2014/main" id="{127F8084-9E11-4622-8565-470D769C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343" y="2132580"/>
            <a:ext cx="2670826" cy="215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7382A56-0DA4-45D8-9C2F-784963B75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831" y="3207942"/>
            <a:ext cx="3944857" cy="254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e1002_cameb">
            <a:extLst>
              <a:ext uri="{FF2B5EF4-FFF2-40B4-BE49-F238E27FC236}">
                <a16:creationId xmlns:a16="http://schemas.microsoft.com/office/drawing/2014/main" id="{248B1F80-A8C3-4A30-99DD-385757F3DBC5}"/>
              </a:ext>
            </a:extLst>
          </p:cNvPr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1501" y="5636189"/>
            <a:ext cx="2838203" cy="10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E8FD6AB-146B-401B-A45E-5595EDC70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012" y="3429000"/>
            <a:ext cx="2881606" cy="33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Michael\Documents\Reference Documents\Bicycle Issues\Bicycle Facility Guidelines\Oregon Bike and Ped Plan\OBPP figures 2009 draft\Chapter_6_Intersections\Effective radius with bike lanes and parking-color.jpg">
            <a:extLst>
              <a:ext uri="{FF2B5EF4-FFF2-40B4-BE49-F238E27FC236}">
                <a16:creationId xmlns:a16="http://schemas.microsoft.com/office/drawing/2014/main" id="{8C2583E4-A8DC-42E0-AF7E-86E62346E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62" y="2132581"/>
            <a:ext cx="2478183" cy="215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657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9060794-F5D2-46DA-A305-E336EA149C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6926" y="6386841"/>
            <a:ext cx="376237" cy="365125"/>
          </a:xfrm>
        </p:spPr>
        <p:txBody>
          <a:bodyPr/>
          <a:lstStyle/>
          <a:p>
            <a:fld id="{1114828C-5D78-9B49-B11B-F71E2B02E95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C5A032-AFDA-4A48-BAB6-0B6A093B3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74" y="288596"/>
            <a:ext cx="4827006" cy="628080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83642D4-5AD8-4904-AE2F-3FEDA8D63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298" y="2839749"/>
            <a:ext cx="4690628" cy="372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1640D5-39D7-4566-83DD-3ADDE6CAA3AF}"/>
              </a:ext>
            </a:extLst>
          </p:cNvPr>
          <p:cNvSpPr txBox="1"/>
          <p:nvPr/>
        </p:nvSpPr>
        <p:spPr>
          <a:xfrm>
            <a:off x="6706117" y="659789"/>
            <a:ext cx="52570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1D1E"/>
                </a:solidFill>
                <a:latin typeface="ITC Avant Garde Std Bk"/>
              </a:rPr>
              <a:t>Two or three lanes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1D1E"/>
                </a:solidFill>
                <a:latin typeface="ITC Avant Garde Std Bk"/>
              </a:rPr>
              <a:t>Speed limits of 30 mph or less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1D1E"/>
                </a:solidFill>
                <a:latin typeface="ITC Avant Garde Std Bk"/>
              </a:rPr>
              <a:t>AADT below 9,000 </a:t>
            </a:r>
          </a:p>
        </p:txBody>
      </p:sp>
    </p:spTree>
    <p:extLst>
      <p:ext uri="{BB962C8B-B14F-4D97-AF65-F5344CB8AC3E}">
        <p14:creationId xmlns:p14="http://schemas.microsoft.com/office/powerpoint/2010/main" val="280391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9060794-F5D2-46DA-A305-E336EA149C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6926" y="6386841"/>
            <a:ext cx="376237" cy="365125"/>
          </a:xfrm>
        </p:spPr>
        <p:txBody>
          <a:bodyPr/>
          <a:lstStyle/>
          <a:p>
            <a:fld id="{1114828C-5D78-9B49-B11B-F71E2B02E95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object 25">
            <a:extLst>
              <a:ext uri="{FF2B5EF4-FFF2-40B4-BE49-F238E27FC236}">
                <a16:creationId xmlns:a16="http://schemas.microsoft.com/office/drawing/2014/main" id="{B05E1341-49A9-475F-AF62-EC14D31E5D72}"/>
              </a:ext>
            </a:extLst>
          </p:cNvPr>
          <p:cNvSpPr/>
          <p:nvPr/>
        </p:nvSpPr>
        <p:spPr>
          <a:xfrm>
            <a:off x="438794" y="248090"/>
            <a:ext cx="5074766" cy="63213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746BF1F-9E44-4C9F-A28E-D79F17A1B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212" y="355158"/>
            <a:ext cx="4017298" cy="286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F88887-0D41-4AF8-9F82-CE8F920A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442" y="3637793"/>
            <a:ext cx="4643090" cy="262321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110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891</Words>
  <Application>Microsoft Office PowerPoint</Application>
  <PresentationFormat>Widescreen</PresentationFormat>
  <Paragraphs>145</Paragraphs>
  <Slides>32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AkzidenzGroteskBE-Light</vt:lpstr>
      <vt:lpstr>Arial</vt:lpstr>
      <vt:lpstr>Arial Black</vt:lpstr>
      <vt:lpstr>Arial Narrow</vt:lpstr>
      <vt:lpstr>Calibri</vt:lpstr>
      <vt:lpstr>Calibri Light</vt:lpstr>
      <vt:lpstr>Century Gothic</vt:lpstr>
      <vt:lpstr>Gill Sans MT</vt:lpstr>
      <vt:lpstr>ITC Avant Garde Std Bk</vt:lpstr>
      <vt:lpstr>Wingdings</vt:lpstr>
      <vt:lpstr>Office Theme</vt:lpstr>
      <vt:lpstr>Parcel</vt:lpstr>
      <vt:lpstr>Every Day Counts so OK                 up (Safe Transportation for Every Pedestrian)  OK STIC EDC-4 STEP Webinar  July 13, 2022 </vt:lpstr>
      <vt:lpstr>The numbers in 2017 when STEP initiated</vt:lpstr>
      <vt:lpstr>The numbers from the latest GHSA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Guide for Improving Pedestrian Safety at Uncontrolled Crossing Locations </vt:lpstr>
      <vt:lpstr>PowerPoint Presentation</vt:lpstr>
      <vt:lpstr>FHWA STEP Website https://safety.fhwa.dot.gov/ped_bike/step/resources/ </vt:lpstr>
      <vt:lpstr>PowerPoint Presentation</vt:lpstr>
      <vt:lpstr>Now Live: FHWA CS Web Portal</vt:lpstr>
      <vt:lpstr>Safe Streets and Roads for All (SS4A) Grant Program</vt:lpstr>
      <vt:lpstr>Taken at my first STEP Workshop in Claremore OK</vt:lpstr>
      <vt:lpstr>Oklahoma DOT  Piloting and training on STEP countermeasures</vt:lpstr>
      <vt:lpstr>STEP Workshops</vt:lpstr>
      <vt:lpstr>STEP Workshops</vt:lpstr>
      <vt:lpstr>STEP Workshops</vt:lpstr>
      <vt:lpstr>STEP Workshops</vt:lpstr>
      <vt:lpstr>Countermeasures and options</vt:lpstr>
      <vt:lpstr>STEP Plan development</vt:lpstr>
      <vt:lpstr>STEP Plan development</vt:lpstr>
      <vt:lpstr>STEP Plan:  Next “Steps”</vt:lpstr>
      <vt:lpstr>Placemaking with Road Diets in oklahoma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Eun, Peter (FHWA)</dc:creator>
  <cp:lastModifiedBy>Eun, Peter (FHWA)</cp:lastModifiedBy>
  <cp:revision>28</cp:revision>
  <dcterms:created xsi:type="dcterms:W3CDTF">2022-06-28T19:45:17Z</dcterms:created>
  <dcterms:modified xsi:type="dcterms:W3CDTF">2022-07-12T21:31:55Z</dcterms:modified>
</cp:coreProperties>
</file>