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85685-0A90-45F0-90E1-A6BE3E4275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F67EA3-C6AF-440C-9660-5FF877F0A1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88134-270F-4D73-BB12-30945367C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5161-CFC3-46CE-9D00-1AE25BE0A62B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51BF9-56CD-470A-B644-EF7A3037C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2A2AF-C819-449A-ACAC-35F12C5A2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7F24-931C-49C1-90CB-E2EE351CB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11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DFBE0-0734-427F-82E6-8668B504E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4158C5-48E5-4F2B-807C-99BF2821F1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F4EBF-3E8C-43B9-99EB-8B1C26497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5161-CFC3-46CE-9D00-1AE25BE0A62B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CE26C-0584-4DFD-AB87-34702B7E9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D245D-1ADA-41D7-A2FC-A0AA0824D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7F24-931C-49C1-90CB-E2EE351CB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826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0D3B3A-BCE0-4D0E-850E-AE720ACEC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709E4C-D8FF-425C-9FD5-7C80C8CB9A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961B0-A15E-49AC-9783-B2250E612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5161-CFC3-46CE-9D00-1AE25BE0A62B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8C0FB-0CFE-45DB-82C3-9CA68FBEF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9C1A9-B4BA-49D7-8DFF-52C38A3D3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7F24-931C-49C1-90CB-E2EE351CB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290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C2338-00F6-4AB0-97FB-D29FD1DCF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83573-4BE8-42CF-9CBB-E77749CC5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5ABDC6-EF73-41B1-A371-B0D64771D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5161-CFC3-46CE-9D00-1AE25BE0A62B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D779D-0A13-436E-A106-AB8611016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F30BD-B076-406D-AA89-D06EF7D95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7F24-931C-49C1-90CB-E2EE351CB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93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7098F-1269-4500-846D-1B3411BD7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0B5001-6D23-400F-8BB4-D7C7B36308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26F18-E927-4C30-82B8-28914A0C0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5161-CFC3-46CE-9D00-1AE25BE0A62B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65BC1-6C1B-4BDE-BD08-D6E9798F0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4DF7F-D522-4B68-A727-51C4F8529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7F24-931C-49C1-90CB-E2EE351CB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926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EE36F-1E96-43C7-AF50-4F72AEDF6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729A4-A3C3-4B89-8243-A1E6B531DB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FC0724-7FF0-43C2-A0A8-41EF4555B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6CB471-CBBA-4081-9641-36466281F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5161-CFC3-46CE-9D00-1AE25BE0A62B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FCB19C-A547-4889-AFBF-FD8D5DE63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8B2839-331F-4501-A5CD-7CABC2C65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7F24-931C-49C1-90CB-E2EE351CB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444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A2453-0A3E-436F-BC0D-34147C377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57F135-5FDE-467F-858D-0FEAD776B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70FE15-560F-4F47-B283-14664849BE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13B8A1-0295-4093-8B97-00291A4726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63B835-2D33-45BF-9643-1624236173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FD9BAD-63E3-498B-ABC7-C0B287112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5161-CFC3-46CE-9D00-1AE25BE0A62B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CE7B9C-EEA6-4653-8238-428968B2D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44EE57-AA22-4C00-B584-4E9FA5F4B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7F24-931C-49C1-90CB-E2EE351CB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495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402CB-C86F-4EA4-B4FD-ED1E657EE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84EF13-615B-43B7-B19F-2EF0F2157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5161-CFC3-46CE-9D00-1AE25BE0A62B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45D263-5A67-402D-9C13-7D7152794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2672D0-A31D-409E-98EB-B27790EBA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7F24-931C-49C1-90CB-E2EE351CB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70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95FE31-868E-4FDF-B22D-DD59CEC67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5161-CFC3-46CE-9D00-1AE25BE0A62B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DB9FB8-92B9-4322-99E1-287806FFD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9EEC06-36E1-47C5-99B3-A7E1AC5CB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7F24-931C-49C1-90CB-E2EE351CB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39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5A953-39B2-47E4-8F3F-F5E1CFC0B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55F67-130E-47B6-A752-BE5EA3886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850FCC-B8EF-4BA8-A5AA-2028933525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9A154E-63A2-4D65-995B-02FFD9FB6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5161-CFC3-46CE-9D00-1AE25BE0A62B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C02350-06E6-4B54-A7F5-3F4D59F4F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9C1BC4-11A3-4772-80D7-110240352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7F24-931C-49C1-90CB-E2EE351CB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56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492DE-793F-4592-9197-0FABEBC33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00C52F-64AF-4C33-9F48-177DD62FF0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F654F7-8FB4-47AC-A210-7B5730D87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FC7C3D-96C5-4312-B475-70678F4A3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5161-CFC3-46CE-9D00-1AE25BE0A62B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D6A079-B2C4-4F5F-A4B9-DE92FA724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C3002-C6F5-4F3F-8EE3-6392422AF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7F24-931C-49C1-90CB-E2EE351CB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22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B83BFF-3B21-43CD-A42B-CDA40CE78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1AD672-AEF7-42C0-8FDA-5F0172F36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51AEE-2344-4E47-A6B7-391B7617AF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B5161-CFC3-46CE-9D00-1AE25BE0A62B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B2EDB-FEE8-43CD-ADF6-8A320D89B5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5D9C9-845C-48BD-A80B-C96429D0B8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A7F24-931C-49C1-90CB-E2EE351CB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786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32D0B0-E1E9-4B3D-AFDC-AE9C69EF6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428000"/>
            <a:ext cx="6143626" cy="1400400"/>
          </a:xfrm>
        </p:spPr>
        <p:txBody>
          <a:bodyPr vert="horz" wrap="square" lIns="91440" tIns="45720" rIns="91440" bIns="45720" rtlCol="0" anchor="b">
            <a:normAutofit/>
          </a:bodyPr>
          <a:lstStyle/>
          <a:p>
            <a:r>
              <a:rPr lang="en-US" sz="4300">
                <a:solidFill>
                  <a:schemeClr val="bg1"/>
                </a:solidFill>
              </a:rPr>
              <a:t>Getting on the Right Track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884F97-693C-4948-BB83-37C0F5C003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7459" b="13391"/>
          <a:stretch/>
        </p:blipFill>
        <p:spPr>
          <a:xfrm>
            <a:off x="20" y="-1"/>
            <a:ext cx="12191980" cy="3984912"/>
          </a:xfrm>
          <a:custGeom>
            <a:avLst/>
            <a:gdLst/>
            <a:ahLst/>
            <a:cxnLst/>
            <a:rect l="l" t="t" r="r" b="b"/>
            <a:pathLst>
              <a:path w="12192000" h="3984912">
                <a:moveTo>
                  <a:pt x="0" y="0"/>
                </a:moveTo>
                <a:lnTo>
                  <a:pt x="12192000" y="0"/>
                </a:lnTo>
                <a:lnTo>
                  <a:pt x="12192000" y="566059"/>
                </a:lnTo>
                <a:lnTo>
                  <a:pt x="12192000" y="794037"/>
                </a:lnTo>
                <a:lnTo>
                  <a:pt x="12192000" y="2336800"/>
                </a:lnTo>
                <a:lnTo>
                  <a:pt x="12192000" y="2631227"/>
                </a:lnTo>
                <a:lnTo>
                  <a:pt x="12192000" y="3908712"/>
                </a:lnTo>
                <a:lnTo>
                  <a:pt x="9439275" y="3984912"/>
                </a:lnTo>
                <a:lnTo>
                  <a:pt x="5572127" y="3737262"/>
                </a:lnTo>
                <a:lnTo>
                  <a:pt x="0" y="3908712"/>
                </a:lnTo>
                <a:lnTo>
                  <a:pt x="0" y="2631227"/>
                </a:lnTo>
                <a:lnTo>
                  <a:pt x="0" y="2336800"/>
                </a:lnTo>
                <a:lnTo>
                  <a:pt x="0" y="794037"/>
                </a:lnTo>
                <a:lnTo>
                  <a:pt x="0" y="566059"/>
                </a:lnTo>
                <a:close/>
              </a:path>
            </a:pathLst>
          </a:cu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AC0B7807-0C83-4963-821A-69B172722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B027EC7-3252-48A2-A7A4-1741F72E4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4EBC51E4-7477-4290-BBD0-18AD942C3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92188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73AD41DB-DF9F-49BC-85AE-6AB1840A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7AF7EA-5146-4A54-8DB5-FEDCED5F4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69978"/>
            <a:ext cx="4391024" cy="11737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Preventable	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F5EB4E66-6803-4725-B578-2772D99AB6A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20735" b="21159"/>
          <a:stretch/>
        </p:blipFill>
        <p:spPr>
          <a:xfrm>
            <a:off x="20" y="-1"/>
            <a:ext cx="12191980" cy="3984912"/>
          </a:xfrm>
          <a:custGeom>
            <a:avLst/>
            <a:gdLst/>
            <a:ahLst/>
            <a:cxnLst/>
            <a:rect l="l" t="t" r="r" b="b"/>
            <a:pathLst>
              <a:path w="12192000" h="3984912">
                <a:moveTo>
                  <a:pt x="0" y="0"/>
                </a:moveTo>
                <a:lnTo>
                  <a:pt x="12192000" y="0"/>
                </a:lnTo>
                <a:lnTo>
                  <a:pt x="12192000" y="566059"/>
                </a:lnTo>
                <a:lnTo>
                  <a:pt x="12192000" y="794037"/>
                </a:lnTo>
                <a:lnTo>
                  <a:pt x="12192000" y="2336800"/>
                </a:lnTo>
                <a:lnTo>
                  <a:pt x="12192000" y="2631227"/>
                </a:lnTo>
                <a:lnTo>
                  <a:pt x="12192000" y="3908712"/>
                </a:lnTo>
                <a:lnTo>
                  <a:pt x="9439275" y="3984912"/>
                </a:lnTo>
                <a:lnTo>
                  <a:pt x="5572127" y="3737262"/>
                </a:lnTo>
                <a:lnTo>
                  <a:pt x="0" y="3908712"/>
                </a:lnTo>
                <a:lnTo>
                  <a:pt x="0" y="2631227"/>
                </a:lnTo>
                <a:lnTo>
                  <a:pt x="0" y="2336800"/>
                </a:lnTo>
                <a:lnTo>
                  <a:pt x="0" y="794037"/>
                </a:lnTo>
                <a:lnTo>
                  <a:pt x="0" y="566059"/>
                </a:lnTo>
                <a:close/>
              </a:path>
            </a:pathLst>
          </a:cu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5D93DE-6B6A-4587-8161-8E6097966F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64201" y="4669978"/>
            <a:ext cx="5692774" cy="1173700"/>
          </a:xfrm>
        </p:spPr>
        <p:txBody>
          <a:bodyPr vert="horz" lIns="91440" tIns="45720" rIns="91440" bIns="45720" rtlCol="0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Last (3) Years – 57 Pedestrian Cases (47 struck by on-track equipment)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Highest cases in Oklahoma County, Cleveland County*, Le Flore County and Tulsa County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(2) Trespassing Fatalities  </a:t>
            </a:r>
          </a:p>
        </p:txBody>
      </p:sp>
    </p:spTree>
    <p:extLst>
      <p:ext uri="{BB962C8B-B14F-4D97-AF65-F5344CB8AC3E}">
        <p14:creationId xmlns:p14="http://schemas.microsoft.com/office/powerpoint/2010/main" val="2131359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C3D6EC93-F369-413E-AA67-5D4104161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C04910-C806-4673-B337-D9255D9DD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641752"/>
            <a:ext cx="4394200" cy="132343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Making a Difference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EF7CD-A0FC-40E6-BEFF-6736698554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1" y="3146400"/>
            <a:ext cx="4394200" cy="245430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alpha val="80000"/>
                  </a:schemeClr>
                </a:solidFill>
              </a:rPr>
              <a:t>Education </a:t>
            </a:r>
            <a:r>
              <a:rPr lang="en-US" sz="2200">
                <a:solidFill>
                  <a:schemeClr val="bg1">
                    <a:alpha val="80000"/>
                  </a:schemeClr>
                </a:solidFill>
              </a:rPr>
              <a:t>(Prosecutors)</a:t>
            </a:r>
            <a:endParaRPr lang="en-US" sz="2200" dirty="0">
              <a:solidFill>
                <a:schemeClr val="bg1">
                  <a:alpha val="80000"/>
                </a:schemeClr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alpha val="80000"/>
                  </a:schemeClr>
                </a:solidFill>
              </a:rPr>
              <a:t>Target Audiences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alpha val="80000"/>
                  </a:schemeClr>
                </a:solidFill>
              </a:rPr>
              <a:t>Root-Cause Analysis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alpha val="80000"/>
                  </a:schemeClr>
                </a:solidFill>
              </a:rPr>
              <a:t>Awareness Programs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alpha val="80000"/>
                  </a:schemeClr>
                </a:solidFill>
              </a:rPr>
              <a:t>Enforcement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1">
                  <a:alpha val="80000"/>
                </a:schemeClr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714280-2BF4-4227-8C08-3979C8B77D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898" r="24282"/>
          <a:stretch/>
        </p:blipFill>
        <p:spPr>
          <a:xfrm>
            <a:off x="5752193" y="10"/>
            <a:ext cx="6439807" cy="6857989"/>
          </a:xfrm>
          <a:custGeom>
            <a:avLst/>
            <a:gdLst/>
            <a:ahLst/>
            <a:cxnLst/>
            <a:rect l="l" t="t" r="r" b="b"/>
            <a:pathLst>
              <a:path w="643980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1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2" y="528850"/>
                  <a:pt x="335479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1" y="612658"/>
                </a:lnTo>
                <a:cubicBezTo>
                  <a:pt x="358988" y="604728"/>
                  <a:pt x="357231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7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4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439807" y="0"/>
                </a:lnTo>
                <a:lnTo>
                  <a:pt x="643980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1" y="6796804"/>
                </a:lnTo>
                <a:cubicBezTo>
                  <a:pt x="32162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6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8" y="6463490"/>
                </a:cubicBezTo>
                <a:cubicBezTo>
                  <a:pt x="116555" y="6431292"/>
                  <a:pt x="131034" y="6400429"/>
                  <a:pt x="146085" y="6363664"/>
                </a:cubicBezTo>
                <a:cubicBezTo>
                  <a:pt x="142274" y="6350899"/>
                  <a:pt x="131986" y="6331277"/>
                  <a:pt x="131034" y="6311084"/>
                </a:cubicBezTo>
                <a:cubicBezTo>
                  <a:pt x="127795" y="6246121"/>
                  <a:pt x="145512" y="6185351"/>
                  <a:pt x="173519" y="6127247"/>
                </a:cubicBezTo>
                <a:cubicBezTo>
                  <a:pt x="181900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7" y="6056948"/>
                </a:cubicBezTo>
                <a:cubicBezTo>
                  <a:pt x="243432" y="6050282"/>
                  <a:pt x="242862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0" y="5900735"/>
                  <a:pt x="264199" y="5897114"/>
                </a:cubicBezTo>
                <a:cubicBezTo>
                  <a:pt x="268199" y="5891590"/>
                  <a:pt x="274296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9" y="5779191"/>
                  <a:pt x="299822" y="5771953"/>
                  <a:pt x="302870" y="5765474"/>
                </a:cubicBezTo>
                <a:cubicBezTo>
                  <a:pt x="305728" y="5759378"/>
                  <a:pt x="310682" y="5754234"/>
                  <a:pt x="313730" y="5748136"/>
                </a:cubicBezTo>
                <a:cubicBezTo>
                  <a:pt x="321921" y="5731564"/>
                  <a:pt x="329541" y="5714607"/>
                  <a:pt x="338685" y="5695178"/>
                </a:cubicBezTo>
                <a:cubicBezTo>
                  <a:pt x="321541" y="5684320"/>
                  <a:pt x="331258" y="5669647"/>
                  <a:pt x="339449" y="5651360"/>
                </a:cubicBezTo>
                <a:cubicBezTo>
                  <a:pt x="347831" y="5632691"/>
                  <a:pt x="350497" y="5611164"/>
                  <a:pt x="353546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4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1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1" y="4346201"/>
                  <a:pt x="391265" y="4340674"/>
                  <a:pt x="392218" y="4335722"/>
                </a:cubicBezTo>
                <a:cubicBezTo>
                  <a:pt x="401743" y="4281810"/>
                  <a:pt x="387837" y="4231324"/>
                  <a:pt x="369547" y="4181603"/>
                </a:cubicBezTo>
                <a:cubicBezTo>
                  <a:pt x="367642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5" y="4078159"/>
                  <a:pt x="348211" y="4040058"/>
                  <a:pt x="331447" y="4003861"/>
                </a:cubicBezTo>
                <a:cubicBezTo>
                  <a:pt x="314493" y="3967091"/>
                  <a:pt x="300203" y="3932993"/>
                  <a:pt x="317350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2" y="3799258"/>
                  <a:pt x="307442" y="3784397"/>
                </a:cubicBezTo>
                <a:cubicBezTo>
                  <a:pt x="307442" y="3744770"/>
                  <a:pt x="297346" y="3709529"/>
                  <a:pt x="276771" y="3675238"/>
                </a:cubicBezTo>
                <a:cubicBezTo>
                  <a:pt x="268770" y="3661899"/>
                  <a:pt x="274105" y="3641134"/>
                  <a:pt x="272009" y="3623799"/>
                </a:cubicBezTo>
                <a:cubicBezTo>
                  <a:pt x="269533" y="3605509"/>
                  <a:pt x="267247" y="3586653"/>
                  <a:pt x="261721" y="3569124"/>
                </a:cubicBezTo>
                <a:cubicBezTo>
                  <a:pt x="247242" y="3523785"/>
                  <a:pt x="230859" y="3479015"/>
                  <a:pt x="215618" y="3433866"/>
                </a:cubicBezTo>
                <a:cubicBezTo>
                  <a:pt x="203045" y="3396719"/>
                  <a:pt x="212952" y="3360139"/>
                  <a:pt x="218285" y="3323372"/>
                </a:cubicBezTo>
                <a:cubicBezTo>
                  <a:pt x="221716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4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6" y="2966742"/>
                  <a:pt x="144561" y="2940455"/>
                  <a:pt x="128367" y="2910353"/>
                </a:cubicBezTo>
                <a:cubicBezTo>
                  <a:pt x="117318" y="2889587"/>
                  <a:pt x="109126" y="2866918"/>
                  <a:pt x="102267" y="2844248"/>
                </a:cubicBezTo>
                <a:cubicBezTo>
                  <a:pt x="93313" y="2813958"/>
                  <a:pt x="87978" y="2782716"/>
                  <a:pt x="79217" y="2752235"/>
                </a:cubicBezTo>
                <a:cubicBezTo>
                  <a:pt x="66072" y="2706131"/>
                  <a:pt x="55784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2" y="2360933"/>
                </a:cubicBezTo>
                <a:cubicBezTo>
                  <a:pt x="28541" y="2356744"/>
                  <a:pt x="36543" y="2344741"/>
                  <a:pt x="37878" y="2335405"/>
                </a:cubicBezTo>
                <a:cubicBezTo>
                  <a:pt x="41877" y="2307402"/>
                  <a:pt x="35972" y="2281683"/>
                  <a:pt x="23017" y="2254633"/>
                </a:cubicBezTo>
                <a:cubicBezTo>
                  <a:pt x="10825" y="2229296"/>
                  <a:pt x="12159" y="2197670"/>
                  <a:pt x="7395" y="2168903"/>
                </a:cubicBezTo>
                <a:cubicBezTo>
                  <a:pt x="5681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6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70" y="1851709"/>
                  <a:pt x="52545" y="1813610"/>
                  <a:pt x="68738" y="1768838"/>
                </a:cubicBezTo>
                <a:cubicBezTo>
                  <a:pt x="85885" y="1721785"/>
                  <a:pt x="112174" y="1676253"/>
                  <a:pt x="104364" y="1623675"/>
                </a:cubicBezTo>
                <a:cubicBezTo>
                  <a:pt x="99601" y="1591859"/>
                  <a:pt x="88551" y="1561189"/>
                  <a:pt x="81883" y="1529563"/>
                </a:cubicBezTo>
                <a:cubicBezTo>
                  <a:pt x="79597" y="1518324"/>
                  <a:pt x="79979" y="1505751"/>
                  <a:pt x="82264" y="1494509"/>
                </a:cubicBezTo>
                <a:cubicBezTo>
                  <a:pt x="92744" y="1440216"/>
                  <a:pt x="94267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7" y="1151600"/>
                </a:cubicBezTo>
                <a:cubicBezTo>
                  <a:pt x="100554" y="1134834"/>
                  <a:pt x="96553" y="1114449"/>
                  <a:pt x="98078" y="1095972"/>
                </a:cubicBezTo>
                <a:cubicBezTo>
                  <a:pt x="99409" y="1078826"/>
                  <a:pt x="99981" y="1061298"/>
                  <a:pt x="104364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4" y="949281"/>
                  <a:pt x="103220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7" y="694576"/>
                </a:cubicBezTo>
                <a:cubicBezTo>
                  <a:pt x="102267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1" y="531310"/>
                  <a:pt x="114081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7" y="340425"/>
                  <a:pt x="88551" y="300800"/>
                  <a:pt x="84930" y="261173"/>
                </a:cubicBezTo>
                <a:cubicBezTo>
                  <a:pt x="84168" y="252600"/>
                  <a:pt x="88934" y="243648"/>
                  <a:pt x="89314" y="234883"/>
                </a:cubicBezTo>
                <a:cubicBezTo>
                  <a:pt x="90266" y="207450"/>
                  <a:pt x="90457" y="180017"/>
                  <a:pt x="91027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7" y="85336"/>
                  <a:pt x="98078" y="66857"/>
                  <a:pt x="83217" y="47806"/>
                </a:cubicBezTo>
                <a:cubicBezTo>
                  <a:pt x="77453" y="40471"/>
                  <a:pt x="73691" y="32636"/>
                  <a:pt x="71207" y="24480"/>
                </a:cubicBezTo>
                <a:close/>
              </a:path>
            </a:pathLst>
          </a:custGeom>
          <a:effectLst>
            <a:outerShdw blurRad="381000" dist="152400" dir="10800000" algn="tr" rotWithShape="0">
              <a:prstClr val="black">
                <a:alpha val="10000"/>
              </a:prstClr>
            </a:outerShdw>
          </a:effectLst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4EA04677-6B2C-40F4-975C-ED9196552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32356" y="0"/>
            <a:ext cx="874718" cy="6857455"/>
            <a:chOff x="5632356" y="0"/>
            <a:chExt cx="874718" cy="6857455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F1ABE2E-F19F-4BD3-B0FA-8A2D8885B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6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86D0F14-D449-4833-830D-A382829E2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53614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57</Words>
  <Application>Microsoft Office PowerPoint</Application>
  <PresentationFormat>Widescreen</PresentationFormat>
  <Paragraphs>11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Getting on the Right Track</vt:lpstr>
      <vt:lpstr>Preventable </vt:lpstr>
      <vt:lpstr>Making a Difference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Re-inventing Safety</dc:title>
  <dc:creator>Long, Eric R</dc:creator>
  <cp:lastModifiedBy>Long, Eric R</cp:lastModifiedBy>
  <cp:revision>5</cp:revision>
  <dcterms:created xsi:type="dcterms:W3CDTF">2021-09-20T12:41:16Z</dcterms:created>
  <dcterms:modified xsi:type="dcterms:W3CDTF">2021-09-20T18:37:13Z</dcterms:modified>
</cp:coreProperties>
</file>