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0"/>
  </p:notesMasterIdLst>
  <p:sldIdLst>
    <p:sldId id="261" r:id="rId5"/>
    <p:sldId id="258" r:id="rId6"/>
    <p:sldId id="332" r:id="rId7"/>
    <p:sldId id="333" r:id="rId8"/>
    <p:sldId id="345" r:id="rId9"/>
    <p:sldId id="324" r:id="rId10"/>
    <p:sldId id="334" r:id="rId11"/>
    <p:sldId id="346" r:id="rId12"/>
    <p:sldId id="348" r:id="rId13"/>
    <p:sldId id="347" r:id="rId14"/>
    <p:sldId id="361" r:id="rId15"/>
    <p:sldId id="362" r:id="rId16"/>
    <p:sldId id="363" r:id="rId17"/>
    <p:sldId id="364" r:id="rId18"/>
    <p:sldId id="330" r:id="rId19"/>
    <p:sldId id="331" r:id="rId20"/>
    <p:sldId id="359" r:id="rId21"/>
    <p:sldId id="360" r:id="rId22"/>
    <p:sldId id="365" r:id="rId23"/>
    <p:sldId id="366" r:id="rId24"/>
    <p:sldId id="367" r:id="rId25"/>
    <p:sldId id="368" r:id="rId26"/>
    <p:sldId id="369" r:id="rId27"/>
    <p:sldId id="370" r:id="rId28"/>
    <p:sldId id="371" r:id="rId29"/>
    <p:sldId id="372" r:id="rId30"/>
    <p:sldId id="374" r:id="rId31"/>
    <p:sldId id="375" r:id="rId32"/>
    <p:sldId id="376" r:id="rId33"/>
    <p:sldId id="377" r:id="rId34"/>
    <p:sldId id="378" r:id="rId35"/>
    <p:sldId id="379" r:id="rId36"/>
    <p:sldId id="380" r:id="rId37"/>
    <p:sldId id="406" r:id="rId38"/>
    <p:sldId id="381" r:id="rId39"/>
    <p:sldId id="382" r:id="rId40"/>
    <p:sldId id="383" r:id="rId41"/>
    <p:sldId id="384" r:id="rId42"/>
    <p:sldId id="385" r:id="rId43"/>
    <p:sldId id="386" r:id="rId44"/>
    <p:sldId id="387" r:id="rId45"/>
    <p:sldId id="388" r:id="rId46"/>
    <p:sldId id="389" r:id="rId47"/>
    <p:sldId id="390" r:id="rId48"/>
    <p:sldId id="391" r:id="rId49"/>
    <p:sldId id="392" r:id="rId50"/>
    <p:sldId id="393" r:id="rId51"/>
    <p:sldId id="394" r:id="rId52"/>
    <p:sldId id="395" r:id="rId53"/>
    <p:sldId id="396" r:id="rId54"/>
    <p:sldId id="397" r:id="rId55"/>
    <p:sldId id="398" r:id="rId56"/>
    <p:sldId id="399" r:id="rId57"/>
    <p:sldId id="400" r:id="rId58"/>
    <p:sldId id="401" r:id="rId59"/>
    <p:sldId id="402" r:id="rId60"/>
    <p:sldId id="403" r:id="rId61"/>
    <p:sldId id="404" r:id="rId62"/>
    <p:sldId id="352" r:id="rId63"/>
    <p:sldId id="405" r:id="rId64"/>
    <p:sldId id="353" r:id="rId65"/>
    <p:sldId id="350" r:id="rId66"/>
    <p:sldId id="356" r:id="rId67"/>
    <p:sldId id="357" r:id="rId68"/>
    <p:sldId id="35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5420"/>
    <a:srgbClr val="464646"/>
    <a:srgbClr val="787878"/>
    <a:srgbClr val="004E9A"/>
    <a:srgbClr val="187BC0"/>
    <a:srgbClr val="A96728"/>
    <a:srgbClr val="DE9027"/>
    <a:srgbClr val="914115"/>
    <a:srgbClr val="326820"/>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4" autoAdjust="0"/>
    <p:restoredTop sz="82363" autoAdjust="0"/>
  </p:normalViewPr>
  <p:slideViewPr>
    <p:cSldViewPr snapToGrid="0" snapToObjects="1">
      <p:cViewPr varScale="1">
        <p:scale>
          <a:sx n="46" d="100"/>
          <a:sy n="46" d="100"/>
        </p:scale>
        <p:origin x="1248"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0E2E36-EC00-4975-B86E-EA3B78F01D3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8409DD9-498B-4599-94DF-463CB717C057}">
      <dgm:prSet phldrT="[Text]"/>
      <dgm:spPr/>
      <dgm:t>
        <a:bodyPr/>
        <a:lstStyle/>
        <a:p>
          <a:r>
            <a:rPr lang="en-US" b="1"/>
            <a:t>Equity in Accessing Curriculum</a:t>
          </a:r>
          <a:endParaRPr lang="en-US"/>
        </a:p>
      </dgm:t>
    </dgm:pt>
    <dgm:pt modelId="{E6C885E7-EA58-47B4-BC91-1F29C503A379}" type="parTrans" cxnId="{BB9FDCDA-C231-42E6-B40D-2BA71FE1CC4E}">
      <dgm:prSet/>
      <dgm:spPr/>
      <dgm:t>
        <a:bodyPr/>
        <a:lstStyle/>
        <a:p>
          <a:endParaRPr lang="en-US"/>
        </a:p>
      </dgm:t>
    </dgm:pt>
    <dgm:pt modelId="{957D30F0-FF8B-40D7-AE99-0DF51B882F91}" type="sibTrans" cxnId="{BB9FDCDA-C231-42E6-B40D-2BA71FE1CC4E}">
      <dgm:prSet/>
      <dgm:spPr/>
      <dgm:t>
        <a:bodyPr/>
        <a:lstStyle/>
        <a:p>
          <a:endParaRPr lang="en-US"/>
        </a:p>
      </dgm:t>
    </dgm:pt>
    <dgm:pt modelId="{734C9A71-5C5F-45B1-83B7-C530CB83946B}">
      <dgm:prSet phldrT="[Text]"/>
      <dgm:spPr>
        <a:solidFill>
          <a:srgbClr val="C00000"/>
        </a:solidFill>
      </dgm:spPr>
      <dgm:t>
        <a:bodyPr/>
        <a:lstStyle/>
        <a:p>
          <a:r>
            <a:rPr lang="en-US" b="1"/>
            <a:t>Moving Forward:  Recommendations for the LEA</a:t>
          </a:r>
        </a:p>
      </dgm:t>
    </dgm:pt>
    <dgm:pt modelId="{D954368C-2E76-452B-B8B2-3F68E24A2651}" type="parTrans" cxnId="{255567AA-EAAA-40E9-8097-820B44A44F5A}">
      <dgm:prSet/>
      <dgm:spPr/>
      <dgm:t>
        <a:bodyPr/>
        <a:lstStyle/>
        <a:p>
          <a:endParaRPr lang="en-US"/>
        </a:p>
      </dgm:t>
    </dgm:pt>
    <dgm:pt modelId="{3943D5EA-C8B4-416D-988A-792CFFDCA3B0}" type="sibTrans" cxnId="{255567AA-EAAA-40E9-8097-820B44A44F5A}">
      <dgm:prSet/>
      <dgm:spPr/>
      <dgm:t>
        <a:bodyPr/>
        <a:lstStyle/>
        <a:p>
          <a:endParaRPr lang="en-US"/>
        </a:p>
      </dgm:t>
    </dgm:pt>
    <dgm:pt modelId="{29623140-E258-4A1B-AA09-BBCCE6C9554C}">
      <dgm:prSet phldrT="[Text]"/>
      <dgm:spPr>
        <a:solidFill>
          <a:schemeClr val="accent2">
            <a:lumMod val="60000"/>
            <a:lumOff val="40000"/>
          </a:schemeClr>
        </a:solidFill>
      </dgm:spPr>
      <dgm:t>
        <a:bodyPr/>
        <a:lstStyle/>
        <a:p>
          <a:r>
            <a:rPr lang="en-US" b="1"/>
            <a:t>Safe and Healthy Learning Environments</a:t>
          </a:r>
        </a:p>
      </dgm:t>
    </dgm:pt>
    <dgm:pt modelId="{28A846DF-4AAF-4998-AF1A-3A402038C618}" type="sibTrans" cxnId="{E43B7613-A4DF-4D39-B9B0-98E009607E34}">
      <dgm:prSet/>
      <dgm:spPr/>
      <dgm:t>
        <a:bodyPr/>
        <a:lstStyle/>
        <a:p>
          <a:endParaRPr lang="en-US"/>
        </a:p>
      </dgm:t>
    </dgm:pt>
    <dgm:pt modelId="{E2F1DA9C-5FE4-4AA3-AE15-F2ED515BBCBB}" type="parTrans" cxnId="{E43B7613-A4DF-4D39-B9B0-98E009607E34}">
      <dgm:prSet/>
      <dgm:spPr/>
      <dgm:t>
        <a:bodyPr/>
        <a:lstStyle/>
        <a:p>
          <a:endParaRPr lang="en-US"/>
        </a:p>
      </dgm:t>
    </dgm:pt>
    <dgm:pt modelId="{DDCC261B-B0B0-4E86-8740-C6D16B17D00A}">
      <dgm:prSet/>
      <dgm:spPr>
        <a:solidFill>
          <a:srgbClr val="7030A0"/>
        </a:solidFill>
      </dgm:spPr>
      <dgm:t>
        <a:bodyPr/>
        <a:lstStyle/>
        <a:p>
          <a:r>
            <a:rPr lang="en-US" b="1">
              <a:cs typeface="Arial"/>
            </a:rPr>
            <a:t>Supporting Students Using Trauma Informed Practices</a:t>
          </a:r>
          <a:endParaRPr lang="en-US" b="1"/>
        </a:p>
      </dgm:t>
    </dgm:pt>
    <dgm:pt modelId="{BC4F9F8C-8A67-4478-8C45-CEAFE16EDECD}" type="parTrans" cxnId="{D9B0E640-D121-4B14-995E-79AE556930AA}">
      <dgm:prSet/>
      <dgm:spPr/>
      <dgm:t>
        <a:bodyPr/>
        <a:lstStyle/>
        <a:p>
          <a:endParaRPr lang="en-US"/>
        </a:p>
      </dgm:t>
    </dgm:pt>
    <dgm:pt modelId="{144F35C5-40AE-45AE-9FD7-A8A74555CFC0}" type="sibTrans" cxnId="{D9B0E640-D121-4B14-995E-79AE556930AA}">
      <dgm:prSet/>
      <dgm:spPr/>
      <dgm:t>
        <a:bodyPr/>
        <a:lstStyle/>
        <a:p>
          <a:endParaRPr lang="en-US"/>
        </a:p>
      </dgm:t>
    </dgm:pt>
    <dgm:pt modelId="{D5C55861-6E59-477B-91C1-218552F7019C}">
      <dgm:prSet/>
      <dgm:spPr>
        <a:solidFill>
          <a:srgbClr val="D15420"/>
        </a:solidFill>
      </dgm:spPr>
      <dgm:t>
        <a:bodyPr/>
        <a:lstStyle/>
        <a:p>
          <a:r>
            <a:rPr lang="en-US" b="1"/>
            <a:t>Preventing Crisis</a:t>
          </a:r>
        </a:p>
      </dgm:t>
    </dgm:pt>
    <dgm:pt modelId="{B2670B20-CBF6-47AA-BD79-5EC22A18EEF9}" type="parTrans" cxnId="{1919989F-0C00-471F-9610-1D19715BB1FE}">
      <dgm:prSet/>
      <dgm:spPr/>
      <dgm:t>
        <a:bodyPr/>
        <a:lstStyle/>
        <a:p>
          <a:endParaRPr lang="en-US"/>
        </a:p>
      </dgm:t>
    </dgm:pt>
    <dgm:pt modelId="{8125418C-26B3-4301-A832-A8CEB718B202}" type="sibTrans" cxnId="{1919989F-0C00-471F-9610-1D19715BB1FE}">
      <dgm:prSet/>
      <dgm:spPr/>
      <dgm:t>
        <a:bodyPr/>
        <a:lstStyle/>
        <a:p>
          <a:endParaRPr lang="en-US"/>
        </a:p>
      </dgm:t>
    </dgm:pt>
    <dgm:pt modelId="{19A49196-15E7-4407-AAB0-0FCF43FAA95B}" type="pres">
      <dgm:prSet presAssocID="{590E2E36-EC00-4975-B86E-EA3B78F01D30}" presName="linear" presStyleCnt="0">
        <dgm:presLayoutVars>
          <dgm:dir/>
          <dgm:animLvl val="lvl"/>
          <dgm:resizeHandles val="exact"/>
        </dgm:presLayoutVars>
      </dgm:prSet>
      <dgm:spPr/>
    </dgm:pt>
    <dgm:pt modelId="{CB7EA63C-7A5E-4BBB-A702-2DB91DE7CE5B}" type="pres">
      <dgm:prSet presAssocID="{F8409DD9-498B-4599-94DF-463CB717C057}" presName="parentLin" presStyleCnt="0"/>
      <dgm:spPr/>
    </dgm:pt>
    <dgm:pt modelId="{F189B80B-8490-4005-9B4F-40193DD439EE}" type="pres">
      <dgm:prSet presAssocID="{F8409DD9-498B-4599-94DF-463CB717C057}" presName="parentLeftMargin" presStyleLbl="node1" presStyleIdx="0" presStyleCnt="5"/>
      <dgm:spPr/>
    </dgm:pt>
    <dgm:pt modelId="{E242E3CF-C2B4-4F7C-9745-490BE5FF76B6}" type="pres">
      <dgm:prSet presAssocID="{F8409DD9-498B-4599-94DF-463CB717C057}" presName="parentText" presStyleLbl="node1" presStyleIdx="0" presStyleCnt="5">
        <dgm:presLayoutVars>
          <dgm:chMax val="0"/>
          <dgm:bulletEnabled val="1"/>
        </dgm:presLayoutVars>
      </dgm:prSet>
      <dgm:spPr/>
    </dgm:pt>
    <dgm:pt modelId="{E9807FD1-DFA7-4AD7-94F1-6859A687AD79}" type="pres">
      <dgm:prSet presAssocID="{F8409DD9-498B-4599-94DF-463CB717C057}" presName="negativeSpace" presStyleCnt="0"/>
      <dgm:spPr/>
    </dgm:pt>
    <dgm:pt modelId="{FFDE6A29-DD89-415E-960D-1059C8A61143}" type="pres">
      <dgm:prSet presAssocID="{F8409DD9-498B-4599-94DF-463CB717C057}" presName="childText" presStyleLbl="conFgAcc1" presStyleIdx="0" presStyleCnt="5">
        <dgm:presLayoutVars>
          <dgm:bulletEnabled val="1"/>
        </dgm:presLayoutVars>
      </dgm:prSet>
      <dgm:spPr/>
    </dgm:pt>
    <dgm:pt modelId="{4F8ED3F8-2C60-446A-887B-9A89605ED808}" type="pres">
      <dgm:prSet presAssocID="{957D30F0-FF8B-40D7-AE99-0DF51B882F91}" presName="spaceBetweenRectangles" presStyleCnt="0"/>
      <dgm:spPr/>
    </dgm:pt>
    <dgm:pt modelId="{419D2BEB-8213-4003-BF47-C27382BB49A8}" type="pres">
      <dgm:prSet presAssocID="{29623140-E258-4A1B-AA09-BBCCE6C9554C}" presName="parentLin" presStyleCnt="0"/>
      <dgm:spPr/>
    </dgm:pt>
    <dgm:pt modelId="{12A6AA5A-DA15-4766-B9DD-8C2B32AF6028}" type="pres">
      <dgm:prSet presAssocID="{29623140-E258-4A1B-AA09-BBCCE6C9554C}" presName="parentLeftMargin" presStyleLbl="node1" presStyleIdx="0" presStyleCnt="5"/>
      <dgm:spPr/>
    </dgm:pt>
    <dgm:pt modelId="{52A89E35-950F-4E9D-B6A7-36F9887A7B51}" type="pres">
      <dgm:prSet presAssocID="{29623140-E258-4A1B-AA09-BBCCE6C9554C}" presName="parentText" presStyleLbl="node1" presStyleIdx="1" presStyleCnt="5">
        <dgm:presLayoutVars>
          <dgm:chMax val="0"/>
          <dgm:bulletEnabled val="1"/>
        </dgm:presLayoutVars>
      </dgm:prSet>
      <dgm:spPr/>
    </dgm:pt>
    <dgm:pt modelId="{8BDC79C2-4F91-472C-994C-0191152BE605}" type="pres">
      <dgm:prSet presAssocID="{29623140-E258-4A1B-AA09-BBCCE6C9554C}" presName="negativeSpace" presStyleCnt="0"/>
      <dgm:spPr/>
    </dgm:pt>
    <dgm:pt modelId="{B1A21E6E-1914-4F13-85BB-D4E21537B204}" type="pres">
      <dgm:prSet presAssocID="{29623140-E258-4A1B-AA09-BBCCE6C9554C}" presName="childText" presStyleLbl="conFgAcc1" presStyleIdx="1" presStyleCnt="5">
        <dgm:presLayoutVars>
          <dgm:bulletEnabled val="1"/>
        </dgm:presLayoutVars>
      </dgm:prSet>
      <dgm:spPr/>
    </dgm:pt>
    <dgm:pt modelId="{E3BCCF6D-ECD3-4367-BC8C-ED4097538FCA}" type="pres">
      <dgm:prSet presAssocID="{28A846DF-4AAF-4998-AF1A-3A402038C618}" presName="spaceBetweenRectangles" presStyleCnt="0"/>
      <dgm:spPr/>
    </dgm:pt>
    <dgm:pt modelId="{90112131-1BA3-4E65-8BF2-9F6C359EF640}" type="pres">
      <dgm:prSet presAssocID="{DDCC261B-B0B0-4E86-8740-C6D16B17D00A}" presName="parentLin" presStyleCnt="0"/>
      <dgm:spPr/>
    </dgm:pt>
    <dgm:pt modelId="{B288E387-CB2B-4AAF-942A-3498A49E7EB7}" type="pres">
      <dgm:prSet presAssocID="{DDCC261B-B0B0-4E86-8740-C6D16B17D00A}" presName="parentLeftMargin" presStyleLbl="node1" presStyleIdx="1" presStyleCnt="5"/>
      <dgm:spPr/>
    </dgm:pt>
    <dgm:pt modelId="{734D2451-D3E1-4885-BBB0-D7E4A4868ECC}" type="pres">
      <dgm:prSet presAssocID="{DDCC261B-B0B0-4E86-8740-C6D16B17D00A}" presName="parentText" presStyleLbl="node1" presStyleIdx="2" presStyleCnt="5">
        <dgm:presLayoutVars>
          <dgm:chMax val="0"/>
          <dgm:bulletEnabled val="1"/>
        </dgm:presLayoutVars>
      </dgm:prSet>
      <dgm:spPr/>
    </dgm:pt>
    <dgm:pt modelId="{0EEF7367-4045-44D8-BA6F-FD0C37E9B274}" type="pres">
      <dgm:prSet presAssocID="{DDCC261B-B0B0-4E86-8740-C6D16B17D00A}" presName="negativeSpace" presStyleCnt="0"/>
      <dgm:spPr/>
    </dgm:pt>
    <dgm:pt modelId="{1C13426F-DA95-46CC-910F-5623477FA627}" type="pres">
      <dgm:prSet presAssocID="{DDCC261B-B0B0-4E86-8740-C6D16B17D00A}" presName="childText" presStyleLbl="conFgAcc1" presStyleIdx="2" presStyleCnt="5">
        <dgm:presLayoutVars>
          <dgm:bulletEnabled val="1"/>
        </dgm:presLayoutVars>
      </dgm:prSet>
      <dgm:spPr/>
    </dgm:pt>
    <dgm:pt modelId="{4B0F7A93-A326-449B-B49F-095615E3EB1A}" type="pres">
      <dgm:prSet presAssocID="{144F35C5-40AE-45AE-9FD7-A8A74555CFC0}" presName="spaceBetweenRectangles" presStyleCnt="0"/>
      <dgm:spPr/>
    </dgm:pt>
    <dgm:pt modelId="{F87EB653-0C7E-4572-B904-23E4943ED978}" type="pres">
      <dgm:prSet presAssocID="{D5C55861-6E59-477B-91C1-218552F7019C}" presName="parentLin" presStyleCnt="0"/>
      <dgm:spPr/>
    </dgm:pt>
    <dgm:pt modelId="{C54067B4-54BF-4A7E-8A4F-7A85FF6AC20C}" type="pres">
      <dgm:prSet presAssocID="{D5C55861-6E59-477B-91C1-218552F7019C}" presName="parentLeftMargin" presStyleLbl="node1" presStyleIdx="2" presStyleCnt="5"/>
      <dgm:spPr/>
    </dgm:pt>
    <dgm:pt modelId="{76E81669-353C-4EB3-9286-F2D332361A3A}" type="pres">
      <dgm:prSet presAssocID="{D5C55861-6E59-477B-91C1-218552F7019C}" presName="parentText" presStyleLbl="node1" presStyleIdx="3" presStyleCnt="5">
        <dgm:presLayoutVars>
          <dgm:chMax val="0"/>
          <dgm:bulletEnabled val="1"/>
        </dgm:presLayoutVars>
      </dgm:prSet>
      <dgm:spPr/>
    </dgm:pt>
    <dgm:pt modelId="{B7DDC485-C7AE-487A-A936-AFFA59A36C6D}" type="pres">
      <dgm:prSet presAssocID="{D5C55861-6E59-477B-91C1-218552F7019C}" presName="negativeSpace" presStyleCnt="0"/>
      <dgm:spPr/>
    </dgm:pt>
    <dgm:pt modelId="{2CB81EF8-2731-4035-B62C-E51695BDD197}" type="pres">
      <dgm:prSet presAssocID="{D5C55861-6E59-477B-91C1-218552F7019C}" presName="childText" presStyleLbl="conFgAcc1" presStyleIdx="3" presStyleCnt="5">
        <dgm:presLayoutVars>
          <dgm:bulletEnabled val="1"/>
        </dgm:presLayoutVars>
      </dgm:prSet>
      <dgm:spPr/>
    </dgm:pt>
    <dgm:pt modelId="{8309070F-B654-4E2F-8E2B-F12E35837B74}" type="pres">
      <dgm:prSet presAssocID="{8125418C-26B3-4301-A832-A8CEB718B202}" presName="spaceBetweenRectangles" presStyleCnt="0"/>
      <dgm:spPr/>
    </dgm:pt>
    <dgm:pt modelId="{4C64DDC3-D336-4DFA-97A9-DDE41E78E0F4}" type="pres">
      <dgm:prSet presAssocID="{734C9A71-5C5F-45B1-83B7-C530CB83946B}" presName="parentLin" presStyleCnt="0"/>
      <dgm:spPr/>
    </dgm:pt>
    <dgm:pt modelId="{B10B9E1C-2964-4F92-9E4C-5C9B413A6065}" type="pres">
      <dgm:prSet presAssocID="{734C9A71-5C5F-45B1-83B7-C530CB83946B}" presName="parentLeftMargin" presStyleLbl="node1" presStyleIdx="3" presStyleCnt="5"/>
      <dgm:spPr/>
    </dgm:pt>
    <dgm:pt modelId="{42B7136D-4178-4530-9597-D01B51230C65}" type="pres">
      <dgm:prSet presAssocID="{734C9A71-5C5F-45B1-83B7-C530CB83946B}" presName="parentText" presStyleLbl="node1" presStyleIdx="4" presStyleCnt="5">
        <dgm:presLayoutVars>
          <dgm:chMax val="0"/>
          <dgm:bulletEnabled val="1"/>
        </dgm:presLayoutVars>
      </dgm:prSet>
      <dgm:spPr/>
    </dgm:pt>
    <dgm:pt modelId="{0B1A3383-A9FC-4879-9A4B-90590E85653B}" type="pres">
      <dgm:prSet presAssocID="{734C9A71-5C5F-45B1-83B7-C530CB83946B}" presName="negativeSpace" presStyleCnt="0"/>
      <dgm:spPr/>
    </dgm:pt>
    <dgm:pt modelId="{245EB1CD-E932-4F23-8D95-3DA5BE387D22}" type="pres">
      <dgm:prSet presAssocID="{734C9A71-5C5F-45B1-83B7-C530CB83946B}" presName="childText" presStyleLbl="conFgAcc1" presStyleIdx="4" presStyleCnt="5">
        <dgm:presLayoutVars>
          <dgm:bulletEnabled val="1"/>
        </dgm:presLayoutVars>
      </dgm:prSet>
      <dgm:spPr/>
    </dgm:pt>
  </dgm:ptLst>
  <dgm:cxnLst>
    <dgm:cxn modelId="{3C83A906-4563-4D47-9078-A9709F744C88}" type="presOf" srcId="{D5C55861-6E59-477B-91C1-218552F7019C}" destId="{76E81669-353C-4EB3-9286-F2D332361A3A}" srcOrd="1" destOrd="0" presId="urn:microsoft.com/office/officeart/2005/8/layout/list1"/>
    <dgm:cxn modelId="{E43B7613-A4DF-4D39-B9B0-98E009607E34}" srcId="{590E2E36-EC00-4975-B86E-EA3B78F01D30}" destId="{29623140-E258-4A1B-AA09-BBCCE6C9554C}" srcOrd="1" destOrd="0" parTransId="{E2F1DA9C-5FE4-4AA3-AE15-F2ED515BBCBB}" sibTransId="{28A846DF-4AAF-4998-AF1A-3A402038C618}"/>
    <dgm:cxn modelId="{07D97713-63B7-4B12-8C67-32C55A2DA80A}" type="presOf" srcId="{D5C55861-6E59-477B-91C1-218552F7019C}" destId="{C54067B4-54BF-4A7E-8A4F-7A85FF6AC20C}" srcOrd="0" destOrd="0" presId="urn:microsoft.com/office/officeart/2005/8/layout/list1"/>
    <dgm:cxn modelId="{F28E6D2F-AF7C-4363-945B-619A39E2176B}" type="presOf" srcId="{DDCC261B-B0B0-4E86-8740-C6D16B17D00A}" destId="{B288E387-CB2B-4AAF-942A-3498A49E7EB7}" srcOrd="0" destOrd="0" presId="urn:microsoft.com/office/officeart/2005/8/layout/list1"/>
    <dgm:cxn modelId="{0E956034-8141-469A-A000-3D4F85518CA5}" type="presOf" srcId="{29623140-E258-4A1B-AA09-BBCCE6C9554C}" destId="{12A6AA5A-DA15-4766-B9DD-8C2B32AF6028}" srcOrd="0" destOrd="0" presId="urn:microsoft.com/office/officeart/2005/8/layout/list1"/>
    <dgm:cxn modelId="{7D070440-0679-4842-A660-779354A3E832}" type="presOf" srcId="{29623140-E258-4A1B-AA09-BBCCE6C9554C}" destId="{52A89E35-950F-4E9D-B6A7-36F9887A7B51}" srcOrd="1" destOrd="0" presId="urn:microsoft.com/office/officeart/2005/8/layout/list1"/>
    <dgm:cxn modelId="{D9B0E640-D121-4B14-995E-79AE556930AA}" srcId="{590E2E36-EC00-4975-B86E-EA3B78F01D30}" destId="{DDCC261B-B0B0-4E86-8740-C6D16B17D00A}" srcOrd="2" destOrd="0" parTransId="{BC4F9F8C-8A67-4478-8C45-CEAFE16EDECD}" sibTransId="{144F35C5-40AE-45AE-9FD7-A8A74555CFC0}"/>
    <dgm:cxn modelId="{E281BC67-FDA7-426E-A9E9-4F4335BEAAFE}" type="presOf" srcId="{734C9A71-5C5F-45B1-83B7-C530CB83946B}" destId="{B10B9E1C-2964-4F92-9E4C-5C9B413A6065}" srcOrd="0" destOrd="0" presId="urn:microsoft.com/office/officeart/2005/8/layout/list1"/>
    <dgm:cxn modelId="{C0573C78-5207-4FC4-848B-CAED4DDCBD72}" type="presOf" srcId="{590E2E36-EC00-4975-B86E-EA3B78F01D30}" destId="{19A49196-15E7-4407-AAB0-0FCF43FAA95B}" srcOrd="0" destOrd="0" presId="urn:microsoft.com/office/officeart/2005/8/layout/list1"/>
    <dgm:cxn modelId="{758E3791-6831-4DB9-A6ED-BD2F3DC79827}" type="presOf" srcId="{F8409DD9-498B-4599-94DF-463CB717C057}" destId="{F189B80B-8490-4005-9B4F-40193DD439EE}" srcOrd="0" destOrd="0" presId="urn:microsoft.com/office/officeart/2005/8/layout/list1"/>
    <dgm:cxn modelId="{1919989F-0C00-471F-9610-1D19715BB1FE}" srcId="{590E2E36-EC00-4975-B86E-EA3B78F01D30}" destId="{D5C55861-6E59-477B-91C1-218552F7019C}" srcOrd="3" destOrd="0" parTransId="{B2670B20-CBF6-47AA-BD79-5EC22A18EEF9}" sibTransId="{8125418C-26B3-4301-A832-A8CEB718B202}"/>
    <dgm:cxn modelId="{255567AA-EAAA-40E9-8097-820B44A44F5A}" srcId="{590E2E36-EC00-4975-B86E-EA3B78F01D30}" destId="{734C9A71-5C5F-45B1-83B7-C530CB83946B}" srcOrd="4" destOrd="0" parTransId="{D954368C-2E76-452B-B8B2-3F68E24A2651}" sibTransId="{3943D5EA-C8B4-416D-988A-792CFFDCA3B0}"/>
    <dgm:cxn modelId="{862A13C4-648E-41A7-9DD2-4FC45A816FF5}" type="presOf" srcId="{F8409DD9-498B-4599-94DF-463CB717C057}" destId="{E242E3CF-C2B4-4F7C-9745-490BE5FF76B6}" srcOrd="1" destOrd="0" presId="urn:microsoft.com/office/officeart/2005/8/layout/list1"/>
    <dgm:cxn modelId="{710B97CD-E288-43A1-B467-AC76CE0D8846}" type="presOf" srcId="{734C9A71-5C5F-45B1-83B7-C530CB83946B}" destId="{42B7136D-4178-4530-9597-D01B51230C65}" srcOrd="1" destOrd="0" presId="urn:microsoft.com/office/officeart/2005/8/layout/list1"/>
    <dgm:cxn modelId="{BB9FDCDA-C231-42E6-B40D-2BA71FE1CC4E}" srcId="{590E2E36-EC00-4975-B86E-EA3B78F01D30}" destId="{F8409DD9-498B-4599-94DF-463CB717C057}" srcOrd="0" destOrd="0" parTransId="{E6C885E7-EA58-47B4-BC91-1F29C503A379}" sibTransId="{957D30F0-FF8B-40D7-AE99-0DF51B882F91}"/>
    <dgm:cxn modelId="{FE53CAE0-2517-401F-BC63-8A424A09F7D1}" type="presOf" srcId="{DDCC261B-B0B0-4E86-8740-C6D16B17D00A}" destId="{734D2451-D3E1-4885-BBB0-D7E4A4868ECC}" srcOrd="1" destOrd="0" presId="urn:microsoft.com/office/officeart/2005/8/layout/list1"/>
    <dgm:cxn modelId="{FCA24B76-9994-46DE-9DD4-17DD61A8AC95}" type="presParOf" srcId="{19A49196-15E7-4407-AAB0-0FCF43FAA95B}" destId="{CB7EA63C-7A5E-4BBB-A702-2DB91DE7CE5B}" srcOrd="0" destOrd="0" presId="urn:microsoft.com/office/officeart/2005/8/layout/list1"/>
    <dgm:cxn modelId="{ADF93137-3C6B-4643-80A6-7D1270588641}" type="presParOf" srcId="{CB7EA63C-7A5E-4BBB-A702-2DB91DE7CE5B}" destId="{F189B80B-8490-4005-9B4F-40193DD439EE}" srcOrd="0" destOrd="0" presId="urn:microsoft.com/office/officeart/2005/8/layout/list1"/>
    <dgm:cxn modelId="{525DBDD0-9F3F-4D8C-B028-FDCCD6EA89CC}" type="presParOf" srcId="{CB7EA63C-7A5E-4BBB-A702-2DB91DE7CE5B}" destId="{E242E3CF-C2B4-4F7C-9745-490BE5FF76B6}" srcOrd="1" destOrd="0" presId="urn:microsoft.com/office/officeart/2005/8/layout/list1"/>
    <dgm:cxn modelId="{E7D20238-BAAA-4B6F-8CB6-09385024FC00}" type="presParOf" srcId="{19A49196-15E7-4407-AAB0-0FCF43FAA95B}" destId="{E9807FD1-DFA7-4AD7-94F1-6859A687AD79}" srcOrd="1" destOrd="0" presId="urn:microsoft.com/office/officeart/2005/8/layout/list1"/>
    <dgm:cxn modelId="{DF9CAC53-F1B0-49C5-98B6-9356A4125B34}" type="presParOf" srcId="{19A49196-15E7-4407-AAB0-0FCF43FAA95B}" destId="{FFDE6A29-DD89-415E-960D-1059C8A61143}" srcOrd="2" destOrd="0" presId="urn:microsoft.com/office/officeart/2005/8/layout/list1"/>
    <dgm:cxn modelId="{E46ECBA3-C9A3-4854-9A6F-21416C394841}" type="presParOf" srcId="{19A49196-15E7-4407-AAB0-0FCF43FAA95B}" destId="{4F8ED3F8-2C60-446A-887B-9A89605ED808}" srcOrd="3" destOrd="0" presId="urn:microsoft.com/office/officeart/2005/8/layout/list1"/>
    <dgm:cxn modelId="{05AC0035-3F52-4F0B-A23D-E88261F3AB01}" type="presParOf" srcId="{19A49196-15E7-4407-AAB0-0FCF43FAA95B}" destId="{419D2BEB-8213-4003-BF47-C27382BB49A8}" srcOrd="4" destOrd="0" presId="urn:microsoft.com/office/officeart/2005/8/layout/list1"/>
    <dgm:cxn modelId="{7ADD95BD-3D7D-474C-B2A7-96C48EC07131}" type="presParOf" srcId="{419D2BEB-8213-4003-BF47-C27382BB49A8}" destId="{12A6AA5A-DA15-4766-B9DD-8C2B32AF6028}" srcOrd="0" destOrd="0" presId="urn:microsoft.com/office/officeart/2005/8/layout/list1"/>
    <dgm:cxn modelId="{B4F840E1-0A98-40C2-9DFA-F70D41DFD831}" type="presParOf" srcId="{419D2BEB-8213-4003-BF47-C27382BB49A8}" destId="{52A89E35-950F-4E9D-B6A7-36F9887A7B51}" srcOrd="1" destOrd="0" presId="urn:microsoft.com/office/officeart/2005/8/layout/list1"/>
    <dgm:cxn modelId="{2EFED27C-2425-47CA-B25D-EFEE1E87BC25}" type="presParOf" srcId="{19A49196-15E7-4407-AAB0-0FCF43FAA95B}" destId="{8BDC79C2-4F91-472C-994C-0191152BE605}" srcOrd="5" destOrd="0" presId="urn:microsoft.com/office/officeart/2005/8/layout/list1"/>
    <dgm:cxn modelId="{4EC0E6FE-9CAF-4E67-B3FF-736FE1170EBD}" type="presParOf" srcId="{19A49196-15E7-4407-AAB0-0FCF43FAA95B}" destId="{B1A21E6E-1914-4F13-85BB-D4E21537B204}" srcOrd="6" destOrd="0" presId="urn:microsoft.com/office/officeart/2005/8/layout/list1"/>
    <dgm:cxn modelId="{F9FDA499-498E-4601-BD9D-B6569AAC6FFE}" type="presParOf" srcId="{19A49196-15E7-4407-AAB0-0FCF43FAA95B}" destId="{E3BCCF6D-ECD3-4367-BC8C-ED4097538FCA}" srcOrd="7" destOrd="0" presId="urn:microsoft.com/office/officeart/2005/8/layout/list1"/>
    <dgm:cxn modelId="{D8949B6C-55E7-40E2-B924-A13794A99995}" type="presParOf" srcId="{19A49196-15E7-4407-AAB0-0FCF43FAA95B}" destId="{90112131-1BA3-4E65-8BF2-9F6C359EF640}" srcOrd="8" destOrd="0" presId="urn:microsoft.com/office/officeart/2005/8/layout/list1"/>
    <dgm:cxn modelId="{91952E88-71BD-45F5-A593-07140F14EC47}" type="presParOf" srcId="{90112131-1BA3-4E65-8BF2-9F6C359EF640}" destId="{B288E387-CB2B-4AAF-942A-3498A49E7EB7}" srcOrd="0" destOrd="0" presId="urn:microsoft.com/office/officeart/2005/8/layout/list1"/>
    <dgm:cxn modelId="{B6685431-4CB2-498C-9FEC-8A5126D2789B}" type="presParOf" srcId="{90112131-1BA3-4E65-8BF2-9F6C359EF640}" destId="{734D2451-D3E1-4885-BBB0-D7E4A4868ECC}" srcOrd="1" destOrd="0" presId="urn:microsoft.com/office/officeart/2005/8/layout/list1"/>
    <dgm:cxn modelId="{CA0F4587-539C-4643-B11E-543C73108644}" type="presParOf" srcId="{19A49196-15E7-4407-AAB0-0FCF43FAA95B}" destId="{0EEF7367-4045-44D8-BA6F-FD0C37E9B274}" srcOrd="9" destOrd="0" presId="urn:microsoft.com/office/officeart/2005/8/layout/list1"/>
    <dgm:cxn modelId="{7A6AA753-63EE-4DD3-ADB8-4CE81F55B50C}" type="presParOf" srcId="{19A49196-15E7-4407-AAB0-0FCF43FAA95B}" destId="{1C13426F-DA95-46CC-910F-5623477FA627}" srcOrd="10" destOrd="0" presId="urn:microsoft.com/office/officeart/2005/8/layout/list1"/>
    <dgm:cxn modelId="{F8680CEA-DC53-4C90-9CAE-D3D300DE6E5E}" type="presParOf" srcId="{19A49196-15E7-4407-AAB0-0FCF43FAA95B}" destId="{4B0F7A93-A326-449B-B49F-095615E3EB1A}" srcOrd="11" destOrd="0" presId="urn:microsoft.com/office/officeart/2005/8/layout/list1"/>
    <dgm:cxn modelId="{2E811AAE-C41C-4681-8D4B-3492D1C36476}" type="presParOf" srcId="{19A49196-15E7-4407-AAB0-0FCF43FAA95B}" destId="{F87EB653-0C7E-4572-B904-23E4943ED978}" srcOrd="12" destOrd="0" presId="urn:microsoft.com/office/officeart/2005/8/layout/list1"/>
    <dgm:cxn modelId="{14C2C621-D89B-4011-9EFF-1F09DE25B22B}" type="presParOf" srcId="{F87EB653-0C7E-4572-B904-23E4943ED978}" destId="{C54067B4-54BF-4A7E-8A4F-7A85FF6AC20C}" srcOrd="0" destOrd="0" presId="urn:microsoft.com/office/officeart/2005/8/layout/list1"/>
    <dgm:cxn modelId="{3941E879-E967-42F4-9D0C-CD04A82C8877}" type="presParOf" srcId="{F87EB653-0C7E-4572-B904-23E4943ED978}" destId="{76E81669-353C-4EB3-9286-F2D332361A3A}" srcOrd="1" destOrd="0" presId="urn:microsoft.com/office/officeart/2005/8/layout/list1"/>
    <dgm:cxn modelId="{5A9ABF0B-809F-4AF6-A016-8E3B86672A4A}" type="presParOf" srcId="{19A49196-15E7-4407-AAB0-0FCF43FAA95B}" destId="{B7DDC485-C7AE-487A-A936-AFFA59A36C6D}" srcOrd="13" destOrd="0" presId="urn:microsoft.com/office/officeart/2005/8/layout/list1"/>
    <dgm:cxn modelId="{599D4D69-5F04-4AD7-896D-BDC7976270A6}" type="presParOf" srcId="{19A49196-15E7-4407-AAB0-0FCF43FAA95B}" destId="{2CB81EF8-2731-4035-B62C-E51695BDD197}" srcOrd="14" destOrd="0" presId="urn:microsoft.com/office/officeart/2005/8/layout/list1"/>
    <dgm:cxn modelId="{CCCEEBCD-5E9A-431C-B2D8-195E14E217C3}" type="presParOf" srcId="{19A49196-15E7-4407-AAB0-0FCF43FAA95B}" destId="{8309070F-B654-4E2F-8E2B-F12E35837B74}" srcOrd="15" destOrd="0" presId="urn:microsoft.com/office/officeart/2005/8/layout/list1"/>
    <dgm:cxn modelId="{C122AC09-3F3A-407B-B6AB-00F1FB70CCD7}" type="presParOf" srcId="{19A49196-15E7-4407-AAB0-0FCF43FAA95B}" destId="{4C64DDC3-D336-4DFA-97A9-DDE41E78E0F4}" srcOrd="16" destOrd="0" presId="urn:microsoft.com/office/officeart/2005/8/layout/list1"/>
    <dgm:cxn modelId="{4F9CE368-BA4D-4E09-9310-92C9D879817E}" type="presParOf" srcId="{4C64DDC3-D336-4DFA-97A9-DDE41E78E0F4}" destId="{B10B9E1C-2964-4F92-9E4C-5C9B413A6065}" srcOrd="0" destOrd="0" presId="urn:microsoft.com/office/officeart/2005/8/layout/list1"/>
    <dgm:cxn modelId="{DC060073-97B4-4E46-95BA-050D6F458314}" type="presParOf" srcId="{4C64DDC3-D336-4DFA-97A9-DDE41E78E0F4}" destId="{42B7136D-4178-4530-9597-D01B51230C65}" srcOrd="1" destOrd="0" presId="urn:microsoft.com/office/officeart/2005/8/layout/list1"/>
    <dgm:cxn modelId="{0EA2F98D-FE23-475B-AA30-C2738CF694AC}" type="presParOf" srcId="{19A49196-15E7-4407-AAB0-0FCF43FAA95B}" destId="{0B1A3383-A9FC-4879-9A4B-90590E85653B}" srcOrd="17" destOrd="0" presId="urn:microsoft.com/office/officeart/2005/8/layout/list1"/>
    <dgm:cxn modelId="{7EF2C682-6C97-4CB1-A43C-02FD75006BEB}" type="presParOf" srcId="{19A49196-15E7-4407-AAB0-0FCF43FAA95B}" destId="{245EB1CD-E932-4F23-8D95-3DA5BE387D22}"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962EEC-B1A8-48D9-A442-8CC318DD3A52}" type="doc">
      <dgm:prSet loTypeId="urn:microsoft.com/office/officeart/2005/8/layout/cycle2" loCatId="cycle" qsTypeId="urn:microsoft.com/office/officeart/2005/8/quickstyle/3d1" qsCatId="3D" csTypeId="urn:microsoft.com/office/officeart/2005/8/colors/accent1_2" csCatId="accent1" phldr="1"/>
      <dgm:spPr/>
      <dgm:t>
        <a:bodyPr/>
        <a:lstStyle/>
        <a:p>
          <a:endParaRPr lang="en-US"/>
        </a:p>
      </dgm:t>
    </dgm:pt>
    <dgm:pt modelId="{AD660FF1-9922-44DB-B880-B8D30665CBF3}">
      <dgm:prSet phldrT="[Text]" custT="1"/>
      <dgm:spPr>
        <a:solidFill>
          <a:srgbClr val="00B0F0"/>
        </a:solidFill>
      </dgm:spPr>
      <dgm:t>
        <a:bodyPr/>
        <a:lstStyle/>
        <a:p>
          <a:r>
            <a:rPr lang="en-US" sz="1500" b="1"/>
            <a:t>Prevention</a:t>
          </a:r>
        </a:p>
      </dgm:t>
    </dgm:pt>
    <dgm:pt modelId="{E345EDF9-5F5A-4FD2-9C40-FE297176EFEF}" type="parTrans" cxnId="{3D2C2822-4DE4-4AAA-B4B6-BFC650BC9938}">
      <dgm:prSet/>
      <dgm:spPr/>
      <dgm:t>
        <a:bodyPr/>
        <a:lstStyle/>
        <a:p>
          <a:endParaRPr lang="en-US"/>
        </a:p>
      </dgm:t>
    </dgm:pt>
    <dgm:pt modelId="{D119A88B-DF11-4402-AD4C-CD5895B098D9}" type="sibTrans" cxnId="{3D2C2822-4DE4-4AAA-B4B6-BFC650BC9938}">
      <dgm:prSet/>
      <dgm:spPr/>
      <dgm:t>
        <a:bodyPr/>
        <a:lstStyle/>
        <a:p>
          <a:endParaRPr lang="en-US"/>
        </a:p>
      </dgm:t>
    </dgm:pt>
    <dgm:pt modelId="{5CAB7539-B494-43EE-A8B9-0FA9E4A40165}">
      <dgm:prSet phldrT="[Text]" custT="1"/>
      <dgm:spPr>
        <a:solidFill>
          <a:srgbClr val="92D050"/>
        </a:solidFill>
      </dgm:spPr>
      <dgm:t>
        <a:bodyPr/>
        <a:lstStyle/>
        <a:p>
          <a:r>
            <a:rPr lang="en-US" sz="1400" b="1"/>
            <a:t>Mitigation</a:t>
          </a:r>
        </a:p>
      </dgm:t>
    </dgm:pt>
    <dgm:pt modelId="{7DBD06D4-4F3B-4F10-936C-306C97985E93}" type="parTrans" cxnId="{92883E4C-2F50-4235-871A-5810BD251AAB}">
      <dgm:prSet/>
      <dgm:spPr/>
      <dgm:t>
        <a:bodyPr/>
        <a:lstStyle/>
        <a:p>
          <a:endParaRPr lang="en-US"/>
        </a:p>
      </dgm:t>
    </dgm:pt>
    <dgm:pt modelId="{B3EBEB31-D126-42E8-AAD1-5875E063D65A}" type="sibTrans" cxnId="{92883E4C-2F50-4235-871A-5810BD251AAB}">
      <dgm:prSet/>
      <dgm:spPr/>
      <dgm:t>
        <a:bodyPr/>
        <a:lstStyle/>
        <a:p>
          <a:endParaRPr lang="en-US"/>
        </a:p>
      </dgm:t>
    </dgm:pt>
    <dgm:pt modelId="{F33292B2-B3D3-48CA-9EF0-92CFF393C143}">
      <dgm:prSet phldrT="[Text]" custT="1"/>
      <dgm:spPr>
        <a:solidFill>
          <a:schemeClr val="accent3"/>
        </a:solidFill>
      </dgm:spPr>
      <dgm:t>
        <a:bodyPr/>
        <a:lstStyle/>
        <a:p>
          <a:r>
            <a:rPr lang="en-US" sz="1100" b="1"/>
            <a:t>Preparedness</a:t>
          </a:r>
        </a:p>
      </dgm:t>
    </dgm:pt>
    <dgm:pt modelId="{05264C73-91CA-4C73-A933-66F5F263E067}" type="parTrans" cxnId="{55E293E0-CB8E-4F94-9D18-0888CA1E57A3}">
      <dgm:prSet/>
      <dgm:spPr/>
      <dgm:t>
        <a:bodyPr/>
        <a:lstStyle/>
        <a:p>
          <a:endParaRPr lang="en-US"/>
        </a:p>
      </dgm:t>
    </dgm:pt>
    <dgm:pt modelId="{B0888D4B-A044-484B-AC3D-8ED2E3FC7466}" type="sibTrans" cxnId="{55E293E0-CB8E-4F94-9D18-0888CA1E57A3}">
      <dgm:prSet/>
      <dgm:spPr/>
      <dgm:t>
        <a:bodyPr/>
        <a:lstStyle/>
        <a:p>
          <a:endParaRPr lang="en-US"/>
        </a:p>
      </dgm:t>
    </dgm:pt>
    <dgm:pt modelId="{D6940DB8-74DF-407D-8F73-B06BBC57D4BD}">
      <dgm:prSet phldrT="[Text]"/>
      <dgm:spPr>
        <a:solidFill>
          <a:srgbClr val="C00000"/>
        </a:solidFill>
      </dgm:spPr>
      <dgm:t>
        <a:bodyPr/>
        <a:lstStyle/>
        <a:p>
          <a:r>
            <a:rPr lang="en-US"/>
            <a:t>Response</a:t>
          </a:r>
        </a:p>
      </dgm:t>
    </dgm:pt>
    <dgm:pt modelId="{9BA94C87-CD47-41A7-B084-DAC9DCF9496D}" type="parTrans" cxnId="{C7BD8063-48D9-40F8-AE48-49909FBB9C80}">
      <dgm:prSet/>
      <dgm:spPr/>
      <dgm:t>
        <a:bodyPr/>
        <a:lstStyle/>
        <a:p>
          <a:endParaRPr lang="en-US"/>
        </a:p>
      </dgm:t>
    </dgm:pt>
    <dgm:pt modelId="{D8B83022-796A-4C20-AF47-5AB22870AEF5}" type="sibTrans" cxnId="{C7BD8063-48D9-40F8-AE48-49909FBB9C80}">
      <dgm:prSet/>
      <dgm:spPr/>
      <dgm:t>
        <a:bodyPr/>
        <a:lstStyle/>
        <a:p>
          <a:endParaRPr lang="en-US"/>
        </a:p>
      </dgm:t>
    </dgm:pt>
    <dgm:pt modelId="{EACA0959-F2B2-4A7B-B867-36F6797E2FB5}">
      <dgm:prSet phldrT="[Text]"/>
      <dgm:spPr>
        <a:solidFill>
          <a:srgbClr val="7030A0"/>
        </a:solidFill>
      </dgm:spPr>
      <dgm:t>
        <a:bodyPr/>
        <a:lstStyle/>
        <a:p>
          <a:r>
            <a:rPr lang="en-US" b="1"/>
            <a:t>Recovery</a:t>
          </a:r>
        </a:p>
      </dgm:t>
    </dgm:pt>
    <dgm:pt modelId="{C39EFBAA-F2E5-4BE6-AD22-2B68D6CF1379}" type="parTrans" cxnId="{DD06B47B-29C1-4B3D-BF4F-6307F7D04D90}">
      <dgm:prSet/>
      <dgm:spPr/>
      <dgm:t>
        <a:bodyPr/>
        <a:lstStyle/>
        <a:p>
          <a:endParaRPr lang="en-US"/>
        </a:p>
      </dgm:t>
    </dgm:pt>
    <dgm:pt modelId="{5680AF5A-30F7-4500-B8FA-F5450DABBABD}" type="sibTrans" cxnId="{DD06B47B-29C1-4B3D-BF4F-6307F7D04D90}">
      <dgm:prSet/>
      <dgm:spPr/>
      <dgm:t>
        <a:bodyPr/>
        <a:lstStyle/>
        <a:p>
          <a:endParaRPr lang="en-US"/>
        </a:p>
      </dgm:t>
    </dgm:pt>
    <dgm:pt modelId="{339F9719-FD26-4EE7-920E-9B67E22296D8}" type="pres">
      <dgm:prSet presAssocID="{BF962EEC-B1A8-48D9-A442-8CC318DD3A52}" presName="cycle" presStyleCnt="0">
        <dgm:presLayoutVars>
          <dgm:dir/>
          <dgm:resizeHandles val="exact"/>
        </dgm:presLayoutVars>
      </dgm:prSet>
      <dgm:spPr/>
    </dgm:pt>
    <dgm:pt modelId="{DD2596EC-DD2B-4813-9935-D28EA2879015}" type="pres">
      <dgm:prSet presAssocID="{AD660FF1-9922-44DB-B880-B8D30665CBF3}" presName="node" presStyleLbl="node1" presStyleIdx="0" presStyleCnt="5" custScaleX="115555" custScaleY="112615">
        <dgm:presLayoutVars>
          <dgm:bulletEnabled val="1"/>
        </dgm:presLayoutVars>
      </dgm:prSet>
      <dgm:spPr/>
    </dgm:pt>
    <dgm:pt modelId="{DEC8514D-60E7-418F-AC79-604D37BD7F61}" type="pres">
      <dgm:prSet presAssocID="{D119A88B-DF11-4402-AD4C-CD5895B098D9}" presName="sibTrans" presStyleLbl="sibTrans2D1" presStyleIdx="0" presStyleCnt="5"/>
      <dgm:spPr/>
    </dgm:pt>
    <dgm:pt modelId="{5827F1A2-6D72-48CD-A154-DEF754C8252F}" type="pres">
      <dgm:prSet presAssocID="{D119A88B-DF11-4402-AD4C-CD5895B098D9}" presName="connectorText" presStyleLbl="sibTrans2D1" presStyleIdx="0" presStyleCnt="5"/>
      <dgm:spPr/>
    </dgm:pt>
    <dgm:pt modelId="{F861CF08-92F2-4616-B62C-A69336B0A8EC}" type="pres">
      <dgm:prSet presAssocID="{5CAB7539-B494-43EE-A8B9-0FA9E4A40165}" presName="node" presStyleLbl="node1" presStyleIdx="1" presStyleCnt="5" custScaleX="112646" custScaleY="115111">
        <dgm:presLayoutVars>
          <dgm:bulletEnabled val="1"/>
        </dgm:presLayoutVars>
      </dgm:prSet>
      <dgm:spPr/>
    </dgm:pt>
    <dgm:pt modelId="{2A1A9DBE-0F91-4938-8C70-EABEDFBCE651}" type="pres">
      <dgm:prSet presAssocID="{B3EBEB31-D126-42E8-AAD1-5875E063D65A}" presName="sibTrans" presStyleLbl="sibTrans2D1" presStyleIdx="1" presStyleCnt="5"/>
      <dgm:spPr/>
    </dgm:pt>
    <dgm:pt modelId="{D2373D1A-96F0-4DE5-B7AA-0FF2A94422CE}" type="pres">
      <dgm:prSet presAssocID="{B3EBEB31-D126-42E8-AAD1-5875E063D65A}" presName="connectorText" presStyleLbl="sibTrans2D1" presStyleIdx="1" presStyleCnt="5"/>
      <dgm:spPr/>
    </dgm:pt>
    <dgm:pt modelId="{5C5597BE-15B4-4627-8613-EF8BAD966980}" type="pres">
      <dgm:prSet presAssocID="{F33292B2-B3D3-48CA-9EF0-92CFF393C143}" presName="node" presStyleLbl="node1" presStyleIdx="2" presStyleCnt="5" custScaleX="110610" custScaleY="109342">
        <dgm:presLayoutVars>
          <dgm:bulletEnabled val="1"/>
        </dgm:presLayoutVars>
      </dgm:prSet>
      <dgm:spPr/>
    </dgm:pt>
    <dgm:pt modelId="{55594302-B23C-4D12-B270-3AEC4E39707E}" type="pres">
      <dgm:prSet presAssocID="{B0888D4B-A044-484B-AC3D-8ED2E3FC7466}" presName="sibTrans" presStyleLbl="sibTrans2D1" presStyleIdx="2" presStyleCnt="5"/>
      <dgm:spPr/>
    </dgm:pt>
    <dgm:pt modelId="{AAEB1BB2-E37A-46EF-8A12-E493BBB5AD21}" type="pres">
      <dgm:prSet presAssocID="{B0888D4B-A044-484B-AC3D-8ED2E3FC7466}" presName="connectorText" presStyleLbl="sibTrans2D1" presStyleIdx="2" presStyleCnt="5"/>
      <dgm:spPr/>
    </dgm:pt>
    <dgm:pt modelId="{AAC64996-7F75-46CE-B850-1BF1260BABF0}" type="pres">
      <dgm:prSet presAssocID="{D6940DB8-74DF-407D-8F73-B06BBC57D4BD}" presName="node" presStyleLbl="node1" presStyleIdx="3" presStyleCnt="5" custScaleX="111501" custScaleY="114064">
        <dgm:presLayoutVars>
          <dgm:bulletEnabled val="1"/>
        </dgm:presLayoutVars>
      </dgm:prSet>
      <dgm:spPr/>
    </dgm:pt>
    <dgm:pt modelId="{D4674237-C601-4B73-815B-1E7160E89AD1}" type="pres">
      <dgm:prSet presAssocID="{D8B83022-796A-4C20-AF47-5AB22870AEF5}" presName="sibTrans" presStyleLbl="sibTrans2D1" presStyleIdx="3" presStyleCnt="5"/>
      <dgm:spPr/>
    </dgm:pt>
    <dgm:pt modelId="{993BF12B-761E-44D2-A865-9AA2DCA252A2}" type="pres">
      <dgm:prSet presAssocID="{D8B83022-796A-4C20-AF47-5AB22870AEF5}" presName="connectorText" presStyleLbl="sibTrans2D1" presStyleIdx="3" presStyleCnt="5"/>
      <dgm:spPr/>
    </dgm:pt>
    <dgm:pt modelId="{B9901521-F1E4-41F3-91FD-9E36FA6B3D16}" type="pres">
      <dgm:prSet presAssocID="{EACA0959-F2B2-4A7B-B867-36F6797E2FB5}" presName="node" presStyleLbl="node1" presStyleIdx="4" presStyleCnt="5" custScaleX="111476" custScaleY="113402">
        <dgm:presLayoutVars>
          <dgm:bulletEnabled val="1"/>
        </dgm:presLayoutVars>
      </dgm:prSet>
      <dgm:spPr/>
    </dgm:pt>
    <dgm:pt modelId="{D520DD64-A18C-4923-A910-93B7A4249166}" type="pres">
      <dgm:prSet presAssocID="{5680AF5A-30F7-4500-B8FA-F5450DABBABD}" presName="sibTrans" presStyleLbl="sibTrans2D1" presStyleIdx="4" presStyleCnt="5"/>
      <dgm:spPr/>
    </dgm:pt>
    <dgm:pt modelId="{A320E3E6-986B-4DFA-83C5-399E19AEC151}" type="pres">
      <dgm:prSet presAssocID="{5680AF5A-30F7-4500-B8FA-F5450DABBABD}" presName="connectorText" presStyleLbl="sibTrans2D1" presStyleIdx="4" presStyleCnt="5"/>
      <dgm:spPr/>
    </dgm:pt>
  </dgm:ptLst>
  <dgm:cxnLst>
    <dgm:cxn modelId="{5529430F-0DE3-443B-B871-B98CB6616594}" type="presOf" srcId="{AD660FF1-9922-44DB-B880-B8D30665CBF3}" destId="{DD2596EC-DD2B-4813-9935-D28EA2879015}" srcOrd="0" destOrd="0" presId="urn:microsoft.com/office/officeart/2005/8/layout/cycle2"/>
    <dgm:cxn modelId="{3D2C2822-4DE4-4AAA-B4B6-BFC650BC9938}" srcId="{BF962EEC-B1A8-48D9-A442-8CC318DD3A52}" destId="{AD660FF1-9922-44DB-B880-B8D30665CBF3}" srcOrd="0" destOrd="0" parTransId="{E345EDF9-5F5A-4FD2-9C40-FE297176EFEF}" sibTransId="{D119A88B-DF11-4402-AD4C-CD5895B098D9}"/>
    <dgm:cxn modelId="{94DF9A2A-94B2-4D4B-BAAD-D931F3E64BC5}" type="presOf" srcId="{B3EBEB31-D126-42E8-AAD1-5875E063D65A}" destId="{2A1A9DBE-0F91-4938-8C70-EABEDFBCE651}" srcOrd="0" destOrd="0" presId="urn:microsoft.com/office/officeart/2005/8/layout/cycle2"/>
    <dgm:cxn modelId="{3385742D-0B3D-4A07-ABB4-935CE37A3A1C}" type="presOf" srcId="{B0888D4B-A044-484B-AC3D-8ED2E3FC7466}" destId="{AAEB1BB2-E37A-46EF-8A12-E493BBB5AD21}" srcOrd="1" destOrd="0" presId="urn:microsoft.com/office/officeart/2005/8/layout/cycle2"/>
    <dgm:cxn modelId="{C7BD8063-48D9-40F8-AE48-49909FBB9C80}" srcId="{BF962EEC-B1A8-48D9-A442-8CC318DD3A52}" destId="{D6940DB8-74DF-407D-8F73-B06BBC57D4BD}" srcOrd="3" destOrd="0" parTransId="{9BA94C87-CD47-41A7-B084-DAC9DCF9496D}" sibTransId="{D8B83022-796A-4C20-AF47-5AB22870AEF5}"/>
    <dgm:cxn modelId="{92883E4C-2F50-4235-871A-5810BD251AAB}" srcId="{BF962EEC-B1A8-48D9-A442-8CC318DD3A52}" destId="{5CAB7539-B494-43EE-A8B9-0FA9E4A40165}" srcOrd="1" destOrd="0" parTransId="{7DBD06D4-4F3B-4F10-936C-306C97985E93}" sibTransId="{B3EBEB31-D126-42E8-AAD1-5875E063D65A}"/>
    <dgm:cxn modelId="{0F54687B-3E95-4BAB-84B8-8A7D3752EE5F}" type="presOf" srcId="{BF962EEC-B1A8-48D9-A442-8CC318DD3A52}" destId="{339F9719-FD26-4EE7-920E-9B67E22296D8}" srcOrd="0" destOrd="0" presId="urn:microsoft.com/office/officeart/2005/8/layout/cycle2"/>
    <dgm:cxn modelId="{DD06B47B-29C1-4B3D-BF4F-6307F7D04D90}" srcId="{BF962EEC-B1A8-48D9-A442-8CC318DD3A52}" destId="{EACA0959-F2B2-4A7B-B867-36F6797E2FB5}" srcOrd="4" destOrd="0" parTransId="{C39EFBAA-F2E5-4BE6-AD22-2B68D6CF1379}" sibTransId="{5680AF5A-30F7-4500-B8FA-F5450DABBABD}"/>
    <dgm:cxn modelId="{CCF3E57B-DD83-47B0-B64F-AF188A38F194}" type="presOf" srcId="{D119A88B-DF11-4402-AD4C-CD5895B098D9}" destId="{5827F1A2-6D72-48CD-A154-DEF754C8252F}" srcOrd="1" destOrd="0" presId="urn:microsoft.com/office/officeart/2005/8/layout/cycle2"/>
    <dgm:cxn modelId="{0FAA1A81-3017-44DF-A064-0D84366F5203}" type="presOf" srcId="{D6940DB8-74DF-407D-8F73-B06BBC57D4BD}" destId="{AAC64996-7F75-46CE-B850-1BF1260BABF0}" srcOrd="0" destOrd="0" presId="urn:microsoft.com/office/officeart/2005/8/layout/cycle2"/>
    <dgm:cxn modelId="{1DAC5384-A3E1-4B22-A051-334D1F36A218}" type="presOf" srcId="{F33292B2-B3D3-48CA-9EF0-92CFF393C143}" destId="{5C5597BE-15B4-4627-8613-EF8BAD966980}" srcOrd="0" destOrd="0" presId="urn:microsoft.com/office/officeart/2005/8/layout/cycle2"/>
    <dgm:cxn modelId="{84B03C92-39FD-4181-801A-A65992B60E7D}" type="presOf" srcId="{D119A88B-DF11-4402-AD4C-CD5895B098D9}" destId="{DEC8514D-60E7-418F-AC79-604D37BD7F61}" srcOrd="0" destOrd="0" presId="urn:microsoft.com/office/officeart/2005/8/layout/cycle2"/>
    <dgm:cxn modelId="{E9FD66A0-EFC7-423A-B0BB-C51FCAB6D317}" type="presOf" srcId="{5CAB7539-B494-43EE-A8B9-0FA9E4A40165}" destId="{F861CF08-92F2-4616-B62C-A69336B0A8EC}" srcOrd="0" destOrd="0" presId="urn:microsoft.com/office/officeart/2005/8/layout/cycle2"/>
    <dgm:cxn modelId="{BDB798A3-DB5C-4282-89A1-1AB537B33C94}" type="presOf" srcId="{B3EBEB31-D126-42E8-AAD1-5875E063D65A}" destId="{D2373D1A-96F0-4DE5-B7AA-0FF2A94422CE}" srcOrd="1" destOrd="0" presId="urn:microsoft.com/office/officeart/2005/8/layout/cycle2"/>
    <dgm:cxn modelId="{268143B9-4608-4E88-BDD2-E2FA5D966F52}" type="presOf" srcId="{D8B83022-796A-4C20-AF47-5AB22870AEF5}" destId="{D4674237-C601-4B73-815B-1E7160E89AD1}" srcOrd="0" destOrd="0" presId="urn:microsoft.com/office/officeart/2005/8/layout/cycle2"/>
    <dgm:cxn modelId="{9B1679D4-F546-4E42-A1D6-B953697DDED4}" type="presOf" srcId="{5680AF5A-30F7-4500-B8FA-F5450DABBABD}" destId="{A320E3E6-986B-4DFA-83C5-399E19AEC151}" srcOrd="1" destOrd="0" presId="urn:microsoft.com/office/officeart/2005/8/layout/cycle2"/>
    <dgm:cxn modelId="{6AB999D8-CF32-4AEE-9D0C-15D1A63A3492}" type="presOf" srcId="{EACA0959-F2B2-4A7B-B867-36F6797E2FB5}" destId="{B9901521-F1E4-41F3-91FD-9E36FA6B3D16}" srcOrd="0" destOrd="0" presId="urn:microsoft.com/office/officeart/2005/8/layout/cycle2"/>
    <dgm:cxn modelId="{D16EF0DD-9ADB-4345-9E0C-99879031D78D}" type="presOf" srcId="{5680AF5A-30F7-4500-B8FA-F5450DABBABD}" destId="{D520DD64-A18C-4923-A910-93B7A4249166}" srcOrd="0" destOrd="0" presId="urn:microsoft.com/office/officeart/2005/8/layout/cycle2"/>
    <dgm:cxn modelId="{55E293E0-CB8E-4F94-9D18-0888CA1E57A3}" srcId="{BF962EEC-B1A8-48D9-A442-8CC318DD3A52}" destId="{F33292B2-B3D3-48CA-9EF0-92CFF393C143}" srcOrd="2" destOrd="0" parTransId="{05264C73-91CA-4C73-A933-66F5F263E067}" sibTransId="{B0888D4B-A044-484B-AC3D-8ED2E3FC7466}"/>
    <dgm:cxn modelId="{150154E1-3DCE-4545-B545-9861F2DDF312}" type="presOf" srcId="{B0888D4B-A044-484B-AC3D-8ED2E3FC7466}" destId="{55594302-B23C-4D12-B270-3AEC4E39707E}" srcOrd="0" destOrd="0" presId="urn:microsoft.com/office/officeart/2005/8/layout/cycle2"/>
    <dgm:cxn modelId="{E65219F8-77C8-45C6-BC3F-051F1D70AE26}" type="presOf" srcId="{D8B83022-796A-4C20-AF47-5AB22870AEF5}" destId="{993BF12B-761E-44D2-A865-9AA2DCA252A2}" srcOrd="1" destOrd="0" presId="urn:microsoft.com/office/officeart/2005/8/layout/cycle2"/>
    <dgm:cxn modelId="{648617B4-CFBB-42B7-ABDD-40A481E06DAE}" type="presParOf" srcId="{339F9719-FD26-4EE7-920E-9B67E22296D8}" destId="{DD2596EC-DD2B-4813-9935-D28EA2879015}" srcOrd="0" destOrd="0" presId="urn:microsoft.com/office/officeart/2005/8/layout/cycle2"/>
    <dgm:cxn modelId="{2824B8B2-7F69-49CE-AA0C-E63EE61BE879}" type="presParOf" srcId="{339F9719-FD26-4EE7-920E-9B67E22296D8}" destId="{DEC8514D-60E7-418F-AC79-604D37BD7F61}" srcOrd="1" destOrd="0" presId="urn:microsoft.com/office/officeart/2005/8/layout/cycle2"/>
    <dgm:cxn modelId="{912C2544-39C2-468B-9A72-9FE16FF7371F}" type="presParOf" srcId="{DEC8514D-60E7-418F-AC79-604D37BD7F61}" destId="{5827F1A2-6D72-48CD-A154-DEF754C8252F}" srcOrd="0" destOrd="0" presId="urn:microsoft.com/office/officeart/2005/8/layout/cycle2"/>
    <dgm:cxn modelId="{3ADF9D58-E5F0-4C9B-B829-F8BE1391E949}" type="presParOf" srcId="{339F9719-FD26-4EE7-920E-9B67E22296D8}" destId="{F861CF08-92F2-4616-B62C-A69336B0A8EC}" srcOrd="2" destOrd="0" presId="urn:microsoft.com/office/officeart/2005/8/layout/cycle2"/>
    <dgm:cxn modelId="{6FA00CB5-F07C-473F-92B1-32EFD8B50EC6}" type="presParOf" srcId="{339F9719-FD26-4EE7-920E-9B67E22296D8}" destId="{2A1A9DBE-0F91-4938-8C70-EABEDFBCE651}" srcOrd="3" destOrd="0" presId="urn:microsoft.com/office/officeart/2005/8/layout/cycle2"/>
    <dgm:cxn modelId="{263B1694-8BF3-4D4D-BA9B-579D1767550C}" type="presParOf" srcId="{2A1A9DBE-0F91-4938-8C70-EABEDFBCE651}" destId="{D2373D1A-96F0-4DE5-B7AA-0FF2A94422CE}" srcOrd="0" destOrd="0" presId="urn:microsoft.com/office/officeart/2005/8/layout/cycle2"/>
    <dgm:cxn modelId="{272A7BC5-9AF3-4644-B821-B5323532DF94}" type="presParOf" srcId="{339F9719-FD26-4EE7-920E-9B67E22296D8}" destId="{5C5597BE-15B4-4627-8613-EF8BAD966980}" srcOrd="4" destOrd="0" presId="urn:microsoft.com/office/officeart/2005/8/layout/cycle2"/>
    <dgm:cxn modelId="{942B9C3B-E244-48BC-A4DE-B5630619EF45}" type="presParOf" srcId="{339F9719-FD26-4EE7-920E-9B67E22296D8}" destId="{55594302-B23C-4D12-B270-3AEC4E39707E}" srcOrd="5" destOrd="0" presId="urn:microsoft.com/office/officeart/2005/8/layout/cycle2"/>
    <dgm:cxn modelId="{620FBB65-DDB8-405B-B02A-352BD16139C9}" type="presParOf" srcId="{55594302-B23C-4D12-B270-3AEC4E39707E}" destId="{AAEB1BB2-E37A-46EF-8A12-E493BBB5AD21}" srcOrd="0" destOrd="0" presId="urn:microsoft.com/office/officeart/2005/8/layout/cycle2"/>
    <dgm:cxn modelId="{C8E6B80F-4D10-4AD1-83EF-843CB2D9E039}" type="presParOf" srcId="{339F9719-FD26-4EE7-920E-9B67E22296D8}" destId="{AAC64996-7F75-46CE-B850-1BF1260BABF0}" srcOrd="6" destOrd="0" presId="urn:microsoft.com/office/officeart/2005/8/layout/cycle2"/>
    <dgm:cxn modelId="{D304DFBA-298C-4957-A159-9093E4B12960}" type="presParOf" srcId="{339F9719-FD26-4EE7-920E-9B67E22296D8}" destId="{D4674237-C601-4B73-815B-1E7160E89AD1}" srcOrd="7" destOrd="0" presId="urn:microsoft.com/office/officeart/2005/8/layout/cycle2"/>
    <dgm:cxn modelId="{C3F0F0B8-4E85-47FF-8562-7BF451A91C57}" type="presParOf" srcId="{D4674237-C601-4B73-815B-1E7160E89AD1}" destId="{993BF12B-761E-44D2-A865-9AA2DCA252A2}" srcOrd="0" destOrd="0" presId="urn:microsoft.com/office/officeart/2005/8/layout/cycle2"/>
    <dgm:cxn modelId="{E9213EA8-8D32-466A-9530-E963DD402D4E}" type="presParOf" srcId="{339F9719-FD26-4EE7-920E-9B67E22296D8}" destId="{B9901521-F1E4-41F3-91FD-9E36FA6B3D16}" srcOrd="8" destOrd="0" presId="urn:microsoft.com/office/officeart/2005/8/layout/cycle2"/>
    <dgm:cxn modelId="{D29F989D-AA3C-4701-9BFB-88ECCAF89D8A}" type="presParOf" srcId="{339F9719-FD26-4EE7-920E-9B67E22296D8}" destId="{D520DD64-A18C-4923-A910-93B7A4249166}" srcOrd="9" destOrd="0" presId="urn:microsoft.com/office/officeart/2005/8/layout/cycle2"/>
    <dgm:cxn modelId="{006F2354-580B-4252-AF80-CFFAA9EADBB0}" type="presParOf" srcId="{D520DD64-A18C-4923-A910-93B7A4249166}" destId="{A320E3E6-986B-4DFA-83C5-399E19AEC15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E6A29-DD89-415E-960D-1059C8A61143}">
      <dsp:nvSpPr>
        <dsp:cNvPr id="0" name=""/>
        <dsp:cNvSpPr/>
      </dsp:nvSpPr>
      <dsp:spPr>
        <a:xfrm>
          <a:off x="0" y="352809"/>
          <a:ext cx="11604625"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42E3CF-C2B4-4F7C-9745-490BE5FF76B6}">
      <dsp:nvSpPr>
        <dsp:cNvPr id="0" name=""/>
        <dsp:cNvSpPr/>
      </dsp:nvSpPr>
      <dsp:spPr>
        <a:xfrm>
          <a:off x="580231" y="72369"/>
          <a:ext cx="8123237"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039" tIns="0" rIns="307039" bIns="0" numCol="1" spcCol="1270" anchor="ctr" anchorCtr="0">
          <a:noAutofit/>
        </a:bodyPr>
        <a:lstStyle/>
        <a:p>
          <a:pPr marL="0" lvl="0" indent="0" algn="l" defTabSz="844550">
            <a:lnSpc>
              <a:spcPct val="90000"/>
            </a:lnSpc>
            <a:spcBef>
              <a:spcPct val="0"/>
            </a:spcBef>
            <a:spcAft>
              <a:spcPct val="35000"/>
            </a:spcAft>
            <a:buNone/>
          </a:pPr>
          <a:r>
            <a:rPr lang="en-US" sz="1900" b="1" kern="1200"/>
            <a:t>Equity in Accessing Curriculum</a:t>
          </a:r>
          <a:endParaRPr lang="en-US" sz="1900" kern="1200"/>
        </a:p>
      </dsp:txBody>
      <dsp:txXfrm>
        <a:off x="607611" y="99749"/>
        <a:ext cx="8068477" cy="506120"/>
      </dsp:txXfrm>
    </dsp:sp>
    <dsp:sp modelId="{B1A21E6E-1914-4F13-85BB-D4E21537B204}">
      <dsp:nvSpPr>
        <dsp:cNvPr id="0" name=""/>
        <dsp:cNvSpPr/>
      </dsp:nvSpPr>
      <dsp:spPr>
        <a:xfrm>
          <a:off x="0" y="1214649"/>
          <a:ext cx="11604625"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89E35-950F-4E9D-B6A7-36F9887A7B51}">
      <dsp:nvSpPr>
        <dsp:cNvPr id="0" name=""/>
        <dsp:cNvSpPr/>
      </dsp:nvSpPr>
      <dsp:spPr>
        <a:xfrm>
          <a:off x="580231" y="934209"/>
          <a:ext cx="8123237" cy="56088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039" tIns="0" rIns="307039" bIns="0" numCol="1" spcCol="1270" anchor="ctr" anchorCtr="0">
          <a:noAutofit/>
        </a:bodyPr>
        <a:lstStyle/>
        <a:p>
          <a:pPr marL="0" lvl="0" indent="0" algn="l" defTabSz="844550">
            <a:lnSpc>
              <a:spcPct val="90000"/>
            </a:lnSpc>
            <a:spcBef>
              <a:spcPct val="0"/>
            </a:spcBef>
            <a:spcAft>
              <a:spcPct val="35000"/>
            </a:spcAft>
            <a:buNone/>
          </a:pPr>
          <a:r>
            <a:rPr lang="en-US" sz="1900" b="1" kern="1200"/>
            <a:t>Safe and Healthy Learning Environments</a:t>
          </a:r>
        </a:p>
      </dsp:txBody>
      <dsp:txXfrm>
        <a:off x="607611" y="961589"/>
        <a:ext cx="8068477" cy="506120"/>
      </dsp:txXfrm>
    </dsp:sp>
    <dsp:sp modelId="{1C13426F-DA95-46CC-910F-5623477FA627}">
      <dsp:nvSpPr>
        <dsp:cNvPr id="0" name=""/>
        <dsp:cNvSpPr/>
      </dsp:nvSpPr>
      <dsp:spPr>
        <a:xfrm>
          <a:off x="0" y="2076489"/>
          <a:ext cx="11604625"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4D2451-D3E1-4885-BBB0-D7E4A4868ECC}">
      <dsp:nvSpPr>
        <dsp:cNvPr id="0" name=""/>
        <dsp:cNvSpPr/>
      </dsp:nvSpPr>
      <dsp:spPr>
        <a:xfrm>
          <a:off x="580231" y="1796049"/>
          <a:ext cx="8123237" cy="56088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039" tIns="0" rIns="307039" bIns="0" numCol="1" spcCol="1270" anchor="ctr" anchorCtr="0">
          <a:noAutofit/>
        </a:bodyPr>
        <a:lstStyle/>
        <a:p>
          <a:pPr marL="0" lvl="0" indent="0" algn="l" defTabSz="844550">
            <a:lnSpc>
              <a:spcPct val="90000"/>
            </a:lnSpc>
            <a:spcBef>
              <a:spcPct val="0"/>
            </a:spcBef>
            <a:spcAft>
              <a:spcPct val="35000"/>
            </a:spcAft>
            <a:buNone/>
          </a:pPr>
          <a:r>
            <a:rPr lang="en-US" sz="1900" b="1" kern="1200">
              <a:cs typeface="Arial"/>
            </a:rPr>
            <a:t>Supporting Students Using Trauma Informed Practices</a:t>
          </a:r>
          <a:endParaRPr lang="en-US" sz="1900" b="1" kern="1200"/>
        </a:p>
      </dsp:txBody>
      <dsp:txXfrm>
        <a:off x="607611" y="1823429"/>
        <a:ext cx="8068477" cy="506120"/>
      </dsp:txXfrm>
    </dsp:sp>
    <dsp:sp modelId="{2CB81EF8-2731-4035-B62C-E51695BDD197}">
      <dsp:nvSpPr>
        <dsp:cNvPr id="0" name=""/>
        <dsp:cNvSpPr/>
      </dsp:nvSpPr>
      <dsp:spPr>
        <a:xfrm>
          <a:off x="0" y="2938329"/>
          <a:ext cx="11604625"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E81669-353C-4EB3-9286-F2D332361A3A}">
      <dsp:nvSpPr>
        <dsp:cNvPr id="0" name=""/>
        <dsp:cNvSpPr/>
      </dsp:nvSpPr>
      <dsp:spPr>
        <a:xfrm>
          <a:off x="580231" y="2657889"/>
          <a:ext cx="8123237" cy="560880"/>
        </a:xfrm>
        <a:prstGeom prst="roundRect">
          <a:avLst/>
        </a:prstGeom>
        <a:solidFill>
          <a:srgbClr val="D154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039" tIns="0" rIns="307039" bIns="0" numCol="1" spcCol="1270" anchor="ctr" anchorCtr="0">
          <a:noAutofit/>
        </a:bodyPr>
        <a:lstStyle/>
        <a:p>
          <a:pPr marL="0" lvl="0" indent="0" algn="l" defTabSz="844550">
            <a:lnSpc>
              <a:spcPct val="90000"/>
            </a:lnSpc>
            <a:spcBef>
              <a:spcPct val="0"/>
            </a:spcBef>
            <a:spcAft>
              <a:spcPct val="35000"/>
            </a:spcAft>
            <a:buNone/>
          </a:pPr>
          <a:r>
            <a:rPr lang="en-US" sz="1900" b="1" kern="1200"/>
            <a:t>Preventing Crisis</a:t>
          </a:r>
        </a:p>
      </dsp:txBody>
      <dsp:txXfrm>
        <a:off x="607611" y="2685269"/>
        <a:ext cx="8068477" cy="506120"/>
      </dsp:txXfrm>
    </dsp:sp>
    <dsp:sp modelId="{245EB1CD-E932-4F23-8D95-3DA5BE387D22}">
      <dsp:nvSpPr>
        <dsp:cNvPr id="0" name=""/>
        <dsp:cNvSpPr/>
      </dsp:nvSpPr>
      <dsp:spPr>
        <a:xfrm>
          <a:off x="0" y="3800169"/>
          <a:ext cx="11604625"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B7136D-4178-4530-9597-D01B51230C65}">
      <dsp:nvSpPr>
        <dsp:cNvPr id="0" name=""/>
        <dsp:cNvSpPr/>
      </dsp:nvSpPr>
      <dsp:spPr>
        <a:xfrm>
          <a:off x="580231" y="3519729"/>
          <a:ext cx="8123237" cy="56088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039" tIns="0" rIns="307039" bIns="0" numCol="1" spcCol="1270" anchor="ctr" anchorCtr="0">
          <a:noAutofit/>
        </a:bodyPr>
        <a:lstStyle/>
        <a:p>
          <a:pPr marL="0" lvl="0" indent="0" algn="l" defTabSz="844550">
            <a:lnSpc>
              <a:spcPct val="90000"/>
            </a:lnSpc>
            <a:spcBef>
              <a:spcPct val="0"/>
            </a:spcBef>
            <a:spcAft>
              <a:spcPct val="35000"/>
            </a:spcAft>
            <a:buNone/>
          </a:pPr>
          <a:r>
            <a:rPr lang="en-US" sz="1900" b="1" kern="1200"/>
            <a:t>Moving Forward:  Recommendations for the LEA</a:t>
          </a:r>
        </a:p>
      </dsp:txBody>
      <dsp:txXfrm>
        <a:off x="607611" y="3547109"/>
        <a:ext cx="8068477"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596EC-DD2B-4813-9935-D28EA2879015}">
      <dsp:nvSpPr>
        <dsp:cNvPr id="0" name=""/>
        <dsp:cNvSpPr/>
      </dsp:nvSpPr>
      <dsp:spPr>
        <a:xfrm>
          <a:off x="5038932" y="-87554"/>
          <a:ext cx="1519070" cy="1480421"/>
        </a:xfrm>
        <a:prstGeom prst="ellipse">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t>Prevention</a:t>
          </a:r>
        </a:p>
      </dsp:txBody>
      <dsp:txXfrm>
        <a:off x="5261395" y="129249"/>
        <a:ext cx="1074144" cy="1046815"/>
      </dsp:txXfrm>
    </dsp:sp>
    <dsp:sp modelId="{DEC8514D-60E7-418F-AC79-604D37BD7F61}">
      <dsp:nvSpPr>
        <dsp:cNvPr id="0" name=""/>
        <dsp:cNvSpPr/>
      </dsp:nvSpPr>
      <dsp:spPr>
        <a:xfrm rot="2160000">
          <a:off x="6467863" y="1008551"/>
          <a:ext cx="251567" cy="44367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475070" y="1075105"/>
        <a:ext cx="176097" cy="266204"/>
      </dsp:txXfrm>
    </dsp:sp>
    <dsp:sp modelId="{F861CF08-92F2-4616-B62C-A69336B0A8EC}">
      <dsp:nvSpPr>
        <dsp:cNvPr id="0" name=""/>
        <dsp:cNvSpPr/>
      </dsp:nvSpPr>
      <dsp:spPr>
        <a:xfrm>
          <a:off x="6654436" y="1055879"/>
          <a:ext cx="1480829" cy="1513233"/>
        </a:xfrm>
        <a:prstGeom prst="ellipse">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Mitigation</a:t>
          </a:r>
        </a:p>
      </dsp:txBody>
      <dsp:txXfrm>
        <a:off x="6871298" y="1277487"/>
        <a:ext cx="1047105" cy="1070017"/>
      </dsp:txXfrm>
    </dsp:sp>
    <dsp:sp modelId="{2A1A9DBE-0F91-4938-8C70-EABEDFBCE651}">
      <dsp:nvSpPr>
        <dsp:cNvPr id="0" name=""/>
        <dsp:cNvSpPr/>
      </dsp:nvSpPr>
      <dsp:spPr>
        <a:xfrm rot="6480000">
          <a:off x="6954624" y="2538777"/>
          <a:ext cx="264328" cy="44367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7006525" y="2589803"/>
        <a:ext cx="185030" cy="266204"/>
      </dsp:txXfrm>
    </dsp:sp>
    <dsp:sp modelId="{5C5597BE-15B4-4627-8613-EF8BAD966980}">
      <dsp:nvSpPr>
        <dsp:cNvPr id="0" name=""/>
        <dsp:cNvSpPr/>
      </dsp:nvSpPr>
      <dsp:spPr>
        <a:xfrm>
          <a:off x="6058054" y="2970460"/>
          <a:ext cx="1454064" cy="1437395"/>
        </a:xfrm>
        <a:prstGeom prst="ellipse">
          <a:avLst/>
        </a:prstGeom>
        <a:solidFill>
          <a:schemeClr val="accent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Preparedness</a:t>
          </a:r>
        </a:p>
      </dsp:txBody>
      <dsp:txXfrm>
        <a:off x="6270997" y="3180962"/>
        <a:ext cx="1028178" cy="1016391"/>
      </dsp:txXfrm>
    </dsp:sp>
    <dsp:sp modelId="{55594302-B23C-4D12-B270-3AEC4E39707E}">
      <dsp:nvSpPr>
        <dsp:cNvPr id="0" name=""/>
        <dsp:cNvSpPr/>
      </dsp:nvSpPr>
      <dsp:spPr>
        <a:xfrm rot="10800000">
          <a:off x="5673066" y="3467321"/>
          <a:ext cx="272058" cy="44367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5754683" y="3556055"/>
        <a:ext cx="190441" cy="266204"/>
      </dsp:txXfrm>
    </dsp:sp>
    <dsp:sp modelId="{AAC64996-7F75-46CE-B850-1BF1260BABF0}">
      <dsp:nvSpPr>
        <dsp:cNvPr id="0" name=""/>
        <dsp:cNvSpPr/>
      </dsp:nvSpPr>
      <dsp:spPr>
        <a:xfrm>
          <a:off x="4078959" y="2939422"/>
          <a:ext cx="1465777" cy="1499469"/>
        </a:xfrm>
        <a:prstGeom prst="ellipse">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Response</a:t>
          </a:r>
        </a:p>
      </dsp:txBody>
      <dsp:txXfrm>
        <a:off x="4293617" y="3159014"/>
        <a:ext cx="1036461" cy="1060285"/>
      </dsp:txXfrm>
    </dsp:sp>
    <dsp:sp modelId="{D4674237-C601-4B73-815B-1E7160E89AD1}">
      <dsp:nvSpPr>
        <dsp:cNvPr id="0" name=""/>
        <dsp:cNvSpPr/>
      </dsp:nvSpPr>
      <dsp:spPr>
        <a:xfrm rot="15120000">
          <a:off x="4381119" y="2533984"/>
          <a:ext cx="254938" cy="44367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431176" y="2659087"/>
        <a:ext cx="178457" cy="266204"/>
      </dsp:txXfrm>
    </dsp:sp>
    <dsp:sp modelId="{B9901521-F1E4-41F3-91FD-9E36FA6B3D16}">
      <dsp:nvSpPr>
        <dsp:cNvPr id="0" name=""/>
        <dsp:cNvSpPr/>
      </dsp:nvSpPr>
      <dsp:spPr>
        <a:xfrm>
          <a:off x="3469359" y="1067112"/>
          <a:ext cx="1465448" cy="1490767"/>
        </a:xfrm>
        <a:prstGeom prst="ellipse">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t>Recovery</a:t>
          </a:r>
        </a:p>
      </dsp:txBody>
      <dsp:txXfrm>
        <a:off x="3683969" y="1285430"/>
        <a:ext cx="1036228" cy="1054131"/>
      </dsp:txXfrm>
    </dsp:sp>
    <dsp:sp modelId="{D520DD64-A18C-4923-A910-93B7A4249166}">
      <dsp:nvSpPr>
        <dsp:cNvPr id="0" name=""/>
        <dsp:cNvSpPr/>
      </dsp:nvSpPr>
      <dsp:spPr>
        <a:xfrm rot="19440000">
          <a:off x="4859937" y="1019606"/>
          <a:ext cx="256268" cy="44367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67278" y="1130934"/>
        <a:ext cx="179388" cy="26620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A3698B-7DD6-C74D-BB93-757F14B7B698}" type="datetimeFigureOut">
              <a:rPr lang="en-US" smtClean="0"/>
              <a:t>6/21/2021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936F9-C00C-D84D-AB08-223138E554E6}" type="slidenum">
              <a:rPr lang="en-US" smtClean="0"/>
              <a:t>‹#›</a:t>
            </a:fld>
            <a:endParaRPr lang="en-US"/>
          </a:p>
        </p:txBody>
      </p:sp>
    </p:spTree>
    <p:extLst>
      <p:ext uri="{BB962C8B-B14F-4D97-AF65-F5344CB8AC3E}">
        <p14:creationId xmlns:p14="http://schemas.microsoft.com/office/powerpoint/2010/main" val="294297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jamboard.google.com/d/1bEvt72uftodQ-hVxgjKiMizIkLfc6_FRKNQ9dEa3how/edit?usp=sharing"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A little over six years ago, OSEP moved toward a results-based accountability focus, moving away from a dominating emphasis on compliance. As part of this shift, OSEP decided to implement requirements for states to submit State Systemic Improvement Plans focusing on improvement in addition to compliance to regulations.</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511936F9-C00C-D84D-AB08-223138E554E6}" type="slidenum">
              <a:rPr lang="en-US" smtClean="0"/>
              <a:t>12</a:t>
            </a:fld>
            <a:endParaRPr lang="en-US"/>
          </a:p>
        </p:txBody>
      </p:sp>
    </p:spTree>
    <p:extLst>
      <p:ext uri="{BB962C8B-B14F-4D97-AF65-F5344CB8AC3E}">
        <p14:creationId xmlns:p14="http://schemas.microsoft.com/office/powerpoint/2010/main" val="671818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a:rPr>
              <a:t>Developing a Trauma Informed IEP</a:t>
            </a:r>
          </a:p>
          <a:p>
            <a:endParaRPr lang="en-US">
              <a:cs typeface="Arial"/>
            </a:endParaRPr>
          </a:p>
          <a:p>
            <a:pPr marL="91440" indent="-91440">
              <a:spcBef>
                <a:spcPts val="600"/>
              </a:spcBef>
            </a:pPr>
            <a:r>
              <a:rPr lang="en-US" sz="1200" b="1">
                <a:solidFill>
                  <a:schemeClr val="tx1"/>
                </a:solidFill>
                <a:cs typeface="Arial"/>
              </a:rPr>
              <a:t>Relationship</a:t>
            </a:r>
            <a:r>
              <a:rPr lang="en-US" sz="1200">
                <a:cs typeface="Arial"/>
              </a:rPr>
              <a:t> building is key</a:t>
            </a:r>
            <a:endParaRPr lang="en-US" sz="1200"/>
          </a:p>
          <a:p>
            <a:pPr marL="91440" indent="-91440">
              <a:spcBef>
                <a:spcPts val="600"/>
              </a:spcBef>
            </a:pPr>
            <a:r>
              <a:rPr lang="en-US" sz="1200">
                <a:cs typeface="Arial"/>
              </a:rPr>
              <a:t>Identify and </a:t>
            </a:r>
            <a:r>
              <a:rPr lang="en-US" sz="1200" b="1">
                <a:solidFill>
                  <a:schemeClr val="tx1"/>
                </a:solidFill>
                <a:cs typeface="Arial"/>
              </a:rPr>
              <a:t>reduce environmental triggers </a:t>
            </a:r>
          </a:p>
          <a:p>
            <a:pPr marL="91440" indent="-91440">
              <a:spcBef>
                <a:spcPts val="600"/>
              </a:spcBef>
            </a:pPr>
            <a:r>
              <a:rPr lang="en-US" sz="1200">
                <a:cs typeface="Arial"/>
              </a:rPr>
              <a:t>Strength based</a:t>
            </a:r>
          </a:p>
          <a:p>
            <a:pPr marL="91440" indent="-91440">
              <a:spcBef>
                <a:spcPts val="600"/>
              </a:spcBef>
            </a:pPr>
            <a:r>
              <a:rPr lang="en-US" sz="1200">
                <a:cs typeface="Arial"/>
              </a:rPr>
              <a:t>Parent concerns </a:t>
            </a:r>
          </a:p>
          <a:p>
            <a:pPr marL="91440" indent="-91440">
              <a:spcBef>
                <a:spcPts val="600"/>
              </a:spcBef>
            </a:pPr>
            <a:r>
              <a:rPr lang="en-US" sz="1200">
                <a:cs typeface="Arial"/>
              </a:rPr>
              <a:t>Present levels of performance should detail academic levels and social-emotional functioning</a:t>
            </a:r>
          </a:p>
          <a:p>
            <a:pPr marL="91440" indent="-91440">
              <a:spcBef>
                <a:spcPts val="600"/>
              </a:spcBef>
            </a:pPr>
            <a:r>
              <a:rPr lang="en-US" sz="1200">
                <a:cs typeface="Arial"/>
              </a:rPr>
              <a:t>Identify </a:t>
            </a:r>
            <a:r>
              <a:rPr lang="en-US" sz="1200" b="1">
                <a:solidFill>
                  <a:schemeClr val="tx1"/>
                </a:solidFill>
                <a:cs typeface="Arial"/>
              </a:rPr>
              <a:t>skills that need to be taught</a:t>
            </a:r>
          </a:p>
          <a:p>
            <a:pPr marL="91440" indent="-91440">
              <a:spcBef>
                <a:spcPts val="600"/>
              </a:spcBef>
            </a:pPr>
            <a:r>
              <a:rPr lang="en-US" sz="1200">
                <a:cs typeface="Arial"/>
              </a:rPr>
              <a:t>Goals should focus on </a:t>
            </a:r>
            <a:r>
              <a:rPr lang="en-US" sz="1200" b="1">
                <a:solidFill>
                  <a:schemeClr val="tx1"/>
                </a:solidFill>
                <a:cs typeface="Arial"/>
              </a:rPr>
              <a:t>learning new skills </a:t>
            </a:r>
          </a:p>
          <a:p>
            <a:pPr marL="91440" indent="-91440">
              <a:spcBef>
                <a:spcPts val="600"/>
              </a:spcBef>
            </a:pPr>
            <a:r>
              <a:rPr lang="en-US" sz="1200">
                <a:cs typeface="Arial"/>
              </a:rPr>
              <a:t>Goals should be ambitious and attainable </a:t>
            </a:r>
          </a:p>
          <a:p>
            <a:pPr marL="91440" indent="-91440">
              <a:spcBef>
                <a:spcPts val="600"/>
              </a:spcBef>
            </a:pPr>
            <a:r>
              <a:rPr lang="en-US" sz="1200">
                <a:cs typeface="Arial"/>
              </a:rPr>
              <a:t>A functional behavior analysis and subsequent behavior intervention plan may be necessary</a:t>
            </a:r>
          </a:p>
          <a:p>
            <a:endParaRPr lang="en-US">
              <a:cs typeface="Calibri"/>
            </a:endParaRPr>
          </a:p>
        </p:txBody>
      </p:sp>
      <p:sp>
        <p:nvSpPr>
          <p:cNvPr id="4" name="Slide Number Placeholder 3"/>
          <p:cNvSpPr>
            <a:spLocks noGrp="1"/>
          </p:cNvSpPr>
          <p:nvPr>
            <p:ph type="sldNum" sz="quarter" idx="5"/>
          </p:nvPr>
        </p:nvSpPr>
        <p:spPr/>
        <p:txBody>
          <a:bodyPr/>
          <a:lstStyle/>
          <a:p>
            <a:fld id="{511936F9-C00C-D84D-AB08-223138E554E6}" type="slidenum">
              <a:rPr lang="en-US" smtClean="0"/>
              <a:t>44</a:t>
            </a:fld>
            <a:endParaRPr lang="en-US"/>
          </a:p>
        </p:txBody>
      </p:sp>
    </p:spTree>
    <p:extLst>
      <p:ext uri="{BB962C8B-B14F-4D97-AF65-F5344CB8AC3E}">
        <p14:creationId xmlns:p14="http://schemas.microsoft.com/office/powerpoint/2010/main" val="3031106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the risk of doing nothing</a:t>
            </a:r>
            <a:r>
              <a:rPr lang="en-US" baseline="0"/>
              <a:t> greater than the risk of doing something?</a:t>
            </a:r>
            <a:endParaRPr lang="en-US"/>
          </a:p>
        </p:txBody>
      </p:sp>
      <p:sp>
        <p:nvSpPr>
          <p:cNvPr id="4" name="Slide Number Placeholder 3"/>
          <p:cNvSpPr>
            <a:spLocks noGrp="1"/>
          </p:cNvSpPr>
          <p:nvPr>
            <p:ph type="sldNum" sz="quarter" idx="10"/>
          </p:nvPr>
        </p:nvSpPr>
        <p:spPr/>
        <p:txBody>
          <a:bodyPr/>
          <a:lstStyle/>
          <a:p>
            <a:fld id="{511936F9-C00C-D84D-AB08-223138E554E6}" type="slidenum">
              <a:rPr lang="en-US" smtClean="0"/>
              <a:t>51</a:t>
            </a:fld>
            <a:endParaRPr lang="en-US"/>
          </a:p>
        </p:txBody>
      </p:sp>
    </p:spTree>
    <p:extLst>
      <p:ext uri="{BB962C8B-B14F-4D97-AF65-F5344CB8AC3E}">
        <p14:creationId xmlns:p14="http://schemas.microsoft.com/office/powerpoint/2010/main" val="3346435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School emergency procedures are crucial to the safety of students. However for students with disabilities, there is no national model for school-based crisis preparedness.</a:t>
            </a:r>
          </a:p>
          <a:p>
            <a:pPr>
              <a:lnSpc>
                <a:spcPct val="120000"/>
              </a:lnSpc>
            </a:pPr>
            <a:r>
              <a:rPr lang="en-US" b="1"/>
              <a:t>Develop a Team</a:t>
            </a:r>
            <a:r>
              <a:rPr lang="en-US"/>
              <a:t> - The team should evaluate your school's safety plan and create a basic plan for all students with disabilities. It's a good idea to include key personnel who regularly support and know the students, such as teachers, paraprofessionals, therapists, etc.</a:t>
            </a:r>
          </a:p>
          <a:p>
            <a:pPr>
              <a:lnSpc>
                <a:spcPct val="120000"/>
              </a:lnSpc>
            </a:pPr>
            <a:r>
              <a:rPr lang="en-US" b="1"/>
              <a:t>Checklist</a:t>
            </a:r>
            <a:r>
              <a:rPr lang="en-US"/>
              <a:t> - Consider developing an individual checklist or written plan for emergency plans that teachers and administrators could use to determine the supports needed for a student in an emergency. The checklist should consider both the general characteristics of the student, but also as questions, such as, “Can the student…”</a:t>
            </a:r>
          </a:p>
          <a:p>
            <a:pPr lvl="1">
              <a:lnSpc>
                <a:spcPct val="120000"/>
              </a:lnSpc>
            </a:pPr>
            <a:r>
              <a:rPr lang="en-US"/>
              <a:t>Be part of a large crowd during an evacuation?</a:t>
            </a:r>
          </a:p>
          <a:p>
            <a:pPr lvl="1">
              <a:lnSpc>
                <a:spcPct val="120000"/>
              </a:lnSpc>
            </a:pPr>
            <a:r>
              <a:rPr lang="en-US"/>
              <a:t>Process information when directions must be followed quickly?</a:t>
            </a:r>
          </a:p>
          <a:p>
            <a:pPr lvl="1">
              <a:lnSpc>
                <a:spcPct val="120000"/>
              </a:lnSpc>
            </a:pPr>
            <a:r>
              <a:rPr lang="en-US"/>
              <a:t>Move through a classroom or hallway independently?</a:t>
            </a:r>
          </a:p>
          <a:p>
            <a:pPr lvl="1">
              <a:lnSpc>
                <a:spcPct val="120000"/>
              </a:lnSpc>
            </a:pPr>
            <a:r>
              <a:rPr lang="en-US"/>
              <a:t>Process the visual or auditory output from alarm systems, sirens, or people shouting?</a:t>
            </a:r>
          </a:p>
          <a:p>
            <a:pPr lvl="1">
              <a:lnSpc>
                <a:spcPct val="120000"/>
              </a:lnSpc>
            </a:pPr>
            <a:r>
              <a:rPr lang="en-US"/>
              <a:t>Maintain a lockdown position for an extended period of time without medication and/or medical devices?</a:t>
            </a:r>
          </a:p>
          <a:p>
            <a:pPr lvl="1">
              <a:lnSpc>
                <a:spcPct val="120000"/>
              </a:lnSpc>
            </a:pPr>
            <a:r>
              <a:rPr lang="en-US"/>
              <a:t>Does the student need special equipment to evacuate down steps or use of noise-reducing headphones?</a:t>
            </a:r>
          </a:p>
          <a:p>
            <a:pPr>
              <a:lnSpc>
                <a:spcPct val="120000"/>
              </a:lnSpc>
            </a:pPr>
            <a:r>
              <a:rPr lang="en-US" b="1"/>
              <a:t>Communication with First Responders </a:t>
            </a:r>
            <a:r>
              <a:rPr lang="en-US"/>
              <a:t>– Get input about safety plans and communicate with First Responders about safety compliance, high areas of student need, and when changes are made to safety plans.</a:t>
            </a:r>
          </a:p>
          <a:p>
            <a:endParaRPr lang="en-US"/>
          </a:p>
        </p:txBody>
      </p:sp>
      <p:sp>
        <p:nvSpPr>
          <p:cNvPr id="4" name="Slide Number Placeholder 3"/>
          <p:cNvSpPr>
            <a:spLocks noGrp="1"/>
          </p:cNvSpPr>
          <p:nvPr>
            <p:ph type="sldNum" sz="quarter" idx="10"/>
          </p:nvPr>
        </p:nvSpPr>
        <p:spPr/>
        <p:txBody>
          <a:bodyPr/>
          <a:lstStyle/>
          <a:p>
            <a:fld id="{511936F9-C00C-D84D-AB08-223138E554E6}" type="slidenum">
              <a:rPr lang="en-US" smtClean="0"/>
              <a:t>54</a:t>
            </a:fld>
            <a:endParaRPr lang="en-US"/>
          </a:p>
        </p:txBody>
      </p:sp>
    </p:spTree>
    <p:extLst>
      <p:ext uri="{BB962C8B-B14F-4D97-AF65-F5344CB8AC3E}">
        <p14:creationId xmlns:p14="http://schemas.microsoft.com/office/powerpoint/2010/main" val="4215584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Table 2. Tools for Teaching </a:t>
            </a:r>
          </a:p>
          <a:p>
            <a:r>
              <a:rPr lang="en-US"/>
              <a:t>Tool                                                                  How It Can Be Used </a:t>
            </a:r>
          </a:p>
          <a:p>
            <a:r>
              <a:rPr lang="en-US"/>
              <a:t>Individual emergency and lockdown plan      One created for and kept with each student; ensures that emergency personnel will know what the child needs to support his or her physical and emotional/sensory/communication needs. </a:t>
            </a:r>
          </a:p>
          <a:p>
            <a:endParaRPr lang="en-US"/>
          </a:p>
          <a:p>
            <a:r>
              <a:rPr lang="en-US"/>
              <a:t>Social narrative                                                Teach steps of lockdown drill in each location; what student should do in each environment. </a:t>
            </a:r>
          </a:p>
          <a:p>
            <a:endParaRPr lang="en-US"/>
          </a:p>
          <a:p>
            <a:r>
              <a:rPr lang="en-US"/>
              <a:t>Individual student lockdown bag                   </a:t>
            </a:r>
            <a:r>
              <a:rPr lang="en-US" baseline="0"/>
              <a:t> </a:t>
            </a:r>
            <a:r>
              <a:rPr lang="en-US"/>
              <a:t>To support a child during a lockdown. Purpose is to keep the student quiet. Bag should include preferred tasks that the student could access if alone during lockdown. Items to include low-light flashlights for students who are afraid of the dark or social story for students to remind them what they should be doing. </a:t>
            </a:r>
          </a:p>
          <a:p>
            <a:endParaRPr lang="en-US"/>
          </a:p>
          <a:p>
            <a:r>
              <a:rPr lang="en-US"/>
              <a:t>Sensory items                                                   For students with specific sensory needs, include sensory items in the bag. Provide hiding spots in each location that might support those needs. A student who seeks lots of pressure might do well hiding under the sink, where he or she can push against the cabinet. Allow student to practice using this location. </a:t>
            </a:r>
          </a:p>
          <a:p>
            <a:endParaRPr lang="en-US"/>
          </a:p>
          <a:p>
            <a:r>
              <a:rPr lang="en-US"/>
              <a:t>Picture schedule                                               To remind the student of what is happening (“First we hear the announcement or an adult tells us to hide”) and what might happen next. </a:t>
            </a:r>
          </a:p>
          <a:p>
            <a:endParaRPr lang="en-US"/>
          </a:p>
          <a:p>
            <a:r>
              <a:rPr lang="en-US"/>
              <a:t>Behavior plan/ incentives                                 For students who have issues with following directions. Build compliance by awarding stickers or usual reward for every few minutes of compliance. Include incentives in the emergency bag for                    self-rewards as needed.</a:t>
            </a:r>
          </a:p>
        </p:txBody>
      </p:sp>
      <p:sp>
        <p:nvSpPr>
          <p:cNvPr id="4" name="Slide Number Placeholder 3"/>
          <p:cNvSpPr>
            <a:spLocks noGrp="1"/>
          </p:cNvSpPr>
          <p:nvPr>
            <p:ph type="sldNum" sz="quarter" idx="10"/>
          </p:nvPr>
        </p:nvSpPr>
        <p:spPr/>
        <p:txBody>
          <a:bodyPr/>
          <a:lstStyle/>
          <a:p>
            <a:fld id="{511936F9-C00C-D84D-AB08-223138E554E6}" type="slidenum">
              <a:rPr lang="en-US" smtClean="0"/>
              <a:t>55</a:t>
            </a:fld>
            <a:endParaRPr lang="en-US"/>
          </a:p>
        </p:txBody>
      </p:sp>
    </p:spTree>
    <p:extLst>
      <p:ext uri="{BB962C8B-B14F-4D97-AF65-F5344CB8AC3E}">
        <p14:creationId xmlns:p14="http://schemas.microsoft.com/office/powerpoint/2010/main" val="4067430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err="1">
                <a:solidFill>
                  <a:schemeClr val="tx1"/>
                </a:solidFill>
                <a:effectLst/>
                <a:latin typeface="+mn-lt"/>
                <a:ea typeface="+mn-ea"/>
                <a:cs typeface="+mn-cs"/>
                <a:hlinkClick r:id="rId3"/>
              </a:rPr>
              <a:t>Jamboard</a:t>
            </a:r>
            <a:r>
              <a:rPr lang="en-US" sz="1200" u="sng" kern="1200" dirty="0">
                <a:solidFill>
                  <a:schemeClr val="tx1"/>
                </a:solidFill>
                <a:effectLst/>
                <a:latin typeface="+mn-lt"/>
                <a:ea typeface="+mn-ea"/>
                <a:cs typeface="+mn-cs"/>
                <a:hlinkClick r:id="rId3"/>
              </a:rPr>
              <a:t> Link</a:t>
            </a:r>
            <a:endParaRPr lang="en-US" dirty="0"/>
          </a:p>
        </p:txBody>
      </p:sp>
      <p:sp>
        <p:nvSpPr>
          <p:cNvPr id="4" name="Slide Number Placeholder 3"/>
          <p:cNvSpPr>
            <a:spLocks noGrp="1"/>
          </p:cNvSpPr>
          <p:nvPr>
            <p:ph type="sldNum" sz="quarter" idx="10"/>
          </p:nvPr>
        </p:nvSpPr>
        <p:spPr/>
        <p:txBody>
          <a:bodyPr/>
          <a:lstStyle/>
          <a:p>
            <a:fld id="{511936F9-C00C-D84D-AB08-223138E554E6}" type="slidenum">
              <a:rPr lang="en-US" smtClean="0"/>
              <a:t>60</a:t>
            </a:fld>
            <a:endParaRPr lang="en-US"/>
          </a:p>
        </p:txBody>
      </p:sp>
    </p:spTree>
    <p:extLst>
      <p:ext uri="{BB962C8B-B14F-4D97-AF65-F5344CB8AC3E}">
        <p14:creationId xmlns:p14="http://schemas.microsoft.com/office/powerpoint/2010/main" val="330651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Maslow before Bloom</a:t>
            </a:r>
          </a:p>
          <a:p>
            <a:pPr marL="0" indent="0">
              <a:buNone/>
            </a:pPr>
            <a:endParaRPr lang="en-US" sz="1200"/>
          </a:p>
          <a:p>
            <a:r>
              <a:rPr lang="en-US" sz="1200"/>
              <a:t>Educators of students who have experienced trauma and display significant behavior issues must be equipped to respond to severe aggression, de-escalate and support a student in crisis, as well keep students emotionally and physically safe at all times. </a:t>
            </a:r>
          </a:p>
          <a:p>
            <a:endParaRPr lang="en-US"/>
          </a:p>
        </p:txBody>
      </p:sp>
      <p:sp>
        <p:nvSpPr>
          <p:cNvPr id="4" name="Slide Number Placeholder 3"/>
          <p:cNvSpPr>
            <a:spLocks noGrp="1"/>
          </p:cNvSpPr>
          <p:nvPr>
            <p:ph type="sldNum" sz="quarter" idx="10"/>
          </p:nvPr>
        </p:nvSpPr>
        <p:spPr/>
        <p:txBody>
          <a:bodyPr/>
          <a:lstStyle/>
          <a:p>
            <a:fld id="{511936F9-C00C-D84D-AB08-223138E554E6}" type="slidenum">
              <a:rPr lang="en-US" smtClean="0"/>
              <a:t>36</a:t>
            </a:fld>
            <a:endParaRPr lang="en-US"/>
          </a:p>
        </p:txBody>
      </p:sp>
    </p:spTree>
    <p:extLst>
      <p:ext uri="{BB962C8B-B14F-4D97-AF65-F5344CB8AC3E}">
        <p14:creationId xmlns:p14="http://schemas.microsoft.com/office/powerpoint/2010/main" val="2618262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schemeClr val="tx1">
                    <a:lumMod val="75000"/>
                  </a:schemeClr>
                </a:solidFill>
              </a:rPr>
              <a:t>Trauma is an emotional or psychological injury</a:t>
            </a:r>
            <a:r>
              <a:rPr lang="en-US">
                <a:solidFill>
                  <a:schemeClr val="tx1">
                    <a:lumMod val="75000"/>
                  </a:schemeClr>
                </a:solidFill>
              </a:rPr>
              <a:t>, </a:t>
            </a:r>
            <a:r>
              <a:rPr lang="en-US"/>
              <a:t>usually resulting from an extremely stressful or life‐threatening situation </a:t>
            </a:r>
            <a:r>
              <a:rPr lang="en-US" b="1">
                <a:solidFill>
                  <a:schemeClr val="tx1">
                    <a:lumMod val="75000"/>
                  </a:schemeClr>
                </a:solidFill>
              </a:rPr>
              <a:t>rendering the person temporarily helpless, and breaking past ordinary coping and defense mechanisms </a:t>
            </a:r>
            <a:r>
              <a:rPr lang="en-US"/>
              <a:t>(Childhood Traumas: An Outline and Overview, pg. 11).</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schemeClr val="tx1">
                    <a:lumMod val="75000"/>
                  </a:schemeClr>
                </a:solidFill>
              </a:rPr>
              <a:t>Trauma results from an event, series of events, or set of circumstances that is experienced </a:t>
            </a:r>
            <a:r>
              <a:rPr lang="en-US"/>
              <a:t>by an individual as physically or emotionally harmful or life threatening and that has lasting adverse effects on the individual's functioning and mental, physical, social, emotional, or spiritual well-being.</a:t>
            </a:r>
            <a:endParaRPr lang="en-US" altLang="en-US"/>
          </a:p>
          <a:p>
            <a:pPr marL="171450" lvl="0" indent="-171450">
              <a:lnSpc>
                <a:spcPct val="120000"/>
              </a:lnSpc>
              <a:buFont typeface="Arial" panose="020B0604020202020204" pitchFamily="34" charset="0"/>
              <a:buChar char="•"/>
              <a:defRPr/>
            </a:pPr>
            <a:r>
              <a:rPr lang="en-US" altLang="en-US"/>
              <a:t>Trauma occurs when an actual or perceived threat of danger [or loss] overwhelms a person’s usual coping ability. –Beverly James</a:t>
            </a:r>
          </a:p>
          <a:p>
            <a:pPr marL="171450" indent="-171450">
              <a:lnSpc>
                <a:spcPct val="120000"/>
              </a:lnSpc>
              <a:buFont typeface="Arial" panose="020B0604020202020204" pitchFamily="34" charset="0"/>
              <a:buChar char="•"/>
              <a:defRPr/>
            </a:pPr>
            <a:r>
              <a:rPr lang="en-US" altLang="en-US"/>
              <a:t>What is traumatic for one person won’t necessarily traumatize another.</a:t>
            </a:r>
          </a:p>
          <a:p>
            <a:pPr marL="457200" indent="-457200">
              <a:defRPr/>
            </a:pPr>
            <a:endParaRPr lang="en-US" b="1">
              <a:solidFill>
                <a:schemeClr val="accent2">
                  <a:lumMod val="60000"/>
                  <a:lumOff val="40000"/>
                </a:schemeClr>
              </a:solidFill>
            </a:endParaRPr>
          </a:p>
          <a:p>
            <a:pPr marL="457200" indent="-457200">
              <a:defRPr/>
            </a:pPr>
            <a:endParaRPr lang="en-US" b="1">
              <a:solidFill>
                <a:schemeClr val="accent2">
                  <a:lumMod val="60000"/>
                  <a:lumOff val="40000"/>
                </a:schemeClr>
              </a:solidFill>
            </a:endParaRPr>
          </a:p>
          <a:p>
            <a:pPr marL="457200" indent="-457200">
              <a:defRPr/>
            </a:pPr>
            <a:endParaRPr lang="en-US" b="1">
              <a:solidFill>
                <a:schemeClr val="accent2">
                  <a:lumMod val="60000"/>
                  <a:lumOff val="40000"/>
                </a:schemeClr>
              </a:solidFill>
            </a:endParaRPr>
          </a:p>
          <a:p>
            <a:pPr marL="457200" indent="-457200">
              <a:defRPr/>
            </a:pPr>
            <a:r>
              <a:rPr lang="en-US" b="1">
                <a:solidFill>
                  <a:schemeClr val="accent2">
                    <a:lumMod val="60000"/>
                    <a:lumOff val="40000"/>
                  </a:schemeClr>
                </a:solidFill>
              </a:rPr>
              <a:t>Types of Trauma:</a:t>
            </a:r>
          </a:p>
          <a:p>
            <a:pPr marL="457200" indent="-457200">
              <a:defRPr/>
            </a:pPr>
            <a:r>
              <a:rPr lang="en-US" b="1">
                <a:solidFill>
                  <a:schemeClr val="accent2">
                    <a:lumMod val="60000"/>
                    <a:lumOff val="40000"/>
                  </a:schemeClr>
                </a:solidFill>
              </a:rPr>
              <a:t>Acute Trauma </a:t>
            </a:r>
            <a:r>
              <a:rPr lang="en-US"/>
              <a:t>- A single, isolated event. </a:t>
            </a:r>
          </a:p>
          <a:p>
            <a:pPr marL="457200" indent="-457200">
              <a:defRPr/>
            </a:pPr>
            <a:r>
              <a:rPr lang="en-US" b="1">
                <a:solidFill>
                  <a:schemeClr val="accent2">
                    <a:lumMod val="60000"/>
                    <a:lumOff val="40000"/>
                  </a:schemeClr>
                </a:solidFill>
              </a:rPr>
              <a:t>Chronic Trauma </a:t>
            </a:r>
            <a:r>
              <a:rPr lang="en-US"/>
              <a:t>- Experiences that are prolonged and repeated. </a:t>
            </a:r>
            <a:endParaRPr lang="en-US">
              <a:cs typeface="Arial"/>
            </a:endParaRPr>
          </a:p>
          <a:p>
            <a:pPr marL="457200" indent="-457200">
              <a:defRPr/>
            </a:pPr>
            <a:r>
              <a:rPr lang="en-US" b="1">
                <a:solidFill>
                  <a:schemeClr val="accent2">
                    <a:lumMod val="60000"/>
                    <a:lumOff val="40000"/>
                  </a:schemeClr>
                </a:solidFill>
              </a:rPr>
              <a:t>Complex Trauma </a:t>
            </a:r>
            <a:r>
              <a:rPr lang="en-US"/>
              <a:t>- Chronic exposure that begins early in life, often with caregiver, leads to short and long-term effects.</a:t>
            </a:r>
            <a:endParaRPr lang="en-US">
              <a:cs typeface="Arial"/>
            </a:endParaRPr>
          </a:p>
          <a:p>
            <a:pPr marL="457200" indent="-457200">
              <a:defRPr/>
            </a:pPr>
            <a:r>
              <a:rPr lang="en-US" b="1">
                <a:solidFill>
                  <a:schemeClr val="accent2">
                    <a:lumMod val="60000"/>
                    <a:lumOff val="40000"/>
                  </a:schemeClr>
                </a:solidFill>
              </a:rPr>
              <a:t>Historical Trauma </a:t>
            </a:r>
            <a:r>
              <a:rPr lang="en-US"/>
              <a:t>- Collective and cumulative trauma experienced by a group, </a:t>
            </a:r>
          </a:p>
        </p:txBody>
      </p:sp>
      <p:sp>
        <p:nvSpPr>
          <p:cNvPr id="4" name="Slide Number Placeholder 3"/>
          <p:cNvSpPr>
            <a:spLocks noGrp="1"/>
          </p:cNvSpPr>
          <p:nvPr>
            <p:ph type="sldNum" sz="quarter" idx="10"/>
          </p:nvPr>
        </p:nvSpPr>
        <p:spPr/>
        <p:txBody>
          <a:bodyPr/>
          <a:lstStyle/>
          <a:p>
            <a:fld id="{511936F9-C00C-D84D-AB08-223138E554E6}" type="slidenum">
              <a:rPr lang="en-US" smtClean="0"/>
              <a:t>37</a:t>
            </a:fld>
            <a:endParaRPr lang="en-US"/>
          </a:p>
        </p:txBody>
      </p:sp>
    </p:spTree>
    <p:extLst>
      <p:ext uri="{BB962C8B-B14F-4D97-AF65-F5344CB8AC3E}">
        <p14:creationId xmlns:p14="http://schemas.microsoft.com/office/powerpoint/2010/main" val="2322444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a:t>ACEs have an enormous impact on school-age students</a:t>
            </a:r>
          </a:p>
          <a:p>
            <a:pPr lvl="1">
              <a:lnSpc>
                <a:spcPct val="120000"/>
              </a:lnSpc>
            </a:pPr>
            <a:r>
              <a:rPr lang="en-US"/>
              <a:t>Neurological development</a:t>
            </a:r>
          </a:p>
          <a:p>
            <a:pPr lvl="1">
              <a:lnSpc>
                <a:spcPct val="120000"/>
              </a:lnSpc>
            </a:pPr>
            <a:r>
              <a:rPr lang="en-US"/>
              <a:t>Decreased resilience</a:t>
            </a:r>
          </a:p>
          <a:p>
            <a:pPr lvl="1">
              <a:lnSpc>
                <a:spcPct val="120000"/>
              </a:lnSpc>
            </a:pPr>
            <a:r>
              <a:rPr lang="en-US"/>
              <a:t>Increased rates of mental illness</a:t>
            </a:r>
          </a:p>
          <a:p>
            <a:pPr lvl="1">
              <a:lnSpc>
                <a:spcPct val="120000"/>
              </a:lnSpc>
            </a:pPr>
            <a:r>
              <a:rPr lang="en-US"/>
              <a:t>Increased stress response (fight or flight)</a:t>
            </a:r>
          </a:p>
          <a:p>
            <a:pPr lvl="1">
              <a:lnSpc>
                <a:spcPct val="120000"/>
              </a:lnSpc>
            </a:pPr>
            <a:r>
              <a:rPr lang="en-US"/>
              <a:t>Low emotional regulation</a:t>
            </a:r>
          </a:p>
          <a:p>
            <a:pPr lvl="1">
              <a:lnSpc>
                <a:spcPct val="120000"/>
              </a:lnSpc>
            </a:pPr>
            <a:r>
              <a:rPr lang="en-US"/>
              <a:t>Hyper-vigilance (on edge)</a:t>
            </a:r>
          </a:p>
          <a:p>
            <a:pPr lvl="1">
              <a:lnSpc>
                <a:spcPct val="120000"/>
              </a:lnSpc>
            </a:pPr>
            <a:r>
              <a:rPr lang="en-US"/>
              <a:t>Social misattributions (hostile bias)</a:t>
            </a:r>
          </a:p>
          <a:p>
            <a:pPr lvl="1">
              <a:lnSpc>
                <a:spcPct val="120000"/>
              </a:lnSpc>
            </a:pPr>
            <a:r>
              <a:rPr lang="en-US"/>
              <a:t>Academic difficulties</a:t>
            </a:r>
          </a:p>
          <a:p>
            <a:pPr lvl="1">
              <a:lnSpc>
                <a:spcPct val="120000"/>
              </a:lnSpc>
            </a:pPr>
            <a:r>
              <a:rPr lang="en-US"/>
              <a:t>Problems with concentration and attention</a:t>
            </a:r>
          </a:p>
          <a:p>
            <a:pPr lvl="1">
              <a:lnSpc>
                <a:spcPct val="120000"/>
              </a:lnSpc>
            </a:pPr>
            <a:r>
              <a:rPr lang="en-US"/>
              <a:t>Difficulty trusting others</a:t>
            </a:r>
          </a:p>
          <a:p>
            <a:pPr lvl="1">
              <a:lnSpc>
                <a:spcPct val="120000"/>
              </a:lnSpc>
            </a:pPr>
            <a:r>
              <a:rPr lang="en-US"/>
              <a:t>Low self-worth and self-concept</a:t>
            </a:r>
          </a:p>
          <a:p>
            <a:pPr lvl="1">
              <a:lnSpc>
                <a:spcPct val="120000"/>
              </a:lnSpc>
            </a:pPr>
            <a:r>
              <a:rPr lang="en-US"/>
              <a:t>High risk behaviors (substance abuse, domestic violence, etc.)</a:t>
            </a:r>
          </a:p>
          <a:p>
            <a:pPr lvl="1">
              <a:lnSpc>
                <a:spcPct val="120000"/>
              </a:lnSpc>
            </a:pPr>
            <a:r>
              <a:rPr lang="en-US"/>
              <a:t>Long-term health problems and early morbidity</a:t>
            </a:r>
          </a:p>
          <a:p>
            <a:pPr lvl="1">
              <a:lnSpc>
                <a:spcPct val="120000"/>
              </a:lnSpc>
            </a:pPr>
            <a:endParaRPr lang="en-US"/>
          </a:p>
          <a:p>
            <a:r>
              <a:rPr lang="en-US"/>
              <a:t>Compared to someone with no ACEs, students are:</a:t>
            </a:r>
          </a:p>
          <a:p>
            <a:pPr lvl="1"/>
            <a:r>
              <a:rPr lang="en-US"/>
              <a:t>3 times more likely to experience academic failure</a:t>
            </a:r>
          </a:p>
          <a:p>
            <a:pPr lvl="1"/>
            <a:r>
              <a:rPr lang="en-US"/>
              <a:t>4 times more likely to have poor health reports</a:t>
            </a:r>
          </a:p>
          <a:p>
            <a:pPr lvl="1"/>
            <a:r>
              <a:rPr lang="en-US"/>
              <a:t>5 times more likely to have school attendance problems</a:t>
            </a:r>
          </a:p>
          <a:p>
            <a:pPr lvl="1"/>
            <a:r>
              <a:rPr lang="en-US"/>
              <a:t>6 times more likely to have evident school behavior problems</a:t>
            </a:r>
          </a:p>
          <a:p>
            <a:r>
              <a:rPr lang="en-US"/>
              <a:t>Impact of ACEs varies by:</a:t>
            </a:r>
          </a:p>
          <a:p>
            <a:pPr lvl="1"/>
            <a:r>
              <a:rPr lang="en-US"/>
              <a:t>Point in time trauma occurs</a:t>
            </a:r>
          </a:p>
          <a:p>
            <a:pPr lvl="1"/>
            <a:r>
              <a:rPr lang="en-US"/>
              <a:t>Nature of adverse experience</a:t>
            </a:r>
          </a:p>
          <a:p>
            <a:pPr lvl="1"/>
            <a:r>
              <a:rPr lang="en-US"/>
              <a:t>Relational environment &amp; supports present</a:t>
            </a:r>
          </a:p>
          <a:p>
            <a:pPr lvl="1"/>
            <a:r>
              <a:rPr lang="en-US"/>
              <a:t>Student resilience</a:t>
            </a:r>
          </a:p>
          <a:p>
            <a:pPr lvl="0">
              <a:lnSpc>
                <a:spcPct val="120000"/>
              </a:lnSpc>
            </a:pPr>
            <a:endParaRPr lang="en-US"/>
          </a:p>
        </p:txBody>
      </p:sp>
      <p:sp>
        <p:nvSpPr>
          <p:cNvPr id="4" name="Slide Number Placeholder 3"/>
          <p:cNvSpPr>
            <a:spLocks noGrp="1"/>
          </p:cNvSpPr>
          <p:nvPr>
            <p:ph type="sldNum" sz="quarter" idx="10"/>
          </p:nvPr>
        </p:nvSpPr>
        <p:spPr/>
        <p:txBody>
          <a:bodyPr/>
          <a:lstStyle/>
          <a:p>
            <a:fld id="{511936F9-C00C-D84D-AB08-223138E554E6}" type="slidenum">
              <a:rPr lang="en-US" smtClean="0"/>
              <a:t>38</a:t>
            </a:fld>
            <a:endParaRPr lang="en-US"/>
          </a:p>
        </p:txBody>
      </p:sp>
    </p:spTree>
    <p:extLst>
      <p:ext uri="{BB962C8B-B14F-4D97-AF65-F5344CB8AC3E}">
        <p14:creationId xmlns:p14="http://schemas.microsoft.com/office/powerpoint/2010/main" val="74976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20000"/>
              </a:lnSpc>
              <a:defRPr/>
            </a:pPr>
            <a:r>
              <a:rPr lang="en-US" altLang="en-US" sz="3300">
                <a:cs typeface="Arial"/>
              </a:rPr>
              <a:t>Cortisol levels rise-</a:t>
            </a:r>
            <a:r>
              <a:rPr lang="en-US" sz="3600"/>
              <a:t>extreme stress means there is more cortisol in our system </a:t>
            </a:r>
          </a:p>
          <a:p>
            <a:pPr marL="457200" lvl="1" indent="0">
              <a:buNone/>
            </a:pPr>
            <a:r>
              <a:rPr lang="en-US" sz="3200">
                <a:cs typeface="Calibri"/>
              </a:rPr>
              <a:t>	Cortisol is pretty powerful: </a:t>
            </a:r>
          </a:p>
          <a:p>
            <a:pPr lvl="2">
              <a:buFont typeface="Courier New" panose="02070309020205020404" pitchFamily="49" charset="0"/>
              <a:buChar char="o"/>
            </a:pPr>
            <a:r>
              <a:rPr lang="en-US" sz="2800"/>
              <a:t>Built-in alarm system</a:t>
            </a:r>
            <a:endParaRPr lang="en-US" sz="2800">
              <a:cs typeface="Calibri"/>
            </a:endParaRPr>
          </a:p>
          <a:p>
            <a:pPr lvl="2">
              <a:buFont typeface="Courier New" panose="02070309020205020404" pitchFamily="49" charset="0"/>
              <a:buChar char="o"/>
            </a:pPr>
            <a:r>
              <a:rPr lang="en-US" sz="2800"/>
              <a:t>Body’s main stress hormone. </a:t>
            </a:r>
            <a:endParaRPr lang="en-US" sz="2800">
              <a:cs typeface="Calibri"/>
            </a:endParaRPr>
          </a:p>
          <a:p>
            <a:pPr lvl="2">
              <a:buFont typeface="Courier New" panose="02070309020205020404" pitchFamily="49" charset="0"/>
              <a:buChar char="o"/>
            </a:pPr>
            <a:r>
              <a:rPr lang="en-US" sz="2800"/>
              <a:t>It controls your mood, motivation, and fear.</a:t>
            </a:r>
            <a:endParaRPr lang="en-US" sz="2800">
              <a:cs typeface="Calibri"/>
            </a:endParaRPr>
          </a:p>
          <a:p>
            <a:pPr lvl="2">
              <a:buFont typeface="Courier New" panose="02070309020205020404" pitchFamily="49" charset="0"/>
              <a:buChar char="o"/>
            </a:pPr>
            <a:r>
              <a:rPr lang="en-US" sz="2800"/>
              <a:t>Produced in adrenal glands.</a:t>
            </a:r>
            <a:endParaRPr lang="en-US" sz="2800">
              <a:cs typeface="Calibri"/>
            </a:endParaRPr>
          </a:p>
          <a:p>
            <a:pPr lvl="2">
              <a:buFont typeface="Courier New" panose="02070309020205020404" pitchFamily="49" charset="0"/>
              <a:buChar char="o"/>
            </a:pPr>
            <a:r>
              <a:rPr lang="en-US" sz="2800"/>
              <a:t>Fuels your body’s “fight-or-flight” instinct in a crisis</a:t>
            </a:r>
            <a:endParaRPr lang="en-US" sz="2800">
              <a:cs typeface="Calibri"/>
            </a:endParaRPr>
          </a:p>
          <a:p>
            <a:pPr marL="457200" indent="-457200">
              <a:lnSpc>
                <a:spcPct val="120000"/>
              </a:lnSpc>
              <a:defRPr/>
            </a:pPr>
            <a:r>
              <a:rPr lang="en-US" altLang="en-US" sz="3300"/>
              <a:t>Students who haven’t developed healthy coping skills find other ways to respond to their environment.</a:t>
            </a:r>
          </a:p>
          <a:p>
            <a:pPr marL="457200" indent="-457200">
              <a:lnSpc>
                <a:spcPct val="120000"/>
              </a:lnSpc>
              <a:defRPr/>
            </a:pPr>
            <a:r>
              <a:rPr lang="en-US" altLang="en-US" sz="3300"/>
              <a:t>These developed responses become automatic any time a person is feeling fear, frustration, anger or shame, “Trauma Response.”</a:t>
            </a:r>
          </a:p>
          <a:p>
            <a:pPr marL="457200" indent="-457200">
              <a:lnSpc>
                <a:spcPct val="120000"/>
              </a:lnSpc>
              <a:defRPr/>
            </a:pPr>
            <a:r>
              <a:rPr lang="en-US" altLang="en-US" sz="3300"/>
              <a:t>A trauma response will typically present as either </a:t>
            </a:r>
            <a:r>
              <a:rPr lang="en-US" altLang="en-US" sz="3300" b="1">
                <a:solidFill>
                  <a:schemeClr val="accent2">
                    <a:lumMod val="60000"/>
                    <a:lumOff val="40000"/>
                  </a:schemeClr>
                </a:solidFill>
              </a:rPr>
              <a:t>Fight, Flight, or Freeze.</a:t>
            </a:r>
            <a:endParaRPr lang="en-US" altLang="en-US" sz="3300">
              <a:solidFill>
                <a:schemeClr val="accent2">
                  <a:lumMod val="60000"/>
                  <a:lumOff val="40000"/>
                </a:schemeClr>
              </a:solidFill>
            </a:endParaRPr>
          </a:p>
          <a:p>
            <a:pPr marL="457200" indent="-457200">
              <a:lnSpc>
                <a:spcPct val="120000"/>
              </a:lnSpc>
              <a:defRPr/>
            </a:pPr>
            <a:r>
              <a:rPr lang="en-US" altLang="en-US" sz="3300"/>
              <a:t>A trauma response may manifest as challenging behavior.</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11936F9-C00C-D84D-AB08-223138E554E6}" type="slidenum">
              <a:rPr lang="en-US" smtClean="0"/>
              <a:t>39</a:t>
            </a:fld>
            <a:endParaRPr lang="en-US"/>
          </a:p>
        </p:txBody>
      </p:sp>
    </p:spTree>
    <p:extLst>
      <p:ext uri="{BB962C8B-B14F-4D97-AF65-F5344CB8AC3E}">
        <p14:creationId xmlns:p14="http://schemas.microsoft.com/office/powerpoint/2010/main" val="690124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3200"/>
              <a:t>Students exposed to trauma have increased risk of school failure and learning issues: </a:t>
            </a:r>
            <a:br>
              <a:rPr lang="en-US" sz="3200"/>
            </a:br>
            <a:endParaRPr lang="en-US" sz="3000"/>
          </a:p>
          <a:p>
            <a:pPr lvl="1"/>
            <a:r>
              <a:rPr lang="en-US" sz="3000"/>
              <a:t>Developmental delays</a:t>
            </a:r>
          </a:p>
          <a:p>
            <a:pPr lvl="1"/>
            <a:r>
              <a:rPr lang="en-US" sz="3000"/>
              <a:t>Delayed language acquisition</a:t>
            </a:r>
            <a:endParaRPr lang="en-US" sz="3000">
              <a:cs typeface="Arial"/>
            </a:endParaRPr>
          </a:p>
          <a:p>
            <a:pPr lvl="1"/>
            <a:r>
              <a:rPr lang="en-US" sz="3000"/>
              <a:t>Working memory difficulties</a:t>
            </a:r>
          </a:p>
          <a:p>
            <a:pPr lvl="1"/>
            <a:r>
              <a:rPr lang="en-US" sz="3000"/>
              <a:t>Difficulties maintaining focus and attention</a:t>
            </a:r>
          </a:p>
          <a:p>
            <a:pPr lvl="1"/>
            <a:r>
              <a:rPr lang="en-US" sz="3000"/>
              <a:t>Executive functioning delays </a:t>
            </a:r>
          </a:p>
          <a:p>
            <a:pPr lvl="1"/>
            <a:r>
              <a:rPr lang="en-US" sz="3000"/>
              <a:t>Chronic absenteeism</a:t>
            </a:r>
          </a:p>
          <a:p>
            <a:pPr lvl="1"/>
            <a:r>
              <a:rPr lang="en-US" sz="3000"/>
              <a:t>Substance abuse</a:t>
            </a:r>
          </a:p>
          <a:p>
            <a:pPr lvl="1"/>
            <a:r>
              <a:rPr lang="en-US" sz="3000"/>
              <a:t>Impulsivity </a:t>
            </a:r>
          </a:p>
          <a:p>
            <a:pPr lvl="1"/>
            <a:r>
              <a:rPr lang="en-US" sz="3000"/>
              <a:t>Anxiety, depression, apprehension</a:t>
            </a:r>
          </a:p>
          <a:p>
            <a:endParaRPr lang="en-US"/>
          </a:p>
        </p:txBody>
      </p:sp>
      <p:sp>
        <p:nvSpPr>
          <p:cNvPr id="4" name="Slide Number Placeholder 3"/>
          <p:cNvSpPr>
            <a:spLocks noGrp="1"/>
          </p:cNvSpPr>
          <p:nvPr>
            <p:ph type="sldNum" sz="quarter" idx="10"/>
          </p:nvPr>
        </p:nvSpPr>
        <p:spPr/>
        <p:txBody>
          <a:bodyPr/>
          <a:lstStyle/>
          <a:p>
            <a:fld id="{511936F9-C00C-D84D-AB08-223138E554E6}" type="slidenum">
              <a:rPr lang="en-US" smtClean="0"/>
              <a:t>40</a:t>
            </a:fld>
            <a:endParaRPr lang="en-US"/>
          </a:p>
        </p:txBody>
      </p:sp>
    </p:spTree>
    <p:extLst>
      <p:ext uri="{BB962C8B-B14F-4D97-AF65-F5344CB8AC3E}">
        <p14:creationId xmlns:p14="http://schemas.microsoft.com/office/powerpoint/2010/main" val="2488074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Trauma is extremely prevalent in school-age children</a:t>
            </a:r>
          </a:p>
          <a:p>
            <a:r>
              <a:rPr lang="en-US" sz="1200"/>
              <a:t>Behavior-emotional dysregulation associated with trauma frequently results in behavior problems in the classroom.</a:t>
            </a:r>
          </a:p>
          <a:p>
            <a:r>
              <a:rPr lang="en-US" sz="1200"/>
              <a:t>Adult’s response to students with trauma often serves to increase difficulties, increase over-stimulation, and decrease trust.</a:t>
            </a:r>
          </a:p>
          <a:p>
            <a:r>
              <a:rPr lang="en-US" sz="1200"/>
              <a:t>Trauma-informed instruction requires a different approach to understanding students and creating interventions that lead to success.</a:t>
            </a:r>
          </a:p>
          <a:p>
            <a:endParaRPr lang="en-US"/>
          </a:p>
        </p:txBody>
      </p:sp>
      <p:sp>
        <p:nvSpPr>
          <p:cNvPr id="4" name="Slide Number Placeholder 3"/>
          <p:cNvSpPr>
            <a:spLocks noGrp="1"/>
          </p:cNvSpPr>
          <p:nvPr>
            <p:ph type="sldNum" sz="quarter" idx="10"/>
          </p:nvPr>
        </p:nvSpPr>
        <p:spPr/>
        <p:txBody>
          <a:bodyPr/>
          <a:lstStyle/>
          <a:p>
            <a:fld id="{511936F9-C00C-D84D-AB08-223138E554E6}" type="slidenum">
              <a:rPr lang="en-US" smtClean="0"/>
              <a:t>41</a:t>
            </a:fld>
            <a:endParaRPr lang="en-US"/>
          </a:p>
        </p:txBody>
      </p:sp>
    </p:spTree>
    <p:extLst>
      <p:ext uri="{BB962C8B-B14F-4D97-AF65-F5344CB8AC3E}">
        <p14:creationId xmlns:p14="http://schemas.microsoft.com/office/powerpoint/2010/main" val="1399704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Liking school</a:t>
            </a:r>
          </a:p>
          <a:p>
            <a:r>
              <a:rPr lang="en-US"/>
              <a:t>Teachers who care</a:t>
            </a:r>
          </a:p>
          <a:p>
            <a:r>
              <a:rPr lang="en-US"/>
              <a:t>Opportunities to have fun</a:t>
            </a:r>
          </a:p>
          <a:p>
            <a:r>
              <a:rPr lang="en-US"/>
              <a:t>A predictable</a:t>
            </a:r>
            <a:r>
              <a:rPr lang="en-US" baseline="0"/>
              <a:t> home routine</a:t>
            </a:r>
          </a:p>
          <a:p>
            <a:r>
              <a:rPr lang="en-US" baseline="0"/>
              <a:t>Having a caregiver with whom the child feels safe</a:t>
            </a:r>
          </a:p>
          <a:p>
            <a:r>
              <a:rPr lang="en-US" baseline="0"/>
              <a:t>Belief system that provides comfort</a:t>
            </a:r>
          </a:p>
          <a:p>
            <a:r>
              <a:rPr lang="en-US" baseline="0"/>
              <a:t>Having good friends and neighbors</a:t>
            </a:r>
            <a:endParaRPr lang="en-US"/>
          </a:p>
        </p:txBody>
      </p:sp>
      <p:sp>
        <p:nvSpPr>
          <p:cNvPr id="4" name="Slide Number Placeholder 3"/>
          <p:cNvSpPr>
            <a:spLocks noGrp="1"/>
          </p:cNvSpPr>
          <p:nvPr>
            <p:ph type="sldNum" sz="quarter" idx="10"/>
          </p:nvPr>
        </p:nvSpPr>
        <p:spPr/>
        <p:txBody>
          <a:bodyPr/>
          <a:lstStyle/>
          <a:p>
            <a:fld id="{511936F9-C00C-D84D-AB08-223138E554E6}" type="slidenum">
              <a:rPr lang="en-US" smtClean="0"/>
              <a:t>42</a:t>
            </a:fld>
            <a:endParaRPr lang="en-US"/>
          </a:p>
        </p:txBody>
      </p:sp>
    </p:spTree>
    <p:extLst>
      <p:ext uri="{BB962C8B-B14F-4D97-AF65-F5344CB8AC3E}">
        <p14:creationId xmlns:p14="http://schemas.microsoft.com/office/powerpoint/2010/main" val="315218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of our response or goal is to help</a:t>
            </a:r>
            <a:r>
              <a:rPr lang="en-US" baseline="0"/>
              <a:t> student’s build resilience.</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Just as the brain can change in response to negative stress, it can also become more resilient.  </a:t>
            </a:r>
          </a:p>
          <a:p>
            <a:endParaRPr lang="en-US" baseline="0"/>
          </a:p>
          <a:p>
            <a:r>
              <a:rPr lang="en-US" b="1">
                <a:solidFill>
                  <a:schemeClr val="accent2">
                    <a:lumMod val="60000"/>
                    <a:lumOff val="40000"/>
                  </a:schemeClr>
                </a:solidFill>
              </a:rPr>
              <a:t>Social Support or Relationships</a:t>
            </a:r>
            <a:r>
              <a:rPr lang="en-US"/>
              <a:t>:  At least one stable and supportive caring adult relationship</a:t>
            </a:r>
          </a:p>
          <a:p>
            <a:r>
              <a:rPr lang="en-US" b="1"/>
              <a:t>Ability to self-calm </a:t>
            </a:r>
            <a:r>
              <a:rPr lang="en-US"/>
              <a:t>– give opportunities to make their own decisions and help them problem-solve</a:t>
            </a:r>
          </a:p>
          <a:p>
            <a:r>
              <a:rPr lang="en-US" b="1"/>
              <a:t>Exercise</a:t>
            </a:r>
            <a:r>
              <a:rPr lang="en-US" b="1" baseline="0"/>
              <a:t> and self-care </a:t>
            </a:r>
            <a:r>
              <a:rPr lang="en-US" b="0" baseline="0"/>
              <a:t>– reminders that we can’t control everything that happens to us, but we can control how we respond.</a:t>
            </a:r>
          </a:p>
          <a:p>
            <a:r>
              <a:rPr lang="en-US" b="1" baseline="0"/>
              <a:t>Ability to self-replenish – </a:t>
            </a:r>
            <a:r>
              <a:rPr lang="en-US" b="0" baseline="0"/>
              <a:t>reframe challenges as short-term problems and opportunities for learning</a:t>
            </a:r>
          </a:p>
          <a:p>
            <a:r>
              <a:rPr lang="en-US" b="1" baseline="0"/>
              <a:t>Emotional expressiveness-</a:t>
            </a:r>
            <a:r>
              <a:rPr lang="en-US" b="0" baseline="0"/>
              <a:t>validate their fears and help them to make plans to do things even if they are scared</a:t>
            </a:r>
            <a:r>
              <a:rPr lang="en-US" b="1" baseline="0"/>
              <a:t> </a:t>
            </a:r>
          </a:p>
          <a:p>
            <a:r>
              <a:rPr lang="en-US" b="1" baseline="0"/>
              <a:t>Non-judgement/self-supporting </a:t>
            </a:r>
            <a:r>
              <a:rPr lang="en-US" b="0" baseline="0"/>
              <a:t>taking reasonable risks and experience natural consequences</a:t>
            </a:r>
          </a:p>
          <a:p>
            <a:r>
              <a:rPr lang="en-US" b="1" baseline="0"/>
              <a:t>Optimism – </a:t>
            </a:r>
            <a:r>
              <a:rPr lang="en-US" b="0" baseline="0"/>
              <a:t>talk about stories of people who faced hard times, persisted and grew stronger as a result</a:t>
            </a:r>
          </a:p>
          <a:p>
            <a:r>
              <a:rPr lang="en-US" b="1" baseline="0"/>
              <a:t>Hope –</a:t>
            </a:r>
            <a:r>
              <a:rPr lang="en-US" b="0" baseline="0"/>
              <a:t>sadness doesn’t last forever</a:t>
            </a:r>
            <a:endParaRPr lang="en-US" b="0"/>
          </a:p>
          <a:p>
            <a:r>
              <a:rPr lang="en-US" b="1">
                <a:solidFill>
                  <a:schemeClr val="accent2">
                    <a:lumMod val="60000"/>
                    <a:lumOff val="40000"/>
                  </a:schemeClr>
                </a:solidFill>
              </a:rPr>
              <a:t>Hardiness - A sense of mastery</a:t>
            </a:r>
            <a:r>
              <a:rPr lang="en-US"/>
              <a:t>: Good self-efficacy, “I can do it!”</a:t>
            </a:r>
          </a:p>
          <a:p>
            <a:r>
              <a:rPr lang="en-US" b="1">
                <a:solidFill>
                  <a:schemeClr val="accent2">
                    <a:lumMod val="60000"/>
                    <a:lumOff val="40000"/>
                  </a:schemeClr>
                </a:solidFill>
              </a:rPr>
              <a:t>Sense of coherence – nurturing the coping skills</a:t>
            </a:r>
            <a:r>
              <a:rPr lang="en-US"/>
              <a:t>: that help regulating emotions, inhibiting impulses to consider multiple options</a:t>
            </a:r>
          </a:p>
          <a:p>
            <a:r>
              <a:rPr lang="en-US" b="1">
                <a:solidFill>
                  <a:schemeClr val="accent2">
                    <a:lumMod val="60000"/>
                    <a:lumOff val="40000"/>
                  </a:schemeClr>
                </a:solidFill>
              </a:rPr>
              <a:t>Supportive and affirming faith and cultural traditions</a:t>
            </a:r>
            <a:r>
              <a:rPr lang="en-US"/>
              <a:t>:  faith, cultural and community supports</a:t>
            </a:r>
          </a:p>
          <a:p>
            <a:endParaRPr lang="en-US"/>
          </a:p>
        </p:txBody>
      </p:sp>
      <p:sp>
        <p:nvSpPr>
          <p:cNvPr id="4" name="Slide Number Placeholder 3"/>
          <p:cNvSpPr>
            <a:spLocks noGrp="1"/>
          </p:cNvSpPr>
          <p:nvPr>
            <p:ph type="sldNum" sz="quarter" idx="10"/>
          </p:nvPr>
        </p:nvSpPr>
        <p:spPr/>
        <p:txBody>
          <a:bodyPr/>
          <a:lstStyle/>
          <a:p>
            <a:fld id="{511936F9-C00C-D84D-AB08-223138E554E6}" type="slidenum">
              <a:rPr lang="en-US" smtClean="0"/>
              <a:t>43</a:t>
            </a:fld>
            <a:endParaRPr lang="en-US"/>
          </a:p>
        </p:txBody>
      </p:sp>
    </p:spTree>
    <p:extLst>
      <p:ext uri="{BB962C8B-B14F-4D97-AF65-F5344CB8AC3E}">
        <p14:creationId xmlns:p14="http://schemas.microsoft.com/office/powerpoint/2010/main" val="2594749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359EE-294F-5142-B179-A780F91CEAEC}"/>
              </a:ext>
            </a:extLst>
          </p:cNvPr>
          <p:cNvSpPr>
            <a:spLocks noGrp="1"/>
          </p:cNvSpPr>
          <p:nvPr>
            <p:ph type="ctrTitle"/>
          </p:nvPr>
        </p:nvSpPr>
        <p:spPr>
          <a:xfrm>
            <a:off x="371061" y="1122363"/>
            <a:ext cx="5615404" cy="2387600"/>
          </a:xfrm>
        </p:spPr>
        <p:txBody>
          <a:bodyPr anchor="b">
            <a:normAutofit/>
          </a:bodyPr>
          <a:lstStyle>
            <a:lvl1pPr algn="l">
              <a:defRPr sz="48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C1A0FF55-98F7-B84C-8122-C80CA3CB706D}"/>
              </a:ext>
            </a:extLst>
          </p:cNvPr>
          <p:cNvSpPr>
            <a:spLocks noGrp="1"/>
          </p:cNvSpPr>
          <p:nvPr>
            <p:ph type="subTitle" idx="1"/>
          </p:nvPr>
        </p:nvSpPr>
        <p:spPr>
          <a:xfrm>
            <a:off x="371061" y="3602038"/>
            <a:ext cx="5615404" cy="1030288"/>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A close up of Oklahoma logo">
            <a:extLst>
              <a:ext uri="{FF2B5EF4-FFF2-40B4-BE49-F238E27FC236}">
                <a16:creationId xmlns:a16="http://schemas.microsoft.com/office/drawing/2014/main" id="{6E62C43A-E14D-3743-8E01-DD920738F73F}"/>
              </a:ext>
            </a:extLst>
          </p:cNvPr>
          <p:cNvPicPr>
            <a:picLocks noChangeAspect="1"/>
          </p:cNvPicPr>
          <p:nvPr userDrawn="1"/>
        </p:nvPicPr>
        <p:blipFill rotWithShape="1">
          <a:blip r:embed="rId2"/>
          <a:srcRect t="14013" r="15473"/>
          <a:stretch/>
        </p:blipFill>
        <p:spPr>
          <a:xfrm>
            <a:off x="5986465" y="-1"/>
            <a:ext cx="6205535" cy="6312796"/>
          </a:xfrm>
          <a:prstGeom prst="rect">
            <a:avLst/>
          </a:prstGeom>
        </p:spPr>
      </p:pic>
      <p:pic>
        <p:nvPicPr>
          <p:cNvPr id="9" name="Graphic 8" descr="Oklahoma Education Logo">
            <a:extLst>
              <a:ext uri="{FF2B5EF4-FFF2-40B4-BE49-F238E27FC236}">
                <a16:creationId xmlns:a16="http://schemas.microsoft.com/office/drawing/2014/main" id="{20708623-E9FD-E347-AF22-4E9CEE4F25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1061" y="5335408"/>
            <a:ext cx="3048000" cy="977387"/>
          </a:xfrm>
          <a:prstGeom prst="rect">
            <a:avLst/>
          </a:prstGeom>
        </p:spPr>
      </p:pic>
    </p:spTree>
    <p:extLst>
      <p:ext uri="{BB962C8B-B14F-4D97-AF65-F5344CB8AC3E}">
        <p14:creationId xmlns:p14="http://schemas.microsoft.com/office/powerpoint/2010/main" val="309203957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AAE73-E9A5-6144-8995-5F50699A2C38}"/>
              </a:ext>
            </a:extLst>
          </p:cNvPr>
          <p:cNvSpPr>
            <a:spLocks noGrp="1"/>
          </p:cNvSpPr>
          <p:nvPr>
            <p:ph type="title"/>
          </p:nvPr>
        </p:nvSpPr>
        <p:spPr>
          <a:xfrm>
            <a:off x="294199" y="365125"/>
            <a:ext cx="11603603"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F1C73F-2FB0-A047-9EC7-4381D77F696E}"/>
              </a:ext>
            </a:extLst>
          </p:cNvPr>
          <p:cNvSpPr>
            <a:spLocks noGrp="1"/>
          </p:cNvSpPr>
          <p:nvPr>
            <p:ph idx="1"/>
          </p:nvPr>
        </p:nvSpPr>
        <p:spPr>
          <a:xfrm>
            <a:off x="294199" y="1825625"/>
            <a:ext cx="11603603" cy="4351338"/>
          </a:xfrm>
        </p:spPr>
        <p:txBody>
          <a:bodyPr/>
          <a:lstStyle>
            <a:lvl1pPr>
              <a:lnSpc>
                <a:spcPct val="100000"/>
              </a:lnSpc>
              <a:spcBef>
                <a:spcPts val="12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474ACF32-9165-4B72-B309-AD8AA47D10A7}"/>
              </a:ext>
            </a:extLst>
          </p:cNvPr>
          <p:cNvSpPr>
            <a:spLocks noGrp="1"/>
          </p:cNvSpPr>
          <p:nvPr>
            <p:ph type="ftr" sz="quarter" idx="11"/>
          </p:nvPr>
        </p:nvSpPr>
        <p:spPr>
          <a:xfrm>
            <a:off x="513829" y="6363318"/>
            <a:ext cx="5966098" cy="365125"/>
          </a:xfrm>
        </p:spPr>
        <p:txBody>
          <a:bodyPr/>
          <a:lstStyle/>
          <a:p>
            <a:r>
              <a:rPr lang="en-US"/>
              <a:t>Presentation Title</a:t>
            </a:r>
            <a:endParaRPr lang="en-US" dirty="0"/>
          </a:p>
        </p:txBody>
      </p:sp>
      <p:sp>
        <p:nvSpPr>
          <p:cNvPr id="11" name="Slide Number Placeholder 5">
            <a:extLst>
              <a:ext uri="{FF2B5EF4-FFF2-40B4-BE49-F238E27FC236}">
                <a16:creationId xmlns:a16="http://schemas.microsoft.com/office/drawing/2014/main" id="{EAB5E8BA-76CD-4F0F-96BA-FFCD273BFC6C}"/>
              </a:ext>
            </a:extLst>
          </p:cNvPr>
          <p:cNvSpPr>
            <a:spLocks noGrp="1"/>
          </p:cNvSpPr>
          <p:nvPr>
            <p:ph type="sldNum" sz="quarter" idx="12"/>
          </p:nvPr>
        </p:nvSpPr>
        <p:spPr>
          <a:xfrm>
            <a:off x="0" y="6363318"/>
            <a:ext cx="516468" cy="365125"/>
          </a:xfrm>
        </p:spPr>
        <p:txBody>
          <a:bodyPr/>
          <a:lstStyle>
            <a:lvl1pPr algn="r">
              <a:defRPr/>
            </a:lvl1pPr>
          </a:lstStyle>
          <a:p>
            <a:fld id="{D5CA4161-6EC3-4748-B7F3-82EA64CE3DD4}" type="slidenum">
              <a:rPr lang="en-US" smtClean="0"/>
              <a:pPr/>
              <a:t>‹#›</a:t>
            </a:fld>
            <a:endParaRPr lang="en-US" dirty="0"/>
          </a:p>
        </p:txBody>
      </p:sp>
      <p:pic>
        <p:nvPicPr>
          <p:cNvPr id="12" name="Graphic 11" descr="Oklahoma Education Logo">
            <a:extLst>
              <a:ext uri="{FF2B5EF4-FFF2-40B4-BE49-F238E27FC236}">
                <a16:creationId xmlns:a16="http://schemas.microsoft.com/office/drawing/2014/main" id="{7AFBE82D-605B-43E7-8FCD-D2EF978195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71868" y="6246549"/>
            <a:ext cx="1502796" cy="481894"/>
          </a:xfrm>
          <a:prstGeom prst="rect">
            <a:avLst/>
          </a:prstGeom>
        </p:spPr>
      </p:pic>
      <p:cxnSp>
        <p:nvCxnSpPr>
          <p:cNvPr id="13" name="Straight Connector 12">
            <a:extLst>
              <a:ext uri="{FF2B5EF4-FFF2-40B4-BE49-F238E27FC236}">
                <a16:creationId xmlns:a16="http://schemas.microsoft.com/office/drawing/2014/main" id="{3A72ED25-FE48-43E6-BA16-3FF915DD87B4}"/>
              </a:ext>
              <a:ext uri="{C183D7F6-B498-43B3-948B-1728B52AA6E4}">
                <adec:decorative xmlns:adec="http://schemas.microsoft.com/office/drawing/2017/decorative" val="1"/>
              </a:ext>
            </a:extLst>
          </p:cNvPr>
          <p:cNvCxnSpPr/>
          <p:nvPr userDrawn="1"/>
        </p:nvCxnSpPr>
        <p:spPr>
          <a:xfrm>
            <a:off x="513829" y="6412530"/>
            <a:ext cx="0" cy="266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976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Oklahoma Logo">
            <a:extLst>
              <a:ext uri="{FF2B5EF4-FFF2-40B4-BE49-F238E27FC236}">
                <a16:creationId xmlns:a16="http://schemas.microsoft.com/office/drawing/2014/main" id="{CEA05FFF-2F84-014B-8BE0-C236ECFB6692}"/>
              </a:ext>
            </a:extLst>
          </p:cNvPr>
          <p:cNvPicPr>
            <a:picLocks noChangeAspect="1"/>
          </p:cNvPicPr>
          <p:nvPr userDrawn="1"/>
        </p:nvPicPr>
        <p:blipFill rotWithShape="1">
          <a:blip r:embed="rId2"/>
          <a:srcRect l="580" t="386" r="-1" b="33489"/>
          <a:stretch/>
        </p:blipFill>
        <p:spPr>
          <a:xfrm>
            <a:off x="0" y="0"/>
            <a:ext cx="12192000" cy="4566051"/>
          </a:xfrm>
          <a:prstGeom prst="rect">
            <a:avLst/>
          </a:prstGeom>
        </p:spPr>
      </p:pic>
      <p:sp>
        <p:nvSpPr>
          <p:cNvPr id="2" name="Title 1">
            <a:extLst>
              <a:ext uri="{FF2B5EF4-FFF2-40B4-BE49-F238E27FC236}">
                <a16:creationId xmlns:a16="http://schemas.microsoft.com/office/drawing/2014/main" id="{5E126BDF-470C-BA49-87CB-7C8359D2AB24}"/>
              </a:ext>
            </a:extLst>
          </p:cNvPr>
          <p:cNvSpPr>
            <a:spLocks noGrp="1"/>
          </p:cNvSpPr>
          <p:nvPr>
            <p:ph type="title"/>
          </p:nvPr>
        </p:nvSpPr>
        <p:spPr>
          <a:xfrm>
            <a:off x="367667" y="1709738"/>
            <a:ext cx="5478566" cy="2739495"/>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E2C327D-A6C4-CE4D-A980-1C1A927AA779}"/>
              </a:ext>
            </a:extLst>
          </p:cNvPr>
          <p:cNvSpPr>
            <a:spLocks noGrp="1"/>
          </p:cNvSpPr>
          <p:nvPr>
            <p:ph type="body" idx="1"/>
          </p:nvPr>
        </p:nvSpPr>
        <p:spPr>
          <a:xfrm>
            <a:off x="367667" y="4677833"/>
            <a:ext cx="11456666" cy="141181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F0B694CC-F55E-DB4E-AA6B-2DD94C0EE8A8}"/>
              </a:ext>
            </a:extLst>
          </p:cNvPr>
          <p:cNvSpPr>
            <a:spLocks noGrp="1"/>
          </p:cNvSpPr>
          <p:nvPr>
            <p:ph type="ftr" sz="quarter" idx="11"/>
          </p:nvPr>
        </p:nvSpPr>
        <p:spPr>
          <a:xfrm>
            <a:off x="513829" y="6363318"/>
            <a:ext cx="5966098" cy="365125"/>
          </a:xfrm>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0C9E302-7B52-EF4E-9107-29877E732AC4}"/>
              </a:ext>
            </a:extLst>
          </p:cNvPr>
          <p:cNvSpPr>
            <a:spLocks noGrp="1"/>
          </p:cNvSpPr>
          <p:nvPr>
            <p:ph type="sldNum" sz="quarter" idx="12"/>
          </p:nvPr>
        </p:nvSpPr>
        <p:spPr>
          <a:xfrm>
            <a:off x="0" y="6363318"/>
            <a:ext cx="516468" cy="365125"/>
          </a:xfrm>
        </p:spPr>
        <p:txBody>
          <a:bodyPr/>
          <a:lstStyle>
            <a:lvl1pPr algn="r">
              <a:defRPr/>
            </a:lvl1pPr>
          </a:lstStyle>
          <a:p>
            <a:fld id="{D5CA4161-6EC3-4748-B7F3-82EA64CE3DD4}" type="slidenum">
              <a:rPr lang="en-US" smtClean="0"/>
              <a:pPr/>
              <a:t>‹#›</a:t>
            </a:fld>
            <a:endParaRPr lang="en-US" dirty="0"/>
          </a:p>
        </p:txBody>
      </p:sp>
      <p:pic>
        <p:nvPicPr>
          <p:cNvPr id="7" name="Graphic 6" descr="Oklahoma Education Logo">
            <a:extLst>
              <a:ext uri="{FF2B5EF4-FFF2-40B4-BE49-F238E27FC236}">
                <a16:creationId xmlns:a16="http://schemas.microsoft.com/office/drawing/2014/main" id="{1E499C7F-02C9-2640-A936-77FC4412B3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71868" y="6246549"/>
            <a:ext cx="1502796" cy="481894"/>
          </a:xfrm>
          <a:prstGeom prst="rect">
            <a:avLst/>
          </a:prstGeom>
        </p:spPr>
      </p:pic>
      <p:cxnSp>
        <p:nvCxnSpPr>
          <p:cNvPr id="8" name="Straight Connector 7">
            <a:extLst>
              <a:ext uri="{FF2B5EF4-FFF2-40B4-BE49-F238E27FC236}">
                <a16:creationId xmlns:a16="http://schemas.microsoft.com/office/drawing/2014/main" id="{C0BB45A8-54DE-6949-83FD-DFC1AB478E08}"/>
              </a:ext>
              <a:ext uri="{C183D7F6-B498-43B3-948B-1728B52AA6E4}">
                <adec:decorative xmlns:adec="http://schemas.microsoft.com/office/drawing/2017/decorative" val="1"/>
              </a:ext>
            </a:extLst>
          </p:cNvPr>
          <p:cNvCxnSpPr/>
          <p:nvPr userDrawn="1"/>
        </p:nvCxnSpPr>
        <p:spPr>
          <a:xfrm>
            <a:off x="513829" y="6412530"/>
            <a:ext cx="0" cy="266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502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DBF6-B3C0-4448-B3B0-4AED9AE27A08}"/>
              </a:ext>
            </a:extLst>
          </p:cNvPr>
          <p:cNvSpPr>
            <a:spLocks noGrp="1"/>
          </p:cNvSpPr>
          <p:nvPr>
            <p:ph type="title"/>
          </p:nvPr>
        </p:nvSpPr>
        <p:spPr>
          <a:xfrm>
            <a:off x="294199" y="365125"/>
            <a:ext cx="11526741"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2A71B8-5394-8D46-9268-DB3868854A00}"/>
              </a:ext>
            </a:extLst>
          </p:cNvPr>
          <p:cNvSpPr>
            <a:spLocks noGrp="1"/>
          </p:cNvSpPr>
          <p:nvPr>
            <p:ph sz="half" idx="1"/>
          </p:nvPr>
        </p:nvSpPr>
        <p:spPr>
          <a:xfrm>
            <a:off x="294199" y="1825625"/>
            <a:ext cx="564873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48440E6-D004-684C-863D-9F5E002A39E1}"/>
              </a:ext>
            </a:extLst>
          </p:cNvPr>
          <p:cNvSpPr>
            <a:spLocks noGrp="1"/>
          </p:cNvSpPr>
          <p:nvPr>
            <p:ph sz="half" idx="2"/>
          </p:nvPr>
        </p:nvSpPr>
        <p:spPr>
          <a:xfrm>
            <a:off x="6172202" y="1825625"/>
            <a:ext cx="564873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91CC62E5-43FF-4869-81F5-A3EEE1FC4B96}"/>
              </a:ext>
            </a:extLst>
          </p:cNvPr>
          <p:cNvSpPr>
            <a:spLocks noGrp="1"/>
          </p:cNvSpPr>
          <p:nvPr>
            <p:ph type="ftr" sz="quarter" idx="11"/>
          </p:nvPr>
        </p:nvSpPr>
        <p:spPr>
          <a:xfrm>
            <a:off x="513829" y="6363318"/>
            <a:ext cx="5966098" cy="365125"/>
          </a:xfrm>
        </p:spPr>
        <p:txBody>
          <a:bodyPr/>
          <a:lstStyle/>
          <a:p>
            <a:r>
              <a:rPr lang="en-US"/>
              <a:t>Presentation Title</a:t>
            </a:r>
            <a:endParaRPr lang="en-US" dirty="0"/>
          </a:p>
        </p:txBody>
      </p:sp>
      <p:sp>
        <p:nvSpPr>
          <p:cNvPr id="12" name="Slide Number Placeholder 5">
            <a:extLst>
              <a:ext uri="{FF2B5EF4-FFF2-40B4-BE49-F238E27FC236}">
                <a16:creationId xmlns:a16="http://schemas.microsoft.com/office/drawing/2014/main" id="{70221BA5-BC7B-47AF-B0E5-B079C94BEA25}"/>
              </a:ext>
            </a:extLst>
          </p:cNvPr>
          <p:cNvSpPr>
            <a:spLocks noGrp="1"/>
          </p:cNvSpPr>
          <p:nvPr>
            <p:ph type="sldNum" sz="quarter" idx="12"/>
          </p:nvPr>
        </p:nvSpPr>
        <p:spPr>
          <a:xfrm>
            <a:off x="0" y="6363318"/>
            <a:ext cx="516468" cy="365125"/>
          </a:xfrm>
        </p:spPr>
        <p:txBody>
          <a:bodyPr/>
          <a:lstStyle>
            <a:lvl1pPr algn="r">
              <a:defRPr/>
            </a:lvl1pPr>
          </a:lstStyle>
          <a:p>
            <a:fld id="{D5CA4161-6EC3-4748-B7F3-82EA64CE3DD4}" type="slidenum">
              <a:rPr lang="en-US" smtClean="0"/>
              <a:pPr/>
              <a:t>‹#›</a:t>
            </a:fld>
            <a:endParaRPr lang="en-US" dirty="0"/>
          </a:p>
        </p:txBody>
      </p:sp>
      <p:pic>
        <p:nvPicPr>
          <p:cNvPr id="13" name="Graphic 12" descr="Oklahoma Education Logo">
            <a:extLst>
              <a:ext uri="{FF2B5EF4-FFF2-40B4-BE49-F238E27FC236}">
                <a16:creationId xmlns:a16="http://schemas.microsoft.com/office/drawing/2014/main" id="{05517D33-0635-4607-92A5-4BCFC847FA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71868" y="6246549"/>
            <a:ext cx="1502796" cy="481894"/>
          </a:xfrm>
          <a:prstGeom prst="rect">
            <a:avLst/>
          </a:prstGeom>
        </p:spPr>
      </p:pic>
      <p:cxnSp>
        <p:nvCxnSpPr>
          <p:cNvPr id="14" name="Straight Connector 13">
            <a:extLst>
              <a:ext uri="{FF2B5EF4-FFF2-40B4-BE49-F238E27FC236}">
                <a16:creationId xmlns:a16="http://schemas.microsoft.com/office/drawing/2014/main" id="{A70DBB6B-C13B-465A-91CC-ED4D153A4BFF}"/>
              </a:ext>
              <a:ext uri="{C183D7F6-B498-43B3-948B-1728B52AA6E4}">
                <adec:decorative xmlns:adec="http://schemas.microsoft.com/office/drawing/2017/decorative" val="1"/>
              </a:ext>
            </a:extLst>
          </p:cNvPr>
          <p:cNvCxnSpPr/>
          <p:nvPr userDrawn="1"/>
        </p:nvCxnSpPr>
        <p:spPr>
          <a:xfrm>
            <a:off x="513829" y="6412530"/>
            <a:ext cx="0" cy="266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28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E9697-1940-6442-9D76-0F21BB6966CB}"/>
              </a:ext>
            </a:extLst>
          </p:cNvPr>
          <p:cNvSpPr>
            <a:spLocks noGrp="1"/>
          </p:cNvSpPr>
          <p:nvPr>
            <p:ph type="title"/>
          </p:nvPr>
        </p:nvSpPr>
        <p:spPr>
          <a:xfrm>
            <a:off x="294199" y="365125"/>
            <a:ext cx="1152674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4321A28-5F0C-8241-A6C2-115CC37EDF3A}"/>
              </a:ext>
            </a:extLst>
          </p:cNvPr>
          <p:cNvSpPr>
            <a:spLocks noGrp="1"/>
          </p:cNvSpPr>
          <p:nvPr>
            <p:ph type="body" idx="1"/>
          </p:nvPr>
        </p:nvSpPr>
        <p:spPr>
          <a:xfrm>
            <a:off x="294200" y="1703465"/>
            <a:ext cx="56487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6A645B84-0291-5246-9B48-FBDDD0AAE87D}"/>
              </a:ext>
            </a:extLst>
          </p:cNvPr>
          <p:cNvSpPr>
            <a:spLocks noGrp="1"/>
          </p:cNvSpPr>
          <p:nvPr>
            <p:ph type="body" sz="quarter" idx="3"/>
          </p:nvPr>
        </p:nvSpPr>
        <p:spPr>
          <a:xfrm>
            <a:off x="6172202" y="1703465"/>
            <a:ext cx="56487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Footer Placeholder 4">
            <a:extLst>
              <a:ext uri="{FF2B5EF4-FFF2-40B4-BE49-F238E27FC236}">
                <a16:creationId xmlns:a16="http://schemas.microsoft.com/office/drawing/2014/main" id="{0A5A0CBC-B355-4D7F-A07D-585200416168}"/>
              </a:ext>
            </a:extLst>
          </p:cNvPr>
          <p:cNvSpPr>
            <a:spLocks noGrp="1"/>
          </p:cNvSpPr>
          <p:nvPr>
            <p:ph type="ftr" sz="quarter" idx="11"/>
          </p:nvPr>
        </p:nvSpPr>
        <p:spPr>
          <a:xfrm>
            <a:off x="513829" y="6363318"/>
            <a:ext cx="5966098" cy="365125"/>
          </a:xfrm>
        </p:spPr>
        <p:txBody>
          <a:bodyPr/>
          <a:lstStyle/>
          <a:p>
            <a:r>
              <a:rPr lang="en-US"/>
              <a:t>Presentation Title</a:t>
            </a:r>
            <a:endParaRPr lang="en-US" dirty="0"/>
          </a:p>
        </p:txBody>
      </p:sp>
      <p:sp>
        <p:nvSpPr>
          <p:cNvPr id="14" name="Slide Number Placeholder 5">
            <a:extLst>
              <a:ext uri="{FF2B5EF4-FFF2-40B4-BE49-F238E27FC236}">
                <a16:creationId xmlns:a16="http://schemas.microsoft.com/office/drawing/2014/main" id="{E64CA248-2EA2-41C9-8849-DE36B4060B0E}"/>
              </a:ext>
            </a:extLst>
          </p:cNvPr>
          <p:cNvSpPr>
            <a:spLocks noGrp="1"/>
          </p:cNvSpPr>
          <p:nvPr>
            <p:ph type="sldNum" sz="quarter" idx="12"/>
          </p:nvPr>
        </p:nvSpPr>
        <p:spPr>
          <a:xfrm>
            <a:off x="0" y="6363318"/>
            <a:ext cx="516468" cy="365125"/>
          </a:xfrm>
        </p:spPr>
        <p:txBody>
          <a:bodyPr/>
          <a:lstStyle>
            <a:lvl1pPr algn="r">
              <a:defRPr/>
            </a:lvl1pPr>
          </a:lstStyle>
          <a:p>
            <a:fld id="{D5CA4161-6EC3-4748-B7F3-82EA64CE3DD4}" type="slidenum">
              <a:rPr lang="en-US" smtClean="0"/>
              <a:pPr/>
              <a:t>‹#›</a:t>
            </a:fld>
            <a:endParaRPr lang="en-US" dirty="0"/>
          </a:p>
        </p:txBody>
      </p:sp>
      <p:pic>
        <p:nvPicPr>
          <p:cNvPr id="15" name="Graphic 14" descr="Oklahoma Education Logo">
            <a:extLst>
              <a:ext uri="{FF2B5EF4-FFF2-40B4-BE49-F238E27FC236}">
                <a16:creationId xmlns:a16="http://schemas.microsoft.com/office/drawing/2014/main" id="{3484C467-A985-4790-93AD-D2A7E4B95F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71868" y="6246549"/>
            <a:ext cx="1502796" cy="481894"/>
          </a:xfrm>
          <a:prstGeom prst="rect">
            <a:avLst/>
          </a:prstGeom>
        </p:spPr>
      </p:pic>
      <p:cxnSp>
        <p:nvCxnSpPr>
          <p:cNvPr id="16" name="Straight Connector 15">
            <a:extLst>
              <a:ext uri="{FF2B5EF4-FFF2-40B4-BE49-F238E27FC236}">
                <a16:creationId xmlns:a16="http://schemas.microsoft.com/office/drawing/2014/main" id="{B732DEEC-78F4-4E06-85F2-4B693D8A84FA}"/>
              </a:ext>
              <a:ext uri="{C183D7F6-B498-43B3-948B-1728B52AA6E4}">
                <adec:decorative xmlns:adec="http://schemas.microsoft.com/office/drawing/2017/decorative" val="1"/>
              </a:ext>
            </a:extLst>
          </p:cNvPr>
          <p:cNvCxnSpPr/>
          <p:nvPr userDrawn="1"/>
        </p:nvCxnSpPr>
        <p:spPr>
          <a:xfrm>
            <a:off x="513829" y="6412530"/>
            <a:ext cx="0" cy="266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A0D76EF-4B4A-4E21-ABCC-93E0076A3B0F}"/>
              </a:ext>
            </a:extLst>
          </p:cNvPr>
          <p:cNvSpPr>
            <a:spLocks noGrp="1"/>
          </p:cNvSpPr>
          <p:nvPr>
            <p:ph sz="half" idx="13"/>
          </p:nvPr>
        </p:nvSpPr>
        <p:spPr>
          <a:xfrm>
            <a:off x="294199" y="2527377"/>
            <a:ext cx="5648739" cy="36495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BF99EAC2-23F7-42BC-8347-879256553DA2}"/>
              </a:ext>
            </a:extLst>
          </p:cNvPr>
          <p:cNvSpPr>
            <a:spLocks noGrp="1"/>
          </p:cNvSpPr>
          <p:nvPr>
            <p:ph sz="half" idx="2"/>
          </p:nvPr>
        </p:nvSpPr>
        <p:spPr>
          <a:xfrm>
            <a:off x="6172202" y="2527377"/>
            <a:ext cx="5648739" cy="36495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061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BCC9C-B94E-B94A-8771-767CE87AF99C}"/>
              </a:ext>
            </a:extLst>
          </p:cNvPr>
          <p:cNvSpPr>
            <a:spLocks noGrp="1"/>
          </p:cNvSpPr>
          <p:nvPr>
            <p:ph type="title"/>
          </p:nvPr>
        </p:nvSpPr>
        <p:spPr>
          <a:xfrm>
            <a:off x="294198" y="365125"/>
            <a:ext cx="11570700" cy="1325563"/>
          </a:xfrm>
        </p:spPr>
        <p:txBody>
          <a:bodyPr/>
          <a:lstStyle/>
          <a:p>
            <a:r>
              <a:rPr lang="en-US" dirty="0"/>
              <a:t>Click to edit Master title style</a:t>
            </a:r>
          </a:p>
        </p:txBody>
      </p:sp>
      <p:sp>
        <p:nvSpPr>
          <p:cNvPr id="9" name="Footer Placeholder 4">
            <a:extLst>
              <a:ext uri="{FF2B5EF4-FFF2-40B4-BE49-F238E27FC236}">
                <a16:creationId xmlns:a16="http://schemas.microsoft.com/office/drawing/2014/main" id="{D15CA6CD-B9CA-429B-B07F-2541A46611C7}"/>
              </a:ext>
            </a:extLst>
          </p:cNvPr>
          <p:cNvSpPr>
            <a:spLocks noGrp="1"/>
          </p:cNvSpPr>
          <p:nvPr>
            <p:ph type="ftr" sz="quarter" idx="11"/>
          </p:nvPr>
        </p:nvSpPr>
        <p:spPr>
          <a:xfrm>
            <a:off x="513829" y="6363318"/>
            <a:ext cx="5966098" cy="365125"/>
          </a:xfrm>
        </p:spPr>
        <p:txBody>
          <a:bodyPr/>
          <a:lstStyle/>
          <a:p>
            <a:r>
              <a:rPr lang="en-US"/>
              <a:t>Presentation Title</a:t>
            </a:r>
            <a:endParaRPr lang="en-US" dirty="0"/>
          </a:p>
        </p:txBody>
      </p:sp>
      <p:sp>
        <p:nvSpPr>
          <p:cNvPr id="10" name="Slide Number Placeholder 5">
            <a:extLst>
              <a:ext uri="{FF2B5EF4-FFF2-40B4-BE49-F238E27FC236}">
                <a16:creationId xmlns:a16="http://schemas.microsoft.com/office/drawing/2014/main" id="{CBE7D3E4-4F5B-4762-8237-ABFCA6BFEC7B}"/>
              </a:ext>
            </a:extLst>
          </p:cNvPr>
          <p:cNvSpPr>
            <a:spLocks noGrp="1"/>
          </p:cNvSpPr>
          <p:nvPr>
            <p:ph type="sldNum" sz="quarter" idx="12"/>
          </p:nvPr>
        </p:nvSpPr>
        <p:spPr>
          <a:xfrm>
            <a:off x="0" y="6363318"/>
            <a:ext cx="516468" cy="365125"/>
          </a:xfrm>
        </p:spPr>
        <p:txBody>
          <a:bodyPr/>
          <a:lstStyle>
            <a:lvl1pPr algn="r">
              <a:defRPr/>
            </a:lvl1pPr>
          </a:lstStyle>
          <a:p>
            <a:fld id="{D5CA4161-6EC3-4748-B7F3-82EA64CE3DD4}" type="slidenum">
              <a:rPr lang="en-US" smtClean="0"/>
              <a:pPr/>
              <a:t>‹#›</a:t>
            </a:fld>
            <a:endParaRPr lang="en-US" dirty="0"/>
          </a:p>
        </p:txBody>
      </p:sp>
      <p:pic>
        <p:nvPicPr>
          <p:cNvPr id="11" name="Graphic 10" descr="Oklahoma Education Logo">
            <a:extLst>
              <a:ext uri="{FF2B5EF4-FFF2-40B4-BE49-F238E27FC236}">
                <a16:creationId xmlns:a16="http://schemas.microsoft.com/office/drawing/2014/main" id="{BB09BD23-FEF0-4355-8A5C-D7B77BA936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71868" y="6246549"/>
            <a:ext cx="1502796" cy="481894"/>
          </a:xfrm>
          <a:prstGeom prst="rect">
            <a:avLst/>
          </a:prstGeom>
        </p:spPr>
      </p:pic>
      <p:cxnSp>
        <p:nvCxnSpPr>
          <p:cNvPr id="12" name="Straight Connector 11">
            <a:extLst>
              <a:ext uri="{FF2B5EF4-FFF2-40B4-BE49-F238E27FC236}">
                <a16:creationId xmlns:a16="http://schemas.microsoft.com/office/drawing/2014/main" id="{A2ACC9EA-191F-467A-BFF3-3AC0F1985D1C}"/>
              </a:ext>
              <a:ext uri="{C183D7F6-B498-43B3-948B-1728B52AA6E4}">
                <adec:decorative xmlns:adec="http://schemas.microsoft.com/office/drawing/2017/decorative" val="1"/>
              </a:ext>
            </a:extLst>
          </p:cNvPr>
          <p:cNvCxnSpPr/>
          <p:nvPr userDrawn="1"/>
        </p:nvCxnSpPr>
        <p:spPr>
          <a:xfrm>
            <a:off x="513829" y="6412530"/>
            <a:ext cx="0" cy="266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2051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DC2813-3CD3-5449-A15E-A10B42378763}"/>
              </a:ext>
            </a:extLst>
          </p:cNvPr>
          <p:cNvSpPr>
            <a:spLocks noGrp="1"/>
          </p:cNvSpPr>
          <p:nvPr>
            <p:ph type="title"/>
          </p:nvPr>
        </p:nvSpPr>
        <p:spPr>
          <a:xfrm>
            <a:off x="371061" y="365125"/>
            <a:ext cx="1098273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6C0279-A432-554A-B4BA-32BB7BF5EC41}"/>
              </a:ext>
            </a:extLst>
          </p:cNvPr>
          <p:cNvSpPr>
            <a:spLocks noGrp="1"/>
          </p:cNvSpPr>
          <p:nvPr>
            <p:ph type="body" idx="1"/>
          </p:nvPr>
        </p:nvSpPr>
        <p:spPr>
          <a:xfrm>
            <a:off x="371061" y="1825625"/>
            <a:ext cx="1098273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0E8A69AA-344F-0A44-ADCB-6C46AF2BC557}"/>
              </a:ext>
            </a:extLst>
          </p:cNvPr>
          <p:cNvSpPr>
            <a:spLocks noGrp="1"/>
          </p:cNvSpPr>
          <p:nvPr>
            <p:ph type="ftr" sz="quarter" idx="3"/>
          </p:nvPr>
        </p:nvSpPr>
        <p:spPr>
          <a:xfrm>
            <a:off x="750896" y="6356350"/>
            <a:ext cx="5966098" cy="365125"/>
          </a:xfrm>
          <a:prstGeom prst="rect">
            <a:avLst/>
          </a:prstGeom>
        </p:spPr>
        <p:txBody>
          <a:bodyPr vert="horz" lIns="91440" tIns="45720" rIns="91440" bIns="45720" rtlCol="0" anchor="ctr"/>
          <a:lstStyle>
            <a:lvl1pPr algn="l">
              <a:defRPr sz="1200">
                <a:solidFill>
                  <a:schemeClr val="accent6"/>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6CEFAAAC-834A-4843-BEE0-B1F96C2B5210}"/>
              </a:ext>
            </a:extLst>
          </p:cNvPr>
          <p:cNvSpPr>
            <a:spLocks noGrp="1"/>
          </p:cNvSpPr>
          <p:nvPr>
            <p:ph type="sldNum" sz="quarter" idx="4"/>
          </p:nvPr>
        </p:nvSpPr>
        <p:spPr>
          <a:xfrm>
            <a:off x="129309" y="6356350"/>
            <a:ext cx="621587" cy="365125"/>
          </a:xfrm>
          <a:prstGeom prst="rect">
            <a:avLst/>
          </a:prstGeom>
        </p:spPr>
        <p:txBody>
          <a:bodyPr vert="horz" lIns="91440" tIns="45720" rIns="91440" bIns="45720" rtlCol="0" anchor="ctr"/>
          <a:lstStyle>
            <a:lvl1pPr algn="l">
              <a:defRPr sz="1200">
                <a:solidFill>
                  <a:schemeClr val="accent6"/>
                </a:solidFill>
              </a:defRPr>
            </a:lvl1pPr>
          </a:lstStyle>
          <a:p>
            <a:pPr algn="r"/>
            <a:fld id="{D5CA4161-6EC3-4748-B7F3-82EA64CE3DD4}" type="slidenum">
              <a:rPr lang="en-US" smtClean="0"/>
              <a:pPr algn="r"/>
              <a:t>‹#›</a:t>
            </a:fld>
            <a:endParaRPr lang="en-US" dirty="0"/>
          </a:p>
        </p:txBody>
      </p:sp>
    </p:spTree>
    <p:extLst>
      <p:ext uri="{BB962C8B-B14F-4D97-AF65-F5344CB8AC3E}">
        <p14:creationId xmlns:p14="http://schemas.microsoft.com/office/powerpoint/2010/main" val="2037723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3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hyperlink" Target="https://drive.google.com/file/d/1_IPJ3fZso2O4LSw4x3AmfMhnCvvdaJK1/view?usp=sharing" TargetMode="External"/><Relationship Id="rId2" Type="http://schemas.openxmlformats.org/officeDocument/2006/relationships/hyperlink" Target="https://drive.google.com/file/d/1Js7OA0j6aqUhZy20748BiYfDWiiSFEcU/view?usp=sharing" TargetMode="External"/><Relationship Id="rId1" Type="http://schemas.openxmlformats.org/officeDocument/2006/relationships/slideLayout" Target="../slideLayouts/slideLayout2.xml"/><Relationship Id="rId5" Type="http://schemas.openxmlformats.org/officeDocument/2006/relationships/hyperlink" Target="https://iris.peabody.vanderbilt.edu/module/acc/cresource/q1/p01/#content" TargetMode="External"/><Relationship Id="rId4" Type="http://schemas.openxmlformats.org/officeDocument/2006/relationships/hyperlink" Target="https://udlguidelines.cast.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readytogether.sde.ok.gov/"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crisisprevention.com/" TargetMode="External"/><Relationship Id="rId2" Type="http://schemas.openxmlformats.org/officeDocument/2006/relationships/hyperlink" Target="http://www.ascd.org/ASCD/pdf/siteASCD/publications/wholechild/wscc-a-collaborative-approach.pdf" TargetMode="External"/><Relationship Id="rId1" Type="http://schemas.openxmlformats.org/officeDocument/2006/relationships/slideLayout" Target="../slideLayouts/slideLayout2.xml"/><Relationship Id="rId6" Type="http://schemas.openxmlformats.org/officeDocument/2006/relationships/hyperlink" Target="https://crcog.org/wp-content/uploads/2017/12/Supporting-Students-with-Disabilities-During-School-Crisis.pdf" TargetMode="External"/><Relationship Id="rId5" Type="http://schemas.openxmlformats.org/officeDocument/2006/relationships/hyperlink" Target="https://sde.ok.gov/special-education" TargetMode="External"/><Relationship Id="rId4" Type="http://schemas.openxmlformats.org/officeDocument/2006/relationships/hyperlink" Target="https://sde.ok.gov/school-safety-and-securit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mailto:chelsea.bowlan@sde.ok.gov" TargetMode="External"/><Relationship Id="rId2" Type="http://schemas.openxmlformats.org/officeDocument/2006/relationships/hyperlink" Target="mailto:michele.deberry@sde.ok.gov" TargetMode="Externa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hyperlink" Target="https://osde.co1.qualtrics.com/jfe/form/SV_6yU3RiUh66l0VH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40797B4-4414-534A-A4A6-659B35516D4F}"/>
              </a:ext>
            </a:extLst>
          </p:cNvPr>
          <p:cNvSpPr>
            <a:spLocks noGrp="1"/>
          </p:cNvSpPr>
          <p:nvPr>
            <p:ph type="ctrTitle"/>
          </p:nvPr>
        </p:nvSpPr>
        <p:spPr/>
        <p:txBody>
          <a:bodyPr/>
          <a:lstStyle/>
          <a:p>
            <a:r>
              <a:rPr lang="en-US" dirty="0"/>
              <a:t>IDEA Part B</a:t>
            </a:r>
            <a:br>
              <a:rPr lang="en-US" dirty="0"/>
            </a:br>
            <a:r>
              <a:rPr lang="en-US" dirty="0"/>
              <a:t>State Advisory Panel</a:t>
            </a:r>
          </a:p>
        </p:txBody>
      </p:sp>
      <p:sp>
        <p:nvSpPr>
          <p:cNvPr id="17" name="Subtitle 16">
            <a:extLst>
              <a:ext uri="{FF2B5EF4-FFF2-40B4-BE49-F238E27FC236}">
                <a16:creationId xmlns:a16="http://schemas.microsoft.com/office/drawing/2014/main" id="{9A7AD821-C802-3048-AE06-8443FBE67764}"/>
              </a:ext>
            </a:extLst>
          </p:cNvPr>
          <p:cNvSpPr>
            <a:spLocks noGrp="1"/>
          </p:cNvSpPr>
          <p:nvPr>
            <p:ph type="subTitle" idx="1"/>
          </p:nvPr>
        </p:nvSpPr>
        <p:spPr/>
        <p:txBody>
          <a:bodyPr/>
          <a:lstStyle/>
          <a:p>
            <a:r>
              <a:rPr lang="en-US" dirty="0"/>
              <a:t>June 10, 2021</a:t>
            </a:r>
          </a:p>
        </p:txBody>
      </p:sp>
    </p:spTree>
    <p:extLst>
      <p:ext uri="{BB962C8B-B14F-4D97-AF65-F5344CB8AC3E}">
        <p14:creationId xmlns:p14="http://schemas.microsoft.com/office/powerpoint/2010/main" val="180728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Education Activities</a:t>
            </a:r>
          </a:p>
        </p:txBody>
      </p:sp>
      <p:sp>
        <p:nvSpPr>
          <p:cNvPr id="3" name="Content Placeholder 2"/>
          <p:cNvSpPr>
            <a:spLocks noGrp="1"/>
          </p:cNvSpPr>
          <p:nvPr>
            <p:ph idx="1"/>
          </p:nvPr>
        </p:nvSpPr>
        <p:spPr/>
        <p:txBody>
          <a:bodyPr>
            <a:normAutofit/>
          </a:bodyPr>
          <a:lstStyle/>
          <a:p>
            <a:r>
              <a:rPr lang="en-US" dirty="0"/>
              <a:t>SPP/APR Target Setting</a:t>
            </a:r>
          </a:p>
          <a:p>
            <a:pPr lvl="1"/>
            <a:r>
              <a:rPr lang="en-US" dirty="0"/>
              <a:t>Stakeholder meetings to set targets for the new cycle will be July 13-16 (watch for announcements)</a:t>
            </a:r>
          </a:p>
          <a:p>
            <a:pPr lvl="1"/>
            <a:r>
              <a:rPr lang="en-US" dirty="0"/>
              <a:t>Graduation, assessment and EC placement have been changed</a:t>
            </a:r>
          </a:p>
          <a:p>
            <a:r>
              <a:rPr lang="en-US" dirty="0"/>
              <a:t>State Systemic Improvement Plan</a:t>
            </a:r>
          </a:p>
          <a:p>
            <a:pPr marL="0" indent="0">
              <a:buNone/>
            </a:pP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10</a:t>
            </a:fld>
            <a:endParaRPr lang="en-US" dirty="0"/>
          </a:p>
        </p:txBody>
      </p:sp>
    </p:spTree>
    <p:extLst>
      <p:ext uri="{BB962C8B-B14F-4D97-AF65-F5344CB8AC3E}">
        <p14:creationId xmlns:p14="http://schemas.microsoft.com/office/powerpoint/2010/main" val="1188725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FBD1-6741-4205-B6AE-679D2CED3A70}"/>
              </a:ext>
            </a:extLst>
          </p:cNvPr>
          <p:cNvSpPr>
            <a:spLocks noGrp="1"/>
          </p:cNvSpPr>
          <p:nvPr>
            <p:ph type="title"/>
          </p:nvPr>
        </p:nvSpPr>
        <p:spPr>
          <a:xfrm>
            <a:off x="8694398" y="1356224"/>
            <a:ext cx="3437870" cy="2468880"/>
          </a:xfrm>
        </p:spPr>
        <p:txBody>
          <a:bodyPr vert="horz" lIns="91440" tIns="45720" rIns="91440" bIns="45720" rtlCol="0" anchor="b">
            <a:noAutofit/>
          </a:bodyPr>
          <a:lstStyle/>
          <a:p>
            <a:r>
              <a:rPr lang="en-US" sz="4000"/>
              <a:t>State Systemic Improvement Plan</a:t>
            </a:r>
            <a:endParaRPr lang="en-US" sz="4000">
              <a:cs typeface="Arial"/>
            </a:endParaRPr>
          </a:p>
        </p:txBody>
      </p:sp>
      <p:sp>
        <p:nvSpPr>
          <p:cNvPr id="3" name="Text Placeholder 2">
            <a:extLst>
              <a:ext uri="{FF2B5EF4-FFF2-40B4-BE49-F238E27FC236}">
                <a16:creationId xmlns:a16="http://schemas.microsoft.com/office/drawing/2014/main" id="{9289E905-9C87-4738-95AE-F4DED42EFF15}"/>
              </a:ext>
            </a:extLst>
          </p:cNvPr>
          <p:cNvSpPr>
            <a:spLocks noGrp="1"/>
          </p:cNvSpPr>
          <p:nvPr>
            <p:ph type="body" idx="1"/>
          </p:nvPr>
        </p:nvSpPr>
        <p:spPr>
          <a:xfrm>
            <a:off x="8455561" y="4578642"/>
            <a:ext cx="3733572" cy="1648786"/>
          </a:xfrm>
        </p:spPr>
        <p:txBody>
          <a:bodyPr vert="horz" lIns="91440" tIns="45720" rIns="91440" bIns="45720" rtlCol="0" anchor="t">
            <a:normAutofit/>
          </a:bodyPr>
          <a:lstStyle/>
          <a:p>
            <a:r>
              <a:rPr lang="en-US" sz="2800">
                <a:solidFill>
                  <a:schemeClr val="tx1"/>
                </a:solidFill>
              </a:rPr>
              <a:t>Using the SSIP to better improve literacy outcomes across our state</a:t>
            </a:r>
          </a:p>
        </p:txBody>
      </p:sp>
      <p:sp>
        <p:nvSpPr>
          <p:cNvPr id="5" name="Slide Number Placeholder 4">
            <a:extLst>
              <a:ext uri="{FF2B5EF4-FFF2-40B4-BE49-F238E27FC236}">
                <a16:creationId xmlns:a16="http://schemas.microsoft.com/office/drawing/2014/main" id="{233FAB91-49AA-4456-9507-D7F4B375ACC3}"/>
              </a:ext>
            </a:extLst>
          </p:cNvPr>
          <p:cNvSpPr>
            <a:spLocks noGrp="1"/>
          </p:cNvSpPr>
          <p:nvPr>
            <p:ph type="sldNum" sz="quarter" idx="12"/>
          </p:nvPr>
        </p:nvSpPr>
        <p:spPr>
          <a:xfrm>
            <a:off x="10469880" y="320040"/>
            <a:ext cx="914400" cy="320040"/>
          </a:xfrm>
          <a:prstGeom prst="ellipse">
            <a:avLst/>
          </a:prstGeom>
        </p:spPr>
        <p:txBody>
          <a:bodyPr vert="horz" lIns="91440" tIns="45720" rIns="91440" bIns="45720" rtlCol="0" anchor="ctr">
            <a:normAutofit/>
          </a:bodyPr>
          <a:lstStyle/>
          <a:p>
            <a:pPr>
              <a:lnSpc>
                <a:spcPct val="90000"/>
              </a:lnSpc>
              <a:spcAft>
                <a:spcPts val="600"/>
              </a:spcAft>
              <a:defRPr/>
            </a:pPr>
            <a:fld id="{D5CA4161-6EC3-4748-B7F3-82EA64CE3DD4}" type="slidenum">
              <a:rPr lang="en-US" sz="900">
                <a:solidFill>
                  <a:schemeClr val="tx1">
                    <a:lumMod val="50000"/>
                    <a:lumOff val="50000"/>
                  </a:schemeClr>
                </a:solidFill>
                <a:latin typeface="Calibri" panose="020F0502020204030204"/>
              </a:rPr>
              <a:pPr>
                <a:lnSpc>
                  <a:spcPct val="90000"/>
                </a:lnSpc>
                <a:spcAft>
                  <a:spcPts val="600"/>
                </a:spcAft>
                <a:defRPr/>
              </a:pPr>
              <a:t>11</a:t>
            </a:fld>
            <a:endParaRPr lang="en-US" sz="900">
              <a:solidFill>
                <a:schemeClr val="tx1">
                  <a:lumMod val="50000"/>
                  <a:lumOff val="50000"/>
                </a:schemeClr>
              </a:solidFill>
              <a:latin typeface="Calibri" panose="020F0502020204030204"/>
            </a:endParaRPr>
          </a:p>
        </p:txBody>
      </p:sp>
      <p:pic>
        <p:nvPicPr>
          <p:cNvPr id="6" name="Picture 6">
            <a:extLst>
              <a:ext uri="{FF2B5EF4-FFF2-40B4-BE49-F238E27FC236}">
                <a16:creationId xmlns:a16="http://schemas.microsoft.com/office/drawing/2014/main" id="{3C7D17B4-3D0A-4D2D-9215-5DC0493457CA}"/>
              </a:ext>
            </a:extLst>
          </p:cNvPr>
          <p:cNvPicPr>
            <a:picLocks noChangeAspect="1"/>
          </p:cNvPicPr>
          <p:nvPr/>
        </p:nvPicPr>
        <p:blipFill rotWithShape="1">
          <a:blip r:embed="rId2"/>
          <a:srcRect t="16912" r="2" b="14350"/>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4" name="Footer Placeholder 3">
            <a:extLst>
              <a:ext uri="{FF2B5EF4-FFF2-40B4-BE49-F238E27FC236}">
                <a16:creationId xmlns:a16="http://schemas.microsoft.com/office/drawing/2014/main" id="{4F74D53E-22DE-4584-A0E4-328186CE90D3}"/>
              </a:ext>
            </a:extLst>
          </p:cNvPr>
          <p:cNvSpPr>
            <a:spLocks noGrp="1"/>
          </p:cNvSpPr>
          <p:nvPr>
            <p:ph type="ftr" sz="quarter" idx="11"/>
          </p:nvPr>
        </p:nvSpPr>
        <p:spPr>
          <a:xfrm>
            <a:off x="804672" y="6227064"/>
            <a:ext cx="10588752" cy="320040"/>
          </a:xfrm>
        </p:spPr>
        <p:txBody>
          <a:bodyPr vert="horz" lIns="91440" tIns="45720" rIns="91440" bIns="45720" rtlCol="0" anchor="ctr">
            <a:normAutofit/>
          </a:bodyPr>
          <a:lstStyle/>
          <a:p>
            <a:pPr algn="ctr">
              <a:spcAft>
                <a:spcPts val="600"/>
              </a:spcAft>
              <a:defRPr/>
            </a:pPr>
            <a:r>
              <a:rPr lang="en-US" kern="1200">
                <a:solidFill>
                  <a:schemeClr val="tx1">
                    <a:lumMod val="50000"/>
                    <a:lumOff val="50000"/>
                  </a:schemeClr>
                </a:solidFill>
                <a:latin typeface="Calibri" panose="020F0502020204030204"/>
                <a:ea typeface="+mn-ea"/>
                <a:cs typeface="+mn-cs"/>
              </a:rPr>
              <a:t>IDEA – B State Advisory Panel June 2021</a:t>
            </a:r>
          </a:p>
        </p:txBody>
      </p:sp>
    </p:spTree>
    <p:extLst>
      <p:ext uri="{BB962C8B-B14F-4D97-AF65-F5344CB8AC3E}">
        <p14:creationId xmlns:p14="http://schemas.microsoft.com/office/powerpoint/2010/main" val="2431414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the State Systemic Improvement Plan (SSIP)? </a:t>
            </a:r>
          </a:p>
        </p:txBody>
      </p:sp>
      <p:sp>
        <p:nvSpPr>
          <p:cNvPr id="3" name="Content Placeholder 2"/>
          <p:cNvSpPr>
            <a:spLocks noGrp="1"/>
          </p:cNvSpPr>
          <p:nvPr>
            <p:ph idx="1"/>
          </p:nvPr>
        </p:nvSpPr>
        <p:spPr/>
        <p:txBody>
          <a:bodyPr/>
          <a:lstStyle/>
          <a:p>
            <a:pPr fontAlgn="base"/>
            <a:r>
              <a:rPr lang="en-US"/>
              <a:t>For over 30 years, there has been a strong focus on regulatory compliance with the Individuals with Disabilities Education Act (IDEA) and Federal regulations for the timely provision of special education services. ​</a:t>
            </a:r>
          </a:p>
          <a:p>
            <a:pPr fontAlgn="base"/>
            <a:r>
              <a:rPr lang="en-US"/>
              <a:t>As a result, compliance has improved, however the Office of Special Education Programs (OSEP) at the U.S. Department of Education determined that the data did not indicate improvement in children's outcomes.</a:t>
            </a:r>
          </a:p>
        </p:txBody>
      </p:sp>
      <p:sp>
        <p:nvSpPr>
          <p:cNvPr id="4" name="Footer Placeholder 3"/>
          <p:cNvSpPr>
            <a:spLocks noGrp="1"/>
          </p:cNvSpPr>
          <p:nvPr>
            <p:ph type="ftr" sz="quarter" idx="11"/>
          </p:nvPr>
        </p:nvSpPr>
        <p:spPr/>
        <p:txBody>
          <a:bodyPr/>
          <a:lstStyle/>
          <a:p>
            <a:r>
              <a:rPr lang="en-US"/>
              <a:t>SSIP Overview – June 2021</a:t>
            </a:r>
          </a:p>
        </p:txBody>
      </p:sp>
      <p:sp>
        <p:nvSpPr>
          <p:cNvPr id="5" name="Slide Number Placeholder 4"/>
          <p:cNvSpPr>
            <a:spLocks noGrp="1"/>
          </p:cNvSpPr>
          <p:nvPr>
            <p:ph type="sldNum" sz="quarter" idx="12"/>
          </p:nvPr>
        </p:nvSpPr>
        <p:spPr/>
        <p:txBody>
          <a:bodyPr/>
          <a:lstStyle/>
          <a:p>
            <a:fld id="{D5CA4161-6EC3-4748-B7F3-82EA64CE3DD4}" type="slidenum">
              <a:rPr lang="en-US" smtClean="0"/>
              <a:pPr/>
              <a:t>12</a:t>
            </a:fld>
            <a:endParaRPr lang="en-US"/>
          </a:p>
        </p:txBody>
      </p:sp>
    </p:spTree>
    <p:extLst>
      <p:ext uri="{BB962C8B-B14F-4D97-AF65-F5344CB8AC3E}">
        <p14:creationId xmlns:p14="http://schemas.microsoft.com/office/powerpoint/2010/main" val="292650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State Identified Measureable Result (</a:t>
            </a:r>
            <a:r>
              <a:rPr lang="en-US" err="1"/>
              <a:t>SiMR</a:t>
            </a:r>
            <a:r>
              <a:rPr lang="en-US"/>
              <a:t>)</a:t>
            </a:r>
          </a:p>
        </p:txBody>
      </p:sp>
      <p:sp>
        <p:nvSpPr>
          <p:cNvPr id="3" name="Content Placeholder 2"/>
          <p:cNvSpPr>
            <a:spLocks noGrp="1"/>
          </p:cNvSpPr>
          <p:nvPr>
            <p:ph idx="1"/>
          </p:nvPr>
        </p:nvSpPr>
        <p:spPr/>
        <p:txBody>
          <a:bodyPr/>
          <a:lstStyle/>
          <a:p>
            <a:pPr fontAlgn="base"/>
            <a:r>
              <a:rPr lang="en-US"/>
              <a:t>By FFY 2025, Oklahoma will see improved early literacy skills in targeted low-performing schools as identified by the state’s ESSA plan.</a:t>
            </a:r>
          </a:p>
          <a:p>
            <a:pPr lvl="1" fontAlgn="base"/>
            <a:r>
              <a:rPr lang="en-US"/>
              <a:t>Specifically, students on IEPs in kindergarten and first grade will show progress towards meeting benchmark as measured by the Oklahoma State Board of Education preapproved universal screeners.</a:t>
            </a:r>
          </a:p>
          <a:p>
            <a:endParaRPr lang="en-US"/>
          </a:p>
        </p:txBody>
      </p:sp>
      <p:sp>
        <p:nvSpPr>
          <p:cNvPr id="4" name="Footer Placeholder 3"/>
          <p:cNvSpPr>
            <a:spLocks noGrp="1"/>
          </p:cNvSpPr>
          <p:nvPr>
            <p:ph type="ftr" sz="quarter" idx="11"/>
          </p:nvPr>
        </p:nvSpPr>
        <p:spPr/>
        <p:txBody>
          <a:bodyPr/>
          <a:lstStyle/>
          <a:p>
            <a:r>
              <a:rPr lang="en-US"/>
              <a:t>SSIP Overview – June 2021</a:t>
            </a:r>
          </a:p>
        </p:txBody>
      </p:sp>
      <p:sp>
        <p:nvSpPr>
          <p:cNvPr id="5" name="Slide Number Placeholder 4"/>
          <p:cNvSpPr>
            <a:spLocks noGrp="1"/>
          </p:cNvSpPr>
          <p:nvPr>
            <p:ph type="sldNum" sz="quarter" idx="12"/>
          </p:nvPr>
        </p:nvSpPr>
        <p:spPr/>
        <p:txBody>
          <a:bodyPr/>
          <a:lstStyle/>
          <a:p>
            <a:fld id="{D5CA4161-6EC3-4748-B7F3-82EA64CE3DD4}" type="slidenum">
              <a:rPr lang="en-US" smtClean="0"/>
              <a:pPr/>
              <a:t>13</a:t>
            </a:fld>
            <a:endParaRPr lang="en-US"/>
          </a:p>
        </p:txBody>
      </p:sp>
    </p:spTree>
    <p:extLst>
      <p:ext uri="{BB962C8B-B14F-4D97-AF65-F5344CB8AC3E}">
        <p14:creationId xmlns:p14="http://schemas.microsoft.com/office/powerpoint/2010/main" val="447566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SSIP Tiers (2).png">
            <a:extLst>
              <a:ext uri="{FF2B5EF4-FFF2-40B4-BE49-F238E27FC236}">
                <a16:creationId xmlns:a16="http://schemas.microsoft.com/office/drawing/2014/main" id="{131C161B-55DF-4845-B626-10F1987EE7EE}"/>
              </a:ext>
            </a:extLst>
          </p:cNvPr>
          <p:cNvPicPr>
            <a:picLocks noGrp="1" noChangeAspect="1"/>
          </p:cNvPicPr>
          <p:nvPr>
            <p:ph idx="1"/>
          </p:nvPr>
        </p:nvPicPr>
        <p:blipFill rotWithShape="1">
          <a:blip r:embed="rId2"/>
          <a:srcRect t="5469" r="195" b="4492"/>
          <a:stretch/>
        </p:blipFill>
        <p:spPr>
          <a:xfrm>
            <a:off x="2597533" y="47279"/>
            <a:ext cx="7565620" cy="6815976"/>
          </a:xfrm>
        </p:spPr>
      </p:pic>
      <p:sp>
        <p:nvSpPr>
          <p:cNvPr id="2" name="Title 1"/>
          <p:cNvSpPr>
            <a:spLocks noGrp="1"/>
          </p:cNvSpPr>
          <p:nvPr>
            <p:ph type="title"/>
          </p:nvPr>
        </p:nvSpPr>
        <p:spPr>
          <a:xfrm>
            <a:off x="0" y="0"/>
            <a:ext cx="11603603" cy="1325563"/>
          </a:xfrm>
        </p:spPr>
        <p:txBody>
          <a:bodyPr/>
          <a:lstStyle/>
          <a:p>
            <a:r>
              <a:rPr lang="en-US"/>
              <a:t>The SSIP Framework</a:t>
            </a:r>
          </a:p>
        </p:txBody>
      </p:sp>
      <p:sp>
        <p:nvSpPr>
          <p:cNvPr id="4" name="Footer Placeholder 3"/>
          <p:cNvSpPr>
            <a:spLocks noGrp="1"/>
          </p:cNvSpPr>
          <p:nvPr>
            <p:ph type="ftr" sz="quarter" idx="11"/>
          </p:nvPr>
        </p:nvSpPr>
        <p:spPr/>
        <p:txBody>
          <a:bodyPr/>
          <a:lstStyle/>
          <a:p>
            <a:r>
              <a:rPr lang="en-US"/>
              <a:t>SSIP Overview – June 2021</a:t>
            </a:r>
          </a:p>
        </p:txBody>
      </p:sp>
      <p:sp>
        <p:nvSpPr>
          <p:cNvPr id="5" name="Slide Number Placeholder 4"/>
          <p:cNvSpPr>
            <a:spLocks noGrp="1"/>
          </p:cNvSpPr>
          <p:nvPr>
            <p:ph type="sldNum" sz="quarter" idx="12"/>
          </p:nvPr>
        </p:nvSpPr>
        <p:spPr/>
        <p:txBody>
          <a:bodyPr/>
          <a:lstStyle/>
          <a:p>
            <a:fld id="{D5CA4161-6EC3-4748-B7F3-82EA64CE3DD4}" type="slidenum">
              <a:rPr lang="en-US" smtClean="0"/>
              <a:pPr/>
              <a:t>14</a:t>
            </a:fld>
            <a:endParaRPr lang="en-US"/>
          </a:p>
        </p:txBody>
      </p:sp>
    </p:spTree>
    <p:extLst>
      <p:ext uri="{BB962C8B-B14F-4D97-AF65-F5344CB8AC3E}">
        <p14:creationId xmlns:p14="http://schemas.microsoft.com/office/powerpoint/2010/main" val="3899160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384" y="2866185"/>
            <a:ext cx="8749439" cy="2739495"/>
          </a:xfrm>
        </p:spPr>
        <p:txBody>
          <a:bodyPr>
            <a:normAutofit/>
          </a:bodyPr>
          <a:lstStyle/>
          <a:p>
            <a:r>
              <a:rPr lang="en-US" dirty="0"/>
              <a:t>Panel Priorities for </a:t>
            </a:r>
            <a:br>
              <a:rPr lang="en-US" dirty="0"/>
            </a:br>
            <a:r>
              <a:rPr lang="en-US" dirty="0"/>
              <a:t>2020-2021 </a:t>
            </a:r>
            <a:br>
              <a:rPr lang="en-US" dirty="0"/>
            </a:br>
            <a:br>
              <a:rPr lang="en-US" dirty="0"/>
            </a:b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15</a:t>
            </a:fld>
            <a:endParaRPr lang="en-US" dirty="0"/>
          </a:p>
        </p:txBody>
      </p:sp>
    </p:spTree>
    <p:extLst>
      <p:ext uri="{BB962C8B-B14F-4D97-AF65-F5344CB8AC3E}">
        <p14:creationId xmlns:p14="http://schemas.microsoft.com/office/powerpoint/2010/main" val="1708514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Panel Priorities</a:t>
            </a:r>
          </a:p>
        </p:txBody>
      </p:sp>
      <p:sp>
        <p:nvSpPr>
          <p:cNvPr id="7" name="Content Placeholder 6"/>
          <p:cNvSpPr>
            <a:spLocks noGrp="1"/>
          </p:cNvSpPr>
          <p:nvPr>
            <p:ph idx="1"/>
          </p:nvPr>
        </p:nvSpPr>
        <p:spPr/>
        <p:txBody>
          <a:bodyPr>
            <a:normAutofit fontScale="70000" lnSpcReduction="20000"/>
          </a:bodyPr>
          <a:lstStyle/>
          <a:p>
            <a:pPr marL="0" indent="0">
              <a:buNone/>
            </a:pPr>
            <a:r>
              <a:rPr lang="en-US" dirty="0"/>
              <a:t>Main Priority - virtual learning for students with disabilities. Focusing on evidence-based virtual learning practices will allow the panel to address four priorities panel members identified in the survey completed during September/October. Those priorities include: </a:t>
            </a:r>
          </a:p>
          <a:p>
            <a:pPr marL="514350" indent="-514350">
              <a:buFont typeface="+mj-lt"/>
              <a:buAutoNum type="arabicPeriod"/>
            </a:pPr>
            <a:r>
              <a:rPr lang="en-US" dirty="0"/>
              <a:t>Virtual Learning (curriculum, assessments, what works, access to resources) </a:t>
            </a:r>
          </a:p>
          <a:p>
            <a:pPr marL="514350" indent="-514350">
              <a:buFont typeface="+mj-lt"/>
              <a:buAutoNum type="arabicPeriod"/>
            </a:pPr>
            <a:r>
              <a:rPr lang="en-US" dirty="0"/>
              <a:t>COVID-19 (academic achievement and Increased accessibility) </a:t>
            </a:r>
          </a:p>
          <a:p>
            <a:pPr marL="514350" indent="-514350">
              <a:buFont typeface="+mj-lt"/>
              <a:buAutoNum type="arabicPeriod"/>
            </a:pPr>
            <a:r>
              <a:rPr lang="en-US" dirty="0"/>
              <a:t>Equity in Accessing Curriculum (general education and curriculum support for special education teachers) </a:t>
            </a:r>
          </a:p>
          <a:p>
            <a:pPr marL="514350" indent="-514350">
              <a:buFont typeface="+mj-lt"/>
              <a:buAutoNum type="arabicPeriod"/>
            </a:pPr>
            <a:r>
              <a:rPr lang="en-US" dirty="0"/>
              <a:t>Safe and Healthy Learning Environments </a:t>
            </a:r>
          </a:p>
          <a:p>
            <a:pPr marL="0" indent="0">
              <a:buNone/>
            </a:pPr>
            <a:r>
              <a:rPr lang="en-US" dirty="0"/>
              <a:t>Focusing on these four priorities will also help address the need for accessible curriculum for students receiving services in alternative placements including juvenile correction facilities. Panel recommendations will be based on learner needs and outcomes, accessibility, deliverability, and effective instruction. </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16</a:t>
            </a:fld>
            <a:endParaRPr lang="en-US" dirty="0"/>
          </a:p>
        </p:txBody>
      </p:sp>
    </p:spTree>
    <p:extLst>
      <p:ext uri="{BB962C8B-B14F-4D97-AF65-F5344CB8AC3E}">
        <p14:creationId xmlns:p14="http://schemas.microsoft.com/office/powerpoint/2010/main" val="3848519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40797B4-4414-534A-A4A6-659B35516D4F}"/>
              </a:ext>
            </a:extLst>
          </p:cNvPr>
          <p:cNvSpPr>
            <a:spLocks noGrp="1"/>
          </p:cNvSpPr>
          <p:nvPr>
            <p:ph type="ctrTitle"/>
          </p:nvPr>
        </p:nvSpPr>
        <p:spPr/>
        <p:txBody>
          <a:bodyPr>
            <a:normAutofit/>
          </a:bodyPr>
          <a:lstStyle/>
          <a:p>
            <a:r>
              <a:rPr lang="en-US"/>
              <a:t>IDEA – B State Advisory Panel</a:t>
            </a:r>
          </a:p>
        </p:txBody>
      </p:sp>
      <p:sp>
        <p:nvSpPr>
          <p:cNvPr id="17" name="Subtitle 16">
            <a:extLst>
              <a:ext uri="{FF2B5EF4-FFF2-40B4-BE49-F238E27FC236}">
                <a16:creationId xmlns:a16="http://schemas.microsoft.com/office/drawing/2014/main" id="{9A7AD821-C802-3048-AE06-8443FBE67764}"/>
              </a:ext>
            </a:extLst>
          </p:cNvPr>
          <p:cNvSpPr>
            <a:spLocks noGrp="1"/>
          </p:cNvSpPr>
          <p:nvPr>
            <p:ph type="subTitle" idx="1"/>
          </p:nvPr>
        </p:nvSpPr>
        <p:spPr>
          <a:xfrm>
            <a:off x="371061" y="3602038"/>
            <a:ext cx="5851073" cy="1658740"/>
          </a:xfrm>
        </p:spPr>
        <p:txBody>
          <a:bodyPr vert="horz" lIns="91440" tIns="45720" rIns="91440" bIns="45720" rtlCol="0" anchor="t">
            <a:noAutofit/>
          </a:bodyPr>
          <a:lstStyle/>
          <a:p>
            <a:pPr>
              <a:lnSpc>
                <a:spcPct val="100000"/>
              </a:lnSpc>
            </a:pPr>
            <a:r>
              <a:rPr lang="en-US" sz="2800">
                <a:cs typeface="Arial"/>
              </a:rPr>
              <a:t>Equity in Accessing Curriculum</a:t>
            </a:r>
            <a:endParaRPr lang="en-US"/>
          </a:p>
          <a:p>
            <a:pPr>
              <a:lnSpc>
                <a:spcPct val="100000"/>
              </a:lnSpc>
            </a:pPr>
            <a:r>
              <a:rPr lang="en-US" sz="2800">
                <a:cs typeface="Arial"/>
              </a:rPr>
              <a:t>Safe and Healthy Learning Environments</a:t>
            </a:r>
          </a:p>
        </p:txBody>
      </p:sp>
    </p:spTree>
    <p:extLst>
      <p:ext uri="{BB962C8B-B14F-4D97-AF65-F5344CB8AC3E}">
        <p14:creationId xmlns:p14="http://schemas.microsoft.com/office/powerpoint/2010/main" val="3352828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710" y="0"/>
            <a:ext cx="11603603" cy="1325563"/>
          </a:xfrm>
        </p:spPr>
        <p:txBody>
          <a:bodyPr/>
          <a:lstStyle/>
          <a:p>
            <a:r>
              <a:rPr lang="en-US"/>
              <a:t>Agenda</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94063310"/>
              </p:ext>
            </p:extLst>
          </p:nvPr>
        </p:nvGraphicFramePr>
        <p:xfrm>
          <a:off x="293688" y="1369625"/>
          <a:ext cx="11604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D5CA4161-6EC3-4748-B7F3-82EA64CE3DD4}" type="slidenum">
              <a:rPr lang="en-US" smtClean="0"/>
              <a:pPr/>
              <a:t>18</a:t>
            </a:fld>
            <a:endParaRPr lang="en-US"/>
          </a:p>
        </p:txBody>
      </p:sp>
      <p:sp>
        <p:nvSpPr>
          <p:cNvPr id="6" name="TextBox 5">
            <a:extLst>
              <a:ext uri="{FF2B5EF4-FFF2-40B4-BE49-F238E27FC236}">
                <a16:creationId xmlns:a16="http://schemas.microsoft.com/office/drawing/2014/main" id="{3BDC5A2E-2526-4C0F-B115-198105FD267E}"/>
              </a:ext>
            </a:extLst>
          </p:cNvPr>
          <p:cNvSpPr txBox="1"/>
          <p:nvPr/>
        </p:nvSpPr>
        <p:spPr>
          <a:xfrm>
            <a:off x="516468" y="6407380"/>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243566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FBD1-6741-4205-B6AE-679D2CED3A70}"/>
              </a:ext>
            </a:extLst>
          </p:cNvPr>
          <p:cNvSpPr>
            <a:spLocks noGrp="1"/>
          </p:cNvSpPr>
          <p:nvPr>
            <p:ph type="title"/>
          </p:nvPr>
        </p:nvSpPr>
        <p:spPr/>
        <p:txBody>
          <a:bodyPr/>
          <a:lstStyle/>
          <a:p>
            <a:r>
              <a:rPr lang="en-US">
                <a:cs typeface="Arial"/>
              </a:rPr>
              <a:t>Equity in Accessing Curriculum</a:t>
            </a:r>
            <a:endParaRPr lang="en-US"/>
          </a:p>
        </p:txBody>
      </p:sp>
      <p:sp>
        <p:nvSpPr>
          <p:cNvPr id="3" name="Text Placeholder 2">
            <a:extLst>
              <a:ext uri="{FF2B5EF4-FFF2-40B4-BE49-F238E27FC236}">
                <a16:creationId xmlns:a16="http://schemas.microsoft.com/office/drawing/2014/main" id="{9289E905-9C87-4738-95AE-F4DED42EFF15}"/>
              </a:ext>
            </a:extLst>
          </p:cNvPr>
          <p:cNvSpPr>
            <a:spLocks noGrp="1"/>
          </p:cNvSpPr>
          <p:nvPr>
            <p:ph type="body" idx="1"/>
          </p:nvPr>
        </p:nvSpPr>
        <p:spPr/>
        <p:txBody>
          <a:bodyPr vert="horz" lIns="91440" tIns="45720" rIns="91440" bIns="45720" rtlCol="0" anchor="t">
            <a:normAutofit/>
          </a:bodyPr>
          <a:lstStyle/>
          <a:p>
            <a:r>
              <a:rPr lang="en-US">
                <a:cs typeface="Arial"/>
              </a:rPr>
              <a:t>General Education and Curriculum Support for Special Education Teachers</a:t>
            </a:r>
            <a:endParaRPr lang="en-US"/>
          </a:p>
        </p:txBody>
      </p:sp>
      <p:sp>
        <p:nvSpPr>
          <p:cNvPr id="4" name="Footer Placeholder 3">
            <a:extLst>
              <a:ext uri="{FF2B5EF4-FFF2-40B4-BE49-F238E27FC236}">
                <a16:creationId xmlns:a16="http://schemas.microsoft.com/office/drawing/2014/main" id="{4F74D53E-22DE-4584-A0E4-328186CE90D3}"/>
              </a:ext>
            </a:extLst>
          </p:cNvPr>
          <p:cNvSpPr>
            <a:spLocks noGrp="1"/>
          </p:cNvSpPr>
          <p:nvPr>
            <p:ph type="ftr" sz="quarter" idx="11"/>
          </p:nvPr>
        </p:nvSpPr>
        <p:spPr/>
        <p:txBody>
          <a:bodyPr/>
          <a:lstStyle/>
          <a:p>
            <a:r>
              <a:rPr lang="en-US"/>
              <a:t>IDEA – B State Advisory Panel June 2021</a:t>
            </a:r>
          </a:p>
        </p:txBody>
      </p:sp>
      <p:sp>
        <p:nvSpPr>
          <p:cNvPr id="5" name="Slide Number Placeholder 4">
            <a:extLst>
              <a:ext uri="{FF2B5EF4-FFF2-40B4-BE49-F238E27FC236}">
                <a16:creationId xmlns:a16="http://schemas.microsoft.com/office/drawing/2014/main" id="{233FAB91-49AA-4456-9507-D7F4B375ACC3}"/>
              </a:ext>
            </a:extLst>
          </p:cNvPr>
          <p:cNvSpPr>
            <a:spLocks noGrp="1"/>
          </p:cNvSpPr>
          <p:nvPr>
            <p:ph type="sldNum" sz="quarter" idx="12"/>
          </p:nvPr>
        </p:nvSpPr>
        <p:spPr/>
        <p:txBody>
          <a:bodyPr/>
          <a:lstStyle/>
          <a:p>
            <a:fld id="{D5CA4161-6EC3-4748-B7F3-82EA64CE3DD4}" type="slidenum">
              <a:rPr lang="en-US" smtClean="0"/>
              <a:pPr/>
              <a:t>19</a:t>
            </a:fld>
            <a:endParaRPr lang="en-US"/>
          </a:p>
        </p:txBody>
      </p:sp>
    </p:spTree>
    <p:extLst>
      <p:ext uri="{BB962C8B-B14F-4D97-AF65-F5344CB8AC3E}">
        <p14:creationId xmlns:p14="http://schemas.microsoft.com/office/powerpoint/2010/main" val="826981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fontScale="92500" lnSpcReduction="20000"/>
          </a:bodyPr>
          <a:lstStyle/>
          <a:p>
            <a:r>
              <a:rPr lang="en-US" dirty="0"/>
              <a:t>Welcome – Linda Jaco</a:t>
            </a:r>
          </a:p>
          <a:p>
            <a:r>
              <a:rPr lang="en-US" dirty="0"/>
              <a:t>State of Special Education – Christa Knight</a:t>
            </a:r>
          </a:p>
          <a:p>
            <a:r>
              <a:rPr lang="en-US" dirty="0"/>
              <a:t>Equity in Accessing Curriculum - Chelsea </a:t>
            </a:r>
            <a:r>
              <a:rPr lang="en-US" dirty="0" err="1"/>
              <a:t>Bowlan</a:t>
            </a:r>
            <a:r>
              <a:rPr lang="en-US" dirty="0"/>
              <a:t> &amp; Michele </a:t>
            </a:r>
            <a:r>
              <a:rPr lang="en-US" dirty="0" err="1"/>
              <a:t>DeBerry</a:t>
            </a:r>
            <a:endParaRPr lang="en-US" dirty="0"/>
          </a:p>
          <a:p>
            <a:r>
              <a:rPr lang="en-US" dirty="0"/>
              <a:t>Safe and Healthy Learning Environments - Chelsea </a:t>
            </a:r>
            <a:r>
              <a:rPr lang="en-US" dirty="0" err="1"/>
              <a:t>Bowlan</a:t>
            </a:r>
            <a:r>
              <a:rPr lang="en-US" dirty="0"/>
              <a:t> &amp; Michele </a:t>
            </a:r>
            <a:r>
              <a:rPr lang="en-US" dirty="0" err="1"/>
              <a:t>DeBerry</a:t>
            </a:r>
            <a:endParaRPr lang="en-US" dirty="0"/>
          </a:p>
          <a:p>
            <a:r>
              <a:rPr lang="en-US" dirty="0"/>
              <a:t>Panel Recommendations – Dr. Penny </a:t>
            </a:r>
            <a:r>
              <a:rPr lang="en-US" dirty="0" err="1"/>
              <a:t>Cantley</a:t>
            </a:r>
            <a:endParaRPr lang="en-US" dirty="0"/>
          </a:p>
          <a:p>
            <a:r>
              <a:rPr lang="en-US" dirty="0"/>
              <a:t>Nominations for Vice Chair 2021-2022</a:t>
            </a:r>
          </a:p>
          <a:p>
            <a:r>
              <a:rPr lang="en-US" dirty="0"/>
              <a:t>Closing – Linda Jaco</a:t>
            </a:r>
          </a:p>
        </p:txBody>
      </p:sp>
      <p:sp>
        <p:nvSpPr>
          <p:cNvPr id="4" name="Footer Placeholder 3">
            <a:extLst>
              <a:ext uri="{FF2B5EF4-FFF2-40B4-BE49-F238E27FC236}">
                <a16:creationId xmlns:a16="http://schemas.microsoft.com/office/drawing/2014/main" id="{1CC87788-702C-E14B-81CB-1D3DA606BAA9}"/>
              </a:ext>
            </a:extLst>
          </p:cNvPr>
          <p:cNvSpPr>
            <a:spLocks noGrp="1"/>
          </p:cNvSpPr>
          <p:nvPr>
            <p:ph type="ftr" sz="quarter" idx="11"/>
          </p:nvPr>
        </p:nvSpPr>
        <p:spPr/>
        <p:txBody>
          <a:bodyPr/>
          <a:lstStyle/>
          <a:p>
            <a:r>
              <a:rPr lang="en-US" dirty="0"/>
              <a:t>IDEA Part B State Advisory Panel</a:t>
            </a:r>
          </a:p>
        </p:txBody>
      </p:sp>
      <p:sp>
        <p:nvSpPr>
          <p:cNvPr id="5" name="Slide Number Placeholder 4">
            <a:extLst>
              <a:ext uri="{FF2B5EF4-FFF2-40B4-BE49-F238E27FC236}">
                <a16:creationId xmlns:a16="http://schemas.microsoft.com/office/drawing/2014/main" id="{1334AB57-A7F9-D447-A48A-1DE753BF6933}"/>
              </a:ext>
            </a:extLst>
          </p:cNvPr>
          <p:cNvSpPr>
            <a:spLocks noGrp="1"/>
          </p:cNvSpPr>
          <p:nvPr>
            <p:ph type="sldNum" sz="quarter" idx="12"/>
          </p:nvPr>
        </p:nvSpPr>
        <p:spPr/>
        <p:txBody>
          <a:bodyPr/>
          <a:lstStyle/>
          <a:p>
            <a:fld id="{D5CA4161-6EC3-4748-B7F3-82EA64CE3DD4}" type="slidenum">
              <a:rPr lang="en-US" smtClean="0"/>
              <a:pPr/>
              <a:t>2</a:t>
            </a:fld>
            <a:endParaRPr lang="en-US" dirty="0"/>
          </a:p>
        </p:txBody>
      </p:sp>
    </p:spTree>
    <p:extLst>
      <p:ext uri="{BB962C8B-B14F-4D97-AF65-F5344CB8AC3E}">
        <p14:creationId xmlns:p14="http://schemas.microsoft.com/office/powerpoint/2010/main" val="936320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E4334-B491-447A-BB47-BD8DAD10CE4C}"/>
              </a:ext>
            </a:extLst>
          </p:cNvPr>
          <p:cNvSpPr>
            <a:spLocks noGrp="1"/>
          </p:cNvSpPr>
          <p:nvPr>
            <p:ph type="title"/>
          </p:nvPr>
        </p:nvSpPr>
        <p:spPr>
          <a:xfrm>
            <a:off x="294199" y="224"/>
            <a:ext cx="11603603" cy="1325563"/>
          </a:xfrm>
        </p:spPr>
        <p:txBody>
          <a:bodyPr/>
          <a:lstStyle/>
          <a:p>
            <a:r>
              <a:rPr lang="en-US">
                <a:ea typeface="+mj-lt"/>
                <a:cs typeface="+mj-lt"/>
              </a:rPr>
              <a:t>Students with IEPs in the General Education Setting</a:t>
            </a:r>
            <a:endParaRPr lang="en-US"/>
          </a:p>
        </p:txBody>
      </p:sp>
      <p:pic>
        <p:nvPicPr>
          <p:cNvPr id="6" name="Picture 6">
            <a:extLst>
              <a:ext uri="{FF2B5EF4-FFF2-40B4-BE49-F238E27FC236}">
                <a16:creationId xmlns:a16="http://schemas.microsoft.com/office/drawing/2014/main" id="{F52FF80B-8F70-43AB-A271-4710243D565C}"/>
              </a:ext>
            </a:extLst>
          </p:cNvPr>
          <p:cNvPicPr>
            <a:picLocks noGrp="1" noChangeAspect="1"/>
          </p:cNvPicPr>
          <p:nvPr>
            <p:ph idx="1"/>
          </p:nvPr>
        </p:nvPicPr>
        <p:blipFill>
          <a:blip r:embed="rId2"/>
          <a:stretch>
            <a:fillRect/>
          </a:stretch>
        </p:blipFill>
        <p:spPr>
          <a:xfrm>
            <a:off x="807116" y="1500494"/>
            <a:ext cx="5161424" cy="5238842"/>
          </a:xfrm>
        </p:spPr>
      </p:pic>
      <p:sp>
        <p:nvSpPr>
          <p:cNvPr id="5" name="Slide Number Placeholder 4">
            <a:extLst>
              <a:ext uri="{FF2B5EF4-FFF2-40B4-BE49-F238E27FC236}">
                <a16:creationId xmlns:a16="http://schemas.microsoft.com/office/drawing/2014/main" id="{1E0C8949-4A69-4D04-971F-3FA31B1F8EC9}"/>
              </a:ext>
            </a:extLst>
          </p:cNvPr>
          <p:cNvSpPr>
            <a:spLocks noGrp="1"/>
          </p:cNvSpPr>
          <p:nvPr>
            <p:ph type="sldNum" sz="quarter" idx="12"/>
          </p:nvPr>
        </p:nvSpPr>
        <p:spPr/>
        <p:txBody>
          <a:bodyPr/>
          <a:lstStyle/>
          <a:p>
            <a:fld id="{D5CA4161-6EC3-4748-B7F3-82EA64CE3DD4}" type="slidenum">
              <a:rPr lang="en-US" smtClean="0"/>
              <a:pPr/>
              <a:t>20</a:t>
            </a:fld>
            <a:endParaRPr lang="en-US"/>
          </a:p>
        </p:txBody>
      </p:sp>
      <p:sp>
        <p:nvSpPr>
          <p:cNvPr id="3" name="TextBox 2">
            <a:extLst>
              <a:ext uri="{FF2B5EF4-FFF2-40B4-BE49-F238E27FC236}">
                <a16:creationId xmlns:a16="http://schemas.microsoft.com/office/drawing/2014/main" id="{CD01B17A-745D-46F6-9D6B-112D3BABE3B7}"/>
              </a:ext>
            </a:extLst>
          </p:cNvPr>
          <p:cNvSpPr txBox="1"/>
          <p:nvPr/>
        </p:nvSpPr>
        <p:spPr>
          <a:xfrm>
            <a:off x="516340" y="6544101"/>
            <a:ext cx="46538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endParaRPr lang="en-US" sz="1200">
              <a:cs typeface="Arial"/>
            </a:endParaRPr>
          </a:p>
        </p:txBody>
      </p:sp>
      <p:pic>
        <p:nvPicPr>
          <p:cNvPr id="8" name="Picture 7" title="Bar chart showing total number of OK students with LRE's 40-79% of school day, LRE more than 80% of the school day, and number of students with LRE less than 40% of the school day.">
            <a:extLst>
              <a:ext uri="{FF2B5EF4-FFF2-40B4-BE49-F238E27FC236}">
                <a16:creationId xmlns:a16="http://schemas.microsoft.com/office/drawing/2014/main" id="{1330E445-403D-42D0-B619-82CA6D1EDB43}"/>
              </a:ext>
            </a:extLst>
          </p:cNvPr>
          <p:cNvPicPr>
            <a:picLocks noGrp="1" noChangeAspect="1"/>
          </p:cNvPicPr>
          <p:nvPr/>
        </p:nvPicPr>
        <p:blipFill>
          <a:blip r:embed="rId3"/>
          <a:stretch>
            <a:fillRect/>
          </a:stretch>
        </p:blipFill>
        <p:spPr>
          <a:xfrm>
            <a:off x="5753076" y="756037"/>
            <a:ext cx="6106734" cy="5551488"/>
          </a:xfrm>
          <a:prstGeom prst="rect">
            <a:avLst/>
          </a:prstGeom>
        </p:spPr>
      </p:pic>
      <p:sp>
        <p:nvSpPr>
          <p:cNvPr id="9" name="TextBox 2">
            <a:extLst>
              <a:ext uri="{FF2B5EF4-FFF2-40B4-BE49-F238E27FC236}">
                <a16:creationId xmlns:a16="http://schemas.microsoft.com/office/drawing/2014/main" id="{1C2F5194-AD7D-4FC4-8757-E79C5991A66D}"/>
              </a:ext>
            </a:extLst>
          </p:cNvPr>
          <p:cNvSpPr txBox="1"/>
          <p:nvPr/>
        </p:nvSpPr>
        <p:spPr>
          <a:xfrm>
            <a:off x="6737445" y="4644787"/>
            <a:ext cx="112821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tx2"/>
                </a:solidFill>
                <a:latin typeface="Arial"/>
                <a:cs typeface="Arial"/>
              </a:rPr>
              <a:t>17,832</a:t>
            </a:r>
          </a:p>
        </p:txBody>
      </p:sp>
      <p:sp>
        <p:nvSpPr>
          <p:cNvPr id="10" name="TextBox 3">
            <a:extLst>
              <a:ext uri="{FF2B5EF4-FFF2-40B4-BE49-F238E27FC236}">
                <a16:creationId xmlns:a16="http://schemas.microsoft.com/office/drawing/2014/main" id="{85945E32-A0EB-4916-8A0E-EA712FA87B86}"/>
              </a:ext>
            </a:extLst>
          </p:cNvPr>
          <p:cNvSpPr txBox="1"/>
          <p:nvPr/>
        </p:nvSpPr>
        <p:spPr>
          <a:xfrm>
            <a:off x="8518051" y="1580438"/>
            <a:ext cx="126469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tx2"/>
                </a:solidFill>
                <a:latin typeface="Arial"/>
                <a:cs typeface="Arial"/>
              </a:rPr>
              <a:t>84,476</a:t>
            </a:r>
          </a:p>
        </p:txBody>
      </p:sp>
      <p:sp>
        <p:nvSpPr>
          <p:cNvPr id="11" name="TextBox 4">
            <a:extLst>
              <a:ext uri="{FF2B5EF4-FFF2-40B4-BE49-F238E27FC236}">
                <a16:creationId xmlns:a16="http://schemas.microsoft.com/office/drawing/2014/main" id="{8EFB4210-8E81-4177-B751-66C73BE680AC}"/>
              </a:ext>
            </a:extLst>
          </p:cNvPr>
          <p:cNvSpPr txBox="1"/>
          <p:nvPr/>
        </p:nvSpPr>
        <p:spPr>
          <a:xfrm>
            <a:off x="10344150" y="5146627"/>
            <a:ext cx="103723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a:solidFill>
                  <a:schemeClr val="tx2"/>
                </a:solidFill>
                <a:latin typeface="Arial"/>
                <a:cs typeface="Arial"/>
              </a:rPr>
              <a:t>7,002</a:t>
            </a:r>
          </a:p>
        </p:txBody>
      </p:sp>
    </p:spTree>
    <p:extLst>
      <p:ext uri="{BB962C8B-B14F-4D97-AF65-F5344CB8AC3E}">
        <p14:creationId xmlns:p14="http://schemas.microsoft.com/office/powerpoint/2010/main" val="1675050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76F61-D4B4-4E3D-9F4D-6EC5CCBD5E72}"/>
              </a:ext>
            </a:extLst>
          </p:cNvPr>
          <p:cNvSpPr>
            <a:spLocks noGrp="1"/>
          </p:cNvSpPr>
          <p:nvPr>
            <p:ph type="title"/>
          </p:nvPr>
        </p:nvSpPr>
        <p:spPr/>
        <p:txBody>
          <a:bodyPr/>
          <a:lstStyle/>
          <a:p>
            <a:pPr algn="ctr"/>
            <a:r>
              <a:rPr lang="en-US">
                <a:cs typeface="Arial"/>
              </a:rPr>
              <a:t>Student Assessment Performance</a:t>
            </a:r>
            <a:endParaRPr lang="en-US" b="0">
              <a:ea typeface="+mj-lt"/>
              <a:cs typeface="+mj-lt"/>
            </a:endParaRPr>
          </a:p>
        </p:txBody>
      </p:sp>
      <p:pic>
        <p:nvPicPr>
          <p:cNvPr id="7" name="Picture 7">
            <a:extLst>
              <a:ext uri="{FF2B5EF4-FFF2-40B4-BE49-F238E27FC236}">
                <a16:creationId xmlns:a16="http://schemas.microsoft.com/office/drawing/2014/main" id="{0DB07E25-81B4-4ACE-9893-F6B6CB1F8B6C}"/>
              </a:ext>
            </a:extLst>
          </p:cNvPr>
          <p:cNvPicPr>
            <a:picLocks noGrp="1" noChangeAspect="1"/>
          </p:cNvPicPr>
          <p:nvPr>
            <p:ph sz="half" idx="1"/>
          </p:nvPr>
        </p:nvPicPr>
        <p:blipFill>
          <a:blip r:embed="rId2"/>
          <a:stretch>
            <a:fillRect/>
          </a:stretch>
        </p:blipFill>
        <p:spPr>
          <a:xfrm>
            <a:off x="593497" y="1825625"/>
            <a:ext cx="5050293" cy="4351338"/>
          </a:xfrm>
        </p:spPr>
      </p:pic>
      <p:pic>
        <p:nvPicPr>
          <p:cNvPr id="8" name="Picture 8">
            <a:extLst>
              <a:ext uri="{FF2B5EF4-FFF2-40B4-BE49-F238E27FC236}">
                <a16:creationId xmlns:a16="http://schemas.microsoft.com/office/drawing/2014/main" id="{271364B0-D0A5-4120-BE67-B19B28A87DB6}"/>
              </a:ext>
            </a:extLst>
          </p:cNvPr>
          <p:cNvPicPr>
            <a:picLocks noGrp="1" noChangeAspect="1"/>
          </p:cNvPicPr>
          <p:nvPr>
            <p:ph sz="half" idx="2"/>
          </p:nvPr>
        </p:nvPicPr>
        <p:blipFill>
          <a:blip r:embed="rId3"/>
          <a:stretch>
            <a:fillRect/>
          </a:stretch>
        </p:blipFill>
        <p:spPr>
          <a:xfrm>
            <a:off x="6478068" y="1825625"/>
            <a:ext cx="5036588" cy="4351338"/>
          </a:xfrm>
        </p:spPr>
      </p:pic>
      <p:sp>
        <p:nvSpPr>
          <p:cNvPr id="5" name="Slide Number Placeholder 4">
            <a:extLst>
              <a:ext uri="{FF2B5EF4-FFF2-40B4-BE49-F238E27FC236}">
                <a16:creationId xmlns:a16="http://schemas.microsoft.com/office/drawing/2014/main" id="{0186CE47-0A7E-4C5F-A85D-1ECAEEB10EFF}"/>
              </a:ext>
            </a:extLst>
          </p:cNvPr>
          <p:cNvSpPr>
            <a:spLocks noGrp="1"/>
          </p:cNvSpPr>
          <p:nvPr>
            <p:ph type="sldNum" sz="quarter" idx="12"/>
          </p:nvPr>
        </p:nvSpPr>
        <p:spPr/>
        <p:txBody>
          <a:bodyPr/>
          <a:lstStyle/>
          <a:p>
            <a:fld id="{D5CA4161-6EC3-4748-B7F3-82EA64CE3DD4}" type="slidenum">
              <a:rPr lang="en-US" smtClean="0"/>
              <a:pPr/>
              <a:t>21</a:t>
            </a:fld>
            <a:endParaRPr lang="en-US"/>
          </a:p>
        </p:txBody>
      </p:sp>
      <p:sp>
        <p:nvSpPr>
          <p:cNvPr id="3" name="TextBox 2">
            <a:extLst>
              <a:ext uri="{FF2B5EF4-FFF2-40B4-BE49-F238E27FC236}">
                <a16:creationId xmlns:a16="http://schemas.microsoft.com/office/drawing/2014/main" id="{E4F2CC7B-E637-4709-8049-4A039E77AC65}"/>
              </a:ext>
            </a:extLst>
          </p:cNvPr>
          <p:cNvSpPr txBox="1"/>
          <p:nvPr/>
        </p:nvSpPr>
        <p:spPr>
          <a:xfrm>
            <a:off x="519953" y="6409764"/>
            <a:ext cx="30569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endParaRPr lang="en-US" sz="1200"/>
          </a:p>
        </p:txBody>
      </p:sp>
    </p:spTree>
    <p:extLst>
      <p:ext uri="{BB962C8B-B14F-4D97-AF65-F5344CB8AC3E}">
        <p14:creationId xmlns:p14="http://schemas.microsoft.com/office/powerpoint/2010/main" val="1588942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E0FF5A5F-A9CE-4462-A683-F21AA3A4CF63}"/>
              </a:ext>
            </a:extLst>
          </p:cNvPr>
          <p:cNvPicPr>
            <a:picLocks noChangeAspect="1"/>
          </p:cNvPicPr>
          <p:nvPr/>
        </p:nvPicPr>
        <p:blipFill>
          <a:blip r:embed="rId2"/>
          <a:stretch>
            <a:fillRect/>
          </a:stretch>
        </p:blipFill>
        <p:spPr>
          <a:xfrm>
            <a:off x="1243581" y="5031547"/>
            <a:ext cx="1857375" cy="1571625"/>
          </a:xfrm>
          <a:prstGeom prst="rect">
            <a:avLst/>
          </a:prstGeom>
        </p:spPr>
      </p:pic>
      <p:sp>
        <p:nvSpPr>
          <p:cNvPr id="2" name="Title 1">
            <a:extLst>
              <a:ext uri="{FF2B5EF4-FFF2-40B4-BE49-F238E27FC236}">
                <a16:creationId xmlns:a16="http://schemas.microsoft.com/office/drawing/2014/main" id="{B6706E5B-1997-4DCF-BD3C-8F6219D6E165}"/>
              </a:ext>
            </a:extLst>
          </p:cNvPr>
          <p:cNvSpPr>
            <a:spLocks noGrp="1"/>
          </p:cNvSpPr>
          <p:nvPr>
            <p:ph type="title"/>
          </p:nvPr>
        </p:nvSpPr>
        <p:spPr/>
        <p:txBody>
          <a:bodyPr/>
          <a:lstStyle/>
          <a:p>
            <a:r>
              <a:rPr lang="en-US">
                <a:cs typeface="Arial"/>
              </a:rPr>
              <a:t>Accessibility</a:t>
            </a:r>
            <a:endParaRPr lang="en-US"/>
          </a:p>
        </p:txBody>
      </p:sp>
      <p:sp>
        <p:nvSpPr>
          <p:cNvPr id="3" name="Content Placeholder 2">
            <a:extLst>
              <a:ext uri="{FF2B5EF4-FFF2-40B4-BE49-F238E27FC236}">
                <a16:creationId xmlns:a16="http://schemas.microsoft.com/office/drawing/2014/main" id="{6C087AE8-90E6-4634-BECB-94D7262EDAE9}"/>
              </a:ext>
            </a:extLst>
          </p:cNvPr>
          <p:cNvSpPr>
            <a:spLocks noGrp="1"/>
          </p:cNvSpPr>
          <p:nvPr>
            <p:ph idx="1"/>
          </p:nvPr>
        </p:nvSpPr>
        <p:spPr>
          <a:xfrm>
            <a:off x="260080" y="1336580"/>
            <a:ext cx="11603603" cy="4351338"/>
          </a:xfrm>
        </p:spPr>
        <p:txBody>
          <a:bodyPr vert="horz" lIns="91440" tIns="45720" rIns="91440" bIns="45720" rtlCol="0" anchor="t">
            <a:normAutofit/>
          </a:bodyPr>
          <a:lstStyle/>
          <a:p>
            <a:pPr>
              <a:spcBef>
                <a:spcPts val="1000"/>
              </a:spcBef>
            </a:pPr>
            <a:r>
              <a:rPr lang="en-US">
                <a:cs typeface="Arial"/>
              </a:rPr>
              <a:t>All students served on an IEP have the right to a Free and Appropriate Public Education </a:t>
            </a:r>
            <a:endParaRPr lang="en-US">
              <a:ea typeface="+mn-lt"/>
              <a:cs typeface="+mn-lt"/>
            </a:endParaRPr>
          </a:p>
          <a:p>
            <a:pPr>
              <a:spcBef>
                <a:spcPts val="1000"/>
              </a:spcBef>
            </a:pPr>
            <a:r>
              <a:rPr lang="en-US">
                <a:cs typeface="Arial"/>
              </a:rPr>
              <a:t>Oklahoma Academic Standards outline the expectations of the knowledge and skills that all students should gain by the end of each grade level</a:t>
            </a:r>
            <a:endParaRPr lang="en-US">
              <a:ea typeface="+mn-lt"/>
              <a:cs typeface="+mn-lt"/>
            </a:endParaRPr>
          </a:p>
          <a:p>
            <a:pPr>
              <a:spcBef>
                <a:spcPts val="1000"/>
              </a:spcBef>
            </a:pPr>
            <a:r>
              <a:rPr lang="en-US">
                <a:cs typeface="Arial"/>
              </a:rPr>
              <a:t>Providing access to grade-level content may involve the implementation of accommodations or modifications </a:t>
            </a:r>
            <a:endParaRPr lang="en-US">
              <a:ea typeface="+mn-lt"/>
              <a:cs typeface="+mn-lt"/>
            </a:endParaRPr>
          </a:p>
          <a:p>
            <a:endParaRPr lang="en-US">
              <a:cs typeface="Arial"/>
            </a:endParaRPr>
          </a:p>
        </p:txBody>
      </p:sp>
      <p:sp>
        <p:nvSpPr>
          <p:cNvPr id="4" name="Footer Placeholder 3">
            <a:extLst>
              <a:ext uri="{FF2B5EF4-FFF2-40B4-BE49-F238E27FC236}">
                <a16:creationId xmlns:a16="http://schemas.microsoft.com/office/drawing/2014/main" id="{A83696DF-BB9C-4ED9-9AB7-E0472632FBB4}"/>
              </a:ext>
            </a:extLst>
          </p:cNvPr>
          <p:cNvSpPr>
            <a:spLocks noGrp="1"/>
          </p:cNvSpPr>
          <p:nvPr>
            <p:ph type="ftr" sz="quarter" idx="11"/>
          </p:nvPr>
        </p:nvSpPr>
        <p:spPr/>
        <p:txBody>
          <a:bodyPr/>
          <a:lstStyle/>
          <a:p>
            <a:r>
              <a:rPr lang="en-US">
                <a:ea typeface="+mn-lt"/>
                <a:cs typeface="+mn-lt"/>
              </a:rPr>
              <a:t>IDEA – B State Advisory Panel June 2021</a:t>
            </a:r>
            <a:endParaRPr lang="en-US"/>
          </a:p>
        </p:txBody>
      </p:sp>
      <p:sp>
        <p:nvSpPr>
          <p:cNvPr id="5" name="Slide Number Placeholder 4">
            <a:extLst>
              <a:ext uri="{FF2B5EF4-FFF2-40B4-BE49-F238E27FC236}">
                <a16:creationId xmlns:a16="http://schemas.microsoft.com/office/drawing/2014/main" id="{7B4B4603-A1D3-4BB0-A14D-36C07024F607}"/>
              </a:ext>
            </a:extLst>
          </p:cNvPr>
          <p:cNvSpPr>
            <a:spLocks noGrp="1"/>
          </p:cNvSpPr>
          <p:nvPr>
            <p:ph type="sldNum" sz="quarter" idx="12"/>
          </p:nvPr>
        </p:nvSpPr>
        <p:spPr/>
        <p:txBody>
          <a:bodyPr/>
          <a:lstStyle/>
          <a:p>
            <a:fld id="{D5CA4161-6EC3-4748-B7F3-82EA64CE3DD4}" type="slidenum">
              <a:rPr lang="en-US" smtClean="0"/>
              <a:pPr/>
              <a:t>22</a:t>
            </a:fld>
            <a:endParaRPr lang="en-US"/>
          </a:p>
        </p:txBody>
      </p:sp>
      <p:pic>
        <p:nvPicPr>
          <p:cNvPr id="7" name="Picture 7">
            <a:extLst>
              <a:ext uri="{FF2B5EF4-FFF2-40B4-BE49-F238E27FC236}">
                <a16:creationId xmlns:a16="http://schemas.microsoft.com/office/drawing/2014/main" id="{1D044447-9522-4439-9BCC-65CCD0CBDFF4}"/>
              </a:ext>
            </a:extLst>
          </p:cNvPr>
          <p:cNvPicPr>
            <a:picLocks noChangeAspect="1"/>
          </p:cNvPicPr>
          <p:nvPr/>
        </p:nvPicPr>
        <p:blipFill>
          <a:blip r:embed="rId3"/>
          <a:stretch>
            <a:fillRect/>
          </a:stretch>
        </p:blipFill>
        <p:spPr>
          <a:xfrm>
            <a:off x="3845399" y="5077039"/>
            <a:ext cx="1771650" cy="1571625"/>
          </a:xfrm>
          <a:prstGeom prst="rect">
            <a:avLst/>
          </a:prstGeom>
        </p:spPr>
      </p:pic>
      <p:pic>
        <p:nvPicPr>
          <p:cNvPr id="8" name="Picture 8">
            <a:extLst>
              <a:ext uri="{FF2B5EF4-FFF2-40B4-BE49-F238E27FC236}">
                <a16:creationId xmlns:a16="http://schemas.microsoft.com/office/drawing/2014/main" id="{07F84E65-980B-4162-9E05-80614D068BEA}"/>
              </a:ext>
            </a:extLst>
          </p:cNvPr>
          <p:cNvPicPr>
            <a:picLocks noChangeAspect="1"/>
          </p:cNvPicPr>
          <p:nvPr/>
        </p:nvPicPr>
        <p:blipFill>
          <a:blip r:embed="rId4"/>
          <a:stretch>
            <a:fillRect/>
          </a:stretch>
        </p:blipFill>
        <p:spPr>
          <a:xfrm>
            <a:off x="6470745" y="4997427"/>
            <a:ext cx="1752600" cy="1571625"/>
          </a:xfrm>
          <a:prstGeom prst="rect">
            <a:avLst/>
          </a:prstGeom>
        </p:spPr>
      </p:pic>
      <p:pic>
        <p:nvPicPr>
          <p:cNvPr id="9" name="Picture 9">
            <a:extLst>
              <a:ext uri="{FF2B5EF4-FFF2-40B4-BE49-F238E27FC236}">
                <a16:creationId xmlns:a16="http://schemas.microsoft.com/office/drawing/2014/main" id="{9C7CB212-6289-4EBE-BCE4-D2396634F6CB}"/>
              </a:ext>
            </a:extLst>
          </p:cNvPr>
          <p:cNvPicPr>
            <a:picLocks noChangeAspect="1"/>
          </p:cNvPicPr>
          <p:nvPr/>
        </p:nvPicPr>
        <p:blipFill rotWithShape="1">
          <a:blip r:embed="rId5"/>
          <a:srcRect r="11043" b="10798"/>
          <a:stretch/>
        </p:blipFill>
        <p:spPr>
          <a:xfrm>
            <a:off x="8761223" y="4963307"/>
            <a:ext cx="1652268" cy="1401915"/>
          </a:xfrm>
          <a:prstGeom prst="rect">
            <a:avLst/>
          </a:prstGeom>
        </p:spPr>
      </p:pic>
    </p:spTree>
    <p:extLst>
      <p:ext uri="{BB962C8B-B14F-4D97-AF65-F5344CB8AC3E}">
        <p14:creationId xmlns:p14="http://schemas.microsoft.com/office/powerpoint/2010/main" val="221677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BC19B-BA23-4F11-9B67-FE5DCBEAF3B9}"/>
              </a:ext>
            </a:extLst>
          </p:cNvPr>
          <p:cNvSpPr>
            <a:spLocks noGrp="1"/>
          </p:cNvSpPr>
          <p:nvPr>
            <p:ph type="title"/>
          </p:nvPr>
        </p:nvSpPr>
        <p:spPr>
          <a:xfrm>
            <a:off x="294199" y="224"/>
            <a:ext cx="11603603" cy="1325563"/>
          </a:xfrm>
        </p:spPr>
        <p:txBody>
          <a:bodyPr/>
          <a:lstStyle/>
          <a:p>
            <a:r>
              <a:rPr lang="en-US">
                <a:ea typeface="+mj-lt"/>
                <a:cs typeface="+mj-lt"/>
              </a:rPr>
              <a:t>Collaboration</a:t>
            </a:r>
            <a:endParaRPr lang="en-US" b="0">
              <a:ea typeface="+mj-lt"/>
              <a:cs typeface="+mj-lt"/>
            </a:endParaRPr>
          </a:p>
        </p:txBody>
      </p:sp>
      <p:sp>
        <p:nvSpPr>
          <p:cNvPr id="3" name="Content Placeholder 2">
            <a:extLst>
              <a:ext uri="{FF2B5EF4-FFF2-40B4-BE49-F238E27FC236}">
                <a16:creationId xmlns:a16="http://schemas.microsoft.com/office/drawing/2014/main" id="{4CB4E232-CBE3-452D-A165-1635B072EF56}"/>
              </a:ext>
            </a:extLst>
          </p:cNvPr>
          <p:cNvSpPr>
            <a:spLocks noGrp="1"/>
          </p:cNvSpPr>
          <p:nvPr>
            <p:ph idx="1"/>
          </p:nvPr>
        </p:nvSpPr>
        <p:spPr>
          <a:xfrm>
            <a:off x="294199" y="1407062"/>
            <a:ext cx="11603603" cy="4351338"/>
          </a:xfrm>
        </p:spPr>
        <p:txBody>
          <a:bodyPr vert="horz" lIns="91440" tIns="45720" rIns="91440" bIns="45720" rtlCol="0" anchor="t">
            <a:normAutofit fontScale="92500" lnSpcReduction="20000"/>
          </a:bodyPr>
          <a:lstStyle/>
          <a:p>
            <a:pPr>
              <a:lnSpc>
                <a:spcPct val="120000"/>
              </a:lnSpc>
              <a:spcBef>
                <a:spcPts val="1000"/>
              </a:spcBef>
            </a:pPr>
            <a:r>
              <a:rPr lang="en-US" dirty="0">
                <a:cs typeface="Arial"/>
              </a:rPr>
              <a:t>Collaboration between general and special educators promotes trusting relationships and student-centered decision-making.</a:t>
            </a:r>
            <a:endParaRPr lang="en-US" dirty="0">
              <a:ea typeface="+mn-lt"/>
              <a:cs typeface="+mn-lt"/>
            </a:endParaRPr>
          </a:p>
          <a:p>
            <a:pPr>
              <a:lnSpc>
                <a:spcPct val="120000"/>
              </a:lnSpc>
              <a:spcBef>
                <a:spcPts val="1000"/>
              </a:spcBef>
            </a:pPr>
            <a:r>
              <a:rPr lang="en-US" dirty="0">
                <a:cs typeface="Arial"/>
              </a:rPr>
              <a:t>Good collaboration skills are good communication skills. </a:t>
            </a:r>
            <a:endParaRPr lang="en-US" dirty="0">
              <a:ea typeface="+mn-lt"/>
              <a:cs typeface="+mn-lt"/>
            </a:endParaRPr>
          </a:p>
          <a:p>
            <a:pPr>
              <a:lnSpc>
                <a:spcPct val="120000"/>
              </a:lnSpc>
              <a:spcBef>
                <a:spcPts val="1000"/>
              </a:spcBef>
            </a:pPr>
            <a:r>
              <a:rPr lang="en-US" dirty="0">
                <a:cs typeface="Arial"/>
              </a:rPr>
              <a:t>Great teaching partners communicate regularly, plan for a variety of instructional approaches, share resources and accountability.</a:t>
            </a:r>
            <a:endParaRPr lang="en-US" dirty="0">
              <a:ea typeface="+mn-lt"/>
              <a:cs typeface="+mn-lt"/>
            </a:endParaRPr>
          </a:p>
          <a:p>
            <a:pPr>
              <a:lnSpc>
                <a:spcPct val="120000"/>
              </a:lnSpc>
              <a:spcBef>
                <a:spcPts val="1000"/>
              </a:spcBef>
            </a:pPr>
            <a:r>
              <a:rPr lang="en-US" dirty="0">
                <a:cs typeface="Arial"/>
              </a:rPr>
              <a:t>Collaboration among team members means working through problems to manage conflicts or disagreements, relying on student data to support decisions and find consensus.</a:t>
            </a:r>
            <a:endParaRPr lang="en-US" dirty="0"/>
          </a:p>
        </p:txBody>
      </p:sp>
      <p:sp>
        <p:nvSpPr>
          <p:cNvPr id="4" name="Footer Placeholder 3">
            <a:extLst>
              <a:ext uri="{FF2B5EF4-FFF2-40B4-BE49-F238E27FC236}">
                <a16:creationId xmlns:a16="http://schemas.microsoft.com/office/drawing/2014/main" id="{FAECEDE4-05C4-4B59-834E-6F0338348B9F}"/>
              </a:ext>
            </a:extLst>
          </p:cNvPr>
          <p:cNvSpPr>
            <a:spLocks noGrp="1"/>
          </p:cNvSpPr>
          <p:nvPr>
            <p:ph type="ftr" sz="quarter" idx="11"/>
          </p:nvPr>
        </p:nvSpPr>
        <p:spPr/>
        <p:txBody>
          <a:bodyPr/>
          <a:lstStyle/>
          <a:p>
            <a:r>
              <a:rPr lang="en-US">
                <a:ea typeface="+mn-lt"/>
                <a:cs typeface="+mn-lt"/>
              </a:rPr>
              <a:t>IDEA – B State Advisory Panel June 2021</a:t>
            </a:r>
            <a:endParaRPr lang="en-US"/>
          </a:p>
        </p:txBody>
      </p:sp>
      <p:sp>
        <p:nvSpPr>
          <p:cNvPr id="5" name="Slide Number Placeholder 4">
            <a:extLst>
              <a:ext uri="{FF2B5EF4-FFF2-40B4-BE49-F238E27FC236}">
                <a16:creationId xmlns:a16="http://schemas.microsoft.com/office/drawing/2014/main" id="{7722E2AE-0619-47E0-A1A8-FBE8C977B814}"/>
              </a:ext>
            </a:extLst>
          </p:cNvPr>
          <p:cNvSpPr>
            <a:spLocks noGrp="1"/>
          </p:cNvSpPr>
          <p:nvPr>
            <p:ph type="sldNum" sz="quarter" idx="12"/>
          </p:nvPr>
        </p:nvSpPr>
        <p:spPr/>
        <p:txBody>
          <a:bodyPr/>
          <a:lstStyle/>
          <a:p>
            <a:fld id="{D5CA4161-6EC3-4748-B7F3-82EA64CE3DD4}" type="slidenum">
              <a:rPr lang="en-US" smtClean="0"/>
              <a:pPr/>
              <a:t>23</a:t>
            </a:fld>
            <a:endParaRPr lang="en-US"/>
          </a:p>
        </p:txBody>
      </p:sp>
    </p:spTree>
    <p:extLst>
      <p:ext uri="{BB962C8B-B14F-4D97-AF65-F5344CB8AC3E}">
        <p14:creationId xmlns:p14="http://schemas.microsoft.com/office/powerpoint/2010/main" val="4000951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4A2CE-44DE-410F-98D2-F14833CA6DE1}"/>
              </a:ext>
            </a:extLst>
          </p:cNvPr>
          <p:cNvSpPr>
            <a:spLocks noGrp="1"/>
          </p:cNvSpPr>
          <p:nvPr>
            <p:ph type="title"/>
          </p:nvPr>
        </p:nvSpPr>
        <p:spPr>
          <a:xfrm>
            <a:off x="958506" y="800392"/>
            <a:ext cx="10264697" cy="1212102"/>
          </a:xfrm>
        </p:spPr>
        <p:txBody>
          <a:bodyPr>
            <a:normAutofit/>
          </a:bodyPr>
          <a:lstStyle/>
          <a:p>
            <a:r>
              <a:rPr lang="en-US" sz="4000" dirty="0">
                <a:solidFill>
                  <a:srgbClr val="0070C0"/>
                </a:solidFill>
                <a:cs typeface="Arial"/>
              </a:rPr>
              <a:t>Questions for Group Collaboration</a:t>
            </a:r>
            <a:endParaRPr lang="en-US" sz="4000" b="0" dirty="0">
              <a:solidFill>
                <a:srgbClr val="0070C0"/>
              </a:solidFill>
              <a:ea typeface="+mj-lt"/>
              <a:cs typeface="+mj-lt"/>
            </a:endParaRPr>
          </a:p>
        </p:txBody>
      </p:sp>
      <p:sp>
        <p:nvSpPr>
          <p:cNvPr id="3" name="Content Placeholder 2">
            <a:extLst>
              <a:ext uri="{FF2B5EF4-FFF2-40B4-BE49-F238E27FC236}">
                <a16:creationId xmlns:a16="http://schemas.microsoft.com/office/drawing/2014/main" id="{DEC9A9AF-8A75-493D-9F03-9E2D6E3084F5}"/>
              </a:ext>
            </a:extLst>
          </p:cNvPr>
          <p:cNvSpPr>
            <a:spLocks noGrp="1"/>
          </p:cNvSpPr>
          <p:nvPr>
            <p:ph idx="1"/>
          </p:nvPr>
        </p:nvSpPr>
        <p:spPr>
          <a:xfrm>
            <a:off x="1367624" y="2490436"/>
            <a:ext cx="9708995" cy="3567173"/>
          </a:xfrm>
        </p:spPr>
        <p:txBody>
          <a:bodyPr vert="horz" lIns="91440" tIns="45720" rIns="91440" bIns="45720" rtlCol="0" anchor="ctr">
            <a:normAutofit/>
          </a:bodyPr>
          <a:lstStyle/>
          <a:p>
            <a:pPr>
              <a:lnSpc>
                <a:spcPct val="90000"/>
              </a:lnSpc>
              <a:spcBef>
                <a:spcPts val="0"/>
              </a:spcBef>
              <a:spcAft>
                <a:spcPts val="600"/>
              </a:spcAft>
            </a:pPr>
            <a:r>
              <a:rPr lang="en-US" sz="1900" dirty="0">
                <a:cs typeface="Arial"/>
              </a:rPr>
              <a:t>Why should we treat behavioral problems the same way we treat academic problems? </a:t>
            </a:r>
            <a:endParaRPr lang="en-US" sz="1900" dirty="0">
              <a:ea typeface="+mn-lt"/>
              <a:cs typeface="+mn-lt"/>
            </a:endParaRPr>
          </a:p>
          <a:p>
            <a:pPr>
              <a:lnSpc>
                <a:spcPct val="90000"/>
              </a:lnSpc>
              <a:spcBef>
                <a:spcPts val="0"/>
              </a:spcBef>
              <a:spcAft>
                <a:spcPts val="600"/>
              </a:spcAft>
            </a:pPr>
            <a:r>
              <a:rPr lang="en-US" sz="1900" dirty="0">
                <a:cs typeface="Arial"/>
              </a:rPr>
              <a:t> In what ways are addressing behavioral problems and academic deficits similar? </a:t>
            </a:r>
            <a:endParaRPr lang="en-US" sz="1900" dirty="0">
              <a:ea typeface="+mn-lt"/>
              <a:cs typeface="+mn-lt"/>
            </a:endParaRPr>
          </a:p>
          <a:p>
            <a:pPr>
              <a:lnSpc>
                <a:spcPct val="90000"/>
              </a:lnSpc>
              <a:spcBef>
                <a:spcPts val="0"/>
              </a:spcBef>
              <a:spcAft>
                <a:spcPts val="600"/>
              </a:spcAft>
            </a:pPr>
            <a:r>
              <a:rPr lang="en-US" sz="1900" dirty="0">
                <a:cs typeface="Arial"/>
              </a:rPr>
              <a:t> Why should desired be explicitly taught and modeled? </a:t>
            </a:r>
            <a:endParaRPr lang="en-US" sz="1900" dirty="0">
              <a:ea typeface="+mn-lt"/>
              <a:cs typeface="+mn-lt"/>
            </a:endParaRPr>
          </a:p>
          <a:p>
            <a:pPr>
              <a:lnSpc>
                <a:spcPct val="90000"/>
              </a:lnSpc>
              <a:spcBef>
                <a:spcPts val="0"/>
              </a:spcBef>
              <a:spcAft>
                <a:spcPts val="600"/>
              </a:spcAft>
            </a:pPr>
            <a:r>
              <a:rPr lang="en-US" sz="1900" dirty="0">
                <a:cs typeface="Arial"/>
              </a:rPr>
              <a:t> Should data inform teachers’ work in the behavioral domain as much as in the academic domain? Why or why not? </a:t>
            </a:r>
            <a:endParaRPr lang="en-US" sz="1900" dirty="0">
              <a:ea typeface="+mn-lt"/>
              <a:cs typeface="+mn-lt"/>
            </a:endParaRPr>
          </a:p>
          <a:p>
            <a:pPr>
              <a:lnSpc>
                <a:spcPct val="90000"/>
              </a:lnSpc>
              <a:spcBef>
                <a:spcPts val="0"/>
              </a:spcBef>
              <a:spcAft>
                <a:spcPts val="600"/>
              </a:spcAft>
            </a:pPr>
            <a:r>
              <a:rPr lang="en-US" sz="1900" dirty="0">
                <a:cs typeface="Arial"/>
              </a:rPr>
              <a:t> What does [respect, responsibility, best effort, etc.] mean or look like in your classroom? </a:t>
            </a:r>
            <a:endParaRPr lang="en-US" sz="1900" dirty="0">
              <a:ea typeface="+mn-lt"/>
              <a:cs typeface="+mn-lt"/>
            </a:endParaRPr>
          </a:p>
          <a:p>
            <a:pPr>
              <a:lnSpc>
                <a:spcPct val="90000"/>
              </a:lnSpc>
              <a:spcBef>
                <a:spcPts val="0"/>
              </a:spcBef>
              <a:spcAft>
                <a:spcPts val="600"/>
              </a:spcAft>
            </a:pPr>
            <a:r>
              <a:rPr lang="en-US" sz="1900" dirty="0">
                <a:cs typeface="Arial"/>
              </a:rPr>
              <a:t> Do the classroom and school expectations, rules, and procedures reflect the cultures, values, and beliefs of the students and families we serve? </a:t>
            </a:r>
            <a:endParaRPr lang="en-US" sz="1900" dirty="0">
              <a:ea typeface="+mn-lt"/>
              <a:cs typeface="+mn-lt"/>
            </a:endParaRPr>
          </a:p>
          <a:p>
            <a:pPr>
              <a:lnSpc>
                <a:spcPct val="90000"/>
              </a:lnSpc>
              <a:spcBef>
                <a:spcPts val="0"/>
              </a:spcBef>
              <a:spcAft>
                <a:spcPts val="600"/>
              </a:spcAft>
            </a:pPr>
            <a:r>
              <a:rPr lang="en-US" sz="1900" dirty="0">
                <a:cs typeface="Arial"/>
              </a:rPr>
              <a:t> Why should school staff provide students with a rationale for the importance of expectations, rules, and procedures?</a:t>
            </a:r>
            <a:endParaRPr lang="en-US" sz="1900" dirty="0">
              <a:ea typeface="+mn-lt"/>
              <a:cs typeface="+mn-lt"/>
            </a:endParaRPr>
          </a:p>
        </p:txBody>
      </p:sp>
      <p:sp>
        <p:nvSpPr>
          <p:cNvPr id="4" name="Footer Placeholder 3">
            <a:extLst>
              <a:ext uri="{FF2B5EF4-FFF2-40B4-BE49-F238E27FC236}">
                <a16:creationId xmlns:a16="http://schemas.microsoft.com/office/drawing/2014/main" id="{34F143BF-80DA-4C7C-A1C5-4C9B780BAC3E}"/>
              </a:ext>
            </a:extLst>
          </p:cNvPr>
          <p:cNvSpPr>
            <a:spLocks noGrp="1"/>
          </p:cNvSpPr>
          <p:nvPr>
            <p:ph type="ftr" sz="quarter" idx="11"/>
          </p:nvPr>
        </p:nvSpPr>
        <p:spPr>
          <a:xfrm>
            <a:off x="795528" y="6382512"/>
            <a:ext cx="6757416" cy="320040"/>
          </a:xfrm>
        </p:spPr>
        <p:txBody>
          <a:bodyPr>
            <a:normAutofit/>
          </a:bodyPr>
          <a:lstStyle/>
          <a:p>
            <a:pPr>
              <a:spcAft>
                <a:spcPts val="600"/>
              </a:spcAft>
            </a:pPr>
            <a:r>
              <a:rPr lang="en-US" sz="1000">
                <a:ea typeface="+mn-lt"/>
                <a:cs typeface="+mn-lt"/>
              </a:rPr>
              <a:t>IDEA – B State Advisory Panel June 2021</a:t>
            </a:r>
            <a:endParaRPr lang="en-US" sz="1000"/>
          </a:p>
        </p:txBody>
      </p:sp>
      <p:sp>
        <p:nvSpPr>
          <p:cNvPr id="5" name="Slide Number Placeholder 4">
            <a:extLst>
              <a:ext uri="{FF2B5EF4-FFF2-40B4-BE49-F238E27FC236}">
                <a16:creationId xmlns:a16="http://schemas.microsoft.com/office/drawing/2014/main" id="{04FA636F-D447-4541-9800-2AF1861EBD55}"/>
              </a:ext>
            </a:extLst>
          </p:cNvPr>
          <p:cNvSpPr>
            <a:spLocks noGrp="1"/>
          </p:cNvSpPr>
          <p:nvPr>
            <p:ph type="sldNum" sz="quarter" idx="12"/>
          </p:nvPr>
        </p:nvSpPr>
        <p:spPr>
          <a:xfrm>
            <a:off x="10707624" y="6382512"/>
            <a:ext cx="685800" cy="320040"/>
          </a:xfrm>
        </p:spPr>
        <p:txBody>
          <a:bodyPr>
            <a:normAutofit/>
          </a:bodyPr>
          <a:lstStyle/>
          <a:p>
            <a:pPr>
              <a:spcAft>
                <a:spcPts val="600"/>
              </a:spcAft>
            </a:pPr>
            <a:fld id="{D5CA4161-6EC3-4748-B7F3-82EA64CE3DD4}" type="slidenum">
              <a:rPr lang="en-US" sz="1000"/>
              <a:pPr>
                <a:spcAft>
                  <a:spcPts val="600"/>
                </a:spcAft>
              </a:pPr>
              <a:t>24</a:t>
            </a:fld>
            <a:endParaRPr lang="en-US" sz="1000"/>
          </a:p>
        </p:txBody>
      </p:sp>
      <p:pic>
        <p:nvPicPr>
          <p:cNvPr id="6" name="Picture 6" descr="clear new logo.png">
            <a:extLst>
              <a:ext uri="{FF2B5EF4-FFF2-40B4-BE49-F238E27FC236}">
                <a16:creationId xmlns:a16="http://schemas.microsoft.com/office/drawing/2014/main" id="{86019842-61ED-4365-9F6F-E6C3C597CE6C}"/>
              </a:ext>
            </a:extLst>
          </p:cNvPr>
          <p:cNvPicPr>
            <a:picLocks noChangeAspect="1"/>
          </p:cNvPicPr>
          <p:nvPr/>
        </p:nvPicPr>
        <p:blipFill>
          <a:blip r:embed="rId2"/>
          <a:stretch>
            <a:fillRect/>
          </a:stretch>
        </p:blipFill>
        <p:spPr>
          <a:xfrm>
            <a:off x="10194877" y="6217314"/>
            <a:ext cx="1708245" cy="553490"/>
          </a:xfrm>
          <a:prstGeom prst="rect">
            <a:avLst/>
          </a:prstGeom>
        </p:spPr>
      </p:pic>
    </p:spTree>
    <p:extLst>
      <p:ext uri="{BB962C8B-B14F-4D97-AF65-F5344CB8AC3E}">
        <p14:creationId xmlns:p14="http://schemas.microsoft.com/office/powerpoint/2010/main" val="4224271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857ED-15A6-455A-910F-CCFC34228EA7}"/>
              </a:ext>
            </a:extLst>
          </p:cNvPr>
          <p:cNvSpPr>
            <a:spLocks noGrp="1"/>
          </p:cNvSpPr>
          <p:nvPr>
            <p:ph type="title"/>
          </p:nvPr>
        </p:nvSpPr>
        <p:spPr/>
        <p:txBody>
          <a:bodyPr/>
          <a:lstStyle/>
          <a:p>
            <a:r>
              <a:rPr lang="en-US">
                <a:cs typeface="Arial"/>
              </a:rPr>
              <a:t>Student-Centered Decisions</a:t>
            </a:r>
            <a:endParaRPr lang="en-US" b="0">
              <a:ea typeface="+mj-lt"/>
              <a:cs typeface="+mj-lt"/>
            </a:endParaRPr>
          </a:p>
        </p:txBody>
      </p:sp>
      <p:pic>
        <p:nvPicPr>
          <p:cNvPr id="7" name="Picture 7" descr="Centered Decision Making.png">
            <a:extLst>
              <a:ext uri="{FF2B5EF4-FFF2-40B4-BE49-F238E27FC236}">
                <a16:creationId xmlns:a16="http://schemas.microsoft.com/office/drawing/2014/main" id="{C0C55854-CD8C-4293-AC89-04339BA270ED}"/>
              </a:ext>
            </a:extLst>
          </p:cNvPr>
          <p:cNvPicPr>
            <a:picLocks noGrp="1" noChangeAspect="1"/>
          </p:cNvPicPr>
          <p:nvPr>
            <p:ph sz="half" idx="1"/>
          </p:nvPr>
        </p:nvPicPr>
        <p:blipFill rotWithShape="1">
          <a:blip r:embed="rId2"/>
          <a:srcRect l="10060" r="10060" b="-359"/>
          <a:stretch/>
        </p:blipFill>
        <p:spPr>
          <a:xfrm>
            <a:off x="294199" y="1957662"/>
            <a:ext cx="5797344" cy="4075910"/>
          </a:xfrm>
        </p:spPr>
      </p:pic>
      <p:sp>
        <p:nvSpPr>
          <p:cNvPr id="4" name="Content Placeholder 3">
            <a:extLst>
              <a:ext uri="{FF2B5EF4-FFF2-40B4-BE49-F238E27FC236}">
                <a16:creationId xmlns:a16="http://schemas.microsoft.com/office/drawing/2014/main" id="{DA2FE6C0-A2C5-47C7-92F6-0B075B5E7196}"/>
              </a:ext>
            </a:extLst>
          </p:cNvPr>
          <p:cNvSpPr>
            <a:spLocks noGrp="1"/>
          </p:cNvSpPr>
          <p:nvPr>
            <p:ph sz="half" idx="2"/>
          </p:nvPr>
        </p:nvSpPr>
        <p:spPr/>
        <p:txBody>
          <a:bodyPr vert="horz" lIns="91440" tIns="45720" rIns="91440" bIns="45720" rtlCol="0" anchor="t">
            <a:normAutofit fontScale="92500" lnSpcReduction="20000"/>
          </a:bodyPr>
          <a:lstStyle/>
          <a:p>
            <a:pPr marL="457200" indent="-457200">
              <a:lnSpc>
                <a:spcPct val="150000"/>
              </a:lnSpc>
              <a:spcBef>
                <a:spcPts val="0"/>
              </a:spcBef>
              <a:buFont typeface="Wingdings,Sans-Serif" panose="020B0604020202020204" pitchFamily="34" charset="0"/>
              <a:buChar char="ü"/>
            </a:pPr>
            <a:r>
              <a:rPr lang="en-US">
                <a:cs typeface="Arial"/>
              </a:rPr>
              <a:t>This is hard work!</a:t>
            </a:r>
            <a:endParaRPr lang="en-US">
              <a:ea typeface="+mn-lt"/>
              <a:cs typeface="+mn-lt"/>
            </a:endParaRPr>
          </a:p>
          <a:p>
            <a:pPr marL="457200" indent="-457200">
              <a:lnSpc>
                <a:spcPct val="150000"/>
              </a:lnSpc>
              <a:spcBef>
                <a:spcPts val="0"/>
              </a:spcBef>
              <a:buFont typeface="Wingdings,Sans-Serif" panose="020B0604020202020204" pitchFamily="34" charset="0"/>
              <a:buChar char="ü"/>
            </a:pPr>
            <a:r>
              <a:rPr lang="en-US">
                <a:cs typeface="Arial"/>
              </a:rPr>
              <a:t>Determining staffing needs</a:t>
            </a:r>
            <a:endParaRPr lang="en-US">
              <a:ea typeface="+mn-lt"/>
              <a:cs typeface="+mn-lt"/>
            </a:endParaRPr>
          </a:p>
          <a:p>
            <a:pPr marL="457200" indent="-457200">
              <a:lnSpc>
                <a:spcPct val="150000"/>
              </a:lnSpc>
              <a:spcBef>
                <a:spcPts val="0"/>
              </a:spcBef>
              <a:buFont typeface="Wingdings,Sans-Serif" panose="020B0604020202020204" pitchFamily="34" charset="0"/>
              <a:buChar char="ü"/>
            </a:pPr>
            <a:r>
              <a:rPr lang="en-US">
                <a:cs typeface="Arial"/>
              </a:rPr>
              <a:t>Many student variables</a:t>
            </a:r>
            <a:endParaRPr lang="en-US">
              <a:ea typeface="+mn-lt"/>
              <a:cs typeface="+mn-lt"/>
            </a:endParaRPr>
          </a:p>
          <a:p>
            <a:pPr marL="457200" indent="-457200">
              <a:lnSpc>
                <a:spcPct val="150000"/>
              </a:lnSpc>
              <a:spcBef>
                <a:spcPts val="0"/>
              </a:spcBef>
              <a:buFont typeface="Wingdings,Sans-Serif" panose="020B0604020202020204" pitchFamily="34" charset="0"/>
              <a:buChar char="ü"/>
            </a:pPr>
            <a:r>
              <a:rPr lang="en-US">
                <a:cs typeface="Arial"/>
              </a:rPr>
              <a:t>Time</a:t>
            </a:r>
            <a:endParaRPr lang="en-US">
              <a:ea typeface="+mn-lt"/>
              <a:cs typeface="+mn-lt"/>
            </a:endParaRPr>
          </a:p>
          <a:p>
            <a:pPr marL="457200" indent="-457200">
              <a:lnSpc>
                <a:spcPct val="150000"/>
              </a:lnSpc>
              <a:spcBef>
                <a:spcPts val="0"/>
              </a:spcBef>
              <a:buFont typeface="Wingdings,Sans-Serif" panose="020B0604020202020204" pitchFamily="34" charset="0"/>
              <a:buChar char="ü"/>
            </a:pPr>
            <a:r>
              <a:rPr lang="en-US">
                <a:cs typeface="Arial"/>
              </a:rPr>
              <a:t>Translating evidence-based instructional practices into classroom instruction</a:t>
            </a:r>
            <a:endParaRPr lang="en-US">
              <a:ea typeface="+mn-lt"/>
              <a:cs typeface="+mn-lt"/>
            </a:endParaRPr>
          </a:p>
          <a:p>
            <a:endParaRPr lang="en-US">
              <a:cs typeface="Arial"/>
            </a:endParaRPr>
          </a:p>
        </p:txBody>
      </p:sp>
      <p:sp>
        <p:nvSpPr>
          <p:cNvPr id="5" name="Footer Placeholder 4">
            <a:extLst>
              <a:ext uri="{FF2B5EF4-FFF2-40B4-BE49-F238E27FC236}">
                <a16:creationId xmlns:a16="http://schemas.microsoft.com/office/drawing/2014/main" id="{6B1D206D-0973-4D87-970B-25BD28536687}"/>
              </a:ext>
            </a:extLst>
          </p:cNvPr>
          <p:cNvSpPr>
            <a:spLocks noGrp="1"/>
          </p:cNvSpPr>
          <p:nvPr>
            <p:ph type="ftr" sz="quarter" idx="11"/>
          </p:nvPr>
        </p:nvSpPr>
        <p:spPr/>
        <p:txBody>
          <a:bodyPr/>
          <a:lstStyle/>
          <a:p>
            <a:r>
              <a:rPr lang="en-US">
                <a:ea typeface="+mn-lt"/>
                <a:cs typeface="+mn-lt"/>
              </a:rPr>
              <a:t>IDEA – B State Advisory Panel June 2021</a:t>
            </a:r>
            <a:endParaRPr lang="en-US"/>
          </a:p>
        </p:txBody>
      </p:sp>
      <p:sp>
        <p:nvSpPr>
          <p:cNvPr id="6" name="Slide Number Placeholder 5">
            <a:extLst>
              <a:ext uri="{FF2B5EF4-FFF2-40B4-BE49-F238E27FC236}">
                <a16:creationId xmlns:a16="http://schemas.microsoft.com/office/drawing/2014/main" id="{1AA9073F-DC80-4178-8B8D-1F0F62CA1363}"/>
              </a:ext>
            </a:extLst>
          </p:cNvPr>
          <p:cNvSpPr>
            <a:spLocks noGrp="1"/>
          </p:cNvSpPr>
          <p:nvPr>
            <p:ph type="sldNum" sz="quarter" idx="12"/>
          </p:nvPr>
        </p:nvSpPr>
        <p:spPr/>
        <p:txBody>
          <a:bodyPr/>
          <a:lstStyle/>
          <a:p>
            <a:fld id="{D5CA4161-6EC3-4748-B7F3-82EA64CE3DD4}" type="slidenum">
              <a:rPr lang="en-US" smtClean="0"/>
              <a:pPr/>
              <a:t>25</a:t>
            </a:fld>
            <a:endParaRPr lang="en-US"/>
          </a:p>
        </p:txBody>
      </p:sp>
    </p:spTree>
    <p:extLst>
      <p:ext uri="{BB962C8B-B14F-4D97-AF65-F5344CB8AC3E}">
        <p14:creationId xmlns:p14="http://schemas.microsoft.com/office/powerpoint/2010/main" val="2231836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D4B2-684D-437B-938F-F0F4C8F5FDCB}"/>
              </a:ext>
            </a:extLst>
          </p:cNvPr>
          <p:cNvSpPr>
            <a:spLocks noGrp="1"/>
          </p:cNvSpPr>
          <p:nvPr>
            <p:ph type="title"/>
          </p:nvPr>
        </p:nvSpPr>
        <p:spPr/>
        <p:txBody>
          <a:bodyPr/>
          <a:lstStyle/>
          <a:p>
            <a:r>
              <a:rPr lang="en-US" dirty="0">
                <a:cs typeface="Arial"/>
              </a:rPr>
              <a:t>Keys to Success</a:t>
            </a:r>
          </a:p>
        </p:txBody>
      </p:sp>
      <p:sp>
        <p:nvSpPr>
          <p:cNvPr id="3" name="Content Placeholder 2">
            <a:extLst>
              <a:ext uri="{FF2B5EF4-FFF2-40B4-BE49-F238E27FC236}">
                <a16:creationId xmlns:a16="http://schemas.microsoft.com/office/drawing/2014/main" id="{0DFFAD7B-58DA-4079-B59A-46236BB988FC}"/>
              </a:ext>
            </a:extLst>
          </p:cNvPr>
          <p:cNvSpPr>
            <a:spLocks noGrp="1"/>
          </p:cNvSpPr>
          <p:nvPr>
            <p:ph idx="1"/>
          </p:nvPr>
        </p:nvSpPr>
        <p:spPr/>
        <p:txBody>
          <a:bodyPr vert="horz" lIns="91440" tIns="45720" rIns="91440" bIns="45720" rtlCol="0" anchor="t">
            <a:normAutofit/>
          </a:bodyPr>
          <a:lstStyle/>
          <a:p>
            <a:r>
              <a:rPr lang="en-US" sz="4800" b="1" dirty="0">
                <a:cs typeface="Arial"/>
              </a:rPr>
              <a:t>High Leverage Practice</a:t>
            </a:r>
          </a:p>
          <a:p>
            <a:r>
              <a:rPr lang="en-US" sz="4800" b="1" dirty="0">
                <a:cs typeface="Arial"/>
              </a:rPr>
              <a:t>Student Engagement</a:t>
            </a:r>
          </a:p>
          <a:p>
            <a:r>
              <a:rPr lang="en-US" sz="4800" b="1" dirty="0">
                <a:cs typeface="Arial"/>
              </a:rPr>
              <a:t>Multiple Sources of Data</a:t>
            </a:r>
          </a:p>
          <a:p>
            <a:r>
              <a:rPr lang="en-US" sz="4800" b="1" dirty="0">
                <a:cs typeface="Arial"/>
              </a:rPr>
              <a:t>Explicit Instruction</a:t>
            </a:r>
          </a:p>
        </p:txBody>
      </p:sp>
      <p:sp>
        <p:nvSpPr>
          <p:cNvPr id="4" name="Footer Placeholder 3">
            <a:extLst>
              <a:ext uri="{FF2B5EF4-FFF2-40B4-BE49-F238E27FC236}">
                <a16:creationId xmlns:a16="http://schemas.microsoft.com/office/drawing/2014/main" id="{D544C026-A211-4CBE-AC95-0DE6931F31E6}"/>
              </a:ext>
            </a:extLst>
          </p:cNvPr>
          <p:cNvSpPr>
            <a:spLocks noGrp="1"/>
          </p:cNvSpPr>
          <p:nvPr>
            <p:ph type="ftr" sz="quarter" idx="11"/>
          </p:nvPr>
        </p:nvSpPr>
        <p:spPr/>
        <p:txBody>
          <a:bodyPr/>
          <a:lstStyle/>
          <a:p>
            <a:r>
              <a:rPr lang="en-US">
                <a:ea typeface="+mn-lt"/>
                <a:cs typeface="+mn-lt"/>
              </a:rPr>
              <a:t>IDEA – B State Advisory Panel June 2021</a:t>
            </a:r>
            <a:endParaRPr lang="en-US"/>
          </a:p>
        </p:txBody>
      </p:sp>
      <p:sp>
        <p:nvSpPr>
          <p:cNvPr id="5" name="Slide Number Placeholder 4">
            <a:extLst>
              <a:ext uri="{FF2B5EF4-FFF2-40B4-BE49-F238E27FC236}">
                <a16:creationId xmlns:a16="http://schemas.microsoft.com/office/drawing/2014/main" id="{A4462E82-3B2B-478A-8CC4-DC7B74C5D70E}"/>
              </a:ext>
            </a:extLst>
          </p:cNvPr>
          <p:cNvSpPr>
            <a:spLocks noGrp="1"/>
          </p:cNvSpPr>
          <p:nvPr>
            <p:ph type="sldNum" sz="quarter" idx="12"/>
          </p:nvPr>
        </p:nvSpPr>
        <p:spPr/>
        <p:txBody>
          <a:bodyPr/>
          <a:lstStyle/>
          <a:p>
            <a:fld id="{D5CA4161-6EC3-4748-B7F3-82EA64CE3DD4}" type="slidenum">
              <a:rPr lang="en-US" smtClean="0"/>
              <a:pPr/>
              <a:t>26</a:t>
            </a:fld>
            <a:endParaRPr lang="en-US"/>
          </a:p>
        </p:txBody>
      </p:sp>
    </p:spTree>
    <p:extLst>
      <p:ext uri="{BB962C8B-B14F-4D97-AF65-F5344CB8AC3E}">
        <p14:creationId xmlns:p14="http://schemas.microsoft.com/office/powerpoint/2010/main" val="767062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6FFE-C380-45CA-8FE9-507E6868146A}"/>
              </a:ext>
            </a:extLst>
          </p:cNvPr>
          <p:cNvSpPr>
            <a:spLocks noGrp="1"/>
          </p:cNvSpPr>
          <p:nvPr>
            <p:ph type="title"/>
          </p:nvPr>
        </p:nvSpPr>
        <p:spPr/>
        <p:txBody>
          <a:bodyPr/>
          <a:lstStyle/>
          <a:p>
            <a:r>
              <a:rPr lang="en-US">
                <a:cs typeface="Arial"/>
              </a:rPr>
              <a:t>Equity is not equality. </a:t>
            </a:r>
            <a:endParaRPr lang="en-US"/>
          </a:p>
        </p:txBody>
      </p:sp>
      <p:pic>
        <p:nvPicPr>
          <p:cNvPr id="6" name="Picture 6">
            <a:extLst>
              <a:ext uri="{FF2B5EF4-FFF2-40B4-BE49-F238E27FC236}">
                <a16:creationId xmlns:a16="http://schemas.microsoft.com/office/drawing/2014/main" id="{A243E04C-0011-4F61-B4A5-CBEF7FAB32E7}"/>
              </a:ext>
            </a:extLst>
          </p:cNvPr>
          <p:cNvPicPr>
            <a:picLocks noGrp="1" noChangeAspect="1"/>
          </p:cNvPicPr>
          <p:nvPr>
            <p:ph idx="1"/>
          </p:nvPr>
        </p:nvPicPr>
        <p:blipFill>
          <a:blip r:embed="rId2"/>
          <a:stretch>
            <a:fillRect/>
          </a:stretch>
        </p:blipFill>
        <p:spPr>
          <a:xfrm>
            <a:off x="2926325" y="1404284"/>
            <a:ext cx="5944902" cy="4351338"/>
          </a:xfrm>
        </p:spPr>
      </p:pic>
      <p:sp>
        <p:nvSpPr>
          <p:cNvPr id="4" name="Footer Placeholder 3">
            <a:extLst>
              <a:ext uri="{FF2B5EF4-FFF2-40B4-BE49-F238E27FC236}">
                <a16:creationId xmlns:a16="http://schemas.microsoft.com/office/drawing/2014/main" id="{68C14D03-7B04-4C43-9E1E-7457D2B1F254}"/>
              </a:ext>
            </a:extLst>
          </p:cNvPr>
          <p:cNvSpPr>
            <a:spLocks noGrp="1"/>
          </p:cNvSpPr>
          <p:nvPr>
            <p:ph type="ftr" sz="quarter" idx="11"/>
          </p:nvPr>
        </p:nvSpPr>
        <p:spPr/>
        <p:txBody>
          <a:bodyPr/>
          <a:lstStyle/>
          <a:p>
            <a:r>
              <a:rPr lang="en-US">
                <a:ea typeface="+mn-lt"/>
                <a:cs typeface="+mn-lt"/>
              </a:rPr>
              <a:t>IDEA – B State Advisory Panel June 2021</a:t>
            </a:r>
            <a:endParaRPr lang="en-US"/>
          </a:p>
        </p:txBody>
      </p:sp>
      <p:sp>
        <p:nvSpPr>
          <p:cNvPr id="5" name="Slide Number Placeholder 4">
            <a:extLst>
              <a:ext uri="{FF2B5EF4-FFF2-40B4-BE49-F238E27FC236}">
                <a16:creationId xmlns:a16="http://schemas.microsoft.com/office/drawing/2014/main" id="{07E45B50-37B0-46E1-80D5-C342FB0F2953}"/>
              </a:ext>
            </a:extLst>
          </p:cNvPr>
          <p:cNvSpPr>
            <a:spLocks noGrp="1"/>
          </p:cNvSpPr>
          <p:nvPr>
            <p:ph type="sldNum" sz="quarter" idx="12"/>
          </p:nvPr>
        </p:nvSpPr>
        <p:spPr/>
        <p:txBody>
          <a:bodyPr/>
          <a:lstStyle/>
          <a:p>
            <a:fld id="{D5CA4161-6EC3-4748-B7F3-82EA64CE3DD4}" type="slidenum">
              <a:rPr lang="en-US" smtClean="0"/>
              <a:pPr/>
              <a:t>27</a:t>
            </a:fld>
            <a:endParaRPr lang="en-US"/>
          </a:p>
        </p:txBody>
      </p:sp>
    </p:spTree>
    <p:extLst>
      <p:ext uri="{BB962C8B-B14F-4D97-AF65-F5344CB8AC3E}">
        <p14:creationId xmlns:p14="http://schemas.microsoft.com/office/powerpoint/2010/main" val="1665747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 name="Picture 830">
            <a:extLst>
              <a:ext uri="{FF2B5EF4-FFF2-40B4-BE49-F238E27FC236}">
                <a16:creationId xmlns:a16="http://schemas.microsoft.com/office/drawing/2014/main" id="{E67CB32B-CF87-4A94-BDEE-EC553F072639}"/>
              </a:ext>
            </a:extLst>
          </p:cNvPr>
          <p:cNvPicPr>
            <a:picLocks noChangeAspect="1"/>
          </p:cNvPicPr>
          <p:nvPr/>
        </p:nvPicPr>
        <p:blipFill rotWithShape="1">
          <a:blip r:embed="rId2"/>
          <a:srcRect r="2917" b="203"/>
          <a:stretch/>
        </p:blipFill>
        <p:spPr>
          <a:xfrm>
            <a:off x="1847850" y="1045642"/>
            <a:ext cx="8655294" cy="5812170"/>
          </a:xfrm>
          <a:prstGeom prst="rect">
            <a:avLst/>
          </a:prstGeom>
        </p:spPr>
      </p:pic>
      <p:sp>
        <p:nvSpPr>
          <p:cNvPr id="2" name="Title 1">
            <a:extLst>
              <a:ext uri="{FF2B5EF4-FFF2-40B4-BE49-F238E27FC236}">
                <a16:creationId xmlns:a16="http://schemas.microsoft.com/office/drawing/2014/main" id="{554CF5E2-DEB9-46BA-8063-3F12ABF8B0F5}"/>
              </a:ext>
            </a:extLst>
          </p:cNvPr>
          <p:cNvSpPr>
            <a:spLocks noGrp="1"/>
          </p:cNvSpPr>
          <p:nvPr>
            <p:ph type="title"/>
          </p:nvPr>
        </p:nvSpPr>
        <p:spPr>
          <a:xfrm>
            <a:off x="256099" y="117475"/>
            <a:ext cx="11526742" cy="1325563"/>
          </a:xfrm>
        </p:spPr>
        <p:txBody>
          <a:bodyPr/>
          <a:lstStyle/>
          <a:p>
            <a:r>
              <a:rPr lang="en-US">
                <a:cs typeface="Arial"/>
              </a:rPr>
              <a:t>Accommodations v. Modifications</a:t>
            </a:r>
            <a:endParaRPr lang="en-US"/>
          </a:p>
        </p:txBody>
      </p:sp>
      <p:sp>
        <p:nvSpPr>
          <p:cNvPr id="5" name="Footer Placeholder 4">
            <a:extLst>
              <a:ext uri="{FF2B5EF4-FFF2-40B4-BE49-F238E27FC236}">
                <a16:creationId xmlns:a16="http://schemas.microsoft.com/office/drawing/2014/main" id="{2EA16C2C-5373-42D4-8FDD-9C75782D2F2D}"/>
              </a:ext>
            </a:extLst>
          </p:cNvPr>
          <p:cNvSpPr>
            <a:spLocks noGrp="1"/>
          </p:cNvSpPr>
          <p:nvPr>
            <p:ph type="ftr" sz="quarter" idx="11"/>
          </p:nvPr>
        </p:nvSpPr>
        <p:spPr/>
        <p:txBody>
          <a:bodyPr/>
          <a:lstStyle/>
          <a:p>
            <a:r>
              <a:rPr lang="en-US">
                <a:ea typeface="+mn-lt"/>
                <a:cs typeface="+mn-lt"/>
              </a:rPr>
              <a:t>IDEA – B State Advisory Panel June 2021</a:t>
            </a:r>
            <a:endParaRPr lang="en-US"/>
          </a:p>
        </p:txBody>
      </p:sp>
      <p:sp>
        <p:nvSpPr>
          <p:cNvPr id="6" name="Slide Number Placeholder 5">
            <a:extLst>
              <a:ext uri="{FF2B5EF4-FFF2-40B4-BE49-F238E27FC236}">
                <a16:creationId xmlns:a16="http://schemas.microsoft.com/office/drawing/2014/main" id="{736846E1-BC30-4F38-BB93-4D0C7784FA3B}"/>
              </a:ext>
            </a:extLst>
          </p:cNvPr>
          <p:cNvSpPr>
            <a:spLocks noGrp="1"/>
          </p:cNvSpPr>
          <p:nvPr>
            <p:ph type="sldNum" sz="quarter" idx="12"/>
          </p:nvPr>
        </p:nvSpPr>
        <p:spPr/>
        <p:txBody>
          <a:bodyPr/>
          <a:lstStyle/>
          <a:p>
            <a:fld id="{D5CA4161-6EC3-4748-B7F3-82EA64CE3DD4}" type="slidenum">
              <a:rPr lang="en-US" smtClean="0"/>
              <a:pPr/>
              <a:t>28</a:t>
            </a:fld>
            <a:endParaRPr lang="en-US"/>
          </a:p>
        </p:txBody>
      </p:sp>
      <p:sp>
        <p:nvSpPr>
          <p:cNvPr id="739" name="TextBox 738">
            <a:extLst>
              <a:ext uri="{FF2B5EF4-FFF2-40B4-BE49-F238E27FC236}">
                <a16:creationId xmlns:a16="http://schemas.microsoft.com/office/drawing/2014/main" id="{791B72D2-3A98-4A17-AC65-4DD688A0CB58}"/>
              </a:ext>
            </a:extLst>
          </p:cNvPr>
          <p:cNvSpPr txBox="1"/>
          <p:nvPr/>
        </p:nvSpPr>
        <p:spPr>
          <a:xfrm>
            <a:off x="4486275" y="2619375"/>
            <a:ext cx="364807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00B050"/>
                </a:solidFill>
              </a:rPr>
              <a:t>Allow </a:t>
            </a:r>
            <a:endParaRPr lang="en-US" sz="2800" b="1">
              <a:solidFill>
                <a:srgbClr val="00B050"/>
              </a:solidFill>
              <a:cs typeface="Arial"/>
            </a:endParaRPr>
          </a:p>
          <a:p>
            <a:pPr algn="ctr"/>
            <a:r>
              <a:rPr lang="en-US" sz="2800" b="1">
                <a:solidFill>
                  <a:srgbClr val="00B050"/>
                </a:solidFill>
              </a:rPr>
              <a:t>access </a:t>
            </a:r>
            <a:endParaRPr lang="en-US" sz="2800" b="1">
              <a:solidFill>
                <a:srgbClr val="00B050"/>
              </a:solidFill>
              <a:cs typeface="Arial"/>
            </a:endParaRPr>
          </a:p>
          <a:p>
            <a:pPr algn="ctr"/>
            <a:r>
              <a:rPr lang="en-US" sz="2800" b="1">
                <a:solidFill>
                  <a:srgbClr val="00B050"/>
                </a:solidFill>
              </a:rPr>
              <a:t>to the </a:t>
            </a:r>
            <a:endParaRPr lang="en-US" sz="2800" b="1">
              <a:solidFill>
                <a:srgbClr val="00B050"/>
              </a:solidFill>
              <a:cs typeface="Arial"/>
            </a:endParaRPr>
          </a:p>
          <a:p>
            <a:pPr algn="ctr"/>
            <a:r>
              <a:rPr lang="en-US" sz="2800" b="1">
                <a:solidFill>
                  <a:srgbClr val="00B050"/>
                </a:solidFill>
              </a:rPr>
              <a:t>general </a:t>
            </a:r>
            <a:endParaRPr lang="en-US" sz="2800" b="1">
              <a:solidFill>
                <a:srgbClr val="00B050"/>
              </a:solidFill>
              <a:cs typeface="Arial"/>
            </a:endParaRPr>
          </a:p>
          <a:p>
            <a:pPr algn="ctr"/>
            <a:r>
              <a:rPr lang="en-US" sz="2800" b="1">
                <a:solidFill>
                  <a:srgbClr val="00B050"/>
                </a:solidFill>
              </a:rPr>
              <a:t>education </a:t>
            </a:r>
            <a:endParaRPr lang="en-US" sz="2800" b="1">
              <a:solidFill>
                <a:srgbClr val="00B050"/>
              </a:solidFill>
              <a:cs typeface="Arial"/>
            </a:endParaRPr>
          </a:p>
          <a:p>
            <a:pPr algn="ctr"/>
            <a:r>
              <a:rPr lang="en-US" sz="2800" b="1">
                <a:solidFill>
                  <a:srgbClr val="00B050"/>
                </a:solidFill>
              </a:rPr>
              <a:t>curriculum</a:t>
            </a:r>
            <a:endParaRPr lang="en-US" sz="2800" b="1">
              <a:solidFill>
                <a:srgbClr val="187BC0"/>
              </a:solidFill>
              <a:cs typeface="Arial"/>
            </a:endParaRPr>
          </a:p>
        </p:txBody>
      </p:sp>
      <p:sp>
        <p:nvSpPr>
          <p:cNvPr id="834" name="TextBox 833">
            <a:extLst>
              <a:ext uri="{FF2B5EF4-FFF2-40B4-BE49-F238E27FC236}">
                <a16:creationId xmlns:a16="http://schemas.microsoft.com/office/drawing/2014/main" id="{3C3EFA04-0003-4875-9A89-930B4F808D7D}"/>
              </a:ext>
            </a:extLst>
          </p:cNvPr>
          <p:cNvSpPr txBox="1"/>
          <p:nvPr/>
        </p:nvSpPr>
        <p:spPr>
          <a:xfrm>
            <a:off x="2224929" y="1590675"/>
            <a:ext cx="431482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Arial"/>
              </a:rPr>
              <a:t>             Change the </a:t>
            </a:r>
            <a:endParaRPr lang="en-US">
              <a:cs typeface="Arial"/>
            </a:endParaRPr>
          </a:p>
          <a:p>
            <a:r>
              <a:rPr lang="en-US" sz="2800">
                <a:cs typeface="Arial"/>
              </a:rPr>
              <a:t>        presentation,</a:t>
            </a:r>
            <a:endParaRPr lang="en-US">
              <a:cs typeface="Arial"/>
            </a:endParaRPr>
          </a:p>
          <a:p>
            <a:r>
              <a:rPr lang="en-US" sz="2800">
                <a:cs typeface="Arial"/>
              </a:rPr>
              <a:t>     response, </a:t>
            </a:r>
            <a:endParaRPr lang="en-US">
              <a:cs typeface="Arial"/>
            </a:endParaRPr>
          </a:p>
          <a:p>
            <a:r>
              <a:rPr lang="en-US" sz="2800">
                <a:cs typeface="Arial"/>
              </a:rPr>
              <a:t>   setting, or </a:t>
            </a:r>
            <a:endParaRPr lang="en-US">
              <a:cs typeface="Arial"/>
            </a:endParaRPr>
          </a:p>
          <a:p>
            <a:r>
              <a:rPr lang="en-US" sz="2800">
                <a:cs typeface="Arial"/>
              </a:rPr>
              <a:t>timing/</a:t>
            </a:r>
            <a:endParaRPr lang="en-US">
              <a:cs typeface="Arial"/>
            </a:endParaRPr>
          </a:p>
          <a:p>
            <a:r>
              <a:rPr lang="en-US" sz="2800">
                <a:cs typeface="Arial"/>
              </a:rPr>
              <a:t>scheduling</a:t>
            </a:r>
            <a:endParaRPr lang="en-US">
              <a:cs typeface="Arial"/>
            </a:endParaRPr>
          </a:p>
        </p:txBody>
      </p:sp>
      <p:sp>
        <p:nvSpPr>
          <p:cNvPr id="838" name="TextBox 837">
            <a:extLst>
              <a:ext uri="{FF2B5EF4-FFF2-40B4-BE49-F238E27FC236}">
                <a16:creationId xmlns:a16="http://schemas.microsoft.com/office/drawing/2014/main" id="{10A67EF3-94CD-427E-8C4C-D44B369E1707}"/>
              </a:ext>
            </a:extLst>
          </p:cNvPr>
          <p:cNvSpPr txBox="1"/>
          <p:nvPr/>
        </p:nvSpPr>
        <p:spPr>
          <a:xfrm>
            <a:off x="7920317" y="2662518"/>
            <a:ext cx="2886075"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DE9027"/>
                </a:solidFill>
                <a:cs typeface="Arial"/>
              </a:rPr>
              <a:t>Change the</a:t>
            </a:r>
          </a:p>
          <a:p>
            <a:r>
              <a:rPr lang="en-US" sz="2800">
                <a:solidFill>
                  <a:srgbClr val="DE9027"/>
                </a:solidFill>
                <a:cs typeface="Arial"/>
              </a:rPr>
              <a:t>  expectations </a:t>
            </a:r>
          </a:p>
          <a:p>
            <a:r>
              <a:rPr lang="en-US" sz="2800">
                <a:solidFill>
                  <a:srgbClr val="DE9027"/>
                </a:solidFill>
                <a:cs typeface="Arial"/>
              </a:rPr>
              <a:t>   compared </a:t>
            </a:r>
          </a:p>
          <a:p>
            <a:r>
              <a:rPr lang="en-US" sz="2800">
                <a:solidFill>
                  <a:srgbClr val="DE9027"/>
                </a:solidFill>
                <a:cs typeface="Arial"/>
              </a:rPr>
              <a:t>   to typical </a:t>
            </a:r>
          </a:p>
          <a:p>
            <a:r>
              <a:rPr lang="en-US" sz="2800">
                <a:solidFill>
                  <a:srgbClr val="DE9027"/>
                </a:solidFill>
                <a:cs typeface="Arial"/>
              </a:rPr>
              <a:t>  peers</a:t>
            </a:r>
          </a:p>
          <a:p>
            <a:pPr marL="457200" indent="-457200">
              <a:buFont typeface="Arial"/>
              <a:buChar char="•"/>
            </a:pPr>
            <a:endParaRPr lang="en-US" sz="3200" b="1">
              <a:cs typeface="Arial"/>
            </a:endParaRPr>
          </a:p>
        </p:txBody>
      </p:sp>
      <p:sp>
        <p:nvSpPr>
          <p:cNvPr id="844" name="TextBox 843">
            <a:extLst>
              <a:ext uri="{FF2B5EF4-FFF2-40B4-BE49-F238E27FC236}">
                <a16:creationId xmlns:a16="http://schemas.microsoft.com/office/drawing/2014/main" id="{88C30C8E-36AE-4FBC-B5C7-C5867C674465}"/>
              </a:ext>
            </a:extLst>
          </p:cNvPr>
          <p:cNvSpPr txBox="1"/>
          <p:nvPr/>
        </p:nvSpPr>
        <p:spPr>
          <a:xfrm>
            <a:off x="517151" y="1265704"/>
            <a:ext cx="36957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u="sng">
                <a:solidFill>
                  <a:schemeClr val="tx2"/>
                </a:solidFill>
              </a:rPr>
              <a:t>Accommodation</a:t>
            </a:r>
            <a:endParaRPr lang="en-US" sz="2800" b="1" u="sng">
              <a:solidFill>
                <a:schemeClr val="tx2"/>
              </a:solidFill>
              <a:cs typeface="Arial"/>
            </a:endParaRPr>
          </a:p>
        </p:txBody>
      </p:sp>
      <p:sp>
        <p:nvSpPr>
          <p:cNvPr id="10" name="TextBox 9">
            <a:extLst>
              <a:ext uri="{FF2B5EF4-FFF2-40B4-BE49-F238E27FC236}">
                <a16:creationId xmlns:a16="http://schemas.microsoft.com/office/drawing/2014/main" id="{C7483D1C-C717-42C8-ACA9-649F31EF07ED}"/>
              </a:ext>
            </a:extLst>
          </p:cNvPr>
          <p:cNvSpPr txBox="1"/>
          <p:nvPr/>
        </p:nvSpPr>
        <p:spPr>
          <a:xfrm>
            <a:off x="9168091" y="1265703"/>
            <a:ext cx="36957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u="sng">
                <a:solidFill>
                  <a:schemeClr val="tx2"/>
                </a:solidFill>
              </a:rPr>
              <a:t>Modification</a:t>
            </a:r>
            <a:endParaRPr lang="en-US"/>
          </a:p>
        </p:txBody>
      </p:sp>
      <p:sp>
        <p:nvSpPr>
          <p:cNvPr id="4" name="TextBox 3">
            <a:extLst>
              <a:ext uri="{FF2B5EF4-FFF2-40B4-BE49-F238E27FC236}">
                <a16:creationId xmlns:a16="http://schemas.microsoft.com/office/drawing/2014/main" id="{EB744324-C106-47AF-BAD9-8E808D66FAC8}"/>
              </a:ext>
            </a:extLst>
          </p:cNvPr>
          <p:cNvSpPr txBox="1"/>
          <p:nvPr/>
        </p:nvSpPr>
        <p:spPr>
          <a:xfrm>
            <a:off x="2250142" y="4643718"/>
            <a:ext cx="376517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Segoe UI"/>
              </a:rPr>
              <a:t>  Do not​</a:t>
            </a:r>
          </a:p>
          <a:p>
            <a:r>
              <a:rPr lang="en-US" sz="2800">
                <a:cs typeface="Segoe UI"/>
              </a:rPr>
              <a:t>     fundamentally​</a:t>
            </a:r>
          </a:p>
          <a:p>
            <a:r>
              <a:rPr lang="en-US" sz="2800">
                <a:cs typeface="Segoe UI"/>
              </a:rPr>
              <a:t>        alter the​</a:t>
            </a:r>
          </a:p>
          <a:p>
            <a:r>
              <a:rPr lang="en-US" sz="2800">
                <a:cs typeface="Segoe UI"/>
              </a:rPr>
              <a:t>             requirements</a:t>
            </a:r>
          </a:p>
        </p:txBody>
      </p:sp>
    </p:spTree>
    <p:extLst>
      <p:ext uri="{BB962C8B-B14F-4D97-AF65-F5344CB8AC3E}">
        <p14:creationId xmlns:p14="http://schemas.microsoft.com/office/powerpoint/2010/main" val="30962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 grpId="0"/>
      <p:bldP spid="834" grpId="0"/>
      <p:bldP spid="838" grpId="0"/>
      <p:bldP spid="844" grpId="0"/>
      <p:bldP spid="10"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31EA-A47D-4ECC-85EF-C94D2D324C65}"/>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a:t>Remove the Barriers</a:t>
            </a:r>
            <a:endParaRPr lang="en-US" sz="6000" b="0"/>
          </a:p>
        </p:txBody>
      </p:sp>
      <p:pic>
        <p:nvPicPr>
          <p:cNvPr id="6" name="Picture 6">
            <a:extLst>
              <a:ext uri="{FF2B5EF4-FFF2-40B4-BE49-F238E27FC236}">
                <a16:creationId xmlns:a16="http://schemas.microsoft.com/office/drawing/2014/main" id="{1B11E41A-7350-44DE-BF02-85AEFD9C8A69}"/>
              </a:ext>
            </a:extLst>
          </p:cNvPr>
          <p:cNvPicPr>
            <a:picLocks noGrp="1" noChangeAspect="1"/>
          </p:cNvPicPr>
          <p:nvPr>
            <p:ph idx="1"/>
          </p:nvPr>
        </p:nvPicPr>
        <p:blipFill>
          <a:blip r:embed="rId2"/>
          <a:stretch>
            <a:fillRect/>
          </a:stretch>
        </p:blipFill>
        <p:spPr>
          <a:xfrm>
            <a:off x="481946" y="843135"/>
            <a:ext cx="3529109" cy="3041792"/>
          </a:xfrm>
          <a:prstGeom prst="rect">
            <a:avLst/>
          </a:prstGeom>
        </p:spPr>
      </p:pic>
      <p:sp>
        <p:nvSpPr>
          <p:cNvPr id="4" name="Footer Placeholder 3">
            <a:extLst>
              <a:ext uri="{FF2B5EF4-FFF2-40B4-BE49-F238E27FC236}">
                <a16:creationId xmlns:a16="http://schemas.microsoft.com/office/drawing/2014/main" id="{22F6EEE6-1486-414F-90A0-D891DAD70610}"/>
              </a:ext>
            </a:extLst>
          </p:cNvPr>
          <p:cNvSpPr>
            <a:spLocks noGrp="1"/>
          </p:cNvSpPr>
          <p:nvPr>
            <p:ph type="ftr" sz="quarter" idx="11"/>
          </p:nvPr>
        </p:nvSpPr>
        <p:spPr>
          <a:xfrm>
            <a:off x="-44355" y="6356350"/>
            <a:ext cx="4114800" cy="365125"/>
          </a:xfrm>
        </p:spPr>
        <p:txBody>
          <a:bodyPr vert="horz" lIns="91440" tIns="45720" rIns="91440" bIns="45720" rtlCol="0" anchor="ctr">
            <a:normAutofit/>
          </a:bodyPr>
          <a:lstStyle/>
          <a:p>
            <a:pPr algn="ctr">
              <a:spcAft>
                <a:spcPts val="600"/>
              </a:spcAft>
            </a:pPr>
            <a:r>
              <a:rPr lang="en-US">
                <a:ea typeface="+mn-lt"/>
                <a:cs typeface="+mn-lt"/>
              </a:rPr>
              <a:t>IDEA – B State Advisory Panel June 2021</a:t>
            </a:r>
          </a:p>
        </p:txBody>
      </p:sp>
      <p:sp>
        <p:nvSpPr>
          <p:cNvPr id="5" name="Slide Number Placeholder 4">
            <a:extLst>
              <a:ext uri="{FF2B5EF4-FFF2-40B4-BE49-F238E27FC236}">
                <a16:creationId xmlns:a16="http://schemas.microsoft.com/office/drawing/2014/main" id="{D62F1EEC-0451-40E2-B6D8-F80401E7B1A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5CA4161-6EC3-4748-B7F3-82EA64CE3DD4}" type="slidenum">
              <a:rPr lang="en-US" smtClean="0">
                <a:solidFill>
                  <a:schemeClr val="tx1">
                    <a:tint val="75000"/>
                  </a:schemeClr>
                </a:solidFill>
              </a:rPr>
              <a:pPr>
                <a:spcAft>
                  <a:spcPts val="600"/>
                </a:spcAft>
              </a:pPr>
              <a:t>29</a:t>
            </a:fld>
            <a:endParaRPr lang="en-US">
              <a:solidFill>
                <a:schemeClr val="tx1">
                  <a:tint val="75000"/>
                </a:schemeClr>
              </a:solidFill>
            </a:endParaRPr>
          </a:p>
        </p:txBody>
      </p:sp>
      <p:pic>
        <p:nvPicPr>
          <p:cNvPr id="8" name="Picture 8">
            <a:extLst>
              <a:ext uri="{FF2B5EF4-FFF2-40B4-BE49-F238E27FC236}">
                <a16:creationId xmlns:a16="http://schemas.microsoft.com/office/drawing/2014/main" id="{4A06BC29-10DF-494C-AF35-F3A963B6A2E0}"/>
              </a:ext>
            </a:extLst>
          </p:cNvPr>
          <p:cNvPicPr>
            <a:picLocks noChangeAspect="1"/>
          </p:cNvPicPr>
          <p:nvPr/>
        </p:nvPicPr>
        <p:blipFill>
          <a:blip r:embed="rId3"/>
          <a:stretch>
            <a:fillRect/>
          </a:stretch>
        </p:blipFill>
        <p:spPr>
          <a:xfrm>
            <a:off x="8154161" y="793282"/>
            <a:ext cx="3526424" cy="3050512"/>
          </a:xfrm>
          <a:prstGeom prst="rect">
            <a:avLst/>
          </a:prstGeom>
        </p:spPr>
      </p:pic>
      <p:pic>
        <p:nvPicPr>
          <p:cNvPr id="7" name="Picture 7">
            <a:extLst>
              <a:ext uri="{FF2B5EF4-FFF2-40B4-BE49-F238E27FC236}">
                <a16:creationId xmlns:a16="http://schemas.microsoft.com/office/drawing/2014/main" id="{E7BCE64D-D00F-46CA-978F-31631D192FA7}"/>
              </a:ext>
            </a:extLst>
          </p:cNvPr>
          <p:cNvPicPr>
            <a:picLocks noChangeAspect="1"/>
          </p:cNvPicPr>
          <p:nvPr/>
        </p:nvPicPr>
        <p:blipFill>
          <a:blip r:embed="rId4"/>
          <a:stretch>
            <a:fillRect/>
          </a:stretch>
        </p:blipFill>
        <p:spPr>
          <a:xfrm>
            <a:off x="4400266" y="1000641"/>
            <a:ext cx="3553968" cy="2635793"/>
          </a:xfrm>
          <a:prstGeom prst="rect">
            <a:avLst/>
          </a:prstGeom>
        </p:spPr>
      </p:pic>
    </p:spTree>
    <p:extLst>
      <p:ext uri="{BB962C8B-B14F-4D97-AF65-F5344CB8AC3E}">
        <p14:creationId xmlns:p14="http://schemas.microsoft.com/office/powerpoint/2010/main" val="279475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State of Special Education</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3</a:t>
            </a:fld>
            <a:endParaRPr lang="en-US" dirty="0"/>
          </a:p>
        </p:txBody>
      </p:sp>
    </p:spTree>
    <p:extLst>
      <p:ext uri="{BB962C8B-B14F-4D97-AF65-F5344CB8AC3E}">
        <p14:creationId xmlns:p14="http://schemas.microsoft.com/office/powerpoint/2010/main" val="3296870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06CD-B8C7-4642-ADAC-BAF2866AB367}"/>
              </a:ext>
            </a:extLst>
          </p:cNvPr>
          <p:cNvSpPr>
            <a:spLocks noGrp="1"/>
          </p:cNvSpPr>
          <p:nvPr>
            <p:ph type="title"/>
          </p:nvPr>
        </p:nvSpPr>
        <p:spPr/>
        <p:txBody>
          <a:bodyPr/>
          <a:lstStyle/>
          <a:p>
            <a:r>
              <a:rPr lang="en-US">
                <a:cs typeface="Arial"/>
              </a:rPr>
              <a:t>The Brain and UDL</a:t>
            </a:r>
            <a:endParaRPr lang="en-US"/>
          </a:p>
        </p:txBody>
      </p:sp>
      <p:pic>
        <p:nvPicPr>
          <p:cNvPr id="6" name="Picture 6">
            <a:extLst>
              <a:ext uri="{FF2B5EF4-FFF2-40B4-BE49-F238E27FC236}">
                <a16:creationId xmlns:a16="http://schemas.microsoft.com/office/drawing/2014/main" id="{4F9E086E-01BF-4565-9B4A-ACC83955DE36}"/>
              </a:ext>
            </a:extLst>
          </p:cNvPr>
          <p:cNvPicPr>
            <a:picLocks noGrp="1" noChangeAspect="1"/>
          </p:cNvPicPr>
          <p:nvPr>
            <p:ph idx="1"/>
          </p:nvPr>
        </p:nvPicPr>
        <p:blipFill>
          <a:blip r:embed="rId2"/>
          <a:stretch>
            <a:fillRect/>
          </a:stretch>
        </p:blipFill>
        <p:spPr>
          <a:xfrm>
            <a:off x="2555298" y="1825625"/>
            <a:ext cx="7081405" cy="4351338"/>
          </a:xfrm>
        </p:spPr>
      </p:pic>
      <p:sp>
        <p:nvSpPr>
          <p:cNvPr id="4" name="Footer Placeholder 3">
            <a:extLst>
              <a:ext uri="{FF2B5EF4-FFF2-40B4-BE49-F238E27FC236}">
                <a16:creationId xmlns:a16="http://schemas.microsoft.com/office/drawing/2014/main" id="{1D39285A-A5B5-459D-95A3-C8703B07EDC8}"/>
              </a:ext>
            </a:extLst>
          </p:cNvPr>
          <p:cNvSpPr>
            <a:spLocks noGrp="1"/>
          </p:cNvSpPr>
          <p:nvPr>
            <p:ph type="ftr" sz="quarter" idx="11"/>
          </p:nvPr>
        </p:nvSpPr>
        <p:spPr/>
        <p:txBody>
          <a:bodyPr/>
          <a:lstStyle/>
          <a:p>
            <a:r>
              <a:rPr lang="en-US">
                <a:ea typeface="+mn-lt"/>
                <a:cs typeface="+mn-lt"/>
              </a:rPr>
              <a:t>IDEA – B State Advisory Panel June 2021</a:t>
            </a:r>
            <a:endParaRPr lang="en-US"/>
          </a:p>
        </p:txBody>
      </p:sp>
      <p:sp>
        <p:nvSpPr>
          <p:cNvPr id="5" name="Slide Number Placeholder 4">
            <a:extLst>
              <a:ext uri="{FF2B5EF4-FFF2-40B4-BE49-F238E27FC236}">
                <a16:creationId xmlns:a16="http://schemas.microsoft.com/office/drawing/2014/main" id="{D9C3A81C-DA56-48FC-BB6C-6CC35A6FAA6C}"/>
              </a:ext>
            </a:extLst>
          </p:cNvPr>
          <p:cNvSpPr>
            <a:spLocks noGrp="1"/>
          </p:cNvSpPr>
          <p:nvPr>
            <p:ph type="sldNum" sz="quarter" idx="12"/>
          </p:nvPr>
        </p:nvSpPr>
        <p:spPr/>
        <p:txBody>
          <a:bodyPr/>
          <a:lstStyle/>
          <a:p>
            <a:fld id="{D5CA4161-6EC3-4748-B7F3-82EA64CE3DD4}" type="slidenum">
              <a:rPr lang="en-US" smtClean="0"/>
              <a:pPr/>
              <a:t>30</a:t>
            </a:fld>
            <a:endParaRPr lang="en-US"/>
          </a:p>
        </p:txBody>
      </p:sp>
      <p:sp>
        <p:nvSpPr>
          <p:cNvPr id="7" name="Rectangle 6" descr="Strategic networks​ &quot;how&quot;​">
            <a:extLst>
              <a:ext uri="{FF2B5EF4-FFF2-40B4-BE49-F238E27FC236}">
                <a16:creationId xmlns:a16="http://schemas.microsoft.com/office/drawing/2014/main" id="{084BF432-5834-4C0B-8433-DBACDC87542B}"/>
              </a:ext>
            </a:extLst>
          </p:cNvPr>
          <p:cNvSpPr/>
          <p:nvPr/>
        </p:nvSpPr>
        <p:spPr>
          <a:xfrm>
            <a:off x="1681691" y="1831151"/>
            <a:ext cx="3694041" cy="1051888"/>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solidFill>
                  <a:schemeClr val="tx1"/>
                </a:solidFill>
                <a:latin typeface="Arial"/>
                <a:cs typeface="Calibri"/>
              </a:rPr>
              <a:t>Strategic networks</a:t>
            </a:r>
          </a:p>
          <a:p>
            <a:pPr algn="ctr"/>
            <a:r>
              <a:rPr lang="en-US" sz="2800" i="1">
                <a:solidFill>
                  <a:schemeClr val="tx1"/>
                </a:solidFill>
                <a:latin typeface="Arial"/>
                <a:cs typeface="Calibri"/>
              </a:rPr>
              <a:t>"how"</a:t>
            </a:r>
          </a:p>
        </p:txBody>
      </p:sp>
      <p:sp>
        <p:nvSpPr>
          <p:cNvPr id="8" name="Rectangle 7" descr="Affective networks​&#10;&#10;&quot;why&quot;​">
            <a:extLst>
              <a:ext uri="{FF2B5EF4-FFF2-40B4-BE49-F238E27FC236}">
                <a16:creationId xmlns:a16="http://schemas.microsoft.com/office/drawing/2014/main" id="{74E11084-6925-4C2B-8741-BC07C60EEBFA}"/>
              </a:ext>
            </a:extLst>
          </p:cNvPr>
          <p:cNvSpPr/>
          <p:nvPr/>
        </p:nvSpPr>
        <p:spPr>
          <a:xfrm>
            <a:off x="7291490" y="2051813"/>
            <a:ext cx="3694041" cy="1051888"/>
          </a:xfrm>
          <a:prstGeom prst="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solidFill>
                  <a:schemeClr val="tx1"/>
                </a:solidFill>
                <a:latin typeface="Arial"/>
                <a:cs typeface="Calibri"/>
              </a:rPr>
              <a:t>Affective networks</a:t>
            </a:r>
          </a:p>
          <a:p>
            <a:pPr algn="ctr"/>
            <a:r>
              <a:rPr lang="en-US" sz="2800" i="1">
                <a:solidFill>
                  <a:schemeClr val="tx1"/>
                </a:solidFill>
                <a:latin typeface="Arial"/>
                <a:cs typeface="Calibri"/>
              </a:rPr>
              <a:t>"why"</a:t>
            </a:r>
          </a:p>
        </p:txBody>
      </p:sp>
      <p:sp>
        <p:nvSpPr>
          <p:cNvPr id="9" name="Rectangle 8" descr="Recognition networks​&#10;&#10;&quot;what&quot;">
            <a:extLst>
              <a:ext uri="{FF2B5EF4-FFF2-40B4-BE49-F238E27FC236}">
                <a16:creationId xmlns:a16="http://schemas.microsoft.com/office/drawing/2014/main" id="{DC27B4C1-5D81-472A-A4C7-10DB9B9D3F7A}"/>
              </a:ext>
            </a:extLst>
          </p:cNvPr>
          <p:cNvSpPr/>
          <p:nvPr/>
        </p:nvSpPr>
        <p:spPr>
          <a:xfrm>
            <a:off x="1772925" y="5184000"/>
            <a:ext cx="3992214" cy="1051888"/>
          </a:xfrm>
          <a:prstGeom prst="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solidFill>
                  <a:schemeClr val="tx1"/>
                </a:solidFill>
                <a:latin typeface="Arial"/>
                <a:cs typeface="Calibri"/>
              </a:rPr>
              <a:t>Recognition networks</a:t>
            </a:r>
          </a:p>
          <a:p>
            <a:pPr algn="ctr"/>
            <a:r>
              <a:rPr lang="en-US" sz="2800" i="1">
                <a:solidFill>
                  <a:schemeClr val="tx1"/>
                </a:solidFill>
                <a:latin typeface="Arial"/>
                <a:cs typeface="Calibri"/>
              </a:rPr>
              <a:t>"what"</a:t>
            </a:r>
          </a:p>
        </p:txBody>
      </p:sp>
    </p:spTree>
    <p:extLst>
      <p:ext uri="{BB962C8B-B14F-4D97-AF65-F5344CB8AC3E}">
        <p14:creationId xmlns:p14="http://schemas.microsoft.com/office/powerpoint/2010/main" val="1915265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BC65-E058-49F9-92D8-724016FEF60C}"/>
              </a:ext>
            </a:extLst>
          </p:cNvPr>
          <p:cNvSpPr>
            <a:spLocks noGrp="1"/>
          </p:cNvSpPr>
          <p:nvPr>
            <p:ph type="title"/>
          </p:nvPr>
        </p:nvSpPr>
        <p:spPr/>
        <p:txBody>
          <a:bodyPr/>
          <a:lstStyle/>
          <a:p>
            <a:r>
              <a:rPr lang="en-US">
                <a:cs typeface="Arial"/>
              </a:rPr>
              <a:t>UDL Components - 1</a:t>
            </a:r>
            <a:endParaRPr lang="en-US"/>
          </a:p>
        </p:txBody>
      </p:sp>
      <p:pic>
        <p:nvPicPr>
          <p:cNvPr id="9" name="Picture 9">
            <a:extLst>
              <a:ext uri="{FF2B5EF4-FFF2-40B4-BE49-F238E27FC236}">
                <a16:creationId xmlns:a16="http://schemas.microsoft.com/office/drawing/2014/main" id="{00169594-49C5-4D43-8507-BF4D256FCBD2}"/>
              </a:ext>
            </a:extLst>
          </p:cNvPr>
          <p:cNvPicPr>
            <a:picLocks noGrp="1" noChangeAspect="1"/>
          </p:cNvPicPr>
          <p:nvPr>
            <p:ph sz="half" idx="1"/>
          </p:nvPr>
        </p:nvPicPr>
        <p:blipFill>
          <a:blip r:embed="rId2"/>
          <a:stretch>
            <a:fillRect/>
          </a:stretch>
        </p:blipFill>
        <p:spPr>
          <a:xfrm>
            <a:off x="294624" y="1757387"/>
            <a:ext cx="3691710" cy="4544681"/>
          </a:xfrm>
        </p:spPr>
      </p:pic>
      <p:pic>
        <p:nvPicPr>
          <p:cNvPr id="10" name="Picture 10">
            <a:extLst>
              <a:ext uri="{FF2B5EF4-FFF2-40B4-BE49-F238E27FC236}">
                <a16:creationId xmlns:a16="http://schemas.microsoft.com/office/drawing/2014/main" id="{4BCC283C-46F3-46CD-9E6C-47801B517992}"/>
              </a:ext>
            </a:extLst>
          </p:cNvPr>
          <p:cNvPicPr>
            <a:picLocks noGrp="1" noChangeAspect="1"/>
          </p:cNvPicPr>
          <p:nvPr>
            <p:ph sz="half" idx="2"/>
          </p:nvPr>
        </p:nvPicPr>
        <p:blipFill>
          <a:blip r:embed="rId3"/>
          <a:stretch>
            <a:fillRect/>
          </a:stretch>
        </p:blipFill>
        <p:spPr>
          <a:xfrm>
            <a:off x="4330178" y="1950729"/>
            <a:ext cx="3532487" cy="4351338"/>
          </a:xfrm>
        </p:spPr>
      </p:pic>
      <p:sp>
        <p:nvSpPr>
          <p:cNvPr id="5" name="Footer Placeholder 4">
            <a:extLst>
              <a:ext uri="{FF2B5EF4-FFF2-40B4-BE49-F238E27FC236}">
                <a16:creationId xmlns:a16="http://schemas.microsoft.com/office/drawing/2014/main" id="{6C6BBDC6-DC04-4981-8FA7-DD6F5836D52D}"/>
              </a:ext>
            </a:extLst>
          </p:cNvPr>
          <p:cNvSpPr>
            <a:spLocks noGrp="1"/>
          </p:cNvSpPr>
          <p:nvPr>
            <p:ph type="ftr" sz="quarter" idx="11"/>
          </p:nvPr>
        </p:nvSpPr>
        <p:spPr/>
        <p:txBody>
          <a:bodyPr/>
          <a:lstStyle/>
          <a:p>
            <a:r>
              <a:rPr lang="en-US">
                <a:ea typeface="+mn-lt"/>
                <a:cs typeface="+mn-lt"/>
              </a:rPr>
              <a:t>IDEA – B State Advisory Panel June 2021</a:t>
            </a:r>
            <a:endParaRPr lang="en-US"/>
          </a:p>
        </p:txBody>
      </p:sp>
      <p:sp>
        <p:nvSpPr>
          <p:cNvPr id="6" name="Slide Number Placeholder 5">
            <a:extLst>
              <a:ext uri="{FF2B5EF4-FFF2-40B4-BE49-F238E27FC236}">
                <a16:creationId xmlns:a16="http://schemas.microsoft.com/office/drawing/2014/main" id="{304E88B0-0B73-4258-A4FA-25FEE198640D}"/>
              </a:ext>
            </a:extLst>
          </p:cNvPr>
          <p:cNvSpPr>
            <a:spLocks noGrp="1"/>
          </p:cNvSpPr>
          <p:nvPr>
            <p:ph type="sldNum" sz="quarter" idx="12"/>
          </p:nvPr>
        </p:nvSpPr>
        <p:spPr/>
        <p:txBody>
          <a:bodyPr/>
          <a:lstStyle/>
          <a:p>
            <a:fld id="{D5CA4161-6EC3-4748-B7F3-82EA64CE3DD4}" type="slidenum">
              <a:rPr lang="en-US" smtClean="0"/>
              <a:pPr/>
              <a:t>31</a:t>
            </a:fld>
            <a:endParaRPr lang="en-US"/>
          </a:p>
        </p:txBody>
      </p:sp>
      <p:pic>
        <p:nvPicPr>
          <p:cNvPr id="11" name="Picture 11">
            <a:extLst>
              <a:ext uri="{FF2B5EF4-FFF2-40B4-BE49-F238E27FC236}">
                <a16:creationId xmlns:a16="http://schemas.microsoft.com/office/drawing/2014/main" id="{2CCD4ABC-DFBB-4FFB-8A5F-29625E5F8E94}"/>
              </a:ext>
            </a:extLst>
          </p:cNvPr>
          <p:cNvPicPr>
            <a:picLocks noChangeAspect="1"/>
          </p:cNvPicPr>
          <p:nvPr/>
        </p:nvPicPr>
        <p:blipFill>
          <a:blip r:embed="rId4"/>
          <a:stretch>
            <a:fillRect/>
          </a:stretch>
        </p:blipFill>
        <p:spPr>
          <a:xfrm>
            <a:off x="8386549" y="1950492"/>
            <a:ext cx="3516573" cy="4310417"/>
          </a:xfrm>
          <a:prstGeom prst="rect">
            <a:avLst/>
          </a:prstGeom>
        </p:spPr>
      </p:pic>
    </p:spTree>
    <p:extLst>
      <p:ext uri="{BB962C8B-B14F-4D97-AF65-F5344CB8AC3E}">
        <p14:creationId xmlns:p14="http://schemas.microsoft.com/office/powerpoint/2010/main" val="4192881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green rectangle ">
            <a:extLst>
              <a:ext uri="{FF2B5EF4-FFF2-40B4-BE49-F238E27FC236}">
                <a16:creationId xmlns:a16="http://schemas.microsoft.com/office/drawing/2014/main" id="{F0392DE8-F49F-4F2F-83E2-5E939E5B805F}"/>
              </a:ext>
            </a:extLst>
          </p:cNvPr>
          <p:cNvSpPr/>
          <p:nvPr/>
        </p:nvSpPr>
        <p:spPr>
          <a:xfrm>
            <a:off x="-2274" y="1197120"/>
            <a:ext cx="3955154" cy="5662647"/>
          </a:xfrm>
          <a:prstGeom prst="rect">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latin typeface="Arial"/>
                <a:cs typeface="Calibri"/>
              </a:rPr>
              <a:t>Multiple Means of Engagement</a:t>
            </a: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p:txBody>
      </p:sp>
      <p:sp>
        <p:nvSpPr>
          <p:cNvPr id="2" name="Title 1">
            <a:extLst>
              <a:ext uri="{FF2B5EF4-FFF2-40B4-BE49-F238E27FC236}">
                <a16:creationId xmlns:a16="http://schemas.microsoft.com/office/drawing/2014/main" id="{6A06287B-8AC1-4C0E-9C67-0016DB69BAEB}"/>
              </a:ext>
            </a:extLst>
          </p:cNvPr>
          <p:cNvSpPr>
            <a:spLocks noGrp="1"/>
          </p:cNvSpPr>
          <p:nvPr>
            <p:ph type="title"/>
          </p:nvPr>
        </p:nvSpPr>
        <p:spPr>
          <a:xfrm>
            <a:off x="260080" y="1185"/>
            <a:ext cx="11526741" cy="1325563"/>
          </a:xfrm>
        </p:spPr>
        <p:txBody>
          <a:bodyPr/>
          <a:lstStyle/>
          <a:p>
            <a:r>
              <a:rPr lang="en-US">
                <a:cs typeface="Arial"/>
              </a:rPr>
              <a:t>UDL Components - 2</a:t>
            </a:r>
            <a:endParaRPr lang="en-US"/>
          </a:p>
        </p:txBody>
      </p:sp>
      <p:pic>
        <p:nvPicPr>
          <p:cNvPr id="9" name="Picture 9">
            <a:extLst>
              <a:ext uri="{FF2B5EF4-FFF2-40B4-BE49-F238E27FC236}">
                <a16:creationId xmlns:a16="http://schemas.microsoft.com/office/drawing/2014/main" id="{E2133BE0-32BB-4E70-97AB-D481BFBCFCC9}"/>
              </a:ext>
            </a:extLst>
          </p:cNvPr>
          <p:cNvPicPr>
            <a:picLocks noGrp="1" noChangeAspect="1"/>
          </p:cNvPicPr>
          <p:nvPr>
            <p:ph sz="half" idx="2"/>
          </p:nvPr>
        </p:nvPicPr>
        <p:blipFill>
          <a:blip r:embed="rId2"/>
          <a:stretch>
            <a:fillRect/>
          </a:stretch>
        </p:blipFill>
        <p:spPr>
          <a:xfrm>
            <a:off x="1093450" y="5361084"/>
            <a:ext cx="1753386" cy="1297365"/>
          </a:xfrm>
        </p:spPr>
      </p:pic>
      <p:sp>
        <p:nvSpPr>
          <p:cNvPr id="5" name="Footer Placeholder 4">
            <a:extLst>
              <a:ext uri="{FF2B5EF4-FFF2-40B4-BE49-F238E27FC236}">
                <a16:creationId xmlns:a16="http://schemas.microsoft.com/office/drawing/2014/main" id="{360BF235-7F57-48E5-84C5-B3ED11D127BD}"/>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4010A372-CB0C-4357-A413-971DA8510F62}"/>
              </a:ext>
            </a:extLst>
          </p:cNvPr>
          <p:cNvSpPr>
            <a:spLocks noGrp="1"/>
          </p:cNvSpPr>
          <p:nvPr>
            <p:ph type="sldNum" sz="quarter" idx="12"/>
          </p:nvPr>
        </p:nvSpPr>
        <p:spPr/>
        <p:txBody>
          <a:bodyPr/>
          <a:lstStyle/>
          <a:p>
            <a:fld id="{D5CA4161-6EC3-4748-B7F3-82EA64CE3DD4}" type="slidenum">
              <a:rPr lang="en-US" smtClean="0"/>
              <a:pPr/>
              <a:t>32</a:t>
            </a:fld>
            <a:endParaRPr lang="en-US"/>
          </a:p>
        </p:txBody>
      </p:sp>
      <p:sp>
        <p:nvSpPr>
          <p:cNvPr id="8" name="Rectangle 7" descr="white rectangle">
            <a:extLst>
              <a:ext uri="{FF2B5EF4-FFF2-40B4-BE49-F238E27FC236}">
                <a16:creationId xmlns:a16="http://schemas.microsoft.com/office/drawing/2014/main" id="{B03F0859-3517-4036-B0C1-8F291ABEF95B}"/>
              </a:ext>
            </a:extLst>
          </p:cNvPr>
          <p:cNvSpPr/>
          <p:nvPr/>
        </p:nvSpPr>
        <p:spPr>
          <a:xfrm>
            <a:off x="117450" y="2353680"/>
            <a:ext cx="3710690" cy="4378655"/>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a:solidFill>
                  <a:schemeClr val="tx1"/>
                </a:solidFill>
                <a:latin typeface="Arial"/>
                <a:cs typeface="Arial"/>
              </a:rPr>
              <a:t>Stimulate motivation and sustained enthusiasm for learning by promoting various ways of engaging with material.</a:t>
            </a:r>
          </a:p>
          <a:p>
            <a:pPr algn="ctr"/>
            <a:endParaRPr lang="en-US" sz="2800">
              <a:solidFill>
                <a:schemeClr val="tx1"/>
              </a:solidFill>
              <a:latin typeface="Arial"/>
              <a:cs typeface="Arial"/>
            </a:endParaRPr>
          </a:p>
          <a:p>
            <a:pPr algn="ctr"/>
            <a:endParaRPr lang="en-US" sz="2800">
              <a:solidFill>
                <a:schemeClr val="tx1"/>
              </a:solidFill>
              <a:latin typeface="Arial"/>
              <a:cs typeface="Arial"/>
            </a:endParaRPr>
          </a:p>
          <a:p>
            <a:pPr algn="ctr"/>
            <a:endParaRPr lang="en-US" sz="2800">
              <a:solidFill>
                <a:schemeClr val="tx1"/>
              </a:solidFill>
              <a:latin typeface="Arial"/>
              <a:cs typeface="Arial"/>
            </a:endParaRPr>
          </a:p>
        </p:txBody>
      </p:sp>
      <p:sp>
        <p:nvSpPr>
          <p:cNvPr id="10" name="Rectangle 9" descr="purple rectangle ">
            <a:extLst>
              <a:ext uri="{FF2B5EF4-FFF2-40B4-BE49-F238E27FC236}">
                <a16:creationId xmlns:a16="http://schemas.microsoft.com/office/drawing/2014/main" id="{42807DE2-A57E-4ABB-A8E8-CB59CF4E6AE0}"/>
              </a:ext>
            </a:extLst>
          </p:cNvPr>
          <p:cNvSpPr/>
          <p:nvPr/>
        </p:nvSpPr>
        <p:spPr>
          <a:xfrm>
            <a:off x="4146809" y="1197121"/>
            <a:ext cx="3947299" cy="5662647"/>
          </a:xfrm>
          <a:prstGeom prst="rect">
            <a:avLst/>
          </a:prstGeom>
          <a:solidFill>
            <a:srgbClr val="623585"/>
          </a:solidFill>
          <a:ln w="57150">
            <a:solidFill>
              <a:srgbClr val="62358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latin typeface="Arial"/>
                <a:cs typeface="Calibri"/>
              </a:rPr>
              <a:t>Multiple Means of Representation</a:t>
            </a: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p:txBody>
      </p:sp>
      <p:sp>
        <p:nvSpPr>
          <p:cNvPr id="11" name="Rectangle 10" descr="white rectangle">
            <a:extLst>
              <a:ext uri="{FF2B5EF4-FFF2-40B4-BE49-F238E27FC236}">
                <a16:creationId xmlns:a16="http://schemas.microsoft.com/office/drawing/2014/main" id="{569D241E-F167-4E0C-9980-B5B8516DC85A}"/>
              </a:ext>
            </a:extLst>
          </p:cNvPr>
          <p:cNvSpPr/>
          <p:nvPr/>
        </p:nvSpPr>
        <p:spPr>
          <a:xfrm>
            <a:off x="4345092" y="2353678"/>
            <a:ext cx="3600710" cy="4378655"/>
          </a:xfrm>
          <a:prstGeom prst="rect">
            <a:avLst/>
          </a:prstGeom>
          <a:solidFill>
            <a:schemeClr val="bg1"/>
          </a:solidFill>
          <a:ln>
            <a:solidFill>
              <a:srgbClr val="9026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700">
                <a:solidFill>
                  <a:schemeClr val="tx1"/>
                </a:solidFill>
                <a:latin typeface="Arial"/>
                <a:cs typeface="Arial"/>
              </a:rPr>
              <a:t>Present information and content in a variety of ways to support understanding by students with different learning styles/abilities. </a:t>
            </a:r>
            <a:endParaRPr lang="en-US" sz="2700">
              <a:solidFill>
                <a:schemeClr val="tx1"/>
              </a:solidFill>
            </a:endParaRPr>
          </a:p>
          <a:p>
            <a:pPr algn="ctr"/>
            <a:endParaRPr lang="en-US" sz="2800">
              <a:solidFill>
                <a:schemeClr val="tx1"/>
              </a:solidFill>
              <a:latin typeface="Arial"/>
              <a:cs typeface="Arial"/>
            </a:endParaRPr>
          </a:p>
          <a:p>
            <a:pPr algn="ctr"/>
            <a:endParaRPr lang="en-US" sz="2800">
              <a:solidFill>
                <a:schemeClr val="tx1"/>
              </a:solidFill>
              <a:latin typeface="Arial"/>
              <a:cs typeface="Arial"/>
            </a:endParaRPr>
          </a:p>
          <a:p>
            <a:pPr algn="ctr"/>
            <a:endParaRPr lang="en-US" sz="2800">
              <a:solidFill>
                <a:schemeClr val="tx1"/>
              </a:solidFill>
              <a:latin typeface="Arial"/>
              <a:cs typeface="Arial"/>
            </a:endParaRPr>
          </a:p>
        </p:txBody>
      </p:sp>
      <p:pic>
        <p:nvPicPr>
          <p:cNvPr id="12" name="Picture 12">
            <a:extLst>
              <a:ext uri="{FF2B5EF4-FFF2-40B4-BE49-F238E27FC236}">
                <a16:creationId xmlns:a16="http://schemas.microsoft.com/office/drawing/2014/main" id="{932C5443-8DA4-4ABA-BB78-0EC6558F46BF}"/>
              </a:ext>
            </a:extLst>
          </p:cNvPr>
          <p:cNvPicPr>
            <a:picLocks noChangeAspect="1"/>
          </p:cNvPicPr>
          <p:nvPr/>
        </p:nvPicPr>
        <p:blipFill>
          <a:blip r:embed="rId3"/>
          <a:stretch>
            <a:fillRect/>
          </a:stretch>
        </p:blipFill>
        <p:spPr>
          <a:xfrm>
            <a:off x="5162132" y="5285746"/>
            <a:ext cx="1952625" cy="1447800"/>
          </a:xfrm>
          <a:prstGeom prst="rect">
            <a:avLst/>
          </a:prstGeom>
        </p:spPr>
      </p:pic>
      <p:sp>
        <p:nvSpPr>
          <p:cNvPr id="13" name="Rectangle 12" descr="blue rectangle ">
            <a:extLst>
              <a:ext uri="{FF2B5EF4-FFF2-40B4-BE49-F238E27FC236}">
                <a16:creationId xmlns:a16="http://schemas.microsoft.com/office/drawing/2014/main" id="{CAEC17C8-6309-4FFF-841E-4B7708A505BE}"/>
              </a:ext>
            </a:extLst>
          </p:cNvPr>
          <p:cNvSpPr/>
          <p:nvPr/>
        </p:nvSpPr>
        <p:spPr>
          <a:xfrm>
            <a:off x="8239285" y="1195662"/>
            <a:ext cx="3952338" cy="5663819"/>
          </a:xfrm>
          <a:prstGeom prst="rect">
            <a:avLst/>
          </a:pr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latin typeface="Arial"/>
                <a:cs typeface="Calibri"/>
              </a:rPr>
              <a:t>Multiple Means of Action/Expression</a:t>
            </a: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a:p>
            <a:pPr algn="ctr"/>
            <a:endParaRPr lang="en-US" sz="3200">
              <a:latin typeface="Arial"/>
              <a:cs typeface="Calibri"/>
            </a:endParaRPr>
          </a:p>
        </p:txBody>
      </p:sp>
      <p:sp>
        <p:nvSpPr>
          <p:cNvPr id="14" name="Rectangle 13" descr="white rectangle">
            <a:extLst>
              <a:ext uri="{FF2B5EF4-FFF2-40B4-BE49-F238E27FC236}">
                <a16:creationId xmlns:a16="http://schemas.microsoft.com/office/drawing/2014/main" id="{E4AEA8AA-E0F1-43E1-B6B3-C8F1E284CA9F}"/>
              </a:ext>
            </a:extLst>
          </p:cNvPr>
          <p:cNvSpPr/>
          <p:nvPr/>
        </p:nvSpPr>
        <p:spPr>
          <a:xfrm>
            <a:off x="8383163" y="2339681"/>
            <a:ext cx="3677569" cy="4329611"/>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700">
                <a:solidFill>
                  <a:schemeClr val="tx1"/>
                </a:solidFill>
                <a:latin typeface="Arial"/>
                <a:cs typeface="Arial"/>
              </a:rPr>
              <a:t>Offer options for students to demonstrate their learning in various ways (e.g., allow choice of assessment type). </a:t>
            </a:r>
            <a:endParaRPr lang="en-US" sz="2700">
              <a:solidFill>
                <a:schemeClr val="tx1"/>
              </a:solidFill>
            </a:endParaRPr>
          </a:p>
          <a:p>
            <a:pPr algn="ctr"/>
            <a:endParaRPr lang="en-US" sz="2800">
              <a:solidFill>
                <a:schemeClr val="tx1"/>
              </a:solidFill>
              <a:latin typeface="Arial"/>
              <a:cs typeface="Arial"/>
            </a:endParaRPr>
          </a:p>
          <a:p>
            <a:pPr algn="ctr"/>
            <a:endParaRPr lang="en-US" sz="2800">
              <a:solidFill>
                <a:schemeClr val="tx1"/>
              </a:solidFill>
              <a:latin typeface="Arial"/>
              <a:cs typeface="Arial"/>
            </a:endParaRPr>
          </a:p>
          <a:p>
            <a:pPr algn="ctr"/>
            <a:endParaRPr lang="en-US" sz="2800">
              <a:solidFill>
                <a:schemeClr val="tx1"/>
              </a:solidFill>
              <a:latin typeface="Arial"/>
              <a:cs typeface="Arial"/>
            </a:endParaRPr>
          </a:p>
        </p:txBody>
      </p:sp>
      <p:pic>
        <p:nvPicPr>
          <p:cNvPr id="15" name="Picture 15">
            <a:extLst>
              <a:ext uri="{FF2B5EF4-FFF2-40B4-BE49-F238E27FC236}">
                <a16:creationId xmlns:a16="http://schemas.microsoft.com/office/drawing/2014/main" id="{ECDF4099-F54F-409B-B075-90508098B234}"/>
              </a:ext>
            </a:extLst>
          </p:cNvPr>
          <p:cNvPicPr>
            <a:picLocks noChangeAspect="1"/>
          </p:cNvPicPr>
          <p:nvPr/>
        </p:nvPicPr>
        <p:blipFill>
          <a:blip r:embed="rId4"/>
          <a:stretch>
            <a:fillRect/>
          </a:stretch>
        </p:blipFill>
        <p:spPr>
          <a:xfrm>
            <a:off x="9393535" y="5288694"/>
            <a:ext cx="1645763" cy="1264272"/>
          </a:xfrm>
          <a:prstGeom prst="rect">
            <a:avLst/>
          </a:prstGeom>
        </p:spPr>
      </p:pic>
    </p:spTree>
    <p:extLst>
      <p:ext uri="{BB962C8B-B14F-4D97-AF65-F5344CB8AC3E}">
        <p14:creationId xmlns:p14="http://schemas.microsoft.com/office/powerpoint/2010/main" val="3580471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8D7B-ECE0-4225-B978-81185C87D2F5}"/>
              </a:ext>
            </a:extLst>
          </p:cNvPr>
          <p:cNvSpPr>
            <a:spLocks noGrp="1"/>
          </p:cNvSpPr>
          <p:nvPr>
            <p:ph type="title"/>
          </p:nvPr>
        </p:nvSpPr>
        <p:spPr>
          <a:xfrm>
            <a:off x="294199" y="32421"/>
            <a:ext cx="11603603" cy="1325563"/>
          </a:xfrm>
        </p:spPr>
        <p:txBody>
          <a:bodyPr/>
          <a:lstStyle/>
          <a:p>
            <a:r>
              <a:rPr lang="en-US">
                <a:cs typeface="Arial"/>
              </a:rPr>
              <a:t>Remember UDL... </a:t>
            </a:r>
          </a:p>
        </p:txBody>
      </p:sp>
      <p:sp>
        <p:nvSpPr>
          <p:cNvPr id="3" name="Content Placeholder 2">
            <a:extLst>
              <a:ext uri="{FF2B5EF4-FFF2-40B4-BE49-F238E27FC236}">
                <a16:creationId xmlns:a16="http://schemas.microsoft.com/office/drawing/2014/main" id="{B0E39DC1-55A3-4001-A498-650C8552B0EE}"/>
              </a:ext>
            </a:extLst>
          </p:cNvPr>
          <p:cNvSpPr>
            <a:spLocks noGrp="1"/>
          </p:cNvSpPr>
          <p:nvPr>
            <p:ph idx="1"/>
          </p:nvPr>
        </p:nvSpPr>
        <p:spPr>
          <a:xfrm>
            <a:off x="294199" y="1203467"/>
            <a:ext cx="11603603" cy="4351338"/>
          </a:xfrm>
        </p:spPr>
        <p:txBody>
          <a:bodyPr vert="horz" lIns="91440" tIns="45720" rIns="91440" bIns="45720" rtlCol="0" anchor="t">
            <a:noAutofit/>
          </a:bodyPr>
          <a:lstStyle/>
          <a:p>
            <a:pPr>
              <a:spcBef>
                <a:spcPts val="1000"/>
              </a:spcBef>
            </a:pPr>
            <a:r>
              <a:rPr lang="en-US" sz="2400">
                <a:cs typeface="Arial"/>
              </a:rPr>
              <a:t>Is a proactive approach for our dicerse classrooms</a:t>
            </a:r>
            <a:endParaRPr lang="en-US" sz="2400">
              <a:ea typeface="+mn-lt"/>
              <a:cs typeface="+mn-lt"/>
            </a:endParaRPr>
          </a:p>
          <a:p>
            <a:pPr>
              <a:spcBef>
                <a:spcPts val="1000"/>
              </a:spcBef>
            </a:pPr>
            <a:r>
              <a:rPr lang="en-US" sz="2400">
                <a:cs typeface="Arial"/>
              </a:rPr>
              <a:t>Addresses the need of classrooms filled with students who...</a:t>
            </a:r>
            <a:endParaRPr lang="en-US" sz="2400">
              <a:ea typeface="+mn-lt"/>
              <a:cs typeface="+mn-lt"/>
            </a:endParaRPr>
          </a:p>
          <a:p>
            <a:pPr lvl="1">
              <a:lnSpc>
                <a:spcPct val="100000"/>
              </a:lnSpc>
            </a:pPr>
            <a:r>
              <a:rPr lang="en-US" sz="2400">
                <a:cs typeface="Arial"/>
              </a:rPr>
              <a:t>Have a wide span of needs</a:t>
            </a:r>
            <a:endParaRPr lang="en-US" sz="2400">
              <a:ea typeface="+mn-lt"/>
              <a:cs typeface="+mn-lt"/>
            </a:endParaRPr>
          </a:p>
          <a:p>
            <a:pPr lvl="1">
              <a:lnSpc>
                <a:spcPct val="100000"/>
              </a:lnSpc>
            </a:pPr>
            <a:r>
              <a:rPr lang="en-US" sz="2400">
                <a:cs typeface="Arial"/>
              </a:rPr>
              <a:t>Have different attention spans</a:t>
            </a:r>
            <a:endParaRPr lang="en-US" sz="2400">
              <a:ea typeface="+mn-lt"/>
              <a:cs typeface="+mn-lt"/>
            </a:endParaRPr>
          </a:p>
          <a:p>
            <a:pPr lvl="1">
              <a:lnSpc>
                <a:spcPct val="100000"/>
              </a:lnSpc>
            </a:pPr>
            <a:r>
              <a:rPr lang="en-US" sz="2400">
                <a:cs typeface="Arial"/>
              </a:rPr>
              <a:t>Have a variety of language abilities</a:t>
            </a:r>
            <a:endParaRPr lang="en-US" sz="2400">
              <a:ea typeface="+mn-lt"/>
              <a:cs typeface="+mn-lt"/>
            </a:endParaRPr>
          </a:p>
          <a:p>
            <a:pPr lvl="1">
              <a:lnSpc>
                <a:spcPct val="100000"/>
              </a:lnSpc>
            </a:pPr>
            <a:r>
              <a:rPr lang="en-US" sz="2400">
                <a:cs typeface="Arial"/>
              </a:rPr>
              <a:t>Come from a variety of backgrounds (cultural, educational, etc.)</a:t>
            </a:r>
            <a:endParaRPr lang="en-US" sz="2400">
              <a:ea typeface="+mn-lt"/>
              <a:cs typeface="+mn-lt"/>
            </a:endParaRPr>
          </a:p>
          <a:p>
            <a:pPr>
              <a:spcBef>
                <a:spcPts val="1000"/>
              </a:spcBef>
            </a:pPr>
            <a:r>
              <a:rPr lang="en-US" sz="2400">
                <a:cs typeface="Arial"/>
              </a:rPr>
              <a:t>Meets the needs of </a:t>
            </a:r>
            <a:r>
              <a:rPr lang="en-US" sz="2400" b="1" u="sng">
                <a:cs typeface="Arial"/>
              </a:rPr>
              <a:t>ALL</a:t>
            </a:r>
            <a:r>
              <a:rPr lang="en-US" sz="2400">
                <a:cs typeface="Arial"/>
              </a:rPr>
              <a:t> learners by promoting students to be purposeful, motivated, resourceful, knowledgeable, strategic, and goal oriented</a:t>
            </a:r>
            <a:endParaRPr lang="en-US" sz="2400">
              <a:ea typeface="+mn-lt"/>
              <a:cs typeface="+mn-lt"/>
            </a:endParaRPr>
          </a:p>
        </p:txBody>
      </p:sp>
      <p:sp>
        <p:nvSpPr>
          <p:cNvPr id="5" name="Slide Number Placeholder 4">
            <a:extLst>
              <a:ext uri="{FF2B5EF4-FFF2-40B4-BE49-F238E27FC236}">
                <a16:creationId xmlns:a16="http://schemas.microsoft.com/office/drawing/2014/main" id="{31D6CABA-201D-4D03-929C-9AD2D028F209}"/>
              </a:ext>
            </a:extLst>
          </p:cNvPr>
          <p:cNvSpPr>
            <a:spLocks noGrp="1"/>
          </p:cNvSpPr>
          <p:nvPr>
            <p:ph type="sldNum" sz="quarter" idx="12"/>
          </p:nvPr>
        </p:nvSpPr>
        <p:spPr/>
        <p:txBody>
          <a:bodyPr/>
          <a:lstStyle/>
          <a:p>
            <a:fld id="{D5CA4161-6EC3-4748-B7F3-82EA64CE3DD4}" type="slidenum">
              <a:rPr lang="en-US" smtClean="0"/>
              <a:pPr/>
              <a:t>33</a:t>
            </a:fld>
            <a:endParaRPr lang="en-US"/>
          </a:p>
        </p:txBody>
      </p:sp>
      <p:sp>
        <p:nvSpPr>
          <p:cNvPr id="6" name="TextBox 5">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pic>
        <p:nvPicPr>
          <p:cNvPr id="8" name="Picture 7" descr="school boy">
            <a:extLst>
              <a:ext uri="{FF2B5EF4-FFF2-40B4-BE49-F238E27FC236}">
                <a16:creationId xmlns:a16="http://schemas.microsoft.com/office/drawing/2014/main" id="{5432F77B-A3B4-422A-9757-A474DF62990B}"/>
              </a:ext>
            </a:extLst>
          </p:cNvPr>
          <p:cNvPicPr>
            <a:picLocks noChangeAspect="1"/>
          </p:cNvPicPr>
          <p:nvPr/>
        </p:nvPicPr>
        <p:blipFill>
          <a:blip r:embed="rId2"/>
          <a:stretch>
            <a:fillRect/>
          </a:stretch>
        </p:blipFill>
        <p:spPr>
          <a:xfrm>
            <a:off x="1931712" y="4920995"/>
            <a:ext cx="2083559" cy="1396621"/>
          </a:xfrm>
          <a:prstGeom prst="rect">
            <a:avLst/>
          </a:prstGeom>
        </p:spPr>
      </p:pic>
      <p:pic>
        <p:nvPicPr>
          <p:cNvPr id="10" name="Picture 8" descr="teenage girl">
            <a:extLst>
              <a:ext uri="{FF2B5EF4-FFF2-40B4-BE49-F238E27FC236}">
                <a16:creationId xmlns:a16="http://schemas.microsoft.com/office/drawing/2014/main" id="{24FC7B74-4863-45DA-9454-AAD3428C926B}"/>
              </a:ext>
            </a:extLst>
          </p:cNvPr>
          <p:cNvPicPr>
            <a:picLocks noChangeAspect="1"/>
          </p:cNvPicPr>
          <p:nvPr/>
        </p:nvPicPr>
        <p:blipFill>
          <a:blip r:embed="rId3"/>
          <a:stretch>
            <a:fillRect/>
          </a:stretch>
        </p:blipFill>
        <p:spPr>
          <a:xfrm>
            <a:off x="4007414" y="4921048"/>
            <a:ext cx="2072186" cy="1396515"/>
          </a:xfrm>
          <a:prstGeom prst="rect">
            <a:avLst/>
          </a:prstGeom>
        </p:spPr>
      </p:pic>
      <p:pic>
        <p:nvPicPr>
          <p:cNvPr id="12" name="Picture 9" descr="teen boy">
            <a:extLst>
              <a:ext uri="{FF2B5EF4-FFF2-40B4-BE49-F238E27FC236}">
                <a16:creationId xmlns:a16="http://schemas.microsoft.com/office/drawing/2014/main" id="{AF8D2A66-0A3F-44E2-9B0A-C063A27F2460}"/>
              </a:ext>
            </a:extLst>
          </p:cNvPr>
          <p:cNvPicPr>
            <a:picLocks noChangeAspect="1"/>
          </p:cNvPicPr>
          <p:nvPr/>
        </p:nvPicPr>
        <p:blipFill rotWithShape="1">
          <a:blip r:embed="rId4"/>
          <a:srcRect t="5725" r="-573" b="50101"/>
          <a:stretch/>
        </p:blipFill>
        <p:spPr>
          <a:xfrm>
            <a:off x="6091051" y="4918368"/>
            <a:ext cx="2087736" cy="1385496"/>
          </a:xfrm>
          <a:prstGeom prst="rect">
            <a:avLst/>
          </a:prstGeom>
        </p:spPr>
      </p:pic>
      <p:pic>
        <p:nvPicPr>
          <p:cNvPr id="14" name="Picture 3" descr="young girl">
            <a:extLst>
              <a:ext uri="{FF2B5EF4-FFF2-40B4-BE49-F238E27FC236}">
                <a16:creationId xmlns:a16="http://schemas.microsoft.com/office/drawing/2014/main" id="{7D5256F2-DE79-42A7-9440-2C37C13C8C79}"/>
              </a:ext>
            </a:extLst>
          </p:cNvPr>
          <p:cNvPicPr>
            <a:picLocks noChangeAspect="1"/>
          </p:cNvPicPr>
          <p:nvPr/>
        </p:nvPicPr>
        <p:blipFill>
          <a:blip r:embed="rId5"/>
          <a:stretch>
            <a:fillRect/>
          </a:stretch>
        </p:blipFill>
        <p:spPr>
          <a:xfrm>
            <a:off x="8174094" y="4917041"/>
            <a:ext cx="2083559" cy="1384986"/>
          </a:xfrm>
          <a:prstGeom prst="rect">
            <a:avLst/>
          </a:prstGeom>
        </p:spPr>
      </p:pic>
    </p:spTree>
    <p:extLst>
      <p:ext uri="{BB962C8B-B14F-4D97-AF65-F5344CB8AC3E}">
        <p14:creationId xmlns:p14="http://schemas.microsoft.com/office/powerpoint/2010/main" val="491622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9911F-E12F-4BFF-A9BE-7BC74FEDFF80}"/>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257B3AB8-D62D-4E16-88BA-F7361ADADB23}"/>
              </a:ext>
            </a:extLst>
          </p:cNvPr>
          <p:cNvSpPr>
            <a:spLocks noGrp="1"/>
          </p:cNvSpPr>
          <p:nvPr>
            <p:ph idx="1"/>
          </p:nvPr>
        </p:nvSpPr>
        <p:spPr>
          <a:xfrm>
            <a:off x="294199" y="1491343"/>
            <a:ext cx="11603603" cy="4685620"/>
          </a:xfrm>
        </p:spPr>
        <p:txBody>
          <a:bodyPr>
            <a:normAutofit fontScale="77500" lnSpcReduction="20000"/>
          </a:bodyPr>
          <a:lstStyle/>
          <a:p>
            <a:r>
              <a:rPr lang="en-US" dirty="0"/>
              <a:t>Key Questions to Consider when Planning Lessons </a:t>
            </a:r>
            <a:r>
              <a:rPr lang="en-US" dirty="0">
                <a:hlinkClick r:id="rId2"/>
              </a:rPr>
              <a:t>https://drive.google.com/file/d/1Js7OA0j6aqUhZy20748BiYfDWiiSFEcU/view?usp=sharing</a:t>
            </a:r>
            <a:endParaRPr lang="en-US" dirty="0"/>
          </a:p>
          <a:p>
            <a:pPr marL="0" indent="0">
              <a:buNone/>
            </a:pPr>
            <a:endParaRPr lang="en-US" dirty="0"/>
          </a:p>
          <a:p>
            <a:r>
              <a:rPr lang="en-US" dirty="0"/>
              <a:t> UDL Guidelines </a:t>
            </a:r>
            <a:r>
              <a:rPr lang="en-US" dirty="0">
                <a:hlinkClick r:id="rId3"/>
              </a:rPr>
              <a:t>https://drive.google.com/file/d/1_IPJ3fZso2O4LSw4x3AmfMhnCvvdaJK1/view?usp=sharing</a:t>
            </a:r>
            <a:endParaRPr lang="en-US" dirty="0"/>
          </a:p>
          <a:p>
            <a:pPr marL="0" indent="0">
              <a:buNone/>
            </a:pPr>
            <a:endParaRPr lang="en-US" dirty="0"/>
          </a:p>
          <a:p>
            <a:r>
              <a:rPr lang="en-US" dirty="0"/>
              <a:t> CAST </a:t>
            </a:r>
            <a:r>
              <a:rPr lang="en-US" dirty="0">
                <a:hlinkClick r:id="rId4"/>
              </a:rPr>
              <a:t>https://udlguidelines.cast.org/</a:t>
            </a:r>
            <a:endParaRPr lang="en-US" dirty="0"/>
          </a:p>
          <a:p>
            <a:pPr marL="0" indent="0">
              <a:buNone/>
            </a:pPr>
            <a:endParaRPr lang="en-US" dirty="0"/>
          </a:p>
          <a:p>
            <a:r>
              <a:rPr lang="en-US" dirty="0"/>
              <a:t> Iris Center Accommodations and Modifications Module </a:t>
            </a:r>
            <a:r>
              <a:rPr lang="en-US" dirty="0">
                <a:hlinkClick r:id="rId5"/>
              </a:rPr>
              <a:t>IRIS | Page 1: Accommodations (vanderbilt.edu)</a:t>
            </a:r>
            <a:endParaRPr lang="en-US" dirty="0"/>
          </a:p>
          <a:p>
            <a:endParaRPr lang="en-US" dirty="0"/>
          </a:p>
        </p:txBody>
      </p:sp>
      <p:sp>
        <p:nvSpPr>
          <p:cNvPr id="4" name="Footer Placeholder 3">
            <a:extLst>
              <a:ext uri="{FF2B5EF4-FFF2-40B4-BE49-F238E27FC236}">
                <a16:creationId xmlns:a16="http://schemas.microsoft.com/office/drawing/2014/main" id="{507F8F5E-FB41-4296-95F2-8C9326ABAF5E}"/>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807FCF3F-705E-43C2-AFB0-C31BD23C5E3B}"/>
              </a:ext>
            </a:extLst>
          </p:cNvPr>
          <p:cNvSpPr>
            <a:spLocks noGrp="1"/>
          </p:cNvSpPr>
          <p:nvPr>
            <p:ph type="sldNum" sz="quarter" idx="12"/>
          </p:nvPr>
        </p:nvSpPr>
        <p:spPr/>
        <p:txBody>
          <a:bodyPr/>
          <a:lstStyle/>
          <a:p>
            <a:fld id="{D5CA4161-6EC3-4748-B7F3-82EA64CE3DD4}" type="slidenum">
              <a:rPr lang="en-US" smtClean="0"/>
              <a:pPr/>
              <a:t>34</a:t>
            </a:fld>
            <a:endParaRPr lang="en-US" dirty="0"/>
          </a:p>
        </p:txBody>
      </p:sp>
    </p:spTree>
    <p:extLst>
      <p:ext uri="{BB962C8B-B14F-4D97-AF65-F5344CB8AC3E}">
        <p14:creationId xmlns:p14="http://schemas.microsoft.com/office/powerpoint/2010/main" val="2659479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6F22-14F8-497C-9E90-57873C6C5AAF}"/>
              </a:ext>
            </a:extLst>
          </p:cNvPr>
          <p:cNvSpPr>
            <a:spLocks noGrp="1"/>
          </p:cNvSpPr>
          <p:nvPr>
            <p:ph type="title"/>
          </p:nvPr>
        </p:nvSpPr>
        <p:spPr/>
        <p:txBody>
          <a:bodyPr/>
          <a:lstStyle/>
          <a:p>
            <a:r>
              <a:rPr lang="en-US">
                <a:cs typeface="Arial"/>
              </a:rPr>
              <a:t>Safe and Healthy Learning Environments</a:t>
            </a:r>
            <a:endParaRPr lang="en-US"/>
          </a:p>
        </p:txBody>
      </p:sp>
      <p:sp>
        <p:nvSpPr>
          <p:cNvPr id="5" name="Slide Number Placeholder 4">
            <a:extLst>
              <a:ext uri="{FF2B5EF4-FFF2-40B4-BE49-F238E27FC236}">
                <a16:creationId xmlns:a16="http://schemas.microsoft.com/office/drawing/2014/main" id="{B16807DD-7CD4-4B22-9B2C-4F2E8FE5CC2A}"/>
              </a:ext>
            </a:extLst>
          </p:cNvPr>
          <p:cNvSpPr>
            <a:spLocks noGrp="1"/>
          </p:cNvSpPr>
          <p:nvPr>
            <p:ph type="sldNum" sz="quarter" idx="12"/>
          </p:nvPr>
        </p:nvSpPr>
        <p:spPr>
          <a:xfrm>
            <a:off x="286871" y="6363318"/>
            <a:ext cx="3223809" cy="365125"/>
          </a:xfrm>
        </p:spPr>
        <p:txBody>
          <a:bodyPr/>
          <a:lstStyle/>
          <a:p>
            <a:r>
              <a:rPr lang="en-US">
                <a:solidFill>
                  <a:srgbClr val="787878"/>
                </a:solidFill>
                <a:latin typeface="Arial"/>
                <a:ea typeface="Arial"/>
                <a:cs typeface="Arial"/>
              </a:rPr>
              <a:t>IDEA – B State Advisory Panel June 2021</a:t>
            </a:r>
            <a:endParaRPr lang="en-US"/>
          </a:p>
        </p:txBody>
      </p:sp>
      <p:sp>
        <p:nvSpPr>
          <p:cNvPr id="4" name="Rectangle 3"/>
          <p:cNvSpPr/>
          <p:nvPr/>
        </p:nvSpPr>
        <p:spPr>
          <a:xfrm>
            <a:off x="130077" y="4637290"/>
            <a:ext cx="11934994" cy="1200329"/>
          </a:xfrm>
          <a:prstGeom prst="rect">
            <a:avLst/>
          </a:prstGeom>
        </p:spPr>
        <p:txBody>
          <a:bodyPr wrap="square" lIns="91440" tIns="45720" rIns="91440" bIns="45720" anchor="t">
            <a:spAutoFit/>
          </a:bodyPr>
          <a:lstStyle/>
          <a:p>
            <a:r>
              <a:rPr lang="en-US" sz="2400" i="1">
                <a:solidFill>
                  <a:schemeClr val="accent6">
                    <a:lumMod val="75000"/>
                  </a:schemeClr>
                </a:solidFill>
              </a:rPr>
              <a:t>If children experience stress (trauma) but also have a warm, loving adult to support them, then that child will be able to respond to and recover from even the most difficult of circumstances.”    </a:t>
            </a:r>
            <a:r>
              <a:rPr lang="en-US" sz="2400">
                <a:solidFill>
                  <a:schemeClr val="accent6">
                    <a:lumMod val="75000"/>
                  </a:schemeClr>
                </a:solidFill>
              </a:rPr>
              <a:t>Melissa Bright, Research Scientist University of Florida</a:t>
            </a:r>
            <a:endParaRPr lang="en-US" sz="2400">
              <a:solidFill>
                <a:schemeClr val="accent6">
                  <a:lumMod val="75000"/>
                </a:schemeClr>
              </a:solidFill>
              <a:cs typeface="Arial"/>
            </a:endParaRPr>
          </a:p>
        </p:txBody>
      </p:sp>
    </p:spTree>
    <p:extLst>
      <p:ext uri="{BB962C8B-B14F-4D97-AF65-F5344CB8AC3E}">
        <p14:creationId xmlns:p14="http://schemas.microsoft.com/office/powerpoint/2010/main" val="1037326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234" y="212521"/>
            <a:ext cx="11603603" cy="1325563"/>
          </a:xfrm>
        </p:spPr>
        <p:txBody>
          <a:bodyPr>
            <a:normAutofit fontScale="90000"/>
          </a:bodyPr>
          <a:lstStyle/>
          <a:p>
            <a:pPr algn="ctr"/>
            <a:r>
              <a:rPr lang="en-US">
                <a:cs typeface="Arial"/>
              </a:rPr>
              <a:t>Goal: Keeping kids safe and maintain a motivating and successful learning environment for all.</a:t>
            </a:r>
            <a:endParaRPr lang="en-US"/>
          </a:p>
        </p:txBody>
      </p:sp>
      <p:sp>
        <p:nvSpPr>
          <p:cNvPr id="5" name="Slide Number Placeholder 4"/>
          <p:cNvSpPr>
            <a:spLocks noGrp="1"/>
          </p:cNvSpPr>
          <p:nvPr>
            <p:ph type="sldNum" sz="quarter" idx="12"/>
          </p:nvPr>
        </p:nvSpPr>
        <p:spPr/>
        <p:txBody>
          <a:bodyPr/>
          <a:lstStyle/>
          <a:p>
            <a:fld id="{D5CA4161-6EC3-4748-B7F3-82EA64CE3DD4}" type="slidenum">
              <a:rPr lang="en-US" smtClean="0"/>
              <a:pPr/>
              <a:t>36</a:t>
            </a:fld>
            <a:endParaRPr lang="en-US"/>
          </a:p>
        </p:txBody>
      </p:sp>
      <p:pic>
        <p:nvPicPr>
          <p:cNvPr id="6" name="Picture 5"/>
          <p:cNvPicPr>
            <a:picLocks noChangeAspect="1"/>
          </p:cNvPicPr>
          <p:nvPr/>
        </p:nvPicPr>
        <p:blipFill>
          <a:blip r:embed="rId3"/>
          <a:stretch>
            <a:fillRect/>
          </a:stretch>
        </p:blipFill>
        <p:spPr>
          <a:xfrm>
            <a:off x="3545747" y="1675289"/>
            <a:ext cx="5315601" cy="5182711"/>
          </a:xfrm>
          <a:prstGeom prst="rect">
            <a:avLst/>
          </a:prstGeom>
        </p:spPr>
      </p:pic>
      <p:sp>
        <p:nvSpPr>
          <p:cNvPr id="7" name="TextBox 6">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1613449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48"/>
            <a:ext cx="11603603" cy="988725"/>
          </a:xfrm>
        </p:spPr>
        <p:txBody>
          <a:bodyPr/>
          <a:lstStyle/>
          <a:p>
            <a:r>
              <a:rPr lang="en-US"/>
              <a:t>Trauma Defined</a:t>
            </a:r>
          </a:p>
        </p:txBody>
      </p:sp>
      <p:sp>
        <p:nvSpPr>
          <p:cNvPr id="5" name="Slide Number Placeholder 4"/>
          <p:cNvSpPr>
            <a:spLocks noGrp="1"/>
          </p:cNvSpPr>
          <p:nvPr>
            <p:ph type="sldNum" sz="quarter" idx="12"/>
          </p:nvPr>
        </p:nvSpPr>
        <p:spPr/>
        <p:txBody>
          <a:bodyPr/>
          <a:lstStyle/>
          <a:p>
            <a:fld id="{D5CA4161-6EC3-4748-B7F3-82EA64CE3DD4}" type="slidenum">
              <a:rPr lang="en-US" smtClean="0"/>
              <a:pPr/>
              <a:t>37</a:t>
            </a:fld>
            <a:endParaRPr lang="en-US"/>
          </a:p>
        </p:txBody>
      </p:sp>
      <p:sp>
        <p:nvSpPr>
          <p:cNvPr id="4" name="TextBox 3"/>
          <p:cNvSpPr txBox="1"/>
          <p:nvPr/>
        </p:nvSpPr>
        <p:spPr>
          <a:xfrm>
            <a:off x="1136650" y="1018173"/>
            <a:ext cx="9823450" cy="523220"/>
          </a:xfrm>
          <a:prstGeom prst="rect">
            <a:avLst/>
          </a:prstGeom>
          <a:solidFill>
            <a:schemeClr val="accent3"/>
          </a:solidFill>
        </p:spPr>
        <p:txBody>
          <a:bodyPr wrap="square" lIns="91440" tIns="45720" rIns="91440" bIns="45720" rtlCol="0" anchor="t">
            <a:spAutoFit/>
          </a:bodyPr>
          <a:lstStyle/>
          <a:p>
            <a:r>
              <a:rPr lang="en-US" sz="2800">
                <a:solidFill>
                  <a:schemeClr val="bg1"/>
                </a:solidFill>
              </a:rPr>
              <a:t>Trauma is an emotional or psychological injury.</a:t>
            </a:r>
          </a:p>
        </p:txBody>
      </p:sp>
      <p:sp>
        <p:nvSpPr>
          <p:cNvPr id="6" name="TextBox 5"/>
          <p:cNvSpPr txBox="1"/>
          <p:nvPr/>
        </p:nvSpPr>
        <p:spPr>
          <a:xfrm>
            <a:off x="1136650" y="1712334"/>
            <a:ext cx="9823450" cy="954107"/>
          </a:xfrm>
          <a:prstGeom prst="rect">
            <a:avLst/>
          </a:prstGeom>
          <a:solidFill>
            <a:srgbClr val="7030A0"/>
          </a:solidFill>
        </p:spPr>
        <p:txBody>
          <a:bodyPr wrap="square" lIns="91440" tIns="45720" rIns="91440" bIns="45720" rtlCol="0" anchor="t">
            <a:spAutoFit/>
          </a:bodyPr>
          <a:lstStyle/>
          <a:p>
            <a:r>
              <a:rPr lang="en-US" sz="2800">
                <a:solidFill>
                  <a:schemeClr val="bg1"/>
                </a:solidFill>
              </a:rPr>
              <a:t>Physically or emotionally harmful or life threatening and that has lasting adverse effects.</a:t>
            </a:r>
          </a:p>
        </p:txBody>
      </p:sp>
      <p:sp>
        <p:nvSpPr>
          <p:cNvPr id="8" name="TextBox 7"/>
          <p:cNvSpPr txBox="1"/>
          <p:nvPr/>
        </p:nvSpPr>
        <p:spPr>
          <a:xfrm>
            <a:off x="1136650" y="2818756"/>
            <a:ext cx="9823450" cy="1596014"/>
          </a:xfrm>
          <a:prstGeom prst="rect">
            <a:avLst/>
          </a:prstGeom>
          <a:solidFill>
            <a:schemeClr val="accent2">
              <a:lumMod val="60000"/>
              <a:lumOff val="40000"/>
            </a:schemeClr>
          </a:solidFill>
        </p:spPr>
        <p:txBody>
          <a:bodyPr wrap="square" lIns="91440" tIns="45720" rIns="91440" bIns="45720" rtlCol="0" anchor="t">
            <a:spAutoFit/>
          </a:bodyPr>
          <a:lstStyle/>
          <a:p>
            <a:pPr>
              <a:lnSpc>
                <a:spcPct val="120000"/>
              </a:lnSpc>
              <a:defRPr/>
            </a:pPr>
            <a:r>
              <a:rPr lang="en-US" altLang="en-US" sz="2800">
                <a:solidFill>
                  <a:schemeClr val="bg1"/>
                </a:solidFill>
              </a:rPr>
              <a:t>Trauma occurs when an actual or perceived threat of danger [or loss] overwhelms a person’s usual coping ability. –Beverly James</a:t>
            </a:r>
          </a:p>
        </p:txBody>
      </p:sp>
      <p:sp>
        <p:nvSpPr>
          <p:cNvPr id="9" name="TextBox 8"/>
          <p:cNvSpPr txBox="1"/>
          <p:nvPr/>
        </p:nvSpPr>
        <p:spPr>
          <a:xfrm rot="10800000" flipH="1" flipV="1">
            <a:off x="1136650" y="4573933"/>
            <a:ext cx="9823450" cy="1078950"/>
          </a:xfrm>
          <a:prstGeom prst="rect">
            <a:avLst/>
          </a:prstGeom>
          <a:solidFill>
            <a:schemeClr val="tx1"/>
          </a:solidFill>
        </p:spPr>
        <p:txBody>
          <a:bodyPr wrap="square" lIns="91440" tIns="45720" rIns="91440" bIns="45720" rtlCol="0" anchor="t">
            <a:spAutoFit/>
          </a:bodyPr>
          <a:lstStyle/>
          <a:p>
            <a:pPr>
              <a:lnSpc>
                <a:spcPct val="120000"/>
              </a:lnSpc>
              <a:defRPr/>
            </a:pPr>
            <a:r>
              <a:rPr lang="en-US" altLang="en-US" sz="2800">
                <a:solidFill>
                  <a:schemeClr val="bg1"/>
                </a:solidFill>
              </a:rPr>
              <a:t>What is traumatic for one person won’t necessarily traumatize another.</a:t>
            </a:r>
            <a:endParaRPr lang="en-US" altLang="en-US" sz="2800">
              <a:solidFill>
                <a:schemeClr val="bg1"/>
              </a:solidFill>
              <a:cs typeface="Arial" panose="020B0604020202020204"/>
            </a:endParaRPr>
          </a:p>
        </p:txBody>
      </p:sp>
    </p:spTree>
    <p:extLst>
      <p:ext uri="{BB962C8B-B14F-4D97-AF65-F5344CB8AC3E}">
        <p14:creationId xmlns:p14="http://schemas.microsoft.com/office/powerpoint/2010/main" val="320453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234" y="0"/>
            <a:ext cx="11603603" cy="1325563"/>
          </a:xfrm>
        </p:spPr>
        <p:txBody>
          <a:bodyPr/>
          <a:lstStyle/>
          <a:p>
            <a:r>
              <a:rPr lang="en-US"/>
              <a:t>Adverse Childhood Experiences - ACES</a:t>
            </a:r>
          </a:p>
        </p:txBody>
      </p:sp>
      <p:sp>
        <p:nvSpPr>
          <p:cNvPr id="3" name="Content Placeholder 2"/>
          <p:cNvSpPr>
            <a:spLocks noGrp="1"/>
          </p:cNvSpPr>
          <p:nvPr>
            <p:ph idx="1"/>
          </p:nvPr>
        </p:nvSpPr>
        <p:spPr>
          <a:xfrm>
            <a:off x="258234" y="1174994"/>
            <a:ext cx="11603603" cy="5384068"/>
          </a:xfrm>
        </p:spPr>
        <p:txBody>
          <a:bodyPr>
            <a:normAutofit/>
          </a:bodyPr>
          <a:lstStyle/>
          <a:p>
            <a:pPr marL="457200" indent="-457200">
              <a:defRPr/>
            </a:pPr>
            <a:r>
              <a:rPr lang="en-US" b="1">
                <a:solidFill>
                  <a:schemeClr val="tx1"/>
                </a:solidFill>
              </a:rPr>
              <a:t>A</a:t>
            </a:r>
            <a:r>
              <a:rPr lang="en-US"/>
              <a:t>dverse </a:t>
            </a:r>
            <a:r>
              <a:rPr lang="en-US" b="1">
                <a:solidFill>
                  <a:schemeClr val="tx1"/>
                </a:solidFill>
              </a:rPr>
              <a:t>C</a:t>
            </a:r>
            <a:r>
              <a:rPr lang="en-US"/>
              <a:t>hildhood </a:t>
            </a:r>
            <a:r>
              <a:rPr lang="en-US" b="1">
                <a:solidFill>
                  <a:schemeClr val="tx1"/>
                </a:solidFill>
              </a:rPr>
              <a:t>E</a:t>
            </a:r>
            <a:r>
              <a:rPr lang="en-US"/>
              <a:t>xperiences (</a:t>
            </a:r>
            <a:r>
              <a:rPr lang="en-US" b="1">
                <a:solidFill>
                  <a:schemeClr val="tx1"/>
                </a:solidFill>
              </a:rPr>
              <a:t>ACEs</a:t>
            </a:r>
            <a:r>
              <a:rPr lang="en-US"/>
              <a:t>) describe traumatic experiences in a person’s life occurring before the age of 18.</a:t>
            </a:r>
          </a:p>
          <a:p>
            <a:pPr marL="0" indent="0">
              <a:buNone/>
              <a:defRPr/>
            </a:pPr>
            <a:endParaRPr lang="en-US"/>
          </a:p>
          <a:p>
            <a:pPr marL="457200" lvl="1" indent="0">
              <a:buNone/>
              <a:defRPr/>
            </a:pPr>
            <a:endParaRPr lang="en-US"/>
          </a:p>
          <a:p>
            <a:pPr marL="0" indent="0">
              <a:buNone/>
              <a:defRPr/>
            </a:pPr>
            <a:endParaRPr lang="en-US"/>
          </a:p>
          <a:p>
            <a:pPr marL="0" indent="0">
              <a:buNone/>
              <a:defRPr/>
            </a:pPr>
            <a:endParaRPr lang="en-US"/>
          </a:p>
          <a:p>
            <a:pPr marL="0" indent="0">
              <a:buNone/>
              <a:defRPr/>
            </a:pPr>
            <a:endParaRPr lang="en-US"/>
          </a:p>
          <a:p>
            <a:pPr marL="457200" indent="-457200">
              <a:defRPr/>
            </a:pPr>
            <a:endParaRPr lang="en-US"/>
          </a:p>
          <a:p>
            <a:pPr marL="0" indent="0">
              <a:buNone/>
              <a:defRPr/>
            </a:pPr>
            <a:endParaRPr lang="en-US"/>
          </a:p>
          <a:p>
            <a:pPr marL="0" indent="0">
              <a:buNone/>
            </a:pPr>
            <a:endParaRPr lang="en-US"/>
          </a:p>
        </p:txBody>
      </p:sp>
      <p:sp>
        <p:nvSpPr>
          <p:cNvPr id="5" name="Slide Number Placeholder 4"/>
          <p:cNvSpPr>
            <a:spLocks noGrp="1"/>
          </p:cNvSpPr>
          <p:nvPr>
            <p:ph type="sldNum" sz="quarter" idx="12"/>
          </p:nvPr>
        </p:nvSpPr>
        <p:spPr/>
        <p:txBody>
          <a:bodyPr/>
          <a:lstStyle/>
          <a:p>
            <a:fld id="{D5CA4161-6EC3-4748-B7F3-82EA64CE3DD4}" type="slidenum">
              <a:rPr lang="en-US" smtClean="0"/>
              <a:pPr/>
              <a:t>38</a:t>
            </a:fld>
            <a:endParaRPr lang="en-US"/>
          </a:p>
        </p:txBody>
      </p:sp>
      <p:pic>
        <p:nvPicPr>
          <p:cNvPr id="7" name="Picture 6"/>
          <p:cNvPicPr>
            <a:picLocks noChangeAspect="1"/>
          </p:cNvPicPr>
          <p:nvPr/>
        </p:nvPicPr>
        <p:blipFill>
          <a:blip r:embed="rId3"/>
          <a:stretch>
            <a:fillRect/>
          </a:stretch>
        </p:blipFill>
        <p:spPr>
          <a:xfrm>
            <a:off x="2655681" y="2601832"/>
            <a:ext cx="6428275" cy="3843573"/>
          </a:xfrm>
          <a:prstGeom prst="rect">
            <a:avLst/>
          </a:prstGeom>
        </p:spPr>
      </p:pic>
      <p:sp>
        <p:nvSpPr>
          <p:cNvPr id="6" name="TextBox 5">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2544085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199" y="0"/>
            <a:ext cx="11603603" cy="1325563"/>
          </a:xfrm>
        </p:spPr>
        <p:txBody>
          <a:bodyPr/>
          <a:lstStyle/>
          <a:p>
            <a:r>
              <a:rPr lang="en-US"/>
              <a:t>Trauma and the Brain</a:t>
            </a:r>
          </a:p>
        </p:txBody>
      </p:sp>
      <p:sp>
        <p:nvSpPr>
          <p:cNvPr id="3" name="Content Placeholder 2"/>
          <p:cNvSpPr>
            <a:spLocks noGrp="1"/>
          </p:cNvSpPr>
          <p:nvPr>
            <p:ph idx="1"/>
          </p:nvPr>
        </p:nvSpPr>
        <p:spPr>
          <a:xfrm>
            <a:off x="294199" y="1048216"/>
            <a:ext cx="11603603" cy="5586760"/>
          </a:xfrm>
        </p:spPr>
        <p:txBody>
          <a:bodyPr vert="horz" lIns="91440" tIns="45720" rIns="91440" bIns="45720" rtlCol="0" anchor="t">
            <a:normAutofit fontScale="70000" lnSpcReduction="20000"/>
          </a:bodyPr>
          <a:lstStyle/>
          <a:p>
            <a:r>
              <a:rPr lang="en-US"/>
              <a:t>Amygdala </a:t>
            </a:r>
          </a:p>
          <a:p>
            <a:pPr lvl="1"/>
            <a:r>
              <a:rPr lang="en-US">
                <a:solidFill>
                  <a:schemeClr val="tx1"/>
                </a:solidFill>
              </a:rPr>
              <a:t>Overdeveloped</a:t>
            </a:r>
            <a:endParaRPr lang="en-US">
              <a:solidFill>
                <a:schemeClr val="tx1"/>
              </a:solidFill>
              <a:cs typeface="Arial"/>
            </a:endParaRPr>
          </a:p>
          <a:p>
            <a:pPr lvl="1"/>
            <a:r>
              <a:rPr lang="en-US"/>
              <a:t>Emotions, survival, instincts, and memory</a:t>
            </a:r>
          </a:p>
          <a:p>
            <a:pPr lvl="1"/>
            <a:r>
              <a:rPr lang="en-US"/>
              <a:t>This can make a person more likely to react to </a:t>
            </a:r>
          </a:p>
          <a:p>
            <a:pPr marL="457200" lvl="1" indent="0">
              <a:buNone/>
            </a:pPr>
            <a:r>
              <a:rPr lang="en-US"/>
              <a:t>    triggers, especially emotional ones</a:t>
            </a:r>
            <a:endParaRPr lang="en-US">
              <a:cs typeface="Arial"/>
            </a:endParaRPr>
          </a:p>
          <a:p>
            <a:r>
              <a:rPr lang="en-US"/>
              <a:t>Hippocampus</a:t>
            </a:r>
            <a:endParaRPr lang="en-US">
              <a:cs typeface="Arial"/>
            </a:endParaRPr>
          </a:p>
          <a:p>
            <a:pPr lvl="1"/>
            <a:r>
              <a:rPr lang="en-US">
                <a:solidFill>
                  <a:schemeClr val="tx1"/>
                </a:solidFill>
              </a:rPr>
              <a:t>Underdeveloped</a:t>
            </a:r>
            <a:r>
              <a:rPr lang="en-US">
                <a:solidFill>
                  <a:schemeClr val="accent2">
                    <a:lumMod val="60000"/>
                    <a:lumOff val="40000"/>
                  </a:schemeClr>
                </a:solidFill>
              </a:rPr>
              <a:t> </a:t>
            </a:r>
            <a:r>
              <a:rPr lang="en-US"/>
              <a:t>which can affect attention, </a:t>
            </a:r>
          </a:p>
          <a:p>
            <a:pPr marL="457200" lvl="1" indent="0">
              <a:buNone/>
            </a:pPr>
            <a:r>
              <a:rPr lang="en-US"/>
              <a:t>    learning, and memory</a:t>
            </a:r>
            <a:endParaRPr lang="en-US">
              <a:cs typeface="Arial"/>
            </a:endParaRPr>
          </a:p>
          <a:p>
            <a:pPr lvl="1"/>
            <a:r>
              <a:rPr lang="en-US"/>
              <a:t>Short-term, long-term memory, and spatial</a:t>
            </a:r>
          </a:p>
          <a:p>
            <a:pPr marL="457200" lvl="1" indent="0">
              <a:buNone/>
            </a:pPr>
            <a:r>
              <a:rPr lang="en-US"/>
              <a:t>   memory</a:t>
            </a:r>
            <a:endParaRPr lang="en-US">
              <a:cs typeface="Arial"/>
            </a:endParaRPr>
          </a:p>
          <a:p>
            <a:r>
              <a:rPr lang="en-US"/>
              <a:t>Prefrontal cortex</a:t>
            </a:r>
            <a:endParaRPr lang="en-US">
              <a:cs typeface="Arial"/>
            </a:endParaRPr>
          </a:p>
          <a:p>
            <a:pPr lvl="1"/>
            <a:r>
              <a:rPr lang="en-US">
                <a:solidFill>
                  <a:schemeClr val="tx1"/>
                </a:solidFill>
              </a:rPr>
              <a:t>Underdeveloped </a:t>
            </a:r>
            <a:endParaRPr lang="en-US">
              <a:solidFill>
                <a:schemeClr val="tx1"/>
              </a:solidFill>
              <a:cs typeface="Arial"/>
            </a:endParaRPr>
          </a:p>
          <a:p>
            <a:pPr lvl="1"/>
            <a:r>
              <a:rPr lang="en-US"/>
              <a:t>Complex behaviors, planning, personality development</a:t>
            </a:r>
          </a:p>
          <a:p>
            <a:pPr lvl="1"/>
            <a:r>
              <a:rPr lang="en-US"/>
              <a:t>Very vulnerable to traumatic stress </a:t>
            </a:r>
            <a:endParaRPr lang="en-US">
              <a:cs typeface="Arial"/>
            </a:endParaRPr>
          </a:p>
          <a:p>
            <a:endParaRPr lang="en-US"/>
          </a:p>
          <a:p>
            <a:r>
              <a:rPr lang="en-US"/>
              <a:t>Trauma affects our ability to think. It makes us less able to learn because we are always in survival mode (Courtois &amp; Ford, 2009). </a:t>
            </a:r>
          </a:p>
        </p:txBody>
      </p:sp>
      <p:sp>
        <p:nvSpPr>
          <p:cNvPr id="5" name="Slide Number Placeholder 4"/>
          <p:cNvSpPr>
            <a:spLocks noGrp="1"/>
          </p:cNvSpPr>
          <p:nvPr>
            <p:ph type="sldNum" sz="quarter" idx="12"/>
          </p:nvPr>
        </p:nvSpPr>
        <p:spPr/>
        <p:txBody>
          <a:bodyPr/>
          <a:lstStyle/>
          <a:p>
            <a:fld id="{D5CA4161-6EC3-4748-B7F3-82EA64CE3DD4}" type="slidenum">
              <a:rPr lang="en-US" smtClean="0"/>
              <a:pPr/>
              <a:t>39</a:t>
            </a:fld>
            <a:endParaRPr lang="en-US"/>
          </a:p>
        </p:txBody>
      </p:sp>
      <p:pic>
        <p:nvPicPr>
          <p:cNvPr id="6" name="Picture 5"/>
          <p:cNvPicPr>
            <a:picLocks noChangeAspect="1"/>
          </p:cNvPicPr>
          <p:nvPr/>
        </p:nvPicPr>
        <p:blipFill>
          <a:blip r:embed="rId3"/>
          <a:stretch>
            <a:fillRect/>
          </a:stretch>
        </p:blipFill>
        <p:spPr>
          <a:xfrm>
            <a:off x="7434193" y="954749"/>
            <a:ext cx="4463609" cy="4649593"/>
          </a:xfrm>
          <a:prstGeom prst="rect">
            <a:avLst/>
          </a:prstGeom>
        </p:spPr>
      </p:pic>
      <p:sp>
        <p:nvSpPr>
          <p:cNvPr id="7" name="TextBox 6">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2292518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OSDE Recovery Efforts</a:t>
            </a:r>
          </a:p>
        </p:txBody>
      </p:sp>
      <p:sp>
        <p:nvSpPr>
          <p:cNvPr id="7" name="Content Placeholder 6"/>
          <p:cNvSpPr>
            <a:spLocks noGrp="1"/>
          </p:cNvSpPr>
          <p:nvPr>
            <p:ph idx="1"/>
          </p:nvPr>
        </p:nvSpPr>
        <p:spPr/>
        <p:txBody>
          <a:bodyPr/>
          <a:lstStyle/>
          <a:p>
            <a:r>
              <a:rPr lang="en-US" b="1" dirty="0"/>
              <a:t>Ready Together Oklahoma - An Action Plan for Supporting Students Through the Pandemic and Beyond</a:t>
            </a:r>
          </a:p>
          <a:p>
            <a:pPr lvl="1"/>
            <a:r>
              <a:rPr lang="en-US" dirty="0">
                <a:hlinkClick r:id="rId2"/>
              </a:rPr>
              <a:t>https://readytogether.sde.ok.gov/</a:t>
            </a:r>
            <a:r>
              <a:rPr lang="en-US" dirty="0"/>
              <a:t> </a:t>
            </a:r>
          </a:p>
          <a:p>
            <a:r>
              <a:rPr lang="en-US" dirty="0"/>
              <a:t>More guidance is being added. </a:t>
            </a:r>
          </a:p>
          <a:p>
            <a:endParaRPr lang="en-US" dirty="0"/>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4</a:t>
            </a:fld>
            <a:endParaRPr lang="en-US" dirty="0"/>
          </a:p>
        </p:txBody>
      </p:sp>
    </p:spTree>
    <p:extLst>
      <p:ext uri="{BB962C8B-B14F-4D97-AF65-F5344CB8AC3E}">
        <p14:creationId xmlns:p14="http://schemas.microsoft.com/office/powerpoint/2010/main" val="2627594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CA4161-6EC3-4748-B7F3-82EA64CE3DD4}" type="slidenum">
              <a:rPr lang="en-US" smtClean="0"/>
              <a:pPr/>
              <a:t>40</a:t>
            </a:fld>
            <a:endParaRPr lang="en-US"/>
          </a:p>
        </p:txBody>
      </p:sp>
      <p:pic>
        <p:nvPicPr>
          <p:cNvPr id="5122" name="Picture 2" descr="How to Implement Trauma-informed Care to Build Resilience to Childhood  Trauma - Child Trend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49526" y="88053"/>
            <a:ext cx="8070605" cy="7376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DC5A2E-2526-4C0F-B115-198105FD267E}"/>
              </a:ext>
            </a:extLst>
          </p:cNvPr>
          <p:cNvSpPr txBox="1"/>
          <p:nvPr/>
        </p:nvSpPr>
        <p:spPr>
          <a:xfrm>
            <a:off x="516468" y="6415458"/>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3639847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CA4161-6EC3-4748-B7F3-82EA64CE3DD4}" type="slidenum">
              <a:rPr lang="en-US" smtClean="0"/>
              <a:pPr/>
              <a:t>41</a:t>
            </a:fld>
            <a:endParaRPr lang="en-US"/>
          </a:p>
        </p:txBody>
      </p:sp>
      <p:sp>
        <p:nvSpPr>
          <p:cNvPr id="7" name="Content Placeholder 6"/>
          <p:cNvSpPr>
            <a:spLocks noGrp="1"/>
          </p:cNvSpPr>
          <p:nvPr>
            <p:ph sz="half" idx="13"/>
          </p:nvPr>
        </p:nvSpPr>
        <p:spPr>
          <a:xfrm>
            <a:off x="15205" y="1454974"/>
            <a:ext cx="3983922" cy="5403026"/>
          </a:xfrm>
          <a:solidFill>
            <a:schemeClr val="tx1">
              <a:lumMod val="40000"/>
              <a:lumOff val="60000"/>
            </a:schemeClr>
          </a:solidFill>
        </p:spPr>
        <p:txBody>
          <a:bodyPr>
            <a:noAutofit/>
          </a:bodyPr>
          <a:lstStyle/>
          <a:p>
            <a:pPr>
              <a:lnSpc>
                <a:spcPct val="120000"/>
              </a:lnSpc>
            </a:pPr>
            <a:r>
              <a:rPr lang="en-US" sz="1400"/>
              <a:t>Feel helpless and uncertain</a:t>
            </a:r>
          </a:p>
          <a:p>
            <a:pPr>
              <a:lnSpc>
                <a:spcPct val="120000"/>
              </a:lnSpc>
            </a:pPr>
            <a:r>
              <a:rPr lang="en-US" sz="1400"/>
              <a:t>Fear from being separated from parent/caregiver</a:t>
            </a:r>
          </a:p>
          <a:p>
            <a:pPr>
              <a:lnSpc>
                <a:spcPct val="120000"/>
              </a:lnSpc>
            </a:pPr>
            <a:r>
              <a:rPr lang="en-US" sz="1400"/>
              <a:t>Cry and/or scream a lot</a:t>
            </a:r>
          </a:p>
          <a:p>
            <a:pPr>
              <a:lnSpc>
                <a:spcPct val="120000"/>
              </a:lnSpc>
            </a:pPr>
            <a:r>
              <a:rPr lang="en-US" sz="1400"/>
              <a:t>Eat poorly and lose weight</a:t>
            </a:r>
          </a:p>
          <a:p>
            <a:pPr>
              <a:lnSpc>
                <a:spcPct val="120000"/>
              </a:lnSpc>
            </a:pPr>
            <a:r>
              <a:rPr lang="en-US" sz="1400"/>
              <a:t>Return to bedwetting</a:t>
            </a:r>
          </a:p>
          <a:p>
            <a:pPr>
              <a:lnSpc>
                <a:spcPct val="120000"/>
              </a:lnSpc>
            </a:pPr>
            <a:r>
              <a:rPr lang="en-US" sz="1400"/>
              <a:t>Return to using baby talk</a:t>
            </a:r>
          </a:p>
          <a:p>
            <a:pPr>
              <a:lnSpc>
                <a:spcPct val="120000"/>
              </a:lnSpc>
            </a:pPr>
            <a:r>
              <a:rPr lang="en-US" sz="1400"/>
              <a:t>Develops new fears</a:t>
            </a:r>
          </a:p>
          <a:p>
            <a:pPr>
              <a:lnSpc>
                <a:spcPct val="120000"/>
              </a:lnSpc>
            </a:pPr>
            <a:r>
              <a:rPr lang="en-US" sz="1400"/>
              <a:t>Has nightmares</a:t>
            </a:r>
          </a:p>
          <a:p>
            <a:pPr>
              <a:lnSpc>
                <a:spcPct val="120000"/>
              </a:lnSpc>
            </a:pPr>
            <a:r>
              <a:rPr lang="en-US" sz="1400"/>
              <a:t>Recreates trauma through play</a:t>
            </a:r>
          </a:p>
          <a:p>
            <a:pPr>
              <a:lnSpc>
                <a:spcPct val="120000"/>
              </a:lnSpc>
            </a:pPr>
            <a:r>
              <a:rPr lang="en-US" sz="1400"/>
              <a:t>Are not developing to the next growth stage</a:t>
            </a:r>
          </a:p>
          <a:p>
            <a:pPr>
              <a:lnSpc>
                <a:spcPct val="120000"/>
              </a:lnSpc>
            </a:pPr>
            <a:r>
              <a:rPr lang="en-US" sz="1400"/>
              <a:t>Have changes in behavior</a:t>
            </a:r>
          </a:p>
          <a:p>
            <a:pPr>
              <a:lnSpc>
                <a:spcPct val="120000"/>
              </a:lnSpc>
            </a:pPr>
            <a:r>
              <a:rPr lang="en-US" sz="1400"/>
              <a:t>Ask questions about death</a:t>
            </a:r>
          </a:p>
        </p:txBody>
      </p:sp>
      <p:sp>
        <p:nvSpPr>
          <p:cNvPr id="8" name="Content Placeholder 7"/>
          <p:cNvSpPr>
            <a:spLocks noGrp="1"/>
          </p:cNvSpPr>
          <p:nvPr>
            <p:ph sz="half" idx="2"/>
          </p:nvPr>
        </p:nvSpPr>
        <p:spPr>
          <a:xfrm>
            <a:off x="3999125" y="1396249"/>
            <a:ext cx="4195502" cy="5461751"/>
          </a:xfrm>
          <a:solidFill>
            <a:schemeClr val="accent2">
              <a:lumMod val="40000"/>
              <a:lumOff val="60000"/>
            </a:schemeClr>
          </a:solidFill>
        </p:spPr>
        <p:txBody>
          <a:bodyPr>
            <a:noAutofit/>
          </a:bodyPr>
          <a:lstStyle/>
          <a:p>
            <a:pPr>
              <a:lnSpc>
                <a:spcPct val="120000"/>
              </a:lnSpc>
            </a:pPr>
            <a:r>
              <a:rPr lang="en-US" sz="1400"/>
              <a:t>Become anxious and fearful</a:t>
            </a:r>
          </a:p>
          <a:p>
            <a:pPr>
              <a:lnSpc>
                <a:spcPct val="120000"/>
              </a:lnSpc>
            </a:pPr>
            <a:r>
              <a:rPr lang="en-US" sz="1400"/>
              <a:t>Worry about their own or others’ safety</a:t>
            </a:r>
          </a:p>
          <a:p>
            <a:pPr>
              <a:lnSpc>
                <a:spcPct val="120000"/>
              </a:lnSpc>
            </a:pPr>
            <a:r>
              <a:rPr lang="en-US" sz="1400"/>
              <a:t>Become clingy with a teacher or parent</a:t>
            </a:r>
          </a:p>
          <a:p>
            <a:pPr>
              <a:lnSpc>
                <a:spcPct val="120000"/>
              </a:lnSpc>
            </a:pPr>
            <a:r>
              <a:rPr lang="en-US" sz="1400"/>
              <a:t>Feel guilt or shame</a:t>
            </a:r>
          </a:p>
          <a:p>
            <a:pPr>
              <a:lnSpc>
                <a:spcPct val="120000"/>
              </a:lnSpc>
            </a:pPr>
            <a:r>
              <a:rPr lang="en-US" sz="1400"/>
              <a:t>Tell others about the traumatic event again and again</a:t>
            </a:r>
          </a:p>
          <a:p>
            <a:pPr>
              <a:lnSpc>
                <a:spcPct val="120000"/>
              </a:lnSpc>
            </a:pPr>
            <a:r>
              <a:rPr lang="en-US" sz="1400"/>
              <a:t>Become upset if they get a small bump or bruise</a:t>
            </a:r>
          </a:p>
          <a:p>
            <a:pPr>
              <a:lnSpc>
                <a:spcPct val="120000"/>
              </a:lnSpc>
            </a:pPr>
            <a:r>
              <a:rPr lang="en-US" sz="1400"/>
              <a:t>Have a hard time concentrating</a:t>
            </a:r>
          </a:p>
          <a:p>
            <a:pPr>
              <a:lnSpc>
                <a:spcPct val="120000"/>
              </a:lnSpc>
            </a:pPr>
            <a:r>
              <a:rPr lang="en-US" sz="1400"/>
              <a:t>Experiences numbness</a:t>
            </a:r>
          </a:p>
          <a:p>
            <a:pPr>
              <a:lnSpc>
                <a:spcPct val="120000"/>
              </a:lnSpc>
            </a:pPr>
            <a:r>
              <a:rPr lang="en-US" sz="1400"/>
              <a:t>Have fears that the event will happen again</a:t>
            </a:r>
          </a:p>
          <a:p>
            <a:pPr>
              <a:lnSpc>
                <a:spcPct val="120000"/>
              </a:lnSpc>
            </a:pPr>
            <a:r>
              <a:rPr lang="en-US" sz="1400"/>
              <a:t>Have difficulties sleeping</a:t>
            </a:r>
          </a:p>
          <a:p>
            <a:pPr>
              <a:lnSpc>
                <a:spcPct val="120000"/>
              </a:lnSpc>
            </a:pPr>
            <a:r>
              <a:rPr lang="en-US" sz="1400"/>
              <a:t>Show changes in school performance</a:t>
            </a:r>
          </a:p>
          <a:p>
            <a:pPr>
              <a:lnSpc>
                <a:spcPct val="120000"/>
              </a:lnSpc>
            </a:pPr>
            <a:r>
              <a:rPr lang="en-US" sz="1400"/>
              <a:t>Become easily startled</a:t>
            </a:r>
          </a:p>
        </p:txBody>
      </p:sp>
      <p:sp>
        <p:nvSpPr>
          <p:cNvPr id="10" name="Content Placeholder 7"/>
          <p:cNvSpPr txBox="1">
            <a:spLocks/>
          </p:cNvSpPr>
          <p:nvPr/>
        </p:nvSpPr>
        <p:spPr>
          <a:xfrm>
            <a:off x="8194626" y="1473924"/>
            <a:ext cx="3983921" cy="5386590"/>
          </a:xfrm>
          <a:prstGeom prst="rect">
            <a:avLst/>
          </a:prstGeom>
          <a:solidFill>
            <a:schemeClr val="accent3">
              <a:lumMod val="60000"/>
              <a:lumOff val="4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3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400"/>
              <a:t>Feel depressed and alone</a:t>
            </a:r>
          </a:p>
          <a:p>
            <a:pPr>
              <a:lnSpc>
                <a:spcPct val="120000"/>
              </a:lnSpc>
            </a:pPr>
            <a:r>
              <a:rPr lang="en-US" sz="1400"/>
              <a:t>Discuss the traumatic events in detail</a:t>
            </a:r>
          </a:p>
          <a:p>
            <a:pPr>
              <a:lnSpc>
                <a:spcPct val="120000"/>
              </a:lnSpc>
            </a:pPr>
            <a:r>
              <a:rPr lang="en-US" sz="1400"/>
              <a:t>Develop eating disorders and self-harming behaviors such as cutting</a:t>
            </a:r>
          </a:p>
          <a:p>
            <a:pPr>
              <a:lnSpc>
                <a:spcPct val="120000"/>
              </a:lnSpc>
            </a:pPr>
            <a:r>
              <a:rPr lang="en-US" sz="1400"/>
              <a:t>Start using or abusing alcohol or drugs</a:t>
            </a:r>
          </a:p>
          <a:p>
            <a:pPr>
              <a:lnSpc>
                <a:spcPct val="120000"/>
              </a:lnSpc>
            </a:pPr>
            <a:r>
              <a:rPr lang="en-US" sz="1400"/>
              <a:t>Become sexually active</a:t>
            </a:r>
          </a:p>
          <a:p>
            <a:pPr>
              <a:lnSpc>
                <a:spcPct val="120000"/>
              </a:lnSpc>
            </a:pPr>
            <a:r>
              <a:rPr lang="en-US" sz="1400"/>
              <a:t>Feel like they are going crazy</a:t>
            </a:r>
          </a:p>
          <a:p>
            <a:pPr>
              <a:lnSpc>
                <a:spcPct val="120000"/>
              </a:lnSpc>
            </a:pPr>
            <a:r>
              <a:rPr lang="en-US" sz="1400"/>
              <a:t>Feel different from everyone else</a:t>
            </a:r>
          </a:p>
          <a:p>
            <a:pPr>
              <a:lnSpc>
                <a:spcPct val="120000"/>
              </a:lnSpc>
            </a:pPr>
            <a:r>
              <a:rPr lang="en-US" sz="1400"/>
              <a:t>Take too many risks</a:t>
            </a:r>
          </a:p>
          <a:p>
            <a:pPr>
              <a:lnSpc>
                <a:spcPct val="120000"/>
              </a:lnSpc>
            </a:pPr>
            <a:r>
              <a:rPr lang="en-US" sz="1400"/>
              <a:t>Have sleep disturbances</a:t>
            </a:r>
          </a:p>
          <a:p>
            <a:pPr>
              <a:lnSpc>
                <a:spcPct val="120000"/>
              </a:lnSpc>
            </a:pPr>
            <a:r>
              <a:rPr lang="en-US" sz="1400"/>
              <a:t>Don’t want to go to places that remind them of the event</a:t>
            </a:r>
          </a:p>
          <a:p>
            <a:pPr>
              <a:lnSpc>
                <a:spcPct val="120000"/>
              </a:lnSpc>
            </a:pPr>
            <a:r>
              <a:rPr lang="en-US" sz="1400"/>
              <a:t>Say they have no feeling about the event</a:t>
            </a:r>
          </a:p>
          <a:p>
            <a:pPr>
              <a:lnSpc>
                <a:spcPct val="120000"/>
              </a:lnSpc>
            </a:pPr>
            <a:r>
              <a:rPr lang="en-US" sz="1400"/>
              <a:t>Show changes in behavior</a:t>
            </a:r>
          </a:p>
        </p:txBody>
      </p:sp>
      <p:sp>
        <p:nvSpPr>
          <p:cNvPr id="11" name="Text Placeholder 3"/>
          <p:cNvSpPr txBox="1">
            <a:spLocks/>
          </p:cNvSpPr>
          <p:nvPr/>
        </p:nvSpPr>
        <p:spPr>
          <a:xfrm>
            <a:off x="8194628" y="633576"/>
            <a:ext cx="3983921" cy="840348"/>
          </a:xfrm>
          <a:prstGeom prst="rect">
            <a:avLst/>
          </a:prstGeom>
          <a:solidFill>
            <a:schemeClr val="accent3">
              <a:lumMod val="60000"/>
              <a:lumOff val="40000"/>
            </a:schemeClr>
          </a:solidFill>
          <a:ln>
            <a:solidFill>
              <a:srgbClr val="787878"/>
            </a:solidFill>
          </a:ln>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tx1"/>
              </a:buClr>
              <a:buFont typeface="Arial" panose="020B0604020202020204" pitchFamily="34" charset="0"/>
              <a:buNone/>
              <a:defRPr sz="24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Clr>
                <a:schemeClr val="tx1"/>
              </a:buClr>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Clr>
                <a:schemeClr val="tx1"/>
              </a:buClr>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Clr>
                <a:schemeClr val="tx1"/>
              </a:buClr>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chemeClr val="tx1"/>
              </a:buClr>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Middle and High School Children</a:t>
            </a:r>
          </a:p>
        </p:txBody>
      </p:sp>
      <p:sp>
        <p:nvSpPr>
          <p:cNvPr id="9" name="TextBox 8">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
        <p:nvSpPr>
          <p:cNvPr id="2" name="TextBox 1"/>
          <p:cNvSpPr txBox="1"/>
          <p:nvPr/>
        </p:nvSpPr>
        <p:spPr>
          <a:xfrm>
            <a:off x="2600962" y="48198"/>
            <a:ext cx="7328746" cy="461665"/>
          </a:xfrm>
          <a:prstGeom prst="rect">
            <a:avLst/>
          </a:prstGeom>
          <a:noFill/>
        </p:spPr>
        <p:txBody>
          <a:bodyPr wrap="square" rtlCol="0">
            <a:spAutoFit/>
          </a:bodyPr>
          <a:lstStyle/>
          <a:p>
            <a:pPr algn="ctr"/>
            <a:r>
              <a:rPr lang="en-US" sz="2400" b="1"/>
              <a:t>Effects of Trauma in Developmental Stages</a:t>
            </a:r>
          </a:p>
        </p:txBody>
      </p:sp>
      <p:sp>
        <p:nvSpPr>
          <p:cNvPr id="3" name="Text Placeholder 2"/>
          <p:cNvSpPr>
            <a:spLocks noGrp="1"/>
          </p:cNvSpPr>
          <p:nvPr>
            <p:ph type="body" idx="1"/>
          </p:nvPr>
        </p:nvSpPr>
        <p:spPr>
          <a:xfrm>
            <a:off x="0" y="640047"/>
            <a:ext cx="3999127" cy="840348"/>
          </a:xfrm>
          <a:solidFill>
            <a:schemeClr val="tx1">
              <a:lumMod val="40000"/>
              <a:lumOff val="60000"/>
            </a:schemeClr>
          </a:solidFill>
          <a:ln>
            <a:solidFill>
              <a:srgbClr val="787878"/>
            </a:solidFill>
          </a:ln>
        </p:spPr>
        <p:txBody>
          <a:bodyPr/>
          <a:lstStyle/>
          <a:p>
            <a:pPr algn="ctr"/>
            <a:r>
              <a:rPr lang="en-US"/>
              <a:t>Preschool Children</a:t>
            </a:r>
          </a:p>
        </p:txBody>
      </p:sp>
      <p:sp>
        <p:nvSpPr>
          <p:cNvPr id="4" name="Text Placeholder 3"/>
          <p:cNvSpPr>
            <a:spLocks noGrp="1"/>
          </p:cNvSpPr>
          <p:nvPr>
            <p:ph type="body" sz="quarter" idx="3"/>
          </p:nvPr>
        </p:nvSpPr>
        <p:spPr>
          <a:xfrm>
            <a:off x="3999124" y="640047"/>
            <a:ext cx="4195501" cy="823912"/>
          </a:xfrm>
          <a:solidFill>
            <a:schemeClr val="accent2">
              <a:lumMod val="40000"/>
              <a:lumOff val="60000"/>
            </a:schemeClr>
          </a:solidFill>
          <a:ln>
            <a:solidFill>
              <a:srgbClr val="787878"/>
            </a:solidFill>
          </a:ln>
        </p:spPr>
        <p:txBody>
          <a:bodyPr/>
          <a:lstStyle/>
          <a:p>
            <a:pPr algn="ctr"/>
            <a:r>
              <a:rPr lang="en-US"/>
              <a:t>Elementary School Children</a:t>
            </a:r>
          </a:p>
        </p:txBody>
      </p:sp>
    </p:spTree>
    <p:extLst>
      <p:ext uri="{BB962C8B-B14F-4D97-AF65-F5344CB8AC3E}">
        <p14:creationId xmlns:p14="http://schemas.microsoft.com/office/powerpoint/2010/main" val="2060576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CA4161-6EC3-4748-B7F3-82EA64CE3DD4}" type="slidenum">
              <a:rPr lang="en-US" smtClean="0"/>
              <a:pPr/>
              <a:t>42</a:t>
            </a:fld>
            <a:endParaRPr lang="en-US"/>
          </a:p>
        </p:txBody>
      </p:sp>
      <p:sp>
        <p:nvSpPr>
          <p:cNvPr id="6" name="TextBox 5"/>
          <p:cNvSpPr txBox="1"/>
          <p:nvPr/>
        </p:nvSpPr>
        <p:spPr>
          <a:xfrm>
            <a:off x="977221" y="-87936"/>
            <a:ext cx="10380697" cy="1569660"/>
          </a:xfrm>
          <a:prstGeom prst="rect">
            <a:avLst/>
          </a:prstGeom>
          <a:noFill/>
        </p:spPr>
        <p:txBody>
          <a:bodyPr wrap="square" rtlCol="0">
            <a:spAutoFit/>
          </a:bodyPr>
          <a:lstStyle/>
          <a:p>
            <a:pPr algn="ctr"/>
            <a:r>
              <a:rPr lang="en-US" sz="4800" b="1">
                <a:solidFill>
                  <a:srgbClr val="187BC0"/>
                </a:solidFill>
              </a:rPr>
              <a:t>We can help children with trauma </a:t>
            </a:r>
          </a:p>
          <a:p>
            <a:pPr algn="ctr"/>
            <a:r>
              <a:rPr lang="en-US" sz="4800" b="1">
                <a:solidFill>
                  <a:srgbClr val="187BC0"/>
                </a:solidFill>
              </a:rPr>
              <a:t>by activating counter-ACEs!</a:t>
            </a:r>
          </a:p>
        </p:txBody>
      </p:sp>
      <p:pic>
        <p:nvPicPr>
          <p:cNvPr id="6146" name="Picture 2" descr="How to Combat the Effects of Adverse Childhood Experiences | Council on  Accredi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162" y="1549594"/>
            <a:ext cx="9525000" cy="44742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2067938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Facets of Resilience During COVID-19 | The University of Kansas Health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917" y="769712"/>
            <a:ext cx="9907283" cy="56379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4199" y="136526"/>
            <a:ext cx="11603603" cy="927344"/>
          </a:xfrm>
        </p:spPr>
        <p:txBody>
          <a:bodyPr/>
          <a:lstStyle/>
          <a:p>
            <a:r>
              <a:rPr lang="en-US"/>
              <a:t>Resilience</a:t>
            </a:r>
          </a:p>
        </p:txBody>
      </p:sp>
      <p:sp>
        <p:nvSpPr>
          <p:cNvPr id="3" name="Content Placeholder 2"/>
          <p:cNvSpPr>
            <a:spLocks noGrp="1"/>
          </p:cNvSpPr>
          <p:nvPr>
            <p:ph idx="1"/>
          </p:nvPr>
        </p:nvSpPr>
        <p:spPr>
          <a:xfrm>
            <a:off x="6014720" y="2381485"/>
            <a:ext cx="6089227" cy="4351338"/>
          </a:xfrm>
        </p:spPr>
        <p:txBody>
          <a:bodyPr/>
          <a:lstStyle/>
          <a:p>
            <a:r>
              <a:rPr lang="en-US"/>
              <a:t>Resilience is an adaptive response in the face of stress. </a:t>
            </a:r>
          </a:p>
          <a:p>
            <a:r>
              <a:rPr lang="en-US"/>
              <a:t>A key goal of a trauma-informed approach is to build student resilience.</a:t>
            </a:r>
          </a:p>
        </p:txBody>
      </p:sp>
      <p:sp>
        <p:nvSpPr>
          <p:cNvPr id="5" name="Slide Number Placeholder 4"/>
          <p:cNvSpPr>
            <a:spLocks noGrp="1"/>
          </p:cNvSpPr>
          <p:nvPr>
            <p:ph type="sldNum" sz="quarter" idx="12"/>
          </p:nvPr>
        </p:nvSpPr>
        <p:spPr/>
        <p:txBody>
          <a:bodyPr/>
          <a:lstStyle/>
          <a:p>
            <a:fld id="{D5CA4161-6EC3-4748-B7F3-82EA64CE3DD4}" type="slidenum">
              <a:rPr lang="en-US" smtClean="0"/>
              <a:pPr/>
              <a:t>43</a:t>
            </a:fld>
            <a:endParaRPr lang="en-US"/>
          </a:p>
        </p:txBody>
      </p:sp>
      <p:sp>
        <p:nvSpPr>
          <p:cNvPr id="6" name="TextBox 5">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122066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7 Toxic Thinking Mistakes That Will Keep You From Being Mentally Strong |  Inc.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886" y="1538967"/>
            <a:ext cx="6692540" cy="37645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4A2133-CDD0-46D8-B2B6-7AEB9C2C07B2}"/>
              </a:ext>
            </a:extLst>
          </p:cNvPr>
          <p:cNvSpPr>
            <a:spLocks noGrp="1"/>
          </p:cNvSpPr>
          <p:nvPr>
            <p:ph type="title"/>
          </p:nvPr>
        </p:nvSpPr>
        <p:spPr>
          <a:xfrm>
            <a:off x="294199" y="0"/>
            <a:ext cx="11603603" cy="1325563"/>
          </a:xfrm>
        </p:spPr>
        <p:txBody>
          <a:bodyPr/>
          <a:lstStyle/>
          <a:p>
            <a:pPr algn="ctr"/>
            <a:r>
              <a:rPr lang="en-US">
                <a:cs typeface="Arial"/>
              </a:rPr>
              <a:t>We must practice a change in thinking</a:t>
            </a:r>
            <a:endParaRPr lang="en-US"/>
          </a:p>
        </p:txBody>
      </p:sp>
      <p:sp>
        <p:nvSpPr>
          <p:cNvPr id="3" name="Content Placeholder 2">
            <a:extLst>
              <a:ext uri="{FF2B5EF4-FFF2-40B4-BE49-F238E27FC236}">
                <a16:creationId xmlns:a16="http://schemas.microsoft.com/office/drawing/2014/main" id="{7359A645-E9D7-447D-9190-4ACB11CC5818}"/>
              </a:ext>
            </a:extLst>
          </p:cNvPr>
          <p:cNvSpPr>
            <a:spLocks noGrp="1"/>
          </p:cNvSpPr>
          <p:nvPr>
            <p:ph idx="1"/>
          </p:nvPr>
        </p:nvSpPr>
        <p:spPr>
          <a:xfrm>
            <a:off x="155985" y="1775294"/>
            <a:ext cx="5716496" cy="4351338"/>
          </a:xfrm>
        </p:spPr>
        <p:txBody>
          <a:bodyPr vert="horz" lIns="91440" tIns="45720" rIns="91440" bIns="45720" rtlCol="0" anchor="t">
            <a:normAutofit/>
          </a:bodyPr>
          <a:lstStyle/>
          <a:p>
            <a:r>
              <a:rPr lang="en-US" sz="2400"/>
              <a:t>Think: </a:t>
            </a:r>
            <a:r>
              <a:rPr lang="en-US" sz="2400" b="1">
                <a:solidFill>
                  <a:schemeClr val="tx1"/>
                </a:solidFill>
              </a:rPr>
              <a:t>lack of skill</a:t>
            </a:r>
            <a:r>
              <a:rPr lang="en-US" sz="2400"/>
              <a:t>, not intentional misbehavior </a:t>
            </a:r>
            <a:endParaRPr lang="en-US" sz="2400">
              <a:cs typeface="Arial" panose="020B0604020202020204"/>
            </a:endParaRPr>
          </a:p>
          <a:p>
            <a:r>
              <a:rPr lang="en-US" sz="2400"/>
              <a:t>Think: </a:t>
            </a:r>
            <a:r>
              <a:rPr lang="en-US" sz="2400" b="1">
                <a:solidFill>
                  <a:schemeClr val="tx1"/>
                </a:solidFill>
              </a:rPr>
              <a:t>building/teaching missing skills</a:t>
            </a:r>
            <a:r>
              <a:rPr lang="en-US" sz="2400"/>
              <a:t>, not shaming for lack of skills </a:t>
            </a:r>
          </a:p>
          <a:p>
            <a:r>
              <a:rPr lang="en-US" sz="2400"/>
              <a:t>Think: </a:t>
            </a:r>
            <a:r>
              <a:rPr lang="en-US" sz="2400" b="1">
                <a:solidFill>
                  <a:schemeClr val="tx1"/>
                </a:solidFill>
              </a:rPr>
              <a:t>nurture</a:t>
            </a:r>
            <a:r>
              <a:rPr lang="en-US" sz="2400"/>
              <a:t>, not criticize </a:t>
            </a:r>
            <a:endParaRPr lang="en-US" sz="2400">
              <a:cs typeface="Arial" panose="020B0604020202020204"/>
            </a:endParaRPr>
          </a:p>
          <a:p>
            <a:r>
              <a:rPr lang="en-US" sz="2400"/>
              <a:t>Think: </a:t>
            </a:r>
            <a:r>
              <a:rPr lang="en-US" sz="2400" b="1">
                <a:solidFill>
                  <a:schemeClr val="tx1"/>
                </a:solidFill>
              </a:rPr>
              <a:t>teach</a:t>
            </a:r>
            <a:r>
              <a:rPr lang="en-US" sz="2400"/>
              <a:t>, not blame </a:t>
            </a:r>
            <a:endParaRPr lang="en-US" sz="2400">
              <a:cs typeface="Arial" panose="020B0604020202020204"/>
            </a:endParaRPr>
          </a:p>
          <a:p>
            <a:r>
              <a:rPr lang="en-US" sz="2400"/>
              <a:t>Think: </a:t>
            </a:r>
            <a:r>
              <a:rPr lang="en-US" sz="2400" b="1">
                <a:solidFill>
                  <a:schemeClr val="tx1"/>
                </a:solidFill>
              </a:rPr>
              <a:t>discipline and consistency</a:t>
            </a:r>
            <a:r>
              <a:rPr lang="en-US" sz="2400"/>
              <a:t>, not punishment</a:t>
            </a:r>
            <a:endParaRPr lang="en-US" sz="2400" b="1">
              <a:cs typeface="Arial"/>
            </a:endParaRPr>
          </a:p>
        </p:txBody>
      </p:sp>
      <p:sp>
        <p:nvSpPr>
          <p:cNvPr id="5" name="Slide Number Placeholder 4">
            <a:extLst>
              <a:ext uri="{FF2B5EF4-FFF2-40B4-BE49-F238E27FC236}">
                <a16:creationId xmlns:a16="http://schemas.microsoft.com/office/drawing/2014/main" id="{9B9B2CD5-C62A-4BA7-8203-847AFF5F25C9}"/>
              </a:ext>
            </a:extLst>
          </p:cNvPr>
          <p:cNvSpPr>
            <a:spLocks noGrp="1"/>
          </p:cNvSpPr>
          <p:nvPr>
            <p:ph type="sldNum" sz="quarter" idx="12"/>
          </p:nvPr>
        </p:nvSpPr>
        <p:spPr/>
        <p:txBody>
          <a:bodyPr/>
          <a:lstStyle/>
          <a:p>
            <a:fld id="{D5CA4161-6EC3-4748-B7F3-82EA64CE3DD4}" type="slidenum">
              <a:rPr lang="en-US" smtClean="0"/>
              <a:pPr/>
              <a:t>44</a:t>
            </a:fld>
            <a:endParaRPr lang="en-US"/>
          </a:p>
        </p:txBody>
      </p:sp>
      <p:sp>
        <p:nvSpPr>
          <p:cNvPr id="6" name="TextBox 5">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3408693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Preventing Crisis</a:t>
            </a:r>
          </a:p>
        </p:txBody>
      </p:sp>
      <p:sp>
        <p:nvSpPr>
          <p:cNvPr id="5" name="Slide Number Placeholder 4"/>
          <p:cNvSpPr>
            <a:spLocks noGrp="1"/>
          </p:cNvSpPr>
          <p:nvPr>
            <p:ph type="sldNum" sz="quarter" idx="12"/>
          </p:nvPr>
        </p:nvSpPr>
        <p:spPr/>
        <p:txBody>
          <a:bodyPr/>
          <a:lstStyle/>
          <a:p>
            <a:fld id="{D5CA4161-6EC3-4748-B7F3-82EA64CE3DD4}" type="slidenum">
              <a:rPr lang="en-US" smtClean="0"/>
              <a:pPr/>
              <a:t>45</a:t>
            </a:fld>
            <a:endParaRPr lang="en-US"/>
          </a:p>
        </p:txBody>
      </p:sp>
      <p:sp>
        <p:nvSpPr>
          <p:cNvPr id="3" name="Rectangle 2"/>
          <p:cNvSpPr/>
          <p:nvPr/>
        </p:nvSpPr>
        <p:spPr>
          <a:xfrm>
            <a:off x="367666" y="4735882"/>
            <a:ext cx="11438253" cy="1200329"/>
          </a:xfrm>
          <a:prstGeom prst="rect">
            <a:avLst/>
          </a:prstGeom>
        </p:spPr>
        <p:txBody>
          <a:bodyPr wrap="square">
            <a:spAutoFit/>
          </a:bodyPr>
          <a:lstStyle/>
          <a:p>
            <a:r>
              <a:rPr lang="en-US" sz="2400" i="1">
                <a:solidFill>
                  <a:schemeClr val="accent6">
                    <a:lumMod val="75000"/>
                  </a:schemeClr>
                </a:solidFill>
              </a:rPr>
              <a:t>“Every child deserves a champion, an adult who will never give up on them, who understands the power of connection and insists they become the best that they can possibly be.”                                    					</a:t>
            </a:r>
            <a:r>
              <a:rPr lang="en-US" sz="2400">
                <a:solidFill>
                  <a:schemeClr val="accent6">
                    <a:lumMod val="75000"/>
                  </a:schemeClr>
                </a:solidFill>
              </a:rPr>
              <a:t>Rita F. Pierson</a:t>
            </a:r>
          </a:p>
        </p:txBody>
      </p:sp>
      <p:sp>
        <p:nvSpPr>
          <p:cNvPr id="6" name="TextBox 5">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2743882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1418864"/>
            <a:ext cx="10510520" cy="0"/>
          </a:xfrm>
          <a:custGeom>
            <a:avLst/>
            <a:gdLst/>
            <a:ahLst/>
            <a:cxnLst/>
            <a:rect l="l" t="t" r="r" b="b"/>
            <a:pathLst>
              <a:path w="10510520">
                <a:moveTo>
                  <a:pt x="0" y="0"/>
                </a:moveTo>
                <a:lnTo>
                  <a:pt x="10510237" y="0"/>
                </a:lnTo>
              </a:path>
            </a:pathLst>
          </a:custGeom>
          <a:ln w="19040">
            <a:solidFill>
              <a:srgbClr val="00AEEF"/>
            </a:solidFill>
          </a:ln>
        </p:spPr>
        <p:txBody>
          <a:bodyPr wrap="square" lIns="0" tIns="0" rIns="0" bIns="0" rtlCol="0"/>
          <a:lstStyle/>
          <a:p>
            <a:endParaRPr/>
          </a:p>
        </p:txBody>
      </p:sp>
      <p:sp>
        <p:nvSpPr>
          <p:cNvPr id="3" name="object 3"/>
          <p:cNvSpPr txBox="1">
            <a:spLocks noGrp="1"/>
          </p:cNvSpPr>
          <p:nvPr>
            <p:ph type="title"/>
          </p:nvPr>
        </p:nvSpPr>
        <p:spPr>
          <a:xfrm>
            <a:off x="916939" y="765047"/>
            <a:ext cx="8834334" cy="567055"/>
          </a:xfrm>
          <a:prstGeom prst="rect">
            <a:avLst/>
          </a:prstGeom>
        </p:spPr>
        <p:txBody>
          <a:bodyPr vert="horz" wrap="square" lIns="0" tIns="0" rIns="0" bIns="0" rtlCol="0">
            <a:spAutoFit/>
          </a:bodyPr>
          <a:lstStyle/>
          <a:p>
            <a:pPr marL="12700">
              <a:lnSpc>
                <a:spcPct val="100000"/>
              </a:lnSpc>
            </a:pPr>
            <a:r>
              <a:rPr sz="3600"/>
              <a:t>Safety From </a:t>
            </a:r>
            <a:r>
              <a:rPr sz="3600" spc="-10"/>
              <a:t>Different</a:t>
            </a:r>
            <a:r>
              <a:rPr sz="3600" spc="-105"/>
              <a:t> </a:t>
            </a:r>
            <a:r>
              <a:rPr sz="3600"/>
              <a:t>Perspectives</a:t>
            </a:r>
          </a:p>
        </p:txBody>
      </p:sp>
      <p:sp>
        <p:nvSpPr>
          <p:cNvPr id="4" name="object 4"/>
          <p:cNvSpPr txBox="1"/>
          <p:nvPr/>
        </p:nvSpPr>
        <p:spPr>
          <a:xfrm>
            <a:off x="1014287" y="4652708"/>
            <a:ext cx="2636540" cy="625475"/>
          </a:xfrm>
          <a:prstGeom prst="rect">
            <a:avLst/>
          </a:prstGeom>
        </p:spPr>
        <p:txBody>
          <a:bodyPr vert="horz" wrap="square" lIns="0" tIns="0" rIns="0" bIns="0" rtlCol="0">
            <a:spAutoFit/>
          </a:bodyPr>
          <a:lstStyle/>
          <a:p>
            <a:pPr marL="12700" marR="5080" indent="487680" algn="ctr"/>
            <a:r>
              <a:rPr sz="2000" spc="-5">
                <a:latin typeface="Arial"/>
                <a:cs typeface="Arial"/>
              </a:rPr>
              <a:t>KEEPING</a:t>
            </a:r>
            <a:r>
              <a:rPr lang="en-US" sz="2000" spc="-5">
                <a:latin typeface="Arial"/>
                <a:cs typeface="Arial"/>
              </a:rPr>
              <a:t> STAFF </a:t>
            </a:r>
            <a:r>
              <a:rPr sz="2000">
                <a:latin typeface="Arial"/>
                <a:cs typeface="Arial"/>
              </a:rPr>
              <a:t>SAFE</a:t>
            </a:r>
          </a:p>
        </p:txBody>
      </p:sp>
      <p:sp>
        <p:nvSpPr>
          <p:cNvPr id="5" name="object 5"/>
          <p:cNvSpPr txBox="1"/>
          <p:nvPr/>
        </p:nvSpPr>
        <p:spPr>
          <a:xfrm>
            <a:off x="5187055" y="4583176"/>
            <a:ext cx="1765935" cy="1231106"/>
          </a:xfrm>
          <a:prstGeom prst="rect">
            <a:avLst/>
          </a:prstGeom>
        </p:spPr>
        <p:txBody>
          <a:bodyPr vert="horz" wrap="square" lIns="0" tIns="0" rIns="0" bIns="0" rtlCol="0">
            <a:spAutoFit/>
          </a:bodyPr>
          <a:lstStyle/>
          <a:p>
            <a:pPr marL="12700" marR="5080" indent="17780" algn="ctr">
              <a:lnSpc>
                <a:spcPct val="100000"/>
              </a:lnSpc>
            </a:pPr>
            <a:r>
              <a:rPr sz="2000" spc="-5">
                <a:latin typeface="Arial"/>
                <a:cs typeface="Arial"/>
              </a:rPr>
              <a:t>KEEPING </a:t>
            </a:r>
            <a:r>
              <a:rPr sz="2000">
                <a:latin typeface="Arial"/>
                <a:cs typeface="Arial"/>
              </a:rPr>
              <a:t>THE  </a:t>
            </a:r>
            <a:r>
              <a:rPr sz="2000" spc="-5">
                <a:latin typeface="Arial"/>
                <a:cs typeface="Arial"/>
              </a:rPr>
              <a:t>INDIVIDUAL</a:t>
            </a:r>
            <a:r>
              <a:rPr sz="2000" spc="-135">
                <a:latin typeface="Arial"/>
                <a:cs typeface="Arial"/>
              </a:rPr>
              <a:t> </a:t>
            </a:r>
            <a:r>
              <a:rPr sz="2000" spc="-10">
                <a:latin typeface="Arial"/>
                <a:cs typeface="Arial"/>
              </a:rPr>
              <a:t>IN  </a:t>
            </a:r>
            <a:r>
              <a:rPr lang="en-US" sz="2000" spc="-5">
                <a:latin typeface="Arial"/>
                <a:cs typeface="Arial"/>
              </a:rPr>
              <a:t>DISTRESS </a:t>
            </a:r>
            <a:r>
              <a:rPr sz="2000">
                <a:latin typeface="Arial"/>
                <a:cs typeface="Arial"/>
              </a:rPr>
              <a:t>SAFE</a:t>
            </a:r>
          </a:p>
        </p:txBody>
      </p:sp>
      <p:sp>
        <p:nvSpPr>
          <p:cNvPr id="6" name="object 6"/>
          <p:cNvSpPr txBox="1"/>
          <p:nvPr/>
        </p:nvSpPr>
        <p:spPr>
          <a:xfrm>
            <a:off x="8662030" y="4552695"/>
            <a:ext cx="2285365" cy="930275"/>
          </a:xfrm>
          <a:prstGeom prst="rect">
            <a:avLst/>
          </a:prstGeom>
        </p:spPr>
        <p:txBody>
          <a:bodyPr vert="horz" wrap="square" lIns="0" tIns="0" rIns="0" bIns="0" rtlCol="0">
            <a:spAutoFit/>
          </a:bodyPr>
          <a:lstStyle/>
          <a:p>
            <a:pPr marL="12065" marR="5080" algn="ctr">
              <a:lnSpc>
                <a:spcPct val="100000"/>
              </a:lnSpc>
            </a:pPr>
            <a:r>
              <a:rPr sz="2000" spc="-5">
                <a:latin typeface="Arial"/>
                <a:cs typeface="Arial"/>
              </a:rPr>
              <a:t>KEEPING</a:t>
            </a:r>
            <a:r>
              <a:rPr sz="2000" spc="-85">
                <a:latin typeface="Arial"/>
                <a:cs typeface="Arial"/>
              </a:rPr>
              <a:t> </a:t>
            </a:r>
            <a:r>
              <a:rPr sz="2000">
                <a:latin typeface="Arial"/>
                <a:cs typeface="Arial"/>
              </a:rPr>
              <a:t>OTHERS  AROUND THEM  SAFE</a:t>
            </a:r>
          </a:p>
        </p:txBody>
      </p:sp>
      <p:sp>
        <p:nvSpPr>
          <p:cNvPr id="7" name="object 7"/>
          <p:cNvSpPr/>
          <p:nvPr/>
        </p:nvSpPr>
        <p:spPr>
          <a:xfrm>
            <a:off x="1285219" y="1909865"/>
            <a:ext cx="2490470" cy="2490470"/>
          </a:xfrm>
          <a:custGeom>
            <a:avLst/>
            <a:gdLst/>
            <a:ahLst/>
            <a:cxnLst/>
            <a:rect l="l" t="t" r="r" b="b"/>
            <a:pathLst>
              <a:path w="2490470" h="2490470">
                <a:moveTo>
                  <a:pt x="1245235" y="0"/>
                </a:moveTo>
                <a:lnTo>
                  <a:pt x="1197470" y="899"/>
                </a:lnTo>
                <a:lnTo>
                  <a:pt x="1150160" y="3575"/>
                </a:lnTo>
                <a:lnTo>
                  <a:pt x="1103338" y="7996"/>
                </a:lnTo>
                <a:lnTo>
                  <a:pt x="1057034" y="14129"/>
                </a:lnTo>
                <a:lnTo>
                  <a:pt x="1011283" y="21942"/>
                </a:lnTo>
                <a:lnTo>
                  <a:pt x="966115" y="31403"/>
                </a:lnTo>
                <a:lnTo>
                  <a:pt x="921563" y="42480"/>
                </a:lnTo>
                <a:lnTo>
                  <a:pt x="877659" y="55140"/>
                </a:lnTo>
                <a:lnTo>
                  <a:pt x="834436" y="69352"/>
                </a:lnTo>
                <a:lnTo>
                  <a:pt x="791926" y="85082"/>
                </a:lnTo>
                <a:lnTo>
                  <a:pt x="750161" y="102299"/>
                </a:lnTo>
                <a:lnTo>
                  <a:pt x="709173" y="120970"/>
                </a:lnTo>
                <a:lnTo>
                  <a:pt x="668994" y="141064"/>
                </a:lnTo>
                <a:lnTo>
                  <a:pt x="629657" y="162548"/>
                </a:lnTo>
                <a:lnTo>
                  <a:pt x="591195" y="185389"/>
                </a:lnTo>
                <a:lnTo>
                  <a:pt x="553638" y="209555"/>
                </a:lnTo>
                <a:lnTo>
                  <a:pt x="517020" y="235015"/>
                </a:lnTo>
                <a:lnTo>
                  <a:pt x="481373" y="261736"/>
                </a:lnTo>
                <a:lnTo>
                  <a:pt x="446729" y="289685"/>
                </a:lnTo>
                <a:lnTo>
                  <a:pt x="413120" y="318831"/>
                </a:lnTo>
                <a:lnTo>
                  <a:pt x="380578" y="349141"/>
                </a:lnTo>
                <a:lnTo>
                  <a:pt x="349137" y="380583"/>
                </a:lnTo>
                <a:lnTo>
                  <a:pt x="318827" y="413125"/>
                </a:lnTo>
                <a:lnTo>
                  <a:pt x="289681" y="446734"/>
                </a:lnTo>
                <a:lnTo>
                  <a:pt x="261732" y="481379"/>
                </a:lnTo>
                <a:lnTo>
                  <a:pt x="235012" y="517026"/>
                </a:lnTo>
                <a:lnTo>
                  <a:pt x="209552" y="553644"/>
                </a:lnTo>
                <a:lnTo>
                  <a:pt x="185386" y="591200"/>
                </a:lnTo>
                <a:lnTo>
                  <a:pt x="162545" y="629663"/>
                </a:lnTo>
                <a:lnTo>
                  <a:pt x="141062" y="669000"/>
                </a:lnTo>
                <a:lnTo>
                  <a:pt x="120968" y="709178"/>
                </a:lnTo>
                <a:lnTo>
                  <a:pt x="102297" y="750166"/>
                </a:lnTo>
                <a:lnTo>
                  <a:pt x="85080" y="791931"/>
                </a:lnTo>
                <a:lnTo>
                  <a:pt x="69350" y="834441"/>
                </a:lnTo>
                <a:lnTo>
                  <a:pt x="55139" y="877664"/>
                </a:lnTo>
                <a:lnTo>
                  <a:pt x="42479" y="921567"/>
                </a:lnTo>
                <a:lnTo>
                  <a:pt x="31403" y="966119"/>
                </a:lnTo>
                <a:lnTo>
                  <a:pt x="21941" y="1011286"/>
                </a:lnTo>
                <a:lnTo>
                  <a:pt x="14128" y="1057037"/>
                </a:lnTo>
                <a:lnTo>
                  <a:pt x="7995" y="1103340"/>
                </a:lnTo>
                <a:lnTo>
                  <a:pt x="3575" y="1150162"/>
                </a:lnTo>
                <a:lnTo>
                  <a:pt x="899" y="1197471"/>
                </a:lnTo>
                <a:lnTo>
                  <a:pt x="0" y="1245235"/>
                </a:lnTo>
                <a:lnTo>
                  <a:pt x="899" y="1292998"/>
                </a:lnTo>
                <a:lnTo>
                  <a:pt x="3575" y="1340307"/>
                </a:lnTo>
                <a:lnTo>
                  <a:pt x="7995" y="1387129"/>
                </a:lnTo>
                <a:lnTo>
                  <a:pt x="14128" y="1433432"/>
                </a:lnTo>
                <a:lnTo>
                  <a:pt x="21941" y="1479183"/>
                </a:lnTo>
                <a:lnTo>
                  <a:pt x="31403" y="1524350"/>
                </a:lnTo>
                <a:lnTo>
                  <a:pt x="42479" y="1568902"/>
                </a:lnTo>
                <a:lnTo>
                  <a:pt x="55139" y="1612805"/>
                </a:lnTo>
                <a:lnTo>
                  <a:pt x="69350" y="1656028"/>
                </a:lnTo>
                <a:lnTo>
                  <a:pt x="85080" y="1698538"/>
                </a:lnTo>
                <a:lnTo>
                  <a:pt x="102297" y="1740303"/>
                </a:lnTo>
                <a:lnTo>
                  <a:pt x="120968" y="1781291"/>
                </a:lnTo>
                <a:lnTo>
                  <a:pt x="141062" y="1821469"/>
                </a:lnTo>
                <a:lnTo>
                  <a:pt x="162545" y="1860806"/>
                </a:lnTo>
                <a:lnTo>
                  <a:pt x="185386" y="1899269"/>
                </a:lnTo>
                <a:lnTo>
                  <a:pt x="209552" y="1936825"/>
                </a:lnTo>
                <a:lnTo>
                  <a:pt x="235012" y="1973443"/>
                </a:lnTo>
                <a:lnTo>
                  <a:pt x="261732" y="2009090"/>
                </a:lnTo>
                <a:lnTo>
                  <a:pt x="289681" y="2043735"/>
                </a:lnTo>
                <a:lnTo>
                  <a:pt x="318827" y="2077344"/>
                </a:lnTo>
                <a:lnTo>
                  <a:pt x="349137" y="2109886"/>
                </a:lnTo>
                <a:lnTo>
                  <a:pt x="380578" y="2141328"/>
                </a:lnTo>
                <a:lnTo>
                  <a:pt x="413120" y="2171638"/>
                </a:lnTo>
                <a:lnTo>
                  <a:pt x="446729" y="2200784"/>
                </a:lnTo>
                <a:lnTo>
                  <a:pt x="481373" y="2228733"/>
                </a:lnTo>
                <a:lnTo>
                  <a:pt x="517020" y="2255454"/>
                </a:lnTo>
                <a:lnTo>
                  <a:pt x="553638" y="2280914"/>
                </a:lnTo>
                <a:lnTo>
                  <a:pt x="591195" y="2305080"/>
                </a:lnTo>
                <a:lnTo>
                  <a:pt x="629657" y="2327921"/>
                </a:lnTo>
                <a:lnTo>
                  <a:pt x="668994" y="2349405"/>
                </a:lnTo>
                <a:lnTo>
                  <a:pt x="709173" y="2369499"/>
                </a:lnTo>
                <a:lnTo>
                  <a:pt x="750161" y="2388170"/>
                </a:lnTo>
                <a:lnTo>
                  <a:pt x="791926" y="2405387"/>
                </a:lnTo>
                <a:lnTo>
                  <a:pt x="834436" y="2421117"/>
                </a:lnTo>
                <a:lnTo>
                  <a:pt x="877659" y="2435329"/>
                </a:lnTo>
                <a:lnTo>
                  <a:pt x="921563" y="2447989"/>
                </a:lnTo>
                <a:lnTo>
                  <a:pt x="966115" y="2459066"/>
                </a:lnTo>
                <a:lnTo>
                  <a:pt x="1011283" y="2468527"/>
                </a:lnTo>
                <a:lnTo>
                  <a:pt x="1057034" y="2476340"/>
                </a:lnTo>
                <a:lnTo>
                  <a:pt x="1103338" y="2482473"/>
                </a:lnTo>
                <a:lnTo>
                  <a:pt x="1150160" y="2486894"/>
                </a:lnTo>
                <a:lnTo>
                  <a:pt x="1197470" y="2489570"/>
                </a:lnTo>
                <a:lnTo>
                  <a:pt x="1245235" y="2490470"/>
                </a:lnTo>
                <a:lnTo>
                  <a:pt x="1292998" y="2489570"/>
                </a:lnTo>
                <a:lnTo>
                  <a:pt x="1340307" y="2486894"/>
                </a:lnTo>
                <a:lnTo>
                  <a:pt x="1387129" y="2482473"/>
                </a:lnTo>
                <a:lnTo>
                  <a:pt x="1433432" y="2476340"/>
                </a:lnTo>
                <a:lnTo>
                  <a:pt x="1479183" y="2468527"/>
                </a:lnTo>
                <a:lnTo>
                  <a:pt x="1524350" y="2459066"/>
                </a:lnTo>
                <a:lnTo>
                  <a:pt x="1568902" y="2447989"/>
                </a:lnTo>
                <a:lnTo>
                  <a:pt x="1612805" y="2435329"/>
                </a:lnTo>
                <a:lnTo>
                  <a:pt x="1656028" y="2421117"/>
                </a:lnTo>
                <a:lnTo>
                  <a:pt x="1698538" y="2405387"/>
                </a:lnTo>
                <a:lnTo>
                  <a:pt x="1740303" y="2388170"/>
                </a:lnTo>
                <a:lnTo>
                  <a:pt x="1781291" y="2369499"/>
                </a:lnTo>
                <a:lnTo>
                  <a:pt x="1821469" y="2349405"/>
                </a:lnTo>
                <a:lnTo>
                  <a:pt x="1860806" y="2327921"/>
                </a:lnTo>
                <a:lnTo>
                  <a:pt x="1899269" y="2305080"/>
                </a:lnTo>
                <a:lnTo>
                  <a:pt x="1936825" y="2280914"/>
                </a:lnTo>
                <a:lnTo>
                  <a:pt x="1973443" y="2255454"/>
                </a:lnTo>
                <a:lnTo>
                  <a:pt x="2009090" y="2228733"/>
                </a:lnTo>
                <a:lnTo>
                  <a:pt x="2043735" y="2200784"/>
                </a:lnTo>
                <a:lnTo>
                  <a:pt x="2077344" y="2171638"/>
                </a:lnTo>
                <a:lnTo>
                  <a:pt x="2109886" y="2141328"/>
                </a:lnTo>
                <a:lnTo>
                  <a:pt x="2141328" y="2109886"/>
                </a:lnTo>
                <a:lnTo>
                  <a:pt x="2171638" y="2077344"/>
                </a:lnTo>
                <a:lnTo>
                  <a:pt x="2200784" y="2043735"/>
                </a:lnTo>
                <a:lnTo>
                  <a:pt x="2228733" y="2009090"/>
                </a:lnTo>
                <a:lnTo>
                  <a:pt x="2255454" y="1973443"/>
                </a:lnTo>
                <a:lnTo>
                  <a:pt x="2280914" y="1936825"/>
                </a:lnTo>
                <a:lnTo>
                  <a:pt x="2305080" y="1899269"/>
                </a:lnTo>
                <a:lnTo>
                  <a:pt x="2327921" y="1860806"/>
                </a:lnTo>
                <a:lnTo>
                  <a:pt x="2349405" y="1821469"/>
                </a:lnTo>
                <a:lnTo>
                  <a:pt x="2369499" y="1781291"/>
                </a:lnTo>
                <a:lnTo>
                  <a:pt x="2388170" y="1740303"/>
                </a:lnTo>
                <a:lnTo>
                  <a:pt x="2405387" y="1698538"/>
                </a:lnTo>
                <a:lnTo>
                  <a:pt x="2421117" y="1656028"/>
                </a:lnTo>
                <a:lnTo>
                  <a:pt x="2435329" y="1612805"/>
                </a:lnTo>
                <a:lnTo>
                  <a:pt x="2447989" y="1568902"/>
                </a:lnTo>
                <a:lnTo>
                  <a:pt x="2459066" y="1524350"/>
                </a:lnTo>
                <a:lnTo>
                  <a:pt x="2468527" y="1479183"/>
                </a:lnTo>
                <a:lnTo>
                  <a:pt x="2476340" y="1433432"/>
                </a:lnTo>
                <a:lnTo>
                  <a:pt x="2482473" y="1387129"/>
                </a:lnTo>
                <a:lnTo>
                  <a:pt x="2486894" y="1340307"/>
                </a:lnTo>
                <a:lnTo>
                  <a:pt x="2489570" y="1292998"/>
                </a:lnTo>
                <a:lnTo>
                  <a:pt x="2490470" y="1245235"/>
                </a:lnTo>
                <a:lnTo>
                  <a:pt x="2489570" y="1197471"/>
                </a:lnTo>
                <a:lnTo>
                  <a:pt x="2486894" y="1150162"/>
                </a:lnTo>
                <a:lnTo>
                  <a:pt x="2482473" y="1103340"/>
                </a:lnTo>
                <a:lnTo>
                  <a:pt x="2476340" y="1057037"/>
                </a:lnTo>
                <a:lnTo>
                  <a:pt x="2468527" y="1011286"/>
                </a:lnTo>
                <a:lnTo>
                  <a:pt x="2459066" y="966119"/>
                </a:lnTo>
                <a:lnTo>
                  <a:pt x="2447989" y="921567"/>
                </a:lnTo>
                <a:lnTo>
                  <a:pt x="2435329" y="877664"/>
                </a:lnTo>
                <a:lnTo>
                  <a:pt x="2421117" y="834441"/>
                </a:lnTo>
                <a:lnTo>
                  <a:pt x="2405387" y="791931"/>
                </a:lnTo>
                <a:lnTo>
                  <a:pt x="2388170" y="750166"/>
                </a:lnTo>
                <a:lnTo>
                  <a:pt x="2369499" y="709178"/>
                </a:lnTo>
                <a:lnTo>
                  <a:pt x="2349405" y="669000"/>
                </a:lnTo>
                <a:lnTo>
                  <a:pt x="2327921" y="629663"/>
                </a:lnTo>
                <a:lnTo>
                  <a:pt x="2305080" y="591200"/>
                </a:lnTo>
                <a:lnTo>
                  <a:pt x="2280914" y="553644"/>
                </a:lnTo>
                <a:lnTo>
                  <a:pt x="2255454" y="517026"/>
                </a:lnTo>
                <a:lnTo>
                  <a:pt x="2228733" y="481379"/>
                </a:lnTo>
                <a:lnTo>
                  <a:pt x="2200784" y="446734"/>
                </a:lnTo>
                <a:lnTo>
                  <a:pt x="2171638" y="413125"/>
                </a:lnTo>
                <a:lnTo>
                  <a:pt x="2141328" y="380583"/>
                </a:lnTo>
                <a:lnTo>
                  <a:pt x="2109886" y="349141"/>
                </a:lnTo>
                <a:lnTo>
                  <a:pt x="2077344" y="318831"/>
                </a:lnTo>
                <a:lnTo>
                  <a:pt x="2043735" y="289685"/>
                </a:lnTo>
                <a:lnTo>
                  <a:pt x="2009090" y="261736"/>
                </a:lnTo>
                <a:lnTo>
                  <a:pt x="1973443" y="235015"/>
                </a:lnTo>
                <a:lnTo>
                  <a:pt x="1936825" y="209555"/>
                </a:lnTo>
                <a:lnTo>
                  <a:pt x="1899269" y="185389"/>
                </a:lnTo>
                <a:lnTo>
                  <a:pt x="1860806" y="162548"/>
                </a:lnTo>
                <a:lnTo>
                  <a:pt x="1821469" y="141064"/>
                </a:lnTo>
                <a:lnTo>
                  <a:pt x="1781291" y="120970"/>
                </a:lnTo>
                <a:lnTo>
                  <a:pt x="1740303" y="102299"/>
                </a:lnTo>
                <a:lnTo>
                  <a:pt x="1698538" y="85082"/>
                </a:lnTo>
                <a:lnTo>
                  <a:pt x="1656028" y="69352"/>
                </a:lnTo>
                <a:lnTo>
                  <a:pt x="1612805" y="55140"/>
                </a:lnTo>
                <a:lnTo>
                  <a:pt x="1568902" y="42480"/>
                </a:lnTo>
                <a:lnTo>
                  <a:pt x="1524350" y="31403"/>
                </a:lnTo>
                <a:lnTo>
                  <a:pt x="1479183" y="21942"/>
                </a:lnTo>
                <a:lnTo>
                  <a:pt x="1433432" y="14129"/>
                </a:lnTo>
                <a:lnTo>
                  <a:pt x="1387129" y="7996"/>
                </a:lnTo>
                <a:lnTo>
                  <a:pt x="1340307" y="3575"/>
                </a:lnTo>
                <a:lnTo>
                  <a:pt x="1292998" y="899"/>
                </a:lnTo>
                <a:lnTo>
                  <a:pt x="1245235" y="0"/>
                </a:lnTo>
                <a:close/>
              </a:path>
            </a:pathLst>
          </a:custGeom>
          <a:solidFill>
            <a:srgbClr val="D6DCE5"/>
          </a:solidFill>
        </p:spPr>
        <p:txBody>
          <a:bodyPr wrap="square" lIns="0" tIns="0" rIns="0" bIns="0" rtlCol="0"/>
          <a:lstStyle/>
          <a:p>
            <a:endParaRPr/>
          </a:p>
        </p:txBody>
      </p:sp>
      <p:sp>
        <p:nvSpPr>
          <p:cNvPr id="8" name="object 8"/>
          <p:cNvSpPr/>
          <p:nvPr/>
        </p:nvSpPr>
        <p:spPr>
          <a:xfrm>
            <a:off x="1795272" y="2474976"/>
            <a:ext cx="1432560" cy="1432560"/>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50766" y="1909329"/>
            <a:ext cx="2490470" cy="2490470"/>
          </a:xfrm>
          <a:custGeom>
            <a:avLst/>
            <a:gdLst/>
            <a:ahLst/>
            <a:cxnLst/>
            <a:rect l="l" t="t" r="r" b="b"/>
            <a:pathLst>
              <a:path w="2490470" h="2490470">
                <a:moveTo>
                  <a:pt x="1245235" y="0"/>
                </a:moveTo>
                <a:lnTo>
                  <a:pt x="1197470" y="899"/>
                </a:lnTo>
                <a:lnTo>
                  <a:pt x="1150160" y="3575"/>
                </a:lnTo>
                <a:lnTo>
                  <a:pt x="1103338" y="7996"/>
                </a:lnTo>
                <a:lnTo>
                  <a:pt x="1057034" y="14129"/>
                </a:lnTo>
                <a:lnTo>
                  <a:pt x="1011283" y="21942"/>
                </a:lnTo>
                <a:lnTo>
                  <a:pt x="966115" y="31403"/>
                </a:lnTo>
                <a:lnTo>
                  <a:pt x="921563" y="42480"/>
                </a:lnTo>
                <a:lnTo>
                  <a:pt x="877659" y="55140"/>
                </a:lnTo>
                <a:lnTo>
                  <a:pt x="834436" y="69352"/>
                </a:lnTo>
                <a:lnTo>
                  <a:pt x="791926" y="85082"/>
                </a:lnTo>
                <a:lnTo>
                  <a:pt x="750161" y="102299"/>
                </a:lnTo>
                <a:lnTo>
                  <a:pt x="709173" y="120970"/>
                </a:lnTo>
                <a:lnTo>
                  <a:pt x="668994" y="141064"/>
                </a:lnTo>
                <a:lnTo>
                  <a:pt x="629657" y="162548"/>
                </a:lnTo>
                <a:lnTo>
                  <a:pt x="591195" y="185389"/>
                </a:lnTo>
                <a:lnTo>
                  <a:pt x="553638" y="209555"/>
                </a:lnTo>
                <a:lnTo>
                  <a:pt x="517020" y="235015"/>
                </a:lnTo>
                <a:lnTo>
                  <a:pt x="481373" y="261736"/>
                </a:lnTo>
                <a:lnTo>
                  <a:pt x="446729" y="289685"/>
                </a:lnTo>
                <a:lnTo>
                  <a:pt x="413120" y="318831"/>
                </a:lnTo>
                <a:lnTo>
                  <a:pt x="380578" y="349141"/>
                </a:lnTo>
                <a:lnTo>
                  <a:pt x="349137" y="380583"/>
                </a:lnTo>
                <a:lnTo>
                  <a:pt x="318827" y="413125"/>
                </a:lnTo>
                <a:lnTo>
                  <a:pt x="289681" y="446734"/>
                </a:lnTo>
                <a:lnTo>
                  <a:pt x="261732" y="481379"/>
                </a:lnTo>
                <a:lnTo>
                  <a:pt x="235012" y="517026"/>
                </a:lnTo>
                <a:lnTo>
                  <a:pt x="209552" y="553644"/>
                </a:lnTo>
                <a:lnTo>
                  <a:pt x="185386" y="591200"/>
                </a:lnTo>
                <a:lnTo>
                  <a:pt x="162545" y="629663"/>
                </a:lnTo>
                <a:lnTo>
                  <a:pt x="141062" y="669000"/>
                </a:lnTo>
                <a:lnTo>
                  <a:pt x="120968" y="709178"/>
                </a:lnTo>
                <a:lnTo>
                  <a:pt x="102297" y="750166"/>
                </a:lnTo>
                <a:lnTo>
                  <a:pt x="85080" y="791931"/>
                </a:lnTo>
                <a:lnTo>
                  <a:pt x="69350" y="834441"/>
                </a:lnTo>
                <a:lnTo>
                  <a:pt x="55139" y="877664"/>
                </a:lnTo>
                <a:lnTo>
                  <a:pt x="42479" y="921567"/>
                </a:lnTo>
                <a:lnTo>
                  <a:pt x="31403" y="966119"/>
                </a:lnTo>
                <a:lnTo>
                  <a:pt x="21941" y="1011286"/>
                </a:lnTo>
                <a:lnTo>
                  <a:pt x="14128" y="1057037"/>
                </a:lnTo>
                <a:lnTo>
                  <a:pt x="7995" y="1103340"/>
                </a:lnTo>
                <a:lnTo>
                  <a:pt x="3575" y="1150162"/>
                </a:lnTo>
                <a:lnTo>
                  <a:pt x="899" y="1197471"/>
                </a:lnTo>
                <a:lnTo>
                  <a:pt x="0" y="1245235"/>
                </a:lnTo>
                <a:lnTo>
                  <a:pt x="899" y="1292998"/>
                </a:lnTo>
                <a:lnTo>
                  <a:pt x="3575" y="1340307"/>
                </a:lnTo>
                <a:lnTo>
                  <a:pt x="7995" y="1387129"/>
                </a:lnTo>
                <a:lnTo>
                  <a:pt x="14128" y="1433432"/>
                </a:lnTo>
                <a:lnTo>
                  <a:pt x="21941" y="1479183"/>
                </a:lnTo>
                <a:lnTo>
                  <a:pt x="31403" y="1524350"/>
                </a:lnTo>
                <a:lnTo>
                  <a:pt x="42479" y="1568902"/>
                </a:lnTo>
                <a:lnTo>
                  <a:pt x="55139" y="1612805"/>
                </a:lnTo>
                <a:lnTo>
                  <a:pt x="69350" y="1656028"/>
                </a:lnTo>
                <a:lnTo>
                  <a:pt x="85080" y="1698538"/>
                </a:lnTo>
                <a:lnTo>
                  <a:pt x="102297" y="1740303"/>
                </a:lnTo>
                <a:lnTo>
                  <a:pt x="120968" y="1781291"/>
                </a:lnTo>
                <a:lnTo>
                  <a:pt x="141062" y="1821469"/>
                </a:lnTo>
                <a:lnTo>
                  <a:pt x="162545" y="1860806"/>
                </a:lnTo>
                <a:lnTo>
                  <a:pt x="185386" y="1899269"/>
                </a:lnTo>
                <a:lnTo>
                  <a:pt x="209552" y="1936825"/>
                </a:lnTo>
                <a:lnTo>
                  <a:pt x="235012" y="1973443"/>
                </a:lnTo>
                <a:lnTo>
                  <a:pt x="261732" y="2009090"/>
                </a:lnTo>
                <a:lnTo>
                  <a:pt x="289681" y="2043735"/>
                </a:lnTo>
                <a:lnTo>
                  <a:pt x="318827" y="2077344"/>
                </a:lnTo>
                <a:lnTo>
                  <a:pt x="349137" y="2109886"/>
                </a:lnTo>
                <a:lnTo>
                  <a:pt x="380578" y="2141328"/>
                </a:lnTo>
                <a:lnTo>
                  <a:pt x="413120" y="2171638"/>
                </a:lnTo>
                <a:lnTo>
                  <a:pt x="446729" y="2200784"/>
                </a:lnTo>
                <a:lnTo>
                  <a:pt x="481373" y="2228733"/>
                </a:lnTo>
                <a:lnTo>
                  <a:pt x="517020" y="2255454"/>
                </a:lnTo>
                <a:lnTo>
                  <a:pt x="553638" y="2280914"/>
                </a:lnTo>
                <a:lnTo>
                  <a:pt x="591195" y="2305080"/>
                </a:lnTo>
                <a:lnTo>
                  <a:pt x="629657" y="2327921"/>
                </a:lnTo>
                <a:lnTo>
                  <a:pt x="668994" y="2349405"/>
                </a:lnTo>
                <a:lnTo>
                  <a:pt x="709173" y="2369499"/>
                </a:lnTo>
                <a:lnTo>
                  <a:pt x="750161" y="2388170"/>
                </a:lnTo>
                <a:lnTo>
                  <a:pt x="791926" y="2405387"/>
                </a:lnTo>
                <a:lnTo>
                  <a:pt x="834436" y="2421117"/>
                </a:lnTo>
                <a:lnTo>
                  <a:pt x="877659" y="2435329"/>
                </a:lnTo>
                <a:lnTo>
                  <a:pt x="921563" y="2447989"/>
                </a:lnTo>
                <a:lnTo>
                  <a:pt x="966115" y="2459066"/>
                </a:lnTo>
                <a:lnTo>
                  <a:pt x="1011283" y="2468527"/>
                </a:lnTo>
                <a:lnTo>
                  <a:pt x="1057034" y="2476340"/>
                </a:lnTo>
                <a:lnTo>
                  <a:pt x="1103338" y="2482473"/>
                </a:lnTo>
                <a:lnTo>
                  <a:pt x="1150160" y="2486894"/>
                </a:lnTo>
                <a:lnTo>
                  <a:pt x="1197470" y="2489570"/>
                </a:lnTo>
                <a:lnTo>
                  <a:pt x="1245235" y="2490470"/>
                </a:lnTo>
                <a:lnTo>
                  <a:pt x="1292998" y="2489570"/>
                </a:lnTo>
                <a:lnTo>
                  <a:pt x="1340307" y="2486894"/>
                </a:lnTo>
                <a:lnTo>
                  <a:pt x="1387129" y="2482473"/>
                </a:lnTo>
                <a:lnTo>
                  <a:pt x="1433432" y="2476340"/>
                </a:lnTo>
                <a:lnTo>
                  <a:pt x="1479183" y="2468527"/>
                </a:lnTo>
                <a:lnTo>
                  <a:pt x="1524350" y="2459066"/>
                </a:lnTo>
                <a:lnTo>
                  <a:pt x="1568902" y="2447989"/>
                </a:lnTo>
                <a:lnTo>
                  <a:pt x="1612805" y="2435329"/>
                </a:lnTo>
                <a:lnTo>
                  <a:pt x="1656028" y="2421117"/>
                </a:lnTo>
                <a:lnTo>
                  <a:pt x="1698538" y="2405387"/>
                </a:lnTo>
                <a:lnTo>
                  <a:pt x="1740303" y="2388170"/>
                </a:lnTo>
                <a:lnTo>
                  <a:pt x="1781291" y="2369499"/>
                </a:lnTo>
                <a:lnTo>
                  <a:pt x="1821469" y="2349405"/>
                </a:lnTo>
                <a:lnTo>
                  <a:pt x="1860806" y="2327921"/>
                </a:lnTo>
                <a:lnTo>
                  <a:pt x="1899269" y="2305080"/>
                </a:lnTo>
                <a:lnTo>
                  <a:pt x="1936825" y="2280914"/>
                </a:lnTo>
                <a:lnTo>
                  <a:pt x="1973443" y="2255454"/>
                </a:lnTo>
                <a:lnTo>
                  <a:pt x="2009090" y="2228733"/>
                </a:lnTo>
                <a:lnTo>
                  <a:pt x="2043735" y="2200784"/>
                </a:lnTo>
                <a:lnTo>
                  <a:pt x="2077344" y="2171638"/>
                </a:lnTo>
                <a:lnTo>
                  <a:pt x="2109886" y="2141328"/>
                </a:lnTo>
                <a:lnTo>
                  <a:pt x="2141328" y="2109886"/>
                </a:lnTo>
                <a:lnTo>
                  <a:pt x="2171638" y="2077344"/>
                </a:lnTo>
                <a:lnTo>
                  <a:pt x="2200784" y="2043735"/>
                </a:lnTo>
                <a:lnTo>
                  <a:pt x="2228733" y="2009090"/>
                </a:lnTo>
                <a:lnTo>
                  <a:pt x="2255454" y="1973443"/>
                </a:lnTo>
                <a:lnTo>
                  <a:pt x="2280914" y="1936825"/>
                </a:lnTo>
                <a:lnTo>
                  <a:pt x="2305080" y="1899269"/>
                </a:lnTo>
                <a:lnTo>
                  <a:pt x="2327921" y="1860806"/>
                </a:lnTo>
                <a:lnTo>
                  <a:pt x="2349405" y="1821469"/>
                </a:lnTo>
                <a:lnTo>
                  <a:pt x="2369499" y="1781291"/>
                </a:lnTo>
                <a:lnTo>
                  <a:pt x="2388170" y="1740303"/>
                </a:lnTo>
                <a:lnTo>
                  <a:pt x="2405387" y="1698538"/>
                </a:lnTo>
                <a:lnTo>
                  <a:pt x="2421117" y="1656028"/>
                </a:lnTo>
                <a:lnTo>
                  <a:pt x="2435329" y="1612805"/>
                </a:lnTo>
                <a:lnTo>
                  <a:pt x="2447989" y="1568902"/>
                </a:lnTo>
                <a:lnTo>
                  <a:pt x="2459066" y="1524350"/>
                </a:lnTo>
                <a:lnTo>
                  <a:pt x="2468527" y="1479183"/>
                </a:lnTo>
                <a:lnTo>
                  <a:pt x="2476340" y="1433432"/>
                </a:lnTo>
                <a:lnTo>
                  <a:pt x="2482473" y="1387129"/>
                </a:lnTo>
                <a:lnTo>
                  <a:pt x="2486894" y="1340307"/>
                </a:lnTo>
                <a:lnTo>
                  <a:pt x="2489570" y="1292998"/>
                </a:lnTo>
                <a:lnTo>
                  <a:pt x="2490470" y="1245235"/>
                </a:lnTo>
                <a:lnTo>
                  <a:pt x="2489570" y="1197471"/>
                </a:lnTo>
                <a:lnTo>
                  <a:pt x="2486894" y="1150162"/>
                </a:lnTo>
                <a:lnTo>
                  <a:pt x="2482473" y="1103340"/>
                </a:lnTo>
                <a:lnTo>
                  <a:pt x="2476340" y="1057037"/>
                </a:lnTo>
                <a:lnTo>
                  <a:pt x="2468527" y="1011286"/>
                </a:lnTo>
                <a:lnTo>
                  <a:pt x="2459066" y="966119"/>
                </a:lnTo>
                <a:lnTo>
                  <a:pt x="2447989" y="921567"/>
                </a:lnTo>
                <a:lnTo>
                  <a:pt x="2435329" y="877664"/>
                </a:lnTo>
                <a:lnTo>
                  <a:pt x="2421117" y="834441"/>
                </a:lnTo>
                <a:lnTo>
                  <a:pt x="2405387" y="791931"/>
                </a:lnTo>
                <a:lnTo>
                  <a:pt x="2388170" y="750166"/>
                </a:lnTo>
                <a:lnTo>
                  <a:pt x="2369499" y="709178"/>
                </a:lnTo>
                <a:lnTo>
                  <a:pt x="2349405" y="669000"/>
                </a:lnTo>
                <a:lnTo>
                  <a:pt x="2327921" y="629663"/>
                </a:lnTo>
                <a:lnTo>
                  <a:pt x="2305080" y="591200"/>
                </a:lnTo>
                <a:lnTo>
                  <a:pt x="2280914" y="553644"/>
                </a:lnTo>
                <a:lnTo>
                  <a:pt x="2255454" y="517026"/>
                </a:lnTo>
                <a:lnTo>
                  <a:pt x="2228733" y="481379"/>
                </a:lnTo>
                <a:lnTo>
                  <a:pt x="2200784" y="446734"/>
                </a:lnTo>
                <a:lnTo>
                  <a:pt x="2171638" y="413125"/>
                </a:lnTo>
                <a:lnTo>
                  <a:pt x="2141328" y="380583"/>
                </a:lnTo>
                <a:lnTo>
                  <a:pt x="2109886" y="349141"/>
                </a:lnTo>
                <a:lnTo>
                  <a:pt x="2077344" y="318831"/>
                </a:lnTo>
                <a:lnTo>
                  <a:pt x="2043735" y="289685"/>
                </a:lnTo>
                <a:lnTo>
                  <a:pt x="2009090" y="261736"/>
                </a:lnTo>
                <a:lnTo>
                  <a:pt x="1973443" y="235015"/>
                </a:lnTo>
                <a:lnTo>
                  <a:pt x="1936825" y="209555"/>
                </a:lnTo>
                <a:lnTo>
                  <a:pt x="1899269" y="185389"/>
                </a:lnTo>
                <a:lnTo>
                  <a:pt x="1860806" y="162548"/>
                </a:lnTo>
                <a:lnTo>
                  <a:pt x="1821469" y="141064"/>
                </a:lnTo>
                <a:lnTo>
                  <a:pt x="1781291" y="120970"/>
                </a:lnTo>
                <a:lnTo>
                  <a:pt x="1740303" y="102299"/>
                </a:lnTo>
                <a:lnTo>
                  <a:pt x="1698538" y="85082"/>
                </a:lnTo>
                <a:lnTo>
                  <a:pt x="1656028" y="69352"/>
                </a:lnTo>
                <a:lnTo>
                  <a:pt x="1612805" y="55140"/>
                </a:lnTo>
                <a:lnTo>
                  <a:pt x="1568902" y="42480"/>
                </a:lnTo>
                <a:lnTo>
                  <a:pt x="1524350" y="31403"/>
                </a:lnTo>
                <a:lnTo>
                  <a:pt x="1479183" y="21942"/>
                </a:lnTo>
                <a:lnTo>
                  <a:pt x="1433432" y="14129"/>
                </a:lnTo>
                <a:lnTo>
                  <a:pt x="1387129" y="7996"/>
                </a:lnTo>
                <a:lnTo>
                  <a:pt x="1340307" y="3575"/>
                </a:lnTo>
                <a:lnTo>
                  <a:pt x="1292998" y="899"/>
                </a:lnTo>
                <a:lnTo>
                  <a:pt x="1245235" y="0"/>
                </a:lnTo>
                <a:close/>
              </a:path>
            </a:pathLst>
          </a:custGeom>
          <a:solidFill>
            <a:srgbClr val="D6DCE5"/>
          </a:solidFill>
        </p:spPr>
        <p:txBody>
          <a:bodyPr wrap="square" lIns="0" tIns="0" rIns="0" bIns="0" rtlCol="0"/>
          <a:lstStyle/>
          <a:p>
            <a:endParaRPr/>
          </a:p>
        </p:txBody>
      </p:sp>
      <p:sp>
        <p:nvSpPr>
          <p:cNvPr id="10" name="object 10"/>
          <p:cNvSpPr/>
          <p:nvPr/>
        </p:nvSpPr>
        <p:spPr>
          <a:xfrm>
            <a:off x="5355335" y="2441448"/>
            <a:ext cx="1432560" cy="1432559"/>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8610600" y="1909329"/>
            <a:ext cx="2490470" cy="2490470"/>
          </a:xfrm>
          <a:custGeom>
            <a:avLst/>
            <a:gdLst/>
            <a:ahLst/>
            <a:cxnLst/>
            <a:rect l="l" t="t" r="r" b="b"/>
            <a:pathLst>
              <a:path w="2490470" h="2490470">
                <a:moveTo>
                  <a:pt x="1245235" y="0"/>
                </a:moveTo>
                <a:lnTo>
                  <a:pt x="1197470" y="899"/>
                </a:lnTo>
                <a:lnTo>
                  <a:pt x="1150160" y="3575"/>
                </a:lnTo>
                <a:lnTo>
                  <a:pt x="1103338" y="7996"/>
                </a:lnTo>
                <a:lnTo>
                  <a:pt x="1057034" y="14129"/>
                </a:lnTo>
                <a:lnTo>
                  <a:pt x="1011283" y="21942"/>
                </a:lnTo>
                <a:lnTo>
                  <a:pt x="966115" y="31403"/>
                </a:lnTo>
                <a:lnTo>
                  <a:pt x="921563" y="42480"/>
                </a:lnTo>
                <a:lnTo>
                  <a:pt x="877659" y="55140"/>
                </a:lnTo>
                <a:lnTo>
                  <a:pt x="834436" y="69352"/>
                </a:lnTo>
                <a:lnTo>
                  <a:pt x="791926" y="85082"/>
                </a:lnTo>
                <a:lnTo>
                  <a:pt x="750161" y="102299"/>
                </a:lnTo>
                <a:lnTo>
                  <a:pt x="709173" y="120970"/>
                </a:lnTo>
                <a:lnTo>
                  <a:pt x="668994" y="141064"/>
                </a:lnTo>
                <a:lnTo>
                  <a:pt x="629657" y="162548"/>
                </a:lnTo>
                <a:lnTo>
                  <a:pt x="591195" y="185389"/>
                </a:lnTo>
                <a:lnTo>
                  <a:pt x="553638" y="209555"/>
                </a:lnTo>
                <a:lnTo>
                  <a:pt x="517020" y="235015"/>
                </a:lnTo>
                <a:lnTo>
                  <a:pt x="481373" y="261736"/>
                </a:lnTo>
                <a:lnTo>
                  <a:pt x="446729" y="289685"/>
                </a:lnTo>
                <a:lnTo>
                  <a:pt x="413120" y="318831"/>
                </a:lnTo>
                <a:lnTo>
                  <a:pt x="380578" y="349141"/>
                </a:lnTo>
                <a:lnTo>
                  <a:pt x="349137" y="380583"/>
                </a:lnTo>
                <a:lnTo>
                  <a:pt x="318827" y="413125"/>
                </a:lnTo>
                <a:lnTo>
                  <a:pt x="289681" y="446734"/>
                </a:lnTo>
                <a:lnTo>
                  <a:pt x="261732" y="481379"/>
                </a:lnTo>
                <a:lnTo>
                  <a:pt x="235012" y="517026"/>
                </a:lnTo>
                <a:lnTo>
                  <a:pt x="209552" y="553644"/>
                </a:lnTo>
                <a:lnTo>
                  <a:pt x="185386" y="591200"/>
                </a:lnTo>
                <a:lnTo>
                  <a:pt x="162545" y="629663"/>
                </a:lnTo>
                <a:lnTo>
                  <a:pt x="141062" y="669000"/>
                </a:lnTo>
                <a:lnTo>
                  <a:pt x="120968" y="709178"/>
                </a:lnTo>
                <a:lnTo>
                  <a:pt x="102297" y="750166"/>
                </a:lnTo>
                <a:lnTo>
                  <a:pt x="85080" y="791931"/>
                </a:lnTo>
                <a:lnTo>
                  <a:pt x="69350" y="834441"/>
                </a:lnTo>
                <a:lnTo>
                  <a:pt x="55139" y="877664"/>
                </a:lnTo>
                <a:lnTo>
                  <a:pt x="42479" y="921567"/>
                </a:lnTo>
                <a:lnTo>
                  <a:pt x="31403" y="966119"/>
                </a:lnTo>
                <a:lnTo>
                  <a:pt x="21941" y="1011286"/>
                </a:lnTo>
                <a:lnTo>
                  <a:pt x="14128" y="1057037"/>
                </a:lnTo>
                <a:lnTo>
                  <a:pt x="7995" y="1103340"/>
                </a:lnTo>
                <a:lnTo>
                  <a:pt x="3575" y="1150162"/>
                </a:lnTo>
                <a:lnTo>
                  <a:pt x="899" y="1197471"/>
                </a:lnTo>
                <a:lnTo>
                  <a:pt x="0" y="1245235"/>
                </a:lnTo>
                <a:lnTo>
                  <a:pt x="899" y="1292998"/>
                </a:lnTo>
                <a:lnTo>
                  <a:pt x="3575" y="1340307"/>
                </a:lnTo>
                <a:lnTo>
                  <a:pt x="7995" y="1387129"/>
                </a:lnTo>
                <a:lnTo>
                  <a:pt x="14128" y="1433432"/>
                </a:lnTo>
                <a:lnTo>
                  <a:pt x="21941" y="1479183"/>
                </a:lnTo>
                <a:lnTo>
                  <a:pt x="31403" y="1524350"/>
                </a:lnTo>
                <a:lnTo>
                  <a:pt x="42479" y="1568902"/>
                </a:lnTo>
                <a:lnTo>
                  <a:pt x="55139" y="1612805"/>
                </a:lnTo>
                <a:lnTo>
                  <a:pt x="69350" y="1656028"/>
                </a:lnTo>
                <a:lnTo>
                  <a:pt x="85080" y="1698538"/>
                </a:lnTo>
                <a:lnTo>
                  <a:pt x="102297" y="1740303"/>
                </a:lnTo>
                <a:lnTo>
                  <a:pt x="120968" y="1781291"/>
                </a:lnTo>
                <a:lnTo>
                  <a:pt x="141062" y="1821469"/>
                </a:lnTo>
                <a:lnTo>
                  <a:pt x="162545" y="1860806"/>
                </a:lnTo>
                <a:lnTo>
                  <a:pt x="185386" y="1899269"/>
                </a:lnTo>
                <a:lnTo>
                  <a:pt x="209552" y="1936825"/>
                </a:lnTo>
                <a:lnTo>
                  <a:pt x="235012" y="1973443"/>
                </a:lnTo>
                <a:lnTo>
                  <a:pt x="261732" y="2009090"/>
                </a:lnTo>
                <a:lnTo>
                  <a:pt x="289681" y="2043735"/>
                </a:lnTo>
                <a:lnTo>
                  <a:pt x="318827" y="2077344"/>
                </a:lnTo>
                <a:lnTo>
                  <a:pt x="349137" y="2109886"/>
                </a:lnTo>
                <a:lnTo>
                  <a:pt x="380578" y="2141328"/>
                </a:lnTo>
                <a:lnTo>
                  <a:pt x="413120" y="2171638"/>
                </a:lnTo>
                <a:lnTo>
                  <a:pt x="446729" y="2200784"/>
                </a:lnTo>
                <a:lnTo>
                  <a:pt x="481373" y="2228733"/>
                </a:lnTo>
                <a:lnTo>
                  <a:pt x="517020" y="2255454"/>
                </a:lnTo>
                <a:lnTo>
                  <a:pt x="553638" y="2280914"/>
                </a:lnTo>
                <a:lnTo>
                  <a:pt x="591195" y="2305080"/>
                </a:lnTo>
                <a:lnTo>
                  <a:pt x="629657" y="2327921"/>
                </a:lnTo>
                <a:lnTo>
                  <a:pt x="668994" y="2349405"/>
                </a:lnTo>
                <a:lnTo>
                  <a:pt x="709173" y="2369499"/>
                </a:lnTo>
                <a:lnTo>
                  <a:pt x="750161" y="2388170"/>
                </a:lnTo>
                <a:lnTo>
                  <a:pt x="791926" y="2405387"/>
                </a:lnTo>
                <a:lnTo>
                  <a:pt x="834436" y="2421117"/>
                </a:lnTo>
                <a:lnTo>
                  <a:pt x="877659" y="2435329"/>
                </a:lnTo>
                <a:lnTo>
                  <a:pt x="921563" y="2447989"/>
                </a:lnTo>
                <a:lnTo>
                  <a:pt x="966115" y="2459066"/>
                </a:lnTo>
                <a:lnTo>
                  <a:pt x="1011283" y="2468527"/>
                </a:lnTo>
                <a:lnTo>
                  <a:pt x="1057034" y="2476340"/>
                </a:lnTo>
                <a:lnTo>
                  <a:pt x="1103338" y="2482473"/>
                </a:lnTo>
                <a:lnTo>
                  <a:pt x="1150160" y="2486894"/>
                </a:lnTo>
                <a:lnTo>
                  <a:pt x="1197470" y="2489570"/>
                </a:lnTo>
                <a:lnTo>
                  <a:pt x="1245235" y="2490470"/>
                </a:lnTo>
                <a:lnTo>
                  <a:pt x="1292998" y="2489570"/>
                </a:lnTo>
                <a:lnTo>
                  <a:pt x="1340307" y="2486894"/>
                </a:lnTo>
                <a:lnTo>
                  <a:pt x="1387129" y="2482473"/>
                </a:lnTo>
                <a:lnTo>
                  <a:pt x="1433432" y="2476340"/>
                </a:lnTo>
                <a:lnTo>
                  <a:pt x="1479183" y="2468527"/>
                </a:lnTo>
                <a:lnTo>
                  <a:pt x="1524350" y="2459066"/>
                </a:lnTo>
                <a:lnTo>
                  <a:pt x="1568902" y="2447989"/>
                </a:lnTo>
                <a:lnTo>
                  <a:pt x="1612805" y="2435329"/>
                </a:lnTo>
                <a:lnTo>
                  <a:pt x="1656028" y="2421117"/>
                </a:lnTo>
                <a:lnTo>
                  <a:pt x="1698538" y="2405387"/>
                </a:lnTo>
                <a:lnTo>
                  <a:pt x="1740303" y="2388170"/>
                </a:lnTo>
                <a:lnTo>
                  <a:pt x="1781291" y="2369499"/>
                </a:lnTo>
                <a:lnTo>
                  <a:pt x="1821469" y="2349405"/>
                </a:lnTo>
                <a:lnTo>
                  <a:pt x="1860806" y="2327921"/>
                </a:lnTo>
                <a:lnTo>
                  <a:pt x="1899269" y="2305080"/>
                </a:lnTo>
                <a:lnTo>
                  <a:pt x="1936825" y="2280914"/>
                </a:lnTo>
                <a:lnTo>
                  <a:pt x="1973443" y="2255454"/>
                </a:lnTo>
                <a:lnTo>
                  <a:pt x="2009090" y="2228733"/>
                </a:lnTo>
                <a:lnTo>
                  <a:pt x="2043735" y="2200784"/>
                </a:lnTo>
                <a:lnTo>
                  <a:pt x="2077344" y="2171638"/>
                </a:lnTo>
                <a:lnTo>
                  <a:pt x="2109886" y="2141328"/>
                </a:lnTo>
                <a:lnTo>
                  <a:pt x="2141328" y="2109886"/>
                </a:lnTo>
                <a:lnTo>
                  <a:pt x="2171638" y="2077344"/>
                </a:lnTo>
                <a:lnTo>
                  <a:pt x="2200784" y="2043735"/>
                </a:lnTo>
                <a:lnTo>
                  <a:pt x="2228733" y="2009090"/>
                </a:lnTo>
                <a:lnTo>
                  <a:pt x="2255454" y="1973443"/>
                </a:lnTo>
                <a:lnTo>
                  <a:pt x="2280914" y="1936825"/>
                </a:lnTo>
                <a:lnTo>
                  <a:pt x="2305080" y="1899269"/>
                </a:lnTo>
                <a:lnTo>
                  <a:pt x="2327921" y="1860806"/>
                </a:lnTo>
                <a:lnTo>
                  <a:pt x="2349405" y="1821469"/>
                </a:lnTo>
                <a:lnTo>
                  <a:pt x="2369499" y="1781291"/>
                </a:lnTo>
                <a:lnTo>
                  <a:pt x="2388170" y="1740303"/>
                </a:lnTo>
                <a:lnTo>
                  <a:pt x="2405387" y="1698538"/>
                </a:lnTo>
                <a:lnTo>
                  <a:pt x="2421117" y="1656028"/>
                </a:lnTo>
                <a:lnTo>
                  <a:pt x="2435329" y="1612805"/>
                </a:lnTo>
                <a:lnTo>
                  <a:pt x="2447989" y="1568902"/>
                </a:lnTo>
                <a:lnTo>
                  <a:pt x="2459066" y="1524350"/>
                </a:lnTo>
                <a:lnTo>
                  <a:pt x="2468527" y="1479183"/>
                </a:lnTo>
                <a:lnTo>
                  <a:pt x="2476340" y="1433432"/>
                </a:lnTo>
                <a:lnTo>
                  <a:pt x="2482473" y="1387129"/>
                </a:lnTo>
                <a:lnTo>
                  <a:pt x="2486894" y="1340307"/>
                </a:lnTo>
                <a:lnTo>
                  <a:pt x="2489570" y="1292998"/>
                </a:lnTo>
                <a:lnTo>
                  <a:pt x="2490470" y="1245235"/>
                </a:lnTo>
                <a:lnTo>
                  <a:pt x="2489570" y="1197471"/>
                </a:lnTo>
                <a:lnTo>
                  <a:pt x="2486894" y="1150162"/>
                </a:lnTo>
                <a:lnTo>
                  <a:pt x="2482473" y="1103340"/>
                </a:lnTo>
                <a:lnTo>
                  <a:pt x="2476340" y="1057037"/>
                </a:lnTo>
                <a:lnTo>
                  <a:pt x="2468527" y="1011286"/>
                </a:lnTo>
                <a:lnTo>
                  <a:pt x="2459066" y="966119"/>
                </a:lnTo>
                <a:lnTo>
                  <a:pt x="2447989" y="921567"/>
                </a:lnTo>
                <a:lnTo>
                  <a:pt x="2435329" y="877664"/>
                </a:lnTo>
                <a:lnTo>
                  <a:pt x="2421117" y="834441"/>
                </a:lnTo>
                <a:lnTo>
                  <a:pt x="2405387" y="791931"/>
                </a:lnTo>
                <a:lnTo>
                  <a:pt x="2388170" y="750166"/>
                </a:lnTo>
                <a:lnTo>
                  <a:pt x="2369499" y="709178"/>
                </a:lnTo>
                <a:lnTo>
                  <a:pt x="2349405" y="669000"/>
                </a:lnTo>
                <a:lnTo>
                  <a:pt x="2327921" y="629663"/>
                </a:lnTo>
                <a:lnTo>
                  <a:pt x="2305080" y="591200"/>
                </a:lnTo>
                <a:lnTo>
                  <a:pt x="2280914" y="553644"/>
                </a:lnTo>
                <a:lnTo>
                  <a:pt x="2255454" y="517026"/>
                </a:lnTo>
                <a:lnTo>
                  <a:pt x="2228733" y="481379"/>
                </a:lnTo>
                <a:lnTo>
                  <a:pt x="2200784" y="446734"/>
                </a:lnTo>
                <a:lnTo>
                  <a:pt x="2171638" y="413125"/>
                </a:lnTo>
                <a:lnTo>
                  <a:pt x="2141328" y="380583"/>
                </a:lnTo>
                <a:lnTo>
                  <a:pt x="2109886" y="349141"/>
                </a:lnTo>
                <a:lnTo>
                  <a:pt x="2077344" y="318831"/>
                </a:lnTo>
                <a:lnTo>
                  <a:pt x="2043735" y="289685"/>
                </a:lnTo>
                <a:lnTo>
                  <a:pt x="2009090" y="261736"/>
                </a:lnTo>
                <a:lnTo>
                  <a:pt x="1973443" y="235015"/>
                </a:lnTo>
                <a:lnTo>
                  <a:pt x="1936825" y="209555"/>
                </a:lnTo>
                <a:lnTo>
                  <a:pt x="1899269" y="185389"/>
                </a:lnTo>
                <a:lnTo>
                  <a:pt x="1860806" y="162548"/>
                </a:lnTo>
                <a:lnTo>
                  <a:pt x="1821469" y="141064"/>
                </a:lnTo>
                <a:lnTo>
                  <a:pt x="1781291" y="120970"/>
                </a:lnTo>
                <a:lnTo>
                  <a:pt x="1740303" y="102299"/>
                </a:lnTo>
                <a:lnTo>
                  <a:pt x="1698538" y="85082"/>
                </a:lnTo>
                <a:lnTo>
                  <a:pt x="1656028" y="69352"/>
                </a:lnTo>
                <a:lnTo>
                  <a:pt x="1612805" y="55140"/>
                </a:lnTo>
                <a:lnTo>
                  <a:pt x="1568902" y="42480"/>
                </a:lnTo>
                <a:lnTo>
                  <a:pt x="1524350" y="31403"/>
                </a:lnTo>
                <a:lnTo>
                  <a:pt x="1479183" y="21942"/>
                </a:lnTo>
                <a:lnTo>
                  <a:pt x="1433432" y="14129"/>
                </a:lnTo>
                <a:lnTo>
                  <a:pt x="1387129" y="7996"/>
                </a:lnTo>
                <a:lnTo>
                  <a:pt x="1340307" y="3575"/>
                </a:lnTo>
                <a:lnTo>
                  <a:pt x="1292998" y="899"/>
                </a:lnTo>
                <a:lnTo>
                  <a:pt x="1245235" y="0"/>
                </a:lnTo>
                <a:close/>
              </a:path>
            </a:pathLst>
          </a:custGeom>
          <a:solidFill>
            <a:srgbClr val="D6DCE5"/>
          </a:solidFill>
        </p:spPr>
        <p:txBody>
          <a:bodyPr wrap="square" lIns="0" tIns="0" rIns="0" bIns="0" rtlCol="0"/>
          <a:lstStyle/>
          <a:p>
            <a:endParaRPr/>
          </a:p>
        </p:txBody>
      </p:sp>
      <p:sp>
        <p:nvSpPr>
          <p:cNvPr id="12" name="object 12"/>
          <p:cNvSpPr/>
          <p:nvPr/>
        </p:nvSpPr>
        <p:spPr>
          <a:xfrm>
            <a:off x="9089135" y="2432304"/>
            <a:ext cx="1432559" cy="1429512"/>
          </a:xfrm>
          <a:prstGeom prst="rect">
            <a:avLst/>
          </a:prstGeom>
          <a:blipFill>
            <a:blip r:embed="rId4" cstate="print"/>
            <a:stretch>
              <a:fillRect/>
            </a:stretch>
          </a:blipFill>
        </p:spPr>
        <p:txBody>
          <a:bodyPr wrap="square" lIns="0" tIns="0" rIns="0" bIns="0" rtlCol="0"/>
          <a:lstStyle/>
          <a:p>
            <a:endParaRPr/>
          </a:p>
        </p:txBody>
      </p:sp>
      <p:sp>
        <p:nvSpPr>
          <p:cNvPr id="14" name="object 14"/>
          <p:cNvSpPr txBox="1"/>
          <p:nvPr/>
        </p:nvSpPr>
        <p:spPr>
          <a:xfrm>
            <a:off x="10765980" y="6448256"/>
            <a:ext cx="292735" cy="196215"/>
          </a:xfrm>
          <a:prstGeom prst="rect">
            <a:avLst/>
          </a:prstGeom>
        </p:spPr>
        <p:txBody>
          <a:bodyPr vert="horz" wrap="square" lIns="0" tIns="0" rIns="0" bIns="0" rtlCol="0">
            <a:spAutoFit/>
          </a:bodyPr>
          <a:lstStyle/>
          <a:p>
            <a:pPr marL="25400">
              <a:lnSpc>
                <a:spcPts val="1425"/>
              </a:lnSpc>
            </a:pPr>
            <a:fld id="{81D60167-4931-47E6-BA6A-407CBD079E47}" type="slidenum">
              <a:rPr sz="1200" dirty="0">
                <a:solidFill>
                  <a:srgbClr val="898989"/>
                </a:solidFill>
                <a:latin typeface="Arial"/>
                <a:cs typeface="Arial"/>
              </a:rPr>
              <a:t>46</a:t>
            </a:fld>
            <a:endParaRPr sz="1200">
              <a:latin typeface="Arial"/>
              <a:cs typeface="Arial"/>
            </a:endParaRPr>
          </a:p>
        </p:txBody>
      </p:sp>
      <p:sp>
        <p:nvSpPr>
          <p:cNvPr id="15" name="TextBox 14">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2198813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1418864"/>
            <a:ext cx="10510520" cy="0"/>
          </a:xfrm>
          <a:custGeom>
            <a:avLst/>
            <a:gdLst/>
            <a:ahLst/>
            <a:cxnLst/>
            <a:rect l="l" t="t" r="r" b="b"/>
            <a:pathLst>
              <a:path w="10510520">
                <a:moveTo>
                  <a:pt x="0" y="0"/>
                </a:moveTo>
                <a:lnTo>
                  <a:pt x="10510237" y="0"/>
                </a:lnTo>
              </a:path>
            </a:pathLst>
          </a:custGeom>
          <a:ln w="19040">
            <a:solidFill>
              <a:srgbClr val="00AEEF"/>
            </a:solidFill>
          </a:ln>
        </p:spPr>
        <p:txBody>
          <a:bodyPr wrap="square" lIns="0" tIns="0" rIns="0" bIns="0" rtlCol="0"/>
          <a:lstStyle/>
          <a:p>
            <a:endParaRPr/>
          </a:p>
        </p:txBody>
      </p:sp>
      <p:sp>
        <p:nvSpPr>
          <p:cNvPr id="3" name="object 3"/>
          <p:cNvSpPr txBox="1">
            <a:spLocks noGrp="1"/>
          </p:cNvSpPr>
          <p:nvPr>
            <p:ph type="title"/>
          </p:nvPr>
        </p:nvSpPr>
        <p:spPr>
          <a:xfrm>
            <a:off x="916939" y="765047"/>
            <a:ext cx="6307519" cy="567055"/>
          </a:xfrm>
          <a:prstGeom prst="rect">
            <a:avLst/>
          </a:prstGeom>
        </p:spPr>
        <p:txBody>
          <a:bodyPr vert="horz" wrap="square" lIns="0" tIns="0" rIns="0" bIns="0" rtlCol="0">
            <a:spAutoFit/>
          </a:bodyPr>
          <a:lstStyle/>
          <a:p>
            <a:pPr marL="12700">
              <a:lnSpc>
                <a:spcPct val="100000"/>
              </a:lnSpc>
            </a:pPr>
            <a:r>
              <a:rPr lang="en-US" sz="3600"/>
              <a:t>Key Components</a:t>
            </a:r>
            <a:endParaRPr lang="en-US" sz="3600">
              <a:cs typeface="Arial"/>
            </a:endParaRPr>
          </a:p>
        </p:txBody>
      </p:sp>
      <p:sp>
        <p:nvSpPr>
          <p:cNvPr id="6" name="object 6"/>
          <p:cNvSpPr txBox="1"/>
          <p:nvPr/>
        </p:nvSpPr>
        <p:spPr>
          <a:xfrm>
            <a:off x="10838815" y="6448256"/>
            <a:ext cx="219075" cy="196215"/>
          </a:xfrm>
          <a:prstGeom prst="rect">
            <a:avLst/>
          </a:prstGeom>
        </p:spPr>
        <p:txBody>
          <a:bodyPr vert="horz" wrap="square" lIns="0" tIns="0" rIns="0" bIns="0" rtlCol="0">
            <a:spAutoFit/>
          </a:bodyPr>
          <a:lstStyle/>
          <a:p>
            <a:pPr marL="25400">
              <a:lnSpc>
                <a:spcPts val="1425"/>
              </a:lnSpc>
            </a:pPr>
            <a:fld id="{81D60167-4931-47E6-BA6A-407CBD079E47}" type="slidenum">
              <a:rPr sz="1200" dirty="0">
                <a:solidFill>
                  <a:srgbClr val="898989"/>
                </a:solidFill>
                <a:latin typeface="Arial"/>
                <a:cs typeface="Arial"/>
              </a:rPr>
              <a:t>47</a:t>
            </a:fld>
            <a:endParaRPr sz="1200">
              <a:latin typeface="Arial"/>
              <a:cs typeface="Arial"/>
            </a:endParaRPr>
          </a:p>
        </p:txBody>
      </p:sp>
      <p:sp>
        <p:nvSpPr>
          <p:cNvPr id="4" name="object 4"/>
          <p:cNvSpPr txBox="1"/>
          <p:nvPr/>
        </p:nvSpPr>
        <p:spPr>
          <a:xfrm>
            <a:off x="916938" y="2046068"/>
            <a:ext cx="10237345" cy="4044120"/>
          </a:xfrm>
          <a:prstGeom prst="rect">
            <a:avLst/>
          </a:prstGeom>
        </p:spPr>
        <p:txBody>
          <a:bodyPr vert="horz" wrap="square" lIns="0" tIns="0" rIns="0" bIns="0" rtlCol="0" anchor="t">
            <a:spAutoFit/>
          </a:bodyPr>
          <a:lstStyle/>
          <a:p>
            <a:pPr marL="698500" indent="-685800">
              <a:buFont typeface="Wingdings"/>
              <a:buChar char="v"/>
            </a:pPr>
            <a:r>
              <a:rPr lang="en-US" sz="4000" spc="-114">
                <a:latin typeface="Arial"/>
                <a:cs typeface="Arial"/>
              </a:rPr>
              <a:t>All </a:t>
            </a:r>
            <a:r>
              <a:rPr lang="en-US" sz="4000" b="1" spc="-114">
                <a:solidFill>
                  <a:srgbClr val="283B8C"/>
                </a:solidFill>
                <a:latin typeface="Arial"/>
                <a:cs typeface="Arial"/>
              </a:rPr>
              <a:t>behavior </a:t>
            </a:r>
            <a:r>
              <a:rPr lang="en-US" sz="4000" spc="-114">
                <a:latin typeface="Arial"/>
                <a:cs typeface="Arial"/>
              </a:rPr>
              <a:t>is a form of </a:t>
            </a:r>
            <a:r>
              <a:rPr lang="en-US" sz="4000" b="1" spc="-114">
                <a:solidFill>
                  <a:srgbClr val="283B8C"/>
                </a:solidFill>
                <a:latin typeface="Arial"/>
                <a:cs typeface="Arial"/>
              </a:rPr>
              <a:t>communication</a:t>
            </a:r>
            <a:r>
              <a:rPr lang="en-US" sz="4000" spc="-114">
                <a:latin typeface="Arial"/>
                <a:cs typeface="Arial"/>
              </a:rPr>
              <a:t>.</a:t>
            </a:r>
            <a:endParaRPr lang="en-US" sz="4000">
              <a:latin typeface="Arial"/>
              <a:cs typeface="Arial"/>
            </a:endParaRPr>
          </a:p>
          <a:p>
            <a:pPr marL="12700"/>
            <a:endParaRPr lang="en-US" sz="4000" spc="-114">
              <a:latin typeface="Arial"/>
              <a:cs typeface="Arial"/>
            </a:endParaRPr>
          </a:p>
          <a:p>
            <a:pPr marL="1612900" lvl="2" indent="-685800">
              <a:spcBef>
                <a:spcPts val="935"/>
              </a:spcBef>
              <a:buFont typeface="Wingdings"/>
              <a:buChar char="v"/>
            </a:pPr>
            <a:r>
              <a:rPr lang="en-US" sz="4000" spc="-114">
                <a:latin typeface="Arial"/>
                <a:cs typeface="Arial"/>
              </a:rPr>
              <a:t>Your</a:t>
            </a:r>
            <a:r>
              <a:rPr sz="4000" spc="-114">
                <a:latin typeface="Arial"/>
                <a:cs typeface="Arial"/>
              </a:rPr>
              <a:t> </a:t>
            </a:r>
            <a:r>
              <a:rPr sz="4000" b="1">
                <a:solidFill>
                  <a:srgbClr val="283B8C"/>
                </a:solidFill>
                <a:latin typeface="Arial"/>
                <a:cs typeface="Arial"/>
              </a:rPr>
              <a:t>approach</a:t>
            </a:r>
            <a:r>
              <a:rPr sz="4000" b="1" spc="75">
                <a:solidFill>
                  <a:srgbClr val="283B8C"/>
                </a:solidFill>
                <a:latin typeface="Arial"/>
                <a:cs typeface="Arial"/>
              </a:rPr>
              <a:t> </a:t>
            </a:r>
            <a:r>
              <a:rPr sz="4000">
                <a:latin typeface="Arial"/>
                <a:cs typeface="Arial"/>
              </a:rPr>
              <a:t>changes</a:t>
            </a:r>
            <a:r>
              <a:rPr lang="en-US" sz="4000">
                <a:latin typeface="Arial"/>
                <a:cs typeface="Arial"/>
              </a:rPr>
              <a:t> </a:t>
            </a:r>
            <a:r>
              <a:rPr sz="4000" b="1">
                <a:solidFill>
                  <a:srgbClr val="283B8C"/>
                </a:solidFill>
                <a:latin typeface="Arial"/>
                <a:cs typeface="Arial"/>
              </a:rPr>
              <a:t>everything</a:t>
            </a:r>
            <a:r>
              <a:rPr sz="4000">
                <a:latin typeface="Arial"/>
                <a:cs typeface="Arial"/>
              </a:rPr>
              <a:t>.</a:t>
            </a:r>
            <a:endParaRPr lang="en-US" sz="4000">
              <a:latin typeface="Arial"/>
              <a:cs typeface="Arial"/>
            </a:endParaRPr>
          </a:p>
          <a:p>
            <a:pPr marL="927100" lvl="2">
              <a:spcBef>
                <a:spcPts val="935"/>
              </a:spcBef>
            </a:pPr>
            <a:endParaRPr lang="en-US" sz="4000">
              <a:cs typeface="Arial"/>
            </a:endParaRPr>
          </a:p>
          <a:p>
            <a:pPr marL="2527300" lvl="4" indent="-685800">
              <a:lnSpc>
                <a:spcPts val="5470"/>
              </a:lnSpc>
              <a:buFont typeface="Wingdings"/>
              <a:buChar char="v"/>
            </a:pPr>
            <a:r>
              <a:rPr lang="en-US" sz="4000">
                <a:cs typeface="Arial"/>
              </a:rPr>
              <a:t>Behavior </a:t>
            </a:r>
            <a:r>
              <a:rPr lang="en-US" sz="4000" b="1">
                <a:solidFill>
                  <a:srgbClr val="002060"/>
                </a:solidFill>
                <a:cs typeface="Arial"/>
              </a:rPr>
              <a:t>influences</a:t>
            </a:r>
            <a:r>
              <a:rPr lang="en-US" sz="4000" spc="-65">
                <a:cs typeface="Arial"/>
              </a:rPr>
              <a:t> </a:t>
            </a:r>
            <a:r>
              <a:rPr lang="en-US" sz="4000" spc="-15">
                <a:cs typeface="Arial"/>
              </a:rPr>
              <a:t>behavior.</a:t>
            </a:r>
            <a:endParaRPr lang="en-US" sz="4000">
              <a:cs typeface="Arial"/>
            </a:endParaRPr>
          </a:p>
          <a:p>
            <a:pPr marL="12700">
              <a:lnSpc>
                <a:spcPts val="5470"/>
              </a:lnSpc>
            </a:pPr>
            <a:endParaRPr sz="4000">
              <a:latin typeface="Arial"/>
              <a:cs typeface="Arial"/>
            </a:endParaRPr>
          </a:p>
        </p:txBody>
      </p:sp>
      <p:sp>
        <p:nvSpPr>
          <p:cNvPr id="7" name="TextBox 6">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383432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9338" y="398116"/>
            <a:ext cx="5511782" cy="567055"/>
          </a:xfrm>
          <a:prstGeom prst="rect">
            <a:avLst/>
          </a:prstGeom>
        </p:spPr>
        <p:txBody>
          <a:bodyPr vert="horz" wrap="square" lIns="0" tIns="0" rIns="0" bIns="0" rtlCol="0">
            <a:spAutoFit/>
          </a:bodyPr>
          <a:lstStyle/>
          <a:p>
            <a:pPr marL="12700">
              <a:lnSpc>
                <a:spcPct val="100000"/>
              </a:lnSpc>
            </a:pPr>
            <a:r>
              <a:rPr sz="3600"/>
              <a:t>Integrated</a:t>
            </a:r>
            <a:r>
              <a:rPr sz="3600" spc="-114"/>
              <a:t> </a:t>
            </a:r>
            <a:r>
              <a:rPr sz="3600"/>
              <a:t>Experience</a:t>
            </a:r>
          </a:p>
        </p:txBody>
      </p:sp>
      <p:sp>
        <p:nvSpPr>
          <p:cNvPr id="3" name="object 3"/>
          <p:cNvSpPr/>
          <p:nvPr/>
        </p:nvSpPr>
        <p:spPr>
          <a:xfrm>
            <a:off x="859338" y="1088257"/>
            <a:ext cx="10529277" cy="489950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115484" y="1967991"/>
            <a:ext cx="999490" cy="320675"/>
          </a:xfrm>
          <a:prstGeom prst="rect">
            <a:avLst/>
          </a:prstGeom>
        </p:spPr>
        <p:txBody>
          <a:bodyPr vert="horz" wrap="square" lIns="0" tIns="0" rIns="0" bIns="0" rtlCol="0">
            <a:spAutoFit/>
          </a:bodyPr>
          <a:lstStyle/>
          <a:p>
            <a:pPr marL="12700">
              <a:lnSpc>
                <a:spcPct val="100000"/>
              </a:lnSpc>
            </a:pPr>
            <a:r>
              <a:rPr sz="2000">
                <a:solidFill>
                  <a:srgbClr val="FFFFFF"/>
                </a:solidFill>
                <a:latin typeface="Arial"/>
                <a:cs typeface="Arial"/>
              </a:rPr>
              <a:t>K</a:t>
            </a:r>
            <a:r>
              <a:rPr sz="2000" spc="5">
                <a:solidFill>
                  <a:srgbClr val="FFFFFF"/>
                </a:solidFill>
                <a:latin typeface="Arial"/>
                <a:cs typeface="Arial"/>
              </a:rPr>
              <a:t>N</a:t>
            </a:r>
            <a:r>
              <a:rPr sz="2000" spc="-10">
                <a:solidFill>
                  <a:srgbClr val="FFFFFF"/>
                </a:solidFill>
                <a:latin typeface="Arial"/>
                <a:cs typeface="Arial"/>
              </a:rPr>
              <a:t>O</a:t>
            </a:r>
            <a:r>
              <a:rPr sz="2000">
                <a:solidFill>
                  <a:srgbClr val="FFFFFF"/>
                </a:solidFill>
                <a:latin typeface="Arial"/>
                <a:cs typeface="Arial"/>
              </a:rPr>
              <a:t>WN</a:t>
            </a:r>
            <a:endParaRPr sz="2000">
              <a:latin typeface="Arial"/>
              <a:cs typeface="Arial"/>
            </a:endParaRPr>
          </a:p>
        </p:txBody>
      </p:sp>
      <p:sp>
        <p:nvSpPr>
          <p:cNvPr id="5" name="object 5"/>
          <p:cNvSpPr txBox="1"/>
          <p:nvPr/>
        </p:nvSpPr>
        <p:spPr>
          <a:xfrm>
            <a:off x="8676560" y="4391152"/>
            <a:ext cx="1368425" cy="320675"/>
          </a:xfrm>
          <a:prstGeom prst="rect">
            <a:avLst/>
          </a:prstGeom>
        </p:spPr>
        <p:txBody>
          <a:bodyPr vert="horz" wrap="square" lIns="0" tIns="0" rIns="0" bIns="0" rtlCol="0">
            <a:spAutoFit/>
          </a:bodyPr>
          <a:lstStyle/>
          <a:p>
            <a:pPr marL="12700">
              <a:lnSpc>
                <a:spcPct val="100000"/>
              </a:lnSpc>
            </a:pPr>
            <a:r>
              <a:rPr sz="2000" spc="5">
                <a:solidFill>
                  <a:srgbClr val="FFFFFF"/>
                </a:solidFill>
                <a:latin typeface="Arial"/>
                <a:cs typeface="Arial"/>
              </a:rPr>
              <a:t>UN</a:t>
            </a:r>
            <a:r>
              <a:rPr sz="2000">
                <a:solidFill>
                  <a:srgbClr val="FFFFFF"/>
                </a:solidFill>
                <a:latin typeface="Arial"/>
                <a:cs typeface="Arial"/>
              </a:rPr>
              <a:t>K</a:t>
            </a:r>
            <a:r>
              <a:rPr sz="2000" spc="5">
                <a:solidFill>
                  <a:srgbClr val="FFFFFF"/>
                </a:solidFill>
                <a:latin typeface="Arial"/>
                <a:cs typeface="Arial"/>
              </a:rPr>
              <a:t>N</a:t>
            </a:r>
            <a:r>
              <a:rPr sz="2000" spc="-10">
                <a:solidFill>
                  <a:srgbClr val="FFFFFF"/>
                </a:solidFill>
                <a:latin typeface="Arial"/>
                <a:cs typeface="Arial"/>
              </a:rPr>
              <a:t>O</a:t>
            </a:r>
            <a:r>
              <a:rPr sz="2000">
                <a:solidFill>
                  <a:srgbClr val="FFFFFF"/>
                </a:solidFill>
                <a:latin typeface="Arial"/>
                <a:cs typeface="Arial"/>
              </a:rPr>
              <a:t>WN</a:t>
            </a:r>
            <a:endParaRPr sz="2000">
              <a:latin typeface="Arial"/>
              <a:cs typeface="Arial"/>
            </a:endParaRPr>
          </a:p>
        </p:txBody>
      </p:sp>
      <p:sp>
        <p:nvSpPr>
          <p:cNvPr id="6" name="object 6"/>
          <p:cNvSpPr/>
          <p:nvPr/>
        </p:nvSpPr>
        <p:spPr>
          <a:xfrm>
            <a:off x="3105150" y="2297689"/>
            <a:ext cx="1676400" cy="76200"/>
          </a:xfrm>
          <a:custGeom>
            <a:avLst/>
            <a:gdLst/>
            <a:ahLst/>
            <a:cxnLst/>
            <a:rect l="l" t="t" r="r" b="b"/>
            <a:pathLst>
              <a:path w="1676400" h="76200">
                <a:moveTo>
                  <a:pt x="1600200" y="0"/>
                </a:moveTo>
                <a:lnTo>
                  <a:pt x="1600200" y="76200"/>
                </a:lnTo>
                <a:lnTo>
                  <a:pt x="1657350" y="47625"/>
                </a:lnTo>
                <a:lnTo>
                  <a:pt x="1612900" y="47625"/>
                </a:lnTo>
                <a:lnTo>
                  <a:pt x="1612900" y="28575"/>
                </a:lnTo>
                <a:lnTo>
                  <a:pt x="1657350" y="28575"/>
                </a:lnTo>
                <a:lnTo>
                  <a:pt x="1600200" y="0"/>
                </a:lnTo>
                <a:close/>
              </a:path>
              <a:path w="1676400" h="76200">
                <a:moveTo>
                  <a:pt x="1600200" y="28575"/>
                </a:moveTo>
                <a:lnTo>
                  <a:pt x="0" y="28575"/>
                </a:lnTo>
                <a:lnTo>
                  <a:pt x="0" y="47625"/>
                </a:lnTo>
                <a:lnTo>
                  <a:pt x="1600200" y="47625"/>
                </a:lnTo>
                <a:lnTo>
                  <a:pt x="1600200" y="28575"/>
                </a:lnTo>
                <a:close/>
              </a:path>
              <a:path w="1676400" h="76200">
                <a:moveTo>
                  <a:pt x="1657350" y="28575"/>
                </a:moveTo>
                <a:lnTo>
                  <a:pt x="1612900" y="28575"/>
                </a:lnTo>
                <a:lnTo>
                  <a:pt x="1612900" y="47625"/>
                </a:lnTo>
                <a:lnTo>
                  <a:pt x="1657350" y="47625"/>
                </a:lnTo>
                <a:lnTo>
                  <a:pt x="1676400" y="38100"/>
                </a:lnTo>
                <a:lnTo>
                  <a:pt x="1657350" y="28575"/>
                </a:lnTo>
                <a:close/>
              </a:path>
            </a:pathLst>
          </a:custGeom>
          <a:solidFill>
            <a:srgbClr val="FFFFFF"/>
          </a:solidFill>
        </p:spPr>
        <p:txBody>
          <a:bodyPr wrap="square" lIns="0" tIns="0" rIns="0" bIns="0" rtlCol="0"/>
          <a:lstStyle/>
          <a:p>
            <a:endParaRPr/>
          </a:p>
        </p:txBody>
      </p:sp>
      <p:sp>
        <p:nvSpPr>
          <p:cNvPr id="7" name="object 7"/>
          <p:cNvSpPr/>
          <p:nvPr/>
        </p:nvSpPr>
        <p:spPr>
          <a:xfrm>
            <a:off x="8134350" y="4743450"/>
            <a:ext cx="1885950" cy="76200"/>
          </a:xfrm>
          <a:custGeom>
            <a:avLst/>
            <a:gdLst/>
            <a:ahLst/>
            <a:cxnLst/>
            <a:rect l="l" t="t" r="r" b="b"/>
            <a:pathLst>
              <a:path w="1885950" h="76200">
                <a:moveTo>
                  <a:pt x="76200" y="0"/>
                </a:moveTo>
                <a:lnTo>
                  <a:pt x="0" y="38100"/>
                </a:lnTo>
                <a:lnTo>
                  <a:pt x="76200" y="76200"/>
                </a:lnTo>
                <a:lnTo>
                  <a:pt x="76200" y="47625"/>
                </a:lnTo>
                <a:lnTo>
                  <a:pt x="63500" y="47625"/>
                </a:lnTo>
                <a:lnTo>
                  <a:pt x="63500" y="28575"/>
                </a:lnTo>
                <a:lnTo>
                  <a:pt x="76200" y="28575"/>
                </a:lnTo>
                <a:lnTo>
                  <a:pt x="76200" y="0"/>
                </a:lnTo>
                <a:close/>
              </a:path>
              <a:path w="1885950" h="76200">
                <a:moveTo>
                  <a:pt x="76200" y="28575"/>
                </a:moveTo>
                <a:lnTo>
                  <a:pt x="63500" y="28575"/>
                </a:lnTo>
                <a:lnTo>
                  <a:pt x="63500" y="47625"/>
                </a:lnTo>
                <a:lnTo>
                  <a:pt x="76200" y="47625"/>
                </a:lnTo>
                <a:lnTo>
                  <a:pt x="76200" y="28575"/>
                </a:lnTo>
                <a:close/>
              </a:path>
              <a:path w="1885950" h="76200">
                <a:moveTo>
                  <a:pt x="1885950" y="28575"/>
                </a:moveTo>
                <a:lnTo>
                  <a:pt x="76200" y="28575"/>
                </a:lnTo>
                <a:lnTo>
                  <a:pt x="76200" y="47625"/>
                </a:lnTo>
                <a:lnTo>
                  <a:pt x="1885950" y="47625"/>
                </a:lnTo>
                <a:lnTo>
                  <a:pt x="1885950" y="28575"/>
                </a:lnTo>
                <a:close/>
              </a:path>
            </a:pathLst>
          </a:custGeom>
          <a:solidFill>
            <a:srgbClr val="FFFFFF"/>
          </a:solidFill>
        </p:spPr>
        <p:txBody>
          <a:bodyPr wrap="square" lIns="0" tIns="0" rIns="0" bIns="0" rtlCol="0"/>
          <a:lstStyle/>
          <a:p>
            <a:endParaRPr/>
          </a:p>
        </p:txBody>
      </p:sp>
      <p:sp>
        <p:nvSpPr>
          <p:cNvPr id="10" name="object 10"/>
          <p:cNvSpPr txBox="1"/>
          <p:nvPr/>
        </p:nvSpPr>
        <p:spPr>
          <a:xfrm>
            <a:off x="10838815" y="6448256"/>
            <a:ext cx="219075" cy="196215"/>
          </a:xfrm>
          <a:prstGeom prst="rect">
            <a:avLst/>
          </a:prstGeom>
        </p:spPr>
        <p:txBody>
          <a:bodyPr vert="horz" wrap="square" lIns="0" tIns="0" rIns="0" bIns="0" rtlCol="0">
            <a:spAutoFit/>
          </a:bodyPr>
          <a:lstStyle/>
          <a:p>
            <a:pPr marL="25400">
              <a:lnSpc>
                <a:spcPts val="1425"/>
              </a:lnSpc>
            </a:pPr>
            <a:fld id="{81D60167-4931-47E6-BA6A-407CBD079E47}" type="slidenum">
              <a:rPr sz="1200" dirty="0">
                <a:solidFill>
                  <a:srgbClr val="7F7F7F"/>
                </a:solidFill>
                <a:latin typeface="Arial"/>
                <a:cs typeface="Arial"/>
              </a:rPr>
              <a:t>48</a:t>
            </a:fld>
            <a:endParaRPr sz="1200">
              <a:latin typeface="Arial"/>
              <a:cs typeface="Arial"/>
            </a:endParaRPr>
          </a:p>
        </p:txBody>
      </p:sp>
      <p:sp>
        <p:nvSpPr>
          <p:cNvPr id="9" name="TextBox 8">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24981402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1418864"/>
            <a:ext cx="10510520" cy="0"/>
          </a:xfrm>
          <a:custGeom>
            <a:avLst/>
            <a:gdLst/>
            <a:ahLst/>
            <a:cxnLst/>
            <a:rect l="l" t="t" r="r" b="b"/>
            <a:pathLst>
              <a:path w="10510520">
                <a:moveTo>
                  <a:pt x="0" y="0"/>
                </a:moveTo>
                <a:lnTo>
                  <a:pt x="10510237" y="0"/>
                </a:lnTo>
              </a:path>
            </a:pathLst>
          </a:custGeom>
          <a:ln w="19040">
            <a:solidFill>
              <a:srgbClr val="00AEEF"/>
            </a:solidFill>
          </a:ln>
        </p:spPr>
        <p:txBody>
          <a:bodyPr wrap="square" lIns="0" tIns="0" rIns="0" bIns="0" rtlCol="0"/>
          <a:lstStyle/>
          <a:p>
            <a:endParaRPr/>
          </a:p>
        </p:txBody>
      </p:sp>
      <p:sp>
        <p:nvSpPr>
          <p:cNvPr id="3" name="object 3"/>
          <p:cNvSpPr txBox="1">
            <a:spLocks noGrp="1"/>
          </p:cNvSpPr>
          <p:nvPr>
            <p:ph type="title"/>
          </p:nvPr>
        </p:nvSpPr>
        <p:spPr>
          <a:xfrm>
            <a:off x="294199" y="139582"/>
            <a:ext cx="11603603" cy="1325563"/>
          </a:xfrm>
          <a:prstGeom prst="rect">
            <a:avLst/>
          </a:prstGeom>
        </p:spPr>
        <p:txBody>
          <a:bodyPr vert="horz" wrap="square" lIns="0" tIns="0" rIns="0" bIns="0" rtlCol="0">
            <a:spAutoFit/>
          </a:bodyPr>
          <a:lstStyle/>
          <a:p>
            <a:pPr marL="605790">
              <a:lnSpc>
                <a:spcPct val="100000"/>
              </a:lnSpc>
            </a:pPr>
            <a:r>
              <a:rPr spc="-5"/>
              <a:t>Defensive Behaviors and the </a:t>
            </a:r>
            <a:r>
              <a:rPr i="1" spc="-25">
                <a:latin typeface="Arial"/>
                <a:cs typeface="Arial"/>
              </a:rPr>
              <a:t>Verbal </a:t>
            </a:r>
            <a:r>
              <a:rPr i="1" spc="-5">
                <a:latin typeface="Arial"/>
                <a:cs typeface="Arial"/>
              </a:rPr>
              <a:t>Escalation </a:t>
            </a:r>
            <a:r>
              <a:rPr i="1">
                <a:latin typeface="Arial"/>
                <a:cs typeface="Arial"/>
              </a:rPr>
              <a:t>Continuum</a:t>
            </a:r>
            <a:r>
              <a:rPr sz="3150" baseline="26455"/>
              <a:t>SM</a:t>
            </a:r>
            <a:endParaRPr sz="3150" baseline="26455">
              <a:latin typeface="Arial"/>
              <a:cs typeface="Arial"/>
            </a:endParaRPr>
          </a:p>
        </p:txBody>
      </p:sp>
      <p:sp>
        <p:nvSpPr>
          <p:cNvPr id="4" name="object 4"/>
          <p:cNvSpPr/>
          <p:nvPr/>
        </p:nvSpPr>
        <p:spPr>
          <a:xfrm>
            <a:off x="931004" y="3152216"/>
            <a:ext cx="2560955" cy="739140"/>
          </a:xfrm>
          <a:custGeom>
            <a:avLst/>
            <a:gdLst/>
            <a:ahLst/>
            <a:cxnLst/>
            <a:rect l="l" t="t" r="r" b="b"/>
            <a:pathLst>
              <a:path w="2560954" h="739139">
                <a:moveTo>
                  <a:pt x="0" y="0"/>
                </a:moveTo>
                <a:lnTo>
                  <a:pt x="2560497" y="0"/>
                </a:lnTo>
                <a:lnTo>
                  <a:pt x="2560497" y="738670"/>
                </a:lnTo>
                <a:lnTo>
                  <a:pt x="0" y="738670"/>
                </a:lnTo>
                <a:lnTo>
                  <a:pt x="0" y="0"/>
                </a:lnTo>
                <a:close/>
              </a:path>
            </a:pathLst>
          </a:custGeom>
          <a:solidFill>
            <a:srgbClr val="2CABE2"/>
          </a:solidFill>
        </p:spPr>
        <p:txBody>
          <a:bodyPr wrap="square" lIns="0" tIns="0" rIns="0" bIns="0" rtlCol="0"/>
          <a:lstStyle/>
          <a:p>
            <a:endParaRPr/>
          </a:p>
        </p:txBody>
      </p:sp>
      <p:sp>
        <p:nvSpPr>
          <p:cNvPr id="5" name="object 5"/>
          <p:cNvSpPr txBox="1"/>
          <p:nvPr/>
        </p:nvSpPr>
        <p:spPr>
          <a:xfrm>
            <a:off x="1009743" y="3257295"/>
            <a:ext cx="2070735" cy="544195"/>
          </a:xfrm>
          <a:prstGeom prst="rect">
            <a:avLst/>
          </a:prstGeom>
        </p:spPr>
        <p:txBody>
          <a:bodyPr vert="horz" wrap="square" lIns="0" tIns="0" rIns="0" bIns="0" rtlCol="0">
            <a:spAutoFit/>
          </a:bodyPr>
          <a:lstStyle/>
          <a:p>
            <a:pPr marL="12700" marR="5080">
              <a:lnSpc>
                <a:spcPts val="2110"/>
              </a:lnSpc>
            </a:pPr>
            <a:r>
              <a:rPr sz="1800" spc="-5">
                <a:solidFill>
                  <a:srgbClr val="FFFFFF"/>
                </a:solidFill>
                <a:latin typeface="Arial"/>
                <a:cs typeface="Arial"/>
              </a:rPr>
              <a:t>Crisis</a:t>
            </a:r>
            <a:r>
              <a:rPr sz="1800" spc="-80">
                <a:solidFill>
                  <a:srgbClr val="FFFFFF"/>
                </a:solidFill>
                <a:latin typeface="Arial"/>
                <a:cs typeface="Arial"/>
              </a:rPr>
              <a:t> </a:t>
            </a:r>
            <a:r>
              <a:rPr sz="1800" spc="-5">
                <a:solidFill>
                  <a:srgbClr val="FFFFFF"/>
                </a:solidFill>
                <a:latin typeface="Arial"/>
                <a:cs typeface="Arial"/>
              </a:rPr>
              <a:t>Development/  </a:t>
            </a:r>
            <a:r>
              <a:rPr sz="1800">
                <a:solidFill>
                  <a:srgbClr val="FFFFFF"/>
                </a:solidFill>
                <a:latin typeface="Arial"/>
                <a:cs typeface="Arial"/>
              </a:rPr>
              <a:t>Behavior</a:t>
            </a:r>
            <a:r>
              <a:rPr sz="1800" spc="-105">
                <a:solidFill>
                  <a:srgbClr val="FFFFFF"/>
                </a:solidFill>
                <a:latin typeface="Arial"/>
                <a:cs typeface="Arial"/>
              </a:rPr>
              <a:t> </a:t>
            </a:r>
            <a:r>
              <a:rPr sz="1800" spc="-5">
                <a:solidFill>
                  <a:srgbClr val="FFFFFF"/>
                </a:solidFill>
                <a:latin typeface="Arial"/>
                <a:cs typeface="Arial"/>
              </a:rPr>
              <a:t>Levels</a:t>
            </a:r>
            <a:endParaRPr sz="1800">
              <a:latin typeface="Arial"/>
              <a:cs typeface="Arial"/>
            </a:endParaRPr>
          </a:p>
        </p:txBody>
      </p:sp>
      <p:sp>
        <p:nvSpPr>
          <p:cNvPr id="6" name="object 6"/>
          <p:cNvSpPr txBox="1"/>
          <p:nvPr/>
        </p:nvSpPr>
        <p:spPr>
          <a:xfrm>
            <a:off x="3623385" y="3135590"/>
            <a:ext cx="2566670" cy="739140"/>
          </a:xfrm>
          <a:prstGeom prst="rect">
            <a:avLst/>
          </a:prstGeom>
          <a:solidFill>
            <a:srgbClr val="2CABE2"/>
          </a:solidFill>
        </p:spPr>
        <p:txBody>
          <a:bodyPr vert="horz" wrap="square" lIns="0" tIns="108585" rIns="0" bIns="0" rtlCol="0">
            <a:spAutoFit/>
          </a:bodyPr>
          <a:lstStyle/>
          <a:p>
            <a:pPr marL="90805" marR="996950">
              <a:lnSpc>
                <a:spcPts val="2090"/>
              </a:lnSpc>
              <a:spcBef>
                <a:spcPts val="855"/>
              </a:spcBef>
            </a:pPr>
            <a:r>
              <a:rPr sz="1800" spc="-10">
                <a:solidFill>
                  <a:srgbClr val="FFFFFF"/>
                </a:solidFill>
                <a:latin typeface="Arial"/>
                <a:cs typeface="Arial"/>
              </a:rPr>
              <a:t>Staff</a:t>
            </a:r>
            <a:r>
              <a:rPr sz="1800" spc="-185">
                <a:solidFill>
                  <a:srgbClr val="FFFFFF"/>
                </a:solidFill>
                <a:latin typeface="Arial"/>
                <a:cs typeface="Arial"/>
              </a:rPr>
              <a:t> </a:t>
            </a:r>
            <a:r>
              <a:rPr sz="1800">
                <a:solidFill>
                  <a:srgbClr val="FFFFFF"/>
                </a:solidFill>
                <a:latin typeface="Arial"/>
                <a:cs typeface="Arial"/>
              </a:rPr>
              <a:t>Attitudes/  Approaches</a:t>
            </a:r>
            <a:endParaRPr sz="1800">
              <a:latin typeface="Arial"/>
              <a:cs typeface="Arial"/>
            </a:endParaRPr>
          </a:p>
        </p:txBody>
      </p:sp>
      <p:sp>
        <p:nvSpPr>
          <p:cNvPr id="7" name="object 7"/>
          <p:cNvSpPr txBox="1"/>
          <p:nvPr/>
        </p:nvSpPr>
        <p:spPr>
          <a:xfrm>
            <a:off x="935176" y="4426366"/>
            <a:ext cx="2559685" cy="363561"/>
          </a:xfrm>
          <a:prstGeom prst="rect">
            <a:avLst/>
          </a:prstGeom>
          <a:solidFill>
            <a:schemeClr val="bg1"/>
          </a:solidFill>
          <a:ln w="9520">
            <a:solidFill>
              <a:srgbClr val="859097"/>
            </a:solidFill>
          </a:ln>
        </p:spPr>
        <p:txBody>
          <a:bodyPr vert="horz" wrap="square" lIns="0" tIns="85725" rIns="0" bIns="0" rtlCol="0">
            <a:spAutoFit/>
          </a:bodyPr>
          <a:lstStyle/>
          <a:p>
            <a:pPr marL="86360">
              <a:lnSpc>
                <a:spcPct val="100000"/>
              </a:lnSpc>
              <a:spcBef>
                <a:spcPts val="675"/>
              </a:spcBef>
            </a:pPr>
            <a:r>
              <a:rPr sz="1800" spc="-5">
                <a:latin typeface="Arial"/>
                <a:cs typeface="Arial"/>
              </a:rPr>
              <a:t>2.</a:t>
            </a:r>
            <a:r>
              <a:rPr sz="1800" spc="-85">
                <a:latin typeface="Arial"/>
                <a:cs typeface="Arial"/>
              </a:rPr>
              <a:t> </a:t>
            </a:r>
            <a:r>
              <a:rPr sz="1800" spc="-5">
                <a:latin typeface="Arial"/>
                <a:cs typeface="Arial"/>
              </a:rPr>
              <a:t>Defensive</a:t>
            </a:r>
            <a:endParaRPr sz="1800">
              <a:latin typeface="Arial"/>
              <a:cs typeface="Arial"/>
            </a:endParaRPr>
          </a:p>
        </p:txBody>
      </p:sp>
      <p:sp>
        <p:nvSpPr>
          <p:cNvPr id="8" name="object 8"/>
          <p:cNvSpPr/>
          <p:nvPr/>
        </p:nvSpPr>
        <p:spPr>
          <a:xfrm>
            <a:off x="3623385" y="4426366"/>
            <a:ext cx="2552065" cy="462280"/>
          </a:xfrm>
          <a:custGeom>
            <a:avLst/>
            <a:gdLst/>
            <a:ahLst/>
            <a:cxnLst/>
            <a:rect l="l" t="t" r="r" b="b"/>
            <a:pathLst>
              <a:path w="2552065" h="462279">
                <a:moveTo>
                  <a:pt x="0" y="0"/>
                </a:moveTo>
                <a:lnTo>
                  <a:pt x="2551671" y="0"/>
                </a:lnTo>
                <a:lnTo>
                  <a:pt x="2551671" y="461670"/>
                </a:lnTo>
                <a:lnTo>
                  <a:pt x="0" y="461670"/>
                </a:lnTo>
                <a:lnTo>
                  <a:pt x="0" y="0"/>
                </a:lnTo>
                <a:close/>
              </a:path>
            </a:pathLst>
          </a:custGeom>
          <a:solidFill>
            <a:schemeClr val="bg1"/>
          </a:solidFill>
        </p:spPr>
        <p:txBody>
          <a:bodyPr wrap="square" lIns="0" tIns="0" rIns="0" bIns="0" rtlCol="0"/>
          <a:lstStyle/>
          <a:p>
            <a:endParaRPr/>
          </a:p>
        </p:txBody>
      </p:sp>
      <p:sp>
        <p:nvSpPr>
          <p:cNvPr id="9" name="object 9"/>
          <p:cNvSpPr/>
          <p:nvPr/>
        </p:nvSpPr>
        <p:spPr>
          <a:xfrm>
            <a:off x="3623385" y="4426366"/>
            <a:ext cx="2550795" cy="461645"/>
          </a:xfrm>
          <a:custGeom>
            <a:avLst/>
            <a:gdLst/>
            <a:ahLst/>
            <a:cxnLst/>
            <a:rect l="l" t="t" r="r" b="b"/>
            <a:pathLst>
              <a:path w="2550795" h="461645">
                <a:moveTo>
                  <a:pt x="0" y="0"/>
                </a:moveTo>
                <a:lnTo>
                  <a:pt x="2550373" y="0"/>
                </a:lnTo>
                <a:lnTo>
                  <a:pt x="2550373" y="461429"/>
                </a:lnTo>
                <a:lnTo>
                  <a:pt x="0" y="461429"/>
                </a:lnTo>
                <a:lnTo>
                  <a:pt x="0" y="0"/>
                </a:lnTo>
                <a:close/>
              </a:path>
            </a:pathLst>
          </a:custGeom>
          <a:ln w="9520">
            <a:solidFill>
              <a:srgbClr val="859097"/>
            </a:solidFill>
          </a:ln>
        </p:spPr>
        <p:txBody>
          <a:bodyPr wrap="square" lIns="0" tIns="0" rIns="0" bIns="0" rtlCol="0"/>
          <a:lstStyle/>
          <a:p>
            <a:endParaRPr/>
          </a:p>
        </p:txBody>
      </p:sp>
      <p:sp>
        <p:nvSpPr>
          <p:cNvPr id="10" name="object 10"/>
          <p:cNvSpPr txBox="1"/>
          <p:nvPr/>
        </p:nvSpPr>
        <p:spPr>
          <a:xfrm>
            <a:off x="3702124" y="4517135"/>
            <a:ext cx="1245235" cy="276999"/>
          </a:xfrm>
          <a:prstGeom prst="rect">
            <a:avLst/>
          </a:prstGeom>
        </p:spPr>
        <p:txBody>
          <a:bodyPr vert="horz" wrap="square" lIns="0" tIns="0" rIns="0" bIns="0" rtlCol="0">
            <a:spAutoFit/>
          </a:bodyPr>
          <a:lstStyle/>
          <a:p>
            <a:pPr marL="12700">
              <a:lnSpc>
                <a:spcPct val="100000"/>
              </a:lnSpc>
            </a:pPr>
            <a:r>
              <a:rPr sz="1800" spc="-5">
                <a:latin typeface="Arial"/>
                <a:cs typeface="Arial"/>
              </a:rPr>
              <a:t>2.</a:t>
            </a:r>
            <a:r>
              <a:rPr sz="1800" spc="-95">
                <a:latin typeface="Arial"/>
                <a:cs typeface="Arial"/>
              </a:rPr>
              <a:t> </a:t>
            </a:r>
            <a:r>
              <a:rPr sz="1800" spc="-5">
                <a:latin typeface="Arial"/>
                <a:cs typeface="Arial"/>
              </a:rPr>
              <a:t>Directive</a:t>
            </a:r>
            <a:endParaRPr sz="1800">
              <a:latin typeface="Arial"/>
              <a:cs typeface="Arial"/>
            </a:endParaRPr>
          </a:p>
        </p:txBody>
      </p:sp>
      <p:sp>
        <p:nvSpPr>
          <p:cNvPr id="11" name="object 11"/>
          <p:cNvSpPr txBox="1"/>
          <p:nvPr/>
        </p:nvSpPr>
        <p:spPr>
          <a:xfrm>
            <a:off x="935176" y="4935111"/>
            <a:ext cx="2559685" cy="461645"/>
          </a:xfrm>
          <a:prstGeom prst="rect">
            <a:avLst/>
          </a:prstGeom>
          <a:ln w="9520">
            <a:solidFill>
              <a:srgbClr val="859097"/>
            </a:solidFill>
          </a:ln>
        </p:spPr>
        <p:txBody>
          <a:bodyPr vert="horz" wrap="square" lIns="0" tIns="86360" rIns="0" bIns="0" rtlCol="0">
            <a:spAutoFit/>
          </a:bodyPr>
          <a:lstStyle/>
          <a:p>
            <a:pPr marL="86360">
              <a:lnSpc>
                <a:spcPct val="100000"/>
              </a:lnSpc>
              <a:spcBef>
                <a:spcPts val="680"/>
              </a:spcBef>
            </a:pPr>
            <a:r>
              <a:rPr sz="1800" spc="-5">
                <a:latin typeface="Arial"/>
                <a:cs typeface="Arial"/>
              </a:rPr>
              <a:t>3. Risk</a:t>
            </a:r>
            <a:r>
              <a:rPr sz="1800" spc="-85">
                <a:latin typeface="Arial"/>
                <a:cs typeface="Arial"/>
              </a:rPr>
              <a:t> </a:t>
            </a:r>
            <a:r>
              <a:rPr sz="1800">
                <a:latin typeface="Arial"/>
                <a:cs typeface="Arial"/>
              </a:rPr>
              <a:t>Behavior</a:t>
            </a:r>
          </a:p>
        </p:txBody>
      </p:sp>
      <p:sp>
        <p:nvSpPr>
          <p:cNvPr id="12" name="object 12"/>
          <p:cNvSpPr txBox="1"/>
          <p:nvPr/>
        </p:nvSpPr>
        <p:spPr>
          <a:xfrm>
            <a:off x="3623385" y="4945160"/>
            <a:ext cx="2550795" cy="461645"/>
          </a:xfrm>
          <a:prstGeom prst="rect">
            <a:avLst/>
          </a:prstGeom>
          <a:ln w="9520">
            <a:solidFill>
              <a:srgbClr val="859097"/>
            </a:solidFill>
          </a:ln>
        </p:spPr>
        <p:txBody>
          <a:bodyPr vert="horz" wrap="square" lIns="0" tIns="85090" rIns="0" bIns="0" rtlCol="0">
            <a:spAutoFit/>
          </a:bodyPr>
          <a:lstStyle/>
          <a:p>
            <a:pPr marL="86360">
              <a:lnSpc>
                <a:spcPct val="100000"/>
              </a:lnSpc>
              <a:spcBef>
                <a:spcPts val="670"/>
              </a:spcBef>
            </a:pPr>
            <a:r>
              <a:rPr sz="1800" spc="-5">
                <a:latin typeface="Arial"/>
                <a:cs typeface="Arial"/>
              </a:rPr>
              <a:t>3. </a:t>
            </a:r>
            <a:r>
              <a:rPr sz="1800">
                <a:latin typeface="Arial"/>
                <a:cs typeface="Arial"/>
              </a:rPr>
              <a:t>Safety</a:t>
            </a:r>
            <a:r>
              <a:rPr sz="1800" spc="-90">
                <a:latin typeface="Arial"/>
                <a:cs typeface="Arial"/>
              </a:rPr>
              <a:t> </a:t>
            </a:r>
            <a:r>
              <a:rPr sz="1800">
                <a:latin typeface="Arial"/>
                <a:cs typeface="Arial"/>
              </a:rPr>
              <a:t>Interventions</a:t>
            </a:r>
          </a:p>
        </p:txBody>
      </p:sp>
      <p:sp>
        <p:nvSpPr>
          <p:cNvPr id="13" name="object 13"/>
          <p:cNvSpPr txBox="1"/>
          <p:nvPr/>
        </p:nvSpPr>
        <p:spPr>
          <a:xfrm>
            <a:off x="935176" y="5459543"/>
            <a:ext cx="2559685" cy="461645"/>
          </a:xfrm>
          <a:prstGeom prst="rect">
            <a:avLst/>
          </a:prstGeom>
          <a:ln w="9520">
            <a:solidFill>
              <a:srgbClr val="859097"/>
            </a:solidFill>
          </a:ln>
        </p:spPr>
        <p:txBody>
          <a:bodyPr vert="horz" wrap="square" lIns="0" tIns="85725" rIns="0" bIns="0" rtlCol="0">
            <a:spAutoFit/>
          </a:bodyPr>
          <a:lstStyle/>
          <a:p>
            <a:pPr marL="86360">
              <a:lnSpc>
                <a:spcPct val="100000"/>
              </a:lnSpc>
              <a:spcBef>
                <a:spcPts val="675"/>
              </a:spcBef>
            </a:pPr>
            <a:r>
              <a:rPr sz="1800" spc="-5">
                <a:latin typeface="Arial"/>
                <a:cs typeface="Arial"/>
              </a:rPr>
              <a:t>4. </a:t>
            </a:r>
            <a:r>
              <a:rPr sz="1800" spc="-35">
                <a:latin typeface="Arial"/>
                <a:cs typeface="Arial"/>
              </a:rPr>
              <a:t>Tension</a:t>
            </a:r>
            <a:r>
              <a:rPr sz="1800" spc="-105">
                <a:latin typeface="Arial"/>
                <a:cs typeface="Arial"/>
              </a:rPr>
              <a:t> </a:t>
            </a:r>
            <a:r>
              <a:rPr sz="1800" spc="-5">
                <a:latin typeface="Arial"/>
                <a:cs typeface="Arial"/>
              </a:rPr>
              <a:t>Reduction</a:t>
            </a:r>
            <a:endParaRPr sz="1800">
              <a:latin typeface="Arial"/>
              <a:cs typeface="Arial"/>
            </a:endParaRPr>
          </a:p>
        </p:txBody>
      </p:sp>
      <p:sp>
        <p:nvSpPr>
          <p:cNvPr id="14" name="object 14"/>
          <p:cNvSpPr txBox="1"/>
          <p:nvPr/>
        </p:nvSpPr>
        <p:spPr>
          <a:xfrm>
            <a:off x="3623385" y="5459543"/>
            <a:ext cx="2550795" cy="461645"/>
          </a:xfrm>
          <a:prstGeom prst="rect">
            <a:avLst/>
          </a:prstGeom>
          <a:ln w="9520">
            <a:solidFill>
              <a:srgbClr val="859097"/>
            </a:solidFill>
          </a:ln>
        </p:spPr>
        <p:txBody>
          <a:bodyPr vert="horz" wrap="square" lIns="0" tIns="85725" rIns="0" bIns="0" rtlCol="0">
            <a:spAutoFit/>
          </a:bodyPr>
          <a:lstStyle/>
          <a:p>
            <a:pPr marL="86360">
              <a:lnSpc>
                <a:spcPct val="100000"/>
              </a:lnSpc>
              <a:spcBef>
                <a:spcPts val="675"/>
              </a:spcBef>
            </a:pPr>
            <a:r>
              <a:rPr sz="1800" spc="-5">
                <a:latin typeface="Arial"/>
                <a:cs typeface="Arial"/>
              </a:rPr>
              <a:t>4. </a:t>
            </a:r>
            <a:r>
              <a:rPr sz="1800">
                <a:latin typeface="Arial"/>
                <a:cs typeface="Arial"/>
              </a:rPr>
              <a:t>Therapeutic</a:t>
            </a:r>
            <a:r>
              <a:rPr sz="1800" spc="-135">
                <a:latin typeface="Arial"/>
                <a:cs typeface="Arial"/>
              </a:rPr>
              <a:t> </a:t>
            </a:r>
            <a:r>
              <a:rPr sz="1800" spc="-5">
                <a:latin typeface="Arial"/>
                <a:cs typeface="Arial"/>
              </a:rPr>
              <a:t>Rapport</a:t>
            </a:r>
            <a:endParaRPr sz="1800">
              <a:latin typeface="Arial"/>
              <a:cs typeface="Arial"/>
            </a:endParaRPr>
          </a:p>
        </p:txBody>
      </p:sp>
      <p:sp>
        <p:nvSpPr>
          <p:cNvPr id="15" name="object 15"/>
          <p:cNvSpPr/>
          <p:nvPr/>
        </p:nvSpPr>
        <p:spPr>
          <a:xfrm>
            <a:off x="2008085" y="2340457"/>
            <a:ext cx="2899980" cy="775423"/>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3538591" y="3153615"/>
            <a:ext cx="14604" cy="2741930"/>
          </a:xfrm>
          <a:custGeom>
            <a:avLst/>
            <a:gdLst/>
            <a:ahLst/>
            <a:cxnLst/>
            <a:rect l="l" t="t" r="r" b="b"/>
            <a:pathLst>
              <a:path w="14604" h="2741929">
                <a:moveTo>
                  <a:pt x="14280" y="2741801"/>
                </a:moveTo>
                <a:lnTo>
                  <a:pt x="0" y="0"/>
                </a:lnTo>
              </a:path>
            </a:pathLst>
          </a:custGeom>
          <a:ln w="19040">
            <a:solidFill>
              <a:srgbClr val="859097"/>
            </a:solidFill>
          </a:ln>
        </p:spPr>
        <p:txBody>
          <a:bodyPr wrap="square" lIns="0" tIns="0" rIns="0" bIns="0" rtlCol="0"/>
          <a:lstStyle/>
          <a:p>
            <a:endParaRPr/>
          </a:p>
        </p:txBody>
      </p:sp>
      <p:sp>
        <p:nvSpPr>
          <p:cNvPr id="17" name="object 17"/>
          <p:cNvSpPr/>
          <p:nvPr/>
        </p:nvSpPr>
        <p:spPr>
          <a:xfrm>
            <a:off x="931001" y="3917615"/>
            <a:ext cx="2559685" cy="461645"/>
          </a:xfrm>
          <a:custGeom>
            <a:avLst/>
            <a:gdLst/>
            <a:ahLst/>
            <a:cxnLst/>
            <a:rect l="l" t="t" r="r" b="b"/>
            <a:pathLst>
              <a:path w="2559685" h="461645">
                <a:moveTo>
                  <a:pt x="0" y="0"/>
                </a:moveTo>
                <a:lnTo>
                  <a:pt x="2559189" y="0"/>
                </a:lnTo>
                <a:lnTo>
                  <a:pt x="2559189" y="461429"/>
                </a:lnTo>
                <a:lnTo>
                  <a:pt x="0" y="461429"/>
                </a:lnTo>
                <a:lnTo>
                  <a:pt x="0" y="0"/>
                </a:lnTo>
                <a:close/>
              </a:path>
            </a:pathLst>
          </a:custGeom>
          <a:ln w="9520">
            <a:solidFill>
              <a:srgbClr val="859097"/>
            </a:solidFill>
          </a:ln>
        </p:spPr>
        <p:txBody>
          <a:bodyPr wrap="square" lIns="0" tIns="0" rIns="0" bIns="0" rtlCol="0"/>
          <a:lstStyle/>
          <a:p>
            <a:endParaRPr/>
          </a:p>
        </p:txBody>
      </p:sp>
      <p:sp>
        <p:nvSpPr>
          <p:cNvPr id="18" name="object 18"/>
          <p:cNvSpPr txBox="1"/>
          <p:nvPr/>
        </p:nvSpPr>
        <p:spPr>
          <a:xfrm>
            <a:off x="1009741" y="4008120"/>
            <a:ext cx="1016635" cy="290195"/>
          </a:xfrm>
          <a:prstGeom prst="rect">
            <a:avLst/>
          </a:prstGeom>
        </p:spPr>
        <p:txBody>
          <a:bodyPr vert="horz" wrap="square" lIns="0" tIns="0" rIns="0" bIns="0" rtlCol="0">
            <a:spAutoFit/>
          </a:bodyPr>
          <a:lstStyle/>
          <a:p>
            <a:pPr marL="12700">
              <a:lnSpc>
                <a:spcPct val="100000"/>
              </a:lnSpc>
            </a:pPr>
            <a:r>
              <a:rPr sz="1800" spc="-5">
                <a:latin typeface="Arial"/>
                <a:cs typeface="Arial"/>
              </a:rPr>
              <a:t>1.</a:t>
            </a:r>
            <a:r>
              <a:rPr sz="1800" spc="-195">
                <a:latin typeface="Arial"/>
                <a:cs typeface="Arial"/>
              </a:rPr>
              <a:t> </a:t>
            </a:r>
            <a:r>
              <a:rPr sz="1800">
                <a:latin typeface="Arial"/>
                <a:cs typeface="Arial"/>
              </a:rPr>
              <a:t>Anxiety</a:t>
            </a:r>
          </a:p>
        </p:txBody>
      </p:sp>
      <p:sp>
        <p:nvSpPr>
          <p:cNvPr id="19" name="object 19"/>
          <p:cNvSpPr/>
          <p:nvPr/>
        </p:nvSpPr>
        <p:spPr>
          <a:xfrm>
            <a:off x="3638999" y="3930315"/>
            <a:ext cx="2550795" cy="461645"/>
          </a:xfrm>
          <a:custGeom>
            <a:avLst/>
            <a:gdLst/>
            <a:ahLst/>
            <a:cxnLst/>
            <a:rect l="l" t="t" r="r" b="b"/>
            <a:pathLst>
              <a:path w="2550795" h="461645">
                <a:moveTo>
                  <a:pt x="0" y="0"/>
                </a:moveTo>
                <a:lnTo>
                  <a:pt x="2550373" y="0"/>
                </a:lnTo>
                <a:lnTo>
                  <a:pt x="2550373" y="461429"/>
                </a:lnTo>
                <a:lnTo>
                  <a:pt x="0" y="461429"/>
                </a:lnTo>
                <a:lnTo>
                  <a:pt x="0" y="0"/>
                </a:lnTo>
                <a:close/>
              </a:path>
            </a:pathLst>
          </a:custGeom>
          <a:ln w="9520">
            <a:solidFill>
              <a:srgbClr val="859097"/>
            </a:solidFill>
          </a:ln>
        </p:spPr>
        <p:txBody>
          <a:bodyPr wrap="square" lIns="0" tIns="0" rIns="0" bIns="0" rtlCol="0"/>
          <a:lstStyle/>
          <a:p>
            <a:endParaRPr/>
          </a:p>
        </p:txBody>
      </p:sp>
      <p:sp>
        <p:nvSpPr>
          <p:cNvPr id="20" name="object 20"/>
          <p:cNvSpPr txBox="1"/>
          <p:nvPr/>
        </p:nvSpPr>
        <p:spPr>
          <a:xfrm>
            <a:off x="3717739" y="4020311"/>
            <a:ext cx="1372870" cy="290195"/>
          </a:xfrm>
          <a:prstGeom prst="rect">
            <a:avLst/>
          </a:prstGeom>
        </p:spPr>
        <p:txBody>
          <a:bodyPr vert="horz" wrap="square" lIns="0" tIns="0" rIns="0" bIns="0" rtlCol="0">
            <a:spAutoFit/>
          </a:bodyPr>
          <a:lstStyle/>
          <a:p>
            <a:pPr marL="12700">
              <a:lnSpc>
                <a:spcPct val="100000"/>
              </a:lnSpc>
            </a:pPr>
            <a:r>
              <a:rPr sz="1800" spc="-5">
                <a:latin typeface="Arial"/>
                <a:cs typeface="Arial"/>
              </a:rPr>
              <a:t>1.</a:t>
            </a:r>
            <a:r>
              <a:rPr sz="1800" spc="-95">
                <a:latin typeface="Arial"/>
                <a:cs typeface="Arial"/>
              </a:rPr>
              <a:t> </a:t>
            </a:r>
            <a:r>
              <a:rPr sz="1800">
                <a:latin typeface="Arial"/>
                <a:cs typeface="Arial"/>
              </a:rPr>
              <a:t>Supportive</a:t>
            </a:r>
          </a:p>
        </p:txBody>
      </p:sp>
      <p:sp>
        <p:nvSpPr>
          <p:cNvPr id="21" name="object 21"/>
          <p:cNvSpPr txBox="1"/>
          <p:nvPr/>
        </p:nvSpPr>
        <p:spPr>
          <a:xfrm>
            <a:off x="916938" y="1882647"/>
            <a:ext cx="10417810" cy="304800"/>
          </a:xfrm>
          <a:prstGeom prst="rect">
            <a:avLst/>
          </a:prstGeom>
        </p:spPr>
        <p:txBody>
          <a:bodyPr vert="horz" wrap="square" lIns="0" tIns="0" rIns="0" bIns="0" rtlCol="0">
            <a:spAutoFit/>
          </a:bodyPr>
          <a:lstStyle/>
          <a:p>
            <a:pPr marL="12700">
              <a:lnSpc>
                <a:spcPct val="100000"/>
              </a:lnSpc>
              <a:tabLst>
                <a:tab pos="6633845" algn="l"/>
              </a:tabLst>
            </a:pPr>
            <a:r>
              <a:rPr sz="3000" b="1" baseline="1388">
                <a:latin typeface="Arial"/>
                <a:cs typeface="Arial"/>
              </a:rPr>
              <a:t>The CPI </a:t>
            </a:r>
            <a:r>
              <a:rPr sz="3000" b="1" i="1" spc="-7" baseline="1388">
                <a:latin typeface="Arial"/>
                <a:cs typeface="Arial"/>
              </a:rPr>
              <a:t>Crisis</a:t>
            </a:r>
            <a:r>
              <a:rPr sz="3000" b="1" i="1" spc="-22" baseline="1388">
                <a:latin typeface="Arial"/>
                <a:cs typeface="Arial"/>
              </a:rPr>
              <a:t> </a:t>
            </a:r>
            <a:r>
              <a:rPr sz="3000" b="1" i="1" spc="-7" baseline="1388">
                <a:latin typeface="Arial"/>
                <a:cs typeface="Arial"/>
              </a:rPr>
              <a:t>Development</a:t>
            </a:r>
            <a:r>
              <a:rPr sz="3000" b="1" i="1" baseline="1388">
                <a:latin typeface="Arial"/>
                <a:cs typeface="Arial"/>
              </a:rPr>
              <a:t> Model</a:t>
            </a:r>
            <a:r>
              <a:rPr sz="1950" b="1" baseline="42735">
                <a:latin typeface="Arial"/>
                <a:cs typeface="Arial"/>
              </a:rPr>
              <a:t>SM	</a:t>
            </a:r>
            <a:r>
              <a:rPr sz="2000" b="1" i="1" spc="-15">
                <a:latin typeface="Arial"/>
                <a:cs typeface="Arial"/>
              </a:rPr>
              <a:t>Verbal </a:t>
            </a:r>
            <a:r>
              <a:rPr sz="2000" b="1" i="1" spc="-5">
                <a:latin typeface="Arial"/>
                <a:cs typeface="Arial"/>
              </a:rPr>
              <a:t>Escalation</a:t>
            </a:r>
            <a:r>
              <a:rPr sz="2000" b="1" i="1" spc="-45">
                <a:latin typeface="Arial"/>
                <a:cs typeface="Arial"/>
              </a:rPr>
              <a:t> </a:t>
            </a:r>
            <a:r>
              <a:rPr sz="2000" b="1" i="1">
                <a:latin typeface="Arial"/>
                <a:cs typeface="Arial"/>
              </a:rPr>
              <a:t>Continuum</a:t>
            </a:r>
            <a:r>
              <a:rPr sz="1950" b="1" baseline="38461">
                <a:latin typeface="Arial"/>
                <a:cs typeface="Arial"/>
              </a:rPr>
              <a:t>SM</a:t>
            </a:r>
            <a:endParaRPr sz="1950" baseline="38461">
              <a:latin typeface="Arial"/>
              <a:cs typeface="Arial"/>
            </a:endParaRPr>
          </a:p>
        </p:txBody>
      </p:sp>
      <p:sp>
        <p:nvSpPr>
          <p:cNvPr id="22" name="object 22"/>
          <p:cNvSpPr/>
          <p:nvPr/>
        </p:nvSpPr>
        <p:spPr>
          <a:xfrm>
            <a:off x="7459560" y="2706738"/>
            <a:ext cx="3894239" cy="3041825"/>
          </a:xfrm>
          <a:prstGeom prst="rect">
            <a:avLst/>
          </a:prstGeom>
          <a:blipFill>
            <a:blip r:embed="rId3" cstate="print"/>
            <a:stretch>
              <a:fillRect/>
            </a:stretch>
          </a:blipFill>
        </p:spPr>
        <p:txBody>
          <a:bodyPr wrap="square" lIns="0" tIns="0" rIns="0" bIns="0" rtlCol="0"/>
          <a:lstStyle/>
          <a:p>
            <a:endParaRPr/>
          </a:p>
        </p:txBody>
      </p:sp>
      <p:sp>
        <p:nvSpPr>
          <p:cNvPr id="25" name="object 25"/>
          <p:cNvSpPr txBox="1"/>
          <p:nvPr/>
        </p:nvSpPr>
        <p:spPr>
          <a:xfrm>
            <a:off x="10838815" y="6448256"/>
            <a:ext cx="219075" cy="196215"/>
          </a:xfrm>
          <a:prstGeom prst="rect">
            <a:avLst/>
          </a:prstGeom>
        </p:spPr>
        <p:txBody>
          <a:bodyPr vert="horz" wrap="square" lIns="0" tIns="0" rIns="0" bIns="0" rtlCol="0">
            <a:spAutoFit/>
          </a:bodyPr>
          <a:lstStyle/>
          <a:p>
            <a:pPr marL="25400">
              <a:lnSpc>
                <a:spcPts val="1425"/>
              </a:lnSpc>
            </a:pPr>
            <a:fld id="{81D60167-4931-47E6-BA6A-407CBD079E47}" type="slidenum">
              <a:rPr sz="1200" dirty="0">
                <a:solidFill>
                  <a:srgbClr val="898989"/>
                </a:solidFill>
                <a:latin typeface="Arial"/>
                <a:cs typeface="Arial"/>
              </a:rPr>
              <a:t>49</a:t>
            </a:fld>
            <a:endParaRPr sz="1200">
              <a:latin typeface="Arial"/>
              <a:cs typeface="Arial"/>
            </a:endParaRPr>
          </a:p>
        </p:txBody>
      </p:sp>
      <p:sp>
        <p:nvSpPr>
          <p:cNvPr id="24" name="TextBox 23">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1331121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 Funding</a:t>
            </a:r>
          </a:p>
        </p:txBody>
      </p:sp>
      <p:sp>
        <p:nvSpPr>
          <p:cNvPr id="3" name="Content Placeholder 2"/>
          <p:cNvSpPr>
            <a:spLocks noGrp="1"/>
          </p:cNvSpPr>
          <p:nvPr>
            <p:ph idx="1"/>
          </p:nvPr>
        </p:nvSpPr>
        <p:spPr/>
        <p:txBody>
          <a:bodyPr/>
          <a:lstStyle/>
          <a:p>
            <a:r>
              <a:rPr lang="en-US" dirty="0"/>
              <a:t>IDEA Part B Grant Application received by the Office of Special Education Programs</a:t>
            </a:r>
          </a:p>
          <a:p>
            <a:r>
              <a:rPr lang="en-US" dirty="0"/>
              <a:t>Additional ARP funds for IDEA Part B and C</a:t>
            </a:r>
          </a:p>
          <a:p>
            <a:pPr lvl="1"/>
            <a:r>
              <a:rPr lang="en-US" dirty="0"/>
              <a:t>Part B funds will be allocated to districts (no set-aside funds)</a:t>
            </a:r>
          </a:p>
          <a:p>
            <a:pPr lvl="1"/>
            <a:r>
              <a:rPr lang="en-US" dirty="0"/>
              <a:t>Guidance will be provided to districts in mid-July</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5</a:t>
            </a:fld>
            <a:endParaRPr lang="en-US" dirty="0"/>
          </a:p>
        </p:txBody>
      </p:sp>
    </p:spTree>
    <p:extLst>
      <p:ext uri="{BB962C8B-B14F-4D97-AF65-F5344CB8AC3E}">
        <p14:creationId xmlns:p14="http://schemas.microsoft.com/office/powerpoint/2010/main" val="2884736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1418864"/>
            <a:ext cx="10510520" cy="0"/>
          </a:xfrm>
          <a:custGeom>
            <a:avLst/>
            <a:gdLst/>
            <a:ahLst/>
            <a:cxnLst/>
            <a:rect l="l" t="t" r="r" b="b"/>
            <a:pathLst>
              <a:path w="10510520">
                <a:moveTo>
                  <a:pt x="0" y="0"/>
                </a:moveTo>
                <a:lnTo>
                  <a:pt x="10510237" y="0"/>
                </a:lnTo>
              </a:path>
            </a:pathLst>
          </a:custGeom>
          <a:ln w="19040">
            <a:solidFill>
              <a:srgbClr val="00AEEF"/>
            </a:solidFill>
          </a:ln>
        </p:spPr>
        <p:txBody>
          <a:bodyPr wrap="square" lIns="0" tIns="0" rIns="0" bIns="0" rtlCol="0"/>
          <a:lstStyle/>
          <a:p>
            <a:endParaRPr/>
          </a:p>
        </p:txBody>
      </p:sp>
      <p:sp>
        <p:nvSpPr>
          <p:cNvPr id="3" name="object 3"/>
          <p:cNvSpPr txBox="1">
            <a:spLocks noGrp="1"/>
          </p:cNvSpPr>
          <p:nvPr>
            <p:ph type="title"/>
          </p:nvPr>
        </p:nvSpPr>
        <p:spPr>
          <a:xfrm>
            <a:off x="916939" y="765047"/>
            <a:ext cx="7871073" cy="567055"/>
          </a:xfrm>
          <a:prstGeom prst="rect">
            <a:avLst/>
          </a:prstGeom>
        </p:spPr>
        <p:txBody>
          <a:bodyPr vert="horz" wrap="square" lIns="0" tIns="0" rIns="0" bIns="0" rtlCol="0">
            <a:spAutoFit/>
          </a:bodyPr>
          <a:lstStyle/>
          <a:p>
            <a:pPr marL="12700">
              <a:lnSpc>
                <a:spcPct val="100000"/>
              </a:lnSpc>
            </a:pPr>
            <a:r>
              <a:rPr lang="en-US" sz="3600" spc="-5"/>
              <a:t>Non-restrictive</a:t>
            </a:r>
            <a:r>
              <a:rPr sz="3600" spc="-70"/>
              <a:t> </a:t>
            </a:r>
            <a:r>
              <a:rPr lang="en-US" sz="3600"/>
              <a:t>interventions first</a:t>
            </a:r>
            <a:endParaRPr sz="3600"/>
          </a:p>
        </p:txBody>
      </p:sp>
      <p:sp>
        <p:nvSpPr>
          <p:cNvPr id="6" name="object 6"/>
          <p:cNvSpPr txBox="1"/>
          <p:nvPr/>
        </p:nvSpPr>
        <p:spPr>
          <a:xfrm>
            <a:off x="10765980" y="6448256"/>
            <a:ext cx="292735" cy="196215"/>
          </a:xfrm>
          <a:prstGeom prst="rect">
            <a:avLst/>
          </a:prstGeom>
        </p:spPr>
        <p:txBody>
          <a:bodyPr vert="horz" wrap="square" lIns="0" tIns="0" rIns="0" bIns="0" rtlCol="0">
            <a:spAutoFit/>
          </a:bodyPr>
          <a:lstStyle/>
          <a:p>
            <a:pPr marL="25400">
              <a:lnSpc>
                <a:spcPts val="1425"/>
              </a:lnSpc>
            </a:pPr>
            <a:fld id="{81D60167-4931-47E6-BA6A-407CBD079E47}" type="slidenum">
              <a:rPr sz="1200" dirty="0">
                <a:solidFill>
                  <a:srgbClr val="898989"/>
                </a:solidFill>
                <a:latin typeface="Arial"/>
                <a:cs typeface="Arial"/>
              </a:rPr>
              <a:t>50</a:t>
            </a:fld>
            <a:endParaRPr sz="1200">
              <a:latin typeface="Arial"/>
              <a:cs typeface="Arial"/>
            </a:endParaRPr>
          </a:p>
        </p:txBody>
      </p:sp>
      <p:sp>
        <p:nvSpPr>
          <p:cNvPr id="4" name="object 4"/>
          <p:cNvSpPr txBox="1"/>
          <p:nvPr/>
        </p:nvSpPr>
        <p:spPr>
          <a:xfrm>
            <a:off x="916939" y="1858264"/>
            <a:ext cx="7577455" cy="3272154"/>
          </a:xfrm>
          <a:prstGeom prst="rect">
            <a:avLst/>
          </a:prstGeom>
        </p:spPr>
        <p:txBody>
          <a:bodyPr vert="horz" wrap="square" lIns="0" tIns="0" rIns="0" bIns="0" rtlCol="0">
            <a:spAutoFit/>
          </a:bodyPr>
          <a:lstStyle/>
          <a:p>
            <a:pPr marL="393065" indent="-380365">
              <a:lnSpc>
                <a:spcPct val="100000"/>
              </a:lnSpc>
              <a:buChar char="•"/>
              <a:tabLst>
                <a:tab pos="393065" algn="l"/>
                <a:tab pos="393700" algn="l"/>
              </a:tabLst>
            </a:pPr>
            <a:r>
              <a:rPr sz="3200" spc="-5">
                <a:latin typeface="Arial"/>
                <a:cs typeface="Arial"/>
              </a:rPr>
              <a:t>Remove items that could be</a:t>
            </a:r>
            <a:r>
              <a:rPr sz="3200" spc="-60">
                <a:latin typeface="Arial"/>
                <a:cs typeface="Arial"/>
              </a:rPr>
              <a:t> </a:t>
            </a:r>
            <a:r>
              <a:rPr sz="3200" spc="-5">
                <a:latin typeface="Arial"/>
                <a:cs typeface="Arial"/>
              </a:rPr>
              <a:t>dangerous.</a:t>
            </a:r>
            <a:endParaRPr sz="3200">
              <a:latin typeface="Arial"/>
              <a:cs typeface="Arial"/>
            </a:endParaRPr>
          </a:p>
          <a:p>
            <a:pPr marL="393065" indent="-380365">
              <a:lnSpc>
                <a:spcPct val="100000"/>
              </a:lnSpc>
              <a:spcBef>
                <a:spcPts val="1655"/>
              </a:spcBef>
              <a:buChar char="•"/>
              <a:tabLst>
                <a:tab pos="393065" algn="l"/>
                <a:tab pos="393700" algn="l"/>
              </a:tabLst>
            </a:pPr>
            <a:r>
              <a:rPr sz="3200" spc="-5">
                <a:latin typeface="Arial"/>
                <a:cs typeface="Arial"/>
              </a:rPr>
              <a:t>Remove the</a:t>
            </a:r>
            <a:r>
              <a:rPr sz="3200" spc="-85">
                <a:latin typeface="Arial"/>
                <a:cs typeface="Arial"/>
              </a:rPr>
              <a:t> </a:t>
            </a:r>
            <a:r>
              <a:rPr sz="3200" spc="-5">
                <a:latin typeface="Arial"/>
                <a:cs typeface="Arial"/>
              </a:rPr>
              <a:t>person.</a:t>
            </a:r>
            <a:endParaRPr sz="3200">
              <a:latin typeface="Arial"/>
              <a:cs typeface="Arial"/>
            </a:endParaRPr>
          </a:p>
          <a:p>
            <a:pPr marL="393065" indent="-380365">
              <a:lnSpc>
                <a:spcPct val="100000"/>
              </a:lnSpc>
              <a:spcBef>
                <a:spcPts val="1555"/>
              </a:spcBef>
              <a:buChar char="•"/>
              <a:tabLst>
                <a:tab pos="393065" algn="l"/>
                <a:tab pos="393700" algn="l"/>
              </a:tabLst>
            </a:pPr>
            <a:r>
              <a:rPr sz="3200" spc="-5">
                <a:latin typeface="Arial"/>
                <a:cs typeface="Arial"/>
              </a:rPr>
              <a:t>Remove other</a:t>
            </a:r>
            <a:r>
              <a:rPr sz="3200" spc="-80">
                <a:latin typeface="Arial"/>
                <a:cs typeface="Arial"/>
              </a:rPr>
              <a:t> </a:t>
            </a:r>
            <a:r>
              <a:rPr sz="3200" spc="-5">
                <a:latin typeface="Arial"/>
                <a:cs typeface="Arial"/>
              </a:rPr>
              <a:t>people.</a:t>
            </a:r>
            <a:endParaRPr sz="3200">
              <a:latin typeface="Arial"/>
              <a:cs typeface="Arial"/>
            </a:endParaRPr>
          </a:p>
          <a:p>
            <a:pPr marL="393065" indent="-380365">
              <a:lnSpc>
                <a:spcPct val="100000"/>
              </a:lnSpc>
              <a:spcBef>
                <a:spcPts val="1555"/>
              </a:spcBef>
              <a:buChar char="•"/>
              <a:tabLst>
                <a:tab pos="393065" algn="l"/>
                <a:tab pos="393700" algn="l"/>
              </a:tabLst>
            </a:pPr>
            <a:r>
              <a:rPr sz="3200">
                <a:latin typeface="Arial"/>
                <a:cs typeface="Arial"/>
              </a:rPr>
              <a:t>Ask a </a:t>
            </a:r>
            <a:r>
              <a:rPr sz="3200" spc="-15">
                <a:latin typeface="Arial"/>
                <a:cs typeface="Arial"/>
              </a:rPr>
              <a:t>staff </a:t>
            </a:r>
            <a:r>
              <a:rPr sz="3200" spc="-5">
                <a:latin typeface="Arial"/>
                <a:cs typeface="Arial"/>
              </a:rPr>
              <a:t>member to</a:t>
            </a:r>
            <a:r>
              <a:rPr sz="3200" spc="-90">
                <a:latin typeface="Arial"/>
                <a:cs typeface="Arial"/>
              </a:rPr>
              <a:t> </a:t>
            </a:r>
            <a:r>
              <a:rPr sz="3200" spc="-5">
                <a:latin typeface="Arial"/>
                <a:cs typeface="Arial"/>
              </a:rPr>
              <a:t>help.</a:t>
            </a:r>
            <a:endParaRPr sz="3200">
              <a:latin typeface="Arial"/>
              <a:cs typeface="Arial"/>
            </a:endParaRPr>
          </a:p>
          <a:p>
            <a:pPr marL="393065" indent="-380365">
              <a:lnSpc>
                <a:spcPct val="100000"/>
              </a:lnSpc>
              <a:spcBef>
                <a:spcPts val="1655"/>
              </a:spcBef>
              <a:buChar char="•"/>
              <a:tabLst>
                <a:tab pos="393065" algn="l"/>
                <a:tab pos="393700" algn="l"/>
              </a:tabLst>
            </a:pPr>
            <a:r>
              <a:rPr sz="3200" spc="-5">
                <a:latin typeface="Arial"/>
                <a:cs typeface="Arial"/>
              </a:rPr>
              <a:t>Call for</a:t>
            </a:r>
            <a:r>
              <a:rPr sz="3200" spc="-70">
                <a:latin typeface="Arial"/>
                <a:cs typeface="Arial"/>
              </a:rPr>
              <a:t> </a:t>
            </a:r>
            <a:r>
              <a:rPr sz="3200" spc="-5">
                <a:latin typeface="Arial"/>
                <a:cs typeface="Arial"/>
              </a:rPr>
              <a:t>help.</a:t>
            </a:r>
            <a:endParaRPr sz="3200">
              <a:latin typeface="Arial"/>
              <a:cs typeface="Arial"/>
            </a:endParaRPr>
          </a:p>
        </p:txBody>
      </p:sp>
      <p:sp>
        <p:nvSpPr>
          <p:cNvPr id="7" name="TextBox 6">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1342657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1418864"/>
            <a:ext cx="10510520" cy="0"/>
          </a:xfrm>
          <a:custGeom>
            <a:avLst/>
            <a:gdLst/>
            <a:ahLst/>
            <a:cxnLst/>
            <a:rect l="l" t="t" r="r" b="b"/>
            <a:pathLst>
              <a:path w="10510520">
                <a:moveTo>
                  <a:pt x="0" y="0"/>
                </a:moveTo>
                <a:lnTo>
                  <a:pt x="10510237" y="0"/>
                </a:lnTo>
              </a:path>
            </a:pathLst>
          </a:custGeom>
          <a:ln w="19040">
            <a:solidFill>
              <a:srgbClr val="00AEEF"/>
            </a:solidFill>
          </a:ln>
        </p:spPr>
        <p:txBody>
          <a:bodyPr wrap="square" lIns="0" tIns="0" rIns="0" bIns="0" rtlCol="0"/>
          <a:lstStyle/>
          <a:p>
            <a:endParaRPr/>
          </a:p>
        </p:txBody>
      </p:sp>
      <p:sp>
        <p:nvSpPr>
          <p:cNvPr id="3" name="object 3"/>
          <p:cNvSpPr txBox="1">
            <a:spLocks noGrp="1"/>
          </p:cNvSpPr>
          <p:nvPr>
            <p:ph type="title"/>
          </p:nvPr>
        </p:nvSpPr>
        <p:spPr>
          <a:xfrm>
            <a:off x="916939" y="771576"/>
            <a:ext cx="9960123" cy="553998"/>
          </a:xfrm>
          <a:prstGeom prst="rect">
            <a:avLst/>
          </a:prstGeom>
        </p:spPr>
        <p:txBody>
          <a:bodyPr vert="horz" wrap="square" lIns="0" tIns="0" rIns="0" bIns="0" rtlCol="0">
            <a:spAutoFit/>
          </a:bodyPr>
          <a:lstStyle/>
          <a:p>
            <a:pPr marL="12700">
              <a:lnSpc>
                <a:spcPct val="100000"/>
              </a:lnSpc>
            </a:pPr>
            <a:r>
              <a:rPr sz="3600" spc="-5"/>
              <a:t>Restrictive</a:t>
            </a:r>
            <a:r>
              <a:rPr sz="3600" spc="-85"/>
              <a:t> </a:t>
            </a:r>
            <a:r>
              <a:rPr lang="en-US" sz="3600"/>
              <a:t>intervention only as a last resort</a:t>
            </a:r>
            <a:endParaRPr sz="3600"/>
          </a:p>
        </p:txBody>
      </p:sp>
      <p:sp>
        <p:nvSpPr>
          <p:cNvPr id="4" name="object 4"/>
          <p:cNvSpPr/>
          <p:nvPr/>
        </p:nvSpPr>
        <p:spPr>
          <a:xfrm>
            <a:off x="0" y="4772205"/>
            <a:ext cx="9215755" cy="1002665"/>
          </a:xfrm>
          <a:custGeom>
            <a:avLst/>
            <a:gdLst/>
            <a:ahLst/>
            <a:cxnLst/>
            <a:rect l="l" t="t" r="r" b="b"/>
            <a:pathLst>
              <a:path w="9215755" h="1002664">
                <a:moveTo>
                  <a:pt x="0" y="0"/>
                </a:moveTo>
                <a:lnTo>
                  <a:pt x="9215437" y="0"/>
                </a:lnTo>
                <a:lnTo>
                  <a:pt x="9215437" y="1002118"/>
                </a:lnTo>
                <a:lnTo>
                  <a:pt x="0" y="1002118"/>
                </a:lnTo>
                <a:lnTo>
                  <a:pt x="0" y="0"/>
                </a:lnTo>
                <a:close/>
              </a:path>
            </a:pathLst>
          </a:custGeom>
          <a:solidFill>
            <a:srgbClr val="2CABE2"/>
          </a:solidFill>
        </p:spPr>
        <p:txBody>
          <a:bodyPr wrap="square" lIns="0" tIns="0" rIns="0" bIns="0" rtlCol="0"/>
          <a:lstStyle/>
          <a:p>
            <a:endParaRPr/>
          </a:p>
        </p:txBody>
      </p:sp>
      <p:sp>
        <p:nvSpPr>
          <p:cNvPr id="5" name="object 5"/>
          <p:cNvSpPr txBox="1"/>
          <p:nvPr/>
        </p:nvSpPr>
        <p:spPr>
          <a:xfrm>
            <a:off x="3304381" y="2001885"/>
            <a:ext cx="5889625" cy="3636645"/>
          </a:xfrm>
          <a:prstGeom prst="rect">
            <a:avLst/>
          </a:prstGeom>
        </p:spPr>
        <p:txBody>
          <a:bodyPr vert="horz" wrap="square" lIns="0" tIns="0" rIns="0" bIns="0" rtlCol="0">
            <a:spAutoFit/>
          </a:bodyPr>
          <a:lstStyle/>
          <a:p>
            <a:pPr marL="12700" marR="5080" algn="ctr">
              <a:lnSpc>
                <a:spcPct val="101800"/>
              </a:lnSpc>
            </a:pPr>
            <a:r>
              <a:rPr sz="3200" b="1" spc="-5">
                <a:solidFill>
                  <a:srgbClr val="283B8C"/>
                </a:solidFill>
                <a:latin typeface="Arial"/>
                <a:cs typeface="Arial"/>
              </a:rPr>
              <a:t>What are the </a:t>
            </a:r>
            <a:r>
              <a:rPr sz="3200" b="1" spc="-5">
                <a:solidFill>
                  <a:srgbClr val="2CABE2"/>
                </a:solidFill>
                <a:latin typeface="Arial"/>
                <a:cs typeface="Arial"/>
              </a:rPr>
              <a:t>foreseeable</a:t>
            </a:r>
            <a:r>
              <a:rPr sz="3200" b="1" spc="-85">
                <a:solidFill>
                  <a:srgbClr val="2CABE2"/>
                </a:solidFill>
                <a:latin typeface="Arial"/>
                <a:cs typeface="Arial"/>
              </a:rPr>
              <a:t> </a:t>
            </a:r>
            <a:r>
              <a:rPr sz="3200" b="1" spc="-5">
                <a:solidFill>
                  <a:srgbClr val="2CABE2"/>
                </a:solidFill>
                <a:latin typeface="Arial"/>
                <a:cs typeface="Arial"/>
              </a:rPr>
              <a:t>risks  </a:t>
            </a:r>
            <a:r>
              <a:rPr sz="3200" b="1" spc="-5">
                <a:solidFill>
                  <a:srgbClr val="283B8C"/>
                </a:solidFill>
                <a:latin typeface="Arial"/>
                <a:cs typeface="Arial"/>
              </a:rPr>
              <a:t>if </a:t>
            </a:r>
            <a:r>
              <a:rPr sz="3200" b="1">
                <a:solidFill>
                  <a:srgbClr val="283B8C"/>
                </a:solidFill>
                <a:latin typeface="Arial"/>
                <a:cs typeface="Arial"/>
              </a:rPr>
              <a:t>I </a:t>
            </a:r>
            <a:r>
              <a:rPr sz="3200" b="1" spc="-5">
                <a:solidFill>
                  <a:srgbClr val="2CABE2"/>
                </a:solidFill>
                <a:latin typeface="Arial"/>
                <a:cs typeface="Arial"/>
              </a:rPr>
              <a:t>do</a:t>
            </a:r>
            <a:r>
              <a:rPr sz="3200" b="1" spc="-65">
                <a:solidFill>
                  <a:srgbClr val="2CABE2"/>
                </a:solidFill>
                <a:latin typeface="Arial"/>
                <a:cs typeface="Arial"/>
              </a:rPr>
              <a:t> </a:t>
            </a:r>
            <a:r>
              <a:rPr sz="3200" b="1" spc="-10">
                <a:solidFill>
                  <a:srgbClr val="2CABE2"/>
                </a:solidFill>
                <a:latin typeface="Arial"/>
                <a:cs typeface="Arial"/>
              </a:rPr>
              <a:t>something</a:t>
            </a:r>
            <a:endParaRPr sz="3200">
              <a:latin typeface="Arial"/>
              <a:cs typeface="Arial"/>
            </a:endParaRPr>
          </a:p>
          <a:p>
            <a:pPr marL="509270" marR="501650" algn="ctr">
              <a:lnSpc>
                <a:spcPct val="101200"/>
              </a:lnSpc>
              <a:spcBef>
                <a:spcPts val="405"/>
              </a:spcBef>
            </a:pPr>
            <a:r>
              <a:rPr sz="3200" b="1" spc="-10">
                <a:solidFill>
                  <a:srgbClr val="283B8C"/>
                </a:solidFill>
                <a:latin typeface="Arial"/>
                <a:cs typeface="Arial"/>
              </a:rPr>
              <a:t>and </a:t>
            </a:r>
            <a:r>
              <a:rPr sz="3200" b="1" spc="-5">
                <a:solidFill>
                  <a:srgbClr val="283B8C"/>
                </a:solidFill>
                <a:latin typeface="Arial"/>
                <a:cs typeface="Arial"/>
              </a:rPr>
              <a:t>the </a:t>
            </a:r>
            <a:r>
              <a:rPr sz="3200" b="1" spc="-5">
                <a:solidFill>
                  <a:srgbClr val="2CABE2"/>
                </a:solidFill>
                <a:latin typeface="Arial"/>
                <a:cs typeface="Arial"/>
              </a:rPr>
              <a:t>foreseeable</a:t>
            </a:r>
            <a:r>
              <a:rPr sz="3200" b="1" spc="-80">
                <a:solidFill>
                  <a:srgbClr val="2CABE2"/>
                </a:solidFill>
                <a:latin typeface="Arial"/>
                <a:cs typeface="Arial"/>
              </a:rPr>
              <a:t> </a:t>
            </a:r>
            <a:r>
              <a:rPr sz="3200" b="1" spc="-5">
                <a:solidFill>
                  <a:srgbClr val="2CABE2"/>
                </a:solidFill>
                <a:latin typeface="Arial"/>
                <a:cs typeface="Arial"/>
              </a:rPr>
              <a:t>risks  </a:t>
            </a:r>
            <a:r>
              <a:rPr sz="3200" b="1" spc="-5">
                <a:solidFill>
                  <a:srgbClr val="283B8C"/>
                </a:solidFill>
                <a:latin typeface="Arial"/>
                <a:cs typeface="Arial"/>
              </a:rPr>
              <a:t>if </a:t>
            </a:r>
            <a:r>
              <a:rPr sz="3200" b="1">
                <a:solidFill>
                  <a:srgbClr val="283B8C"/>
                </a:solidFill>
                <a:latin typeface="Arial"/>
                <a:cs typeface="Arial"/>
              </a:rPr>
              <a:t>I </a:t>
            </a:r>
            <a:r>
              <a:rPr sz="3200" b="1" spc="-5">
                <a:solidFill>
                  <a:srgbClr val="2CABE2"/>
                </a:solidFill>
                <a:latin typeface="Arial"/>
                <a:cs typeface="Arial"/>
              </a:rPr>
              <a:t>do</a:t>
            </a:r>
            <a:r>
              <a:rPr sz="3200" b="1" spc="-105">
                <a:solidFill>
                  <a:srgbClr val="2CABE2"/>
                </a:solidFill>
                <a:latin typeface="Arial"/>
                <a:cs typeface="Arial"/>
              </a:rPr>
              <a:t> </a:t>
            </a:r>
            <a:r>
              <a:rPr sz="3200" b="1" spc="-5">
                <a:solidFill>
                  <a:srgbClr val="2CABE2"/>
                </a:solidFill>
                <a:latin typeface="Arial"/>
                <a:cs typeface="Arial"/>
              </a:rPr>
              <a:t>nothing</a:t>
            </a:r>
            <a:r>
              <a:rPr sz="3200" b="1" spc="-5">
                <a:solidFill>
                  <a:srgbClr val="283B8C"/>
                </a:solidFill>
                <a:latin typeface="Arial"/>
                <a:cs typeface="Arial"/>
              </a:rPr>
              <a:t>?</a:t>
            </a:r>
            <a:endParaRPr sz="3200">
              <a:latin typeface="Arial"/>
              <a:cs typeface="Arial"/>
            </a:endParaRPr>
          </a:p>
          <a:p>
            <a:pPr>
              <a:lnSpc>
                <a:spcPct val="100000"/>
              </a:lnSpc>
            </a:pPr>
            <a:endParaRPr sz="3600">
              <a:latin typeface="Times New Roman"/>
              <a:cs typeface="Times New Roman"/>
            </a:endParaRPr>
          </a:p>
          <a:p>
            <a:pPr marL="1947545" marR="153670" indent="-1270000">
              <a:lnSpc>
                <a:spcPts val="3000"/>
              </a:lnSpc>
              <a:spcBef>
                <a:spcPts val="2395"/>
              </a:spcBef>
            </a:pPr>
            <a:r>
              <a:rPr sz="2800">
                <a:solidFill>
                  <a:srgbClr val="FFFFFF"/>
                </a:solidFill>
                <a:latin typeface="Arial"/>
                <a:cs typeface="Arial"/>
              </a:rPr>
              <a:t>Choose the option that</a:t>
            </a:r>
            <a:r>
              <a:rPr sz="2800" spc="-60">
                <a:solidFill>
                  <a:srgbClr val="FFFFFF"/>
                </a:solidFill>
                <a:latin typeface="Arial"/>
                <a:cs typeface="Arial"/>
              </a:rPr>
              <a:t> </a:t>
            </a:r>
            <a:r>
              <a:rPr sz="2800">
                <a:solidFill>
                  <a:srgbClr val="FFFFFF"/>
                </a:solidFill>
                <a:latin typeface="Arial"/>
                <a:cs typeface="Arial"/>
              </a:rPr>
              <a:t>presents  the least amount of</a:t>
            </a:r>
            <a:r>
              <a:rPr sz="2800" spc="-85">
                <a:solidFill>
                  <a:srgbClr val="FFFFFF"/>
                </a:solidFill>
                <a:latin typeface="Arial"/>
                <a:cs typeface="Arial"/>
              </a:rPr>
              <a:t> </a:t>
            </a:r>
            <a:r>
              <a:rPr sz="2800">
                <a:solidFill>
                  <a:srgbClr val="FFFFFF"/>
                </a:solidFill>
                <a:latin typeface="Arial"/>
                <a:cs typeface="Arial"/>
              </a:rPr>
              <a:t>risk.</a:t>
            </a:r>
            <a:endParaRPr sz="2800">
              <a:latin typeface="Arial"/>
              <a:cs typeface="Arial"/>
            </a:endParaRPr>
          </a:p>
        </p:txBody>
      </p:sp>
      <p:sp>
        <p:nvSpPr>
          <p:cNvPr id="6" name="TextBox 5">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1981156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5904" y="397494"/>
            <a:ext cx="5925670" cy="567055"/>
          </a:xfrm>
          <a:prstGeom prst="rect">
            <a:avLst/>
          </a:prstGeom>
        </p:spPr>
        <p:txBody>
          <a:bodyPr vert="horz" wrap="square" lIns="0" tIns="0" rIns="0" bIns="0" rtlCol="0">
            <a:spAutoFit/>
          </a:bodyPr>
          <a:lstStyle/>
          <a:p>
            <a:pPr marL="12700">
              <a:lnSpc>
                <a:spcPct val="100000"/>
              </a:lnSpc>
            </a:pPr>
            <a:r>
              <a:rPr sz="3600" spc="-5"/>
              <a:t>The </a:t>
            </a:r>
            <a:r>
              <a:rPr sz="3600" i="1" spc="-5">
                <a:latin typeface="Arial"/>
                <a:cs typeface="Arial"/>
              </a:rPr>
              <a:t>COPING</a:t>
            </a:r>
            <a:r>
              <a:rPr sz="3600" i="1" spc="-60">
                <a:latin typeface="Arial"/>
                <a:cs typeface="Arial"/>
              </a:rPr>
              <a:t> </a:t>
            </a:r>
            <a:r>
              <a:rPr sz="3600" i="1" spc="-5">
                <a:latin typeface="Arial"/>
                <a:cs typeface="Arial"/>
              </a:rPr>
              <a:t>Model</a:t>
            </a:r>
            <a:r>
              <a:rPr sz="3600" spc="-7" baseline="25462"/>
              <a:t>SM</a:t>
            </a:r>
            <a:endParaRPr sz="3600" baseline="25462">
              <a:latin typeface="Arial"/>
              <a:cs typeface="Arial"/>
            </a:endParaRPr>
          </a:p>
        </p:txBody>
      </p:sp>
      <p:sp>
        <p:nvSpPr>
          <p:cNvPr id="3" name="object 3"/>
          <p:cNvSpPr/>
          <p:nvPr/>
        </p:nvSpPr>
        <p:spPr>
          <a:xfrm>
            <a:off x="4069245" y="1367246"/>
            <a:ext cx="4053509" cy="5154203"/>
          </a:xfrm>
          <a:prstGeom prst="rect">
            <a:avLst/>
          </a:prstGeom>
          <a:blipFill>
            <a:blip r:embed="rId2" cstate="print"/>
            <a:stretch>
              <a:fillRect/>
            </a:stretch>
          </a:blipFill>
        </p:spPr>
        <p:txBody>
          <a:bodyPr wrap="square" lIns="0" tIns="0" rIns="0" bIns="0" rtlCol="0"/>
          <a:lstStyle/>
          <a:p>
            <a:endParaRPr/>
          </a:p>
        </p:txBody>
      </p:sp>
      <p:sp>
        <p:nvSpPr>
          <p:cNvPr id="4" name="TextBox 3">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3903604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83" y="1709738"/>
            <a:ext cx="5699650" cy="2739495"/>
          </a:xfrm>
        </p:spPr>
        <p:txBody>
          <a:bodyPr/>
          <a:lstStyle/>
          <a:p>
            <a:r>
              <a:rPr lang="en-US"/>
              <a:t>Moving Forward:  Recommendations for the LEA</a:t>
            </a:r>
          </a:p>
        </p:txBody>
      </p:sp>
      <p:sp>
        <p:nvSpPr>
          <p:cNvPr id="3" name="Text Placeholder 2"/>
          <p:cNvSpPr>
            <a:spLocks noGrp="1"/>
          </p:cNvSpPr>
          <p:nvPr>
            <p:ph type="body" idx="1"/>
          </p:nvPr>
        </p:nvSpPr>
        <p:spPr/>
        <p:txBody>
          <a:bodyPr/>
          <a:lstStyle/>
          <a:p>
            <a:r>
              <a:rPr lang="en-US"/>
              <a:t>Most schools have crisis plans to support student safety, but few plans address the complex needs of students with disabilities. School supports should include analysis of school plans and student strengths and needs to ensure that students with disabilities have the best opportunity to be safe in school crises.</a:t>
            </a:r>
          </a:p>
        </p:txBody>
      </p:sp>
      <p:sp>
        <p:nvSpPr>
          <p:cNvPr id="5" name="Slide Number Placeholder 4"/>
          <p:cNvSpPr>
            <a:spLocks noGrp="1"/>
          </p:cNvSpPr>
          <p:nvPr>
            <p:ph type="sldNum" sz="quarter" idx="12"/>
          </p:nvPr>
        </p:nvSpPr>
        <p:spPr/>
        <p:txBody>
          <a:bodyPr/>
          <a:lstStyle/>
          <a:p>
            <a:fld id="{D5CA4161-6EC3-4748-B7F3-82EA64CE3DD4}" type="slidenum">
              <a:rPr lang="en-US" smtClean="0"/>
              <a:pPr/>
              <a:t>53</a:t>
            </a:fld>
            <a:endParaRPr lang="en-US"/>
          </a:p>
        </p:txBody>
      </p:sp>
      <p:sp>
        <p:nvSpPr>
          <p:cNvPr id="6" name="TextBox 5">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3917872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198" y="553590"/>
            <a:ext cx="11603603" cy="1325563"/>
          </a:xfrm>
        </p:spPr>
        <p:txBody>
          <a:bodyPr>
            <a:normAutofit fontScale="90000"/>
          </a:bodyPr>
          <a:lstStyle/>
          <a:p>
            <a:r>
              <a:rPr lang="en-US"/>
              <a:t>Developing Emergency Preparedness Programs that Support Students with Disabilities</a:t>
            </a:r>
            <a:br>
              <a:rPr lang="en-US" b="0"/>
            </a:br>
            <a:endParaRPr lang="en-US"/>
          </a:p>
        </p:txBody>
      </p:sp>
      <p:graphicFrame>
        <p:nvGraphicFramePr>
          <p:cNvPr id="4" name="Content Placeholder 3"/>
          <p:cNvGraphicFramePr>
            <a:graphicFrameLocks noGrp="1"/>
          </p:cNvGraphicFramePr>
          <p:nvPr>
            <p:ph idx="1"/>
          </p:nvPr>
        </p:nvGraphicFramePr>
        <p:xfrm>
          <a:off x="293688" y="1825625"/>
          <a:ext cx="116046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D5CA4161-6EC3-4748-B7F3-82EA64CE3DD4}" type="slidenum">
              <a:rPr lang="en-US" smtClean="0"/>
              <a:pPr/>
              <a:t>54</a:t>
            </a:fld>
            <a:endParaRPr lang="en-US"/>
          </a:p>
        </p:txBody>
      </p:sp>
      <p:sp>
        <p:nvSpPr>
          <p:cNvPr id="6" name="TextBox 5">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3355149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358" y="0"/>
            <a:ext cx="11603603" cy="1325563"/>
          </a:xfrm>
        </p:spPr>
        <p:txBody>
          <a:bodyPr/>
          <a:lstStyle/>
          <a:p>
            <a:r>
              <a:rPr lang="en-US"/>
              <a:t>Sample Individual Emergency and Lockdown Plan</a:t>
            </a:r>
          </a:p>
        </p:txBody>
      </p:sp>
      <p:pic>
        <p:nvPicPr>
          <p:cNvPr id="6" name="Content Placeholder 5"/>
          <p:cNvPicPr>
            <a:picLocks noGrp="1" noChangeAspect="1"/>
          </p:cNvPicPr>
          <p:nvPr>
            <p:ph idx="1"/>
          </p:nvPr>
        </p:nvPicPr>
        <p:blipFill>
          <a:blip r:embed="rId3"/>
          <a:stretch>
            <a:fillRect/>
          </a:stretch>
        </p:blipFill>
        <p:spPr>
          <a:xfrm>
            <a:off x="1752017" y="1169490"/>
            <a:ext cx="8835375" cy="5103930"/>
          </a:xfrm>
          <a:prstGeom prst="rect">
            <a:avLst/>
          </a:prstGeom>
        </p:spPr>
      </p:pic>
      <p:sp>
        <p:nvSpPr>
          <p:cNvPr id="5" name="Slide Number Placeholder 4"/>
          <p:cNvSpPr>
            <a:spLocks noGrp="1"/>
          </p:cNvSpPr>
          <p:nvPr>
            <p:ph type="sldNum" sz="quarter" idx="12"/>
          </p:nvPr>
        </p:nvSpPr>
        <p:spPr/>
        <p:txBody>
          <a:bodyPr/>
          <a:lstStyle/>
          <a:p>
            <a:fld id="{D5CA4161-6EC3-4748-B7F3-82EA64CE3DD4}" type="slidenum">
              <a:rPr lang="en-US" smtClean="0"/>
              <a:pPr/>
              <a:t>55</a:t>
            </a:fld>
            <a:endParaRPr lang="en-US"/>
          </a:p>
        </p:txBody>
      </p:sp>
      <p:sp>
        <p:nvSpPr>
          <p:cNvPr id="7" name="TextBox 6">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2207805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Overcoming Adversity: A Solid Foundation and Action Plan | Unbridling Your  Brilli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759" y="0"/>
            <a:ext cx="4584277" cy="23879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br>
              <a:rPr lang="en-US" b="0"/>
            </a:br>
            <a:endParaRPr lang="en-US"/>
          </a:p>
        </p:txBody>
      </p:sp>
      <p:sp>
        <p:nvSpPr>
          <p:cNvPr id="3" name="Content Placeholder 2"/>
          <p:cNvSpPr>
            <a:spLocks noGrp="1"/>
          </p:cNvSpPr>
          <p:nvPr>
            <p:ph idx="1"/>
          </p:nvPr>
        </p:nvSpPr>
        <p:spPr>
          <a:xfrm>
            <a:off x="294199" y="1642745"/>
            <a:ext cx="9513587" cy="4351338"/>
          </a:xfrm>
        </p:spPr>
        <p:txBody>
          <a:bodyPr>
            <a:normAutofit fontScale="77500" lnSpcReduction="20000"/>
          </a:bodyPr>
          <a:lstStyle/>
          <a:p>
            <a:r>
              <a:rPr lang="en-US"/>
              <a:t>Analyze the overall state, district, and school crisis and disaster plans.</a:t>
            </a:r>
          </a:p>
          <a:p>
            <a:r>
              <a:rPr lang="en-US"/>
              <a:t>Use the student's IEP, schedule, and school layout to evaluate what might happen in an emergency.</a:t>
            </a:r>
          </a:p>
          <a:p>
            <a:r>
              <a:rPr lang="en-US"/>
              <a:t>Review the school layout and note any barriers to the student's access.</a:t>
            </a:r>
          </a:p>
          <a:p>
            <a:r>
              <a:rPr lang="en-US"/>
              <a:t>Brainstorm solutions to barriers.</a:t>
            </a:r>
          </a:p>
          <a:p>
            <a:r>
              <a:rPr lang="en-US"/>
              <a:t>Create an Individualized Emergency and Lockdown Plan (IELP).</a:t>
            </a:r>
          </a:p>
          <a:p>
            <a:r>
              <a:rPr lang="en-US"/>
              <a:t>Help students learn, understand, and practice the specific skills they will need to develop to stay safe.</a:t>
            </a:r>
          </a:p>
          <a:p>
            <a:endParaRPr lang="en-US"/>
          </a:p>
        </p:txBody>
      </p:sp>
      <p:sp>
        <p:nvSpPr>
          <p:cNvPr id="5" name="Slide Number Placeholder 4"/>
          <p:cNvSpPr>
            <a:spLocks noGrp="1"/>
          </p:cNvSpPr>
          <p:nvPr>
            <p:ph type="sldNum" sz="quarter" idx="12"/>
          </p:nvPr>
        </p:nvSpPr>
        <p:spPr/>
        <p:txBody>
          <a:bodyPr/>
          <a:lstStyle/>
          <a:p>
            <a:fld id="{D5CA4161-6EC3-4748-B7F3-82EA64CE3DD4}" type="slidenum">
              <a:rPr lang="en-US" smtClean="0"/>
              <a:pPr/>
              <a:t>56</a:t>
            </a:fld>
            <a:endParaRPr lang="en-US"/>
          </a:p>
        </p:txBody>
      </p:sp>
      <p:sp>
        <p:nvSpPr>
          <p:cNvPr id="6" name="TextBox 5">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2643152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199" y="1"/>
            <a:ext cx="11603603" cy="1208598"/>
          </a:xfrm>
        </p:spPr>
        <p:txBody>
          <a:bodyPr/>
          <a:lstStyle/>
          <a:p>
            <a:r>
              <a:rPr lang="en-US"/>
              <a:t>Resources</a:t>
            </a:r>
          </a:p>
        </p:txBody>
      </p:sp>
      <p:sp>
        <p:nvSpPr>
          <p:cNvPr id="3" name="Content Placeholder 2"/>
          <p:cNvSpPr>
            <a:spLocks noGrp="1"/>
          </p:cNvSpPr>
          <p:nvPr>
            <p:ph idx="1"/>
          </p:nvPr>
        </p:nvSpPr>
        <p:spPr>
          <a:xfrm>
            <a:off x="294199" y="1208599"/>
            <a:ext cx="11603603" cy="4968364"/>
          </a:xfrm>
        </p:spPr>
        <p:txBody>
          <a:bodyPr>
            <a:normAutofit fontScale="70000" lnSpcReduction="20000"/>
          </a:bodyPr>
          <a:lstStyle/>
          <a:p>
            <a:pPr>
              <a:lnSpc>
                <a:spcPct val="120000"/>
              </a:lnSpc>
            </a:pPr>
            <a:r>
              <a:rPr lang="en-US"/>
              <a:t>ASCD’s Whole Child Initiative  </a:t>
            </a:r>
            <a:r>
              <a:rPr lang="en-US">
                <a:hlinkClick r:id="rId2"/>
              </a:rPr>
              <a:t>http://www.ascd.org/ASCD/pdf/siteASCD/publications/wholechild/wscc-a-collaborative-approach.pdf</a:t>
            </a:r>
            <a:endParaRPr lang="en-US"/>
          </a:p>
          <a:p>
            <a:pPr>
              <a:lnSpc>
                <a:spcPct val="120000"/>
              </a:lnSpc>
            </a:pPr>
            <a:r>
              <a:rPr lang="en-US"/>
              <a:t>Crisis Prevention Institute </a:t>
            </a:r>
            <a:r>
              <a:rPr lang="en-US">
                <a:hlinkClick r:id="rId3"/>
              </a:rPr>
              <a:t>https://www.crisisprevention.com/</a:t>
            </a:r>
            <a:endParaRPr lang="en-US"/>
          </a:p>
          <a:p>
            <a:pPr>
              <a:lnSpc>
                <a:spcPct val="120000"/>
              </a:lnSpc>
            </a:pPr>
            <a:r>
              <a:rPr lang="en-US"/>
              <a:t>Oklahoma State Department of Education School Safety and Security Office  </a:t>
            </a:r>
            <a:r>
              <a:rPr lang="en-US">
                <a:hlinkClick r:id="rId4"/>
              </a:rPr>
              <a:t>https://sde.ok.gov/school-safety-and-security</a:t>
            </a:r>
            <a:endParaRPr lang="en-US"/>
          </a:p>
          <a:p>
            <a:pPr>
              <a:lnSpc>
                <a:spcPct val="120000"/>
              </a:lnSpc>
            </a:pPr>
            <a:r>
              <a:rPr lang="en-US"/>
              <a:t>Oklahoma State Department of Education Special Education Services  </a:t>
            </a:r>
            <a:r>
              <a:rPr lang="en-US">
                <a:hlinkClick r:id="rId5"/>
              </a:rPr>
              <a:t>https://sde.ok.gov/special-education</a:t>
            </a:r>
            <a:endParaRPr lang="en-US"/>
          </a:p>
          <a:p>
            <a:pPr>
              <a:lnSpc>
                <a:spcPct val="120000"/>
              </a:lnSpc>
            </a:pPr>
            <a:r>
              <a:rPr lang="en-US"/>
              <a:t>Supporting Students With Disabilities During School Crises A Teacher’s Guide Laura S. Clarke, Dusty Columbia </a:t>
            </a:r>
            <a:r>
              <a:rPr lang="en-US" err="1"/>
              <a:t>Embury</a:t>
            </a:r>
            <a:r>
              <a:rPr lang="en-US"/>
              <a:t>, Ruth E. Jones, and Nina Yssel.   </a:t>
            </a:r>
            <a:r>
              <a:rPr lang="en-US">
                <a:hlinkClick r:id="rId6"/>
              </a:rPr>
              <a:t>https://crcog.org/wp-content/uploads/2017/12/Supporting-Students-with-Disabilities-During-School-Crisis.pdf</a:t>
            </a:r>
            <a:endParaRPr lang="en-US"/>
          </a:p>
          <a:p>
            <a:pPr>
              <a:lnSpc>
                <a:spcPct val="120000"/>
              </a:lnSpc>
            </a:pPr>
            <a:endParaRPr lang="en-US"/>
          </a:p>
        </p:txBody>
      </p:sp>
      <p:sp>
        <p:nvSpPr>
          <p:cNvPr id="5" name="Slide Number Placeholder 4"/>
          <p:cNvSpPr>
            <a:spLocks noGrp="1"/>
          </p:cNvSpPr>
          <p:nvPr>
            <p:ph type="sldNum" sz="quarter" idx="12"/>
          </p:nvPr>
        </p:nvSpPr>
        <p:spPr/>
        <p:txBody>
          <a:bodyPr/>
          <a:lstStyle/>
          <a:p>
            <a:fld id="{D5CA4161-6EC3-4748-B7F3-82EA64CE3DD4}" type="slidenum">
              <a:rPr lang="en-US" smtClean="0"/>
              <a:pPr/>
              <a:t>57</a:t>
            </a:fld>
            <a:endParaRPr lang="en-US"/>
          </a:p>
        </p:txBody>
      </p:sp>
      <p:sp>
        <p:nvSpPr>
          <p:cNvPr id="6" name="TextBox 5">
            <a:extLst>
              <a:ext uri="{FF2B5EF4-FFF2-40B4-BE49-F238E27FC236}">
                <a16:creationId xmlns:a16="http://schemas.microsoft.com/office/drawing/2014/main" id="{3BDC5A2E-2526-4C0F-B115-198105FD267E}"/>
              </a:ext>
            </a:extLst>
          </p:cNvPr>
          <p:cNvSpPr txBox="1"/>
          <p:nvPr/>
        </p:nvSpPr>
        <p:spPr>
          <a:xfrm>
            <a:off x="595952" y="6407624"/>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1339031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AD205-E20D-40D7-BFF7-29812822DD0F}"/>
              </a:ext>
            </a:extLst>
          </p:cNvPr>
          <p:cNvSpPr>
            <a:spLocks noGrp="1"/>
          </p:cNvSpPr>
          <p:nvPr>
            <p:ph sz="half" idx="1"/>
          </p:nvPr>
        </p:nvSpPr>
        <p:spPr>
          <a:xfrm>
            <a:off x="456759" y="1851334"/>
            <a:ext cx="5648739" cy="4351338"/>
          </a:xfrm>
        </p:spPr>
        <p:txBody>
          <a:bodyPr vert="horz" lIns="91440" tIns="45720" rIns="91440" bIns="45720" rtlCol="0" anchor="t">
            <a:normAutofit fontScale="92500" lnSpcReduction="10000"/>
          </a:bodyPr>
          <a:lstStyle/>
          <a:p>
            <a:pPr algn="ctr">
              <a:buNone/>
            </a:pPr>
            <a:r>
              <a:rPr lang="en-US" b="1">
                <a:ea typeface="+mn-lt"/>
                <a:cs typeface="+mn-lt"/>
              </a:rPr>
              <a:t>Michele DeBerry</a:t>
            </a:r>
            <a:r>
              <a:rPr lang="en-US">
                <a:ea typeface="+mn-lt"/>
                <a:cs typeface="+mn-lt"/>
              </a:rPr>
              <a:t>,  </a:t>
            </a:r>
            <a:endParaRPr lang="en-US"/>
          </a:p>
          <a:p>
            <a:pPr algn="ctr">
              <a:buNone/>
            </a:pPr>
            <a:r>
              <a:rPr lang="en-US">
                <a:ea typeface="+mn-lt"/>
                <a:cs typeface="+mn-lt"/>
              </a:rPr>
              <a:t>MS, CCC-SLP</a:t>
            </a:r>
            <a:endParaRPr lang="en-US"/>
          </a:p>
          <a:p>
            <a:pPr algn="ctr">
              <a:buNone/>
            </a:pPr>
            <a:r>
              <a:rPr lang="en-US">
                <a:ea typeface="+mn-lt"/>
                <a:cs typeface="+mn-lt"/>
              </a:rPr>
              <a:t>Certified School Psychometrist, EACS Doctoral Student</a:t>
            </a:r>
            <a:endParaRPr lang="en-US"/>
          </a:p>
          <a:p>
            <a:pPr algn="ctr">
              <a:buNone/>
            </a:pPr>
            <a:r>
              <a:rPr lang="en-US">
                <a:ea typeface="+mn-lt"/>
                <a:cs typeface="+mn-lt"/>
              </a:rPr>
              <a:t>Related Services, Dyslexia, </a:t>
            </a:r>
            <a:endParaRPr lang="en-US"/>
          </a:p>
          <a:p>
            <a:pPr algn="ctr">
              <a:buNone/>
            </a:pPr>
            <a:r>
              <a:rPr lang="en-US">
                <a:ea typeface="+mn-lt"/>
                <a:cs typeface="+mn-lt"/>
              </a:rPr>
              <a:t>and Evaluation &amp; Eligibility </a:t>
            </a:r>
            <a:endParaRPr lang="en-US"/>
          </a:p>
          <a:p>
            <a:pPr algn="ctr">
              <a:buNone/>
            </a:pPr>
            <a:r>
              <a:rPr lang="en-US">
                <a:ea typeface="+mn-lt"/>
                <a:cs typeface="+mn-lt"/>
              </a:rPr>
              <a:t>Program Specialist</a:t>
            </a:r>
            <a:endParaRPr lang="en-US"/>
          </a:p>
          <a:p>
            <a:pPr algn="ctr">
              <a:buNone/>
            </a:pPr>
            <a:r>
              <a:rPr lang="en-US">
                <a:ea typeface="+mn-lt"/>
                <a:cs typeface="+mn-lt"/>
                <a:hlinkClick r:id="rId2"/>
              </a:rPr>
              <a:t>michele.deberry@sde.ok.gov</a:t>
            </a:r>
            <a:endParaRPr lang="en-US"/>
          </a:p>
          <a:p>
            <a:pPr algn="ctr">
              <a:buNone/>
            </a:pPr>
            <a:r>
              <a:rPr lang="en-US">
                <a:ea typeface="+mn-lt"/>
                <a:cs typeface="+mn-lt"/>
              </a:rPr>
              <a:t>405-522-3246</a:t>
            </a:r>
            <a:endParaRPr lang="en-US"/>
          </a:p>
          <a:p>
            <a:pPr marL="0" indent="0">
              <a:buNone/>
            </a:pPr>
            <a:endParaRPr lang="en-US">
              <a:cs typeface="Arial" panose="020B0604020202020204"/>
            </a:endParaRPr>
          </a:p>
        </p:txBody>
      </p:sp>
      <p:sp>
        <p:nvSpPr>
          <p:cNvPr id="4" name="Content Placeholder 3">
            <a:extLst>
              <a:ext uri="{FF2B5EF4-FFF2-40B4-BE49-F238E27FC236}">
                <a16:creationId xmlns:a16="http://schemas.microsoft.com/office/drawing/2014/main" id="{77C03EF9-3D3A-4668-A1AC-63FBC7FB4419}"/>
              </a:ext>
            </a:extLst>
          </p:cNvPr>
          <p:cNvSpPr>
            <a:spLocks noGrp="1"/>
          </p:cNvSpPr>
          <p:nvPr>
            <p:ph sz="half" idx="2"/>
          </p:nvPr>
        </p:nvSpPr>
        <p:spPr>
          <a:xfrm>
            <a:off x="6172202" y="2130425"/>
            <a:ext cx="5648739" cy="4351338"/>
          </a:xfrm>
        </p:spPr>
        <p:txBody>
          <a:bodyPr vert="horz" lIns="91440" tIns="45720" rIns="91440" bIns="45720" rtlCol="0" anchor="t">
            <a:normAutofit fontScale="92500" lnSpcReduction="10000"/>
          </a:bodyPr>
          <a:lstStyle/>
          <a:p>
            <a:pPr marL="0" indent="0" algn="ctr">
              <a:buNone/>
            </a:pPr>
            <a:r>
              <a:rPr lang="en-US" b="1">
                <a:ea typeface="+mn-lt"/>
                <a:cs typeface="+mn-lt"/>
              </a:rPr>
              <a:t>Chelsea Bowlan</a:t>
            </a:r>
            <a:r>
              <a:rPr lang="en-US">
                <a:ea typeface="+mn-lt"/>
                <a:cs typeface="+mn-lt"/>
              </a:rPr>
              <a:t>,</a:t>
            </a:r>
            <a:endParaRPr lang="en-US"/>
          </a:p>
          <a:p>
            <a:pPr marL="0" indent="0" algn="ctr">
              <a:buNone/>
            </a:pPr>
            <a:r>
              <a:rPr lang="en-US">
                <a:ea typeface="+mn-lt"/>
                <a:cs typeface="+mn-lt"/>
              </a:rPr>
              <a:t> M.Ed.</a:t>
            </a:r>
            <a:endParaRPr lang="en-US"/>
          </a:p>
          <a:p>
            <a:pPr marL="0" indent="0" algn="ctr">
              <a:buNone/>
            </a:pPr>
            <a:r>
              <a:rPr lang="en-US">
                <a:ea typeface="+mn-lt"/>
                <a:cs typeface="+mn-lt"/>
              </a:rPr>
              <a:t>Program Specialist</a:t>
            </a:r>
            <a:endParaRPr lang="en-US">
              <a:cs typeface="Arial" panose="020B0604020202020204"/>
            </a:endParaRPr>
          </a:p>
          <a:p>
            <a:pPr marL="0" indent="0" algn="ctr">
              <a:buNone/>
            </a:pPr>
            <a:r>
              <a:rPr lang="en-US">
                <a:ea typeface="+mn-lt"/>
                <a:cs typeface="+mn-lt"/>
              </a:rPr>
              <a:t>State Systemic Improvement Plan (SSIP), Instruction, and IEP guidance</a:t>
            </a:r>
          </a:p>
          <a:p>
            <a:pPr marL="0" indent="0" algn="ctr">
              <a:buNone/>
            </a:pPr>
            <a:r>
              <a:rPr lang="en-US">
                <a:ea typeface="+mn-lt"/>
                <a:cs typeface="+mn-lt"/>
                <a:hlinkClick r:id="rId3"/>
              </a:rPr>
              <a:t>chelsea.bowlan@sde.ok.gov</a:t>
            </a:r>
            <a:endParaRPr lang="en-US">
              <a:cs typeface="Arial" panose="020B0604020202020204"/>
            </a:endParaRPr>
          </a:p>
          <a:p>
            <a:pPr marL="0" indent="0" algn="ctr">
              <a:buNone/>
            </a:pPr>
            <a:r>
              <a:rPr lang="en-US">
                <a:ea typeface="+mn-lt"/>
                <a:cs typeface="+mn-lt"/>
              </a:rPr>
              <a:t>405-521-2081</a:t>
            </a:r>
            <a:endParaRPr lang="en-US">
              <a:cs typeface="Arial" panose="020B0604020202020204"/>
            </a:endParaRPr>
          </a:p>
        </p:txBody>
      </p:sp>
      <p:sp>
        <p:nvSpPr>
          <p:cNvPr id="6" name="Slide Number Placeholder 5">
            <a:extLst>
              <a:ext uri="{FF2B5EF4-FFF2-40B4-BE49-F238E27FC236}">
                <a16:creationId xmlns:a16="http://schemas.microsoft.com/office/drawing/2014/main" id="{049419FB-011C-4A04-9B58-46A225D94100}"/>
              </a:ext>
            </a:extLst>
          </p:cNvPr>
          <p:cNvSpPr>
            <a:spLocks noGrp="1"/>
          </p:cNvSpPr>
          <p:nvPr>
            <p:ph type="sldNum" sz="quarter" idx="12"/>
          </p:nvPr>
        </p:nvSpPr>
        <p:spPr/>
        <p:txBody>
          <a:bodyPr/>
          <a:lstStyle/>
          <a:p>
            <a:fld id="{D5CA4161-6EC3-4748-B7F3-82EA64CE3DD4}" type="slidenum">
              <a:rPr lang="en-US" smtClean="0"/>
              <a:pPr/>
              <a:t>58</a:t>
            </a:fld>
            <a:endParaRPr lang="en-US"/>
          </a:p>
        </p:txBody>
      </p:sp>
      <p:pic>
        <p:nvPicPr>
          <p:cNvPr id="9" name="Picture 9">
            <a:extLst>
              <a:ext uri="{FF2B5EF4-FFF2-40B4-BE49-F238E27FC236}">
                <a16:creationId xmlns:a16="http://schemas.microsoft.com/office/drawing/2014/main" id="{DBC0C77A-5585-43F4-84F6-EAC4D7414A4E}"/>
              </a:ext>
            </a:extLst>
          </p:cNvPr>
          <p:cNvPicPr>
            <a:picLocks noChangeAspect="1"/>
          </p:cNvPicPr>
          <p:nvPr/>
        </p:nvPicPr>
        <p:blipFill>
          <a:blip r:embed="rId4"/>
          <a:stretch>
            <a:fillRect/>
          </a:stretch>
        </p:blipFill>
        <p:spPr>
          <a:xfrm>
            <a:off x="5300193" y="64931"/>
            <a:ext cx="1743075" cy="1600200"/>
          </a:xfrm>
          <a:prstGeom prst="rect">
            <a:avLst/>
          </a:prstGeom>
        </p:spPr>
      </p:pic>
      <p:sp>
        <p:nvSpPr>
          <p:cNvPr id="8" name="TextBox 7">
            <a:extLst>
              <a:ext uri="{FF2B5EF4-FFF2-40B4-BE49-F238E27FC236}">
                <a16:creationId xmlns:a16="http://schemas.microsoft.com/office/drawing/2014/main" id="{3BDC5A2E-2526-4C0F-B115-198105FD267E}"/>
              </a:ext>
            </a:extLst>
          </p:cNvPr>
          <p:cNvSpPr txBox="1"/>
          <p:nvPr/>
        </p:nvSpPr>
        <p:spPr>
          <a:xfrm>
            <a:off x="583172" y="6407380"/>
            <a:ext cx="44719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787878"/>
                </a:solidFill>
              </a:rPr>
              <a:t>IDEA – B State Advisory Panel June 2021</a:t>
            </a:r>
            <a:r>
              <a:rPr lang="en-US" sz="1200">
                <a:cs typeface="Arial"/>
              </a:rPr>
              <a:t>​</a:t>
            </a:r>
          </a:p>
        </p:txBody>
      </p:sp>
    </p:spTree>
    <p:extLst>
      <p:ext uri="{BB962C8B-B14F-4D97-AF65-F5344CB8AC3E}">
        <p14:creationId xmlns:p14="http://schemas.microsoft.com/office/powerpoint/2010/main" val="2863890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384" y="2866185"/>
            <a:ext cx="8749439" cy="2739495"/>
          </a:xfrm>
        </p:spPr>
        <p:txBody>
          <a:bodyPr>
            <a:normAutofit/>
          </a:bodyPr>
          <a:lstStyle/>
          <a:p>
            <a:r>
              <a:rPr lang="en-US" dirty="0"/>
              <a:t>Panel Recommendations </a:t>
            </a:r>
            <a:br>
              <a:rPr lang="en-US" dirty="0"/>
            </a:br>
            <a:br>
              <a:rPr lang="en-US" dirty="0"/>
            </a:b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59</a:t>
            </a:fld>
            <a:endParaRPr lang="en-US" dirty="0"/>
          </a:p>
        </p:txBody>
      </p:sp>
    </p:spTree>
    <p:extLst>
      <p:ext uri="{BB962C8B-B14F-4D97-AF65-F5344CB8AC3E}">
        <p14:creationId xmlns:p14="http://schemas.microsoft.com/office/powerpoint/2010/main" val="121202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Application</a:t>
            </a:r>
          </a:p>
        </p:txBody>
      </p:sp>
      <p:sp>
        <p:nvSpPr>
          <p:cNvPr id="3" name="Content Placeholder 2"/>
          <p:cNvSpPr>
            <a:spLocks noGrp="1"/>
          </p:cNvSpPr>
          <p:nvPr>
            <p:ph idx="1"/>
          </p:nvPr>
        </p:nvSpPr>
        <p:spPr/>
        <p:txBody>
          <a:bodyPr>
            <a:normAutofit fontScale="92500" lnSpcReduction="10000"/>
          </a:bodyPr>
          <a:lstStyle/>
          <a:p>
            <a:r>
              <a:rPr lang="en-US" dirty="0"/>
              <a:t>FFY21 </a:t>
            </a:r>
          </a:p>
          <a:p>
            <a:r>
              <a:rPr lang="en-US" dirty="0"/>
              <a:t>Regular Award - $164,049,191 (FFY20 - $161,932,580 )</a:t>
            </a:r>
          </a:p>
          <a:p>
            <a:r>
              <a:rPr lang="en-US" dirty="0"/>
              <a:t>Administration- $3,197,655 </a:t>
            </a:r>
          </a:p>
          <a:p>
            <a:r>
              <a:rPr lang="en-US" dirty="0"/>
              <a:t>Other State Level Activities - $17,821,513</a:t>
            </a:r>
          </a:p>
          <a:p>
            <a:pPr lvl="1"/>
            <a:r>
              <a:rPr lang="en-US" dirty="0"/>
              <a:t>Includes 2.5 million for High Needs Fund</a:t>
            </a:r>
          </a:p>
          <a:p>
            <a:r>
              <a:rPr lang="en-US" b="1" dirty="0"/>
              <a:t>Additional Allocations through ARP - $35,368,904</a:t>
            </a:r>
          </a:p>
          <a:p>
            <a:r>
              <a:rPr lang="en-US" dirty="0"/>
              <a:t>Preschool - $3,848,803 (FFY20 - 3,838,038)</a:t>
            </a:r>
          </a:p>
          <a:p>
            <a:r>
              <a:rPr lang="en-US" b="1" dirty="0"/>
              <a:t>Additional Allocations through ARP - $1,993,411</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6</a:t>
            </a:fld>
            <a:endParaRPr lang="en-US" dirty="0"/>
          </a:p>
        </p:txBody>
      </p:sp>
    </p:spTree>
    <p:extLst>
      <p:ext uri="{BB962C8B-B14F-4D97-AF65-F5344CB8AC3E}">
        <p14:creationId xmlns:p14="http://schemas.microsoft.com/office/powerpoint/2010/main" val="33180003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rotWithShape="1">
          <a:blip r:embed="rId3">
            <a:extLst>
              <a:ext uri="{28A0092B-C50C-407E-A947-70E740481C1C}">
                <a14:useLocalDpi xmlns:a14="http://schemas.microsoft.com/office/drawing/2010/main" val="0"/>
              </a:ext>
            </a:extLst>
          </a:blip>
          <a:srcRect l="5249" r="3709" b="2405"/>
          <a:stretch/>
        </p:blipFill>
        <p:spPr>
          <a:xfrm>
            <a:off x="1627094" y="844732"/>
            <a:ext cx="8937812" cy="5389412"/>
          </a:xfrm>
        </p:spPr>
      </p:pic>
      <p:sp>
        <p:nvSpPr>
          <p:cNvPr id="2" name="Title 1"/>
          <p:cNvSpPr>
            <a:spLocks noGrp="1"/>
          </p:cNvSpPr>
          <p:nvPr>
            <p:ph type="title"/>
          </p:nvPr>
        </p:nvSpPr>
        <p:spPr/>
        <p:txBody>
          <a:bodyPr/>
          <a:lstStyle/>
          <a:p>
            <a:r>
              <a:rPr lang="en-US" dirty="0" err="1"/>
              <a:t>Jamboard</a:t>
            </a:r>
            <a:r>
              <a:rPr lang="en-US" dirty="0"/>
              <a:t> - Let’s Interact</a:t>
            </a:r>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60</a:t>
            </a:fld>
            <a:endParaRPr lang="en-US" dirty="0"/>
          </a:p>
        </p:txBody>
      </p:sp>
      <p:sp>
        <p:nvSpPr>
          <p:cNvPr id="12" name="TextBox 11"/>
          <p:cNvSpPr txBox="1"/>
          <p:nvPr/>
        </p:nvSpPr>
        <p:spPr>
          <a:xfrm>
            <a:off x="4078941" y="3247050"/>
            <a:ext cx="4034117" cy="584775"/>
          </a:xfrm>
          <a:prstGeom prst="rect">
            <a:avLst/>
          </a:prstGeom>
          <a:noFill/>
        </p:spPr>
        <p:txBody>
          <a:bodyPr wrap="square" rtlCol="0">
            <a:spAutoFit/>
          </a:bodyPr>
          <a:lstStyle/>
          <a:p>
            <a:r>
              <a:rPr lang="en-US" sz="3200" b="1" dirty="0"/>
              <a:t>http://bitly.ws/e6VD</a:t>
            </a:r>
          </a:p>
        </p:txBody>
      </p:sp>
    </p:spTree>
    <p:extLst>
      <p:ext uri="{BB962C8B-B14F-4D97-AF65-F5344CB8AC3E}">
        <p14:creationId xmlns:p14="http://schemas.microsoft.com/office/powerpoint/2010/main" val="487207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Recommendations</a:t>
            </a:r>
          </a:p>
        </p:txBody>
      </p:sp>
      <p:sp>
        <p:nvSpPr>
          <p:cNvPr id="7" name="Content Placeholder 6"/>
          <p:cNvSpPr>
            <a:spLocks noGrp="1"/>
          </p:cNvSpPr>
          <p:nvPr>
            <p:ph idx="1"/>
          </p:nvPr>
        </p:nvSpPr>
        <p:spPr/>
        <p:txBody>
          <a:bodyPr/>
          <a:lstStyle/>
          <a:p>
            <a:r>
              <a:rPr lang="en-US" dirty="0"/>
              <a:t>What additional guidance should the OSDE provide to schools and districts?</a:t>
            </a:r>
          </a:p>
          <a:p>
            <a:r>
              <a:rPr lang="en-US" dirty="0"/>
              <a:t>What additional resources or services should the OSDE provide to schools and districts?</a:t>
            </a:r>
          </a:p>
          <a:p>
            <a:r>
              <a:rPr lang="en-US" dirty="0"/>
              <a:t>How can the OSDE better support parents and students?</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61</a:t>
            </a:fld>
            <a:endParaRPr lang="en-US" dirty="0"/>
          </a:p>
        </p:txBody>
      </p:sp>
    </p:spTree>
    <p:extLst>
      <p:ext uri="{BB962C8B-B14F-4D97-AF65-F5344CB8AC3E}">
        <p14:creationId xmlns:p14="http://schemas.microsoft.com/office/powerpoint/2010/main" val="869799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384" y="2866185"/>
            <a:ext cx="8749439" cy="2739495"/>
          </a:xfrm>
        </p:spPr>
        <p:txBody>
          <a:bodyPr>
            <a:normAutofit/>
          </a:bodyPr>
          <a:lstStyle/>
          <a:p>
            <a:r>
              <a:rPr lang="en-US" dirty="0"/>
              <a:t>Nominations for Vice Chair 2021-2022</a:t>
            </a:r>
            <a:br>
              <a:rPr lang="en-US" dirty="0"/>
            </a:br>
            <a:br>
              <a:rPr lang="en-US" dirty="0"/>
            </a:b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62</a:t>
            </a:fld>
            <a:endParaRPr lang="en-US" dirty="0"/>
          </a:p>
        </p:txBody>
      </p:sp>
    </p:spTree>
    <p:extLst>
      <p:ext uri="{BB962C8B-B14F-4D97-AF65-F5344CB8AC3E}">
        <p14:creationId xmlns:p14="http://schemas.microsoft.com/office/powerpoint/2010/main" val="3257674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Nominations	</a:t>
            </a:r>
          </a:p>
        </p:txBody>
      </p:sp>
      <p:sp>
        <p:nvSpPr>
          <p:cNvPr id="7" name="Content Placeholder 6"/>
          <p:cNvSpPr>
            <a:spLocks noGrp="1"/>
          </p:cNvSpPr>
          <p:nvPr>
            <p:ph idx="1"/>
          </p:nvPr>
        </p:nvSpPr>
        <p:spPr/>
        <p:txBody>
          <a:bodyPr>
            <a:normAutofit/>
          </a:bodyPr>
          <a:lstStyle/>
          <a:p>
            <a:r>
              <a:rPr lang="en-US" dirty="0">
                <a:hlinkClick r:id="rId2" tooltip="https://osde.co1.qualtrics.com/jfe/form/sv_6yu3riuh66l0vhe"/>
              </a:rPr>
              <a:t>https://osde.co1.qualtrics.com/jfe/form/SV_6yU3RiUh66l0VHE</a:t>
            </a:r>
            <a:endParaRPr lang="en-US" dirty="0"/>
          </a:p>
          <a:p>
            <a:r>
              <a:rPr lang="en-US" dirty="0"/>
              <a:t>This link will be emailed. </a:t>
            </a:r>
          </a:p>
          <a:p>
            <a:r>
              <a:rPr lang="en-US" dirty="0"/>
              <a:t>Vice Chair: Serves as Chair in his/her absence, leads the Membership Committee, serves on the Executive Committee and develops meeting agendas.</a:t>
            </a:r>
          </a:p>
          <a:p>
            <a:r>
              <a:rPr lang="en-US"/>
              <a:t>Please nominate by July 1. </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63</a:t>
            </a:fld>
            <a:endParaRPr lang="en-US" dirty="0"/>
          </a:p>
        </p:txBody>
      </p:sp>
    </p:spTree>
    <p:extLst>
      <p:ext uri="{BB962C8B-B14F-4D97-AF65-F5344CB8AC3E}">
        <p14:creationId xmlns:p14="http://schemas.microsoft.com/office/powerpoint/2010/main" val="2746489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Nominations	</a:t>
            </a:r>
          </a:p>
        </p:txBody>
      </p:sp>
      <p:sp>
        <p:nvSpPr>
          <p:cNvPr id="3" name="Content Placeholder 2"/>
          <p:cNvSpPr>
            <a:spLocks noGrp="1"/>
          </p:cNvSpPr>
          <p:nvPr>
            <p:ph idx="1"/>
          </p:nvPr>
        </p:nvSpPr>
        <p:spPr/>
        <p:txBody>
          <a:bodyPr>
            <a:normAutofit fontScale="55000" lnSpcReduction="20000"/>
          </a:bodyPr>
          <a:lstStyle/>
          <a:p>
            <a:r>
              <a:rPr lang="en-US" dirty="0"/>
              <a:t>The Vice Chair will become the Chair for 2022-2023:</a:t>
            </a:r>
          </a:p>
          <a:p>
            <a:r>
              <a:rPr lang="en-US" dirty="0"/>
              <a:t>Lead all IDEA B Advisory Panel meetings </a:t>
            </a:r>
          </a:p>
          <a:p>
            <a:r>
              <a:rPr lang="en-US" dirty="0"/>
              <a:t>Appoint committee members </a:t>
            </a:r>
          </a:p>
          <a:p>
            <a:r>
              <a:rPr lang="en-US" dirty="0"/>
              <a:t>Serve on Executive Committee </a:t>
            </a:r>
          </a:p>
          <a:p>
            <a:r>
              <a:rPr lang="en-US" dirty="0"/>
              <a:t>Develop meeting agendas </a:t>
            </a:r>
          </a:p>
          <a:p>
            <a:r>
              <a:rPr lang="en-US" dirty="0"/>
              <a:t>Coordinate with the Executive Director of Special Education all IDEA B Advisory Panel activities </a:t>
            </a:r>
          </a:p>
          <a:p>
            <a:r>
              <a:rPr lang="en-US" dirty="0"/>
              <a:t>Establishing sub committees with the approval of the Executive Director of Special Education </a:t>
            </a:r>
          </a:p>
          <a:p>
            <a:r>
              <a:rPr lang="en-US" dirty="0"/>
              <a:t>Assure that all meetings of sub committees are reported at the succeeding IDEA B Advisory Panel meetings and that recommended action is recorded </a:t>
            </a:r>
          </a:p>
          <a:p>
            <a:r>
              <a:rPr lang="en-US" dirty="0"/>
              <a:t>Assure that IDEA B Advisory Panel minutes are completed and mailed or emailed to members and other appropriate recipients no later than 30 calendar days after each meeting </a:t>
            </a:r>
          </a:p>
          <a:p>
            <a:r>
              <a:rPr lang="en-US" dirty="0"/>
              <a:t>Receive and respond to correspondence with the Oklahoma State Department of Education</a:t>
            </a:r>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64</a:t>
            </a:fld>
            <a:endParaRPr lang="en-US" dirty="0"/>
          </a:p>
        </p:txBody>
      </p:sp>
    </p:spTree>
    <p:extLst>
      <p:ext uri="{BB962C8B-B14F-4D97-AF65-F5344CB8AC3E}">
        <p14:creationId xmlns:p14="http://schemas.microsoft.com/office/powerpoint/2010/main" val="1933283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384" y="2866185"/>
            <a:ext cx="8749439" cy="2739495"/>
          </a:xfrm>
        </p:spPr>
        <p:txBody>
          <a:bodyPr>
            <a:normAutofit/>
          </a:bodyPr>
          <a:lstStyle/>
          <a:p>
            <a:r>
              <a:rPr lang="en-US" dirty="0"/>
              <a:t>Closing</a:t>
            </a:r>
            <a:br>
              <a:rPr lang="en-US" dirty="0"/>
            </a:br>
            <a:br>
              <a:rPr lang="en-US" dirty="0"/>
            </a:br>
            <a:endParaRPr lang="en-US" dirty="0"/>
          </a:p>
        </p:txBody>
      </p:sp>
      <p:sp>
        <p:nvSpPr>
          <p:cNvPr id="4" name="Footer Placeholder 3"/>
          <p:cNvSpPr>
            <a:spLocks noGrp="1"/>
          </p:cNvSpPr>
          <p:nvPr>
            <p:ph type="ftr" sz="quarter" idx="11"/>
          </p:nvPr>
        </p:nvSpPr>
        <p:spPr/>
        <p:txBody>
          <a:bodyPr/>
          <a:lstStyle/>
          <a:p>
            <a:r>
              <a:rPr lang="en-US" dirty="0"/>
              <a:t>IDEA B State Advisory Panel Meeting 6/11/20</a:t>
            </a:r>
          </a:p>
        </p:txBody>
      </p:sp>
      <p:sp>
        <p:nvSpPr>
          <p:cNvPr id="5" name="Slide Number Placeholder 4"/>
          <p:cNvSpPr>
            <a:spLocks noGrp="1"/>
          </p:cNvSpPr>
          <p:nvPr>
            <p:ph type="sldNum" sz="quarter" idx="12"/>
          </p:nvPr>
        </p:nvSpPr>
        <p:spPr/>
        <p:txBody>
          <a:bodyPr/>
          <a:lstStyle/>
          <a:p>
            <a:fld id="{D5CA4161-6EC3-4748-B7F3-82EA64CE3DD4}" type="slidenum">
              <a:rPr lang="en-US" smtClean="0"/>
              <a:pPr/>
              <a:t>65</a:t>
            </a:fld>
            <a:endParaRPr lang="en-US" dirty="0"/>
          </a:p>
        </p:txBody>
      </p:sp>
    </p:spTree>
    <p:extLst>
      <p:ext uri="{BB962C8B-B14F-4D97-AF65-F5344CB8AC3E}">
        <p14:creationId xmlns:p14="http://schemas.microsoft.com/office/powerpoint/2010/main" val="844384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Education Activities</a:t>
            </a:r>
          </a:p>
        </p:txBody>
      </p:sp>
      <p:sp>
        <p:nvSpPr>
          <p:cNvPr id="3" name="Content Placeholder 2"/>
          <p:cNvSpPr>
            <a:spLocks noGrp="1"/>
          </p:cNvSpPr>
          <p:nvPr>
            <p:ph idx="1"/>
          </p:nvPr>
        </p:nvSpPr>
        <p:spPr/>
        <p:txBody>
          <a:bodyPr>
            <a:normAutofit/>
          </a:bodyPr>
          <a:lstStyle/>
          <a:p>
            <a:r>
              <a:rPr lang="en-US" dirty="0"/>
              <a:t>Micro-credential for Severe/Profound certification</a:t>
            </a:r>
          </a:p>
          <a:p>
            <a:pPr lvl="1"/>
            <a:r>
              <a:rPr lang="en-US" dirty="0"/>
              <a:t>OSDE is working with UCO on a micro-credential program</a:t>
            </a:r>
          </a:p>
          <a:p>
            <a:pPr lvl="1"/>
            <a:r>
              <a:rPr lang="en-US" dirty="0"/>
              <a:t>Other vendors may offer their own program, pending State Board approval</a:t>
            </a:r>
          </a:p>
          <a:p>
            <a:r>
              <a:rPr lang="en-US" dirty="0"/>
              <a:t>OEQA is working on the Special Education Comprehensive Certification Examination </a:t>
            </a:r>
          </a:p>
          <a:p>
            <a:pPr lvl="1"/>
            <a:r>
              <a:rPr lang="en-US" dirty="0"/>
              <a:t>Combining Severe/Profound and Mild/Moderate examinations </a:t>
            </a:r>
          </a:p>
          <a:p>
            <a:pPr lvl="1"/>
            <a:endParaRPr lang="en-US" dirty="0"/>
          </a:p>
          <a:p>
            <a:pPr marL="0" indent="0">
              <a:buNone/>
            </a:pP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7</a:t>
            </a:fld>
            <a:endParaRPr lang="en-US" dirty="0"/>
          </a:p>
        </p:txBody>
      </p:sp>
    </p:spTree>
    <p:extLst>
      <p:ext uri="{BB962C8B-B14F-4D97-AF65-F5344CB8AC3E}">
        <p14:creationId xmlns:p14="http://schemas.microsoft.com/office/powerpoint/2010/main" val="830689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Education Activities</a:t>
            </a:r>
          </a:p>
        </p:txBody>
      </p:sp>
      <p:sp>
        <p:nvSpPr>
          <p:cNvPr id="3" name="Content Placeholder 2"/>
          <p:cNvSpPr>
            <a:spLocks noGrp="1"/>
          </p:cNvSpPr>
          <p:nvPr>
            <p:ph idx="1"/>
          </p:nvPr>
        </p:nvSpPr>
        <p:spPr/>
        <p:txBody>
          <a:bodyPr>
            <a:normAutofit/>
          </a:bodyPr>
          <a:lstStyle/>
          <a:p>
            <a:r>
              <a:rPr lang="en-US" dirty="0"/>
              <a:t>Updated EdPlan User Interface</a:t>
            </a:r>
          </a:p>
          <a:p>
            <a:r>
              <a:rPr lang="en-US" dirty="0"/>
              <a:t>Additional Modules on EdPlan:</a:t>
            </a:r>
          </a:p>
          <a:p>
            <a:pPr lvl="1"/>
            <a:r>
              <a:rPr lang="en-US" dirty="0"/>
              <a:t>Seclusion/Restraint Reporting and Documentation</a:t>
            </a:r>
          </a:p>
          <a:p>
            <a:pPr lvl="1"/>
            <a:r>
              <a:rPr lang="en-US" dirty="0"/>
              <a:t>Monitoring and Compliance</a:t>
            </a:r>
          </a:p>
          <a:p>
            <a:pPr lvl="1"/>
            <a:r>
              <a:rPr lang="en-US" dirty="0"/>
              <a:t>LNH Applications</a:t>
            </a:r>
          </a:p>
          <a:p>
            <a:pPr marL="457200" lvl="1"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8</a:t>
            </a:fld>
            <a:endParaRPr lang="en-US" dirty="0"/>
          </a:p>
        </p:txBody>
      </p:sp>
    </p:spTree>
    <p:extLst>
      <p:ext uri="{BB962C8B-B14F-4D97-AF65-F5344CB8AC3E}">
        <p14:creationId xmlns:p14="http://schemas.microsoft.com/office/powerpoint/2010/main" val="312300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Education Activities</a:t>
            </a:r>
          </a:p>
        </p:txBody>
      </p:sp>
      <p:sp>
        <p:nvSpPr>
          <p:cNvPr id="3" name="Content Placeholder 2"/>
          <p:cNvSpPr>
            <a:spLocks noGrp="1"/>
          </p:cNvSpPr>
          <p:nvPr>
            <p:ph idx="1"/>
          </p:nvPr>
        </p:nvSpPr>
        <p:spPr/>
        <p:txBody>
          <a:bodyPr/>
          <a:lstStyle/>
          <a:p>
            <a:r>
              <a:rPr lang="en-US" dirty="0"/>
              <a:t>Guidance Documents:</a:t>
            </a:r>
          </a:p>
          <a:p>
            <a:pPr lvl="1"/>
            <a:r>
              <a:rPr lang="en-US" dirty="0"/>
              <a:t>Handbook review and revision</a:t>
            </a:r>
          </a:p>
          <a:p>
            <a:pPr lvl="1"/>
            <a:r>
              <a:rPr lang="en-US" dirty="0"/>
              <a:t>Dyslexia Handbook review and revision if necessary</a:t>
            </a:r>
          </a:p>
          <a:p>
            <a:pPr lvl="1"/>
            <a:r>
              <a:rPr lang="en-US" dirty="0"/>
              <a:t>21-22 School Year Considerations Document</a:t>
            </a:r>
          </a:p>
          <a:p>
            <a:pPr lvl="1"/>
            <a:r>
              <a:rPr lang="en-US" dirty="0"/>
              <a:t>Parent Rights</a:t>
            </a:r>
          </a:p>
          <a:p>
            <a:pPr lvl="1"/>
            <a:r>
              <a:rPr lang="en-US" dirty="0"/>
              <a:t>Private School Guidance</a:t>
            </a:r>
          </a:p>
          <a:p>
            <a:r>
              <a:rPr lang="en-US" dirty="0"/>
              <a:t>Updating Determinations and General Supervision process</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CA4161-6EC3-4748-B7F3-82EA64CE3DD4}" type="slidenum">
              <a:rPr lang="en-US" smtClean="0"/>
              <a:pPr/>
              <a:t>9</a:t>
            </a:fld>
            <a:endParaRPr lang="en-US" dirty="0"/>
          </a:p>
        </p:txBody>
      </p:sp>
    </p:spTree>
    <p:extLst>
      <p:ext uri="{BB962C8B-B14F-4D97-AF65-F5344CB8AC3E}">
        <p14:creationId xmlns:p14="http://schemas.microsoft.com/office/powerpoint/2010/main" val="2700424286"/>
      </p:ext>
    </p:extLst>
  </p:cSld>
  <p:clrMapOvr>
    <a:masterClrMapping/>
  </p:clrMapOvr>
</p:sld>
</file>

<file path=ppt/theme/theme1.xml><?xml version="1.0" encoding="utf-8"?>
<a:theme xmlns:a="http://schemas.openxmlformats.org/drawingml/2006/main" name="Office Theme">
  <a:themeElements>
    <a:clrScheme name="Oklahoma Education">
      <a:dk1>
        <a:srgbClr val="187BC0"/>
      </a:dk1>
      <a:lt1>
        <a:srgbClr val="FFFFFF"/>
      </a:lt1>
      <a:dk2>
        <a:srgbClr val="000000"/>
      </a:dk2>
      <a:lt2>
        <a:srgbClr val="E7E6E6"/>
      </a:lt2>
      <a:accent1>
        <a:srgbClr val="187BC0"/>
      </a:accent1>
      <a:accent2>
        <a:srgbClr val="326820"/>
      </a:accent2>
      <a:accent3>
        <a:srgbClr val="D15420"/>
      </a:accent3>
      <a:accent4>
        <a:srgbClr val="DE9027"/>
      </a:accent4>
      <a:accent5>
        <a:srgbClr val="004E9A"/>
      </a:accent5>
      <a:accent6>
        <a:srgbClr val="787878"/>
      </a:accent6>
      <a:hlink>
        <a:srgbClr val="0066A6"/>
      </a:hlink>
      <a:folHlink>
        <a:srgbClr val="1CA6D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62B4DB9671584BBA021420FFE5A019" ma:contentTypeVersion="9" ma:contentTypeDescription="Create a new document." ma:contentTypeScope="" ma:versionID="5c27f2ff6c0453b4938a10e3c7f6a803">
  <xsd:schema xmlns:xsd="http://www.w3.org/2001/XMLSchema" xmlns:xs="http://www.w3.org/2001/XMLSchema" xmlns:p="http://schemas.microsoft.com/office/2006/metadata/properties" xmlns:ns3="80eb0b3b-e520-4a60-a87e-b52285595b16" xmlns:ns4="08c2002f-3f73-4863-a7db-fe3d8277ee05" targetNamespace="http://schemas.microsoft.com/office/2006/metadata/properties" ma:root="true" ma:fieldsID="a9c275c33f2c8f999c629990213e8eda" ns3:_="" ns4:_="">
    <xsd:import namespace="80eb0b3b-e520-4a60-a87e-b52285595b16"/>
    <xsd:import namespace="08c2002f-3f73-4863-a7db-fe3d8277ee0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eb0b3b-e520-4a60-a87e-b52285595b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c2002f-3f73-4863-a7db-fe3d8277ee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90434B-CBE5-4AE1-BB9A-78471F5B267E}">
  <ds:schemaRefs>
    <ds:schemaRef ds:uri="08c2002f-3f73-4863-a7db-fe3d8277ee05"/>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0eb0b3b-e520-4a60-a87e-b52285595b16"/>
    <ds:schemaRef ds:uri="http://www.w3.org/XML/1998/namespace"/>
    <ds:schemaRef ds:uri="http://purl.org/dc/dcmitype/"/>
  </ds:schemaRefs>
</ds:datastoreItem>
</file>

<file path=customXml/itemProps2.xml><?xml version="1.0" encoding="utf-8"?>
<ds:datastoreItem xmlns:ds="http://schemas.openxmlformats.org/officeDocument/2006/customXml" ds:itemID="{86D5BF2F-D2D6-4973-9C42-9B910D7752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eb0b3b-e520-4a60-a87e-b52285595b16"/>
    <ds:schemaRef ds:uri="08c2002f-3f73-4863-a7db-fe3d8277ee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A3F46C-AC89-4C25-BF43-A48BFC5C96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1186</TotalTime>
  <Words>4597</Words>
  <Application>Microsoft Office PowerPoint</Application>
  <PresentationFormat>Widescreen</PresentationFormat>
  <Paragraphs>627</Paragraphs>
  <Slides>65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Courier New</vt:lpstr>
      <vt:lpstr>Times New Roman</vt:lpstr>
      <vt:lpstr>Wingdings</vt:lpstr>
      <vt:lpstr>Wingdings,Sans-Serif</vt:lpstr>
      <vt:lpstr>Office Theme</vt:lpstr>
      <vt:lpstr>IDEA Part B State Advisory Panel</vt:lpstr>
      <vt:lpstr>AGENDA</vt:lpstr>
      <vt:lpstr>State of Special Education</vt:lpstr>
      <vt:lpstr>OSDE Recovery Efforts</vt:lpstr>
      <vt:lpstr>IDEA Funding</vt:lpstr>
      <vt:lpstr>Grant Application</vt:lpstr>
      <vt:lpstr>Special Education Activities</vt:lpstr>
      <vt:lpstr>Special Education Activities</vt:lpstr>
      <vt:lpstr>Special Education Activities</vt:lpstr>
      <vt:lpstr>Special Education Activities</vt:lpstr>
      <vt:lpstr>State Systemic Improvement Plan</vt:lpstr>
      <vt:lpstr>Why the State Systemic Improvement Plan (SSIP)? </vt:lpstr>
      <vt:lpstr>State Identified Measureable Result (SiMR)</vt:lpstr>
      <vt:lpstr>The SSIP Framework</vt:lpstr>
      <vt:lpstr>Panel Priorities for  2020-2021   </vt:lpstr>
      <vt:lpstr>Panel Priorities</vt:lpstr>
      <vt:lpstr>IDEA – B State Advisory Panel</vt:lpstr>
      <vt:lpstr>Agenda</vt:lpstr>
      <vt:lpstr>Equity in Accessing Curriculum</vt:lpstr>
      <vt:lpstr>Students with IEPs in the General Education Setting</vt:lpstr>
      <vt:lpstr>Student Assessment Performance</vt:lpstr>
      <vt:lpstr>Accessibility</vt:lpstr>
      <vt:lpstr>Collaboration</vt:lpstr>
      <vt:lpstr>Questions for Group Collaboration</vt:lpstr>
      <vt:lpstr>Student-Centered Decisions</vt:lpstr>
      <vt:lpstr>Keys to Success</vt:lpstr>
      <vt:lpstr>Equity is not equality. </vt:lpstr>
      <vt:lpstr>Accommodations v. Modifications</vt:lpstr>
      <vt:lpstr>Remove the Barriers</vt:lpstr>
      <vt:lpstr>The Brain and UDL</vt:lpstr>
      <vt:lpstr>UDL Components - 1</vt:lpstr>
      <vt:lpstr>UDL Components - 2</vt:lpstr>
      <vt:lpstr>Remember UDL... </vt:lpstr>
      <vt:lpstr>Resources  </vt:lpstr>
      <vt:lpstr>Safe and Healthy Learning Environments</vt:lpstr>
      <vt:lpstr>Goal: Keeping kids safe and maintain a motivating and successful learning environment for all.</vt:lpstr>
      <vt:lpstr>Trauma Defined</vt:lpstr>
      <vt:lpstr>Adverse Childhood Experiences - ACES</vt:lpstr>
      <vt:lpstr>Trauma and the Brain</vt:lpstr>
      <vt:lpstr>PowerPoint Presentation</vt:lpstr>
      <vt:lpstr>PowerPoint Presentation</vt:lpstr>
      <vt:lpstr>PowerPoint Presentation</vt:lpstr>
      <vt:lpstr>Resilience</vt:lpstr>
      <vt:lpstr>We must practice a change in thinking</vt:lpstr>
      <vt:lpstr>Preventing Crisis</vt:lpstr>
      <vt:lpstr>Safety From Different Perspectives</vt:lpstr>
      <vt:lpstr>Key Components</vt:lpstr>
      <vt:lpstr>Integrated Experience</vt:lpstr>
      <vt:lpstr>Defensive Behaviors and the Verbal Escalation ContinuumSM</vt:lpstr>
      <vt:lpstr>Non-restrictive interventions first</vt:lpstr>
      <vt:lpstr>Restrictive intervention only as a last resort</vt:lpstr>
      <vt:lpstr>The COPING ModelSM</vt:lpstr>
      <vt:lpstr>Moving Forward:  Recommendations for the LEA</vt:lpstr>
      <vt:lpstr>Developing Emergency Preparedness Programs that Support Students with Disabilities </vt:lpstr>
      <vt:lpstr>Sample Individual Emergency and Lockdown Plan</vt:lpstr>
      <vt:lpstr> </vt:lpstr>
      <vt:lpstr>Resources</vt:lpstr>
      <vt:lpstr>PowerPoint Presentation</vt:lpstr>
      <vt:lpstr>Panel Recommendations   </vt:lpstr>
      <vt:lpstr>Jamboard - Let’s Interact</vt:lpstr>
      <vt:lpstr>Recommendations</vt:lpstr>
      <vt:lpstr>Nominations for Vice Chair 2021-2022  </vt:lpstr>
      <vt:lpstr>Nominations </vt:lpstr>
      <vt:lpstr>Nominations </vt:lpstr>
      <vt:lpstr>Closing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Cory Ingram</dc:creator>
  <cp:lastModifiedBy>Abby Johnson</cp:lastModifiedBy>
  <cp:revision>105</cp:revision>
  <dcterms:created xsi:type="dcterms:W3CDTF">2020-03-05T01:01:19Z</dcterms:created>
  <dcterms:modified xsi:type="dcterms:W3CDTF">2021-06-21T18:40:47Z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0x0101006662B4DB9671584BBA021420FFE5A019</vt:lpwstr>
  </property>
</Properties>
</file>