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sldIdLst>
    <p:sldId id="259" r:id="rId5"/>
    <p:sldId id="256" r:id="rId6"/>
    <p:sldId id="374" r:id="rId7"/>
    <p:sldId id="408" r:id="rId8"/>
    <p:sldId id="409" r:id="rId9"/>
    <p:sldId id="410" r:id="rId10"/>
    <p:sldId id="411" r:id="rId11"/>
    <p:sldId id="412" r:id="rId12"/>
    <p:sldId id="413" r:id="rId13"/>
    <p:sldId id="415" r:id="rId14"/>
    <p:sldId id="416" r:id="rId15"/>
    <p:sldId id="420" r:id="rId16"/>
    <p:sldId id="417" r:id="rId17"/>
    <p:sldId id="418" r:id="rId18"/>
    <p:sldId id="419" r:id="rId19"/>
    <p:sldId id="405" r:id="rId20"/>
    <p:sldId id="407" r:id="rId21"/>
    <p:sldId id="406" r:id="rId22"/>
    <p:sldId id="383" r:id="rId23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80" autoAdjust="0"/>
    <p:restoredTop sz="93825" autoAdjust="0"/>
  </p:normalViewPr>
  <p:slideViewPr>
    <p:cSldViewPr snapToGrid="0" snapToObjects="1">
      <p:cViewPr varScale="1">
        <p:scale>
          <a:sx n="116" d="100"/>
          <a:sy n="116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905235-8DF7-46DD-AAEF-D1D82A37D9E8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0315E1-D925-477F-9312-6492770A6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35113" y="3284538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B3CC-F982-40F9-8DD6-BCC9AFBF44BD}" type="datetime1">
              <a:rPr lang="en-US"/>
              <a:pPr>
                <a:defRPr/>
              </a:pPr>
              <a:t>3/7/2019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1AE6-8B8F-49BB-9C4C-E0DA4584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5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A5B63-BB7C-497F-8D59-86B1FFA01513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670A-AB39-4929-9A24-6233798F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7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C4D1-A846-454C-804E-FB1223F852F4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F0A2-26C2-41AA-8F67-8DF9EF920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8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98AB-BB14-4373-B7E0-6379800FB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35113" y="1270000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C46A-0721-4413-A03B-5ABEAD3A53E3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AE47-12C9-4309-A928-35CF2F212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5831-FDB8-40F5-BAE6-7B7160C104E2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38C4-3D39-4301-B936-F423F0D8D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7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535113" y="1270000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F30E-C561-4923-A85E-05BC9E570050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5439-669B-407E-82AB-A159D2C4A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35113" y="1270000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33F3-CF66-42EC-8E23-9B594261536C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6609-CBE1-4752-AB3C-A25B2C7E7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35113" y="1270000"/>
            <a:ext cx="6073775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28FF-10D8-4453-9A51-D8AB1F67FCE0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055B-E9EB-491C-94E0-A1096D6B1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6F7-FF87-4752-80C4-5A399D3504F7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DF5E-D8D2-4371-B5E0-FBF116C14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F76E-EEF4-40B8-A5DF-0E82096F4510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EBF3-89D8-4524-B1C9-F25F31B5CF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1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307C-B6E4-455E-B4EC-C7D1E32B3C32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DCC2-6FA5-49CE-95F1-8FFAB0FAF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3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9D9D9"/>
                </a:solidFill>
                <a:latin typeface="+mn-lt"/>
              </a:defRPr>
            </a:lvl1pPr>
          </a:lstStyle>
          <a:p>
            <a:pPr>
              <a:defRPr/>
            </a:pPr>
            <a:fld id="{EF6D3DF0-6A2C-4CA0-BBB8-96BD5F26B135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438" y="6356350"/>
            <a:ext cx="4811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9D9D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DFE8A5-A829-4E8A-AD1B-85013295D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41" r:id="rId1"/>
    <p:sldLayoutId id="2147493542" r:id="rId2"/>
    <p:sldLayoutId id="2147493533" r:id="rId3"/>
    <p:sldLayoutId id="2147493543" r:id="rId4"/>
    <p:sldLayoutId id="2147493544" r:id="rId5"/>
    <p:sldLayoutId id="2147493545" r:id="rId6"/>
    <p:sldLayoutId id="2147493546" r:id="rId7"/>
    <p:sldLayoutId id="2147493547" r:id="rId8"/>
    <p:sldLayoutId id="2147493534" r:id="rId9"/>
    <p:sldLayoutId id="2147493535" r:id="rId10"/>
    <p:sldLayoutId id="2147493536" r:id="rId11"/>
    <p:sldLayoutId id="2147493548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72C62"/>
          </a:solidFill>
          <a:latin typeface="Tw Cen MT"/>
          <a:ea typeface="Tw Cen MT" panose="020B0602020104020603" pitchFamily="34" charset="0"/>
          <a:cs typeface="Tw Cen M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72C62"/>
          </a:solidFill>
          <a:latin typeface="Tw Cen MT" panose="020B0602020104020603" pitchFamily="34" charset="0"/>
          <a:ea typeface="Tw Cen MT" panose="020B0602020104020603" pitchFamily="34" charset="0"/>
          <a:cs typeface="Tw Cen MT" panose="020B06020201040206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72C6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72C6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72C6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72C6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72C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de.ok.gov/sites/default/files/Part%20B%20Interactive%20Spreadsheet%20for%20FFY%202019.xlsx" TargetMode="External"/><Relationship Id="rId2" Type="http://schemas.openxmlformats.org/officeDocument/2006/relationships/hyperlink" Target="https://sde.ok.gov/sites/default/files/Public%20Comment%20PartB-app2019%5b22490%5d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25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Dyslexia/Autism </a:t>
            </a:r>
            <a:r>
              <a:rPr lang="en-US" dirty="0" smtClean="0"/>
              <a:t>Workgroups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together contracts</a:t>
            </a:r>
          </a:p>
          <a:p>
            <a:r>
              <a:rPr lang="en-US" dirty="0" smtClean="0"/>
              <a:t>Fall Trainings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6853"/>
          </a:xfrm>
        </p:spPr>
        <p:txBody>
          <a:bodyPr/>
          <a:lstStyle/>
          <a:p>
            <a:r>
              <a:rPr lang="en-US" dirty="0" smtClean="0"/>
              <a:t>Summit on Behavior and Climate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Purpose is to develop well informed recommendations for legislative, pre-services and in-service supports, based on input from stakeholders as well as objective sources of data, designed to address the social emotional and behavioral needs present in Oklahoma Schools.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Summit on Behavior will consist of four meetings, each attended by targeted group representative stakeholders with expertise essential for accomplishing the specific task outlined in the Summit.</a:t>
            </a:r>
          </a:p>
          <a:p>
            <a:r>
              <a:rPr lang="en-US" sz="2000" dirty="0" smtClean="0"/>
              <a:t>We will work with TAESE </a:t>
            </a:r>
            <a:r>
              <a:rPr lang="en-US" sz="2000" dirty="0"/>
              <a:t>(Technical Assistance for Excellence in Special Education) to assist in planning and facilitating the Summit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 survey is currently being sent out to gather important data from stakeholders.  Data collected through this survey will be used to help plan the agenda for our first meeting.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33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769"/>
          </a:xfrm>
        </p:spPr>
        <p:txBody>
          <a:bodyPr/>
          <a:lstStyle/>
          <a:p>
            <a:r>
              <a:rPr lang="en-US" dirty="0" smtClean="0"/>
              <a:t>Goals and Progress Monitoring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Conducted 9 trainings</a:t>
            </a:r>
          </a:p>
          <a:p>
            <a:r>
              <a:rPr lang="en-US" dirty="0" smtClean="0"/>
              <a:t>Attended by 717 participants</a:t>
            </a:r>
          </a:p>
          <a:p>
            <a:pPr lvl="1"/>
            <a:r>
              <a:rPr lang="en-US" dirty="0" smtClean="0"/>
              <a:t>Special Education Teachers: 429</a:t>
            </a:r>
          </a:p>
          <a:p>
            <a:pPr lvl="1"/>
            <a:r>
              <a:rPr lang="en-US" dirty="0" smtClean="0"/>
              <a:t>Special Education Directors: 156</a:t>
            </a:r>
          </a:p>
          <a:p>
            <a:pPr lvl="1"/>
            <a:r>
              <a:rPr lang="en-US" dirty="0" smtClean="0"/>
              <a:t>Speech Language Pathologists: 27</a:t>
            </a:r>
          </a:p>
          <a:p>
            <a:pPr lvl="1"/>
            <a:r>
              <a:rPr lang="en-US" dirty="0" smtClean="0"/>
              <a:t>Principals</a:t>
            </a:r>
            <a:r>
              <a:rPr lang="en-US" dirty="0"/>
              <a:t>: </a:t>
            </a:r>
            <a:r>
              <a:rPr lang="en-US" dirty="0" smtClean="0"/>
              <a:t>14</a:t>
            </a:r>
          </a:p>
          <a:p>
            <a:pPr lvl="1"/>
            <a:r>
              <a:rPr lang="en-US" dirty="0" smtClean="0"/>
              <a:t>Other: 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Notice: The Oklahoma State Department of Education hereby notifies all interested parties of its intent to make available and provide information about P.L. 108-446 IDEA Parts B and C, FFY 2019 Grant Application, for early intervention [infants and toddlers with disabilities, ages birth to three (0-3)], and children and youth with disabilities ages three through twenty one (3-21) in Oklahoma.</a:t>
            </a:r>
          </a:p>
        </p:txBody>
      </p:sp>
    </p:spTree>
    <p:extLst>
      <p:ext uri="{BB962C8B-B14F-4D97-AF65-F5344CB8AC3E}">
        <p14:creationId xmlns:p14="http://schemas.microsoft.com/office/powerpoint/2010/main" val="25757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IDEA PART B</a:t>
            </a:r>
            <a:r>
              <a:rPr lang="en-US" dirty="0"/>
              <a:t> and </a:t>
            </a:r>
            <a:r>
              <a:rPr lang="en-US" u="sng" dirty="0">
                <a:hlinkClick r:id="rId3"/>
              </a:rPr>
              <a:t>BUDGET</a:t>
            </a:r>
            <a:endParaRPr lang="en-US" dirty="0"/>
          </a:p>
          <a:p>
            <a:r>
              <a:rPr lang="en-US" dirty="0" smtClean="0"/>
              <a:t>Total: $156,665,705 </a:t>
            </a:r>
            <a:r>
              <a:rPr lang="en-US" dirty="0"/>
              <a:t>($</a:t>
            </a:r>
            <a:r>
              <a:rPr lang="en-US" dirty="0" smtClean="0"/>
              <a:t>155,678,097) </a:t>
            </a:r>
          </a:p>
          <a:p>
            <a:r>
              <a:rPr lang="en-US" dirty="0" smtClean="0"/>
              <a:t>Flow Through: $136,646,831</a:t>
            </a:r>
          </a:p>
          <a:p>
            <a:r>
              <a:rPr lang="en-US" dirty="0" smtClean="0"/>
              <a:t>Admin: $3,104,120 </a:t>
            </a:r>
            <a:r>
              <a:rPr lang="en-US" dirty="0"/>
              <a:t>($</a:t>
            </a:r>
            <a:r>
              <a:rPr lang="en-US" dirty="0" smtClean="0"/>
              <a:t>3,034,959) </a:t>
            </a:r>
          </a:p>
          <a:p>
            <a:r>
              <a:rPr lang="en-US" dirty="0" smtClean="0"/>
              <a:t>Other State Level Activities: $17,300,211 </a:t>
            </a:r>
            <a:r>
              <a:rPr lang="en-US" dirty="0"/>
              <a:t>($</a:t>
            </a:r>
            <a:r>
              <a:rPr lang="en-US" dirty="0" smtClean="0"/>
              <a:t>16,914,754)</a:t>
            </a:r>
            <a:endParaRPr lang="en-US" dirty="0"/>
          </a:p>
          <a:p>
            <a:r>
              <a:rPr lang="en-US" smtClean="0"/>
              <a:t>Preschool: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Part B </a:t>
            </a: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Activities w/EdPlan</a:t>
            </a:r>
          </a:p>
          <a:p>
            <a:pPr lvl="1"/>
            <a:r>
              <a:rPr lang="en-US" dirty="0" smtClean="0"/>
              <a:t>Parent Connect </a:t>
            </a:r>
          </a:p>
          <a:p>
            <a:pPr lvl="1"/>
            <a:r>
              <a:rPr lang="en-US" dirty="0" smtClean="0"/>
              <a:t>Seclusion/Restraint</a:t>
            </a:r>
          </a:p>
          <a:p>
            <a:pPr lvl="1"/>
            <a:r>
              <a:rPr lang="en-US" dirty="0" smtClean="0"/>
              <a:t>Behavior</a:t>
            </a:r>
          </a:p>
          <a:p>
            <a:r>
              <a:rPr lang="en-US" dirty="0" smtClean="0"/>
              <a:t>Other New Activities</a:t>
            </a:r>
          </a:p>
          <a:p>
            <a:pPr lvl="1"/>
            <a:r>
              <a:rPr lang="en-US" dirty="0" smtClean="0"/>
              <a:t>Dyslexia Awareness Training</a:t>
            </a:r>
          </a:p>
          <a:p>
            <a:pPr lvl="1"/>
            <a:r>
              <a:rPr lang="en-US" dirty="0" smtClean="0"/>
              <a:t>Autism Awareness Training</a:t>
            </a:r>
          </a:p>
          <a:p>
            <a:pPr lvl="1"/>
            <a:r>
              <a:rPr lang="en-US" dirty="0" smtClean="0"/>
              <a:t>Transportation Fund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Education </a:t>
            </a:r>
            <a:r>
              <a:rPr lang="en-US" dirty="0"/>
              <a:t>Stakeholder Training</a:t>
            </a:r>
            <a:endParaRPr lang="en-US" sz="2800" dirty="0"/>
          </a:p>
          <a:p>
            <a:pPr lvl="1"/>
            <a:r>
              <a:rPr lang="en-US" dirty="0"/>
              <a:t>Preservice Teachers </a:t>
            </a:r>
            <a:endParaRPr lang="en-US" sz="2400" dirty="0"/>
          </a:p>
          <a:p>
            <a:pPr lvl="1"/>
            <a:r>
              <a:rPr lang="en-US" dirty="0"/>
              <a:t>Professional Development</a:t>
            </a:r>
            <a:endParaRPr lang="en-US" sz="2400" dirty="0"/>
          </a:p>
          <a:p>
            <a:pPr lvl="1"/>
            <a:r>
              <a:rPr lang="en-US" dirty="0"/>
              <a:t>Inclusion</a:t>
            </a:r>
            <a:endParaRPr lang="en-US" sz="2400" dirty="0"/>
          </a:p>
          <a:p>
            <a:pPr lvl="1"/>
            <a:r>
              <a:rPr lang="en-US" dirty="0"/>
              <a:t>Behavior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Assistive Technology </a:t>
            </a:r>
            <a:endParaRPr lang="en-US" sz="2800" dirty="0"/>
          </a:p>
          <a:p>
            <a:pPr lvl="1"/>
            <a:r>
              <a:rPr lang="en-US" dirty="0"/>
              <a:t>Preservice Teachers</a:t>
            </a:r>
            <a:endParaRPr lang="en-US" sz="2400" dirty="0"/>
          </a:p>
          <a:p>
            <a:pPr lvl="1"/>
            <a:r>
              <a:rPr lang="en-US" dirty="0"/>
              <a:t>Professional 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50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+mj-ea"/>
              </a:rPr>
              <a:t>PUBLIC COMMENT</a:t>
            </a:r>
            <a:endParaRPr lang="en-US" dirty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896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all" spc="-100" dirty="0" smtClean="0">
                <a:solidFill>
                  <a:srgbClr val="4472C4">
                    <a:lumMod val="75000"/>
                  </a:srgbClr>
                </a:solidFill>
                <a:latin typeface="Lucida Sans Unicode"/>
                <a:ea typeface="+mj-ea"/>
                <a:cs typeface="+mj-cs"/>
              </a:rPr>
              <a:t>IDEA B State Advisory panel</a:t>
            </a:r>
            <a:endParaRPr lang="en-US" sz="5400" dirty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Thursday, March 7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dirty="0" smtClean="0">
                <a:solidFill>
                  <a:schemeClr val="tx1"/>
                </a:solidFill>
              </a:rPr>
              <a:t>, 2019</a:t>
            </a: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w Cen MT" panose="020B0602020104020603" pitchFamily="34" charset="0"/>
                <a:cs typeface="Tw Cen MT" panose="020B0602020104020603" pitchFamily="34" charset="0"/>
              </a:rPr>
              <a:t>Agenda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12:30 – 1:00: Registration</a:t>
            </a:r>
            <a:endParaRPr lang="en-US" altLang="en-US" sz="2800" dirty="0" smtClean="0"/>
          </a:p>
          <a:p>
            <a:r>
              <a:rPr lang="en-US" dirty="0" smtClean="0"/>
              <a:t>1:00 </a:t>
            </a:r>
            <a:r>
              <a:rPr lang="en-US" dirty="0"/>
              <a:t>– 2:15: </a:t>
            </a:r>
            <a:r>
              <a:rPr lang="en-US" dirty="0" smtClean="0"/>
              <a:t>Welcome </a:t>
            </a:r>
            <a:r>
              <a:rPr lang="en-US" dirty="0"/>
              <a:t>and OSDE </a:t>
            </a:r>
            <a:r>
              <a:rPr lang="en-US" dirty="0" smtClean="0"/>
              <a:t>Updates</a:t>
            </a:r>
          </a:p>
          <a:p>
            <a:r>
              <a:rPr lang="en-US" dirty="0" smtClean="0"/>
              <a:t>2:15 </a:t>
            </a:r>
            <a:r>
              <a:rPr lang="en-US" dirty="0"/>
              <a:t>– 2:30: Break</a:t>
            </a:r>
            <a:endParaRPr lang="en-US" sz="2800" dirty="0"/>
          </a:p>
          <a:p>
            <a:r>
              <a:rPr lang="en-US" dirty="0"/>
              <a:t>2:30 – </a:t>
            </a:r>
            <a:r>
              <a:rPr lang="en-US" dirty="0" smtClean="0"/>
              <a:t>3:15</a:t>
            </a:r>
            <a:r>
              <a:rPr lang="en-US" sz="2800" dirty="0" smtClean="0"/>
              <a:t>: </a:t>
            </a:r>
            <a:r>
              <a:rPr lang="en-US" dirty="0" smtClean="0"/>
              <a:t>Priority </a:t>
            </a:r>
            <a:r>
              <a:rPr lang="en-US" dirty="0"/>
              <a:t>1 - Education Stakeholder Training</a:t>
            </a:r>
            <a:endParaRPr lang="en-US" sz="2800" dirty="0"/>
          </a:p>
          <a:p>
            <a:r>
              <a:rPr lang="en-US" dirty="0" smtClean="0"/>
              <a:t>3:15 </a:t>
            </a:r>
            <a:r>
              <a:rPr lang="en-US" dirty="0"/>
              <a:t>– </a:t>
            </a:r>
            <a:r>
              <a:rPr lang="en-US" dirty="0" smtClean="0"/>
              <a:t>3:45</a:t>
            </a:r>
            <a:r>
              <a:rPr lang="en-US" sz="2800" dirty="0" smtClean="0"/>
              <a:t>: </a:t>
            </a:r>
            <a:r>
              <a:rPr lang="en-US" dirty="0" smtClean="0"/>
              <a:t>Recommendations</a:t>
            </a:r>
            <a:endParaRPr lang="en-US" sz="2800" dirty="0"/>
          </a:p>
          <a:p>
            <a:r>
              <a:rPr lang="en-US" dirty="0"/>
              <a:t>3:45 – </a:t>
            </a:r>
            <a:r>
              <a:rPr lang="en-US" dirty="0" smtClean="0"/>
              <a:t>4:00</a:t>
            </a:r>
            <a:r>
              <a:rPr lang="en-US" sz="2800" dirty="0" smtClean="0"/>
              <a:t>: </a:t>
            </a:r>
            <a:r>
              <a:rPr lang="en-US" dirty="0" smtClean="0"/>
              <a:t>Public </a:t>
            </a:r>
            <a:r>
              <a:rPr lang="en-US" dirty="0"/>
              <a:t>Comment </a:t>
            </a:r>
            <a:endParaRPr 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OSDE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Monitoring/1</a:t>
            </a:r>
            <a:r>
              <a:rPr lang="en-US" dirty="0"/>
              <a:t>% Waiver</a:t>
            </a:r>
          </a:p>
          <a:p>
            <a:r>
              <a:rPr lang="en-US" dirty="0" smtClean="0"/>
              <a:t>Annual </a:t>
            </a:r>
            <a:r>
              <a:rPr lang="en-US" dirty="0"/>
              <a:t>Performance Report</a:t>
            </a:r>
          </a:p>
          <a:p>
            <a:r>
              <a:rPr lang="en-US" dirty="0" smtClean="0"/>
              <a:t>Dyslexia/Autism </a:t>
            </a:r>
            <a:r>
              <a:rPr lang="en-US" dirty="0"/>
              <a:t>Workgroups</a:t>
            </a:r>
          </a:p>
          <a:p>
            <a:r>
              <a:rPr lang="en-US" dirty="0" smtClean="0"/>
              <a:t>Behavior </a:t>
            </a:r>
            <a:r>
              <a:rPr lang="en-US" dirty="0"/>
              <a:t>Summit</a:t>
            </a:r>
          </a:p>
          <a:p>
            <a:r>
              <a:rPr lang="en-US" dirty="0" smtClean="0"/>
              <a:t>Grant </a:t>
            </a:r>
            <a:r>
              <a:rPr lang="en-US" dirty="0"/>
              <a:t>Application</a:t>
            </a:r>
          </a:p>
          <a:p>
            <a:r>
              <a:rPr lang="en-US" dirty="0" smtClean="0"/>
              <a:t>IDEA </a:t>
            </a:r>
            <a:r>
              <a:rPr lang="en-US" dirty="0"/>
              <a:t>Part B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FFY2017 APR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Annual Performance Review submitted to OSEP every February 1. </a:t>
            </a:r>
          </a:p>
          <a:p>
            <a:r>
              <a:rPr lang="en-US" dirty="0" smtClean="0"/>
              <a:t>16 indicators measuring…</a:t>
            </a:r>
          </a:p>
          <a:p>
            <a:pPr lvl="1"/>
            <a:r>
              <a:rPr lang="en-US" dirty="0" smtClean="0"/>
              <a:t>IDEA compliance (6)</a:t>
            </a:r>
          </a:p>
          <a:p>
            <a:pPr lvl="1"/>
            <a:r>
              <a:rPr lang="en-US" dirty="0" smtClean="0"/>
              <a:t>District and student performance (10)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sz="2400" b="1" dirty="0" smtClean="0"/>
              <a:t>Table </a:t>
            </a:r>
            <a:r>
              <a:rPr lang="en-US" sz="2400" b="1" dirty="0"/>
              <a:t>Note:</a:t>
            </a:r>
            <a:r>
              <a:rPr lang="en-US" sz="2400" dirty="0"/>
              <a:t> In the FFY 2017 Data column, indicator outputs that </a:t>
            </a:r>
            <a:r>
              <a:rPr lang="en-US" sz="2400" b="1" dirty="0">
                <a:solidFill>
                  <a:srgbClr val="72B365"/>
                </a:solidFill>
              </a:rPr>
              <a:t>improved</a:t>
            </a:r>
            <a:r>
              <a:rPr lang="en-US" sz="2400" dirty="0"/>
              <a:t> from FFY 2016 are highlighted in </a:t>
            </a:r>
            <a:r>
              <a:rPr lang="en-US" sz="2400" b="1" dirty="0">
                <a:solidFill>
                  <a:srgbClr val="72B365"/>
                </a:solidFill>
              </a:rPr>
              <a:t>green</a:t>
            </a:r>
            <a:r>
              <a:rPr lang="en-US" sz="2400" dirty="0"/>
              <a:t> and outputs that </a:t>
            </a:r>
            <a:r>
              <a:rPr lang="en-US" sz="2400" b="1" dirty="0">
                <a:solidFill>
                  <a:srgbClr val="F9B268"/>
                </a:solidFill>
              </a:rPr>
              <a:t>declined</a:t>
            </a:r>
            <a:r>
              <a:rPr lang="en-US" sz="2400" dirty="0"/>
              <a:t> substantially </a:t>
            </a:r>
            <a:r>
              <a:rPr lang="en-US" sz="2400" dirty="0" smtClean="0"/>
              <a:t>are </a:t>
            </a:r>
            <a:r>
              <a:rPr lang="en-US" sz="2400" dirty="0"/>
              <a:t>highlighted in </a:t>
            </a:r>
            <a:r>
              <a:rPr lang="en-US" sz="2400" b="1" dirty="0">
                <a:solidFill>
                  <a:srgbClr val="F9B268"/>
                </a:solidFill>
              </a:rPr>
              <a:t>orange</a:t>
            </a:r>
            <a:r>
              <a:rPr lang="en-US" sz="2400" dirty="0"/>
              <a:t>. If Oklahoma did not meet target, the target is highlighted in </a:t>
            </a:r>
            <a:r>
              <a:rPr lang="en-US" sz="2400" b="1" dirty="0">
                <a:solidFill>
                  <a:srgbClr val="F9B268"/>
                </a:solidFill>
              </a:rPr>
              <a:t>orange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55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Compliance Indicators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1464729"/>
          <a:ext cx="8229603" cy="4393857"/>
        </p:xfrm>
        <a:graphic>
          <a:graphicData uri="http://schemas.openxmlformats.org/drawingml/2006/table">
            <a:tbl>
              <a:tblPr/>
              <a:tblGrid>
                <a:gridCol w="4445001">
                  <a:extLst>
                    <a:ext uri="{9D8B030D-6E8A-4147-A177-3AD203B41FA5}">
                      <a16:colId xmlns:a16="http://schemas.microsoft.com/office/drawing/2014/main" val="9101020"/>
                    </a:ext>
                  </a:extLst>
                </a:gridCol>
                <a:gridCol w="1261534">
                  <a:extLst>
                    <a:ext uri="{9D8B030D-6E8A-4147-A177-3AD203B41FA5}">
                      <a16:colId xmlns:a16="http://schemas.microsoft.com/office/drawing/2014/main" val="450431476"/>
                    </a:ext>
                  </a:extLst>
                </a:gridCol>
                <a:gridCol w="1261534">
                  <a:extLst>
                    <a:ext uri="{9D8B030D-6E8A-4147-A177-3AD203B41FA5}">
                      <a16:colId xmlns:a16="http://schemas.microsoft.com/office/drawing/2014/main" val="939108065"/>
                    </a:ext>
                  </a:extLst>
                </a:gridCol>
                <a:gridCol w="1261534">
                  <a:extLst>
                    <a:ext uri="{9D8B030D-6E8A-4147-A177-3AD203B41FA5}">
                      <a16:colId xmlns:a16="http://schemas.microsoft.com/office/drawing/2014/main" val="276130768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2016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2017 Target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2017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1371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Suspension/Expulsion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&lt;6.3%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13.90%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944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4b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Suspension/Expulsion, by Race/Ethnicity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9112"/>
                  </a:ext>
                </a:extLst>
              </a:tr>
              <a:tr h="458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Disproportionate Representation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96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Disproportionate Rep. in Specific Disability Categories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936861"/>
                  </a:ext>
                </a:extLst>
              </a:tr>
              <a:tr h="458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Child Find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98.10%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97.70%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351255"/>
                  </a:ext>
                </a:extLst>
              </a:tr>
              <a:tr h="458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Early Childhood Transition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98.50%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95.90%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200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Secondary Transition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99.60%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99.90%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6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4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Indicators (pg. 1)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1" y="1464734"/>
          <a:ext cx="8229600" cy="4507992"/>
        </p:xfrm>
        <a:graphic>
          <a:graphicData uri="http://schemas.openxmlformats.org/drawingml/2006/table">
            <a:tbl>
              <a:tblPr/>
              <a:tblGrid>
                <a:gridCol w="4436532">
                  <a:extLst>
                    <a:ext uri="{9D8B030D-6E8A-4147-A177-3AD203B41FA5}">
                      <a16:colId xmlns:a16="http://schemas.microsoft.com/office/drawing/2014/main" val="1815323839"/>
                    </a:ext>
                  </a:extLst>
                </a:gridCol>
                <a:gridCol w="1264356">
                  <a:extLst>
                    <a:ext uri="{9D8B030D-6E8A-4147-A177-3AD203B41FA5}">
                      <a16:colId xmlns:a16="http://schemas.microsoft.com/office/drawing/2014/main" val="3337053948"/>
                    </a:ext>
                  </a:extLst>
                </a:gridCol>
                <a:gridCol w="1264356">
                  <a:extLst>
                    <a:ext uri="{9D8B030D-6E8A-4147-A177-3AD203B41FA5}">
                      <a16:colId xmlns:a16="http://schemas.microsoft.com/office/drawing/2014/main" val="2903612964"/>
                    </a:ext>
                  </a:extLst>
                </a:gridCol>
                <a:gridCol w="1264356">
                  <a:extLst>
                    <a:ext uri="{9D8B030D-6E8A-4147-A177-3AD203B41FA5}">
                      <a16:colId xmlns:a16="http://schemas.microsoft.com/office/drawing/2014/main" val="293153895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2016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2017 Target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2017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6866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2017 Graduation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74.40%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87.00%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77.10%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81953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Drop-Outs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16.60%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&lt;16.0%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14.30%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8604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3B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2018 Reading Participation (3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-8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98.70%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95.00%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98.70%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611336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3B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2018 Math Participation (3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-8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98.50%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95.00%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98.60%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0917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2018 Reading Proficiency (3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-8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12.60%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14689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2018 Math Proficiency (3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-8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13.40%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98208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Ed.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Environments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(&gt;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80% of 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70.90%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66.00%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68.00%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878862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5B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Ed. Environments (&lt;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40% of 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8.30%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&lt;9.25%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35931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Ed.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Environments (separate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&lt;1.85%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3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3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Indicators (pg. 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1" y="1464727"/>
          <a:ext cx="8229597" cy="4297680"/>
        </p:xfrm>
        <a:graphic>
          <a:graphicData uri="http://schemas.openxmlformats.org/drawingml/2006/table">
            <a:tbl>
              <a:tblPr/>
              <a:tblGrid>
                <a:gridCol w="5079999">
                  <a:extLst>
                    <a:ext uri="{9D8B030D-6E8A-4147-A177-3AD203B41FA5}">
                      <a16:colId xmlns:a16="http://schemas.microsoft.com/office/drawing/2014/main" val="1895957878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3148545004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215625253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22706542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2016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2017 Target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2017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492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Preschool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Service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Env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. /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General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Ed.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34.10%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43.00%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32.50%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8328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6B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Preschool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Service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Env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. /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Separate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Ed.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15.00%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&lt;16.5%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16.80%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693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Positive social-emotional skills (Growth)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93.00%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90.50%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93.40%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195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Positive social-emotional skills (Peer-level)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59.90%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58.75%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63.70%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10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7B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Acquisition 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knowledge/skills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(Growth)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92.60%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89.75%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91.70%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868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7B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Acquisition 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knowledge/skills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(Peer-level)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58.20%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57.30%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60.10%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024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Use of appropriate behaviors (Growth)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92.80%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91.75%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93.90%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570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Use of appropriate behaviors (Peer-level)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73.50%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72.00%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76.30%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Indicators (pg. 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1" y="1464735"/>
          <a:ext cx="8229598" cy="3931920"/>
        </p:xfrm>
        <a:graphic>
          <a:graphicData uri="http://schemas.openxmlformats.org/drawingml/2006/table">
            <a:tbl>
              <a:tblPr/>
              <a:tblGrid>
                <a:gridCol w="4444999">
                  <a:extLst>
                    <a:ext uri="{9D8B030D-6E8A-4147-A177-3AD203B41FA5}">
                      <a16:colId xmlns:a16="http://schemas.microsoft.com/office/drawing/2014/main" val="262556449"/>
                    </a:ext>
                  </a:extLst>
                </a:gridCol>
                <a:gridCol w="1261533">
                  <a:extLst>
                    <a:ext uri="{9D8B030D-6E8A-4147-A177-3AD203B41FA5}">
                      <a16:colId xmlns:a16="http://schemas.microsoft.com/office/drawing/2014/main" val="2025030726"/>
                    </a:ext>
                  </a:extLst>
                </a:gridCol>
                <a:gridCol w="1261533">
                  <a:extLst>
                    <a:ext uri="{9D8B030D-6E8A-4147-A177-3AD203B41FA5}">
                      <a16:colId xmlns:a16="http://schemas.microsoft.com/office/drawing/2014/main" val="2495663967"/>
                    </a:ext>
                  </a:extLst>
                </a:gridCol>
                <a:gridCol w="1261533">
                  <a:extLst>
                    <a:ext uri="{9D8B030D-6E8A-4147-A177-3AD203B41FA5}">
                      <a16:colId xmlns:a16="http://schemas.microsoft.com/office/drawing/2014/main" val="7434654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2016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2017 Target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FFY 2017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102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Parent involvement in IEP Process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97.20%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91.75%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98.60%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219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14A: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Post-Secondary Outcomes/ Higher Education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22.30%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32.00%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24.50%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936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14B: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Post-Secondary Outcomes/ Competitively Employed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62.70%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48.00%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60.50%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399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14C: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Post-Secondary Outcomes/ All Education or 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74.70%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61.00%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76.50%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5546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Resolution Sessions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78.57%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65.00%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43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: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Mediations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85.70%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21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6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93ADC6-73C1-464A-A1F1-975630C193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12180</TotalTime>
  <Words>895</Words>
  <Application>Microsoft Office PowerPoint</Application>
  <PresentationFormat>On-screen Show (4:3)</PresentationFormat>
  <Paragraphs>210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Candara</vt:lpstr>
      <vt:lpstr>Lucida Sans Unicode</vt:lpstr>
      <vt:lpstr>Tw Cen MT</vt:lpstr>
      <vt:lpstr>Office Theme</vt:lpstr>
      <vt:lpstr>PowerPoint Presentation</vt:lpstr>
      <vt:lpstr>IDEA B State Advisory panel</vt:lpstr>
      <vt:lpstr>Agenda</vt:lpstr>
      <vt:lpstr>OSDE Updates</vt:lpstr>
      <vt:lpstr>FFY2017 APR</vt:lpstr>
      <vt:lpstr>IDEA Compliance Indicators</vt:lpstr>
      <vt:lpstr>Performance Indicators (pg. 1)</vt:lpstr>
      <vt:lpstr>Performance Indicators (pg. 2)</vt:lpstr>
      <vt:lpstr>Performance Indicators (pg. 3)</vt:lpstr>
      <vt:lpstr>Dyslexia/Autism Workgroups</vt:lpstr>
      <vt:lpstr>Summit on Behavior and Climate in Schools</vt:lpstr>
      <vt:lpstr>Goals and Progress Monitoring Trainings</vt:lpstr>
      <vt:lpstr>Grant Application</vt:lpstr>
      <vt:lpstr>Grant Application</vt:lpstr>
      <vt:lpstr>IDEA Part B Budget</vt:lpstr>
      <vt:lpstr>Priority 1 </vt:lpstr>
      <vt:lpstr>Priority 2</vt:lpstr>
      <vt:lpstr>Priority 2</vt:lpstr>
      <vt:lpstr>PUBLIC COMMENT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Todd Loftin</cp:lastModifiedBy>
  <cp:revision>208</cp:revision>
  <cp:lastPrinted>2017-10-24T15:26:02Z</cp:lastPrinted>
  <dcterms:created xsi:type="dcterms:W3CDTF">2010-04-12T23:12:02Z</dcterms:created>
  <dcterms:modified xsi:type="dcterms:W3CDTF">2019-03-08T14:36:56Z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