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7"/>
  </p:notesMasterIdLst>
  <p:sldIdLst>
    <p:sldId id="259" r:id="rId5"/>
    <p:sldId id="256" r:id="rId6"/>
    <p:sldId id="374" r:id="rId7"/>
    <p:sldId id="408" r:id="rId8"/>
    <p:sldId id="421" r:id="rId9"/>
    <p:sldId id="416" r:id="rId10"/>
    <p:sldId id="423" r:id="rId11"/>
    <p:sldId id="419" r:id="rId12"/>
    <p:sldId id="405" r:id="rId13"/>
    <p:sldId id="407" r:id="rId14"/>
    <p:sldId id="422" r:id="rId15"/>
    <p:sldId id="383" r:id="rId16"/>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80" autoAdjust="0"/>
    <p:restoredTop sz="93825" autoAdjust="0"/>
  </p:normalViewPr>
  <p:slideViewPr>
    <p:cSldViewPr snapToGrid="0" snapToObjects="1">
      <p:cViewPr varScale="1">
        <p:scale>
          <a:sx n="115" d="100"/>
          <a:sy n="115" d="100"/>
        </p:scale>
        <p:origin x="1116" y="108"/>
      </p:cViewPr>
      <p:guideLst>
        <p:guide orient="horz" pos="2160"/>
        <p:guide pos="2880"/>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84905235-8DF7-46DD-AAEF-D1D82A37D9E8}" type="datetimeFigureOut">
              <a:rPr lang="en-US"/>
              <a:pPr>
                <a:defRPr/>
              </a:pPr>
              <a:t>4/3/2020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800315E1-D925-477F-9312-6492770A6D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535113" y="3284538"/>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8ACDB3CC-F982-40F9-8DD6-BCC9AFBF44BD}" type="datetime1">
              <a:rPr lang="en-US"/>
              <a:pPr>
                <a:defRPr/>
              </a:pPr>
              <a:t>4/3/2020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5B1AE6-8B8F-49BB-9C4C-E0DA4584BF7E}" type="slidenum">
              <a:rPr lang="en-US"/>
              <a:pPr>
                <a:defRPr/>
              </a:pPr>
              <a:t>‹#›</a:t>
            </a:fld>
            <a:endParaRPr lang="en-US"/>
          </a:p>
        </p:txBody>
      </p:sp>
    </p:spTree>
    <p:extLst>
      <p:ext uri="{BB962C8B-B14F-4D97-AF65-F5344CB8AC3E}">
        <p14:creationId xmlns:p14="http://schemas.microsoft.com/office/powerpoint/2010/main" val="296165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2A5B63-BB7C-497F-8D59-86B1FFA01513}" type="datetimeFigureOut">
              <a:rPr lang="en-US"/>
              <a:pPr>
                <a:defRPr/>
              </a:pPr>
              <a:t>4/3/2020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A5670A-AB39-4929-9A24-6233798FADAC}" type="slidenum">
              <a:rPr lang="en-US"/>
              <a:pPr>
                <a:defRPr/>
              </a:pPr>
              <a:t>‹#›</a:t>
            </a:fld>
            <a:endParaRPr lang="en-US" dirty="0"/>
          </a:p>
        </p:txBody>
      </p:sp>
    </p:spTree>
    <p:extLst>
      <p:ext uri="{BB962C8B-B14F-4D97-AF65-F5344CB8AC3E}">
        <p14:creationId xmlns:p14="http://schemas.microsoft.com/office/powerpoint/2010/main" val="119247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2BC4D1-A846-454C-804E-FB1223F852F4}" type="datetimeFigureOut">
              <a:rPr lang="en-US"/>
              <a:pPr>
                <a:defRPr/>
              </a:pPr>
              <a:t>4/3/2020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6BF0A2-26C2-41AA-8F67-8DF9EF9205F2}" type="slidenum">
              <a:rPr lang="en-US"/>
              <a:pPr>
                <a:defRPr/>
              </a:pPr>
              <a:t>‹#›</a:t>
            </a:fld>
            <a:endParaRPr lang="en-US" dirty="0"/>
          </a:p>
        </p:txBody>
      </p:sp>
    </p:spTree>
    <p:extLst>
      <p:ext uri="{BB962C8B-B14F-4D97-AF65-F5344CB8AC3E}">
        <p14:creationId xmlns:p14="http://schemas.microsoft.com/office/powerpoint/2010/main" val="190738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7D598AB-BB14-4373-B7E0-6379800FB9AD}" type="slidenum">
              <a:rPr lang="en-US"/>
              <a:pPr>
                <a:defRPr/>
              </a:pPr>
              <a:t>‹#›</a:t>
            </a:fld>
            <a:endParaRPr lang="en-US"/>
          </a:p>
        </p:txBody>
      </p:sp>
    </p:spTree>
    <p:extLst>
      <p:ext uri="{BB962C8B-B14F-4D97-AF65-F5344CB8AC3E}">
        <p14:creationId xmlns:p14="http://schemas.microsoft.com/office/powerpoint/2010/main" val="171339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CCC46A-0721-4413-A03B-5ABEAD3A53E3}" type="datetimeFigureOut">
              <a:rPr lang="en-US"/>
              <a:pPr>
                <a:defRPr/>
              </a:pPr>
              <a:t>4/3/2020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FAAE47-12C9-4309-A928-35CF2F21280A}" type="slidenum">
              <a:rPr lang="en-US"/>
              <a:pPr>
                <a:defRPr/>
              </a:pPr>
              <a:t>‹#›</a:t>
            </a:fld>
            <a:endParaRPr lang="en-US"/>
          </a:p>
        </p:txBody>
      </p:sp>
    </p:spTree>
    <p:extLst>
      <p:ext uri="{BB962C8B-B14F-4D97-AF65-F5344CB8AC3E}">
        <p14:creationId xmlns:p14="http://schemas.microsoft.com/office/powerpoint/2010/main" val="427240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4D45831-FDB8-40F5-BAE6-7B7160C104E2}" type="datetimeFigureOut">
              <a:rPr lang="en-US"/>
              <a:pPr>
                <a:defRPr/>
              </a:pPr>
              <a:t>4/3/2020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4938C4-3D39-4301-B936-F423F0D8D7FF}" type="slidenum">
              <a:rPr lang="en-US"/>
              <a:pPr>
                <a:defRPr/>
              </a:pPr>
              <a:t>‹#›</a:t>
            </a:fld>
            <a:endParaRPr lang="en-US" dirty="0"/>
          </a:p>
        </p:txBody>
      </p:sp>
    </p:spTree>
    <p:extLst>
      <p:ext uri="{BB962C8B-B14F-4D97-AF65-F5344CB8AC3E}">
        <p14:creationId xmlns:p14="http://schemas.microsoft.com/office/powerpoint/2010/main" val="283157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6020F30E-C561-4923-A85E-05BC9E570050}" type="datetimeFigureOut">
              <a:rPr lang="en-US"/>
              <a:pPr>
                <a:defRPr/>
              </a:pPr>
              <a:t>4/3/2020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E725439-669B-407E-82AB-A159D2C4A68F}" type="slidenum">
              <a:rPr lang="en-US"/>
              <a:pPr>
                <a:defRPr/>
              </a:pPr>
              <a:t>‹#›</a:t>
            </a:fld>
            <a:endParaRPr lang="en-US"/>
          </a:p>
        </p:txBody>
      </p:sp>
    </p:spTree>
    <p:extLst>
      <p:ext uri="{BB962C8B-B14F-4D97-AF65-F5344CB8AC3E}">
        <p14:creationId xmlns:p14="http://schemas.microsoft.com/office/powerpoint/2010/main" val="302478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7D7033F3-CF66-42EC-8E23-9B594261536C}" type="datetimeFigureOut">
              <a:rPr lang="en-US"/>
              <a:pPr>
                <a:defRPr/>
              </a:pPr>
              <a:t>4/3/2020</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EB6F6609-CBE1-4752-AB3C-A25B2C7E754B}" type="slidenum">
              <a:rPr lang="en-US"/>
              <a:pPr>
                <a:defRPr/>
              </a:pPr>
              <a:t>‹#›</a:t>
            </a:fld>
            <a:endParaRPr lang="en-US"/>
          </a:p>
        </p:txBody>
      </p:sp>
    </p:spTree>
    <p:extLst>
      <p:ext uri="{BB962C8B-B14F-4D97-AF65-F5344CB8AC3E}">
        <p14:creationId xmlns:p14="http://schemas.microsoft.com/office/powerpoint/2010/main" val="59139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461528FF-10D8-4453-9A51-D8AB1F67FCE0}" type="datetimeFigureOut">
              <a:rPr lang="en-US"/>
              <a:pPr>
                <a:defRPr/>
              </a:pPr>
              <a:t>4/3/2020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E04055B-E9EB-491C-94E0-A1096D6B1C22}" type="slidenum">
              <a:rPr lang="en-US"/>
              <a:pPr>
                <a:defRPr/>
              </a:pPr>
              <a:t>‹#›</a:t>
            </a:fld>
            <a:endParaRPr lang="en-US"/>
          </a:p>
        </p:txBody>
      </p:sp>
    </p:spTree>
    <p:extLst>
      <p:ext uri="{BB962C8B-B14F-4D97-AF65-F5344CB8AC3E}">
        <p14:creationId xmlns:p14="http://schemas.microsoft.com/office/powerpoint/2010/main" val="13722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D5F06F7-FF87-4752-80C4-5A399D3504F7}" type="datetimeFigureOut">
              <a:rPr lang="en-US"/>
              <a:pPr>
                <a:defRPr/>
              </a:pPr>
              <a:t>4/3/2020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A3CDF5E-D8D2-4371-B5E0-FBF116C1447E}" type="slidenum">
              <a:rPr lang="en-US"/>
              <a:pPr>
                <a:defRPr/>
              </a:pPr>
              <a:t>‹#›</a:t>
            </a:fld>
            <a:endParaRPr lang="en-US"/>
          </a:p>
        </p:txBody>
      </p:sp>
    </p:spTree>
    <p:extLst>
      <p:ext uri="{BB962C8B-B14F-4D97-AF65-F5344CB8AC3E}">
        <p14:creationId xmlns:p14="http://schemas.microsoft.com/office/powerpoint/2010/main" val="336157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58FF76E-EEF4-40B8-A5DF-0E82096F4510}" type="datetimeFigureOut">
              <a:rPr lang="en-US"/>
              <a:pPr>
                <a:defRPr/>
              </a:pPr>
              <a:t>4/3/2020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61EEBF3-89D8-4524-B1C9-F25F31B5CF9F}" type="slidenum">
              <a:rPr lang="en-US"/>
              <a:pPr>
                <a:defRPr/>
              </a:pPr>
              <a:t>‹#›</a:t>
            </a:fld>
            <a:endParaRPr lang="en-US" dirty="0">
              <a:solidFill>
                <a:schemeClr val="accent3">
                  <a:shade val="75000"/>
                </a:schemeClr>
              </a:solidFill>
            </a:endParaRPr>
          </a:p>
        </p:txBody>
      </p:sp>
    </p:spTree>
    <p:extLst>
      <p:ext uri="{BB962C8B-B14F-4D97-AF65-F5344CB8AC3E}">
        <p14:creationId xmlns:p14="http://schemas.microsoft.com/office/powerpoint/2010/main" val="115881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C2307C-B6E4-455E-B4EC-C7D1E32B3C32}" type="datetimeFigureOut">
              <a:rPr lang="en-US"/>
              <a:pPr>
                <a:defRPr/>
              </a:pPr>
              <a:t>4/3/2020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A3DCC2-6FA5-49CE-95F1-8FFAB0FAF114}" type="slidenum">
              <a:rPr lang="en-US"/>
              <a:pPr>
                <a:defRPr/>
              </a:pPr>
              <a:t>‹#›</a:t>
            </a:fld>
            <a:endParaRPr lang="en-US" dirty="0"/>
          </a:p>
        </p:txBody>
      </p:sp>
    </p:spTree>
    <p:extLst>
      <p:ext uri="{BB962C8B-B14F-4D97-AF65-F5344CB8AC3E}">
        <p14:creationId xmlns:p14="http://schemas.microsoft.com/office/powerpoint/2010/main" val="213673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8842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D9D9D9"/>
                </a:solidFill>
                <a:latin typeface="+mn-lt"/>
              </a:defRPr>
            </a:lvl1pPr>
          </a:lstStyle>
          <a:p>
            <a:pPr>
              <a:defRPr/>
            </a:pPr>
            <a:fld id="{EF6D3DF0-6A2C-4CA0-BBB8-96BD5F26B135}" type="datetimeFigureOut">
              <a:rPr lang="en-US"/>
              <a:pPr>
                <a:defRPr/>
              </a:pPr>
              <a:t>4/3/2020</a:t>
            </a:fld>
            <a:endParaRPr lang="en-US"/>
          </a:p>
        </p:txBody>
      </p:sp>
      <p:sp>
        <p:nvSpPr>
          <p:cNvPr id="5" name="Footer Placeholder 4"/>
          <p:cNvSpPr>
            <a:spLocks noGrp="1"/>
          </p:cNvSpPr>
          <p:nvPr>
            <p:ph type="ftr" sz="quarter" idx="3"/>
          </p:nvPr>
        </p:nvSpPr>
        <p:spPr>
          <a:xfrm>
            <a:off x="1341438" y="6356350"/>
            <a:ext cx="48117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D9D9D9"/>
                </a:solidFill>
                <a:latin typeface="+mn-lt"/>
              </a:defRPr>
            </a:lvl1pPr>
          </a:lstStyle>
          <a:p>
            <a:pPr>
              <a:defRPr/>
            </a:pPr>
            <a:endParaRPr lang="en-US"/>
          </a:p>
        </p:txBody>
      </p:sp>
      <p:sp>
        <p:nvSpPr>
          <p:cNvPr id="6" name="Slide Number Placeholder 5"/>
          <p:cNvSpPr>
            <a:spLocks noGrp="1"/>
          </p:cNvSpPr>
          <p:nvPr>
            <p:ph type="sldNum" sz="quarter" idx="4"/>
          </p:nvPr>
        </p:nvSpPr>
        <p:spPr>
          <a:xfrm>
            <a:off x="0" y="6356350"/>
            <a:ext cx="27305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lumMod val="85000"/>
                  </a:schemeClr>
                </a:solidFill>
                <a:latin typeface="+mn-lt"/>
              </a:defRPr>
            </a:lvl1pPr>
          </a:lstStyle>
          <a:p>
            <a:pPr>
              <a:defRPr/>
            </a:pPr>
            <a:fld id="{4BDFE8A5-A829-4E8A-AD1B-85013295D43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541" r:id="rId1"/>
    <p:sldLayoutId id="2147493542" r:id="rId2"/>
    <p:sldLayoutId id="2147493533" r:id="rId3"/>
    <p:sldLayoutId id="2147493543" r:id="rId4"/>
    <p:sldLayoutId id="2147493544" r:id="rId5"/>
    <p:sldLayoutId id="2147493545" r:id="rId6"/>
    <p:sldLayoutId id="2147493546" r:id="rId7"/>
    <p:sldLayoutId id="2147493547" r:id="rId8"/>
    <p:sldLayoutId id="2147493534" r:id="rId9"/>
    <p:sldLayoutId id="2147493535" r:id="rId10"/>
    <p:sldLayoutId id="2147493536" r:id="rId11"/>
    <p:sldLayoutId id="2147493548" r:id="rId12"/>
  </p:sldLayoutIdLst>
  <p:txStyles>
    <p:titleStyle>
      <a:lvl1pPr algn="ctr" defTabSz="457200" rtl="0" eaLnBrk="0" fontAlgn="base" hangingPunct="0">
        <a:spcBef>
          <a:spcPct val="0"/>
        </a:spcBef>
        <a:spcAft>
          <a:spcPct val="0"/>
        </a:spcAft>
        <a:defRPr sz="4400" kern="1200">
          <a:solidFill>
            <a:srgbClr val="072C62"/>
          </a:solidFill>
          <a:latin typeface="Tw Cen MT"/>
          <a:ea typeface="Tw Cen MT" panose="020B0602020104020603" pitchFamily="34" charset="0"/>
          <a:cs typeface="Tw Cen MT"/>
        </a:defRPr>
      </a:lvl1pPr>
      <a:lvl2pPr algn="ctr" defTabSz="457200" rtl="0" eaLnBrk="0" fontAlgn="base" hangingPunct="0">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2pPr>
      <a:lvl3pPr algn="ctr" defTabSz="457200" rtl="0" eaLnBrk="0" fontAlgn="base" hangingPunct="0">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3pPr>
      <a:lvl4pPr algn="ctr" defTabSz="457200" rtl="0" eaLnBrk="0" fontAlgn="base" hangingPunct="0">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4pPr>
      <a:lvl5pPr algn="ctr" defTabSz="457200" rtl="0" eaLnBrk="0" fontAlgn="base" hangingPunct="0">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5pPr>
      <a:lvl6pPr marL="457200" algn="ctr" defTabSz="457200" rtl="0" fontAlgn="base">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6pPr>
      <a:lvl7pPr marL="914400" algn="ctr" defTabSz="457200" rtl="0" fontAlgn="base">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7pPr>
      <a:lvl8pPr marL="1371600" algn="ctr" defTabSz="457200" rtl="0" fontAlgn="base">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8pPr>
      <a:lvl9pPr marL="1828800" algn="ctr" defTabSz="457200" rtl="0" fontAlgn="base">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72C62"/>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72C62"/>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72C62"/>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72C62"/>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72C6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72538"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Priority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US" dirty="0">
                <a:latin typeface="Arial" panose="020B0604020202020204" pitchFamily="34" charset="0"/>
                <a:cs typeface="Arial" panose="020B0604020202020204" pitchFamily="34" charset="0"/>
              </a:rPr>
              <a:t>Assistive Technology </a:t>
            </a:r>
            <a:endParaRPr lang="en-US" sz="2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Preservice Teachers</a:t>
            </a: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Professional </a:t>
            </a:r>
            <a:r>
              <a:rPr lang="en-US" dirty="0" smtClean="0">
                <a:latin typeface="Arial" panose="020B0604020202020204" pitchFamily="34" charset="0"/>
                <a:cs typeface="Arial" panose="020B0604020202020204" pitchFamily="34" charset="0"/>
              </a:rPr>
              <a:t>Development</a:t>
            </a:r>
          </a:p>
          <a:p>
            <a:r>
              <a:rPr lang="en-US" dirty="0" smtClean="0">
                <a:latin typeface="Arial" panose="020B0604020202020204" pitchFamily="34" charset="0"/>
                <a:cs typeface="Arial" panose="020B0604020202020204" pitchFamily="34" charset="0"/>
              </a:rPr>
              <a:t>Recommendations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081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Open Discussion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Orientation </a:t>
            </a:r>
          </a:p>
          <a:p>
            <a:r>
              <a:rPr lang="en-US" dirty="0" smtClean="0">
                <a:latin typeface="Arial" panose="020B0604020202020204" pitchFamily="34" charset="0"/>
                <a:cs typeface="Arial" panose="020B0604020202020204" pitchFamily="34" charset="0"/>
              </a:rPr>
              <a:t>New Members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18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solidFill>
                  <a:schemeClr val="bg2">
                    <a:lumMod val="25000"/>
                  </a:schemeClr>
                </a:solidFill>
                <a:latin typeface="Arial" panose="020B0604020202020204" pitchFamily="34" charset="0"/>
                <a:ea typeface="+mj-ea"/>
                <a:cs typeface="Arial" panose="020B0604020202020204" pitchFamily="34" charset="0"/>
              </a:rPr>
              <a:t>PUBLIC COMMENT</a:t>
            </a:r>
            <a:endParaRPr lang="en-US" dirty="0">
              <a:solidFill>
                <a:schemeClr val="bg2">
                  <a:lumMod val="25000"/>
                </a:schemeClr>
              </a:solidFill>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8963"/>
            <a:ext cx="7772400" cy="1470025"/>
          </a:xfrm>
        </p:spPr>
        <p:txBody>
          <a:bodyPr rtlCol="0">
            <a:normAutofit/>
          </a:bodyPr>
          <a:lstStyle/>
          <a:p>
            <a:pPr eaLnBrk="1" fontAlgn="auto" hangingPunct="1">
              <a:spcAft>
                <a:spcPts val="0"/>
              </a:spcAft>
              <a:defRPr/>
            </a:pPr>
            <a:r>
              <a:rPr lang="en-US" cap="all" spc="-100" dirty="0" smtClean="0">
                <a:solidFill>
                  <a:srgbClr val="4472C4">
                    <a:lumMod val="75000"/>
                  </a:srgbClr>
                </a:solidFill>
                <a:latin typeface="Arial" panose="020B0604020202020204" pitchFamily="34" charset="0"/>
                <a:ea typeface="+mj-ea"/>
                <a:cs typeface="Arial" panose="020B0604020202020204" pitchFamily="34" charset="0"/>
              </a:rPr>
              <a:t>IDEA B State Advisory panel</a:t>
            </a:r>
            <a:endParaRPr lang="en-US" sz="5400" dirty="0">
              <a:solidFill>
                <a:schemeClr val="bg2">
                  <a:lumMod val="25000"/>
                </a:schemeClr>
              </a:solidFill>
              <a:latin typeface="Arial" panose="020B0604020202020204" pitchFamily="34" charset="0"/>
              <a:ea typeface="+mj-ea"/>
              <a:cs typeface="Arial" panose="020B0604020202020204" pitchFamily="34" charset="0"/>
            </a:endParaRPr>
          </a:p>
        </p:txBody>
      </p:sp>
      <p:sp>
        <p:nvSpPr>
          <p:cNvPr id="20483" name="Subtitle 2"/>
          <p:cNvSpPr>
            <a:spLocks noGrp="1"/>
          </p:cNvSpPr>
          <p:nvPr>
            <p:ph type="subTitle" idx="1"/>
          </p:nvPr>
        </p:nvSpPr>
        <p:spPr>
          <a:xfrm>
            <a:off x="1371600" y="3500438"/>
            <a:ext cx="6400800" cy="2138362"/>
          </a:xfrm>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Thursday, June </a:t>
            </a:r>
            <a:r>
              <a:rPr lang="en-US" altLang="en-US" dirty="0">
                <a:solidFill>
                  <a:schemeClr val="tx1"/>
                </a:solidFill>
                <a:latin typeface="Arial" panose="020B0604020202020204" pitchFamily="34" charset="0"/>
                <a:cs typeface="Arial" panose="020B0604020202020204" pitchFamily="34" charset="0"/>
              </a:rPr>
              <a:t>6</a:t>
            </a:r>
            <a:r>
              <a:rPr lang="en-US" altLang="en-US" baseline="30000" dirty="0" smtClean="0">
                <a:solidFill>
                  <a:schemeClr val="tx1"/>
                </a:solidFill>
                <a:latin typeface="Arial" panose="020B0604020202020204" pitchFamily="34" charset="0"/>
                <a:cs typeface="Arial" panose="020B0604020202020204" pitchFamily="34" charset="0"/>
              </a:rPr>
              <a:t>th</a:t>
            </a:r>
            <a:r>
              <a:rPr lang="en-US" altLang="en-US" dirty="0" smtClean="0">
                <a:solidFill>
                  <a:schemeClr val="tx1"/>
                </a:solidFill>
                <a:latin typeface="Arial" panose="020B0604020202020204" pitchFamily="34" charset="0"/>
                <a:cs typeface="Arial" panose="020B0604020202020204" pitchFamily="34" charset="0"/>
              </a:rPr>
              <a:t>, 2019</a:t>
            </a:r>
          </a:p>
          <a:p>
            <a:pPr eaLnBrk="1" hangingPunct="1"/>
            <a:endParaRPr lang="en-US" altLang="en-US"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322729" y="167062"/>
            <a:ext cx="2159213" cy="677862"/>
          </a:xfrm>
        </p:spPr>
        <p:txBody>
          <a:bodyPr/>
          <a:lstStyle/>
          <a:p>
            <a:pPr eaLnBrk="1" hangingPunct="1"/>
            <a:r>
              <a:rPr lang="en-US" altLang="en-US" sz="4000" dirty="0" smtClean="0">
                <a:latin typeface="Arial" panose="020B0604020202020204" pitchFamily="34" charset="0"/>
                <a:cs typeface="Arial" panose="020B0604020202020204" pitchFamily="34" charset="0"/>
              </a:rPr>
              <a:t>Agenda</a:t>
            </a:r>
          </a:p>
        </p:txBody>
      </p:sp>
      <p:sp>
        <p:nvSpPr>
          <p:cNvPr id="21507" name="Content Placeholder 2"/>
          <p:cNvSpPr>
            <a:spLocks noGrp="1"/>
          </p:cNvSpPr>
          <p:nvPr>
            <p:ph idx="4294967295"/>
          </p:nvPr>
        </p:nvSpPr>
        <p:spPr>
          <a:xfrm>
            <a:off x="322729" y="1290598"/>
            <a:ext cx="8229600" cy="4525963"/>
          </a:xfrm>
        </p:spPr>
        <p:txBody>
          <a:bodyPr/>
          <a:lstStyle/>
          <a:p>
            <a:pPr marL="0" indent="0">
              <a:buNone/>
            </a:pPr>
            <a:r>
              <a:rPr lang="en-US" dirty="0" smtClean="0">
                <a:latin typeface="Arial" panose="020B0604020202020204" pitchFamily="34" charset="0"/>
                <a:cs typeface="Arial" panose="020B0604020202020204" pitchFamily="34" charset="0"/>
              </a:rPr>
              <a:t>12:30 </a:t>
            </a:r>
            <a:r>
              <a:rPr lang="en-US" dirty="0">
                <a:latin typeface="Arial" panose="020B0604020202020204" pitchFamily="34" charset="0"/>
                <a:cs typeface="Arial" panose="020B0604020202020204" pitchFamily="34" charset="0"/>
              </a:rPr>
              <a:t>– 1:00: </a:t>
            </a:r>
            <a:r>
              <a:rPr lang="en-US" dirty="0" smtClean="0">
                <a:latin typeface="Arial" panose="020B0604020202020204" pitchFamily="34" charset="0"/>
                <a:cs typeface="Arial" panose="020B0604020202020204" pitchFamily="34" charset="0"/>
              </a:rPr>
              <a:t>Registration</a:t>
            </a:r>
          </a:p>
          <a:p>
            <a:pPr marL="0" indent="0">
              <a:buNone/>
            </a:pPr>
            <a:r>
              <a:rPr lang="en-US" dirty="0" smtClean="0">
                <a:latin typeface="Arial" panose="020B0604020202020204" pitchFamily="34" charset="0"/>
                <a:cs typeface="Arial" panose="020B0604020202020204" pitchFamily="34" charset="0"/>
              </a:rPr>
              <a:t>1:00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2:00: Welcome </a:t>
            </a:r>
            <a:r>
              <a:rPr lang="en-US" dirty="0">
                <a:latin typeface="Arial" panose="020B0604020202020204" pitchFamily="34" charset="0"/>
                <a:cs typeface="Arial" panose="020B0604020202020204" pitchFamily="34" charset="0"/>
              </a:rPr>
              <a:t>and OSDE </a:t>
            </a:r>
            <a:r>
              <a:rPr lang="en-US" dirty="0" smtClean="0">
                <a:latin typeface="Arial" panose="020B0604020202020204" pitchFamily="34" charset="0"/>
                <a:cs typeface="Arial" panose="020B0604020202020204" pitchFamily="34" charset="0"/>
              </a:rPr>
              <a:t>Updates</a:t>
            </a:r>
          </a:p>
          <a:p>
            <a:pPr marL="0" indent="0">
              <a:buNone/>
            </a:pPr>
            <a:r>
              <a:rPr lang="en-US" dirty="0" smtClean="0">
                <a:latin typeface="Arial" panose="020B0604020202020204" pitchFamily="34" charset="0"/>
                <a:cs typeface="Arial" panose="020B0604020202020204" pitchFamily="34" charset="0"/>
              </a:rPr>
              <a:t>2:00 2:15</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Break</a:t>
            </a:r>
          </a:p>
          <a:p>
            <a:pPr marL="0" indent="0">
              <a:buNone/>
            </a:pPr>
            <a:r>
              <a:rPr lang="en-US" dirty="0" smtClean="0">
                <a:latin typeface="Arial" panose="020B0604020202020204" pitchFamily="34" charset="0"/>
                <a:cs typeface="Arial" panose="020B0604020202020204" pitchFamily="34" charset="0"/>
              </a:rPr>
              <a:t>2:15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2:45: Recommendations </a:t>
            </a:r>
            <a:r>
              <a:rPr lang="en-US" dirty="0">
                <a:latin typeface="Arial" panose="020B0604020202020204" pitchFamily="34" charset="0"/>
                <a:cs typeface="Arial" panose="020B0604020202020204" pitchFamily="34" charset="0"/>
              </a:rPr>
              <a:t>for Priority </a:t>
            </a:r>
            <a:r>
              <a:rPr lang="en-US" dirty="0" smtClean="0">
                <a:latin typeface="Arial" panose="020B0604020202020204" pitchFamily="34" charset="0"/>
                <a:cs typeface="Arial" panose="020B0604020202020204" pitchFamily="34" charset="0"/>
              </a:rPr>
              <a:t>1</a:t>
            </a:r>
          </a:p>
          <a:p>
            <a:pPr marL="0" indent="0">
              <a:buNone/>
            </a:pPr>
            <a:r>
              <a:rPr lang="en-US" dirty="0" smtClean="0">
                <a:latin typeface="Arial" panose="020B0604020202020204" pitchFamily="34" charset="0"/>
                <a:cs typeface="Arial" panose="020B0604020202020204" pitchFamily="34" charset="0"/>
              </a:rPr>
              <a:t>2:45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3:15: Recommendations </a:t>
            </a:r>
            <a:r>
              <a:rPr lang="en-US" dirty="0">
                <a:latin typeface="Arial" panose="020B0604020202020204" pitchFamily="34" charset="0"/>
                <a:cs typeface="Arial" panose="020B0604020202020204" pitchFamily="34" charset="0"/>
              </a:rPr>
              <a:t>for Priority </a:t>
            </a:r>
            <a:r>
              <a:rPr lang="en-US" dirty="0" smtClean="0">
                <a:latin typeface="Arial" panose="020B0604020202020204" pitchFamily="34" charset="0"/>
                <a:cs typeface="Arial" panose="020B0604020202020204" pitchFamily="34" charset="0"/>
              </a:rPr>
              <a:t>2</a:t>
            </a:r>
          </a:p>
          <a:p>
            <a:pPr marL="0" indent="0">
              <a:buNone/>
            </a:pPr>
            <a:r>
              <a:rPr lang="en-US" dirty="0" smtClean="0">
                <a:latin typeface="Arial" panose="020B0604020202020204" pitchFamily="34" charset="0"/>
                <a:cs typeface="Arial" panose="020B0604020202020204" pitchFamily="34" charset="0"/>
              </a:rPr>
              <a:t>3:15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3:45: Open Discussion/Orientation/New Members</a:t>
            </a:r>
          </a:p>
          <a:p>
            <a:pPr marL="0" indent="0">
              <a:buNone/>
            </a:pPr>
            <a:r>
              <a:rPr lang="en-US" dirty="0" smtClean="0">
                <a:latin typeface="Arial" panose="020B0604020202020204" pitchFamily="34" charset="0"/>
                <a:cs typeface="Arial" panose="020B0604020202020204" pitchFamily="34" charset="0"/>
              </a:rPr>
              <a:t>3:45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4:00: Public </a:t>
            </a:r>
            <a:r>
              <a:rPr lang="en-US" dirty="0">
                <a:latin typeface="Arial" panose="020B0604020202020204" pitchFamily="34" charset="0"/>
                <a:cs typeface="Arial" panose="020B0604020202020204" pitchFamily="34" charset="0"/>
              </a:rPr>
              <a:t>Comment</a:t>
            </a:r>
          </a:p>
          <a:p>
            <a:pPr marL="0" indent="0">
              <a:buNone/>
            </a:pPr>
            <a:r>
              <a:rPr lang="en-US" dirty="0">
                <a:latin typeface="Arial" panose="020B0604020202020204" pitchFamily="34" charset="0"/>
                <a:cs typeface="Arial" panose="020B0604020202020204" pitchFamily="34" charset="0"/>
              </a:rPr>
              <a:t>4:00: Adjourn</a:t>
            </a:r>
          </a:p>
          <a:p>
            <a:pPr eaLnBrk="1" hangingPunct="1"/>
            <a:endParaRPr lang="en-US" altLang="en-US" sz="2800"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OSDE Updates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00116"/>
            <a:ext cx="8229600" cy="4525963"/>
          </a:xfrm>
        </p:spPr>
        <p:txBody>
          <a:bodyPr/>
          <a:lstStyle/>
          <a:p>
            <a:r>
              <a:rPr lang="en-US" dirty="0" smtClean="0">
                <a:latin typeface="Arial" panose="020B0604020202020204" pitchFamily="34" charset="0"/>
                <a:cs typeface="Arial" panose="020B0604020202020204" pitchFamily="34" charset="0"/>
              </a:rPr>
              <a:t>Monitoring/1% Waiver</a:t>
            </a:r>
          </a:p>
          <a:p>
            <a:r>
              <a:rPr lang="en-US" dirty="0" smtClean="0">
                <a:latin typeface="Arial" panose="020B0604020202020204" pitchFamily="34" charset="0"/>
                <a:cs typeface="Arial" panose="020B0604020202020204" pitchFamily="34" charset="0"/>
              </a:rPr>
              <a:t>Annual Performance Report/Grant Application</a:t>
            </a:r>
          </a:p>
          <a:p>
            <a:r>
              <a:rPr lang="en-US" dirty="0" smtClean="0">
                <a:latin typeface="Arial" panose="020B0604020202020204" pitchFamily="34" charset="0"/>
                <a:cs typeface="Arial" panose="020B0604020202020204" pitchFamily="34" charset="0"/>
              </a:rPr>
              <a:t>OSDE PD Focus for 2019/2020 School Year</a:t>
            </a:r>
          </a:p>
          <a:p>
            <a:r>
              <a:rPr lang="en-US" dirty="0" smtClean="0">
                <a:latin typeface="Arial" panose="020B0604020202020204" pitchFamily="34" charset="0"/>
                <a:cs typeface="Arial" panose="020B0604020202020204" pitchFamily="34" charset="0"/>
              </a:rPr>
              <a:t>Behavior </a:t>
            </a:r>
            <a:r>
              <a:rPr lang="en-US" dirty="0">
                <a:latin typeface="Arial" panose="020B0604020202020204" pitchFamily="34" charset="0"/>
                <a:cs typeface="Arial" panose="020B0604020202020204" pitchFamily="34" charset="0"/>
              </a:rPr>
              <a:t>Summit</a:t>
            </a:r>
          </a:p>
          <a:p>
            <a:r>
              <a:rPr lang="en-US" dirty="0" smtClean="0">
                <a:latin typeface="Arial" panose="020B0604020202020204" pitchFamily="34" charset="0"/>
                <a:cs typeface="Arial" panose="020B0604020202020204" pitchFamily="34" charset="0"/>
              </a:rPr>
              <a:t>Parent </a:t>
            </a:r>
            <a:r>
              <a:rPr lang="en-US" dirty="0">
                <a:latin typeface="Arial" panose="020B0604020202020204" pitchFamily="34" charset="0"/>
                <a:cs typeface="Arial" panose="020B0604020202020204" pitchFamily="34" charset="0"/>
              </a:rPr>
              <a:t>Connect (EdPlan)</a:t>
            </a:r>
          </a:p>
          <a:p>
            <a:r>
              <a:rPr lang="en-US" dirty="0" smtClean="0">
                <a:latin typeface="Arial" panose="020B0604020202020204" pitchFamily="34" charset="0"/>
                <a:cs typeface="Arial" panose="020B0604020202020204" pitchFamily="34" charset="0"/>
              </a:rPr>
              <a:t>Behavior </a:t>
            </a:r>
            <a:r>
              <a:rPr lang="en-US" dirty="0">
                <a:latin typeface="Arial" panose="020B0604020202020204" pitchFamily="34" charset="0"/>
                <a:cs typeface="Arial" panose="020B0604020202020204" pitchFamily="34" charset="0"/>
              </a:rPr>
              <a:t>Plan (EdPlan)</a:t>
            </a:r>
          </a:p>
          <a:p>
            <a:endParaRPr lang="en-US" dirty="0"/>
          </a:p>
          <a:p>
            <a:endParaRPr lang="en-US" dirty="0"/>
          </a:p>
        </p:txBody>
      </p:sp>
    </p:spTree>
    <p:extLst>
      <p:ext uri="{BB962C8B-B14F-4D97-AF65-F5344CB8AC3E}">
        <p14:creationId xmlns:p14="http://schemas.microsoft.com/office/powerpoint/2010/main" val="962649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PD </a:t>
            </a:r>
            <a:r>
              <a:rPr lang="en-US" sz="3200" dirty="0">
                <a:latin typeface="Arial" panose="020B0604020202020204" pitchFamily="34" charset="0"/>
                <a:cs typeface="Arial" panose="020B0604020202020204" pitchFamily="34" charset="0"/>
              </a:rPr>
              <a:t>Focus for 2019/2020 School </a:t>
            </a:r>
            <a:r>
              <a:rPr lang="en-US" sz="3200" dirty="0" smtClean="0">
                <a:latin typeface="Arial" panose="020B0604020202020204" pitchFamily="34" charset="0"/>
                <a:cs typeface="Arial" panose="020B0604020202020204" pitchFamily="34" charset="0"/>
              </a:rPr>
              <a:t>Year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Dyslexia</a:t>
            </a:r>
          </a:p>
          <a:p>
            <a:r>
              <a:rPr lang="en-US" dirty="0" smtClean="0">
                <a:latin typeface="Arial" panose="020B0604020202020204" pitchFamily="34" charset="0"/>
                <a:cs typeface="Arial" panose="020B0604020202020204" pitchFamily="34" charset="0"/>
              </a:rPr>
              <a:t>Autism Awareness</a:t>
            </a:r>
          </a:p>
          <a:p>
            <a:r>
              <a:rPr lang="en-US" dirty="0" smtClean="0">
                <a:latin typeface="Arial" panose="020B0604020202020204" pitchFamily="34" charset="0"/>
                <a:cs typeface="Arial" panose="020B0604020202020204" pitchFamily="34" charset="0"/>
              </a:rPr>
              <a:t>IEP Goals</a:t>
            </a:r>
          </a:p>
          <a:p>
            <a:r>
              <a:rPr lang="en-US" dirty="0" smtClean="0">
                <a:latin typeface="Arial" panose="020B0604020202020204" pitchFamily="34" charset="0"/>
                <a:cs typeface="Arial" panose="020B0604020202020204" pitchFamily="34" charset="0"/>
              </a:rPr>
              <a:t>Parent Training/Engagement</a:t>
            </a:r>
          </a:p>
          <a:p>
            <a:endParaRPr lang="en-US" dirty="0"/>
          </a:p>
        </p:txBody>
      </p:sp>
    </p:spTree>
    <p:extLst>
      <p:ext uri="{BB962C8B-B14F-4D97-AF65-F5344CB8AC3E}">
        <p14:creationId xmlns:p14="http://schemas.microsoft.com/office/powerpoint/2010/main" val="173481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6853"/>
          </a:xfrm>
        </p:spPr>
        <p:txBody>
          <a:bodyPr/>
          <a:lstStyle/>
          <a:p>
            <a:r>
              <a:rPr lang="en-US" sz="3000" dirty="0" smtClean="0">
                <a:latin typeface="Arial" panose="020B0604020202020204" pitchFamily="34" charset="0"/>
                <a:cs typeface="Arial" panose="020B0604020202020204" pitchFamily="34" charset="0"/>
              </a:rPr>
              <a:t>Summit on Behavior and Climate in</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Schools</a:t>
            </a:r>
            <a:endParaRPr 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b="1" dirty="0" smtClean="0">
                <a:latin typeface="Arial" panose="020B0604020202020204" pitchFamily="34" charset="0"/>
                <a:cs typeface="Arial" panose="020B0604020202020204" pitchFamily="34" charset="0"/>
              </a:rPr>
              <a:t>Purpose: </a:t>
            </a:r>
            <a:r>
              <a:rPr lang="en-US" sz="2000" dirty="0" smtClean="0">
                <a:latin typeface="Arial" panose="020B0604020202020204" pitchFamily="34" charset="0"/>
                <a:cs typeface="Arial" panose="020B0604020202020204" pitchFamily="34" charset="0"/>
              </a:rPr>
              <a:t>to develop well informed recommendations for legislative, pre-services and in-service supports, based on input from stakeholders as well as objective sources of data, designed to address the social emotional and behavioral needs present in Oklahoma Schools. </a:t>
            </a:r>
          </a:p>
          <a:p>
            <a:r>
              <a:rPr lang="en-US" sz="2000" b="1" dirty="0" smtClean="0">
                <a:latin typeface="Arial" panose="020B0604020202020204" pitchFamily="34" charset="0"/>
                <a:cs typeface="Arial" panose="020B0604020202020204" pitchFamily="34" charset="0"/>
              </a:rPr>
              <a:t>Structure: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series of meetings lead by a Guiding Coalition of representative stakeholders with expertise essential for accomplishing the specific mission of the summit. </a:t>
            </a:r>
          </a:p>
          <a:p>
            <a:pPr lvl="1"/>
            <a:r>
              <a:rPr lang="en-US" sz="2000" dirty="0">
                <a:latin typeface="Arial" panose="020B0604020202020204" pitchFamily="34" charset="0"/>
                <a:cs typeface="Arial" panose="020B0604020202020204" pitchFamily="34" charset="0"/>
              </a:rPr>
              <a:t>Guiding Coalition (Stakeholder Group):</a:t>
            </a:r>
          </a:p>
          <a:p>
            <a:pPr lvl="2"/>
            <a:r>
              <a:rPr lang="en-US" sz="1800" dirty="0">
                <a:latin typeface="Arial" panose="020B0604020202020204" pitchFamily="34" charset="0"/>
                <a:cs typeface="Arial" panose="020B0604020202020204" pitchFamily="34" charset="0"/>
              </a:rPr>
              <a:t>Informed by data gathered through the statewide survey and focus groups across the state with parents, community members, teachers and students, the Guiding Coalition will generate recommended solutions associated with legislative, pre-service and in-service changes. </a:t>
            </a: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375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6853"/>
          </a:xfrm>
        </p:spPr>
        <p:txBody>
          <a:bodyPr/>
          <a:lstStyle/>
          <a:p>
            <a:r>
              <a:rPr lang="en-US" sz="3000" dirty="0" smtClean="0">
                <a:latin typeface="Arial" panose="020B0604020202020204" pitchFamily="34" charset="0"/>
                <a:cs typeface="Arial" panose="020B0604020202020204" pitchFamily="34" charset="0"/>
              </a:rPr>
              <a:t>Summit on Behavior and Climate in</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Schools</a:t>
            </a:r>
            <a:endParaRPr 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dirty="0" smtClean="0">
                <a:latin typeface="Arial" panose="020B0604020202020204" pitchFamily="34" charset="0"/>
                <a:cs typeface="Arial" panose="020B0604020202020204" pitchFamily="34" charset="0"/>
              </a:rPr>
              <a:t>A survey was sent out to gather important data from stakeholders</a:t>
            </a:r>
            <a:r>
              <a:rPr lang="en-US" sz="2000" smtClean="0">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Focus Meetings will be held across the state to gather important data from parents, community members, educators, and students. </a:t>
            </a:r>
          </a:p>
          <a:p>
            <a:pPr marL="0" indent="0">
              <a:buNone/>
            </a:pP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Working with TAESE (Technical Assistance for Excellence in Special Education) to assist in planning and facilitating the Summit</a:t>
            </a:r>
          </a:p>
          <a:p>
            <a:pPr marL="0" indent="0">
              <a:buNone/>
            </a:pPr>
            <a:endParaRPr lang="en-US" sz="2000" dirty="0"/>
          </a:p>
        </p:txBody>
      </p:sp>
    </p:spTree>
    <p:extLst>
      <p:ext uri="{BB962C8B-B14F-4D97-AF65-F5344CB8AC3E}">
        <p14:creationId xmlns:p14="http://schemas.microsoft.com/office/powerpoint/2010/main" val="347747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Parent Connect / Behavior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Jill Burroughs (PCG)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983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Priority</a:t>
            </a:r>
            <a:r>
              <a:rPr lang="en-US" dirty="0" smtClean="0"/>
              <a:t> 1 </a:t>
            </a:r>
            <a:endParaRPr lang="en-US" dirty="0"/>
          </a:p>
        </p:txBody>
      </p:sp>
      <p:sp>
        <p:nvSpPr>
          <p:cNvPr id="3" name="Content Placeholder 2"/>
          <p:cNvSpPr>
            <a:spLocks noGrp="1"/>
          </p:cNvSpPr>
          <p:nvPr>
            <p:ph idx="1"/>
          </p:nvPr>
        </p:nvSpPr>
        <p:spPr/>
        <p:txBody>
          <a:bodyPr/>
          <a:lstStyle/>
          <a:p>
            <a:pPr lvl="0"/>
            <a:r>
              <a:rPr lang="en-US" dirty="0" smtClean="0">
                <a:latin typeface="Arial" panose="020B0604020202020204" pitchFamily="34" charset="0"/>
                <a:cs typeface="Arial" panose="020B0604020202020204" pitchFamily="34" charset="0"/>
              </a:rPr>
              <a:t>Education </a:t>
            </a:r>
            <a:r>
              <a:rPr lang="en-US" dirty="0">
                <a:latin typeface="Arial" panose="020B0604020202020204" pitchFamily="34" charset="0"/>
                <a:cs typeface="Arial" panose="020B0604020202020204" pitchFamily="34" charset="0"/>
              </a:rPr>
              <a:t>Stakeholder Training</a:t>
            </a:r>
            <a:endParaRPr lang="en-US" sz="2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Preservice Teachers </a:t>
            </a: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Professional Development</a:t>
            </a: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Inclusion</a:t>
            </a: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Behavior</a:t>
            </a:r>
            <a:endParaRPr lang="en-US" sz="24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Recommendations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462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F2CE7379297D458A5AD411F3372CCC" ma:contentTypeVersion="15" ma:contentTypeDescription="Create a new document." ma:contentTypeScope="" ma:versionID="af9dd695d4bd43654e7910c924709beb">
  <xsd:schema xmlns:xsd="http://www.w3.org/2001/XMLSchema" xmlns:xs="http://www.w3.org/2001/XMLSchema" xmlns:p="http://schemas.microsoft.com/office/2006/metadata/properties" xmlns:ns1="http://schemas.microsoft.com/sharepoint/v3" xmlns:ns3="4fdacb89-5254-4a1e-a620-8761609a9dc0" xmlns:ns4="c1ac1c4b-2739-4454-9d29-faf2d880da4d" targetNamespace="http://schemas.microsoft.com/office/2006/metadata/properties" ma:root="true" ma:fieldsID="ddb518d1441f08a5574917444ea91f7f" ns1:_="" ns3:_="" ns4:_="">
    <xsd:import namespace="http://schemas.microsoft.com/sharepoint/v3"/>
    <xsd:import namespace="4fdacb89-5254-4a1e-a620-8761609a9dc0"/>
    <xsd:import namespace="c1ac1c4b-2739-4454-9d29-faf2d880da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dacb89-5254-4a1e-a620-8761609a9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ac1c4b-2739-4454-9d29-faf2d880da4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6593ADC6-73C1-464A-A1F1-975630C1932C}">
  <ds:schemaRefs>
    <ds:schemaRef ds:uri="c1ac1c4b-2739-4454-9d29-faf2d880da4d"/>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fdacb89-5254-4a1e-a620-8761609a9dc0"/>
    <ds:schemaRef ds:uri="http://purl.org/dc/terms/"/>
    <ds:schemaRef ds:uri="http://schemas.microsoft.com/office/2006/documentManagement/typ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91117124-EF2B-4711-A021-51F64D3AF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dacb89-5254-4a1e-a620-8761609a9dc0"/>
    <ds:schemaRef ds:uri="c1ac1c4b-2739-4454-9d29-faf2d880d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13569</TotalTime>
  <Words>324</Words>
  <Application>Microsoft Office PowerPoint</Application>
  <PresentationFormat>On-screen Show (4:3)</PresentationFormat>
  <Paragraphs>52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 Cen MT</vt:lpstr>
      <vt:lpstr>Office Theme</vt:lpstr>
      <vt:lpstr>PowerPoint Presentation</vt:lpstr>
      <vt:lpstr>IDEA B State Advisory panel</vt:lpstr>
      <vt:lpstr>Agenda</vt:lpstr>
      <vt:lpstr>OSDE Updates</vt:lpstr>
      <vt:lpstr>PD Focus for 2019/2020 School Year</vt:lpstr>
      <vt:lpstr>Summit on Behavior and Climate in Schools</vt:lpstr>
      <vt:lpstr>Summit on Behavior and Climate in Schools</vt:lpstr>
      <vt:lpstr>Parent Connect / Behavior</vt:lpstr>
      <vt:lpstr>Priority 1 </vt:lpstr>
      <vt:lpstr>Priority 2</vt:lpstr>
      <vt:lpstr>Open Discussion</vt:lpstr>
      <vt:lpstr>PUBLIC COMMENT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Abby Johnson</cp:lastModifiedBy>
  <cp:revision>216</cp:revision>
  <cp:lastPrinted>2017-10-24T15:26:02Z</cp:lastPrinted>
  <dcterms:created xsi:type="dcterms:W3CDTF">2010-04-12T23:12:02Z</dcterms:created>
  <dcterms:modified xsi:type="dcterms:W3CDTF">2020-04-03T20:29:08Z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0x010100E4F2CE7379297D458A5AD411F3372CCC</vt:lpwstr>
  </property>
</Properties>
</file>