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8"/>
  </p:notesMasterIdLst>
  <p:sldIdLst>
    <p:sldId id="280" r:id="rId5"/>
    <p:sldId id="257" r:id="rId6"/>
    <p:sldId id="281" r:id="rId7"/>
    <p:sldId id="282" r:id="rId8"/>
    <p:sldId id="283" r:id="rId9"/>
    <p:sldId id="284" r:id="rId10"/>
    <p:sldId id="285" r:id="rId11"/>
    <p:sldId id="286" r:id="rId12"/>
    <p:sldId id="287" r:id="rId13"/>
    <p:sldId id="288" r:id="rId14"/>
    <p:sldId id="289" r:id="rId15"/>
    <p:sldId id="295" r:id="rId16"/>
    <p:sldId id="296" r:id="rId17"/>
    <p:sldId id="297" r:id="rId18"/>
    <p:sldId id="298" r:id="rId19"/>
    <p:sldId id="299" r:id="rId20"/>
    <p:sldId id="293" r:id="rId21"/>
    <p:sldId id="300" r:id="rId22"/>
    <p:sldId id="301" r:id="rId23"/>
    <p:sldId id="302" r:id="rId24"/>
    <p:sldId id="294" r:id="rId25"/>
    <p:sldId id="303" r:id="rId26"/>
    <p:sldId id="304"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646"/>
    <a:srgbClr val="187BC0"/>
    <a:srgbClr val="787878"/>
    <a:srgbClr val="004E9A"/>
    <a:srgbClr val="A96728"/>
    <a:srgbClr val="DE9027"/>
    <a:srgbClr val="914115"/>
    <a:srgbClr val="D15420"/>
    <a:srgbClr val="326820"/>
    <a:srgbClr val="669B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CF16FB-8E77-4E67-A51E-8DE816C235D9}" v="21" dt="2026-01-28T16:02:22.524"/>
    <p1510:client id="{939B7B46-5A79-418D-9954-BAA023AFB220}" v="1" dt="2026-06-01T17:58:12.5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69" autoAdjust="0"/>
    <p:restoredTop sz="67822" autoAdjust="0"/>
  </p:normalViewPr>
  <p:slideViewPr>
    <p:cSldViewPr snapToGrid="0" snapToObjects="1">
      <p:cViewPr varScale="1">
        <p:scale>
          <a:sx n="49" d="100"/>
          <a:sy n="49" d="100"/>
        </p:scale>
        <p:origin x="203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diagrams/_rels/data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ata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ata4.xml.rels><?xml version="1.0" encoding="UTF-8" standalone="yes"?>
<Relationships xmlns="http://schemas.openxmlformats.org/package/2006/relationships"><Relationship Id="rId1" Type="http://schemas.openxmlformats.org/officeDocument/2006/relationships/hyperlink" Target="mailto:Christi.Landis@sde.ok.gov" TargetMode="External"/></Relationships>
</file>

<file path=ppt/diagrams/_rels/drawing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rawing4.xml.rels><?xml version="1.0" encoding="UTF-8" standalone="yes"?>
<Relationships xmlns="http://schemas.openxmlformats.org/package/2006/relationships"><Relationship Id="rId1" Type="http://schemas.openxmlformats.org/officeDocument/2006/relationships/hyperlink" Target="mailto:Christi.Landis@sde.ok.gov"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D9F2DA-8B2F-44D2-8B10-C6ADC12AABEC}" type="doc">
      <dgm:prSet loTypeId="urn:microsoft.com/office/officeart/2005/8/layout/funnel1" loCatId="process" qsTypeId="urn:microsoft.com/office/officeart/2005/8/quickstyle/simple1" qsCatId="simple" csTypeId="urn:microsoft.com/office/officeart/2005/8/colors/colorful2" csCatId="colorful" phldr="1"/>
      <dgm:spPr/>
      <dgm:t>
        <a:bodyPr/>
        <a:lstStyle/>
        <a:p>
          <a:endParaRPr lang="en-US"/>
        </a:p>
      </dgm:t>
    </dgm:pt>
    <dgm:pt modelId="{0B38C795-D987-4345-8E5A-4A0737A8DF2A}">
      <dgm:prSet phldrT="[Text]" phldr="0"/>
      <dgm:spPr/>
      <dgm:t>
        <a:bodyPr/>
        <a:lstStyle/>
        <a:p>
          <a:r>
            <a:rPr lang="en-US" dirty="0"/>
            <a:t>Child Records</a:t>
          </a:r>
        </a:p>
      </dgm:t>
    </dgm:pt>
    <dgm:pt modelId="{FD75F747-9526-477F-9FDA-5861DE6CD7DB}" type="parTrans" cxnId="{5D880268-B944-4F2C-BC75-918B8876348A}">
      <dgm:prSet/>
      <dgm:spPr/>
      <dgm:t>
        <a:bodyPr/>
        <a:lstStyle/>
        <a:p>
          <a:endParaRPr lang="en-US"/>
        </a:p>
      </dgm:t>
    </dgm:pt>
    <dgm:pt modelId="{E0280F7D-6EDD-4D70-9936-8B6539F62013}" type="sibTrans" cxnId="{5D880268-B944-4F2C-BC75-918B8876348A}">
      <dgm:prSet/>
      <dgm:spPr/>
      <dgm:t>
        <a:bodyPr/>
        <a:lstStyle/>
        <a:p>
          <a:endParaRPr lang="en-US"/>
        </a:p>
      </dgm:t>
    </dgm:pt>
    <dgm:pt modelId="{4D6CF81D-4FFE-4E91-9EB6-1C46018FCE54}">
      <dgm:prSet phldrT="[Text]" phldr="0"/>
      <dgm:spPr/>
      <dgm:t>
        <a:bodyPr/>
        <a:lstStyle/>
        <a:p>
          <a:r>
            <a:rPr lang="en-US" dirty="0"/>
            <a:t>Local Data Entry</a:t>
          </a:r>
        </a:p>
      </dgm:t>
    </dgm:pt>
    <dgm:pt modelId="{42AEAE07-A829-4E58-AD57-38A8B786ABB9}" type="parTrans" cxnId="{92B0D065-C79D-495D-8B8F-2DED2A324786}">
      <dgm:prSet/>
      <dgm:spPr/>
      <dgm:t>
        <a:bodyPr/>
        <a:lstStyle/>
        <a:p>
          <a:endParaRPr lang="en-US"/>
        </a:p>
      </dgm:t>
    </dgm:pt>
    <dgm:pt modelId="{8EAD1BAC-D893-4F7C-A89E-5D366AE11E25}" type="sibTrans" cxnId="{92B0D065-C79D-495D-8B8F-2DED2A324786}">
      <dgm:prSet/>
      <dgm:spPr/>
      <dgm:t>
        <a:bodyPr/>
        <a:lstStyle/>
        <a:p>
          <a:endParaRPr lang="en-US"/>
        </a:p>
      </dgm:t>
    </dgm:pt>
    <dgm:pt modelId="{159C6838-25A9-47AA-9F61-84E78332C680}">
      <dgm:prSet phldrT="[Text]" phldr="0"/>
      <dgm:spPr/>
      <dgm:t>
        <a:bodyPr/>
        <a:lstStyle/>
        <a:p>
          <a:r>
            <a:rPr lang="en-US" dirty="0"/>
            <a:t>Cleanup</a:t>
          </a:r>
        </a:p>
      </dgm:t>
    </dgm:pt>
    <dgm:pt modelId="{7F62E1FA-96E8-4F29-A7A0-319451B98533}" type="parTrans" cxnId="{618C0939-9BF3-49CF-B4E4-A93961DB3900}">
      <dgm:prSet/>
      <dgm:spPr/>
      <dgm:t>
        <a:bodyPr/>
        <a:lstStyle/>
        <a:p>
          <a:endParaRPr lang="en-US"/>
        </a:p>
      </dgm:t>
    </dgm:pt>
    <dgm:pt modelId="{8C3C1A29-039C-4F1B-A77F-1DC8FD5274D3}" type="sibTrans" cxnId="{618C0939-9BF3-49CF-B4E4-A93961DB3900}">
      <dgm:prSet/>
      <dgm:spPr/>
      <dgm:t>
        <a:bodyPr/>
        <a:lstStyle/>
        <a:p>
          <a:endParaRPr lang="en-US"/>
        </a:p>
      </dgm:t>
    </dgm:pt>
    <dgm:pt modelId="{180D1748-904F-4278-87AB-29FE3C3104EA}">
      <dgm:prSet phldrT="[Text]" phldr="0"/>
      <dgm:spPr/>
      <dgm:t>
        <a:bodyPr/>
        <a:lstStyle/>
        <a:p>
          <a:r>
            <a:rPr lang="en-US" dirty="0"/>
            <a:t>Statewide Data</a:t>
          </a:r>
        </a:p>
      </dgm:t>
    </dgm:pt>
    <dgm:pt modelId="{92805D81-8045-4A0B-9536-0AF032D76ABA}" type="parTrans" cxnId="{26F847BE-0E6F-4ECE-9A45-A963026AD088}">
      <dgm:prSet/>
      <dgm:spPr/>
      <dgm:t>
        <a:bodyPr/>
        <a:lstStyle/>
        <a:p>
          <a:endParaRPr lang="en-US"/>
        </a:p>
      </dgm:t>
    </dgm:pt>
    <dgm:pt modelId="{2FF95FF0-8091-4D2C-A1B8-1EE441E8073B}" type="sibTrans" cxnId="{26F847BE-0E6F-4ECE-9A45-A963026AD088}">
      <dgm:prSet/>
      <dgm:spPr/>
      <dgm:t>
        <a:bodyPr/>
        <a:lstStyle/>
        <a:p>
          <a:endParaRPr lang="en-US"/>
        </a:p>
      </dgm:t>
    </dgm:pt>
    <dgm:pt modelId="{83BFE240-C186-41CC-920D-AB2726A4FDE0}" type="pres">
      <dgm:prSet presAssocID="{E3D9F2DA-8B2F-44D2-8B10-C6ADC12AABEC}" presName="Name0" presStyleCnt="0">
        <dgm:presLayoutVars>
          <dgm:chMax val="4"/>
          <dgm:resizeHandles val="exact"/>
        </dgm:presLayoutVars>
      </dgm:prSet>
      <dgm:spPr/>
    </dgm:pt>
    <dgm:pt modelId="{353E80F8-3284-4C86-8BB3-92EE92C9C0D9}" type="pres">
      <dgm:prSet presAssocID="{E3D9F2DA-8B2F-44D2-8B10-C6ADC12AABEC}" presName="ellipse" presStyleLbl="trBgShp" presStyleIdx="0" presStyleCnt="1"/>
      <dgm:spPr/>
    </dgm:pt>
    <dgm:pt modelId="{6C16C201-10DA-4E77-AFB9-5FE339CA4731}" type="pres">
      <dgm:prSet presAssocID="{E3D9F2DA-8B2F-44D2-8B10-C6ADC12AABEC}" presName="arrow1" presStyleLbl="fgShp" presStyleIdx="0" presStyleCnt="1"/>
      <dgm:spPr/>
    </dgm:pt>
    <dgm:pt modelId="{459C1275-CCA4-44B8-ACB9-8E307BA03861}" type="pres">
      <dgm:prSet presAssocID="{E3D9F2DA-8B2F-44D2-8B10-C6ADC12AABEC}" presName="rectangle" presStyleLbl="revTx" presStyleIdx="0" presStyleCnt="1">
        <dgm:presLayoutVars>
          <dgm:bulletEnabled val="1"/>
        </dgm:presLayoutVars>
      </dgm:prSet>
      <dgm:spPr/>
    </dgm:pt>
    <dgm:pt modelId="{ADBED5CC-5B3B-4DFE-B84D-3CBE055A8DCD}" type="pres">
      <dgm:prSet presAssocID="{4D6CF81D-4FFE-4E91-9EB6-1C46018FCE54}" presName="item1" presStyleLbl="node1" presStyleIdx="0" presStyleCnt="3">
        <dgm:presLayoutVars>
          <dgm:bulletEnabled val="1"/>
        </dgm:presLayoutVars>
      </dgm:prSet>
      <dgm:spPr/>
    </dgm:pt>
    <dgm:pt modelId="{1AD35A37-E91D-4BF7-9BAE-31BE517BECC1}" type="pres">
      <dgm:prSet presAssocID="{159C6838-25A9-47AA-9F61-84E78332C680}" presName="item2" presStyleLbl="node1" presStyleIdx="1" presStyleCnt="3">
        <dgm:presLayoutVars>
          <dgm:bulletEnabled val="1"/>
        </dgm:presLayoutVars>
      </dgm:prSet>
      <dgm:spPr/>
    </dgm:pt>
    <dgm:pt modelId="{DB1D012F-DFBC-4C32-AE75-C37910CE86DF}" type="pres">
      <dgm:prSet presAssocID="{180D1748-904F-4278-87AB-29FE3C3104EA}" presName="item3" presStyleLbl="node1" presStyleIdx="2" presStyleCnt="3">
        <dgm:presLayoutVars>
          <dgm:bulletEnabled val="1"/>
        </dgm:presLayoutVars>
      </dgm:prSet>
      <dgm:spPr/>
    </dgm:pt>
    <dgm:pt modelId="{DF643294-23A8-48DE-B86B-06F4B3B9637F}" type="pres">
      <dgm:prSet presAssocID="{E3D9F2DA-8B2F-44D2-8B10-C6ADC12AABEC}" presName="funnel" presStyleLbl="trAlignAcc1" presStyleIdx="0" presStyleCnt="1" custLinFactNeighborX="44" custLinFactNeighborY="-893"/>
      <dgm:spPr/>
    </dgm:pt>
  </dgm:ptLst>
  <dgm:cxnLst>
    <dgm:cxn modelId="{0ECC5D0D-A2E1-46E1-B976-76755F4FAD89}" type="presOf" srcId="{180D1748-904F-4278-87AB-29FE3C3104EA}" destId="{459C1275-CCA4-44B8-ACB9-8E307BA03861}" srcOrd="0" destOrd="0" presId="urn:microsoft.com/office/officeart/2005/8/layout/funnel1"/>
    <dgm:cxn modelId="{618C0939-9BF3-49CF-B4E4-A93961DB3900}" srcId="{E3D9F2DA-8B2F-44D2-8B10-C6ADC12AABEC}" destId="{159C6838-25A9-47AA-9F61-84E78332C680}" srcOrd="2" destOrd="0" parTransId="{7F62E1FA-96E8-4F29-A7A0-319451B98533}" sibTransId="{8C3C1A29-039C-4F1B-A77F-1DC8FD5274D3}"/>
    <dgm:cxn modelId="{92B0D065-C79D-495D-8B8F-2DED2A324786}" srcId="{E3D9F2DA-8B2F-44D2-8B10-C6ADC12AABEC}" destId="{4D6CF81D-4FFE-4E91-9EB6-1C46018FCE54}" srcOrd="1" destOrd="0" parTransId="{42AEAE07-A829-4E58-AD57-38A8B786ABB9}" sibTransId="{8EAD1BAC-D893-4F7C-A89E-5D366AE11E25}"/>
    <dgm:cxn modelId="{5D880268-B944-4F2C-BC75-918B8876348A}" srcId="{E3D9F2DA-8B2F-44D2-8B10-C6ADC12AABEC}" destId="{0B38C795-D987-4345-8E5A-4A0737A8DF2A}" srcOrd="0" destOrd="0" parTransId="{FD75F747-9526-477F-9FDA-5861DE6CD7DB}" sibTransId="{E0280F7D-6EDD-4D70-9936-8B6539F62013}"/>
    <dgm:cxn modelId="{26F847BE-0E6F-4ECE-9A45-A963026AD088}" srcId="{E3D9F2DA-8B2F-44D2-8B10-C6ADC12AABEC}" destId="{180D1748-904F-4278-87AB-29FE3C3104EA}" srcOrd="3" destOrd="0" parTransId="{92805D81-8045-4A0B-9536-0AF032D76ABA}" sibTransId="{2FF95FF0-8091-4D2C-A1B8-1EE441E8073B}"/>
    <dgm:cxn modelId="{6A3FF6C7-A138-4469-91CE-FC7E30E017A2}" type="presOf" srcId="{159C6838-25A9-47AA-9F61-84E78332C680}" destId="{ADBED5CC-5B3B-4DFE-B84D-3CBE055A8DCD}" srcOrd="0" destOrd="0" presId="urn:microsoft.com/office/officeart/2005/8/layout/funnel1"/>
    <dgm:cxn modelId="{54208FDA-A7F7-4E1B-8660-EAF974118369}" type="presOf" srcId="{E3D9F2DA-8B2F-44D2-8B10-C6ADC12AABEC}" destId="{83BFE240-C186-41CC-920D-AB2726A4FDE0}" srcOrd="0" destOrd="0" presId="urn:microsoft.com/office/officeart/2005/8/layout/funnel1"/>
    <dgm:cxn modelId="{056C5AEE-B789-4EF4-885F-7252D146DCBD}" type="presOf" srcId="{0B38C795-D987-4345-8E5A-4A0737A8DF2A}" destId="{DB1D012F-DFBC-4C32-AE75-C37910CE86DF}" srcOrd="0" destOrd="0" presId="urn:microsoft.com/office/officeart/2005/8/layout/funnel1"/>
    <dgm:cxn modelId="{01D3FFFC-ED0F-496A-8C52-4CBE8CCCF77A}" type="presOf" srcId="{4D6CF81D-4FFE-4E91-9EB6-1C46018FCE54}" destId="{1AD35A37-E91D-4BF7-9BAE-31BE517BECC1}" srcOrd="0" destOrd="0" presId="urn:microsoft.com/office/officeart/2005/8/layout/funnel1"/>
    <dgm:cxn modelId="{F03B0D66-D676-462A-ADF9-7284FFFF2E5F}" type="presParOf" srcId="{83BFE240-C186-41CC-920D-AB2726A4FDE0}" destId="{353E80F8-3284-4C86-8BB3-92EE92C9C0D9}" srcOrd="0" destOrd="0" presId="urn:microsoft.com/office/officeart/2005/8/layout/funnel1"/>
    <dgm:cxn modelId="{004212DA-08EC-4906-B1DA-2F94E21D7692}" type="presParOf" srcId="{83BFE240-C186-41CC-920D-AB2726A4FDE0}" destId="{6C16C201-10DA-4E77-AFB9-5FE339CA4731}" srcOrd="1" destOrd="0" presId="urn:microsoft.com/office/officeart/2005/8/layout/funnel1"/>
    <dgm:cxn modelId="{DF043410-38AF-46AB-BBFB-6D55E6876247}" type="presParOf" srcId="{83BFE240-C186-41CC-920D-AB2726A4FDE0}" destId="{459C1275-CCA4-44B8-ACB9-8E307BA03861}" srcOrd="2" destOrd="0" presId="urn:microsoft.com/office/officeart/2005/8/layout/funnel1"/>
    <dgm:cxn modelId="{472AC144-2AB0-49B5-9BD8-1F7EC6A30CC2}" type="presParOf" srcId="{83BFE240-C186-41CC-920D-AB2726A4FDE0}" destId="{ADBED5CC-5B3B-4DFE-B84D-3CBE055A8DCD}" srcOrd="3" destOrd="0" presId="urn:microsoft.com/office/officeart/2005/8/layout/funnel1"/>
    <dgm:cxn modelId="{6A9BA0B2-05A4-4B4C-893A-47DC909E861A}" type="presParOf" srcId="{83BFE240-C186-41CC-920D-AB2726A4FDE0}" destId="{1AD35A37-E91D-4BF7-9BAE-31BE517BECC1}" srcOrd="4" destOrd="0" presId="urn:microsoft.com/office/officeart/2005/8/layout/funnel1"/>
    <dgm:cxn modelId="{F48E8300-3739-40BE-B746-2E6C59D914CF}" type="presParOf" srcId="{83BFE240-C186-41CC-920D-AB2726A4FDE0}" destId="{DB1D012F-DFBC-4C32-AE75-C37910CE86DF}" srcOrd="5" destOrd="0" presId="urn:microsoft.com/office/officeart/2005/8/layout/funnel1"/>
    <dgm:cxn modelId="{7581B495-D45B-4112-BA80-2D33304468FE}" type="presParOf" srcId="{83BFE240-C186-41CC-920D-AB2726A4FDE0}" destId="{DF643294-23A8-48DE-B86B-06F4B3B9637F}"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53A866-AFE6-4A7E-984D-6E568A019CF7}" type="doc">
      <dgm:prSet loTypeId="urn:microsoft.com/office/officeart/2018/5/layout/IconCircle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757405F0-583C-4935-B9AB-1E1A9DA77891}">
      <dgm:prSet/>
      <dgm:spPr/>
      <dgm:t>
        <a:bodyPr/>
        <a:lstStyle/>
        <a:p>
          <a:pPr>
            <a:lnSpc>
              <a:spcPct val="100000"/>
            </a:lnSpc>
            <a:defRPr cap="all"/>
          </a:pPr>
          <a:r>
            <a:rPr lang="en-US"/>
            <a:t>Natural Environment</a:t>
          </a:r>
        </a:p>
      </dgm:t>
    </dgm:pt>
    <dgm:pt modelId="{40E00A80-BF7F-48B2-BB8F-42A72D3EF48C}" type="parTrans" cxnId="{4FABE18B-C5D5-4CC1-89D6-0FE7471E708C}">
      <dgm:prSet/>
      <dgm:spPr/>
      <dgm:t>
        <a:bodyPr/>
        <a:lstStyle/>
        <a:p>
          <a:endParaRPr lang="en-US"/>
        </a:p>
      </dgm:t>
    </dgm:pt>
    <dgm:pt modelId="{AAA4C622-6F91-404B-8202-64F4B7FB7273}" type="sibTrans" cxnId="{4FABE18B-C5D5-4CC1-89D6-0FE7471E708C}">
      <dgm:prSet/>
      <dgm:spPr/>
      <dgm:t>
        <a:bodyPr/>
        <a:lstStyle/>
        <a:p>
          <a:endParaRPr lang="en-US"/>
        </a:p>
      </dgm:t>
    </dgm:pt>
    <dgm:pt modelId="{CCCBEB17-EF4F-4970-88BD-C766AA9EDA83}">
      <dgm:prSet/>
      <dgm:spPr/>
      <dgm:t>
        <a:bodyPr/>
        <a:lstStyle/>
        <a:p>
          <a:pPr>
            <a:lnSpc>
              <a:spcPct val="100000"/>
            </a:lnSpc>
            <a:defRPr cap="all"/>
          </a:pPr>
          <a:r>
            <a:rPr lang="en-US"/>
            <a:t>Transition</a:t>
          </a:r>
        </a:p>
      </dgm:t>
    </dgm:pt>
    <dgm:pt modelId="{D620E460-CCAE-4DD3-BA7E-17A5588B6B06}" type="parTrans" cxnId="{98E1A503-E194-4F42-A364-1E6E6CE4A3F6}">
      <dgm:prSet/>
      <dgm:spPr/>
      <dgm:t>
        <a:bodyPr/>
        <a:lstStyle/>
        <a:p>
          <a:endParaRPr lang="en-US"/>
        </a:p>
      </dgm:t>
    </dgm:pt>
    <dgm:pt modelId="{392EB66E-3CA3-458E-B1B3-9CEAC46201D4}" type="sibTrans" cxnId="{98E1A503-E194-4F42-A364-1E6E6CE4A3F6}">
      <dgm:prSet/>
      <dgm:spPr/>
      <dgm:t>
        <a:bodyPr/>
        <a:lstStyle/>
        <a:p>
          <a:endParaRPr lang="en-US"/>
        </a:p>
      </dgm:t>
    </dgm:pt>
    <dgm:pt modelId="{3738721E-9556-4700-8E1A-071A41E8EC67}">
      <dgm:prSet/>
      <dgm:spPr/>
      <dgm:t>
        <a:bodyPr/>
        <a:lstStyle/>
        <a:p>
          <a:pPr>
            <a:lnSpc>
              <a:spcPct val="100000"/>
            </a:lnSpc>
            <a:defRPr cap="all"/>
          </a:pPr>
          <a:r>
            <a:rPr lang="en-US"/>
            <a:t>Timely and Accurate Data</a:t>
          </a:r>
        </a:p>
      </dgm:t>
    </dgm:pt>
    <dgm:pt modelId="{FA14963B-C3F2-475C-9A56-B56473674D15}" type="parTrans" cxnId="{CD31EDF3-EAAC-4B87-93C0-EB6C2099E9A9}">
      <dgm:prSet/>
      <dgm:spPr/>
      <dgm:t>
        <a:bodyPr/>
        <a:lstStyle/>
        <a:p>
          <a:endParaRPr lang="en-US"/>
        </a:p>
      </dgm:t>
    </dgm:pt>
    <dgm:pt modelId="{457F2DAA-7883-4676-B4CA-91F38605E9ED}" type="sibTrans" cxnId="{CD31EDF3-EAAC-4B87-93C0-EB6C2099E9A9}">
      <dgm:prSet/>
      <dgm:spPr/>
      <dgm:t>
        <a:bodyPr/>
        <a:lstStyle/>
        <a:p>
          <a:endParaRPr lang="en-US"/>
        </a:p>
      </dgm:t>
    </dgm:pt>
    <dgm:pt modelId="{808DB744-C9AD-4F28-8794-96F73D17796D}" type="pres">
      <dgm:prSet presAssocID="{4953A866-AFE6-4A7E-984D-6E568A019CF7}" presName="root" presStyleCnt="0">
        <dgm:presLayoutVars>
          <dgm:dir/>
          <dgm:resizeHandles val="exact"/>
        </dgm:presLayoutVars>
      </dgm:prSet>
      <dgm:spPr/>
    </dgm:pt>
    <dgm:pt modelId="{43F7F2A9-5AF4-4C0C-A260-6DE86503A6C9}" type="pres">
      <dgm:prSet presAssocID="{757405F0-583C-4935-B9AB-1E1A9DA77891}" presName="compNode" presStyleCnt="0"/>
      <dgm:spPr/>
    </dgm:pt>
    <dgm:pt modelId="{C51FDBDC-8529-4BAD-90DB-5B7A52048EC5}" type="pres">
      <dgm:prSet presAssocID="{757405F0-583C-4935-B9AB-1E1A9DA77891}" presName="iconBgRect" presStyleLbl="bgShp" presStyleIdx="0" presStyleCnt="3"/>
      <dgm:spPr/>
    </dgm:pt>
    <dgm:pt modelId="{3EFE9778-42E1-4D5B-AC8A-8B1FC39288CB}" type="pres">
      <dgm:prSet presAssocID="{757405F0-583C-4935-B9AB-1E1A9DA7789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eciduous tree"/>
        </a:ext>
      </dgm:extLst>
    </dgm:pt>
    <dgm:pt modelId="{A86A893F-526B-495C-9058-B25EEBBB4F9B}" type="pres">
      <dgm:prSet presAssocID="{757405F0-583C-4935-B9AB-1E1A9DA77891}" presName="spaceRect" presStyleCnt="0"/>
      <dgm:spPr/>
    </dgm:pt>
    <dgm:pt modelId="{CA874C90-B53F-4457-BA17-872C555BAB22}" type="pres">
      <dgm:prSet presAssocID="{757405F0-583C-4935-B9AB-1E1A9DA77891}" presName="textRect" presStyleLbl="revTx" presStyleIdx="0" presStyleCnt="3">
        <dgm:presLayoutVars>
          <dgm:chMax val="1"/>
          <dgm:chPref val="1"/>
        </dgm:presLayoutVars>
      </dgm:prSet>
      <dgm:spPr/>
    </dgm:pt>
    <dgm:pt modelId="{5897B7A4-D556-4D84-B039-0D37550B7965}" type="pres">
      <dgm:prSet presAssocID="{AAA4C622-6F91-404B-8202-64F4B7FB7273}" presName="sibTrans" presStyleCnt="0"/>
      <dgm:spPr/>
    </dgm:pt>
    <dgm:pt modelId="{0DF37B9D-A2F8-42B6-A011-423BB2B0A506}" type="pres">
      <dgm:prSet presAssocID="{CCCBEB17-EF4F-4970-88BD-C766AA9EDA83}" presName="compNode" presStyleCnt="0"/>
      <dgm:spPr/>
    </dgm:pt>
    <dgm:pt modelId="{ADAF5A8D-108B-4F9C-B143-0430469C1D3C}" type="pres">
      <dgm:prSet presAssocID="{CCCBEB17-EF4F-4970-88BD-C766AA9EDA83}" presName="iconBgRect" presStyleLbl="bgShp" presStyleIdx="1" presStyleCnt="3"/>
      <dgm:spPr/>
    </dgm:pt>
    <dgm:pt modelId="{1FF522B1-E050-4F2A-912C-AEF1FD9244B2}" type="pres">
      <dgm:prSet presAssocID="{CCCBEB17-EF4F-4970-88BD-C766AA9EDA8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epeat"/>
        </a:ext>
      </dgm:extLst>
    </dgm:pt>
    <dgm:pt modelId="{722902DE-C204-49E2-A45F-39EB02B21E87}" type="pres">
      <dgm:prSet presAssocID="{CCCBEB17-EF4F-4970-88BD-C766AA9EDA83}" presName="spaceRect" presStyleCnt="0"/>
      <dgm:spPr/>
    </dgm:pt>
    <dgm:pt modelId="{8BCA9D15-BA83-4102-8B26-FB2A72BFA56A}" type="pres">
      <dgm:prSet presAssocID="{CCCBEB17-EF4F-4970-88BD-C766AA9EDA83}" presName="textRect" presStyleLbl="revTx" presStyleIdx="1" presStyleCnt="3">
        <dgm:presLayoutVars>
          <dgm:chMax val="1"/>
          <dgm:chPref val="1"/>
        </dgm:presLayoutVars>
      </dgm:prSet>
      <dgm:spPr/>
    </dgm:pt>
    <dgm:pt modelId="{FAD2A162-38DF-456E-B258-AD13F4DB253D}" type="pres">
      <dgm:prSet presAssocID="{392EB66E-3CA3-458E-B1B3-9CEAC46201D4}" presName="sibTrans" presStyleCnt="0"/>
      <dgm:spPr/>
    </dgm:pt>
    <dgm:pt modelId="{E5D7FDD0-AAA3-4050-A9D2-B9BCADA0BBE3}" type="pres">
      <dgm:prSet presAssocID="{3738721E-9556-4700-8E1A-071A41E8EC67}" presName="compNode" presStyleCnt="0"/>
      <dgm:spPr/>
    </dgm:pt>
    <dgm:pt modelId="{45488569-EFBB-4E6C-A1F0-4DED42D300F9}" type="pres">
      <dgm:prSet presAssocID="{3738721E-9556-4700-8E1A-071A41E8EC67}" presName="iconBgRect" presStyleLbl="bgShp" presStyleIdx="2" presStyleCnt="3"/>
      <dgm:spPr/>
    </dgm:pt>
    <dgm:pt modelId="{69E1AA6B-4B80-4536-B87D-A2C66D6138BD}" type="pres">
      <dgm:prSet presAssocID="{3738721E-9556-4700-8E1A-071A41E8EC67}"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topwatch"/>
        </a:ext>
      </dgm:extLst>
    </dgm:pt>
    <dgm:pt modelId="{26CE9B1C-955A-4878-8A1A-628A6F408D04}" type="pres">
      <dgm:prSet presAssocID="{3738721E-9556-4700-8E1A-071A41E8EC67}" presName="spaceRect" presStyleCnt="0"/>
      <dgm:spPr/>
    </dgm:pt>
    <dgm:pt modelId="{A7879AE1-536A-40A2-9847-F99EB7AB47F0}" type="pres">
      <dgm:prSet presAssocID="{3738721E-9556-4700-8E1A-071A41E8EC67}" presName="textRect" presStyleLbl="revTx" presStyleIdx="2" presStyleCnt="3">
        <dgm:presLayoutVars>
          <dgm:chMax val="1"/>
          <dgm:chPref val="1"/>
        </dgm:presLayoutVars>
      </dgm:prSet>
      <dgm:spPr/>
    </dgm:pt>
  </dgm:ptLst>
  <dgm:cxnLst>
    <dgm:cxn modelId="{98E1A503-E194-4F42-A364-1E6E6CE4A3F6}" srcId="{4953A866-AFE6-4A7E-984D-6E568A019CF7}" destId="{CCCBEB17-EF4F-4970-88BD-C766AA9EDA83}" srcOrd="1" destOrd="0" parTransId="{D620E460-CCAE-4DD3-BA7E-17A5588B6B06}" sibTransId="{392EB66E-3CA3-458E-B1B3-9CEAC46201D4}"/>
    <dgm:cxn modelId="{3BADD12F-DA96-4A37-91B2-F8644FA3CB2B}" type="presOf" srcId="{CCCBEB17-EF4F-4970-88BD-C766AA9EDA83}" destId="{8BCA9D15-BA83-4102-8B26-FB2A72BFA56A}" srcOrd="0" destOrd="0" presId="urn:microsoft.com/office/officeart/2018/5/layout/IconCircleLabelList"/>
    <dgm:cxn modelId="{45D2EF75-C42C-467F-956B-F0A53209DD83}" type="presOf" srcId="{3738721E-9556-4700-8E1A-071A41E8EC67}" destId="{A7879AE1-536A-40A2-9847-F99EB7AB47F0}" srcOrd="0" destOrd="0" presId="urn:microsoft.com/office/officeart/2018/5/layout/IconCircleLabelList"/>
    <dgm:cxn modelId="{4FABE18B-C5D5-4CC1-89D6-0FE7471E708C}" srcId="{4953A866-AFE6-4A7E-984D-6E568A019CF7}" destId="{757405F0-583C-4935-B9AB-1E1A9DA77891}" srcOrd="0" destOrd="0" parTransId="{40E00A80-BF7F-48B2-BB8F-42A72D3EF48C}" sibTransId="{AAA4C622-6F91-404B-8202-64F4B7FB7273}"/>
    <dgm:cxn modelId="{270355B7-6662-4E12-8E7E-DB9B2BF84600}" type="presOf" srcId="{4953A866-AFE6-4A7E-984D-6E568A019CF7}" destId="{808DB744-C9AD-4F28-8794-96F73D17796D}" srcOrd="0" destOrd="0" presId="urn:microsoft.com/office/officeart/2018/5/layout/IconCircleLabelList"/>
    <dgm:cxn modelId="{CD31EDF3-EAAC-4B87-93C0-EB6C2099E9A9}" srcId="{4953A866-AFE6-4A7E-984D-6E568A019CF7}" destId="{3738721E-9556-4700-8E1A-071A41E8EC67}" srcOrd="2" destOrd="0" parTransId="{FA14963B-C3F2-475C-9A56-B56473674D15}" sibTransId="{457F2DAA-7883-4676-B4CA-91F38605E9ED}"/>
    <dgm:cxn modelId="{DD35FCFD-7A8B-4217-84E9-DA03648455E5}" type="presOf" srcId="{757405F0-583C-4935-B9AB-1E1A9DA77891}" destId="{CA874C90-B53F-4457-BA17-872C555BAB22}" srcOrd="0" destOrd="0" presId="urn:microsoft.com/office/officeart/2018/5/layout/IconCircleLabelList"/>
    <dgm:cxn modelId="{9D6ED9EE-0783-4E96-B8E0-81233E1873D9}" type="presParOf" srcId="{808DB744-C9AD-4F28-8794-96F73D17796D}" destId="{43F7F2A9-5AF4-4C0C-A260-6DE86503A6C9}" srcOrd="0" destOrd="0" presId="urn:microsoft.com/office/officeart/2018/5/layout/IconCircleLabelList"/>
    <dgm:cxn modelId="{983861C5-4607-4CDF-B8CB-3946AAB9206C}" type="presParOf" srcId="{43F7F2A9-5AF4-4C0C-A260-6DE86503A6C9}" destId="{C51FDBDC-8529-4BAD-90DB-5B7A52048EC5}" srcOrd="0" destOrd="0" presId="urn:microsoft.com/office/officeart/2018/5/layout/IconCircleLabelList"/>
    <dgm:cxn modelId="{16E00F2A-CB46-4470-A1F4-85DDFF008C05}" type="presParOf" srcId="{43F7F2A9-5AF4-4C0C-A260-6DE86503A6C9}" destId="{3EFE9778-42E1-4D5B-AC8A-8B1FC39288CB}" srcOrd="1" destOrd="0" presId="urn:microsoft.com/office/officeart/2018/5/layout/IconCircleLabelList"/>
    <dgm:cxn modelId="{48F60D19-2972-4437-B639-0CB6AAF597E6}" type="presParOf" srcId="{43F7F2A9-5AF4-4C0C-A260-6DE86503A6C9}" destId="{A86A893F-526B-495C-9058-B25EEBBB4F9B}" srcOrd="2" destOrd="0" presId="urn:microsoft.com/office/officeart/2018/5/layout/IconCircleLabelList"/>
    <dgm:cxn modelId="{CE30DB11-A3FE-4FCF-ADEE-338B5864CF9E}" type="presParOf" srcId="{43F7F2A9-5AF4-4C0C-A260-6DE86503A6C9}" destId="{CA874C90-B53F-4457-BA17-872C555BAB22}" srcOrd="3" destOrd="0" presId="urn:microsoft.com/office/officeart/2018/5/layout/IconCircleLabelList"/>
    <dgm:cxn modelId="{8F48902E-2163-4A68-93C8-1A734178E289}" type="presParOf" srcId="{808DB744-C9AD-4F28-8794-96F73D17796D}" destId="{5897B7A4-D556-4D84-B039-0D37550B7965}" srcOrd="1" destOrd="0" presId="urn:microsoft.com/office/officeart/2018/5/layout/IconCircleLabelList"/>
    <dgm:cxn modelId="{0C5769DC-B6E6-483F-9502-54559C6A451A}" type="presParOf" srcId="{808DB744-C9AD-4F28-8794-96F73D17796D}" destId="{0DF37B9D-A2F8-42B6-A011-423BB2B0A506}" srcOrd="2" destOrd="0" presId="urn:microsoft.com/office/officeart/2018/5/layout/IconCircleLabelList"/>
    <dgm:cxn modelId="{9B176B4F-B7F8-4026-84D3-D1F5BE7087DE}" type="presParOf" srcId="{0DF37B9D-A2F8-42B6-A011-423BB2B0A506}" destId="{ADAF5A8D-108B-4F9C-B143-0430469C1D3C}" srcOrd="0" destOrd="0" presId="urn:microsoft.com/office/officeart/2018/5/layout/IconCircleLabelList"/>
    <dgm:cxn modelId="{39D62554-5F00-44CE-93B8-BA18C93B739B}" type="presParOf" srcId="{0DF37B9D-A2F8-42B6-A011-423BB2B0A506}" destId="{1FF522B1-E050-4F2A-912C-AEF1FD9244B2}" srcOrd="1" destOrd="0" presId="urn:microsoft.com/office/officeart/2018/5/layout/IconCircleLabelList"/>
    <dgm:cxn modelId="{34217A0E-28FD-45A4-91F2-7BAB7D265430}" type="presParOf" srcId="{0DF37B9D-A2F8-42B6-A011-423BB2B0A506}" destId="{722902DE-C204-49E2-A45F-39EB02B21E87}" srcOrd="2" destOrd="0" presId="urn:microsoft.com/office/officeart/2018/5/layout/IconCircleLabelList"/>
    <dgm:cxn modelId="{4059028C-5A1A-4EFD-873A-231B19C43215}" type="presParOf" srcId="{0DF37B9D-A2F8-42B6-A011-423BB2B0A506}" destId="{8BCA9D15-BA83-4102-8B26-FB2A72BFA56A}" srcOrd="3" destOrd="0" presId="urn:microsoft.com/office/officeart/2018/5/layout/IconCircleLabelList"/>
    <dgm:cxn modelId="{BD104F8D-0505-421A-A744-65EB041A7DD2}" type="presParOf" srcId="{808DB744-C9AD-4F28-8794-96F73D17796D}" destId="{FAD2A162-38DF-456E-B258-AD13F4DB253D}" srcOrd="3" destOrd="0" presId="urn:microsoft.com/office/officeart/2018/5/layout/IconCircleLabelList"/>
    <dgm:cxn modelId="{EA872EB2-BAD8-4F8C-BB09-C8A2ACDFD02B}" type="presParOf" srcId="{808DB744-C9AD-4F28-8794-96F73D17796D}" destId="{E5D7FDD0-AAA3-4050-A9D2-B9BCADA0BBE3}" srcOrd="4" destOrd="0" presId="urn:microsoft.com/office/officeart/2018/5/layout/IconCircleLabelList"/>
    <dgm:cxn modelId="{AE990733-E73A-4D7D-8D5D-286CDBF53A22}" type="presParOf" srcId="{E5D7FDD0-AAA3-4050-A9D2-B9BCADA0BBE3}" destId="{45488569-EFBB-4E6C-A1F0-4DED42D300F9}" srcOrd="0" destOrd="0" presId="urn:microsoft.com/office/officeart/2018/5/layout/IconCircleLabelList"/>
    <dgm:cxn modelId="{78185AE2-CC29-4537-B6B8-E7A08D596619}" type="presParOf" srcId="{E5D7FDD0-AAA3-4050-A9D2-B9BCADA0BBE3}" destId="{69E1AA6B-4B80-4536-B87D-A2C66D6138BD}" srcOrd="1" destOrd="0" presId="urn:microsoft.com/office/officeart/2018/5/layout/IconCircleLabelList"/>
    <dgm:cxn modelId="{061EE8F4-C379-4110-82C1-F931A11C863E}" type="presParOf" srcId="{E5D7FDD0-AAA3-4050-A9D2-B9BCADA0BBE3}" destId="{26CE9B1C-955A-4878-8A1A-628A6F408D04}" srcOrd="2" destOrd="0" presId="urn:microsoft.com/office/officeart/2018/5/layout/IconCircleLabelList"/>
    <dgm:cxn modelId="{85FCBCBB-59BC-4F22-ABFF-534872279F13}" type="presParOf" srcId="{E5D7FDD0-AAA3-4050-A9D2-B9BCADA0BBE3}" destId="{A7879AE1-536A-40A2-9847-F99EB7AB47F0}"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AE8C8D-F4DC-442F-8000-45DFB3A5DD9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7A2B740-1517-4D4F-9F90-8C5637A75A95}">
      <dgm:prSet/>
      <dgm:spPr/>
      <dgm:t>
        <a:bodyPr/>
        <a:lstStyle/>
        <a:p>
          <a:pPr>
            <a:lnSpc>
              <a:spcPct val="100000"/>
            </a:lnSpc>
          </a:pPr>
          <a:r>
            <a:rPr lang="en-US"/>
            <a:t>Annual Report due to the Office of Special Education Program the first Monday in February providing data, narrative and root cause analysis.</a:t>
          </a:r>
        </a:p>
      </dgm:t>
    </dgm:pt>
    <dgm:pt modelId="{8C479975-DE8B-42C5-B590-F7BF38BD5B4E}" type="parTrans" cxnId="{34AF0B0A-F119-4B7F-9F7E-7F8E41514EE2}">
      <dgm:prSet/>
      <dgm:spPr/>
      <dgm:t>
        <a:bodyPr/>
        <a:lstStyle/>
        <a:p>
          <a:endParaRPr lang="en-US"/>
        </a:p>
      </dgm:t>
    </dgm:pt>
    <dgm:pt modelId="{879A21B9-08E8-419A-89D9-F390EAC85257}" type="sibTrans" cxnId="{34AF0B0A-F119-4B7F-9F7E-7F8E41514EE2}">
      <dgm:prSet/>
      <dgm:spPr/>
      <dgm:t>
        <a:bodyPr/>
        <a:lstStyle/>
        <a:p>
          <a:endParaRPr lang="en-US"/>
        </a:p>
      </dgm:t>
    </dgm:pt>
    <dgm:pt modelId="{876C4829-296B-4480-B326-48F9F132DCF1}">
      <dgm:prSet/>
      <dgm:spPr/>
      <dgm:t>
        <a:bodyPr/>
        <a:lstStyle/>
        <a:p>
          <a:pPr>
            <a:lnSpc>
              <a:spcPct val="100000"/>
            </a:lnSpc>
          </a:pPr>
          <a:r>
            <a:rPr lang="en-US" dirty="0"/>
            <a:t>SoonerStart reported on data from July 1, 2024, to June 30, 2025.</a:t>
          </a:r>
        </a:p>
      </dgm:t>
    </dgm:pt>
    <dgm:pt modelId="{EB74604D-40B8-4C57-A755-0FEBC7C3408A}" type="parTrans" cxnId="{20D96876-65AD-48FF-A7BE-35E9690BA9B4}">
      <dgm:prSet/>
      <dgm:spPr/>
      <dgm:t>
        <a:bodyPr/>
        <a:lstStyle/>
        <a:p>
          <a:endParaRPr lang="en-US"/>
        </a:p>
      </dgm:t>
    </dgm:pt>
    <dgm:pt modelId="{039E860E-C46B-4905-8BEB-9626A50892DE}" type="sibTrans" cxnId="{20D96876-65AD-48FF-A7BE-35E9690BA9B4}">
      <dgm:prSet/>
      <dgm:spPr/>
      <dgm:t>
        <a:bodyPr/>
        <a:lstStyle/>
        <a:p>
          <a:endParaRPr lang="en-US"/>
        </a:p>
      </dgm:t>
    </dgm:pt>
    <dgm:pt modelId="{AC64F46A-B0F2-4C5E-944E-42163348BBBE}">
      <dgm:prSet/>
      <dgm:spPr/>
      <dgm:t>
        <a:bodyPr/>
        <a:lstStyle/>
        <a:p>
          <a:pPr>
            <a:lnSpc>
              <a:spcPct val="100000"/>
            </a:lnSpc>
          </a:pPr>
          <a:r>
            <a:rPr lang="en-US"/>
            <a:t>Obligations to the federal grant include timely and accurate reporting of data to OSEP on 12 Part C Indicators.</a:t>
          </a:r>
        </a:p>
      </dgm:t>
    </dgm:pt>
    <dgm:pt modelId="{EAB94683-DB01-4990-850E-9B4994B245EA}" type="parTrans" cxnId="{66D1818A-0723-43A1-9650-8BE33DF6E3EC}">
      <dgm:prSet/>
      <dgm:spPr/>
      <dgm:t>
        <a:bodyPr/>
        <a:lstStyle/>
        <a:p>
          <a:endParaRPr lang="en-US"/>
        </a:p>
      </dgm:t>
    </dgm:pt>
    <dgm:pt modelId="{25AB1277-ED8D-4BF3-9730-450B9886071B}" type="sibTrans" cxnId="{66D1818A-0723-43A1-9650-8BE33DF6E3EC}">
      <dgm:prSet/>
      <dgm:spPr/>
      <dgm:t>
        <a:bodyPr/>
        <a:lstStyle/>
        <a:p>
          <a:endParaRPr lang="en-US"/>
        </a:p>
      </dgm:t>
    </dgm:pt>
    <dgm:pt modelId="{68EA4D1D-D184-4719-A48D-5D26AF444E3A}" type="pres">
      <dgm:prSet presAssocID="{DBAE8C8D-F4DC-442F-8000-45DFB3A5DD9A}" presName="root" presStyleCnt="0">
        <dgm:presLayoutVars>
          <dgm:dir/>
          <dgm:resizeHandles val="exact"/>
        </dgm:presLayoutVars>
      </dgm:prSet>
      <dgm:spPr/>
    </dgm:pt>
    <dgm:pt modelId="{0130D3F7-8174-4A8E-862F-122F72110E51}" type="pres">
      <dgm:prSet presAssocID="{F7A2B740-1517-4D4F-9F90-8C5637A75A95}" presName="compNode" presStyleCnt="0"/>
      <dgm:spPr/>
    </dgm:pt>
    <dgm:pt modelId="{627106E8-02A9-43CA-8764-27F3357C0F02}" type="pres">
      <dgm:prSet presAssocID="{F7A2B740-1517-4D4F-9F90-8C5637A75A95}" presName="bgRect" presStyleLbl="bgShp" presStyleIdx="0" presStyleCnt="3"/>
      <dgm:spPr/>
    </dgm:pt>
    <dgm:pt modelId="{FFBE77AB-1819-4FB9-BD5E-6307610BA1EA}" type="pres">
      <dgm:prSet presAssocID="{F7A2B740-1517-4D4F-9F90-8C5637A75A9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B5F77612-864E-428D-BCCD-80CE37BDD399}" type="pres">
      <dgm:prSet presAssocID="{F7A2B740-1517-4D4F-9F90-8C5637A75A95}" presName="spaceRect" presStyleCnt="0"/>
      <dgm:spPr/>
    </dgm:pt>
    <dgm:pt modelId="{1EDB84A7-1B6E-46F3-95FB-68F481E5D20F}" type="pres">
      <dgm:prSet presAssocID="{F7A2B740-1517-4D4F-9F90-8C5637A75A95}" presName="parTx" presStyleLbl="revTx" presStyleIdx="0" presStyleCnt="3">
        <dgm:presLayoutVars>
          <dgm:chMax val="0"/>
          <dgm:chPref val="0"/>
        </dgm:presLayoutVars>
      </dgm:prSet>
      <dgm:spPr/>
    </dgm:pt>
    <dgm:pt modelId="{54F06C75-CDA7-43EE-B506-C5FE4A3484CE}" type="pres">
      <dgm:prSet presAssocID="{879A21B9-08E8-419A-89D9-F390EAC85257}" presName="sibTrans" presStyleCnt="0"/>
      <dgm:spPr/>
    </dgm:pt>
    <dgm:pt modelId="{EEBD0704-F6BB-4CB3-9807-CCFB347BF1D4}" type="pres">
      <dgm:prSet presAssocID="{876C4829-296B-4480-B326-48F9F132DCF1}" presName="compNode" presStyleCnt="0"/>
      <dgm:spPr/>
    </dgm:pt>
    <dgm:pt modelId="{F5D77050-05BE-469F-ADCB-2FBFC251585B}" type="pres">
      <dgm:prSet presAssocID="{876C4829-296B-4480-B326-48F9F132DCF1}" presName="bgRect" presStyleLbl="bgShp" presStyleIdx="1" presStyleCnt="3"/>
      <dgm:spPr/>
    </dgm:pt>
    <dgm:pt modelId="{48B60AD4-CCE1-4B4E-9BDF-8EAF79D32BC7}" type="pres">
      <dgm:prSet presAssocID="{876C4829-296B-4480-B326-48F9F132DCF1}"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ning bolt"/>
        </a:ext>
      </dgm:extLst>
    </dgm:pt>
    <dgm:pt modelId="{B63E6828-118A-4CA5-8832-2162B61DDB31}" type="pres">
      <dgm:prSet presAssocID="{876C4829-296B-4480-B326-48F9F132DCF1}" presName="spaceRect" presStyleCnt="0"/>
      <dgm:spPr/>
    </dgm:pt>
    <dgm:pt modelId="{37E49BD6-E35B-46DC-BF5F-BB1A60A83B8A}" type="pres">
      <dgm:prSet presAssocID="{876C4829-296B-4480-B326-48F9F132DCF1}" presName="parTx" presStyleLbl="revTx" presStyleIdx="1" presStyleCnt="3">
        <dgm:presLayoutVars>
          <dgm:chMax val="0"/>
          <dgm:chPref val="0"/>
        </dgm:presLayoutVars>
      </dgm:prSet>
      <dgm:spPr/>
    </dgm:pt>
    <dgm:pt modelId="{C42ED05F-28BF-400C-97EA-31EE7D93E727}" type="pres">
      <dgm:prSet presAssocID="{039E860E-C46B-4905-8BEB-9626A50892DE}" presName="sibTrans" presStyleCnt="0"/>
      <dgm:spPr/>
    </dgm:pt>
    <dgm:pt modelId="{8DE53068-A9E3-4120-BCC3-5C30D7FFAB7E}" type="pres">
      <dgm:prSet presAssocID="{AC64F46A-B0F2-4C5E-944E-42163348BBBE}" presName="compNode" presStyleCnt="0"/>
      <dgm:spPr/>
    </dgm:pt>
    <dgm:pt modelId="{BE168A34-B144-4836-9F0A-1020FB58C9E3}" type="pres">
      <dgm:prSet presAssocID="{AC64F46A-B0F2-4C5E-944E-42163348BBBE}" presName="bgRect" presStyleLbl="bgShp" presStyleIdx="2" presStyleCnt="3"/>
      <dgm:spPr/>
    </dgm:pt>
    <dgm:pt modelId="{19CA30A5-78CD-4488-9887-F0C545293399}" type="pres">
      <dgm:prSet presAssocID="{AC64F46A-B0F2-4C5E-944E-42163348BBBE}"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resentation with Checklist"/>
        </a:ext>
      </dgm:extLst>
    </dgm:pt>
    <dgm:pt modelId="{15118EFA-F8CE-42EF-8719-C2D2006ADBF8}" type="pres">
      <dgm:prSet presAssocID="{AC64F46A-B0F2-4C5E-944E-42163348BBBE}" presName="spaceRect" presStyleCnt="0"/>
      <dgm:spPr/>
    </dgm:pt>
    <dgm:pt modelId="{886122E1-88EA-4BC6-8A5A-A96227A4E157}" type="pres">
      <dgm:prSet presAssocID="{AC64F46A-B0F2-4C5E-944E-42163348BBBE}" presName="parTx" presStyleLbl="revTx" presStyleIdx="2" presStyleCnt="3">
        <dgm:presLayoutVars>
          <dgm:chMax val="0"/>
          <dgm:chPref val="0"/>
        </dgm:presLayoutVars>
      </dgm:prSet>
      <dgm:spPr/>
    </dgm:pt>
  </dgm:ptLst>
  <dgm:cxnLst>
    <dgm:cxn modelId="{34AF0B0A-F119-4B7F-9F7E-7F8E41514EE2}" srcId="{DBAE8C8D-F4DC-442F-8000-45DFB3A5DD9A}" destId="{F7A2B740-1517-4D4F-9F90-8C5637A75A95}" srcOrd="0" destOrd="0" parTransId="{8C479975-DE8B-42C5-B590-F7BF38BD5B4E}" sibTransId="{879A21B9-08E8-419A-89D9-F390EAC85257}"/>
    <dgm:cxn modelId="{7B1B6210-9D70-413D-9CBB-BCC5B5AA55DD}" type="presOf" srcId="{DBAE8C8D-F4DC-442F-8000-45DFB3A5DD9A}" destId="{68EA4D1D-D184-4719-A48D-5D26AF444E3A}" srcOrd="0" destOrd="0" presId="urn:microsoft.com/office/officeart/2018/2/layout/IconVerticalSolidList"/>
    <dgm:cxn modelId="{8A7FC821-7A43-49A7-9374-03FE4BF745D1}" type="presOf" srcId="{F7A2B740-1517-4D4F-9F90-8C5637A75A95}" destId="{1EDB84A7-1B6E-46F3-95FB-68F481E5D20F}" srcOrd="0" destOrd="0" presId="urn:microsoft.com/office/officeart/2018/2/layout/IconVerticalSolidList"/>
    <dgm:cxn modelId="{20D96876-65AD-48FF-A7BE-35E9690BA9B4}" srcId="{DBAE8C8D-F4DC-442F-8000-45DFB3A5DD9A}" destId="{876C4829-296B-4480-B326-48F9F132DCF1}" srcOrd="1" destOrd="0" parTransId="{EB74604D-40B8-4C57-A755-0FEBC7C3408A}" sibTransId="{039E860E-C46B-4905-8BEB-9626A50892DE}"/>
    <dgm:cxn modelId="{66D1818A-0723-43A1-9650-8BE33DF6E3EC}" srcId="{DBAE8C8D-F4DC-442F-8000-45DFB3A5DD9A}" destId="{AC64F46A-B0F2-4C5E-944E-42163348BBBE}" srcOrd="2" destOrd="0" parTransId="{EAB94683-DB01-4990-850E-9B4994B245EA}" sibTransId="{25AB1277-ED8D-4BF3-9730-450B9886071B}"/>
    <dgm:cxn modelId="{D5FABCA5-7593-4775-8ADE-772A9EE9BB50}" type="presOf" srcId="{876C4829-296B-4480-B326-48F9F132DCF1}" destId="{37E49BD6-E35B-46DC-BF5F-BB1A60A83B8A}" srcOrd="0" destOrd="0" presId="urn:microsoft.com/office/officeart/2018/2/layout/IconVerticalSolidList"/>
    <dgm:cxn modelId="{63F90FD7-6929-4264-A422-3B4AD7CDA2C7}" type="presOf" srcId="{AC64F46A-B0F2-4C5E-944E-42163348BBBE}" destId="{886122E1-88EA-4BC6-8A5A-A96227A4E157}" srcOrd="0" destOrd="0" presId="urn:microsoft.com/office/officeart/2018/2/layout/IconVerticalSolidList"/>
    <dgm:cxn modelId="{565EE47B-BD12-4B1B-91ED-946689CB2DA2}" type="presParOf" srcId="{68EA4D1D-D184-4719-A48D-5D26AF444E3A}" destId="{0130D3F7-8174-4A8E-862F-122F72110E51}" srcOrd="0" destOrd="0" presId="urn:microsoft.com/office/officeart/2018/2/layout/IconVerticalSolidList"/>
    <dgm:cxn modelId="{105FB626-18DD-4806-8DDD-EE84BEA109CC}" type="presParOf" srcId="{0130D3F7-8174-4A8E-862F-122F72110E51}" destId="{627106E8-02A9-43CA-8764-27F3357C0F02}" srcOrd="0" destOrd="0" presId="urn:microsoft.com/office/officeart/2018/2/layout/IconVerticalSolidList"/>
    <dgm:cxn modelId="{AE2A76DF-484E-4215-87B1-EAC04F6DF38A}" type="presParOf" srcId="{0130D3F7-8174-4A8E-862F-122F72110E51}" destId="{FFBE77AB-1819-4FB9-BD5E-6307610BA1EA}" srcOrd="1" destOrd="0" presId="urn:microsoft.com/office/officeart/2018/2/layout/IconVerticalSolidList"/>
    <dgm:cxn modelId="{2181FC11-353D-41C1-9A98-3E52D463FCB0}" type="presParOf" srcId="{0130D3F7-8174-4A8E-862F-122F72110E51}" destId="{B5F77612-864E-428D-BCCD-80CE37BDD399}" srcOrd="2" destOrd="0" presId="urn:microsoft.com/office/officeart/2018/2/layout/IconVerticalSolidList"/>
    <dgm:cxn modelId="{1538457D-460A-4898-BE98-322CE66D1CC6}" type="presParOf" srcId="{0130D3F7-8174-4A8E-862F-122F72110E51}" destId="{1EDB84A7-1B6E-46F3-95FB-68F481E5D20F}" srcOrd="3" destOrd="0" presId="urn:microsoft.com/office/officeart/2018/2/layout/IconVerticalSolidList"/>
    <dgm:cxn modelId="{B3B4C9FF-53E8-4B4A-BA8B-F8EE9FACC44A}" type="presParOf" srcId="{68EA4D1D-D184-4719-A48D-5D26AF444E3A}" destId="{54F06C75-CDA7-43EE-B506-C5FE4A3484CE}" srcOrd="1" destOrd="0" presId="urn:microsoft.com/office/officeart/2018/2/layout/IconVerticalSolidList"/>
    <dgm:cxn modelId="{D0A60720-9034-4918-8DA8-E1E74A41F4D0}" type="presParOf" srcId="{68EA4D1D-D184-4719-A48D-5D26AF444E3A}" destId="{EEBD0704-F6BB-4CB3-9807-CCFB347BF1D4}" srcOrd="2" destOrd="0" presId="urn:microsoft.com/office/officeart/2018/2/layout/IconVerticalSolidList"/>
    <dgm:cxn modelId="{02020270-83DF-4AC2-BD54-DCEE134752E3}" type="presParOf" srcId="{EEBD0704-F6BB-4CB3-9807-CCFB347BF1D4}" destId="{F5D77050-05BE-469F-ADCB-2FBFC251585B}" srcOrd="0" destOrd="0" presId="urn:microsoft.com/office/officeart/2018/2/layout/IconVerticalSolidList"/>
    <dgm:cxn modelId="{1544F798-7A0C-4FF0-B718-8A0662F725EB}" type="presParOf" srcId="{EEBD0704-F6BB-4CB3-9807-CCFB347BF1D4}" destId="{48B60AD4-CCE1-4B4E-9BDF-8EAF79D32BC7}" srcOrd="1" destOrd="0" presId="urn:microsoft.com/office/officeart/2018/2/layout/IconVerticalSolidList"/>
    <dgm:cxn modelId="{A82F297B-D792-4B2D-99B2-0011D9B34188}" type="presParOf" srcId="{EEBD0704-F6BB-4CB3-9807-CCFB347BF1D4}" destId="{B63E6828-118A-4CA5-8832-2162B61DDB31}" srcOrd="2" destOrd="0" presId="urn:microsoft.com/office/officeart/2018/2/layout/IconVerticalSolidList"/>
    <dgm:cxn modelId="{E01F6EF3-1BE2-42DD-89BF-42964C10A1A3}" type="presParOf" srcId="{EEBD0704-F6BB-4CB3-9807-CCFB347BF1D4}" destId="{37E49BD6-E35B-46DC-BF5F-BB1A60A83B8A}" srcOrd="3" destOrd="0" presId="urn:microsoft.com/office/officeart/2018/2/layout/IconVerticalSolidList"/>
    <dgm:cxn modelId="{5FB22370-24A0-4C66-85F7-CF6AB6BCE77D}" type="presParOf" srcId="{68EA4D1D-D184-4719-A48D-5D26AF444E3A}" destId="{C42ED05F-28BF-400C-97EA-31EE7D93E727}" srcOrd="3" destOrd="0" presId="urn:microsoft.com/office/officeart/2018/2/layout/IconVerticalSolidList"/>
    <dgm:cxn modelId="{F83E9157-24FE-4D02-A1A6-2EC93FB0A51C}" type="presParOf" srcId="{68EA4D1D-D184-4719-A48D-5D26AF444E3A}" destId="{8DE53068-A9E3-4120-BCC3-5C30D7FFAB7E}" srcOrd="4" destOrd="0" presId="urn:microsoft.com/office/officeart/2018/2/layout/IconVerticalSolidList"/>
    <dgm:cxn modelId="{7935E5A2-22ED-453D-8178-3A47BF1B3DAE}" type="presParOf" srcId="{8DE53068-A9E3-4120-BCC3-5C30D7FFAB7E}" destId="{BE168A34-B144-4836-9F0A-1020FB58C9E3}" srcOrd="0" destOrd="0" presId="urn:microsoft.com/office/officeart/2018/2/layout/IconVerticalSolidList"/>
    <dgm:cxn modelId="{E4F54379-DA53-4997-BE0C-83EE26137FBF}" type="presParOf" srcId="{8DE53068-A9E3-4120-BCC3-5C30D7FFAB7E}" destId="{19CA30A5-78CD-4488-9887-F0C545293399}" srcOrd="1" destOrd="0" presId="urn:microsoft.com/office/officeart/2018/2/layout/IconVerticalSolidList"/>
    <dgm:cxn modelId="{BD5A1A63-5B6A-4BAF-A8BC-EC91C33EF2A4}" type="presParOf" srcId="{8DE53068-A9E3-4120-BCC3-5C30D7FFAB7E}" destId="{15118EFA-F8CE-42EF-8719-C2D2006ADBF8}" srcOrd="2" destOrd="0" presId="urn:microsoft.com/office/officeart/2018/2/layout/IconVerticalSolidList"/>
    <dgm:cxn modelId="{77EDA34C-CBBC-4E3E-B3F5-27F3822681E8}" type="presParOf" srcId="{8DE53068-A9E3-4120-BCC3-5C30D7FFAB7E}" destId="{886122E1-88EA-4BC6-8A5A-A96227A4E15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D2E2EF-8806-4914-A178-CE56A1AA91F8}"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4AC012DC-B2C7-416E-A74C-B00E32B8636F}">
      <dgm:prSet/>
      <dgm:spPr/>
      <dgm:t>
        <a:bodyPr/>
        <a:lstStyle/>
        <a:p>
          <a:r>
            <a:rPr lang="en-US">
              <a:hlinkClick xmlns:r="http://schemas.openxmlformats.org/officeDocument/2006/relationships" r:id="rId1"/>
            </a:rPr>
            <a:t>Christi.Landis@sde.ok.gov</a:t>
          </a:r>
          <a:endParaRPr lang="en-US"/>
        </a:p>
      </dgm:t>
    </dgm:pt>
    <dgm:pt modelId="{741767EB-632B-42FD-A9C6-9AFF82577F98}" type="parTrans" cxnId="{FD86BCCA-B44E-443C-AACB-55B16E679986}">
      <dgm:prSet/>
      <dgm:spPr/>
      <dgm:t>
        <a:bodyPr/>
        <a:lstStyle/>
        <a:p>
          <a:endParaRPr lang="en-US"/>
        </a:p>
      </dgm:t>
    </dgm:pt>
    <dgm:pt modelId="{12B7C456-E1DE-4468-BCFD-064BECB48E7C}" type="sibTrans" cxnId="{FD86BCCA-B44E-443C-AACB-55B16E679986}">
      <dgm:prSet/>
      <dgm:spPr/>
      <dgm:t>
        <a:bodyPr/>
        <a:lstStyle/>
        <a:p>
          <a:endParaRPr lang="en-US"/>
        </a:p>
      </dgm:t>
    </dgm:pt>
    <dgm:pt modelId="{B742158A-006C-4A22-89AD-894E1CB4C0E0}">
      <dgm:prSet/>
      <dgm:spPr/>
      <dgm:t>
        <a:bodyPr/>
        <a:lstStyle/>
        <a:p>
          <a:r>
            <a:rPr lang="en-US"/>
            <a:t>405-885-9164</a:t>
          </a:r>
        </a:p>
      </dgm:t>
    </dgm:pt>
    <dgm:pt modelId="{88CF5763-0859-49A9-BF76-22747A6E7035}" type="parTrans" cxnId="{4F0B409D-11A4-4950-A229-4FC0248536D0}">
      <dgm:prSet/>
      <dgm:spPr/>
      <dgm:t>
        <a:bodyPr/>
        <a:lstStyle/>
        <a:p>
          <a:endParaRPr lang="en-US"/>
        </a:p>
      </dgm:t>
    </dgm:pt>
    <dgm:pt modelId="{E56F0C92-3192-4273-9AF9-62378268B466}" type="sibTrans" cxnId="{4F0B409D-11A4-4950-A229-4FC0248536D0}">
      <dgm:prSet/>
      <dgm:spPr/>
      <dgm:t>
        <a:bodyPr/>
        <a:lstStyle/>
        <a:p>
          <a:endParaRPr lang="en-US"/>
        </a:p>
      </dgm:t>
    </dgm:pt>
    <dgm:pt modelId="{DEB77317-3B7E-45F1-9A5B-96443CD5AF45}" type="pres">
      <dgm:prSet presAssocID="{CAD2E2EF-8806-4914-A178-CE56A1AA91F8}" presName="hierChild1" presStyleCnt="0">
        <dgm:presLayoutVars>
          <dgm:chPref val="1"/>
          <dgm:dir/>
          <dgm:animOne val="branch"/>
          <dgm:animLvl val="lvl"/>
          <dgm:resizeHandles/>
        </dgm:presLayoutVars>
      </dgm:prSet>
      <dgm:spPr/>
    </dgm:pt>
    <dgm:pt modelId="{225723A7-94D9-4F7E-A68E-96A7179975AB}" type="pres">
      <dgm:prSet presAssocID="{4AC012DC-B2C7-416E-A74C-B00E32B8636F}" presName="hierRoot1" presStyleCnt="0"/>
      <dgm:spPr/>
    </dgm:pt>
    <dgm:pt modelId="{7440852B-A862-45B8-8BFC-044D44D7FC5C}" type="pres">
      <dgm:prSet presAssocID="{4AC012DC-B2C7-416E-A74C-B00E32B8636F}" presName="composite" presStyleCnt="0"/>
      <dgm:spPr/>
    </dgm:pt>
    <dgm:pt modelId="{76CCFB96-8522-4F47-B41E-FEB10C9D9917}" type="pres">
      <dgm:prSet presAssocID="{4AC012DC-B2C7-416E-A74C-B00E32B8636F}" presName="background" presStyleLbl="node0" presStyleIdx="0" presStyleCnt="2"/>
      <dgm:spPr/>
    </dgm:pt>
    <dgm:pt modelId="{D4E5C702-E043-4E7E-A64C-39D3783272FF}" type="pres">
      <dgm:prSet presAssocID="{4AC012DC-B2C7-416E-A74C-B00E32B8636F}" presName="text" presStyleLbl="fgAcc0" presStyleIdx="0" presStyleCnt="2">
        <dgm:presLayoutVars>
          <dgm:chPref val="3"/>
        </dgm:presLayoutVars>
      </dgm:prSet>
      <dgm:spPr/>
    </dgm:pt>
    <dgm:pt modelId="{78467A80-ABFB-466B-8EF6-79673F50CF51}" type="pres">
      <dgm:prSet presAssocID="{4AC012DC-B2C7-416E-A74C-B00E32B8636F}" presName="hierChild2" presStyleCnt="0"/>
      <dgm:spPr/>
    </dgm:pt>
    <dgm:pt modelId="{C75B0F01-45C1-4FDC-A2FD-86FF61590D75}" type="pres">
      <dgm:prSet presAssocID="{B742158A-006C-4A22-89AD-894E1CB4C0E0}" presName="hierRoot1" presStyleCnt="0"/>
      <dgm:spPr/>
    </dgm:pt>
    <dgm:pt modelId="{13589081-C8BC-4E27-BD71-41D837EF89E2}" type="pres">
      <dgm:prSet presAssocID="{B742158A-006C-4A22-89AD-894E1CB4C0E0}" presName="composite" presStyleCnt="0"/>
      <dgm:spPr/>
    </dgm:pt>
    <dgm:pt modelId="{D5DD0B71-FFBE-4898-B868-D3D188C0CA8F}" type="pres">
      <dgm:prSet presAssocID="{B742158A-006C-4A22-89AD-894E1CB4C0E0}" presName="background" presStyleLbl="node0" presStyleIdx="1" presStyleCnt="2"/>
      <dgm:spPr/>
    </dgm:pt>
    <dgm:pt modelId="{9AEB10F6-DB17-4928-8A55-96F9B7EABEA8}" type="pres">
      <dgm:prSet presAssocID="{B742158A-006C-4A22-89AD-894E1CB4C0E0}" presName="text" presStyleLbl="fgAcc0" presStyleIdx="1" presStyleCnt="2">
        <dgm:presLayoutVars>
          <dgm:chPref val="3"/>
        </dgm:presLayoutVars>
      </dgm:prSet>
      <dgm:spPr/>
    </dgm:pt>
    <dgm:pt modelId="{DB42B806-83F8-4F0F-BB38-11EE77BAE5A3}" type="pres">
      <dgm:prSet presAssocID="{B742158A-006C-4A22-89AD-894E1CB4C0E0}" presName="hierChild2" presStyleCnt="0"/>
      <dgm:spPr/>
    </dgm:pt>
  </dgm:ptLst>
  <dgm:cxnLst>
    <dgm:cxn modelId="{A7C4F45B-AE52-4EB5-8677-917754466026}" type="presOf" srcId="{4AC012DC-B2C7-416E-A74C-B00E32B8636F}" destId="{D4E5C702-E043-4E7E-A64C-39D3783272FF}" srcOrd="0" destOrd="0" presId="urn:microsoft.com/office/officeart/2005/8/layout/hierarchy1"/>
    <dgm:cxn modelId="{4F0B409D-11A4-4950-A229-4FC0248536D0}" srcId="{CAD2E2EF-8806-4914-A178-CE56A1AA91F8}" destId="{B742158A-006C-4A22-89AD-894E1CB4C0E0}" srcOrd="1" destOrd="0" parTransId="{88CF5763-0859-49A9-BF76-22747A6E7035}" sibTransId="{E56F0C92-3192-4273-9AF9-62378268B466}"/>
    <dgm:cxn modelId="{FD86BCCA-B44E-443C-AACB-55B16E679986}" srcId="{CAD2E2EF-8806-4914-A178-CE56A1AA91F8}" destId="{4AC012DC-B2C7-416E-A74C-B00E32B8636F}" srcOrd="0" destOrd="0" parTransId="{741767EB-632B-42FD-A9C6-9AFF82577F98}" sibTransId="{12B7C456-E1DE-4468-BCFD-064BECB48E7C}"/>
    <dgm:cxn modelId="{1AA404D6-57B6-4747-A2CA-2C00630BFE49}" type="presOf" srcId="{CAD2E2EF-8806-4914-A178-CE56A1AA91F8}" destId="{DEB77317-3B7E-45F1-9A5B-96443CD5AF45}" srcOrd="0" destOrd="0" presId="urn:microsoft.com/office/officeart/2005/8/layout/hierarchy1"/>
    <dgm:cxn modelId="{8B76E0ED-100F-4808-B5B1-97A2982550E0}" type="presOf" srcId="{B742158A-006C-4A22-89AD-894E1CB4C0E0}" destId="{9AEB10F6-DB17-4928-8A55-96F9B7EABEA8}" srcOrd="0" destOrd="0" presId="urn:microsoft.com/office/officeart/2005/8/layout/hierarchy1"/>
    <dgm:cxn modelId="{3E8160DF-D93F-4D5E-8DFD-07D78A561A2B}" type="presParOf" srcId="{DEB77317-3B7E-45F1-9A5B-96443CD5AF45}" destId="{225723A7-94D9-4F7E-A68E-96A7179975AB}" srcOrd="0" destOrd="0" presId="urn:microsoft.com/office/officeart/2005/8/layout/hierarchy1"/>
    <dgm:cxn modelId="{9E49EBD3-4617-45EA-8D59-FE987170C183}" type="presParOf" srcId="{225723A7-94D9-4F7E-A68E-96A7179975AB}" destId="{7440852B-A862-45B8-8BFC-044D44D7FC5C}" srcOrd="0" destOrd="0" presId="urn:microsoft.com/office/officeart/2005/8/layout/hierarchy1"/>
    <dgm:cxn modelId="{D8F7DE09-F941-4DBB-B420-9567E334B36E}" type="presParOf" srcId="{7440852B-A862-45B8-8BFC-044D44D7FC5C}" destId="{76CCFB96-8522-4F47-B41E-FEB10C9D9917}" srcOrd="0" destOrd="0" presId="urn:microsoft.com/office/officeart/2005/8/layout/hierarchy1"/>
    <dgm:cxn modelId="{0D0C34AA-2626-4E97-A67E-C0271D1450AB}" type="presParOf" srcId="{7440852B-A862-45B8-8BFC-044D44D7FC5C}" destId="{D4E5C702-E043-4E7E-A64C-39D3783272FF}" srcOrd="1" destOrd="0" presId="urn:microsoft.com/office/officeart/2005/8/layout/hierarchy1"/>
    <dgm:cxn modelId="{77B224A8-C33F-494C-B771-3FEE290CADB0}" type="presParOf" srcId="{225723A7-94D9-4F7E-A68E-96A7179975AB}" destId="{78467A80-ABFB-466B-8EF6-79673F50CF51}" srcOrd="1" destOrd="0" presId="urn:microsoft.com/office/officeart/2005/8/layout/hierarchy1"/>
    <dgm:cxn modelId="{398B3AE1-3ABE-4BC6-A9DB-D3255BCDD65E}" type="presParOf" srcId="{DEB77317-3B7E-45F1-9A5B-96443CD5AF45}" destId="{C75B0F01-45C1-4FDC-A2FD-86FF61590D75}" srcOrd="1" destOrd="0" presId="urn:microsoft.com/office/officeart/2005/8/layout/hierarchy1"/>
    <dgm:cxn modelId="{E1BFD7BA-46B7-4031-A92B-B9D1392C2369}" type="presParOf" srcId="{C75B0F01-45C1-4FDC-A2FD-86FF61590D75}" destId="{13589081-C8BC-4E27-BD71-41D837EF89E2}" srcOrd="0" destOrd="0" presId="urn:microsoft.com/office/officeart/2005/8/layout/hierarchy1"/>
    <dgm:cxn modelId="{0238C2A9-DC89-4D3F-9D08-DC167CF81607}" type="presParOf" srcId="{13589081-C8BC-4E27-BD71-41D837EF89E2}" destId="{D5DD0B71-FFBE-4898-B868-D3D188C0CA8F}" srcOrd="0" destOrd="0" presId="urn:microsoft.com/office/officeart/2005/8/layout/hierarchy1"/>
    <dgm:cxn modelId="{912D2AC2-704E-4810-B657-8C6CDC0F4136}" type="presParOf" srcId="{13589081-C8BC-4E27-BD71-41D837EF89E2}" destId="{9AEB10F6-DB17-4928-8A55-96F9B7EABEA8}" srcOrd="1" destOrd="0" presId="urn:microsoft.com/office/officeart/2005/8/layout/hierarchy1"/>
    <dgm:cxn modelId="{AA7F38AC-2177-4F02-AF7A-C4F10107DDF8}" type="presParOf" srcId="{C75B0F01-45C1-4FDC-A2FD-86FF61590D75}" destId="{DB42B806-83F8-4F0F-BB38-11EE77BAE5A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E80F8-3284-4C86-8BB3-92EE92C9C0D9}">
      <dsp:nvSpPr>
        <dsp:cNvPr id="0" name=""/>
        <dsp:cNvSpPr/>
      </dsp:nvSpPr>
      <dsp:spPr>
        <a:xfrm>
          <a:off x="3730955" y="213358"/>
          <a:ext cx="4234347" cy="1470533"/>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16C201-10DA-4E77-AFB9-5FE339CA4731}">
      <dsp:nvSpPr>
        <dsp:cNvPr id="0" name=""/>
        <dsp:cNvSpPr/>
      </dsp:nvSpPr>
      <dsp:spPr>
        <a:xfrm>
          <a:off x="5444389" y="3814195"/>
          <a:ext cx="820609" cy="525190"/>
        </a:xfrm>
        <a:prstGeom prst="down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9C1275-CCA4-44B8-ACB9-8E307BA03861}">
      <dsp:nvSpPr>
        <dsp:cNvPr id="0" name=""/>
        <dsp:cNvSpPr/>
      </dsp:nvSpPr>
      <dsp:spPr>
        <a:xfrm>
          <a:off x="3885230" y="4234347"/>
          <a:ext cx="3938928" cy="984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US" sz="3500" kern="1200" dirty="0"/>
            <a:t>Statewide Data</a:t>
          </a:r>
        </a:p>
      </dsp:txBody>
      <dsp:txXfrm>
        <a:off x="3885230" y="4234347"/>
        <a:ext cx="3938928" cy="984732"/>
      </dsp:txXfrm>
    </dsp:sp>
    <dsp:sp modelId="{ADBED5CC-5B3B-4DFE-B84D-3CBE055A8DCD}">
      <dsp:nvSpPr>
        <dsp:cNvPr id="0" name=""/>
        <dsp:cNvSpPr/>
      </dsp:nvSpPr>
      <dsp:spPr>
        <a:xfrm>
          <a:off x="5270419" y="1797464"/>
          <a:ext cx="1477098" cy="147709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Cleanup</a:t>
          </a:r>
        </a:p>
      </dsp:txBody>
      <dsp:txXfrm>
        <a:off x="5486735" y="2013780"/>
        <a:ext cx="1044466" cy="1044466"/>
      </dsp:txXfrm>
    </dsp:sp>
    <dsp:sp modelId="{1AD35A37-E91D-4BF7-9BAE-31BE517BECC1}">
      <dsp:nvSpPr>
        <dsp:cNvPr id="0" name=""/>
        <dsp:cNvSpPr/>
      </dsp:nvSpPr>
      <dsp:spPr>
        <a:xfrm>
          <a:off x="4213474" y="689312"/>
          <a:ext cx="1477098" cy="1477098"/>
        </a:xfrm>
        <a:prstGeom prst="ellipse">
          <a:avLst/>
        </a:prstGeom>
        <a:solidFill>
          <a:schemeClr val="accent2">
            <a:hueOff val="-2620949"/>
            <a:satOff val="10250"/>
            <a:lumOff val="10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Local Data Entry</a:t>
          </a:r>
        </a:p>
      </dsp:txBody>
      <dsp:txXfrm>
        <a:off x="4429790" y="905628"/>
        <a:ext cx="1044466" cy="1044466"/>
      </dsp:txXfrm>
    </dsp:sp>
    <dsp:sp modelId="{DB1D012F-DFBC-4C32-AE75-C37910CE86DF}">
      <dsp:nvSpPr>
        <dsp:cNvPr id="0" name=""/>
        <dsp:cNvSpPr/>
      </dsp:nvSpPr>
      <dsp:spPr>
        <a:xfrm>
          <a:off x="5723396" y="332182"/>
          <a:ext cx="1477098" cy="1477098"/>
        </a:xfrm>
        <a:prstGeom prst="ellipse">
          <a:avLst/>
        </a:prstGeom>
        <a:solidFill>
          <a:schemeClr val="accent2">
            <a:hueOff val="-5241897"/>
            <a:satOff val="20501"/>
            <a:lumOff val="20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Child Records</a:t>
          </a:r>
        </a:p>
      </dsp:txBody>
      <dsp:txXfrm>
        <a:off x="5939712" y="548498"/>
        <a:ext cx="1044466" cy="1044466"/>
      </dsp:txXfrm>
    </dsp:sp>
    <dsp:sp modelId="{DF643294-23A8-48DE-B86B-06F4B3B9637F}">
      <dsp:nvSpPr>
        <dsp:cNvPr id="0" name=""/>
        <dsp:cNvSpPr/>
      </dsp:nvSpPr>
      <dsp:spPr>
        <a:xfrm>
          <a:off x="3559007" y="0"/>
          <a:ext cx="4595416" cy="3676332"/>
        </a:xfrm>
        <a:prstGeom prst="funnel">
          <a:avLst/>
        </a:prstGeom>
        <a:solidFill>
          <a:schemeClr val="lt1">
            <a:alpha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FDBDC-8529-4BAD-90DB-5B7A52048EC5}">
      <dsp:nvSpPr>
        <dsp:cNvPr id="0" name=""/>
        <dsp:cNvSpPr/>
      </dsp:nvSpPr>
      <dsp:spPr>
        <a:xfrm>
          <a:off x="679050" y="578168"/>
          <a:ext cx="1887187" cy="188718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FE9778-42E1-4D5B-AC8A-8B1FC39288CB}">
      <dsp:nvSpPr>
        <dsp:cNvPr id="0" name=""/>
        <dsp:cNvSpPr/>
      </dsp:nvSpPr>
      <dsp:spPr>
        <a:xfrm>
          <a:off x="1081237" y="9803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874C90-B53F-4457-BA17-872C555BAB22}">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Natural Environment</a:t>
          </a:r>
        </a:p>
      </dsp:txBody>
      <dsp:txXfrm>
        <a:off x="75768" y="3053169"/>
        <a:ext cx="3093750" cy="720000"/>
      </dsp:txXfrm>
    </dsp:sp>
    <dsp:sp modelId="{ADAF5A8D-108B-4F9C-B143-0430469C1D3C}">
      <dsp:nvSpPr>
        <dsp:cNvPr id="0" name=""/>
        <dsp:cNvSpPr/>
      </dsp:nvSpPr>
      <dsp:spPr>
        <a:xfrm>
          <a:off x="4314206" y="578168"/>
          <a:ext cx="1887187" cy="188718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F522B1-E050-4F2A-912C-AEF1FD9244B2}">
      <dsp:nvSpPr>
        <dsp:cNvPr id="0" name=""/>
        <dsp:cNvSpPr/>
      </dsp:nvSpPr>
      <dsp:spPr>
        <a:xfrm>
          <a:off x="4716393" y="9803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CA9D15-BA83-4102-8B26-FB2A72BFA56A}">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Transition</a:t>
          </a:r>
        </a:p>
      </dsp:txBody>
      <dsp:txXfrm>
        <a:off x="3710925" y="3053169"/>
        <a:ext cx="3093750" cy="720000"/>
      </dsp:txXfrm>
    </dsp:sp>
    <dsp:sp modelId="{45488569-EFBB-4E6C-A1F0-4DED42D300F9}">
      <dsp:nvSpPr>
        <dsp:cNvPr id="0" name=""/>
        <dsp:cNvSpPr/>
      </dsp:nvSpPr>
      <dsp:spPr>
        <a:xfrm>
          <a:off x="7949362" y="578168"/>
          <a:ext cx="1887187" cy="188718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E1AA6B-4B80-4536-B87D-A2C66D6138BD}">
      <dsp:nvSpPr>
        <dsp:cNvPr id="0" name=""/>
        <dsp:cNvSpPr/>
      </dsp:nvSpPr>
      <dsp:spPr>
        <a:xfrm>
          <a:off x="8351550" y="9803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879AE1-536A-40A2-9847-F99EB7AB47F0}">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Timely and Accurate Data</a:t>
          </a:r>
        </a:p>
      </dsp:txBody>
      <dsp:txXfrm>
        <a:off x="7346081" y="3053169"/>
        <a:ext cx="30937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106E8-02A9-43CA-8764-27F3357C0F02}">
      <dsp:nvSpPr>
        <dsp:cNvPr id="0" name=""/>
        <dsp:cNvSpPr/>
      </dsp:nvSpPr>
      <dsp:spPr>
        <a:xfrm>
          <a:off x="0" y="531"/>
          <a:ext cx="10515600" cy="124293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BE77AB-1819-4FB9-BD5E-6307610BA1EA}">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DB84A7-1B6E-46F3-95FB-68F481E5D20F}">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77900">
            <a:lnSpc>
              <a:spcPct val="100000"/>
            </a:lnSpc>
            <a:spcBef>
              <a:spcPct val="0"/>
            </a:spcBef>
            <a:spcAft>
              <a:spcPct val="35000"/>
            </a:spcAft>
            <a:buNone/>
          </a:pPr>
          <a:r>
            <a:rPr lang="en-US" sz="2200" kern="1200"/>
            <a:t>Annual Report due to the Office of Special Education Program the first Monday in February providing data, narrative and root cause analysis.</a:t>
          </a:r>
        </a:p>
      </dsp:txBody>
      <dsp:txXfrm>
        <a:off x="1435590" y="531"/>
        <a:ext cx="9080009" cy="1242935"/>
      </dsp:txXfrm>
    </dsp:sp>
    <dsp:sp modelId="{F5D77050-05BE-469F-ADCB-2FBFC251585B}">
      <dsp:nvSpPr>
        <dsp:cNvPr id="0" name=""/>
        <dsp:cNvSpPr/>
      </dsp:nvSpPr>
      <dsp:spPr>
        <a:xfrm>
          <a:off x="0" y="1554201"/>
          <a:ext cx="10515600" cy="124293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B60AD4-CCE1-4B4E-9BDF-8EAF79D32BC7}">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E49BD6-E35B-46DC-BF5F-BB1A60A83B8A}">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77900">
            <a:lnSpc>
              <a:spcPct val="100000"/>
            </a:lnSpc>
            <a:spcBef>
              <a:spcPct val="0"/>
            </a:spcBef>
            <a:spcAft>
              <a:spcPct val="35000"/>
            </a:spcAft>
            <a:buNone/>
          </a:pPr>
          <a:r>
            <a:rPr lang="en-US" sz="2200" kern="1200" dirty="0"/>
            <a:t>SoonerStart reported on data from July 1, 2024, to June 30, 2025.</a:t>
          </a:r>
        </a:p>
      </dsp:txBody>
      <dsp:txXfrm>
        <a:off x="1435590" y="1554201"/>
        <a:ext cx="9080009" cy="1242935"/>
      </dsp:txXfrm>
    </dsp:sp>
    <dsp:sp modelId="{BE168A34-B144-4836-9F0A-1020FB58C9E3}">
      <dsp:nvSpPr>
        <dsp:cNvPr id="0" name=""/>
        <dsp:cNvSpPr/>
      </dsp:nvSpPr>
      <dsp:spPr>
        <a:xfrm>
          <a:off x="0" y="3107870"/>
          <a:ext cx="10515600" cy="124293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CA30A5-78CD-4488-9887-F0C545293399}">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6122E1-88EA-4BC6-8A5A-A96227A4E157}">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77900">
            <a:lnSpc>
              <a:spcPct val="100000"/>
            </a:lnSpc>
            <a:spcBef>
              <a:spcPct val="0"/>
            </a:spcBef>
            <a:spcAft>
              <a:spcPct val="35000"/>
            </a:spcAft>
            <a:buNone/>
          </a:pPr>
          <a:r>
            <a:rPr lang="en-US" sz="2200" kern="1200"/>
            <a:t>Obligations to the federal grant include timely and accurate reporting of data to OSEP on 12 Part C Indicators.</a:t>
          </a:r>
        </a:p>
      </dsp:txBody>
      <dsp:txXfrm>
        <a:off x="1435590" y="3107870"/>
        <a:ext cx="9080009" cy="1242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CFB96-8522-4F47-B41E-FEB10C9D9917}">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E5C702-E043-4E7E-A64C-39D3783272FF}">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hlinkClick xmlns:r="http://schemas.openxmlformats.org/officeDocument/2006/relationships" r:id="rId1"/>
            </a:rPr>
            <a:t>Christi.Landis@sde.ok.gov</a:t>
          </a:r>
          <a:endParaRPr lang="en-US" sz="2600" kern="1200"/>
        </a:p>
      </dsp:txBody>
      <dsp:txXfrm>
        <a:off x="696297" y="538547"/>
        <a:ext cx="4171627" cy="2590157"/>
      </dsp:txXfrm>
    </dsp:sp>
    <dsp:sp modelId="{D5DD0B71-FFBE-4898-B868-D3D188C0CA8F}">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EB10F6-DB17-4928-8A55-96F9B7EABEA8}">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405-885-9164</a:t>
          </a:r>
        </a:p>
      </dsp:txBody>
      <dsp:txXfrm>
        <a:off x="5991936" y="538547"/>
        <a:ext cx="4171627" cy="2590157"/>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6A3698B-7DD6-C74D-BB93-757F14B7B698}" type="datetimeFigureOut">
              <a:rPr lang="en-US" smtClean="0"/>
              <a:t>6/1/2026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11936F9-C00C-D84D-AB08-223138E554E6}" type="slidenum">
              <a:rPr lang="en-US" smtClean="0"/>
              <a:t>‹#›</a:t>
            </a:fld>
            <a:endParaRPr lang="en-US"/>
          </a:p>
        </p:txBody>
      </p:sp>
    </p:spTree>
    <p:extLst>
      <p:ext uri="{BB962C8B-B14F-4D97-AF65-F5344CB8AC3E}">
        <p14:creationId xmlns:p14="http://schemas.microsoft.com/office/powerpoint/2010/main" val="2942977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lead agency must send out site determinations for IDEA Part C because it’s part of their responsibility to </a:t>
            </a:r>
            <a:r>
              <a:rPr lang="en-US" b="1" dirty="0"/>
              <a:t>make sure each local program is doing what the law requires</a:t>
            </a:r>
            <a:r>
              <a:rPr lang="en-US" dirty="0"/>
              <a:t> for infants and toddlers with developmental delays.</a:t>
            </a:r>
          </a:p>
          <a:p>
            <a:r>
              <a:rPr lang="en-US" dirty="0"/>
              <a:t>Think of it like a yearly “progress report” for each district or site. The lead agency (OSDE):</a:t>
            </a:r>
          </a:p>
          <a:p>
            <a:r>
              <a:rPr lang="en-US" b="1" dirty="0"/>
              <a:t>Checks how well each program is following the rules</a:t>
            </a:r>
            <a:r>
              <a:rPr lang="en-US" dirty="0"/>
              <a:t>, such as timelines, evaluations, services, and transitions.</a:t>
            </a:r>
          </a:p>
          <a:p>
            <a:r>
              <a:rPr lang="en-US" b="1" dirty="0"/>
              <a:t>Looks at data</a:t>
            </a:r>
            <a:r>
              <a:rPr lang="en-US" dirty="0"/>
              <a:t> to see whether children and families are getting services on time and correctly.</a:t>
            </a:r>
          </a:p>
          <a:p>
            <a:r>
              <a:rPr lang="en-US" b="1" dirty="0"/>
              <a:t>Identifies areas that are working well</a:t>
            </a:r>
            <a:r>
              <a:rPr lang="en-US" dirty="0"/>
              <a:t> and areas where improvement is needed.</a:t>
            </a:r>
          </a:p>
          <a:p>
            <a:r>
              <a:rPr lang="en-US" b="1" dirty="0"/>
              <a:t>Provides official results back to the districts</a:t>
            </a:r>
            <a:r>
              <a:rPr lang="en-US" dirty="0"/>
              <a:t> so they know how they’re doing.</a:t>
            </a:r>
          </a:p>
          <a:p>
            <a:r>
              <a:rPr lang="en-US" dirty="0"/>
              <a:t>IDEA requires states to monitor all local programs, and sending these determinations is </a:t>
            </a:r>
            <a:r>
              <a:rPr lang="en-US" b="1" dirty="0"/>
              <a:t>how the state shows it is meeting that responsibility</a:t>
            </a:r>
            <a:r>
              <a:rPr lang="en-US" dirty="0"/>
              <a:t>. It keeps programs accountable and ensures babies and families get consistent, high-quality early intervention services across the state.</a:t>
            </a:r>
          </a:p>
          <a:p>
            <a:endParaRPr lang="en-US" dirty="0"/>
          </a:p>
        </p:txBody>
      </p:sp>
      <p:sp>
        <p:nvSpPr>
          <p:cNvPr id="4" name="Slide Number Placeholder 3"/>
          <p:cNvSpPr>
            <a:spLocks noGrp="1"/>
          </p:cNvSpPr>
          <p:nvPr>
            <p:ph type="sldNum" sz="quarter" idx="5"/>
          </p:nvPr>
        </p:nvSpPr>
        <p:spPr/>
        <p:txBody>
          <a:bodyPr/>
          <a:lstStyle/>
          <a:p>
            <a:fld id="{511936F9-C00C-D84D-AB08-223138E554E6}" type="slidenum">
              <a:rPr lang="en-US" smtClean="0"/>
              <a:t>2</a:t>
            </a:fld>
            <a:endParaRPr lang="en-US" dirty="0"/>
          </a:p>
        </p:txBody>
      </p:sp>
    </p:spTree>
    <p:extLst>
      <p:ext uri="{BB962C8B-B14F-4D97-AF65-F5344CB8AC3E}">
        <p14:creationId xmlns:p14="http://schemas.microsoft.com/office/powerpoint/2010/main" val="2699513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Early Intervention Programs/sites/districts receive this determination, which can be compared to an annual report card. It is the district-level data for the first 8 indicators (see handout). SoonerStart takes all of the data, both compliance and performance, and based on that year’s data issues a determination based on a preset of perimeters.  Meets requirement reflects 85% and up, NA is 10 to 84.9, Needs intervention is 55 to 69.9 and below 55 is substantial intervention.</a:t>
            </a:r>
          </a:p>
          <a:p>
            <a:r>
              <a:rPr lang="en-US" dirty="0"/>
              <a:t>Everyone is judged by the same matrix. All determinations must be sent to the local site by December 1, 2025, based on SoonerStart general supervision guidelines. </a:t>
            </a:r>
          </a:p>
        </p:txBody>
      </p:sp>
      <p:sp>
        <p:nvSpPr>
          <p:cNvPr id="4" name="Slide Number Placeholder 3"/>
          <p:cNvSpPr>
            <a:spLocks noGrp="1"/>
          </p:cNvSpPr>
          <p:nvPr>
            <p:ph type="sldNum" sz="quarter" idx="5"/>
          </p:nvPr>
        </p:nvSpPr>
        <p:spPr/>
        <p:txBody>
          <a:bodyPr/>
          <a:lstStyle/>
          <a:p>
            <a:fld id="{511936F9-C00C-D84D-AB08-223138E554E6}" type="slidenum">
              <a:rPr lang="en-US" smtClean="0"/>
              <a:t>3</a:t>
            </a:fld>
            <a:endParaRPr lang="en-US"/>
          </a:p>
        </p:txBody>
      </p:sp>
    </p:spTree>
    <p:extLst>
      <p:ext uri="{BB962C8B-B14F-4D97-AF65-F5344CB8AC3E}">
        <p14:creationId xmlns:p14="http://schemas.microsoft.com/office/powerpoint/2010/main" val="23071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process of determining local and statewide results starts with local district staff inputting timely and accurate data – progress notes, workspace data entry for individual children, then quarterly and annual clean-up. This is all calibrated together for statewide results. The Part C Data Manager then disaggregates the data back to the local level.</a:t>
            </a:r>
          </a:p>
        </p:txBody>
      </p:sp>
      <p:sp>
        <p:nvSpPr>
          <p:cNvPr id="4" name="Slide Number Placeholder 3"/>
          <p:cNvSpPr>
            <a:spLocks noGrp="1"/>
          </p:cNvSpPr>
          <p:nvPr>
            <p:ph type="sldNum" sz="quarter" idx="5"/>
          </p:nvPr>
        </p:nvSpPr>
        <p:spPr/>
        <p:txBody>
          <a:bodyPr/>
          <a:lstStyle/>
          <a:p>
            <a:fld id="{511936F9-C00C-D84D-AB08-223138E554E6}" type="slidenum">
              <a:rPr lang="en-US" smtClean="0"/>
              <a:t>4</a:t>
            </a:fld>
            <a:endParaRPr lang="en-US"/>
          </a:p>
        </p:txBody>
      </p:sp>
    </p:spTree>
    <p:extLst>
      <p:ext uri="{BB962C8B-B14F-4D97-AF65-F5344CB8AC3E}">
        <p14:creationId xmlns:p14="http://schemas.microsoft.com/office/powerpoint/2010/main" val="4237879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SoonerStart has 12 individual districts that each receive a data profile and determination.  This years results are: </a:t>
            </a:r>
          </a:p>
        </p:txBody>
      </p:sp>
      <p:sp>
        <p:nvSpPr>
          <p:cNvPr id="4" name="Slide Number Placeholder 3"/>
          <p:cNvSpPr>
            <a:spLocks noGrp="1"/>
          </p:cNvSpPr>
          <p:nvPr>
            <p:ph type="sldNum" sz="quarter" idx="5"/>
          </p:nvPr>
        </p:nvSpPr>
        <p:spPr/>
        <p:txBody>
          <a:bodyPr/>
          <a:lstStyle/>
          <a:p>
            <a:fld id="{511936F9-C00C-D84D-AB08-223138E554E6}" type="slidenum">
              <a:rPr lang="en-US" smtClean="0"/>
              <a:t>5</a:t>
            </a:fld>
            <a:endParaRPr lang="en-US"/>
          </a:p>
        </p:txBody>
      </p:sp>
    </p:spTree>
    <p:extLst>
      <p:ext uri="{BB962C8B-B14F-4D97-AF65-F5344CB8AC3E}">
        <p14:creationId xmlns:p14="http://schemas.microsoft.com/office/powerpoint/2010/main" val="3677260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districts had high rates of non-natural environments for a variety of reasons. There were big improvements made in moving services back into the natural learning environment. Transition data had several 100 percent compliance (even statewide). Increase in Part C and Part B transitions and acceptance into schools. </a:t>
            </a:r>
          </a:p>
        </p:txBody>
      </p:sp>
      <p:sp>
        <p:nvSpPr>
          <p:cNvPr id="4" name="Slide Number Placeholder 3"/>
          <p:cNvSpPr>
            <a:spLocks noGrp="1"/>
          </p:cNvSpPr>
          <p:nvPr>
            <p:ph type="sldNum" sz="quarter" idx="5"/>
          </p:nvPr>
        </p:nvSpPr>
        <p:spPr/>
        <p:txBody>
          <a:bodyPr/>
          <a:lstStyle/>
          <a:p>
            <a:fld id="{511936F9-C00C-D84D-AB08-223138E554E6}" type="slidenum">
              <a:rPr lang="en-US" smtClean="0"/>
              <a:t>7</a:t>
            </a:fld>
            <a:endParaRPr lang="en-US"/>
          </a:p>
        </p:txBody>
      </p:sp>
    </p:spTree>
    <p:extLst>
      <p:ext uri="{BB962C8B-B14F-4D97-AF65-F5344CB8AC3E}">
        <p14:creationId xmlns:p14="http://schemas.microsoft.com/office/powerpoint/2010/main" val="1343773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SoonerStart focuses on an indicator or “related” requirement each year for monitoring. Two years ago we focused on natural environment and that has improved. We can hypothesize that focusing on that increased the percentage. One of the most common challenges experienced during these calculations and analysis is the lack or incompleteness of progress notes. While quantitative data help find our percentages and summations, it does not tell the story, qualitative data, especially progress notes and narratives in the workspace of our data system do. OSEP is also citing many states for a lack of fiscal monitoring, for SoonerStart those tasks can be accomplished by utilizing Progress note timeliness and completion as well as ensuring we have complete Medicaid consent for all families. We would like to also keep Natural Environment not only looking at percentages, but if justification exists when it is not utilized as required by OSEP. Complete Hearing and Vision on the IFSP to ensure we are not overlooking a potential sensory loss contributing to delays and finally Prior Written Notice for Transition Related Activities.</a:t>
            </a:r>
          </a:p>
        </p:txBody>
      </p:sp>
      <p:sp>
        <p:nvSpPr>
          <p:cNvPr id="4" name="Slide Number Placeholder 3"/>
          <p:cNvSpPr>
            <a:spLocks noGrp="1"/>
          </p:cNvSpPr>
          <p:nvPr>
            <p:ph type="sldNum" sz="quarter" idx="5"/>
          </p:nvPr>
        </p:nvSpPr>
        <p:spPr/>
        <p:txBody>
          <a:bodyPr/>
          <a:lstStyle/>
          <a:p>
            <a:fld id="{511936F9-C00C-D84D-AB08-223138E554E6}" type="slidenum">
              <a:rPr lang="en-US" smtClean="0"/>
              <a:t>8</a:t>
            </a:fld>
            <a:endParaRPr lang="en-US"/>
          </a:p>
        </p:txBody>
      </p:sp>
    </p:spTree>
    <p:extLst>
      <p:ext uri="{BB962C8B-B14F-4D97-AF65-F5344CB8AC3E}">
        <p14:creationId xmlns:p14="http://schemas.microsoft.com/office/powerpoint/2010/main" val="4013415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 infant/toddlers with IFSPs demonstrating improved Positive Social-Emotional Skills (including social relationships). Summary Statement ONE refers to IMPROVEMENT while Summary Statement TWO refers to FUNCTIONING WITHIN AGE EXPECTATIONS.</a:t>
            </a:r>
          </a:p>
        </p:txBody>
      </p:sp>
      <p:sp>
        <p:nvSpPr>
          <p:cNvPr id="4" name="Slide Number Placeholder 3"/>
          <p:cNvSpPr>
            <a:spLocks noGrp="1"/>
          </p:cNvSpPr>
          <p:nvPr>
            <p:ph type="sldNum" sz="quarter" idx="5"/>
          </p:nvPr>
        </p:nvSpPr>
        <p:spPr/>
        <p:txBody>
          <a:bodyPr/>
          <a:lstStyle/>
          <a:p>
            <a:fld id="{511936F9-C00C-D84D-AB08-223138E554E6}" type="slidenum">
              <a:rPr lang="en-US" smtClean="0"/>
              <a:t>13</a:t>
            </a:fld>
            <a:endParaRPr lang="en-US"/>
          </a:p>
        </p:txBody>
      </p:sp>
    </p:spTree>
    <p:extLst>
      <p:ext uri="{BB962C8B-B14F-4D97-AF65-F5344CB8AC3E}">
        <p14:creationId xmlns:p14="http://schemas.microsoft.com/office/powerpoint/2010/main" val="3710611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F9D5A-593B-9D60-77D9-6459C2E08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74BCE-4157-8BA0-32AB-0EAE7DFDE8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9E228-F634-8EDD-889B-35DF79554F9F}"/>
              </a:ext>
            </a:extLst>
          </p:cNvPr>
          <p:cNvSpPr>
            <a:spLocks noGrp="1"/>
          </p:cNvSpPr>
          <p:nvPr>
            <p:ph type="body" idx="1"/>
          </p:nvPr>
        </p:nvSpPr>
        <p:spPr/>
        <p:txBody>
          <a:bodyPr/>
          <a:lstStyle/>
          <a:p>
            <a:r>
              <a:rPr lang="en-US" dirty="0"/>
              <a:t>% of infant/toddlers with IFSPs demonstrating improved Acquisition and use of knowledge and skills (including early language/communications). Summary Statement ONE refers to IMPROVEMENT while Summary Statement TWO refers to FUNCTIONING WITHIN AGE EXPECTATIONS.</a:t>
            </a:r>
          </a:p>
        </p:txBody>
      </p:sp>
      <p:sp>
        <p:nvSpPr>
          <p:cNvPr id="4" name="Slide Number Placeholder 3">
            <a:extLst>
              <a:ext uri="{FF2B5EF4-FFF2-40B4-BE49-F238E27FC236}">
                <a16:creationId xmlns:a16="http://schemas.microsoft.com/office/drawing/2014/main" id="{02F96679-C75A-D1EB-9BC5-3F97B8678516}"/>
              </a:ext>
            </a:extLst>
          </p:cNvPr>
          <p:cNvSpPr>
            <a:spLocks noGrp="1"/>
          </p:cNvSpPr>
          <p:nvPr>
            <p:ph type="sldNum" sz="quarter" idx="5"/>
          </p:nvPr>
        </p:nvSpPr>
        <p:spPr/>
        <p:txBody>
          <a:bodyPr/>
          <a:lstStyle/>
          <a:p>
            <a:pPr defTabSz="931774">
              <a:defRPr/>
            </a:pPr>
            <a:fld id="{511936F9-C00C-D84D-AB08-223138E554E6}" type="slidenum">
              <a:rPr lang="en-US">
                <a:solidFill>
                  <a:prstClr val="black"/>
                </a:solidFill>
                <a:latin typeface="Calibri" panose="020F0502020204030204"/>
              </a:rPr>
              <a:pPr defTabSz="931774">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96497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D58F4-E27C-7F3A-DD8F-BFE4E14B5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279E4-F259-39CC-F10C-B1839076A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79DE7F-9894-0FB5-BB3E-FAFDA21B9E90}"/>
              </a:ext>
            </a:extLst>
          </p:cNvPr>
          <p:cNvSpPr>
            <a:spLocks noGrp="1"/>
          </p:cNvSpPr>
          <p:nvPr>
            <p:ph type="body" idx="1"/>
          </p:nvPr>
        </p:nvSpPr>
        <p:spPr/>
        <p:txBody>
          <a:bodyPr/>
          <a:lstStyle/>
          <a:p>
            <a:r>
              <a:rPr lang="en-US" dirty="0"/>
              <a:t>% of infant/toddlers with IFSPs demonstrating improved Use of appropriate behaviors to meet their needs. Summary Statement ONE refers to IMPROVEMENT while Summary Statement TWO refers to FUNCTIONING WITHIN AGE EXPECTATIONS.</a:t>
            </a:r>
          </a:p>
        </p:txBody>
      </p:sp>
      <p:sp>
        <p:nvSpPr>
          <p:cNvPr id="4" name="Slide Number Placeholder 3">
            <a:extLst>
              <a:ext uri="{FF2B5EF4-FFF2-40B4-BE49-F238E27FC236}">
                <a16:creationId xmlns:a16="http://schemas.microsoft.com/office/drawing/2014/main" id="{B43B36FD-81D6-3848-8078-54028023B55A}"/>
              </a:ext>
            </a:extLst>
          </p:cNvPr>
          <p:cNvSpPr>
            <a:spLocks noGrp="1"/>
          </p:cNvSpPr>
          <p:nvPr>
            <p:ph type="sldNum" sz="quarter" idx="5"/>
          </p:nvPr>
        </p:nvSpPr>
        <p:spPr/>
        <p:txBody>
          <a:bodyPr/>
          <a:lstStyle/>
          <a:p>
            <a:pPr defTabSz="931774">
              <a:defRPr/>
            </a:pPr>
            <a:fld id="{511936F9-C00C-D84D-AB08-223138E554E6}" type="slidenum">
              <a:rPr lang="en-US">
                <a:solidFill>
                  <a:prstClr val="black"/>
                </a:solidFill>
                <a:latin typeface="Calibri" panose="020F0502020204030204"/>
              </a:rPr>
              <a:pPr defTabSz="931774">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2712435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F9A3D-7432-66D1-E009-E868D4ED9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397BD1-7F7F-65AF-950B-534FC513E2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61FC36-3DD7-B7C1-E55A-0FC96D87562C}"/>
              </a:ext>
            </a:extLst>
          </p:cNvPr>
          <p:cNvSpPr>
            <a:spLocks noGrp="1"/>
          </p:cNvSpPr>
          <p:nvPr>
            <p:ph type="body" idx="1"/>
          </p:nvPr>
        </p:nvSpPr>
        <p:spPr/>
        <p:txBody>
          <a:bodyPr/>
          <a:lstStyle/>
          <a:p>
            <a:r>
              <a:rPr lang="en-US" dirty="0"/>
              <a:t>% of families participating in EI reporting that EI services helped families A Know their rights, B effectively communicate children needs and C Help their children develop and learn.</a:t>
            </a:r>
          </a:p>
        </p:txBody>
      </p:sp>
      <p:sp>
        <p:nvSpPr>
          <p:cNvPr id="4" name="Slide Number Placeholder 3">
            <a:extLst>
              <a:ext uri="{FF2B5EF4-FFF2-40B4-BE49-F238E27FC236}">
                <a16:creationId xmlns:a16="http://schemas.microsoft.com/office/drawing/2014/main" id="{095FE534-C06C-1030-2119-1F7083313347}"/>
              </a:ext>
            </a:extLst>
          </p:cNvPr>
          <p:cNvSpPr>
            <a:spLocks noGrp="1"/>
          </p:cNvSpPr>
          <p:nvPr>
            <p:ph type="sldNum" sz="quarter" idx="5"/>
          </p:nvPr>
        </p:nvSpPr>
        <p:spPr/>
        <p:txBody>
          <a:bodyPr/>
          <a:lstStyle/>
          <a:p>
            <a:pPr defTabSz="931774">
              <a:defRPr/>
            </a:pPr>
            <a:fld id="{511936F9-C00C-D84D-AB08-223138E554E6}" type="slidenum">
              <a:rPr lang="en-US">
                <a:solidFill>
                  <a:prstClr val="black"/>
                </a:solidFill>
                <a:latin typeface="Calibri" panose="020F0502020204030204"/>
              </a:rPr>
              <a:pPr defTabSz="931774">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3148749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 OKLAHOMA’s population for this demographic served by having an ACTIVE IFSP</a:t>
            </a:r>
          </a:p>
        </p:txBody>
      </p:sp>
      <p:sp>
        <p:nvSpPr>
          <p:cNvPr id="4" name="Slide Number Placeholder 3"/>
          <p:cNvSpPr>
            <a:spLocks noGrp="1"/>
          </p:cNvSpPr>
          <p:nvPr>
            <p:ph type="sldNum" sz="quarter" idx="5"/>
          </p:nvPr>
        </p:nvSpPr>
        <p:spPr/>
        <p:txBody>
          <a:bodyPr/>
          <a:lstStyle/>
          <a:p>
            <a:fld id="{511936F9-C00C-D84D-AB08-223138E554E6}" type="slidenum">
              <a:rPr lang="en-US" smtClean="0"/>
              <a:t>17</a:t>
            </a:fld>
            <a:endParaRPr lang="en-US"/>
          </a:p>
        </p:txBody>
      </p:sp>
    </p:spTree>
    <p:extLst>
      <p:ext uri="{BB962C8B-B14F-4D97-AF65-F5344CB8AC3E}">
        <p14:creationId xmlns:p14="http://schemas.microsoft.com/office/powerpoint/2010/main" val="9816490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3C3FC-B463-9B37-03A9-34B6C47E9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06FEC2-3122-8B33-D0F2-F93FC8DF04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51096E-544B-24DF-BF0F-468EC507387A}"/>
              </a:ext>
            </a:extLst>
          </p:cNvPr>
          <p:cNvSpPr>
            <a:spLocks noGrp="1"/>
          </p:cNvSpPr>
          <p:nvPr>
            <p:ph type="body" idx="1"/>
          </p:nvPr>
        </p:nvSpPr>
        <p:spPr/>
        <p:txBody>
          <a:bodyPr/>
          <a:lstStyle/>
          <a:p>
            <a:r>
              <a:rPr lang="en-US" dirty="0"/>
              <a:t>% of OKLAHOMA’s population for this demographic served by having an ACTIVE IFSP</a:t>
            </a:r>
          </a:p>
          <a:p>
            <a:r>
              <a:rPr lang="en-US" dirty="0"/>
              <a:t>332 children birth to one</a:t>
            </a:r>
          </a:p>
          <a:p>
            <a:r>
              <a:rPr lang="en-US" dirty="0"/>
              <a:t>Total served is 2420 a decrease of 300 from last year. </a:t>
            </a:r>
          </a:p>
        </p:txBody>
      </p:sp>
      <p:sp>
        <p:nvSpPr>
          <p:cNvPr id="4" name="Slide Number Placeholder 3">
            <a:extLst>
              <a:ext uri="{FF2B5EF4-FFF2-40B4-BE49-F238E27FC236}">
                <a16:creationId xmlns:a16="http://schemas.microsoft.com/office/drawing/2014/main" id="{75115314-4DDF-1CCF-77C4-9FE954528232}"/>
              </a:ext>
            </a:extLst>
          </p:cNvPr>
          <p:cNvSpPr>
            <a:spLocks noGrp="1"/>
          </p:cNvSpPr>
          <p:nvPr>
            <p:ph type="sldNum" sz="quarter" idx="5"/>
          </p:nvPr>
        </p:nvSpPr>
        <p:spPr/>
        <p:txBody>
          <a:bodyPr/>
          <a:lstStyle/>
          <a:p>
            <a:pPr defTabSz="931774">
              <a:defRPr/>
            </a:pPr>
            <a:fld id="{511936F9-C00C-D84D-AB08-223138E554E6}" type="slidenum">
              <a:rPr lang="en-US">
                <a:solidFill>
                  <a:prstClr val="black"/>
                </a:solidFill>
                <a:latin typeface="Calibri" panose="020F0502020204030204"/>
              </a:rPr>
              <a:pPr defTabSz="931774">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869846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855FE-222C-95D6-55BB-7E1A660DDD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CA18F6-7BBC-2E22-D34F-223AD038F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D3CBF-BBB1-C35E-751B-D37C66E729CA}"/>
              </a:ext>
            </a:extLst>
          </p:cNvPr>
          <p:cNvSpPr>
            <a:spLocks noGrp="1"/>
          </p:cNvSpPr>
          <p:nvPr>
            <p:ph type="body" idx="1"/>
          </p:nvPr>
        </p:nvSpPr>
        <p:spPr/>
        <p:txBody>
          <a:bodyPr/>
          <a:lstStyle/>
          <a:p>
            <a:r>
              <a:rPr lang="en-US" dirty="0"/>
              <a:t>% of infants/toddlers with initial evaluation, assessment and IFSP meeting were conducted within Part C’s 45-day timeline</a:t>
            </a:r>
          </a:p>
        </p:txBody>
      </p:sp>
      <p:sp>
        <p:nvSpPr>
          <p:cNvPr id="4" name="Slide Number Placeholder 3">
            <a:extLst>
              <a:ext uri="{FF2B5EF4-FFF2-40B4-BE49-F238E27FC236}">
                <a16:creationId xmlns:a16="http://schemas.microsoft.com/office/drawing/2014/main" id="{34C47BA0-A8AC-87E8-9009-EA17FFADCC4E}"/>
              </a:ext>
            </a:extLst>
          </p:cNvPr>
          <p:cNvSpPr>
            <a:spLocks noGrp="1"/>
          </p:cNvSpPr>
          <p:nvPr>
            <p:ph type="sldNum" sz="quarter" idx="5"/>
          </p:nvPr>
        </p:nvSpPr>
        <p:spPr/>
        <p:txBody>
          <a:bodyPr/>
          <a:lstStyle/>
          <a:p>
            <a:pPr defTabSz="931774">
              <a:defRPr/>
            </a:pPr>
            <a:fld id="{511936F9-C00C-D84D-AB08-223138E554E6}" type="slidenum">
              <a:rPr lang="en-US">
                <a:solidFill>
                  <a:prstClr val="black"/>
                </a:solidFill>
                <a:latin typeface="Calibri" panose="020F0502020204030204"/>
              </a:rPr>
              <a:pPr defTabSz="931774">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3330454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5014B-7D6A-2099-A402-E2E17AC64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962668-C778-B6F9-DF30-A5F56CF95B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72E2C6-7686-645D-1AAC-CD4729AE6A47}"/>
              </a:ext>
            </a:extLst>
          </p:cNvPr>
          <p:cNvSpPr>
            <a:spLocks noGrp="1"/>
          </p:cNvSpPr>
          <p:nvPr>
            <p:ph type="body" idx="1"/>
          </p:nvPr>
        </p:nvSpPr>
        <p:spPr/>
        <p:txBody>
          <a:bodyPr/>
          <a:lstStyle/>
          <a:p>
            <a:r>
              <a:rPr lang="en-US" dirty="0"/>
              <a:t>% of toddlers with disabilities exiting Part C with timely transition planning for whom the Lead Agency has (A) developed an IFSP with transition steps and services. (B) Notified the SEA and LEA of the toddler’s potential eligibility for Part B preschool services. (C) Conducted transition conference</a:t>
            </a:r>
          </a:p>
        </p:txBody>
      </p:sp>
      <p:sp>
        <p:nvSpPr>
          <p:cNvPr id="4" name="Slide Number Placeholder 3">
            <a:extLst>
              <a:ext uri="{FF2B5EF4-FFF2-40B4-BE49-F238E27FC236}">
                <a16:creationId xmlns:a16="http://schemas.microsoft.com/office/drawing/2014/main" id="{6126F3F5-8D2D-78A1-C104-2282B9294B9A}"/>
              </a:ext>
            </a:extLst>
          </p:cNvPr>
          <p:cNvSpPr>
            <a:spLocks noGrp="1"/>
          </p:cNvSpPr>
          <p:nvPr>
            <p:ph type="sldNum" sz="quarter" idx="5"/>
          </p:nvPr>
        </p:nvSpPr>
        <p:spPr/>
        <p:txBody>
          <a:bodyPr/>
          <a:lstStyle/>
          <a:p>
            <a:pPr defTabSz="931774">
              <a:defRPr/>
            </a:pPr>
            <a:fld id="{511936F9-C00C-D84D-AB08-223138E554E6}" type="slidenum">
              <a:rPr lang="en-US">
                <a:solidFill>
                  <a:prstClr val="black"/>
                </a:solidFill>
                <a:latin typeface="Calibri" panose="020F0502020204030204"/>
              </a:rPr>
              <a:pPr defTabSz="931774">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3961857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SoonerStart has no baseline for mediation or resolution sessions as we have had fewer than 10 incidents each year. The actual number is zero.</a:t>
            </a:r>
          </a:p>
        </p:txBody>
      </p:sp>
      <p:sp>
        <p:nvSpPr>
          <p:cNvPr id="4" name="Slide Number Placeholder 3"/>
          <p:cNvSpPr>
            <a:spLocks noGrp="1"/>
          </p:cNvSpPr>
          <p:nvPr>
            <p:ph type="sldNum" sz="quarter" idx="5"/>
          </p:nvPr>
        </p:nvSpPr>
        <p:spPr/>
        <p:txBody>
          <a:bodyPr/>
          <a:lstStyle/>
          <a:p>
            <a:fld id="{511936F9-C00C-D84D-AB08-223138E554E6}" type="slidenum">
              <a:rPr lang="en-US" smtClean="0"/>
              <a:t>21</a:t>
            </a:fld>
            <a:endParaRPr lang="en-US"/>
          </a:p>
        </p:txBody>
      </p:sp>
    </p:spTree>
    <p:extLst>
      <p:ext uri="{BB962C8B-B14F-4D97-AF65-F5344CB8AC3E}">
        <p14:creationId xmlns:p14="http://schemas.microsoft.com/office/powerpoint/2010/main" val="3445136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A374A-3292-9443-E4A0-E2FA2828B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C05E5A-76E5-E0B1-41A4-6AF91F8AD7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A49AE8-EA26-9620-0880-1FBF14DB92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E61741-4853-BE40-057E-4E5CDCFE591D}"/>
              </a:ext>
            </a:extLst>
          </p:cNvPr>
          <p:cNvSpPr>
            <a:spLocks noGrp="1"/>
          </p:cNvSpPr>
          <p:nvPr>
            <p:ph type="sldNum" sz="quarter" idx="5"/>
          </p:nvPr>
        </p:nvSpPr>
        <p:spPr/>
        <p:txBody>
          <a:bodyPr/>
          <a:lstStyle/>
          <a:p>
            <a:pPr defTabSz="931774">
              <a:defRPr/>
            </a:pPr>
            <a:fld id="{511936F9-C00C-D84D-AB08-223138E554E6}" type="slidenum">
              <a:rPr lang="en-US">
                <a:solidFill>
                  <a:prstClr val="black"/>
                </a:solidFill>
                <a:latin typeface="Calibri" panose="020F0502020204030204"/>
              </a:rPr>
              <a:pPr defTabSz="931774">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2271634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11936F9-C00C-D84D-AB08-223138E554E6}" type="slidenum">
              <a:rPr lang="en-US" smtClean="0"/>
              <a:t>23</a:t>
            </a:fld>
            <a:endParaRPr lang="en-US"/>
          </a:p>
        </p:txBody>
      </p:sp>
    </p:spTree>
    <p:extLst>
      <p:ext uri="{BB962C8B-B14F-4D97-AF65-F5344CB8AC3E}">
        <p14:creationId xmlns:p14="http://schemas.microsoft.com/office/powerpoint/2010/main" val="39692166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1"/>
      </p:bgRef>
    </p:bg>
    <p:spTree>
      <p:nvGrpSpPr>
        <p:cNvPr id="1" name=""/>
        <p:cNvGrpSpPr/>
        <p:nvPr/>
      </p:nvGrpSpPr>
      <p:grpSpPr>
        <a:xfrm>
          <a:off x="0" y="0"/>
          <a:ext cx="0" cy="0"/>
          <a:chOff x="0" y="0"/>
          <a:chExt cx="0" cy="0"/>
        </a:xfrm>
      </p:grpSpPr>
      <p:pic>
        <p:nvPicPr>
          <p:cNvPr id="7" name="Picture 6" descr="A close up of Oklahoma logo">
            <a:extLst>
              <a:ext uri="{FF2B5EF4-FFF2-40B4-BE49-F238E27FC236}">
                <a16:creationId xmlns:a16="http://schemas.microsoft.com/office/drawing/2014/main" id="{6E62C43A-E14D-3743-8E01-DD920738F73F}"/>
              </a:ext>
            </a:extLst>
          </p:cNvPr>
          <p:cNvPicPr>
            <a:picLocks noChangeAspect="1"/>
          </p:cNvPicPr>
          <p:nvPr userDrawn="1"/>
        </p:nvPicPr>
        <p:blipFill rotWithShape="1">
          <a:blip r:embed="rId2"/>
          <a:srcRect t="14013" r="15473"/>
          <a:stretch/>
        </p:blipFill>
        <p:spPr>
          <a:xfrm>
            <a:off x="5986465" y="-2"/>
            <a:ext cx="6205536" cy="6312797"/>
          </a:xfrm>
          <a:prstGeom prst="rect">
            <a:avLst/>
          </a:prstGeom>
        </p:spPr>
      </p:pic>
      <p:sp>
        <p:nvSpPr>
          <p:cNvPr id="11" name="Rectangle 10">
            <a:extLst>
              <a:ext uri="{FF2B5EF4-FFF2-40B4-BE49-F238E27FC236}">
                <a16:creationId xmlns:a16="http://schemas.microsoft.com/office/drawing/2014/main" id="{4A162024-1695-7847-9FB1-D6C45DE867B1}"/>
              </a:ext>
            </a:extLst>
          </p:cNvPr>
          <p:cNvSpPr/>
          <p:nvPr userDrawn="1"/>
        </p:nvSpPr>
        <p:spPr>
          <a:xfrm>
            <a:off x="-1" y="6090834"/>
            <a:ext cx="12192001" cy="767166"/>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8359EE-294F-5142-B179-A780F91CEAEC}"/>
              </a:ext>
            </a:extLst>
          </p:cNvPr>
          <p:cNvSpPr>
            <a:spLocks noGrp="1"/>
          </p:cNvSpPr>
          <p:nvPr>
            <p:ph type="ctrTitle"/>
          </p:nvPr>
        </p:nvSpPr>
        <p:spPr>
          <a:xfrm>
            <a:off x="371061" y="1122363"/>
            <a:ext cx="5615404" cy="2387600"/>
          </a:xfrm>
        </p:spPr>
        <p:txBody>
          <a:bodyPr anchor="b">
            <a:normAutofit/>
          </a:bodyPr>
          <a:lstStyle>
            <a:lvl1pPr algn="l">
              <a:defRPr sz="48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C1A0FF55-98F7-B84C-8122-C80CA3CB706D}"/>
              </a:ext>
            </a:extLst>
          </p:cNvPr>
          <p:cNvSpPr>
            <a:spLocks noGrp="1"/>
          </p:cNvSpPr>
          <p:nvPr>
            <p:ph type="subTitle" idx="1"/>
          </p:nvPr>
        </p:nvSpPr>
        <p:spPr>
          <a:xfrm>
            <a:off x="371061" y="3602038"/>
            <a:ext cx="5615404" cy="1030288"/>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Picture 4">
            <a:extLst>
              <a:ext uri="{FF2B5EF4-FFF2-40B4-BE49-F238E27FC236}">
                <a16:creationId xmlns:a16="http://schemas.microsoft.com/office/drawing/2014/main" id="{872A8B1C-546A-EC4F-B0A2-9EDA2D07361D}"/>
              </a:ext>
            </a:extLst>
          </p:cNvPr>
          <p:cNvPicPr>
            <a:picLocks noChangeAspect="1"/>
          </p:cNvPicPr>
          <p:nvPr userDrawn="1"/>
        </p:nvPicPr>
        <p:blipFill>
          <a:blip r:embed="rId3"/>
          <a:stretch>
            <a:fillRect/>
          </a:stretch>
        </p:blipFill>
        <p:spPr>
          <a:xfrm>
            <a:off x="200581" y="192465"/>
            <a:ext cx="3657600" cy="914400"/>
          </a:xfrm>
          <a:prstGeom prst="rect">
            <a:avLst/>
          </a:prstGeom>
        </p:spPr>
      </p:pic>
      <p:grpSp>
        <p:nvGrpSpPr>
          <p:cNvPr id="8" name="Group 7">
            <a:extLst>
              <a:ext uri="{FF2B5EF4-FFF2-40B4-BE49-F238E27FC236}">
                <a16:creationId xmlns:a16="http://schemas.microsoft.com/office/drawing/2014/main" id="{C4E74EF1-3756-1E44-9888-CF11A2A40ED7}"/>
              </a:ext>
            </a:extLst>
          </p:cNvPr>
          <p:cNvGrpSpPr/>
          <p:nvPr userDrawn="1"/>
        </p:nvGrpSpPr>
        <p:grpSpPr>
          <a:xfrm>
            <a:off x="432736" y="6315559"/>
            <a:ext cx="11326528" cy="307777"/>
            <a:chOff x="371061" y="6284563"/>
            <a:chExt cx="11326528" cy="307777"/>
          </a:xfrm>
        </p:grpSpPr>
        <p:sp>
          <p:nvSpPr>
            <p:cNvPr id="6" name="TextBox 5">
              <a:extLst>
                <a:ext uri="{FF2B5EF4-FFF2-40B4-BE49-F238E27FC236}">
                  <a16:creationId xmlns:a16="http://schemas.microsoft.com/office/drawing/2014/main" id="{C482D658-ED15-D745-8003-D84CBBFD1F30}"/>
                </a:ext>
              </a:extLst>
            </p:cNvPr>
            <p:cNvSpPr txBox="1"/>
            <p:nvPr userDrawn="1"/>
          </p:nvSpPr>
          <p:spPr>
            <a:xfrm>
              <a:off x="371061" y="6284563"/>
              <a:ext cx="5615404" cy="307777"/>
            </a:xfrm>
            <a:prstGeom prst="rect">
              <a:avLst/>
            </a:prstGeom>
            <a:noFill/>
          </p:spPr>
          <p:txBody>
            <a:bodyPr wrap="square" rtlCol="0">
              <a:spAutoFit/>
            </a:bodyPr>
            <a:lstStyle/>
            <a:p>
              <a:r>
                <a:rPr lang="en-US" sz="1400" b="1" dirty="0">
                  <a:solidFill>
                    <a:schemeClr val="bg1"/>
                  </a:solidFill>
                  <a:latin typeface="+mj-lt"/>
                </a:rPr>
                <a:t>OKLAHOMA STATE DEPARTMENT OF EDUCATION</a:t>
              </a:r>
            </a:p>
          </p:txBody>
        </p:sp>
        <p:sp>
          <p:nvSpPr>
            <p:cNvPr id="10" name="TextBox 9">
              <a:extLst>
                <a:ext uri="{FF2B5EF4-FFF2-40B4-BE49-F238E27FC236}">
                  <a16:creationId xmlns:a16="http://schemas.microsoft.com/office/drawing/2014/main" id="{5F72537E-52F6-3C42-9B19-2BE3CCEE6B93}"/>
                </a:ext>
              </a:extLst>
            </p:cNvPr>
            <p:cNvSpPr txBox="1"/>
            <p:nvPr userDrawn="1"/>
          </p:nvSpPr>
          <p:spPr>
            <a:xfrm>
              <a:off x="6082185" y="6284563"/>
              <a:ext cx="5615404" cy="307777"/>
            </a:xfrm>
            <a:prstGeom prst="rect">
              <a:avLst/>
            </a:prstGeom>
            <a:noFill/>
          </p:spPr>
          <p:txBody>
            <a:bodyPr wrap="square" rtlCol="0">
              <a:spAutoFit/>
            </a:bodyPr>
            <a:lstStyle/>
            <a:p>
              <a:pPr algn="r"/>
              <a:r>
                <a:rPr lang="en-US" sz="1400" b="1" dirty="0">
                  <a:solidFill>
                    <a:schemeClr val="bg1"/>
                  </a:solidFill>
                  <a:latin typeface="+mj-lt"/>
                </a:rPr>
                <a:t>OKLAHOMA STATE DEPARTMENT OF HEALTH</a:t>
              </a:r>
            </a:p>
          </p:txBody>
        </p:sp>
      </p:grpSp>
    </p:spTree>
    <p:extLst>
      <p:ext uri="{BB962C8B-B14F-4D97-AF65-F5344CB8AC3E}">
        <p14:creationId xmlns:p14="http://schemas.microsoft.com/office/powerpoint/2010/main" val="309203957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F1C73F-2FB0-A047-9EC7-4381D77F696E}"/>
              </a:ext>
            </a:extLst>
          </p:cNvPr>
          <p:cNvSpPr>
            <a:spLocks noGrp="1"/>
          </p:cNvSpPr>
          <p:nvPr>
            <p:ph idx="1"/>
          </p:nvPr>
        </p:nvSpPr>
        <p:spPr>
          <a:xfrm>
            <a:off x="294199" y="1825625"/>
            <a:ext cx="11603603" cy="4351338"/>
          </a:xfrm>
        </p:spPr>
        <p:txBody>
          <a:bodyPr/>
          <a:lstStyle>
            <a:lvl1pPr>
              <a:lnSpc>
                <a:spcPct val="100000"/>
              </a:lnSpc>
              <a:spcBef>
                <a:spcPts val="12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474ACF32-9165-4B72-B309-AD8AA47D10A7}"/>
              </a:ext>
            </a:extLst>
          </p:cNvPr>
          <p:cNvSpPr>
            <a:spLocks noGrp="1"/>
          </p:cNvSpPr>
          <p:nvPr>
            <p:ph type="ftr" sz="quarter" idx="11"/>
          </p:nvPr>
        </p:nvSpPr>
        <p:spPr>
          <a:xfrm>
            <a:off x="513829" y="6363318"/>
            <a:ext cx="5966098" cy="365125"/>
          </a:xfrm>
        </p:spPr>
        <p:txBody>
          <a:bodyPr/>
          <a:lstStyle/>
          <a:p>
            <a:r>
              <a:rPr lang="en-US"/>
              <a:t>District Data ICC 12/2025</a:t>
            </a:r>
            <a:endParaRPr lang="en-US" dirty="0"/>
          </a:p>
        </p:txBody>
      </p:sp>
      <p:sp>
        <p:nvSpPr>
          <p:cNvPr id="11" name="Slide Number Placeholder 5">
            <a:extLst>
              <a:ext uri="{FF2B5EF4-FFF2-40B4-BE49-F238E27FC236}">
                <a16:creationId xmlns:a16="http://schemas.microsoft.com/office/drawing/2014/main" id="{EAB5E8BA-76CD-4F0F-96BA-FFCD273BFC6C}"/>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13" name="Straight Connector 12">
            <a:extLst>
              <a:ext uri="{FF2B5EF4-FFF2-40B4-BE49-F238E27FC236}">
                <a16:creationId xmlns:a16="http://schemas.microsoft.com/office/drawing/2014/main" id="{3A72ED25-FE48-43E6-BA16-3FF915DD87B4}"/>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D309532-32E9-8947-ADF3-1440B635E539}"/>
              </a:ext>
            </a:extLst>
          </p:cNvPr>
          <p:cNvPicPr>
            <a:picLocks noChangeAspect="1"/>
          </p:cNvPicPr>
          <p:nvPr userDrawn="1"/>
        </p:nvPicPr>
        <p:blipFill>
          <a:blip r:embed="rId2"/>
          <a:stretch>
            <a:fillRect/>
          </a:stretch>
        </p:blipFill>
        <p:spPr>
          <a:xfrm>
            <a:off x="10081646" y="6252494"/>
            <a:ext cx="1975136" cy="493784"/>
          </a:xfrm>
          <a:prstGeom prst="rect">
            <a:avLst/>
          </a:prstGeom>
        </p:spPr>
      </p:pic>
      <p:sp>
        <p:nvSpPr>
          <p:cNvPr id="4" name="Title 3">
            <a:extLst>
              <a:ext uri="{FF2B5EF4-FFF2-40B4-BE49-F238E27FC236}">
                <a16:creationId xmlns:a16="http://schemas.microsoft.com/office/drawing/2014/main" id="{7CEDAF52-242E-9D25-7573-DD99835B9C3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59976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Oklahoma Logo">
            <a:extLst>
              <a:ext uri="{FF2B5EF4-FFF2-40B4-BE49-F238E27FC236}">
                <a16:creationId xmlns:a16="http://schemas.microsoft.com/office/drawing/2014/main" id="{CEA05FFF-2F84-014B-8BE0-C236ECFB6692}"/>
              </a:ext>
            </a:extLst>
          </p:cNvPr>
          <p:cNvPicPr>
            <a:picLocks noChangeAspect="1"/>
          </p:cNvPicPr>
          <p:nvPr userDrawn="1"/>
        </p:nvPicPr>
        <p:blipFill rotWithShape="1">
          <a:blip r:embed="rId2"/>
          <a:srcRect l="580" t="386" r="-1" b="33489"/>
          <a:stretch/>
        </p:blipFill>
        <p:spPr>
          <a:xfrm>
            <a:off x="0" y="0"/>
            <a:ext cx="12192000" cy="4566051"/>
          </a:xfrm>
          <a:prstGeom prst="rect">
            <a:avLst/>
          </a:prstGeom>
        </p:spPr>
      </p:pic>
      <p:sp>
        <p:nvSpPr>
          <p:cNvPr id="2" name="Title 1">
            <a:extLst>
              <a:ext uri="{FF2B5EF4-FFF2-40B4-BE49-F238E27FC236}">
                <a16:creationId xmlns:a16="http://schemas.microsoft.com/office/drawing/2014/main" id="{5E126BDF-470C-BA49-87CB-7C8359D2AB24}"/>
              </a:ext>
            </a:extLst>
          </p:cNvPr>
          <p:cNvSpPr>
            <a:spLocks noGrp="1"/>
          </p:cNvSpPr>
          <p:nvPr>
            <p:ph type="title"/>
          </p:nvPr>
        </p:nvSpPr>
        <p:spPr>
          <a:xfrm>
            <a:off x="367667" y="1709738"/>
            <a:ext cx="5478566" cy="2739495"/>
          </a:xfrm>
        </p:spPr>
        <p:txBody>
          <a:bodyPr anchor="b">
            <a:normAutofit/>
          </a:bodyPr>
          <a:lstStyle>
            <a:lvl1pPr>
              <a:defRPr sz="4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E2C327D-A6C4-CE4D-A980-1C1A927AA779}"/>
              </a:ext>
            </a:extLst>
          </p:cNvPr>
          <p:cNvSpPr>
            <a:spLocks noGrp="1"/>
          </p:cNvSpPr>
          <p:nvPr>
            <p:ph type="body" idx="1"/>
          </p:nvPr>
        </p:nvSpPr>
        <p:spPr>
          <a:xfrm>
            <a:off x="367667" y="4677833"/>
            <a:ext cx="11456666" cy="1411817"/>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F0B694CC-F55E-DB4E-AA6B-2DD94C0EE8A8}"/>
              </a:ext>
            </a:extLst>
          </p:cNvPr>
          <p:cNvSpPr>
            <a:spLocks noGrp="1"/>
          </p:cNvSpPr>
          <p:nvPr>
            <p:ph type="ftr" sz="quarter" idx="11"/>
          </p:nvPr>
        </p:nvSpPr>
        <p:spPr>
          <a:xfrm>
            <a:off x="513829" y="6363318"/>
            <a:ext cx="5966098" cy="365125"/>
          </a:xfrm>
        </p:spPr>
        <p:txBody>
          <a:bodyPr/>
          <a:lstStyle/>
          <a:p>
            <a:r>
              <a:rPr lang="en-US"/>
              <a:t>District Data ICC 12/2025</a:t>
            </a:r>
            <a:endParaRPr lang="en-US" dirty="0"/>
          </a:p>
        </p:txBody>
      </p:sp>
      <p:sp>
        <p:nvSpPr>
          <p:cNvPr id="6" name="Slide Number Placeholder 5">
            <a:extLst>
              <a:ext uri="{FF2B5EF4-FFF2-40B4-BE49-F238E27FC236}">
                <a16:creationId xmlns:a16="http://schemas.microsoft.com/office/drawing/2014/main" id="{50C9E302-7B52-EF4E-9107-29877E732AC4}"/>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8" name="Straight Connector 7">
            <a:extLst>
              <a:ext uri="{FF2B5EF4-FFF2-40B4-BE49-F238E27FC236}">
                <a16:creationId xmlns:a16="http://schemas.microsoft.com/office/drawing/2014/main" id="{C0BB45A8-54DE-6949-83FD-DFC1AB478E08}"/>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4A46090-0931-D444-B403-26004F648AA8}"/>
              </a:ext>
            </a:extLst>
          </p:cNvPr>
          <p:cNvPicPr>
            <a:picLocks noChangeAspect="1"/>
          </p:cNvPicPr>
          <p:nvPr userDrawn="1"/>
        </p:nvPicPr>
        <p:blipFill>
          <a:blip r:embed="rId3"/>
          <a:stretch>
            <a:fillRect/>
          </a:stretch>
        </p:blipFill>
        <p:spPr>
          <a:xfrm>
            <a:off x="10081646" y="6252494"/>
            <a:ext cx="1975136" cy="493784"/>
          </a:xfrm>
          <a:prstGeom prst="rect">
            <a:avLst/>
          </a:prstGeom>
        </p:spPr>
      </p:pic>
    </p:spTree>
    <p:extLst>
      <p:ext uri="{BB962C8B-B14F-4D97-AF65-F5344CB8AC3E}">
        <p14:creationId xmlns:p14="http://schemas.microsoft.com/office/powerpoint/2010/main" val="1533502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DBF6-B3C0-4448-B3B0-4AED9AE27A08}"/>
              </a:ext>
            </a:extLst>
          </p:cNvPr>
          <p:cNvSpPr>
            <a:spLocks noGrp="1"/>
          </p:cNvSpPr>
          <p:nvPr>
            <p:ph type="title"/>
          </p:nvPr>
        </p:nvSpPr>
        <p:spPr>
          <a:xfrm>
            <a:off x="294199" y="365125"/>
            <a:ext cx="11526741"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42A71B8-5394-8D46-9268-DB3868854A00}"/>
              </a:ext>
            </a:extLst>
          </p:cNvPr>
          <p:cNvSpPr>
            <a:spLocks noGrp="1"/>
          </p:cNvSpPr>
          <p:nvPr>
            <p:ph sz="half" idx="1"/>
          </p:nvPr>
        </p:nvSpPr>
        <p:spPr>
          <a:xfrm>
            <a:off x="294199" y="1825625"/>
            <a:ext cx="5648739"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48440E6-D004-684C-863D-9F5E002A39E1}"/>
              </a:ext>
            </a:extLst>
          </p:cNvPr>
          <p:cNvSpPr>
            <a:spLocks noGrp="1"/>
          </p:cNvSpPr>
          <p:nvPr>
            <p:ph sz="half" idx="2"/>
          </p:nvPr>
        </p:nvSpPr>
        <p:spPr>
          <a:xfrm>
            <a:off x="6172202" y="1825625"/>
            <a:ext cx="5648739"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a:extLst>
              <a:ext uri="{FF2B5EF4-FFF2-40B4-BE49-F238E27FC236}">
                <a16:creationId xmlns:a16="http://schemas.microsoft.com/office/drawing/2014/main" id="{91CC62E5-43FF-4869-81F5-A3EEE1FC4B96}"/>
              </a:ext>
            </a:extLst>
          </p:cNvPr>
          <p:cNvSpPr>
            <a:spLocks noGrp="1"/>
          </p:cNvSpPr>
          <p:nvPr>
            <p:ph type="ftr" sz="quarter" idx="11"/>
          </p:nvPr>
        </p:nvSpPr>
        <p:spPr>
          <a:xfrm>
            <a:off x="513829" y="6363318"/>
            <a:ext cx="5966098" cy="365125"/>
          </a:xfrm>
        </p:spPr>
        <p:txBody>
          <a:bodyPr/>
          <a:lstStyle/>
          <a:p>
            <a:r>
              <a:rPr lang="en-US"/>
              <a:t>District Data ICC 12/2025</a:t>
            </a:r>
            <a:endParaRPr lang="en-US" dirty="0"/>
          </a:p>
        </p:txBody>
      </p:sp>
      <p:sp>
        <p:nvSpPr>
          <p:cNvPr id="12" name="Slide Number Placeholder 5">
            <a:extLst>
              <a:ext uri="{FF2B5EF4-FFF2-40B4-BE49-F238E27FC236}">
                <a16:creationId xmlns:a16="http://schemas.microsoft.com/office/drawing/2014/main" id="{70221BA5-BC7B-47AF-B0E5-B079C94BEA25}"/>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14" name="Straight Connector 13">
            <a:extLst>
              <a:ext uri="{FF2B5EF4-FFF2-40B4-BE49-F238E27FC236}">
                <a16:creationId xmlns:a16="http://schemas.microsoft.com/office/drawing/2014/main" id="{A70DBB6B-C13B-465A-91CC-ED4D153A4BFF}"/>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2F2C022-EE42-5F4E-94EC-A33D219A9F8C}"/>
              </a:ext>
            </a:extLst>
          </p:cNvPr>
          <p:cNvPicPr>
            <a:picLocks noChangeAspect="1"/>
          </p:cNvPicPr>
          <p:nvPr userDrawn="1"/>
        </p:nvPicPr>
        <p:blipFill>
          <a:blip r:embed="rId2"/>
          <a:stretch>
            <a:fillRect/>
          </a:stretch>
        </p:blipFill>
        <p:spPr>
          <a:xfrm>
            <a:off x="10081646" y="6252494"/>
            <a:ext cx="1975136" cy="493784"/>
          </a:xfrm>
          <a:prstGeom prst="rect">
            <a:avLst/>
          </a:prstGeom>
        </p:spPr>
      </p:pic>
    </p:spTree>
    <p:extLst>
      <p:ext uri="{BB962C8B-B14F-4D97-AF65-F5344CB8AC3E}">
        <p14:creationId xmlns:p14="http://schemas.microsoft.com/office/powerpoint/2010/main" val="85028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9697-1940-6442-9D76-0F21BB6966CB}"/>
              </a:ext>
            </a:extLst>
          </p:cNvPr>
          <p:cNvSpPr>
            <a:spLocks noGrp="1"/>
          </p:cNvSpPr>
          <p:nvPr>
            <p:ph type="title"/>
          </p:nvPr>
        </p:nvSpPr>
        <p:spPr>
          <a:xfrm>
            <a:off x="294199" y="365125"/>
            <a:ext cx="11526742"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4321A28-5F0C-8241-A6C2-115CC37EDF3A}"/>
              </a:ext>
            </a:extLst>
          </p:cNvPr>
          <p:cNvSpPr>
            <a:spLocks noGrp="1"/>
          </p:cNvSpPr>
          <p:nvPr>
            <p:ph type="body" idx="1"/>
          </p:nvPr>
        </p:nvSpPr>
        <p:spPr>
          <a:xfrm>
            <a:off x="294200" y="1703465"/>
            <a:ext cx="56487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6A645B84-0291-5246-9B48-FBDDD0AAE87D}"/>
              </a:ext>
            </a:extLst>
          </p:cNvPr>
          <p:cNvSpPr>
            <a:spLocks noGrp="1"/>
          </p:cNvSpPr>
          <p:nvPr>
            <p:ph type="body" sz="quarter" idx="3"/>
          </p:nvPr>
        </p:nvSpPr>
        <p:spPr>
          <a:xfrm>
            <a:off x="6172202" y="1703465"/>
            <a:ext cx="564873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Footer Placeholder 4">
            <a:extLst>
              <a:ext uri="{FF2B5EF4-FFF2-40B4-BE49-F238E27FC236}">
                <a16:creationId xmlns:a16="http://schemas.microsoft.com/office/drawing/2014/main" id="{0A5A0CBC-B355-4D7F-A07D-585200416168}"/>
              </a:ext>
            </a:extLst>
          </p:cNvPr>
          <p:cNvSpPr>
            <a:spLocks noGrp="1"/>
          </p:cNvSpPr>
          <p:nvPr>
            <p:ph type="ftr" sz="quarter" idx="11"/>
          </p:nvPr>
        </p:nvSpPr>
        <p:spPr>
          <a:xfrm>
            <a:off x="513829" y="6363318"/>
            <a:ext cx="5966098" cy="365125"/>
          </a:xfrm>
        </p:spPr>
        <p:txBody>
          <a:bodyPr/>
          <a:lstStyle/>
          <a:p>
            <a:r>
              <a:rPr lang="en-US"/>
              <a:t>District Data ICC 12/2025</a:t>
            </a:r>
            <a:endParaRPr lang="en-US" dirty="0"/>
          </a:p>
        </p:txBody>
      </p:sp>
      <p:sp>
        <p:nvSpPr>
          <p:cNvPr id="14" name="Slide Number Placeholder 5">
            <a:extLst>
              <a:ext uri="{FF2B5EF4-FFF2-40B4-BE49-F238E27FC236}">
                <a16:creationId xmlns:a16="http://schemas.microsoft.com/office/drawing/2014/main" id="{E64CA248-2EA2-41C9-8849-DE36B4060B0E}"/>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16" name="Straight Connector 15">
            <a:extLst>
              <a:ext uri="{FF2B5EF4-FFF2-40B4-BE49-F238E27FC236}">
                <a16:creationId xmlns:a16="http://schemas.microsoft.com/office/drawing/2014/main" id="{B732DEEC-78F4-4E06-85F2-4B693D8A84FA}"/>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8A0D76EF-4B4A-4E21-ABCC-93E0076A3B0F}"/>
              </a:ext>
            </a:extLst>
          </p:cNvPr>
          <p:cNvSpPr>
            <a:spLocks noGrp="1"/>
          </p:cNvSpPr>
          <p:nvPr>
            <p:ph sz="half" idx="13"/>
          </p:nvPr>
        </p:nvSpPr>
        <p:spPr>
          <a:xfrm>
            <a:off x="294199" y="2527377"/>
            <a:ext cx="5648739" cy="36495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BF99EAC2-23F7-42BC-8347-879256553DA2}"/>
              </a:ext>
            </a:extLst>
          </p:cNvPr>
          <p:cNvSpPr>
            <a:spLocks noGrp="1"/>
          </p:cNvSpPr>
          <p:nvPr>
            <p:ph sz="half" idx="2"/>
          </p:nvPr>
        </p:nvSpPr>
        <p:spPr>
          <a:xfrm>
            <a:off x="6172202" y="2527377"/>
            <a:ext cx="5648739" cy="36495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a:extLst>
              <a:ext uri="{FF2B5EF4-FFF2-40B4-BE49-F238E27FC236}">
                <a16:creationId xmlns:a16="http://schemas.microsoft.com/office/drawing/2014/main" id="{32305F40-D8D3-7C47-AD2B-A391975BDDD8}"/>
              </a:ext>
            </a:extLst>
          </p:cNvPr>
          <p:cNvPicPr>
            <a:picLocks noChangeAspect="1"/>
          </p:cNvPicPr>
          <p:nvPr userDrawn="1"/>
        </p:nvPicPr>
        <p:blipFill>
          <a:blip r:embed="rId2"/>
          <a:stretch>
            <a:fillRect/>
          </a:stretch>
        </p:blipFill>
        <p:spPr>
          <a:xfrm>
            <a:off x="10081646" y="6252494"/>
            <a:ext cx="1975136" cy="493784"/>
          </a:xfrm>
          <a:prstGeom prst="rect">
            <a:avLst/>
          </a:prstGeom>
        </p:spPr>
      </p:pic>
    </p:spTree>
    <p:extLst>
      <p:ext uri="{BB962C8B-B14F-4D97-AF65-F5344CB8AC3E}">
        <p14:creationId xmlns:p14="http://schemas.microsoft.com/office/powerpoint/2010/main" val="470616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BCC9C-B94E-B94A-8771-767CE87AF99C}"/>
              </a:ext>
            </a:extLst>
          </p:cNvPr>
          <p:cNvSpPr>
            <a:spLocks noGrp="1"/>
          </p:cNvSpPr>
          <p:nvPr>
            <p:ph type="title"/>
          </p:nvPr>
        </p:nvSpPr>
        <p:spPr>
          <a:xfrm>
            <a:off x="294198" y="365125"/>
            <a:ext cx="11570700" cy="1325563"/>
          </a:xfrm>
        </p:spPr>
        <p:txBody>
          <a:bodyPr/>
          <a:lstStyle/>
          <a:p>
            <a:r>
              <a:rPr lang="en-US" dirty="0"/>
              <a:t>Click to edit Master title style</a:t>
            </a:r>
          </a:p>
        </p:txBody>
      </p:sp>
      <p:sp>
        <p:nvSpPr>
          <p:cNvPr id="9" name="Footer Placeholder 4">
            <a:extLst>
              <a:ext uri="{FF2B5EF4-FFF2-40B4-BE49-F238E27FC236}">
                <a16:creationId xmlns:a16="http://schemas.microsoft.com/office/drawing/2014/main" id="{D15CA6CD-B9CA-429B-B07F-2541A46611C7}"/>
              </a:ext>
            </a:extLst>
          </p:cNvPr>
          <p:cNvSpPr>
            <a:spLocks noGrp="1"/>
          </p:cNvSpPr>
          <p:nvPr>
            <p:ph type="ftr" sz="quarter" idx="11"/>
          </p:nvPr>
        </p:nvSpPr>
        <p:spPr>
          <a:xfrm>
            <a:off x="513829" y="6363318"/>
            <a:ext cx="5966098" cy="365125"/>
          </a:xfrm>
        </p:spPr>
        <p:txBody>
          <a:bodyPr/>
          <a:lstStyle/>
          <a:p>
            <a:r>
              <a:rPr lang="en-US"/>
              <a:t>District Data ICC 12/2025</a:t>
            </a:r>
            <a:endParaRPr lang="en-US" dirty="0"/>
          </a:p>
        </p:txBody>
      </p:sp>
      <p:sp>
        <p:nvSpPr>
          <p:cNvPr id="10" name="Slide Number Placeholder 5">
            <a:extLst>
              <a:ext uri="{FF2B5EF4-FFF2-40B4-BE49-F238E27FC236}">
                <a16:creationId xmlns:a16="http://schemas.microsoft.com/office/drawing/2014/main" id="{CBE7D3E4-4F5B-4762-8237-ABFCA6BFEC7B}"/>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12" name="Straight Connector 11">
            <a:extLst>
              <a:ext uri="{FF2B5EF4-FFF2-40B4-BE49-F238E27FC236}">
                <a16:creationId xmlns:a16="http://schemas.microsoft.com/office/drawing/2014/main" id="{A2ACC9EA-191F-467A-BFF3-3AC0F1985D1C}"/>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381D3AB-92C2-C741-B6CC-4CA75DFA2959}"/>
              </a:ext>
            </a:extLst>
          </p:cNvPr>
          <p:cNvPicPr>
            <a:picLocks noChangeAspect="1"/>
          </p:cNvPicPr>
          <p:nvPr userDrawn="1"/>
        </p:nvPicPr>
        <p:blipFill>
          <a:blip r:embed="rId2"/>
          <a:stretch>
            <a:fillRect/>
          </a:stretch>
        </p:blipFill>
        <p:spPr>
          <a:xfrm>
            <a:off x="10081646" y="6252494"/>
            <a:ext cx="1975136" cy="493784"/>
          </a:xfrm>
          <a:prstGeom prst="rect">
            <a:avLst/>
          </a:prstGeom>
        </p:spPr>
      </p:pic>
    </p:spTree>
    <p:extLst>
      <p:ext uri="{BB962C8B-B14F-4D97-AF65-F5344CB8AC3E}">
        <p14:creationId xmlns:p14="http://schemas.microsoft.com/office/powerpoint/2010/main" val="2919205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A05A5BD-16A1-C030-077D-0E3532418C8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6272DDB-445C-B4B9-F863-226386C7BCB0}"/>
              </a:ext>
            </a:extLst>
          </p:cNvPr>
          <p:cNvSpPr>
            <a:spLocks noGrp="1" noChangeArrowheads="1"/>
          </p:cNvSpPr>
          <p:nvPr>
            <p:ph type="ftr" sz="quarter" idx="11"/>
          </p:nvPr>
        </p:nvSpPr>
        <p:spPr>
          <a:ln/>
        </p:spPr>
        <p:txBody>
          <a:bodyPr/>
          <a:lstStyle>
            <a:lvl1pPr>
              <a:defRPr/>
            </a:lvl1pPr>
          </a:lstStyle>
          <a:p>
            <a:pPr>
              <a:defRPr/>
            </a:pPr>
            <a:r>
              <a:rPr lang="en-US"/>
              <a:t>District Data ICC 12/2025</a:t>
            </a:r>
          </a:p>
        </p:txBody>
      </p:sp>
      <p:sp>
        <p:nvSpPr>
          <p:cNvPr id="4" name="Rectangle 6">
            <a:extLst>
              <a:ext uri="{FF2B5EF4-FFF2-40B4-BE49-F238E27FC236}">
                <a16:creationId xmlns:a16="http://schemas.microsoft.com/office/drawing/2014/main" id="{DBA0CE03-38DB-2DE1-B31D-5069B34C471A}"/>
              </a:ext>
            </a:extLst>
          </p:cNvPr>
          <p:cNvSpPr>
            <a:spLocks noGrp="1" noChangeArrowheads="1"/>
          </p:cNvSpPr>
          <p:nvPr>
            <p:ph type="sldNum" sz="quarter" idx="12"/>
          </p:nvPr>
        </p:nvSpPr>
        <p:spPr>
          <a:ln/>
        </p:spPr>
        <p:txBody>
          <a:bodyPr/>
          <a:lstStyle>
            <a:lvl1pPr>
              <a:defRPr/>
            </a:lvl1pPr>
          </a:lstStyle>
          <a:p>
            <a:fld id="{85B3EFBE-8972-4BA6-B234-531A89B5F6CD}" type="slidenum">
              <a:rPr lang="en-US" altLang="en-US"/>
              <a:pPr/>
              <a:t>‹#›</a:t>
            </a:fld>
            <a:endParaRPr lang="en-US" altLang="en-US"/>
          </a:p>
        </p:txBody>
      </p:sp>
    </p:spTree>
    <p:extLst>
      <p:ext uri="{BB962C8B-B14F-4D97-AF65-F5344CB8AC3E}">
        <p14:creationId xmlns:p14="http://schemas.microsoft.com/office/powerpoint/2010/main" val="2882281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DC2813-3CD3-5449-A15E-A10B42378763}"/>
              </a:ext>
            </a:extLst>
          </p:cNvPr>
          <p:cNvSpPr>
            <a:spLocks noGrp="1"/>
          </p:cNvSpPr>
          <p:nvPr>
            <p:ph type="title"/>
          </p:nvPr>
        </p:nvSpPr>
        <p:spPr>
          <a:xfrm>
            <a:off x="371061" y="365125"/>
            <a:ext cx="10982739"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6C0279-A432-554A-B4BA-32BB7BF5EC41}"/>
              </a:ext>
            </a:extLst>
          </p:cNvPr>
          <p:cNvSpPr>
            <a:spLocks noGrp="1"/>
          </p:cNvSpPr>
          <p:nvPr>
            <p:ph type="body" idx="1"/>
          </p:nvPr>
        </p:nvSpPr>
        <p:spPr>
          <a:xfrm>
            <a:off x="371061" y="1825625"/>
            <a:ext cx="10982739"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0E8A69AA-344F-0A44-ADCB-6C46AF2BC557}"/>
              </a:ext>
            </a:extLst>
          </p:cNvPr>
          <p:cNvSpPr>
            <a:spLocks noGrp="1"/>
          </p:cNvSpPr>
          <p:nvPr>
            <p:ph type="ftr" sz="quarter" idx="3"/>
          </p:nvPr>
        </p:nvSpPr>
        <p:spPr>
          <a:xfrm>
            <a:off x="750896" y="6356350"/>
            <a:ext cx="5966098" cy="365125"/>
          </a:xfrm>
          <a:prstGeom prst="rect">
            <a:avLst/>
          </a:prstGeom>
        </p:spPr>
        <p:txBody>
          <a:bodyPr vert="horz" lIns="91440" tIns="45720" rIns="91440" bIns="45720" rtlCol="0" anchor="ctr"/>
          <a:lstStyle>
            <a:lvl1pPr algn="l">
              <a:defRPr sz="1200">
                <a:solidFill>
                  <a:schemeClr val="accent6"/>
                </a:solidFill>
              </a:defRPr>
            </a:lvl1pPr>
          </a:lstStyle>
          <a:p>
            <a:r>
              <a:rPr lang="en-US"/>
              <a:t>District Data ICC 12/2025</a:t>
            </a:r>
            <a:endParaRPr lang="en-US" dirty="0"/>
          </a:p>
        </p:txBody>
      </p:sp>
      <p:sp>
        <p:nvSpPr>
          <p:cNvPr id="6" name="Slide Number Placeholder 5">
            <a:extLst>
              <a:ext uri="{FF2B5EF4-FFF2-40B4-BE49-F238E27FC236}">
                <a16:creationId xmlns:a16="http://schemas.microsoft.com/office/drawing/2014/main" id="{6CEFAAAC-834A-4843-BEE0-B1F96C2B5210}"/>
              </a:ext>
            </a:extLst>
          </p:cNvPr>
          <p:cNvSpPr>
            <a:spLocks noGrp="1"/>
          </p:cNvSpPr>
          <p:nvPr>
            <p:ph type="sldNum" sz="quarter" idx="4"/>
          </p:nvPr>
        </p:nvSpPr>
        <p:spPr>
          <a:xfrm>
            <a:off x="129309" y="6356350"/>
            <a:ext cx="621587" cy="365125"/>
          </a:xfrm>
          <a:prstGeom prst="rect">
            <a:avLst/>
          </a:prstGeom>
        </p:spPr>
        <p:txBody>
          <a:bodyPr vert="horz" lIns="91440" tIns="45720" rIns="91440" bIns="45720" rtlCol="0" anchor="ctr"/>
          <a:lstStyle>
            <a:lvl1pPr algn="l">
              <a:defRPr sz="1200">
                <a:solidFill>
                  <a:schemeClr val="accent6"/>
                </a:solidFill>
              </a:defRPr>
            </a:lvl1pPr>
          </a:lstStyle>
          <a:p>
            <a:pPr algn="r"/>
            <a:fld id="{D5CA4161-6EC3-4748-B7F3-82EA64CE3DD4}" type="slidenum">
              <a:rPr lang="en-US" smtClean="0"/>
              <a:pPr algn="r"/>
              <a:t>‹#›</a:t>
            </a:fld>
            <a:endParaRPr lang="en-US" dirty="0"/>
          </a:p>
        </p:txBody>
      </p:sp>
    </p:spTree>
    <p:extLst>
      <p:ext uri="{BB962C8B-B14F-4D97-AF65-F5344CB8AC3E}">
        <p14:creationId xmlns:p14="http://schemas.microsoft.com/office/powerpoint/2010/main" val="2037723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32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uol.com.br/tilt/ultimas-noticias/redacao/2017/03/31/por-que-a-criacao-do-zero-revolucionou-a-matematica-e-a-humanidade.htm"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solidFill>
                  <a:srgbClr val="0070C0"/>
                </a:solidFill>
              </a:rPr>
              <a:t>SoonerStart</a:t>
            </a:r>
          </a:p>
        </p:txBody>
      </p:sp>
      <p:sp>
        <p:nvSpPr>
          <p:cNvPr id="3" name="Subtitle 2"/>
          <p:cNvSpPr>
            <a:spLocks noGrp="1"/>
          </p:cNvSpPr>
          <p:nvPr>
            <p:ph type="subTitle" idx="1"/>
          </p:nvPr>
        </p:nvSpPr>
        <p:spPr/>
        <p:txBody>
          <a:bodyPr>
            <a:noAutofit/>
          </a:bodyPr>
          <a:lstStyle/>
          <a:p>
            <a:r>
              <a:rPr lang="en-US" dirty="0">
                <a:latin typeface="+mj-lt"/>
              </a:rPr>
              <a:t>Determinations and Data Profiles</a:t>
            </a:r>
          </a:p>
          <a:p>
            <a:r>
              <a:rPr lang="en-US" dirty="0">
                <a:latin typeface="+mj-lt"/>
              </a:rPr>
              <a:t>Federal Fiscal Year 2024 - 2025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B5410B-52E7-0608-EC5D-4580D090C4D4}"/>
              </a:ext>
            </a:extLst>
          </p:cNvPr>
          <p:cNvSpPr>
            <a:spLocks noGrp="1"/>
          </p:cNvSpPr>
          <p:nvPr>
            <p:ph idx="1"/>
          </p:nvPr>
        </p:nvSpPr>
        <p:spPr>
          <a:xfrm>
            <a:off x="294200" y="1548882"/>
            <a:ext cx="6825057" cy="4628081"/>
          </a:xfrm>
        </p:spPr>
        <p:txBody>
          <a:bodyPr>
            <a:normAutofit/>
          </a:bodyPr>
          <a:lstStyle/>
          <a:p>
            <a:r>
              <a:rPr lang="en-US" dirty="0"/>
              <a:t>The Lead Agency must send annual determinations to ensure the following:</a:t>
            </a:r>
          </a:p>
          <a:p>
            <a:pPr lvl="1"/>
            <a:r>
              <a:rPr lang="en-US" dirty="0"/>
              <a:t>Adherence to IDEA Part C</a:t>
            </a:r>
          </a:p>
          <a:p>
            <a:pPr lvl="1"/>
            <a:r>
              <a:rPr lang="en-US" dirty="0"/>
              <a:t>Families are getting services on time and correctly</a:t>
            </a:r>
          </a:p>
          <a:p>
            <a:pPr lvl="1"/>
            <a:r>
              <a:rPr lang="en-US" dirty="0"/>
              <a:t>Local SoonerStart Districts are getting official results to know their strengths and where improvement is needed.</a:t>
            </a:r>
          </a:p>
          <a:p>
            <a:endParaRPr lang="en-US" dirty="0"/>
          </a:p>
        </p:txBody>
      </p:sp>
      <p:sp>
        <p:nvSpPr>
          <p:cNvPr id="3" name="Footer Placeholder 2">
            <a:extLst>
              <a:ext uri="{FF2B5EF4-FFF2-40B4-BE49-F238E27FC236}">
                <a16:creationId xmlns:a16="http://schemas.microsoft.com/office/drawing/2014/main" id="{17F270D6-ECF3-4F47-880B-FF3715869D29}"/>
              </a:ext>
            </a:extLst>
          </p:cNvPr>
          <p:cNvSpPr>
            <a:spLocks noGrp="1"/>
          </p:cNvSpPr>
          <p:nvPr>
            <p:ph type="ftr" sz="quarter" idx="11"/>
          </p:nvPr>
        </p:nvSpPr>
        <p:spPr/>
        <p:txBody>
          <a:bodyPr/>
          <a:lstStyle/>
          <a:p>
            <a:r>
              <a:rPr lang="en-US"/>
              <a:t>District Data ICC 12/2025</a:t>
            </a:r>
            <a:endParaRPr lang="en-US" dirty="0"/>
          </a:p>
        </p:txBody>
      </p:sp>
      <p:sp>
        <p:nvSpPr>
          <p:cNvPr id="7" name="Title 6">
            <a:extLst>
              <a:ext uri="{FF2B5EF4-FFF2-40B4-BE49-F238E27FC236}">
                <a16:creationId xmlns:a16="http://schemas.microsoft.com/office/drawing/2014/main" id="{C439ADD6-5D4B-87B2-CE48-BF1D80A64D92}"/>
              </a:ext>
            </a:extLst>
          </p:cNvPr>
          <p:cNvSpPr>
            <a:spLocks noGrp="1"/>
          </p:cNvSpPr>
          <p:nvPr>
            <p:ph type="title"/>
          </p:nvPr>
        </p:nvSpPr>
        <p:spPr/>
        <p:txBody>
          <a:bodyPr/>
          <a:lstStyle/>
          <a:p>
            <a:r>
              <a:rPr lang="en-US"/>
              <a:t>The Purpose</a:t>
            </a:r>
            <a:endParaRPr lang="en-US" dirty="0"/>
          </a:p>
        </p:txBody>
      </p:sp>
      <p:pic>
        <p:nvPicPr>
          <p:cNvPr id="6" name="Picture 5" descr="A hand of two adults and a kid on top of each other">
            <a:extLst>
              <a:ext uri="{FF2B5EF4-FFF2-40B4-BE49-F238E27FC236}">
                <a16:creationId xmlns:a16="http://schemas.microsoft.com/office/drawing/2014/main" id="{330AE30B-361F-7308-4731-FB73CFB9607D}"/>
              </a:ext>
            </a:extLst>
          </p:cNvPr>
          <p:cNvPicPr>
            <a:picLocks noChangeAspect="1"/>
          </p:cNvPicPr>
          <p:nvPr/>
        </p:nvPicPr>
        <p:blipFill>
          <a:blip r:embed="rId3"/>
          <a:stretch>
            <a:fillRect/>
          </a:stretch>
        </p:blipFill>
        <p:spPr>
          <a:xfrm>
            <a:off x="6684438" y="1413557"/>
            <a:ext cx="4856583" cy="369028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82278-F4C0-0E9A-B633-5AF4917710EA}"/>
              </a:ext>
            </a:extLst>
          </p:cNvPr>
          <p:cNvSpPr>
            <a:spLocks noGrp="1"/>
          </p:cNvSpPr>
          <p:nvPr>
            <p:ph type="title"/>
          </p:nvPr>
        </p:nvSpPr>
        <p:spPr/>
        <p:txBody>
          <a:bodyPr/>
          <a:lstStyle/>
          <a:p>
            <a:r>
              <a:rPr lang="en-US" dirty="0"/>
              <a:t>The Explanation</a:t>
            </a:r>
          </a:p>
        </p:txBody>
      </p:sp>
      <p:sp>
        <p:nvSpPr>
          <p:cNvPr id="5" name="Content Placeholder 4">
            <a:extLst>
              <a:ext uri="{FF2B5EF4-FFF2-40B4-BE49-F238E27FC236}">
                <a16:creationId xmlns:a16="http://schemas.microsoft.com/office/drawing/2014/main" id="{2443EC3F-1EFF-8FD9-D9FF-F2271BD99945}"/>
              </a:ext>
            </a:extLst>
          </p:cNvPr>
          <p:cNvSpPr>
            <a:spLocks noGrp="1"/>
          </p:cNvSpPr>
          <p:nvPr>
            <p:ph sz="half" idx="1"/>
          </p:nvPr>
        </p:nvSpPr>
        <p:spPr/>
        <p:txBody>
          <a:bodyPr/>
          <a:lstStyle/>
          <a:p>
            <a:r>
              <a:rPr lang="en-US" dirty="0"/>
              <a:t>Report Card</a:t>
            </a:r>
          </a:p>
          <a:p>
            <a:r>
              <a:rPr lang="en-US" dirty="0"/>
              <a:t>Part C Indicators*</a:t>
            </a:r>
          </a:p>
          <a:p>
            <a:pPr lvl="1"/>
            <a:r>
              <a:rPr lang="en-US" dirty="0"/>
              <a:t>See Handout</a:t>
            </a:r>
          </a:p>
          <a:p>
            <a:r>
              <a:rPr lang="en-US" dirty="0"/>
              <a:t>Data captured July 1 – June 30</a:t>
            </a:r>
          </a:p>
          <a:p>
            <a:r>
              <a:rPr lang="en-US" dirty="0"/>
              <a:t>Accurate and timely data, compliance, and performance</a:t>
            </a:r>
          </a:p>
          <a:p>
            <a:endParaRPr lang="en-US" dirty="0"/>
          </a:p>
          <a:p>
            <a:endParaRPr lang="en-US" dirty="0"/>
          </a:p>
        </p:txBody>
      </p:sp>
      <p:pic>
        <p:nvPicPr>
          <p:cNvPr id="14" name="Content Placeholder 13" descr="Questions with solid fill">
            <a:extLst>
              <a:ext uri="{FF2B5EF4-FFF2-40B4-BE49-F238E27FC236}">
                <a16:creationId xmlns:a16="http://schemas.microsoft.com/office/drawing/2014/main" id="{E20744F1-3E79-BF6A-90ED-C8301978C2A3}"/>
              </a:ext>
            </a:extLst>
          </p:cNvPr>
          <p:cNvPicPr>
            <a:picLocks noGrp="1" noChangeAspect="1"/>
          </p:cNvPicPr>
          <p:nvPr>
            <p:ph sz="half" idx="2"/>
          </p:nvPr>
        </p:nvPicPr>
        <p:blipFill>
          <a:blip>
            <a:extLst>
              <a:ext uri="{96DAC541-7B7A-43D3-8B79-37D633B846F1}">
                <asvg:svgBlip xmlns:asvg="http://schemas.microsoft.com/office/drawing/2016/SVG/main" r:embed="rId3"/>
              </a:ext>
            </a:extLst>
          </a:blip>
          <a:stretch>
            <a:fillRect/>
          </a:stretch>
        </p:blipFill>
        <p:spPr>
          <a:xfrm>
            <a:off x="6963941" y="2934453"/>
            <a:ext cx="914400" cy="914400"/>
          </a:xfrm>
        </p:spPr>
      </p:pic>
      <p:sp>
        <p:nvSpPr>
          <p:cNvPr id="3" name="Footer Placeholder 2">
            <a:extLst>
              <a:ext uri="{FF2B5EF4-FFF2-40B4-BE49-F238E27FC236}">
                <a16:creationId xmlns:a16="http://schemas.microsoft.com/office/drawing/2014/main" id="{BE244EB9-F651-0DE0-716E-190FD1BF1590}"/>
              </a:ext>
            </a:extLst>
          </p:cNvPr>
          <p:cNvSpPr>
            <a:spLocks noGrp="1"/>
          </p:cNvSpPr>
          <p:nvPr>
            <p:ph type="ftr" sz="quarter" idx="11"/>
          </p:nvPr>
        </p:nvSpPr>
        <p:spPr/>
        <p:txBody>
          <a:bodyPr/>
          <a:lstStyle/>
          <a:p>
            <a:r>
              <a:rPr lang="en-US"/>
              <a:t>District Data ICC 12/2025</a:t>
            </a:r>
            <a:endParaRPr lang="en-US" dirty="0"/>
          </a:p>
        </p:txBody>
      </p:sp>
      <p:pic>
        <p:nvPicPr>
          <p:cNvPr id="10" name="Graphic 9" descr="Clapping hands with solid fill">
            <a:extLst>
              <a:ext uri="{FF2B5EF4-FFF2-40B4-BE49-F238E27FC236}">
                <a16:creationId xmlns:a16="http://schemas.microsoft.com/office/drawing/2014/main" id="{BA417386-3795-C2D5-BB3A-6DA677A19F6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63941" y="1825625"/>
            <a:ext cx="914400" cy="914400"/>
          </a:xfrm>
          <a:prstGeom prst="rect">
            <a:avLst/>
          </a:prstGeom>
        </p:spPr>
      </p:pic>
      <p:pic>
        <p:nvPicPr>
          <p:cNvPr id="16" name="Graphic 15" descr="Tools with solid fill">
            <a:extLst>
              <a:ext uri="{FF2B5EF4-FFF2-40B4-BE49-F238E27FC236}">
                <a16:creationId xmlns:a16="http://schemas.microsoft.com/office/drawing/2014/main" id="{2520B0C2-0AA2-463D-09C8-B47CC60650D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63941" y="4043281"/>
            <a:ext cx="914400" cy="914400"/>
          </a:xfrm>
          <a:prstGeom prst="rect">
            <a:avLst/>
          </a:prstGeom>
        </p:spPr>
      </p:pic>
      <p:pic>
        <p:nvPicPr>
          <p:cNvPr id="20" name="Graphic 19" descr="Crane with solid fill">
            <a:extLst>
              <a:ext uri="{FF2B5EF4-FFF2-40B4-BE49-F238E27FC236}">
                <a16:creationId xmlns:a16="http://schemas.microsoft.com/office/drawing/2014/main" id="{F81100BE-79FF-3021-D70C-BB69D8CC04A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63941" y="5152109"/>
            <a:ext cx="914400" cy="914400"/>
          </a:xfrm>
          <a:prstGeom prst="rect">
            <a:avLst/>
          </a:prstGeom>
        </p:spPr>
      </p:pic>
      <p:cxnSp>
        <p:nvCxnSpPr>
          <p:cNvPr id="24" name="Straight Connector 23">
            <a:extLst>
              <a:ext uri="{FF2B5EF4-FFF2-40B4-BE49-F238E27FC236}">
                <a16:creationId xmlns:a16="http://schemas.microsoft.com/office/drawing/2014/main" id="{32CEC50E-7AE6-F692-D535-B4086A6F60FE}"/>
              </a:ext>
            </a:extLst>
          </p:cNvPr>
          <p:cNvCxnSpPr/>
          <p:nvPr/>
        </p:nvCxnSpPr>
        <p:spPr>
          <a:xfrm>
            <a:off x="6057569" y="1690688"/>
            <a:ext cx="38431" cy="4486275"/>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7E2A72A-E44C-2BF5-84EA-19F95F8E238D}"/>
              </a:ext>
            </a:extLst>
          </p:cNvPr>
          <p:cNvSpPr txBox="1"/>
          <p:nvPr/>
        </p:nvSpPr>
        <p:spPr>
          <a:xfrm>
            <a:off x="8204718" y="2032078"/>
            <a:ext cx="3172406" cy="461665"/>
          </a:xfrm>
          <a:prstGeom prst="rect">
            <a:avLst/>
          </a:prstGeom>
          <a:noFill/>
        </p:spPr>
        <p:txBody>
          <a:bodyPr wrap="square" rtlCol="0">
            <a:spAutoFit/>
          </a:bodyPr>
          <a:lstStyle/>
          <a:p>
            <a:r>
              <a:rPr lang="en-US" sz="2400" dirty="0">
                <a:solidFill>
                  <a:schemeClr val="tx2"/>
                </a:solidFill>
              </a:rPr>
              <a:t>Meets Requirements</a:t>
            </a:r>
          </a:p>
        </p:txBody>
      </p:sp>
      <p:sp>
        <p:nvSpPr>
          <p:cNvPr id="27" name="TextBox 26">
            <a:extLst>
              <a:ext uri="{FF2B5EF4-FFF2-40B4-BE49-F238E27FC236}">
                <a16:creationId xmlns:a16="http://schemas.microsoft.com/office/drawing/2014/main" id="{C7D8EA45-5470-3D00-5D11-8CE50066C349}"/>
              </a:ext>
            </a:extLst>
          </p:cNvPr>
          <p:cNvSpPr txBox="1"/>
          <p:nvPr/>
        </p:nvSpPr>
        <p:spPr>
          <a:xfrm>
            <a:off x="8204718" y="3160820"/>
            <a:ext cx="3172409" cy="461665"/>
          </a:xfrm>
          <a:prstGeom prst="rect">
            <a:avLst/>
          </a:prstGeom>
          <a:noFill/>
        </p:spPr>
        <p:txBody>
          <a:bodyPr wrap="square" rtlCol="0">
            <a:spAutoFit/>
          </a:bodyPr>
          <a:lstStyle/>
          <a:p>
            <a:r>
              <a:rPr lang="en-US" sz="2400" dirty="0">
                <a:solidFill>
                  <a:schemeClr val="tx2"/>
                </a:solidFill>
              </a:rPr>
              <a:t>Needs Assistance</a:t>
            </a:r>
          </a:p>
        </p:txBody>
      </p:sp>
      <p:sp>
        <p:nvSpPr>
          <p:cNvPr id="28" name="TextBox 27">
            <a:extLst>
              <a:ext uri="{FF2B5EF4-FFF2-40B4-BE49-F238E27FC236}">
                <a16:creationId xmlns:a16="http://schemas.microsoft.com/office/drawing/2014/main" id="{EF83BB29-97B3-D67F-CE33-27A08DD9A79E}"/>
              </a:ext>
            </a:extLst>
          </p:cNvPr>
          <p:cNvSpPr txBox="1"/>
          <p:nvPr/>
        </p:nvSpPr>
        <p:spPr>
          <a:xfrm>
            <a:off x="8204715" y="5183658"/>
            <a:ext cx="3172409" cy="830997"/>
          </a:xfrm>
          <a:prstGeom prst="rect">
            <a:avLst/>
          </a:prstGeom>
          <a:noFill/>
        </p:spPr>
        <p:txBody>
          <a:bodyPr wrap="square" rtlCol="0">
            <a:spAutoFit/>
          </a:bodyPr>
          <a:lstStyle/>
          <a:p>
            <a:r>
              <a:rPr lang="en-US" sz="2400" dirty="0">
                <a:solidFill>
                  <a:schemeClr val="tx2"/>
                </a:solidFill>
              </a:rPr>
              <a:t>Needs Substantial Intervention</a:t>
            </a:r>
          </a:p>
        </p:txBody>
      </p:sp>
      <p:sp>
        <p:nvSpPr>
          <p:cNvPr id="29" name="TextBox 28">
            <a:extLst>
              <a:ext uri="{FF2B5EF4-FFF2-40B4-BE49-F238E27FC236}">
                <a16:creationId xmlns:a16="http://schemas.microsoft.com/office/drawing/2014/main" id="{296B2D6C-7C47-5500-4FD0-DFBE1674F328}"/>
              </a:ext>
            </a:extLst>
          </p:cNvPr>
          <p:cNvSpPr txBox="1"/>
          <p:nvPr/>
        </p:nvSpPr>
        <p:spPr>
          <a:xfrm>
            <a:off x="8204718" y="4278699"/>
            <a:ext cx="3172409" cy="461665"/>
          </a:xfrm>
          <a:prstGeom prst="rect">
            <a:avLst/>
          </a:prstGeom>
          <a:noFill/>
        </p:spPr>
        <p:txBody>
          <a:bodyPr wrap="square" rtlCol="0">
            <a:spAutoFit/>
          </a:bodyPr>
          <a:lstStyle/>
          <a:p>
            <a:r>
              <a:rPr lang="en-US" sz="2400" dirty="0">
                <a:solidFill>
                  <a:schemeClr val="tx2"/>
                </a:solidFill>
              </a:rPr>
              <a:t>Needs Intervention</a:t>
            </a:r>
          </a:p>
        </p:txBody>
      </p:sp>
    </p:spTree>
    <p:extLst>
      <p:ext uri="{BB962C8B-B14F-4D97-AF65-F5344CB8AC3E}">
        <p14:creationId xmlns:p14="http://schemas.microsoft.com/office/powerpoint/2010/main" val="1975749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65BD3B9-C171-1150-5B1D-9266513CCB2C}"/>
              </a:ext>
            </a:extLst>
          </p:cNvPr>
          <p:cNvSpPr>
            <a:spLocks noGrp="1"/>
          </p:cNvSpPr>
          <p:nvPr>
            <p:ph type="title"/>
          </p:nvPr>
        </p:nvSpPr>
        <p:spPr/>
        <p:txBody>
          <a:bodyPr/>
          <a:lstStyle/>
          <a:p>
            <a:r>
              <a:rPr lang="en-US"/>
              <a:t>The Process</a:t>
            </a:r>
            <a:endParaRPr lang="en-US" dirty="0"/>
          </a:p>
        </p:txBody>
      </p:sp>
      <p:sp>
        <p:nvSpPr>
          <p:cNvPr id="5" name="Footer Placeholder 4">
            <a:extLst>
              <a:ext uri="{FF2B5EF4-FFF2-40B4-BE49-F238E27FC236}">
                <a16:creationId xmlns:a16="http://schemas.microsoft.com/office/drawing/2014/main" id="{112FFFB9-080E-CA67-C8A5-4EB6A79CE5AE}"/>
              </a:ext>
            </a:extLst>
          </p:cNvPr>
          <p:cNvSpPr>
            <a:spLocks noGrp="1"/>
          </p:cNvSpPr>
          <p:nvPr>
            <p:ph type="ftr" sz="quarter" idx="11"/>
          </p:nvPr>
        </p:nvSpPr>
        <p:spPr/>
        <p:txBody>
          <a:bodyPr/>
          <a:lstStyle/>
          <a:p>
            <a:r>
              <a:rPr lang="en-US"/>
              <a:t>District Data ICC 12/2025</a:t>
            </a:r>
            <a:endParaRPr lang="en-US" dirty="0"/>
          </a:p>
        </p:txBody>
      </p:sp>
      <p:graphicFrame>
        <p:nvGraphicFramePr>
          <p:cNvPr id="8" name="Diagram 7">
            <a:extLst>
              <a:ext uri="{FF2B5EF4-FFF2-40B4-BE49-F238E27FC236}">
                <a16:creationId xmlns:a16="http://schemas.microsoft.com/office/drawing/2014/main" id="{1A18CCD9-1938-9DC0-506D-3982B94DF5C7}"/>
              </a:ext>
            </a:extLst>
          </p:cNvPr>
          <p:cNvGraphicFramePr/>
          <p:nvPr>
            <p:extLst>
              <p:ext uri="{D42A27DB-BD31-4B8C-83A1-F6EECF244321}">
                <p14:modId xmlns:p14="http://schemas.microsoft.com/office/powerpoint/2010/main" val="3957237403"/>
              </p:ext>
            </p:extLst>
          </p:nvPr>
        </p:nvGraphicFramePr>
        <p:xfrm>
          <a:off x="327103" y="1240971"/>
          <a:ext cx="11709388" cy="5251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9250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9F995-A7F6-F762-DC4A-208C56B137AF}"/>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7D703041-7B35-F545-AF1B-F603B2774542}"/>
              </a:ext>
            </a:extLst>
          </p:cNvPr>
          <p:cNvSpPr>
            <a:spLocks noGrp="1"/>
          </p:cNvSpPr>
          <p:nvPr>
            <p:ph type="ftr" sz="quarter" idx="11"/>
          </p:nvPr>
        </p:nvSpPr>
        <p:spPr/>
        <p:txBody>
          <a:bodyPr/>
          <a:lstStyle/>
          <a:p>
            <a:r>
              <a:rPr lang="en-US"/>
              <a:t>District Data ICC 12/2025</a:t>
            </a:r>
            <a:endParaRPr lang="en-US" dirty="0"/>
          </a:p>
        </p:txBody>
      </p:sp>
      <p:pic>
        <p:nvPicPr>
          <p:cNvPr id="6" name="Picture 5" descr="Map">
            <a:extLst>
              <a:ext uri="{FF2B5EF4-FFF2-40B4-BE49-F238E27FC236}">
                <a16:creationId xmlns:a16="http://schemas.microsoft.com/office/drawing/2014/main" id="{5AFC16FC-5680-0502-C157-31120EA755E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25457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6C3BC-9FFF-34B0-EEEC-C93100F35506}"/>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AD05E635-746F-95FC-9E54-DADFF3AFE23C}"/>
              </a:ext>
            </a:extLst>
          </p:cNvPr>
          <p:cNvSpPr>
            <a:spLocks noGrp="1"/>
          </p:cNvSpPr>
          <p:nvPr>
            <p:ph type="ftr" sz="quarter" idx="11"/>
          </p:nvPr>
        </p:nvSpPr>
        <p:spPr/>
        <p:txBody>
          <a:bodyPr/>
          <a:lstStyle/>
          <a:p>
            <a:r>
              <a:rPr lang="en-US"/>
              <a:t>District Data ICC 12/2025</a:t>
            </a:r>
            <a:endParaRPr lang="en-US" dirty="0"/>
          </a:p>
        </p:txBody>
      </p:sp>
      <p:pic>
        <p:nvPicPr>
          <p:cNvPr id="6" name="Video 5" title="Woman clapping her hands">
            <a:hlinkClick r:id="" action="ppaction://media"/>
            <a:extLst>
              <a:ext uri="{FF2B5EF4-FFF2-40B4-BE49-F238E27FC236}">
                <a16:creationId xmlns:a16="http://schemas.microsoft.com/office/drawing/2014/main" id="{0FCE3C67-9719-3E11-8263-9F9D15E7950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8" name="Picture 7" descr="A child writing the word 100% on a blackboard">
            <a:extLst>
              <a:ext uri="{FF2B5EF4-FFF2-40B4-BE49-F238E27FC236}">
                <a16:creationId xmlns:a16="http://schemas.microsoft.com/office/drawing/2014/main" id="{65E5FA85-D4AB-0CE0-4D28-BCAA8FC8068C}"/>
              </a:ext>
            </a:extLst>
          </p:cNvPr>
          <p:cNvPicPr>
            <a:picLocks noChangeAspect="1"/>
          </p:cNvPicPr>
          <p:nvPr/>
        </p:nvPicPr>
        <p:blipFill>
          <a:blip r:embed="rId5"/>
          <a:stretch>
            <a:fillRect/>
          </a:stretch>
        </p:blipFill>
        <p:spPr>
          <a:xfrm>
            <a:off x="8737853" y="3808737"/>
            <a:ext cx="3127045" cy="208418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96727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55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descr="Hands being raised">
            <a:extLst>
              <a:ext uri="{FF2B5EF4-FFF2-40B4-BE49-F238E27FC236}">
                <a16:creationId xmlns:a16="http://schemas.microsoft.com/office/drawing/2014/main" id="{CD041743-95FB-CD58-C000-BE4D06B9F408}"/>
              </a:ext>
            </a:extLst>
          </p:cNvPr>
          <p:cNvPicPr>
            <a:picLocks noChangeAspect="1"/>
          </p:cNvPicPr>
          <p:nvPr/>
        </p:nvPicPr>
        <p:blipFill>
          <a:blip r:embed="rId3">
            <a:duotone>
              <a:schemeClr val="bg2">
                <a:shade val="45000"/>
                <a:satMod val="135000"/>
              </a:schemeClr>
              <a:prstClr val="white"/>
            </a:duotone>
            <a:alphaModFix/>
          </a:blip>
          <a:srcRect t="12559" r="9091" b="10832"/>
          <a:stretch>
            <a:fillRect/>
          </a:stretch>
        </p:blipFill>
        <p:spPr>
          <a:xfrm>
            <a:off x="20" y="10"/>
            <a:ext cx="12191980" cy="6857990"/>
          </a:xfrm>
          <a:prstGeom prst="rect">
            <a:avLst/>
          </a:prstGeom>
        </p:spPr>
      </p:pic>
      <p:sp>
        <p:nvSpPr>
          <p:cNvPr id="25" name="Rectangle 2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7D0C2D-C7D9-81AD-0B13-20AD22BAFED8}"/>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dirty="0"/>
              <a:t>The Strengths</a:t>
            </a:r>
          </a:p>
        </p:txBody>
      </p:sp>
      <p:sp>
        <p:nvSpPr>
          <p:cNvPr id="3" name="Footer Placeholder 2">
            <a:extLst>
              <a:ext uri="{FF2B5EF4-FFF2-40B4-BE49-F238E27FC236}">
                <a16:creationId xmlns:a16="http://schemas.microsoft.com/office/drawing/2014/main" id="{5A7F3E3B-22B0-281E-2817-9AEEC3257AA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gn="ctr">
              <a:spcAft>
                <a:spcPts val="600"/>
              </a:spcAft>
              <a:defRPr/>
            </a:pPr>
            <a:r>
              <a:rPr lang="en-US" kern="1200">
                <a:solidFill>
                  <a:prstClr val="black">
                    <a:tint val="75000"/>
                  </a:prstClr>
                </a:solidFill>
                <a:latin typeface="Calibri" panose="020F0502020204030204"/>
                <a:ea typeface="+mn-ea"/>
                <a:cs typeface="+mn-cs"/>
              </a:rPr>
              <a:t>District Data ICC 12/2025</a:t>
            </a:r>
          </a:p>
        </p:txBody>
      </p:sp>
      <p:graphicFrame>
        <p:nvGraphicFramePr>
          <p:cNvPr id="11" name="Text Placeholder 4">
            <a:extLst>
              <a:ext uri="{FF2B5EF4-FFF2-40B4-BE49-F238E27FC236}">
                <a16:creationId xmlns:a16="http://schemas.microsoft.com/office/drawing/2014/main" id="{CB77D570-2C13-2223-ED01-B715442004A0}"/>
              </a:ext>
            </a:extLst>
          </p:cNvPr>
          <p:cNvGraphicFramePr>
            <a:graphicFrameLocks noGrp="1"/>
          </p:cNvGraphicFramePr>
          <p:nvPr>
            <p:ph sz="half" idx="1"/>
            <p:extLst>
              <p:ext uri="{D42A27DB-BD31-4B8C-83A1-F6EECF244321}">
                <p14:modId xmlns:p14="http://schemas.microsoft.com/office/powerpoint/2010/main" val="222970027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20897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5DC7DA-9D88-BCAD-2E68-25FD4A8C7815}"/>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a:solidFill>
                  <a:schemeClr val="tx2"/>
                </a:solidFill>
                <a:latin typeface="+mj-lt"/>
                <a:ea typeface="+mj-ea"/>
                <a:cs typeface="+mj-cs"/>
              </a:rPr>
              <a:t>Focus Monitoring</a:t>
            </a:r>
          </a:p>
        </p:txBody>
      </p:sp>
      <p:pic>
        <p:nvPicPr>
          <p:cNvPr id="10" name="Graphic 9" descr="Magnifying glass">
            <a:extLst>
              <a:ext uri="{FF2B5EF4-FFF2-40B4-BE49-F238E27FC236}">
                <a16:creationId xmlns:a16="http://schemas.microsoft.com/office/drawing/2014/main" id="{983ED410-5A95-283D-03AF-7C1B9192DA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7" name="Group 16">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8" name="Freeform: Shape 17">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Footer Placeholder 4">
            <a:extLst>
              <a:ext uri="{FF2B5EF4-FFF2-40B4-BE49-F238E27FC236}">
                <a16:creationId xmlns:a16="http://schemas.microsoft.com/office/drawing/2014/main" id="{1AC24963-5964-72CB-1E5B-066B548B0189}"/>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gn="ctr">
              <a:spcAft>
                <a:spcPts val="600"/>
              </a:spcAft>
            </a:pPr>
            <a:r>
              <a:rPr lang="en-US" kern="1200">
                <a:solidFill>
                  <a:schemeClr val="tx1">
                    <a:tint val="75000"/>
                  </a:schemeClr>
                </a:solidFill>
                <a:latin typeface="+mn-lt"/>
                <a:ea typeface="+mn-ea"/>
                <a:cs typeface="+mn-cs"/>
              </a:rPr>
              <a:t>District Data ICC 12/2025</a:t>
            </a:r>
          </a:p>
        </p:txBody>
      </p:sp>
    </p:spTree>
    <p:extLst>
      <p:ext uri="{BB962C8B-B14F-4D97-AF65-F5344CB8AC3E}">
        <p14:creationId xmlns:p14="http://schemas.microsoft.com/office/powerpoint/2010/main" val="2693214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7B5B5C3-F0B8-1171-0986-3C58604B95FF}"/>
              </a:ext>
            </a:extLst>
          </p:cNvPr>
          <p:cNvSpPr>
            <a:spLocks noGrp="1"/>
          </p:cNvSpPr>
          <p:nvPr>
            <p:ph type="ctrTitle"/>
          </p:nvPr>
        </p:nvSpPr>
        <p:spPr/>
        <p:txBody>
          <a:bodyPr>
            <a:normAutofit fontScale="90000"/>
          </a:bodyPr>
          <a:lstStyle/>
          <a:p>
            <a:r>
              <a:rPr lang="en-US" dirty="0"/>
              <a:t>State Performance Plan and Annual Performance Review</a:t>
            </a:r>
          </a:p>
        </p:txBody>
      </p:sp>
      <p:sp>
        <p:nvSpPr>
          <p:cNvPr id="6" name="Subtitle 5">
            <a:extLst>
              <a:ext uri="{FF2B5EF4-FFF2-40B4-BE49-F238E27FC236}">
                <a16:creationId xmlns:a16="http://schemas.microsoft.com/office/drawing/2014/main" id="{4B2DA02E-CA7F-5514-4FB5-B3C12D3CB6F1}"/>
              </a:ext>
            </a:extLst>
          </p:cNvPr>
          <p:cNvSpPr>
            <a:spLocks noGrp="1"/>
          </p:cNvSpPr>
          <p:nvPr>
            <p:ph type="subTitle" idx="1"/>
          </p:nvPr>
        </p:nvSpPr>
        <p:spPr/>
        <p:txBody>
          <a:bodyPr/>
          <a:lstStyle/>
          <a:p>
            <a:r>
              <a:rPr lang="en-US" dirty="0"/>
              <a:t>Federal Fiscal Year 2024</a:t>
            </a:r>
          </a:p>
        </p:txBody>
      </p:sp>
      <p:sp>
        <p:nvSpPr>
          <p:cNvPr id="3" name="Footer Placeholder 2">
            <a:extLst>
              <a:ext uri="{FF2B5EF4-FFF2-40B4-BE49-F238E27FC236}">
                <a16:creationId xmlns:a16="http://schemas.microsoft.com/office/drawing/2014/main" id="{8C561FFF-E024-C9E4-6DA7-23CAB5558C57}"/>
              </a:ext>
            </a:extLst>
          </p:cNvPr>
          <p:cNvSpPr>
            <a:spLocks noGrp="1"/>
          </p:cNvSpPr>
          <p:nvPr>
            <p:ph type="ftr" sz="quarter" idx="4294967295"/>
          </p:nvPr>
        </p:nvSpPr>
        <p:spPr>
          <a:xfrm>
            <a:off x="0" y="6362700"/>
            <a:ext cx="5965825" cy="365125"/>
          </a:xfrm>
        </p:spPr>
        <p:txBody>
          <a:bodyPr/>
          <a:lstStyle/>
          <a:p>
            <a:r>
              <a:rPr lang="en-US"/>
              <a:t>District Data ICC 12/2025</a:t>
            </a:r>
            <a:endParaRPr lang="en-US" dirty="0"/>
          </a:p>
        </p:txBody>
      </p:sp>
    </p:spTree>
    <p:extLst>
      <p:ext uri="{BB962C8B-B14F-4D97-AF65-F5344CB8AC3E}">
        <p14:creationId xmlns:p14="http://schemas.microsoft.com/office/powerpoint/2010/main" val="2244004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F2A5501-4987-BD6C-616A-70F24FF689C7}"/>
              </a:ext>
            </a:extLst>
          </p:cNvPr>
          <p:cNvSpPr>
            <a:spLocks noGrp="1"/>
          </p:cNvSpPr>
          <p:nvPr>
            <p:ph type="title"/>
          </p:nvPr>
        </p:nvSpPr>
        <p:spPr>
          <a:xfrm>
            <a:off x="838200" y="556995"/>
            <a:ext cx="10515600" cy="1133693"/>
          </a:xfrm>
        </p:spPr>
        <p:txBody>
          <a:bodyPr vert="horz" lIns="91440" tIns="45720" rIns="91440" bIns="45720" rtlCol="0" anchor="ctr">
            <a:normAutofit/>
          </a:bodyPr>
          <a:lstStyle/>
          <a:p>
            <a:r>
              <a:rPr lang="en-US" sz="5200" kern="1200">
                <a:solidFill>
                  <a:schemeClr val="tx1"/>
                </a:solidFill>
                <a:latin typeface="+mj-lt"/>
                <a:ea typeface="+mj-ea"/>
                <a:cs typeface="+mj-cs"/>
              </a:rPr>
              <a:t>The What When and Why!</a:t>
            </a:r>
          </a:p>
        </p:txBody>
      </p:sp>
      <p:sp>
        <p:nvSpPr>
          <p:cNvPr id="3" name="Footer Placeholder 2">
            <a:extLst>
              <a:ext uri="{FF2B5EF4-FFF2-40B4-BE49-F238E27FC236}">
                <a16:creationId xmlns:a16="http://schemas.microsoft.com/office/drawing/2014/main" id="{CD8DC40C-6B95-2AEB-EC59-AB06816FCE7C}"/>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gn="ctr">
              <a:spcAft>
                <a:spcPts val="600"/>
              </a:spcAft>
            </a:pPr>
            <a:r>
              <a:rPr lang="en-US" kern="1200">
                <a:solidFill>
                  <a:schemeClr val="tx1">
                    <a:tint val="75000"/>
                  </a:schemeClr>
                </a:solidFill>
                <a:latin typeface="+mn-lt"/>
                <a:ea typeface="+mn-ea"/>
                <a:cs typeface="+mn-cs"/>
              </a:rPr>
              <a:t>District Data ICC 12/2025</a:t>
            </a:r>
          </a:p>
        </p:txBody>
      </p:sp>
      <p:graphicFrame>
        <p:nvGraphicFramePr>
          <p:cNvPr id="21" name="Content Placeholder 1">
            <a:extLst>
              <a:ext uri="{FF2B5EF4-FFF2-40B4-BE49-F238E27FC236}">
                <a16:creationId xmlns:a16="http://schemas.microsoft.com/office/drawing/2014/main" id="{73DD06A0-6E48-1496-C6A5-744CF7A66C09}"/>
              </a:ext>
            </a:extLst>
          </p:cNvPr>
          <p:cNvGraphicFramePr>
            <a:graphicFrameLocks noGrp="1"/>
          </p:cNvGraphicFramePr>
          <p:nvPr>
            <p:ph idx="1"/>
            <p:extLst>
              <p:ext uri="{D42A27DB-BD31-4B8C-83A1-F6EECF244321}">
                <p14:modId xmlns:p14="http://schemas.microsoft.com/office/powerpoint/2010/main" val="22175519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9676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E5CF071-7BF3-BB9E-5056-B04951BDB959}"/>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1 – Timely Provision of Services</a:t>
            </a:r>
          </a:p>
        </p:txBody>
      </p:sp>
      <p:cxnSp>
        <p:nvCxnSpPr>
          <p:cNvPr id="47" name="Straight Connector 4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8B603344-0C04-D493-1F29-4D165672E9CD}"/>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lgn="ctr">
              <a:spcAft>
                <a:spcPts val="600"/>
              </a:spcAft>
            </a:pPr>
            <a:r>
              <a:rPr lang="en-US" kern="1200">
                <a:solidFill>
                  <a:schemeClr val="tx1">
                    <a:tint val="75000"/>
                  </a:schemeClr>
                </a:solidFill>
                <a:latin typeface="+mn-lt"/>
                <a:ea typeface="+mn-ea"/>
                <a:cs typeface="+mn-cs"/>
              </a:rPr>
              <a:t>District Data ICC 12/2025</a:t>
            </a:r>
          </a:p>
        </p:txBody>
      </p:sp>
      <p:graphicFrame>
        <p:nvGraphicFramePr>
          <p:cNvPr id="5" name="Content Placeholder 4">
            <a:extLst>
              <a:ext uri="{FF2B5EF4-FFF2-40B4-BE49-F238E27FC236}">
                <a16:creationId xmlns:a16="http://schemas.microsoft.com/office/drawing/2014/main" id="{0DF3EF8B-7E4A-FBB4-336B-13FEED46717C}"/>
              </a:ext>
            </a:extLst>
          </p:cNvPr>
          <p:cNvGraphicFramePr>
            <a:graphicFrameLocks noGrp="1"/>
          </p:cNvGraphicFramePr>
          <p:nvPr>
            <p:ph idx="1"/>
            <p:extLst>
              <p:ext uri="{D42A27DB-BD31-4B8C-83A1-F6EECF244321}">
                <p14:modId xmlns:p14="http://schemas.microsoft.com/office/powerpoint/2010/main" val="3422825009"/>
              </p:ext>
            </p:extLst>
          </p:nvPr>
        </p:nvGraphicFramePr>
        <p:xfrm>
          <a:off x="1726873" y="3350801"/>
          <a:ext cx="8733900" cy="2543340"/>
        </p:xfrm>
        <a:graphic>
          <a:graphicData uri="http://schemas.openxmlformats.org/drawingml/2006/table">
            <a:tbl>
              <a:tblPr firstRow="1" bandRow="1">
                <a:solidFill>
                  <a:srgbClr val="F2F2F2">
                    <a:alpha val="30196"/>
                  </a:srgbClr>
                </a:solidFill>
                <a:tableStyleId>{5C22544A-7EE6-4342-B048-85BDC9FD1C3A}</a:tableStyleId>
              </a:tblPr>
              <a:tblGrid>
                <a:gridCol w="3160764">
                  <a:extLst>
                    <a:ext uri="{9D8B030D-6E8A-4147-A177-3AD203B41FA5}">
                      <a16:colId xmlns:a16="http://schemas.microsoft.com/office/drawing/2014/main" val="2672390218"/>
                    </a:ext>
                  </a:extLst>
                </a:gridCol>
                <a:gridCol w="2786568">
                  <a:extLst>
                    <a:ext uri="{9D8B030D-6E8A-4147-A177-3AD203B41FA5}">
                      <a16:colId xmlns:a16="http://schemas.microsoft.com/office/drawing/2014/main" val="2620817785"/>
                    </a:ext>
                  </a:extLst>
                </a:gridCol>
                <a:gridCol w="2786568">
                  <a:extLst>
                    <a:ext uri="{9D8B030D-6E8A-4147-A177-3AD203B41FA5}">
                      <a16:colId xmlns:a16="http://schemas.microsoft.com/office/drawing/2014/main" val="1516989569"/>
                    </a:ext>
                  </a:extLst>
                </a:gridCol>
              </a:tblGrid>
              <a:tr h="1523130">
                <a:tc>
                  <a:txBody>
                    <a:bodyPr/>
                    <a:lstStyle/>
                    <a:p>
                      <a:r>
                        <a:rPr lang="en-US" sz="3300" b="1" cap="none" spc="0" dirty="0">
                          <a:solidFill>
                            <a:schemeClr val="bg1"/>
                          </a:solidFill>
                        </a:rPr>
                        <a:t>Target - Compliance</a:t>
                      </a:r>
                    </a:p>
                  </a:txBody>
                  <a:tcPr marL="280198" marR="395151" marT="215537" marB="215537" anchor="ctr">
                    <a:lnL w="19050" cap="flat" cmpd="sng" algn="ctr">
                      <a:noFill/>
                      <a:prstDash val="solid"/>
                    </a:lnL>
                    <a:lnR w="12700" cmpd="sng">
                      <a:noFill/>
                    </a:lnR>
                    <a:lnT w="19050" cap="flat" cmpd="sng" algn="ctr">
                      <a:noFill/>
                      <a:prstDash val="solid"/>
                    </a:lnT>
                    <a:lnB w="38100" cmpd="sng">
                      <a:noFill/>
                    </a:lnB>
                    <a:solidFill>
                      <a:schemeClr val="accent1"/>
                    </a:solidFill>
                  </a:tcPr>
                </a:tc>
                <a:tc>
                  <a:txBody>
                    <a:bodyPr/>
                    <a:lstStyle/>
                    <a:p>
                      <a:r>
                        <a:rPr lang="en-US" sz="3300" b="1" cap="none" spc="0">
                          <a:solidFill>
                            <a:schemeClr val="bg1"/>
                          </a:solidFill>
                        </a:rPr>
                        <a:t>FFY 2023</a:t>
                      </a:r>
                    </a:p>
                  </a:txBody>
                  <a:tcPr marL="280198" marR="395151" marT="215537" marB="215537" anchor="ctr">
                    <a:lnL w="12700" cmpd="sng">
                      <a:noFill/>
                    </a:lnL>
                    <a:lnR w="12700" cmpd="sng">
                      <a:noFill/>
                    </a:lnR>
                    <a:lnT w="19050" cap="flat" cmpd="sng" algn="ctr">
                      <a:noFill/>
                      <a:prstDash val="solid"/>
                    </a:lnT>
                    <a:lnB w="38100" cmpd="sng">
                      <a:noFill/>
                    </a:lnB>
                    <a:solidFill>
                      <a:schemeClr val="accent1"/>
                    </a:solidFill>
                  </a:tcPr>
                </a:tc>
                <a:tc>
                  <a:txBody>
                    <a:bodyPr/>
                    <a:lstStyle/>
                    <a:p>
                      <a:r>
                        <a:rPr lang="en-US" sz="3300" b="1" cap="none" spc="0">
                          <a:solidFill>
                            <a:schemeClr val="bg1"/>
                          </a:solidFill>
                        </a:rPr>
                        <a:t>FFY 2024</a:t>
                      </a:r>
                    </a:p>
                  </a:txBody>
                  <a:tcPr marL="280198" marR="395151" marT="215537" marB="215537"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3535132951"/>
                  </a:ext>
                </a:extLst>
              </a:tr>
              <a:tr h="1020210">
                <a:tc>
                  <a:txBody>
                    <a:bodyPr/>
                    <a:lstStyle/>
                    <a:p>
                      <a:r>
                        <a:rPr lang="en-US" sz="3300" b="1" cap="none" spc="0" dirty="0">
                          <a:solidFill>
                            <a:schemeClr val="tx1"/>
                          </a:solidFill>
                        </a:rPr>
                        <a:t>100%</a:t>
                      </a:r>
                    </a:p>
                  </a:txBody>
                  <a:tcPr marL="280198" marR="395151" marT="215537" marB="215537">
                    <a:lnL w="38100" cap="flat" cmpd="sng" algn="ctr">
                      <a:noFill/>
                      <a:prstDash val="solid"/>
                    </a:lnL>
                    <a:lnR w="6350" cap="flat" cmpd="sng" algn="ctr">
                      <a:solidFill>
                        <a:schemeClr val="tx1">
                          <a:lumMod val="75000"/>
                          <a:lumOff val="25000"/>
                        </a:schemeClr>
                      </a:solidFill>
                      <a:prstDash val="solid"/>
                    </a:lnR>
                    <a:lnT w="38100" cmpd="sng">
                      <a:noFill/>
                    </a:lnT>
                    <a:lnB w="38100" cap="flat" cmpd="sng" algn="ctr">
                      <a:noFill/>
                      <a:prstDash val="solid"/>
                    </a:lnB>
                    <a:solidFill>
                      <a:srgbClr val="F2F2F2">
                        <a:alpha val="30196"/>
                      </a:srgbClr>
                    </a:solidFill>
                  </a:tcPr>
                </a:tc>
                <a:tc>
                  <a:txBody>
                    <a:bodyPr/>
                    <a:lstStyle/>
                    <a:p>
                      <a:r>
                        <a:rPr lang="en-US" sz="3300" b="1" cap="none" spc="0">
                          <a:solidFill>
                            <a:schemeClr val="tx1"/>
                          </a:solidFill>
                        </a:rPr>
                        <a:t>99.31%</a:t>
                      </a:r>
                    </a:p>
                  </a:txBody>
                  <a:tcPr marL="280198" marR="395151" marT="215537" marB="215537">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38100" cmpd="sng">
                      <a:noFill/>
                    </a:lnT>
                    <a:lnB w="38100" cap="flat" cmpd="sng" algn="ctr">
                      <a:noFill/>
                      <a:prstDash val="solid"/>
                    </a:lnB>
                    <a:solidFill>
                      <a:srgbClr val="F2F2F2">
                        <a:alpha val="30196"/>
                      </a:srgbClr>
                    </a:solidFill>
                  </a:tcPr>
                </a:tc>
                <a:tc>
                  <a:txBody>
                    <a:bodyPr/>
                    <a:lstStyle/>
                    <a:p>
                      <a:r>
                        <a:rPr lang="en-US" sz="3300" b="1" cap="none" spc="0" dirty="0">
                          <a:solidFill>
                            <a:schemeClr val="tx1"/>
                          </a:solidFill>
                        </a:rPr>
                        <a:t>98.22%</a:t>
                      </a:r>
                    </a:p>
                  </a:txBody>
                  <a:tcPr marL="280198" marR="395151" marT="215537" marB="215537">
                    <a:lnL w="6350" cap="flat" cmpd="sng" algn="ctr">
                      <a:solidFill>
                        <a:schemeClr val="tx1">
                          <a:lumMod val="75000"/>
                          <a:lumOff val="25000"/>
                        </a:schemeClr>
                      </a:solidFill>
                      <a:prstDash val="solid"/>
                    </a:lnL>
                    <a:lnR w="38100" cap="flat" cmpd="sng" algn="ctr">
                      <a:noFill/>
                      <a:prstDash val="solid"/>
                    </a:lnR>
                    <a:lnT w="38100" cmpd="sng">
                      <a:noFill/>
                    </a:lnT>
                    <a:lnB w="38100" cap="flat" cmpd="sng" algn="ctr">
                      <a:noFill/>
                      <a:prstDash val="solid"/>
                    </a:lnB>
                    <a:solidFill>
                      <a:srgbClr val="F2F2F2">
                        <a:alpha val="30196"/>
                      </a:srgbClr>
                    </a:solidFill>
                  </a:tcPr>
                </a:tc>
                <a:extLst>
                  <a:ext uri="{0D108BD9-81ED-4DB2-BD59-A6C34878D82A}">
                    <a16:rowId xmlns:a16="http://schemas.microsoft.com/office/drawing/2014/main" val="2508287698"/>
                  </a:ext>
                </a:extLst>
              </a:tr>
            </a:tbl>
          </a:graphicData>
        </a:graphic>
      </p:graphicFrame>
    </p:spTree>
    <p:extLst>
      <p:ext uri="{BB962C8B-B14F-4D97-AF65-F5344CB8AC3E}">
        <p14:creationId xmlns:p14="http://schemas.microsoft.com/office/powerpoint/2010/main" val="1681651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4FB7C2-5C22-B589-67D2-E9FF69509A22}"/>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1DBB38A-5A8E-72E0-9866-3C71CBF19F2C}"/>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2 – Services in Natural Environments</a:t>
            </a:r>
          </a:p>
        </p:txBody>
      </p:sp>
      <p:cxnSp>
        <p:nvCxnSpPr>
          <p:cNvPr id="47" name="Straight Connector 4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9959291F-4B81-BE76-C80D-DEF7261A79A9}"/>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R="0" lvl="0" indent="0" algn="ctr" fontAlgn="auto">
              <a:spcBef>
                <a:spcPts val="0"/>
              </a:spcBef>
              <a:spcAft>
                <a:spcPts val="600"/>
              </a:spcAft>
              <a:buClrTx/>
              <a:buSzTx/>
              <a:buFontTx/>
              <a:buNone/>
              <a:tabLst/>
              <a:defRPr/>
            </a:pPr>
            <a:r>
              <a:rPr kumimoji="0" lang="en-US" b="0" i="0" u="none" strike="noStrike" kern="1200" cap="none" spc="0" normalizeH="0" baseline="0" noProof="0">
                <a:ln>
                  <a:noFill/>
                </a:ln>
                <a:solidFill>
                  <a:schemeClr val="tx1">
                    <a:tint val="75000"/>
                  </a:schemeClr>
                </a:solidFill>
                <a:effectLst/>
                <a:uLnTx/>
                <a:uFillTx/>
                <a:latin typeface="+mn-lt"/>
                <a:ea typeface="+mn-ea"/>
                <a:cs typeface="+mn-cs"/>
              </a:rPr>
              <a:t>District Data ICC 12/2025</a:t>
            </a:r>
          </a:p>
        </p:txBody>
      </p:sp>
      <p:graphicFrame>
        <p:nvGraphicFramePr>
          <p:cNvPr id="5" name="Content Placeholder 4">
            <a:extLst>
              <a:ext uri="{FF2B5EF4-FFF2-40B4-BE49-F238E27FC236}">
                <a16:creationId xmlns:a16="http://schemas.microsoft.com/office/drawing/2014/main" id="{6F587979-0258-EEA4-E839-8C10612A885E}"/>
              </a:ext>
            </a:extLst>
          </p:cNvPr>
          <p:cNvGraphicFramePr>
            <a:graphicFrameLocks noGrp="1"/>
          </p:cNvGraphicFramePr>
          <p:nvPr>
            <p:ph idx="1"/>
            <p:extLst>
              <p:ext uri="{D42A27DB-BD31-4B8C-83A1-F6EECF244321}">
                <p14:modId xmlns:p14="http://schemas.microsoft.com/office/powerpoint/2010/main" val="3998589917"/>
              </p:ext>
            </p:extLst>
          </p:nvPr>
        </p:nvGraphicFramePr>
        <p:xfrm>
          <a:off x="1462766" y="3404685"/>
          <a:ext cx="9262114" cy="2435570"/>
        </p:xfrm>
        <a:graphic>
          <a:graphicData uri="http://schemas.openxmlformats.org/drawingml/2006/table">
            <a:tbl>
              <a:tblPr firstRow="1" bandRow="1">
                <a:solidFill>
                  <a:srgbClr val="F2F2F2">
                    <a:alpha val="45098"/>
                  </a:srgbClr>
                </a:solidFill>
                <a:tableStyleId>{5C22544A-7EE6-4342-B048-85BDC9FD1C3A}</a:tableStyleId>
              </a:tblPr>
              <a:tblGrid>
                <a:gridCol w="3459072">
                  <a:extLst>
                    <a:ext uri="{9D8B030D-6E8A-4147-A177-3AD203B41FA5}">
                      <a16:colId xmlns:a16="http://schemas.microsoft.com/office/drawing/2014/main" val="2672390218"/>
                    </a:ext>
                  </a:extLst>
                </a:gridCol>
                <a:gridCol w="2901521">
                  <a:extLst>
                    <a:ext uri="{9D8B030D-6E8A-4147-A177-3AD203B41FA5}">
                      <a16:colId xmlns:a16="http://schemas.microsoft.com/office/drawing/2014/main" val="2620817785"/>
                    </a:ext>
                  </a:extLst>
                </a:gridCol>
                <a:gridCol w="2901521">
                  <a:extLst>
                    <a:ext uri="{9D8B030D-6E8A-4147-A177-3AD203B41FA5}">
                      <a16:colId xmlns:a16="http://schemas.microsoft.com/office/drawing/2014/main" val="1516989569"/>
                    </a:ext>
                  </a:extLst>
                </a:gridCol>
              </a:tblGrid>
              <a:tr h="1505168">
                <a:tc>
                  <a:txBody>
                    <a:bodyPr/>
                    <a:lstStyle/>
                    <a:p>
                      <a:r>
                        <a:rPr lang="en-US" sz="3300" b="1" cap="none" spc="0" dirty="0">
                          <a:solidFill>
                            <a:schemeClr val="bg1"/>
                          </a:solidFill>
                        </a:rPr>
                        <a:t>Target - Performance</a:t>
                      </a:r>
                    </a:p>
                  </a:txBody>
                  <a:tcPr marL="395151" marR="395151" marT="215537" marB="197576" anchor="ctr">
                    <a:lnL w="12700" cmpd="sng">
                      <a:noFill/>
                    </a:lnL>
                    <a:lnR w="12700" cmpd="sng">
                      <a:noFill/>
                    </a:lnR>
                    <a:lnT w="19050" cap="flat" cmpd="sng" algn="ctr">
                      <a:noFill/>
                      <a:prstDash val="solid"/>
                    </a:lnT>
                    <a:lnB w="38100" cmpd="sng">
                      <a:noFill/>
                    </a:lnB>
                    <a:solidFill>
                      <a:schemeClr val="tx1"/>
                    </a:solidFill>
                  </a:tcPr>
                </a:tc>
                <a:tc>
                  <a:txBody>
                    <a:bodyPr/>
                    <a:lstStyle/>
                    <a:p>
                      <a:r>
                        <a:rPr lang="en-US" sz="3300" b="1" cap="none" spc="0">
                          <a:solidFill>
                            <a:schemeClr val="bg1"/>
                          </a:solidFill>
                        </a:rPr>
                        <a:t>FFY 2023</a:t>
                      </a:r>
                    </a:p>
                  </a:txBody>
                  <a:tcPr marL="395151" marR="395151" marT="215537" marB="197576" anchor="ctr">
                    <a:lnL w="12700" cmpd="sng">
                      <a:noFill/>
                    </a:lnL>
                    <a:lnR w="12700" cmpd="sng">
                      <a:noFill/>
                    </a:lnR>
                    <a:lnT w="19050" cap="flat" cmpd="sng" algn="ctr">
                      <a:noFill/>
                      <a:prstDash val="solid"/>
                    </a:lnT>
                    <a:lnB w="38100" cmpd="sng">
                      <a:noFill/>
                    </a:lnB>
                    <a:solidFill>
                      <a:schemeClr val="tx1"/>
                    </a:solidFill>
                  </a:tcPr>
                </a:tc>
                <a:tc>
                  <a:txBody>
                    <a:bodyPr/>
                    <a:lstStyle/>
                    <a:p>
                      <a:r>
                        <a:rPr lang="en-US" sz="3300" b="1" cap="none" spc="0">
                          <a:solidFill>
                            <a:schemeClr val="bg1"/>
                          </a:solidFill>
                        </a:rPr>
                        <a:t>FFY 2024</a:t>
                      </a:r>
                    </a:p>
                  </a:txBody>
                  <a:tcPr marL="395151" marR="395151" marT="215537" marB="197576" anchor="ctr">
                    <a:lnL w="12700" cmpd="sng">
                      <a:noFill/>
                    </a:lnL>
                    <a:lnR w="12700" cmpd="sng">
                      <a:noFill/>
                    </a:lnR>
                    <a:lnT w="19050" cap="flat" cmpd="sng" algn="ctr">
                      <a:noFill/>
                      <a:prstDash val="solid"/>
                    </a:lnT>
                    <a:lnB w="38100" cmpd="sng">
                      <a:noFill/>
                    </a:lnB>
                    <a:solidFill>
                      <a:schemeClr val="tx1"/>
                    </a:solidFill>
                  </a:tcPr>
                </a:tc>
                <a:extLst>
                  <a:ext uri="{0D108BD9-81ED-4DB2-BD59-A6C34878D82A}">
                    <a16:rowId xmlns:a16="http://schemas.microsoft.com/office/drawing/2014/main" val="3535132951"/>
                  </a:ext>
                </a:extLst>
              </a:tr>
              <a:tr h="930402">
                <a:tc>
                  <a:txBody>
                    <a:bodyPr/>
                    <a:lstStyle/>
                    <a:p>
                      <a:r>
                        <a:rPr lang="en-US" sz="3300" b="1" cap="none" spc="0" dirty="0">
                          <a:solidFill>
                            <a:schemeClr val="tx1"/>
                          </a:solidFill>
                        </a:rPr>
                        <a:t>96%</a:t>
                      </a:r>
                    </a:p>
                  </a:txBody>
                  <a:tcPr marL="395151" marR="395151" marT="215537" marB="197576">
                    <a:lnL w="12700" cmpd="sng">
                      <a:noFill/>
                      <a:prstDash val="solid"/>
                    </a:lnL>
                    <a:lnR w="12700" cmpd="sng">
                      <a:noFill/>
                      <a:prstDash val="solid"/>
                    </a:lnR>
                    <a:lnT w="38100" cmpd="sng">
                      <a:noFill/>
                    </a:lnT>
                    <a:lnB w="12700" cmpd="sng">
                      <a:noFill/>
                      <a:prstDash val="solid"/>
                    </a:lnB>
                    <a:solidFill>
                      <a:srgbClr val="F2F2F2">
                        <a:alpha val="45098"/>
                      </a:srgbClr>
                    </a:solidFill>
                  </a:tcPr>
                </a:tc>
                <a:tc>
                  <a:txBody>
                    <a:bodyPr/>
                    <a:lstStyle/>
                    <a:p>
                      <a:r>
                        <a:rPr lang="en-US" sz="3300" b="1" cap="none" spc="0">
                          <a:solidFill>
                            <a:schemeClr val="tx1"/>
                          </a:solidFill>
                        </a:rPr>
                        <a:t>94.17%</a:t>
                      </a:r>
                    </a:p>
                  </a:txBody>
                  <a:tcPr marL="395151" marR="395151" marT="215537" marB="197576">
                    <a:lnL w="12700" cmpd="sng">
                      <a:noFill/>
                      <a:prstDash val="solid"/>
                    </a:lnL>
                    <a:lnR w="12700" cmpd="sng">
                      <a:noFill/>
                      <a:prstDash val="solid"/>
                    </a:lnR>
                    <a:lnT w="38100" cmpd="sng">
                      <a:noFill/>
                    </a:lnT>
                    <a:lnB w="12700" cmpd="sng">
                      <a:noFill/>
                      <a:prstDash val="solid"/>
                    </a:lnB>
                    <a:solidFill>
                      <a:srgbClr val="F2F2F2">
                        <a:alpha val="45098"/>
                      </a:srgbClr>
                    </a:solidFill>
                  </a:tcPr>
                </a:tc>
                <a:tc>
                  <a:txBody>
                    <a:bodyPr/>
                    <a:lstStyle/>
                    <a:p>
                      <a:r>
                        <a:rPr lang="en-US" sz="3300" b="1" cap="none" spc="0" dirty="0">
                          <a:solidFill>
                            <a:schemeClr val="tx1"/>
                          </a:solidFill>
                        </a:rPr>
                        <a:t>96.70%</a:t>
                      </a:r>
                    </a:p>
                  </a:txBody>
                  <a:tcPr marL="395151" marR="395151" marT="215537" marB="197576">
                    <a:lnL w="12700" cmpd="sng">
                      <a:noFill/>
                      <a:prstDash val="solid"/>
                    </a:lnL>
                    <a:lnR w="12700" cmpd="sng">
                      <a:noFill/>
                      <a:prstDash val="solid"/>
                    </a:lnR>
                    <a:lnT w="38100" cmpd="sng">
                      <a:noFill/>
                    </a:lnT>
                    <a:lnB w="12700" cmpd="sng">
                      <a:noFill/>
                      <a:prstDash val="solid"/>
                    </a:lnB>
                    <a:solidFill>
                      <a:srgbClr val="F2F2F2">
                        <a:alpha val="45098"/>
                      </a:srgbClr>
                    </a:solidFill>
                  </a:tcPr>
                </a:tc>
                <a:extLst>
                  <a:ext uri="{0D108BD9-81ED-4DB2-BD59-A6C34878D82A}">
                    <a16:rowId xmlns:a16="http://schemas.microsoft.com/office/drawing/2014/main" val="2508287698"/>
                  </a:ext>
                </a:extLst>
              </a:tr>
            </a:tbl>
          </a:graphicData>
        </a:graphic>
      </p:graphicFrame>
    </p:spTree>
    <p:extLst>
      <p:ext uri="{BB962C8B-B14F-4D97-AF65-F5344CB8AC3E}">
        <p14:creationId xmlns:p14="http://schemas.microsoft.com/office/powerpoint/2010/main" val="688994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943ED7-28C4-5C93-A591-E5B5D203FF85}"/>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9AFF207-04A5-6221-141C-B4584254E4EE}"/>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3 – Early Childhood Outcomes A1 and A2</a:t>
            </a:r>
          </a:p>
        </p:txBody>
      </p:sp>
      <p:cxnSp>
        <p:nvCxnSpPr>
          <p:cNvPr id="47" name="Straight Connector 4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AE379688-5504-4CD1-AB04-341B1F51CC21}"/>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R="0" lvl="0" indent="0" algn="ctr" fontAlgn="auto">
              <a:spcBef>
                <a:spcPts val="0"/>
              </a:spcBef>
              <a:spcAft>
                <a:spcPts val="600"/>
              </a:spcAft>
              <a:buClrTx/>
              <a:buSzTx/>
              <a:buFontTx/>
              <a:buNone/>
              <a:tabLst/>
              <a:defRPr/>
            </a:pPr>
            <a:r>
              <a:rPr kumimoji="0" lang="en-US" b="0" i="0" u="none" strike="noStrike" kern="1200" cap="none" spc="0" normalizeH="0" baseline="0" noProof="0">
                <a:ln>
                  <a:noFill/>
                </a:ln>
                <a:solidFill>
                  <a:schemeClr val="tx1">
                    <a:tint val="75000"/>
                  </a:schemeClr>
                </a:solidFill>
                <a:effectLst/>
                <a:uLnTx/>
                <a:uFillTx/>
                <a:latin typeface="+mn-lt"/>
                <a:ea typeface="+mn-ea"/>
                <a:cs typeface="+mn-cs"/>
              </a:rPr>
              <a:t>District Data ICC 12/2025</a:t>
            </a:r>
          </a:p>
        </p:txBody>
      </p:sp>
      <p:graphicFrame>
        <p:nvGraphicFramePr>
          <p:cNvPr id="5" name="Content Placeholder 4">
            <a:extLst>
              <a:ext uri="{FF2B5EF4-FFF2-40B4-BE49-F238E27FC236}">
                <a16:creationId xmlns:a16="http://schemas.microsoft.com/office/drawing/2014/main" id="{E2C8B0DF-36AC-B9E6-B322-FE7841DFF2AA}"/>
              </a:ext>
            </a:extLst>
          </p:cNvPr>
          <p:cNvGraphicFramePr>
            <a:graphicFrameLocks noGrp="1"/>
          </p:cNvGraphicFramePr>
          <p:nvPr>
            <p:ph idx="1"/>
            <p:extLst>
              <p:ext uri="{D42A27DB-BD31-4B8C-83A1-F6EECF244321}">
                <p14:modId xmlns:p14="http://schemas.microsoft.com/office/powerpoint/2010/main" val="2155407946"/>
              </p:ext>
            </p:extLst>
          </p:nvPr>
        </p:nvGraphicFramePr>
        <p:xfrm>
          <a:off x="904602" y="3324595"/>
          <a:ext cx="10378440" cy="2595751"/>
        </p:xfrm>
        <a:graphic>
          <a:graphicData uri="http://schemas.openxmlformats.org/drawingml/2006/table">
            <a:tbl>
              <a:tblPr firstRow="1" bandRow="1">
                <a:tableStyleId>{5C22544A-7EE6-4342-B048-85BDC9FD1C3A}</a:tableStyleId>
              </a:tblPr>
              <a:tblGrid>
                <a:gridCol w="4275556">
                  <a:extLst>
                    <a:ext uri="{9D8B030D-6E8A-4147-A177-3AD203B41FA5}">
                      <a16:colId xmlns:a16="http://schemas.microsoft.com/office/drawing/2014/main" val="2672390218"/>
                    </a:ext>
                  </a:extLst>
                </a:gridCol>
                <a:gridCol w="3051442">
                  <a:extLst>
                    <a:ext uri="{9D8B030D-6E8A-4147-A177-3AD203B41FA5}">
                      <a16:colId xmlns:a16="http://schemas.microsoft.com/office/drawing/2014/main" val="2620817785"/>
                    </a:ext>
                  </a:extLst>
                </a:gridCol>
                <a:gridCol w="3051442">
                  <a:extLst>
                    <a:ext uri="{9D8B030D-6E8A-4147-A177-3AD203B41FA5}">
                      <a16:colId xmlns:a16="http://schemas.microsoft.com/office/drawing/2014/main" val="1516989569"/>
                    </a:ext>
                  </a:extLst>
                </a:gridCol>
              </a:tblGrid>
              <a:tr h="1196879">
                <a:tc>
                  <a:txBody>
                    <a:bodyPr/>
                    <a:lstStyle/>
                    <a:p>
                      <a:r>
                        <a:rPr lang="en-US" sz="3300" dirty="0"/>
                        <a:t>Target – Performance</a:t>
                      </a:r>
                    </a:p>
                  </a:txBody>
                  <a:tcPr marL="165814" marR="165814" marT="82907" marB="82907"/>
                </a:tc>
                <a:tc>
                  <a:txBody>
                    <a:bodyPr/>
                    <a:lstStyle/>
                    <a:p>
                      <a:r>
                        <a:rPr lang="en-US" sz="3300"/>
                        <a:t>FFY 2023</a:t>
                      </a:r>
                    </a:p>
                  </a:txBody>
                  <a:tcPr marL="165814" marR="165814" marT="82907" marB="82907"/>
                </a:tc>
                <a:tc>
                  <a:txBody>
                    <a:bodyPr/>
                    <a:lstStyle/>
                    <a:p>
                      <a:r>
                        <a:rPr lang="en-US" sz="3300"/>
                        <a:t>FFY 2024</a:t>
                      </a:r>
                    </a:p>
                  </a:txBody>
                  <a:tcPr marL="165814" marR="165814" marT="82907" marB="82907"/>
                </a:tc>
                <a:extLst>
                  <a:ext uri="{0D108BD9-81ED-4DB2-BD59-A6C34878D82A}">
                    <a16:rowId xmlns:a16="http://schemas.microsoft.com/office/drawing/2014/main" val="3535132951"/>
                  </a:ext>
                </a:extLst>
              </a:tr>
              <a:tr h="699436">
                <a:tc>
                  <a:txBody>
                    <a:bodyPr/>
                    <a:lstStyle/>
                    <a:p>
                      <a:r>
                        <a:rPr lang="en-US" sz="3300" b="1" dirty="0"/>
                        <a:t>84.50%</a:t>
                      </a:r>
                    </a:p>
                  </a:txBody>
                  <a:tcPr marL="165814" marR="165814" marT="82907" marB="82907"/>
                </a:tc>
                <a:tc>
                  <a:txBody>
                    <a:bodyPr/>
                    <a:lstStyle/>
                    <a:p>
                      <a:r>
                        <a:rPr lang="en-US" sz="3300" b="1" dirty="0"/>
                        <a:t>81.34%</a:t>
                      </a:r>
                    </a:p>
                  </a:txBody>
                  <a:tcPr marL="165814" marR="165814" marT="82907" marB="82907"/>
                </a:tc>
                <a:tc>
                  <a:txBody>
                    <a:bodyPr/>
                    <a:lstStyle/>
                    <a:p>
                      <a:r>
                        <a:rPr lang="en-US" sz="3300" b="1" dirty="0"/>
                        <a:t>79.55%</a:t>
                      </a:r>
                    </a:p>
                  </a:txBody>
                  <a:tcPr marL="165814" marR="165814" marT="82907" marB="82907"/>
                </a:tc>
                <a:extLst>
                  <a:ext uri="{0D108BD9-81ED-4DB2-BD59-A6C34878D82A}">
                    <a16:rowId xmlns:a16="http://schemas.microsoft.com/office/drawing/2014/main" val="2508287698"/>
                  </a:ext>
                </a:extLst>
              </a:tr>
              <a:tr h="699436">
                <a:tc>
                  <a:txBody>
                    <a:bodyPr/>
                    <a:lstStyle/>
                    <a:p>
                      <a:r>
                        <a:rPr lang="en-US" sz="3300" b="1" dirty="0"/>
                        <a:t>49.50%</a:t>
                      </a:r>
                    </a:p>
                  </a:txBody>
                  <a:tcPr marL="165814" marR="165814" marT="82907" marB="82907"/>
                </a:tc>
                <a:tc>
                  <a:txBody>
                    <a:bodyPr/>
                    <a:lstStyle/>
                    <a:p>
                      <a:r>
                        <a:rPr lang="en-US" sz="3300" b="1" dirty="0"/>
                        <a:t>40.99%</a:t>
                      </a:r>
                    </a:p>
                  </a:txBody>
                  <a:tcPr marL="165814" marR="165814" marT="82907" marB="82907"/>
                </a:tc>
                <a:tc>
                  <a:txBody>
                    <a:bodyPr/>
                    <a:lstStyle/>
                    <a:p>
                      <a:r>
                        <a:rPr lang="en-US" sz="3300" b="1" dirty="0"/>
                        <a:t>41.39%</a:t>
                      </a:r>
                    </a:p>
                  </a:txBody>
                  <a:tcPr marL="165814" marR="165814" marT="82907" marB="82907"/>
                </a:tc>
                <a:extLst>
                  <a:ext uri="{0D108BD9-81ED-4DB2-BD59-A6C34878D82A}">
                    <a16:rowId xmlns:a16="http://schemas.microsoft.com/office/drawing/2014/main" val="1131822145"/>
                  </a:ext>
                </a:extLst>
              </a:tr>
            </a:tbl>
          </a:graphicData>
        </a:graphic>
      </p:graphicFrame>
    </p:spTree>
    <p:extLst>
      <p:ext uri="{BB962C8B-B14F-4D97-AF65-F5344CB8AC3E}">
        <p14:creationId xmlns:p14="http://schemas.microsoft.com/office/powerpoint/2010/main" val="1434319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D1B4CF-CEED-97DE-7788-C903AFB975F4}"/>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4A5C702C-AFE9-DFF1-C521-ED2B627898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0" name="Group 39">
            <a:extLst>
              <a:ext uri="{FF2B5EF4-FFF2-40B4-BE49-F238E27FC236}">
                <a16:creationId xmlns:a16="http://schemas.microsoft.com/office/drawing/2014/main" id="{59475E40-3079-0FD3-46F0-A6604966FE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06C73E18-3807-9298-17A7-75B8DE690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Rectangle 41">
              <a:extLst>
                <a:ext uri="{FF2B5EF4-FFF2-40B4-BE49-F238E27FC236}">
                  <a16:creationId xmlns:a16="http://schemas.microsoft.com/office/drawing/2014/main" id="{850338CC-ED88-0B71-8B32-DD4211584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Rectangle 42">
              <a:extLst>
                <a:ext uri="{FF2B5EF4-FFF2-40B4-BE49-F238E27FC236}">
                  <a16:creationId xmlns:a16="http://schemas.microsoft.com/office/drawing/2014/main" id="{142BD6F1-8192-010F-4BE7-15D35A38B1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5" name="Rectangle 44">
            <a:extLst>
              <a:ext uri="{FF2B5EF4-FFF2-40B4-BE49-F238E27FC236}">
                <a16:creationId xmlns:a16="http://schemas.microsoft.com/office/drawing/2014/main" id="{200866D8-B99A-FF72-DA96-00FCEC3E8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CE08819B-9DF1-2E5F-96EC-63BDC2B88200}"/>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3 – Early Childhood Outcomes B1 and B2</a:t>
            </a:r>
          </a:p>
        </p:txBody>
      </p:sp>
      <p:cxnSp>
        <p:nvCxnSpPr>
          <p:cNvPr id="47" name="Straight Connector 46">
            <a:extLst>
              <a:ext uri="{FF2B5EF4-FFF2-40B4-BE49-F238E27FC236}">
                <a16:creationId xmlns:a16="http://schemas.microsoft.com/office/drawing/2014/main" id="{5CB884E8-0CF2-4650-ED2D-939B82756D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A2ED35BA-0745-49ED-F709-036F8971EC2D}"/>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187BC0">
                    <a:tint val="75000"/>
                  </a:srgbClr>
                </a:solidFill>
                <a:effectLst/>
                <a:uLnTx/>
                <a:uFillTx/>
                <a:latin typeface="Arial" panose="020B0604020202020204"/>
                <a:ea typeface="+mn-ea"/>
                <a:cs typeface="+mn-cs"/>
              </a:rPr>
              <a:t>District Data ICC 12/2025</a:t>
            </a:r>
          </a:p>
        </p:txBody>
      </p:sp>
      <p:graphicFrame>
        <p:nvGraphicFramePr>
          <p:cNvPr id="5" name="Content Placeholder 4">
            <a:extLst>
              <a:ext uri="{FF2B5EF4-FFF2-40B4-BE49-F238E27FC236}">
                <a16:creationId xmlns:a16="http://schemas.microsoft.com/office/drawing/2014/main" id="{C4EF5F87-83E5-25EA-5A76-691A693E8072}"/>
              </a:ext>
            </a:extLst>
          </p:cNvPr>
          <p:cNvGraphicFramePr>
            <a:graphicFrameLocks noGrp="1"/>
          </p:cNvGraphicFramePr>
          <p:nvPr>
            <p:ph idx="1"/>
            <p:extLst>
              <p:ext uri="{D42A27DB-BD31-4B8C-83A1-F6EECF244321}">
                <p14:modId xmlns:p14="http://schemas.microsoft.com/office/powerpoint/2010/main" val="2243017398"/>
              </p:ext>
            </p:extLst>
          </p:nvPr>
        </p:nvGraphicFramePr>
        <p:xfrm>
          <a:off x="904602" y="3324595"/>
          <a:ext cx="10378440" cy="2595751"/>
        </p:xfrm>
        <a:graphic>
          <a:graphicData uri="http://schemas.openxmlformats.org/drawingml/2006/table">
            <a:tbl>
              <a:tblPr firstRow="1" bandRow="1">
                <a:tableStyleId>{5C22544A-7EE6-4342-B048-85BDC9FD1C3A}</a:tableStyleId>
              </a:tblPr>
              <a:tblGrid>
                <a:gridCol w="4275556">
                  <a:extLst>
                    <a:ext uri="{9D8B030D-6E8A-4147-A177-3AD203B41FA5}">
                      <a16:colId xmlns:a16="http://schemas.microsoft.com/office/drawing/2014/main" val="2672390218"/>
                    </a:ext>
                  </a:extLst>
                </a:gridCol>
                <a:gridCol w="3051442">
                  <a:extLst>
                    <a:ext uri="{9D8B030D-6E8A-4147-A177-3AD203B41FA5}">
                      <a16:colId xmlns:a16="http://schemas.microsoft.com/office/drawing/2014/main" val="2620817785"/>
                    </a:ext>
                  </a:extLst>
                </a:gridCol>
                <a:gridCol w="3051442">
                  <a:extLst>
                    <a:ext uri="{9D8B030D-6E8A-4147-A177-3AD203B41FA5}">
                      <a16:colId xmlns:a16="http://schemas.microsoft.com/office/drawing/2014/main" val="1516989569"/>
                    </a:ext>
                  </a:extLst>
                </a:gridCol>
              </a:tblGrid>
              <a:tr h="1196879">
                <a:tc>
                  <a:txBody>
                    <a:bodyPr/>
                    <a:lstStyle/>
                    <a:p>
                      <a:r>
                        <a:rPr lang="en-US" sz="3300" b="1" dirty="0"/>
                        <a:t>Target – Performance</a:t>
                      </a:r>
                    </a:p>
                  </a:txBody>
                  <a:tcPr marL="165814" marR="165814" marT="82907" marB="82907"/>
                </a:tc>
                <a:tc>
                  <a:txBody>
                    <a:bodyPr/>
                    <a:lstStyle/>
                    <a:p>
                      <a:r>
                        <a:rPr lang="en-US" sz="3300" b="1"/>
                        <a:t>FFY 2023</a:t>
                      </a:r>
                    </a:p>
                  </a:txBody>
                  <a:tcPr marL="165814" marR="165814" marT="82907" marB="82907"/>
                </a:tc>
                <a:tc>
                  <a:txBody>
                    <a:bodyPr/>
                    <a:lstStyle/>
                    <a:p>
                      <a:r>
                        <a:rPr lang="en-US" sz="3300" b="1"/>
                        <a:t>FFY 2024</a:t>
                      </a:r>
                    </a:p>
                  </a:txBody>
                  <a:tcPr marL="165814" marR="165814" marT="82907" marB="82907"/>
                </a:tc>
                <a:extLst>
                  <a:ext uri="{0D108BD9-81ED-4DB2-BD59-A6C34878D82A}">
                    <a16:rowId xmlns:a16="http://schemas.microsoft.com/office/drawing/2014/main" val="3535132951"/>
                  </a:ext>
                </a:extLst>
              </a:tr>
              <a:tr h="699436">
                <a:tc>
                  <a:txBody>
                    <a:bodyPr/>
                    <a:lstStyle/>
                    <a:p>
                      <a:r>
                        <a:rPr lang="en-US" sz="3300" b="1" dirty="0"/>
                        <a:t>85.50%</a:t>
                      </a:r>
                    </a:p>
                  </a:txBody>
                  <a:tcPr marL="165814" marR="165814" marT="82907" marB="82907"/>
                </a:tc>
                <a:tc>
                  <a:txBody>
                    <a:bodyPr/>
                    <a:lstStyle/>
                    <a:p>
                      <a:r>
                        <a:rPr lang="en-US" sz="3300" b="1" dirty="0"/>
                        <a:t>82.82%</a:t>
                      </a:r>
                    </a:p>
                  </a:txBody>
                  <a:tcPr marL="165814" marR="165814" marT="82907" marB="82907"/>
                </a:tc>
                <a:tc>
                  <a:txBody>
                    <a:bodyPr/>
                    <a:lstStyle/>
                    <a:p>
                      <a:r>
                        <a:rPr lang="en-US" sz="3300" b="1" dirty="0"/>
                        <a:t>82.94%</a:t>
                      </a:r>
                    </a:p>
                  </a:txBody>
                  <a:tcPr marL="165814" marR="165814" marT="82907" marB="82907"/>
                </a:tc>
                <a:extLst>
                  <a:ext uri="{0D108BD9-81ED-4DB2-BD59-A6C34878D82A}">
                    <a16:rowId xmlns:a16="http://schemas.microsoft.com/office/drawing/2014/main" val="2508287698"/>
                  </a:ext>
                </a:extLst>
              </a:tr>
              <a:tr h="699436">
                <a:tc>
                  <a:txBody>
                    <a:bodyPr/>
                    <a:lstStyle/>
                    <a:p>
                      <a:r>
                        <a:rPr lang="en-US" sz="3300" b="1" dirty="0"/>
                        <a:t>40.50%</a:t>
                      </a:r>
                    </a:p>
                  </a:txBody>
                  <a:tcPr marL="165814" marR="165814" marT="82907" marB="82907"/>
                </a:tc>
                <a:tc>
                  <a:txBody>
                    <a:bodyPr/>
                    <a:lstStyle/>
                    <a:p>
                      <a:r>
                        <a:rPr lang="en-US" sz="3300" b="1" dirty="0"/>
                        <a:t>35.56%</a:t>
                      </a:r>
                    </a:p>
                  </a:txBody>
                  <a:tcPr marL="165814" marR="165814" marT="82907" marB="82907"/>
                </a:tc>
                <a:tc>
                  <a:txBody>
                    <a:bodyPr/>
                    <a:lstStyle/>
                    <a:p>
                      <a:r>
                        <a:rPr lang="en-US" sz="3300" b="1" dirty="0"/>
                        <a:t>35.04%</a:t>
                      </a:r>
                    </a:p>
                  </a:txBody>
                  <a:tcPr marL="165814" marR="165814" marT="82907" marB="82907"/>
                </a:tc>
                <a:extLst>
                  <a:ext uri="{0D108BD9-81ED-4DB2-BD59-A6C34878D82A}">
                    <a16:rowId xmlns:a16="http://schemas.microsoft.com/office/drawing/2014/main" val="1131822145"/>
                  </a:ext>
                </a:extLst>
              </a:tr>
            </a:tbl>
          </a:graphicData>
        </a:graphic>
      </p:graphicFrame>
    </p:spTree>
    <p:extLst>
      <p:ext uri="{BB962C8B-B14F-4D97-AF65-F5344CB8AC3E}">
        <p14:creationId xmlns:p14="http://schemas.microsoft.com/office/powerpoint/2010/main" val="2801569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ED1723-AD72-3532-4EBF-FFD06CD6C80E}"/>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28D040EC-22B7-D5BB-B1AE-2A5131445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0" name="Group 39">
            <a:extLst>
              <a:ext uri="{FF2B5EF4-FFF2-40B4-BE49-F238E27FC236}">
                <a16:creationId xmlns:a16="http://schemas.microsoft.com/office/drawing/2014/main" id="{893916DA-49E9-2FFF-1081-7BD14776DF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2668C5A5-E31D-6348-7AB0-3AA9EC6BC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Rectangle 41">
              <a:extLst>
                <a:ext uri="{FF2B5EF4-FFF2-40B4-BE49-F238E27FC236}">
                  <a16:creationId xmlns:a16="http://schemas.microsoft.com/office/drawing/2014/main" id="{6C6B8C2B-32B3-DB7D-E0AB-102DDEDAA1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Rectangle 42">
              <a:extLst>
                <a:ext uri="{FF2B5EF4-FFF2-40B4-BE49-F238E27FC236}">
                  <a16:creationId xmlns:a16="http://schemas.microsoft.com/office/drawing/2014/main" id="{74D0C3AA-CC6F-D44A-F70C-3E2205D153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5" name="Rectangle 44">
            <a:extLst>
              <a:ext uri="{FF2B5EF4-FFF2-40B4-BE49-F238E27FC236}">
                <a16:creationId xmlns:a16="http://schemas.microsoft.com/office/drawing/2014/main" id="{9C45943E-10F3-FA9A-7BD5-EB21E537E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BE4F8528-D185-4CD4-6765-50A3EA8FE99D}"/>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3 – Early Childhood Outcomes C1 and C2</a:t>
            </a:r>
          </a:p>
        </p:txBody>
      </p:sp>
      <p:cxnSp>
        <p:nvCxnSpPr>
          <p:cNvPr id="47" name="Straight Connector 46">
            <a:extLst>
              <a:ext uri="{FF2B5EF4-FFF2-40B4-BE49-F238E27FC236}">
                <a16:creationId xmlns:a16="http://schemas.microsoft.com/office/drawing/2014/main" id="{367B0F10-BE05-F49F-44B6-2D7C9F0F77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7C7A85F-0AD9-F248-71C1-C5ED285552C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187BC0">
                    <a:tint val="75000"/>
                  </a:srgbClr>
                </a:solidFill>
                <a:effectLst/>
                <a:uLnTx/>
                <a:uFillTx/>
                <a:latin typeface="Arial" panose="020B0604020202020204"/>
                <a:ea typeface="+mn-ea"/>
                <a:cs typeface="+mn-cs"/>
              </a:rPr>
              <a:t>District Data ICC 12/2025</a:t>
            </a:r>
          </a:p>
        </p:txBody>
      </p:sp>
      <p:graphicFrame>
        <p:nvGraphicFramePr>
          <p:cNvPr id="5" name="Content Placeholder 4">
            <a:extLst>
              <a:ext uri="{FF2B5EF4-FFF2-40B4-BE49-F238E27FC236}">
                <a16:creationId xmlns:a16="http://schemas.microsoft.com/office/drawing/2014/main" id="{9FF6F0A8-C56E-4E87-D4FA-994D458B40D2}"/>
              </a:ext>
            </a:extLst>
          </p:cNvPr>
          <p:cNvGraphicFramePr>
            <a:graphicFrameLocks noGrp="1"/>
          </p:cNvGraphicFramePr>
          <p:nvPr>
            <p:ph idx="1"/>
            <p:extLst>
              <p:ext uri="{D42A27DB-BD31-4B8C-83A1-F6EECF244321}">
                <p14:modId xmlns:p14="http://schemas.microsoft.com/office/powerpoint/2010/main" val="425491762"/>
              </p:ext>
            </p:extLst>
          </p:nvPr>
        </p:nvGraphicFramePr>
        <p:xfrm>
          <a:off x="904602" y="3324595"/>
          <a:ext cx="10378440" cy="2595751"/>
        </p:xfrm>
        <a:graphic>
          <a:graphicData uri="http://schemas.openxmlformats.org/drawingml/2006/table">
            <a:tbl>
              <a:tblPr firstRow="1" bandRow="1">
                <a:tableStyleId>{5C22544A-7EE6-4342-B048-85BDC9FD1C3A}</a:tableStyleId>
              </a:tblPr>
              <a:tblGrid>
                <a:gridCol w="4275556">
                  <a:extLst>
                    <a:ext uri="{9D8B030D-6E8A-4147-A177-3AD203B41FA5}">
                      <a16:colId xmlns:a16="http://schemas.microsoft.com/office/drawing/2014/main" val="2672390218"/>
                    </a:ext>
                  </a:extLst>
                </a:gridCol>
                <a:gridCol w="3051442">
                  <a:extLst>
                    <a:ext uri="{9D8B030D-6E8A-4147-A177-3AD203B41FA5}">
                      <a16:colId xmlns:a16="http://schemas.microsoft.com/office/drawing/2014/main" val="2620817785"/>
                    </a:ext>
                  </a:extLst>
                </a:gridCol>
                <a:gridCol w="3051442">
                  <a:extLst>
                    <a:ext uri="{9D8B030D-6E8A-4147-A177-3AD203B41FA5}">
                      <a16:colId xmlns:a16="http://schemas.microsoft.com/office/drawing/2014/main" val="1516989569"/>
                    </a:ext>
                  </a:extLst>
                </a:gridCol>
              </a:tblGrid>
              <a:tr h="1196879">
                <a:tc>
                  <a:txBody>
                    <a:bodyPr/>
                    <a:lstStyle/>
                    <a:p>
                      <a:r>
                        <a:rPr lang="en-US" sz="3300" b="1" dirty="0"/>
                        <a:t>Target – Performance</a:t>
                      </a:r>
                    </a:p>
                  </a:txBody>
                  <a:tcPr marL="165814" marR="165814" marT="82907" marB="82907"/>
                </a:tc>
                <a:tc>
                  <a:txBody>
                    <a:bodyPr/>
                    <a:lstStyle/>
                    <a:p>
                      <a:r>
                        <a:rPr lang="en-US" sz="3300" b="1"/>
                        <a:t>FFY 2023</a:t>
                      </a:r>
                    </a:p>
                  </a:txBody>
                  <a:tcPr marL="165814" marR="165814" marT="82907" marB="82907"/>
                </a:tc>
                <a:tc>
                  <a:txBody>
                    <a:bodyPr/>
                    <a:lstStyle/>
                    <a:p>
                      <a:r>
                        <a:rPr lang="en-US" sz="3300" b="1"/>
                        <a:t>FFY 2024</a:t>
                      </a:r>
                    </a:p>
                  </a:txBody>
                  <a:tcPr marL="165814" marR="165814" marT="82907" marB="82907"/>
                </a:tc>
                <a:extLst>
                  <a:ext uri="{0D108BD9-81ED-4DB2-BD59-A6C34878D82A}">
                    <a16:rowId xmlns:a16="http://schemas.microsoft.com/office/drawing/2014/main" val="3535132951"/>
                  </a:ext>
                </a:extLst>
              </a:tr>
              <a:tr h="699436">
                <a:tc>
                  <a:txBody>
                    <a:bodyPr/>
                    <a:lstStyle/>
                    <a:p>
                      <a:r>
                        <a:rPr lang="en-US" sz="3300" b="1" dirty="0"/>
                        <a:t>85.50%</a:t>
                      </a:r>
                    </a:p>
                  </a:txBody>
                  <a:tcPr marL="165814" marR="165814" marT="82907" marB="82907"/>
                </a:tc>
                <a:tc>
                  <a:txBody>
                    <a:bodyPr/>
                    <a:lstStyle/>
                    <a:p>
                      <a:r>
                        <a:rPr lang="en-US" sz="3300" b="1" dirty="0"/>
                        <a:t>82.47%</a:t>
                      </a:r>
                    </a:p>
                  </a:txBody>
                  <a:tcPr marL="165814" marR="165814" marT="82907" marB="82907"/>
                </a:tc>
                <a:tc>
                  <a:txBody>
                    <a:bodyPr/>
                    <a:lstStyle/>
                    <a:p>
                      <a:r>
                        <a:rPr lang="en-US" sz="3300" b="1" dirty="0"/>
                        <a:t>83.89%</a:t>
                      </a:r>
                    </a:p>
                  </a:txBody>
                  <a:tcPr marL="165814" marR="165814" marT="82907" marB="82907"/>
                </a:tc>
                <a:extLst>
                  <a:ext uri="{0D108BD9-81ED-4DB2-BD59-A6C34878D82A}">
                    <a16:rowId xmlns:a16="http://schemas.microsoft.com/office/drawing/2014/main" val="2508287698"/>
                  </a:ext>
                </a:extLst>
              </a:tr>
              <a:tr h="699436">
                <a:tc>
                  <a:txBody>
                    <a:bodyPr/>
                    <a:lstStyle/>
                    <a:p>
                      <a:r>
                        <a:rPr lang="en-US" sz="3300" b="1" dirty="0"/>
                        <a:t>44.20%</a:t>
                      </a:r>
                    </a:p>
                  </a:txBody>
                  <a:tcPr marL="165814" marR="165814" marT="82907" marB="82907"/>
                </a:tc>
                <a:tc>
                  <a:txBody>
                    <a:bodyPr/>
                    <a:lstStyle/>
                    <a:p>
                      <a:r>
                        <a:rPr lang="en-US" sz="3300" b="1" dirty="0"/>
                        <a:t>37.92%</a:t>
                      </a:r>
                    </a:p>
                  </a:txBody>
                  <a:tcPr marL="165814" marR="165814" marT="82907" marB="82907"/>
                </a:tc>
                <a:tc>
                  <a:txBody>
                    <a:bodyPr/>
                    <a:lstStyle/>
                    <a:p>
                      <a:r>
                        <a:rPr lang="en-US" sz="3300" b="1" dirty="0"/>
                        <a:t>39.49%</a:t>
                      </a:r>
                    </a:p>
                  </a:txBody>
                  <a:tcPr marL="165814" marR="165814" marT="82907" marB="82907"/>
                </a:tc>
                <a:extLst>
                  <a:ext uri="{0D108BD9-81ED-4DB2-BD59-A6C34878D82A}">
                    <a16:rowId xmlns:a16="http://schemas.microsoft.com/office/drawing/2014/main" val="1131822145"/>
                  </a:ext>
                </a:extLst>
              </a:tr>
            </a:tbl>
          </a:graphicData>
        </a:graphic>
      </p:graphicFrame>
    </p:spTree>
    <p:extLst>
      <p:ext uri="{BB962C8B-B14F-4D97-AF65-F5344CB8AC3E}">
        <p14:creationId xmlns:p14="http://schemas.microsoft.com/office/powerpoint/2010/main" val="607561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7F1386-B9E9-1F1C-5325-A5233D1AD742}"/>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55" name="Rectangle 5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Rectangle 5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FDFA22B-6B17-74CE-2BC5-3597EFBF701E}"/>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4 – Family Involvement A, B, and C</a:t>
            </a:r>
          </a:p>
        </p:txBody>
      </p:sp>
      <p:cxnSp>
        <p:nvCxnSpPr>
          <p:cNvPr id="61" name="Straight Connector 6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7A7DA929-F59D-AB17-5DFD-96AB9A8F0FA7}"/>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R="0" lvl="0" indent="0" algn="ctr" fontAlgn="auto">
              <a:spcBef>
                <a:spcPts val="0"/>
              </a:spcBef>
              <a:spcAft>
                <a:spcPts val="600"/>
              </a:spcAft>
              <a:buClrTx/>
              <a:buSzTx/>
              <a:buFontTx/>
              <a:buNone/>
              <a:tabLst/>
              <a:defRPr/>
            </a:pPr>
            <a:r>
              <a:rPr kumimoji="0" lang="en-US" b="0" i="0" u="none" strike="noStrike" kern="1200" cap="none" spc="0" normalizeH="0" baseline="0" noProof="0">
                <a:ln>
                  <a:noFill/>
                </a:ln>
                <a:solidFill>
                  <a:schemeClr val="tx1">
                    <a:tint val="75000"/>
                  </a:schemeClr>
                </a:solidFill>
                <a:effectLst/>
                <a:uLnTx/>
                <a:uFillTx/>
                <a:latin typeface="+mn-lt"/>
                <a:ea typeface="+mn-ea"/>
                <a:cs typeface="+mn-cs"/>
              </a:rPr>
              <a:t>District Data ICC 12/2025</a:t>
            </a:r>
          </a:p>
        </p:txBody>
      </p:sp>
      <p:graphicFrame>
        <p:nvGraphicFramePr>
          <p:cNvPr id="5" name="Content Placeholder 4">
            <a:extLst>
              <a:ext uri="{FF2B5EF4-FFF2-40B4-BE49-F238E27FC236}">
                <a16:creationId xmlns:a16="http://schemas.microsoft.com/office/drawing/2014/main" id="{8A7EF24C-5AC2-02AB-F72B-9C94D4D480AE}"/>
              </a:ext>
            </a:extLst>
          </p:cNvPr>
          <p:cNvGraphicFramePr>
            <a:graphicFrameLocks noGrp="1"/>
          </p:cNvGraphicFramePr>
          <p:nvPr>
            <p:ph idx="1"/>
            <p:extLst>
              <p:ext uri="{D42A27DB-BD31-4B8C-83A1-F6EECF244321}">
                <p14:modId xmlns:p14="http://schemas.microsoft.com/office/powerpoint/2010/main" val="604396763"/>
              </p:ext>
            </p:extLst>
          </p:nvPr>
        </p:nvGraphicFramePr>
        <p:xfrm>
          <a:off x="1273038" y="3017519"/>
          <a:ext cx="9641568" cy="3059394"/>
        </p:xfrm>
        <a:graphic>
          <a:graphicData uri="http://schemas.openxmlformats.org/drawingml/2006/table">
            <a:tbl>
              <a:tblPr firstRow="1" bandRow="1">
                <a:tableStyleId>{5C22544A-7EE6-4342-B048-85BDC9FD1C3A}</a:tableStyleId>
              </a:tblPr>
              <a:tblGrid>
                <a:gridCol w="3971990">
                  <a:extLst>
                    <a:ext uri="{9D8B030D-6E8A-4147-A177-3AD203B41FA5}">
                      <a16:colId xmlns:a16="http://schemas.microsoft.com/office/drawing/2014/main" val="2672390218"/>
                    </a:ext>
                  </a:extLst>
                </a:gridCol>
                <a:gridCol w="2834789">
                  <a:extLst>
                    <a:ext uri="{9D8B030D-6E8A-4147-A177-3AD203B41FA5}">
                      <a16:colId xmlns:a16="http://schemas.microsoft.com/office/drawing/2014/main" val="2620817785"/>
                    </a:ext>
                  </a:extLst>
                </a:gridCol>
                <a:gridCol w="2834789">
                  <a:extLst>
                    <a:ext uri="{9D8B030D-6E8A-4147-A177-3AD203B41FA5}">
                      <a16:colId xmlns:a16="http://schemas.microsoft.com/office/drawing/2014/main" val="1516989569"/>
                    </a:ext>
                  </a:extLst>
                </a:gridCol>
              </a:tblGrid>
              <a:tr h="1122446">
                <a:tc>
                  <a:txBody>
                    <a:bodyPr/>
                    <a:lstStyle/>
                    <a:p>
                      <a:r>
                        <a:rPr lang="en-US" sz="3100" b="1"/>
                        <a:t>Target – Performance</a:t>
                      </a:r>
                    </a:p>
                  </a:txBody>
                  <a:tcPr marL="154041" marR="154041" marT="77021" marB="77021"/>
                </a:tc>
                <a:tc>
                  <a:txBody>
                    <a:bodyPr/>
                    <a:lstStyle/>
                    <a:p>
                      <a:r>
                        <a:rPr lang="en-US" sz="3100" b="1"/>
                        <a:t>FFY 2023</a:t>
                      </a:r>
                    </a:p>
                  </a:txBody>
                  <a:tcPr marL="154041" marR="154041" marT="77021" marB="77021"/>
                </a:tc>
                <a:tc>
                  <a:txBody>
                    <a:bodyPr/>
                    <a:lstStyle/>
                    <a:p>
                      <a:r>
                        <a:rPr lang="en-US" sz="3100" b="1"/>
                        <a:t>FFY 2024</a:t>
                      </a:r>
                    </a:p>
                  </a:txBody>
                  <a:tcPr marL="154041" marR="154041" marT="77021" marB="77021"/>
                </a:tc>
                <a:extLst>
                  <a:ext uri="{0D108BD9-81ED-4DB2-BD59-A6C34878D82A}">
                    <a16:rowId xmlns:a16="http://schemas.microsoft.com/office/drawing/2014/main" val="3535132951"/>
                  </a:ext>
                </a:extLst>
              </a:tr>
              <a:tr h="655233">
                <a:tc>
                  <a:txBody>
                    <a:bodyPr/>
                    <a:lstStyle/>
                    <a:p>
                      <a:r>
                        <a:rPr lang="en-US" sz="3100" b="1" dirty="0"/>
                        <a:t>89.00%</a:t>
                      </a:r>
                    </a:p>
                  </a:txBody>
                  <a:tcPr marL="154041" marR="154041" marT="77021" marB="77021"/>
                </a:tc>
                <a:tc>
                  <a:txBody>
                    <a:bodyPr/>
                    <a:lstStyle/>
                    <a:p>
                      <a:r>
                        <a:rPr lang="en-US" sz="3100" b="1" dirty="0"/>
                        <a:t>95.73%</a:t>
                      </a:r>
                    </a:p>
                  </a:txBody>
                  <a:tcPr marL="154041" marR="154041" marT="77021" marB="77021"/>
                </a:tc>
                <a:tc>
                  <a:txBody>
                    <a:bodyPr/>
                    <a:lstStyle/>
                    <a:p>
                      <a:r>
                        <a:rPr lang="en-US" sz="3100" b="1" dirty="0"/>
                        <a:t>95.99%</a:t>
                      </a:r>
                    </a:p>
                  </a:txBody>
                  <a:tcPr marL="154041" marR="154041" marT="77021" marB="77021"/>
                </a:tc>
                <a:extLst>
                  <a:ext uri="{0D108BD9-81ED-4DB2-BD59-A6C34878D82A}">
                    <a16:rowId xmlns:a16="http://schemas.microsoft.com/office/drawing/2014/main" val="2508287698"/>
                  </a:ext>
                </a:extLst>
              </a:tr>
              <a:tr h="625888">
                <a:tc>
                  <a:txBody>
                    <a:bodyPr/>
                    <a:lstStyle/>
                    <a:p>
                      <a:r>
                        <a:rPr lang="en-US" sz="3100" b="1" dirty="0"/>
                        <a:t>89.50%</a:t>
                      </a:r>
                    </a:p>
                  </a:txBody>
                  <a:tcPr marL="154041" marR="154041" marT="77021" marB="77021"/>
                </a:tc>
                <a:tc>
                  <a:txBody>
                    <a:bodyPr/>
                    <a:lstStyle/>
                    <a:p>
                      <a:r>
                        <a:rPr lang="en-US" sz="3100" b="1" dirty="0"/>
                        <a:t>97.17%</a:t>
                      </a:r>
                    </a:p>
                  </a:txBody>
                  <a:tcPr marL="154041" marR="154041" marT="77021" marB="77021"/>
                </a:tc>
                <a:tc>
                  <a:txBody>
                    <a:bodyPr/>
                    <a:lstStyle/>
                    <a:p>
                      <a:r>
                        <a:rPr lang="en-US" sz="3100" b="1" dirty="0"/>
                        <a:t>95.88%</a:t>
                      </a:r>
                    </a:p>
                  </a:txBody>
                  <a:tcPr marL="154041" marR="154041" marT="77021" marB="77021"/>
                </a:tc>
                <a:extLst>
                  <a:ext uri="{0D108BD9-81ED-4DB2-BD59-A6C34878D82A}">
                    <a16:rowId xmlns:a16="http://schemas.microsoft.com/office/drawing/2014/main" val="3075611620"/>
                  </a:ext>
                </a:extLst>
              </a:tr>
              <a:tr h="655233">
                <a:tc>
                  <a:txBody>
                    <a:bodyPr/>
                    <a:lstStyle/>
                    <a:p>
                      <a:r>
                        <a:rPr lang="en-US" sz="3100" b="1" dirty="0"/>
                        <a:t>97.50%</a:t>
                      </a:r>
                    </a:p>
                  </a:txBody>
                  <a:tcPr marL="154041" marR="154041" marT="77021" marB="77021"/>
                </a:tc>
                <a:tc>
                  <a:txBody>
                    <a:bodyPr/>
                    <a:lstStyle/>
                    <a:p>
                      <a:r>
                        <a:rPr lang="en-US" sz="3100" b="1" dirty="0"/>
                        <a:t>96.97%</a:t>
                      </a:r>
                    </a:p>
                  </a:txBody>
                  <a:tcPr marL="154041" marR="154041" marT="77021" marB="77021"/>
                </a:tc>
                <a:tc>
                  <a:txBody>
                    <a:bodyPr/>
                    <a:lstStyle/>
                    <a:p>
                      <a:r>
                        <a:rPr lang="en-US" sz="3100" b="1" dirty="0"/>
                        <a:t>95.99%</a:t>
                      </a:r>
                    </a:p>
                  </a:txBody>
                  <a:tcPr marL="154041" marR="154041" marT="77021" marB="77021"/>
                </a:tc>
                <a:extLst>
                  <a:ext uri="{0D108BD9-81ED-4DB2-BD59-A6C34878D82A}">
                    <a16:rowId xmlns:a16="http://schemas.microsoft.com/office/drawing/2014/main" val="1131822145"/>
                  </a:ext>
                </a:extLst>
              </a:tr>
            </a:tbl>
          </a:graphicData>
        </a:graphic>
      </p:graphicFrame>
    </p:spTree>
    <p:extLst>
      <p:ext uri="{BB962C8B-B14F-4D97-AF65-F5344CB8AC3E}">
        <p14:creationId xmlns:p14="http://schemas.microsoft.com/office/powerpoint/2010/main" val="3701667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9D6685-1054-9A11-439D-C576C6492BD1}"/>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EFCFC34-25B9-0B33-4259-EA8E1F8D0DF0}"/>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5 – Child Find (Birth to One)</a:t>
            </a:r>
          </a:p>
        </p:txBody>
      </p:sp>
      <p:cxnSp>
        <p:nvCxnSpPr>
          <p:cNvPr id="47" name="Straight Connector 4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61DDA554-B550-A0EE-B090-F6629D96A101}"/>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R="0" lvl="0" indent="0" algn="ctr" fontAlgn="auto">
              <a:spcBef>
                <a:spcPts val="0"/>
              </a:spcBef>
              <a:spcAft>
                <a:spcPts val="600"/>
              </a:spcAft>
              <a:buClrTx/>
              <a:buSzTx/>
              <a:buFontTx/>
              <a:buNone/>
              <a:tabLst/>
              <a:defRPr/>
            </a:pPr>
            <a:r>
              <a:rPr kumimoji="0" lang="en-US" b="0" i="0" u="none" strike="noStrike" kern="1200" cap="none" spc="0" normalizeH="0" baseline="0" noProof="0">
                <a:ln>
                  <a:noFill/>
                </a:ln>
                <a:solidFill>
                  <a:schemeClr val="tx1">
                    <a:tint val="75000"/>
                  </a:schemeClr>
                </a:solidFill>
                <a:effectLst/>
                <a:uLnTx/>
                <a:uFillTx/>
                <a:latin typeface="+mn-lt"/>
                <a:ea typeface="+mn-ea"/>
                <a:cs typeface="+mn-cs"/>
              </a:rPr>
              <a:t>District Data ICC 12/2025</a:t>
            </a:r>
          </a:p>
        </p:txBody>
      </p:sp>
      <p:graphicFrame>
        <p:nvGraphicFramePr>
          <p:cNvPr id="5" name="Content Placeholder 4">
            <a:extLst>
              <a:ext uri="{FF2B5EF4-FFF2-40B4-BE49-F238E27FC236}">
                <a16:creationId xmlns:a16="http://schemas.microsoft.com/office/drawing/2014/main" id="{74154594-C34C-B912-7CB4-F880489E76E0}"/>
              </a:ext>
            </a:extLst>
          </p:cNvPr>
          <p:cNvGraphicFramePr>
            <a:graphicFrameLocks noGrp="1"/>
          </p:cNvGraphicFramePr>
          <p:nvPr>
            <p:ph idx="1"/>
            <p:extLst>
              <p:ext uri="{D42A27DB-BD31-4B8C-83A1-F6EECF244321}">
                <p14:modId xmlns:p14="http://schemas.microsoft.com/office/powerpoint/2010/main" val="3146645899"/>
              </p:ext>
            </p:extLst>
          </p:nvPr>
        </p:nvGraphicFramePr>
        <p:xfrm>
          <a:off x="2360645" y="3663874"/>
          <a:ext cx="7800391" cy="1917192"/>
        </p:xfrm>
        <a:graphic>
          <a:graphicData uri="http://schemas.openxmlformats.org/drawingml/2006/table">
            <a:tbl>
              <a:tblPr firstRow="1" bandRow="1">
                <a:tableStyleId>{5C22544A-7EE6-4342-B048-85BDC9FD1C3A}</a:tableStyleId>
              </a:tblPr>
              <a:tblGrid>
                <a:gridCol w="3594019">
                  <a:extLst>
                    <a:ext uri="{9D8B030D-6E8A-4147-A177-3AD203B41FA5}">
                      <a16:colId xmlns:a16="http://schemas.microsoft.com/office/drawing/2014/main" val="2672390218"/>
                    </a:ext>
                  </a:extLst>
                </a:gridCol>
                <a:gridCol w="2103186">
                  <a:extLst>
                    <a:ext uri="{9D8B030D-6E8A-4147-A177-3AD203B41FA5}">
                      <a16:colId xmlns:a16="http://schemas.microsoft.com/office/drawing/2014/main" val="2620817785"/>
                    </a:ext>
                  </a:extLst>
                </a:gridCol>
                <a:gridCol w="2103186">
                  <a:extLst>
                    <a:ext uri="{9D8B030D-6E8A-4147-A177-3AD203B41FA5}">
                      <a16:colId xmlns:a16="http://schemas.microsoft.com/office/drawing/2014/main" val="1516989569"/>
                    </a:ext>
                  </a:extLst>
                </a:gridCol>
              </a:tblGrid>
              <a:tr h="1210056">
                <a:tc>
                  <a:txBody>
                    <a:bodyPr/>
                    <a:lstStyle/>
                    <a:p>
                      <a:r>
                        <a:rPr lang="en-US" sz="3300" b="1" dirty="0"/>
                        <a:t>Target - Performance</a:t>
                      </a:r>
                    </a:p>
                  </a:txBody>
                  <a:tcPr marL="167640" marR="167640" marT="83820" marB="83820"/>
                </a:tc>
                <a:tc>
                  <a:txBody>
                    <a:bodyPr/>
                    <a:lstStyle/>
                    <a:p>
                      <a:r>
                        <a:rPr lang="en-US" sz="3300" b="1"/>
                        <a:t>FFY 2023</a:t>
                      </a:r>
                    </a:p>
                  </a:txBody>
                  <a:tcPr marL="167640" marR="167640" marT="83820" marB="83820"/>
                </a:tc>
                <a:tc>
                  <a:txBody>
                    <a:bodyPr/>
                    <a:lstStyle/>
                    <a:p>
                      <a:r>
                        <a:rPr lang="en-US" sz="3300" b="1" dirty="0"/>
                        <a:t>FFY 2024</a:t>
                      </a:r>
                    </a:p>
                  </a:txBody>
                  <a:tcPr marL="167640" marR="167640" marT="83820" marB="83820"/>
                </a:tc>
                <a:extLst>
                  <a:ext uri="{0D108BD9-81ED-4DB2-BD59-A6C34878D82A}">
                    <a16:rowId xmlns:a16="http://schemas.microsoft.com/office/drawing/2014/main" val="3535132951"/>
                  </a:ext>
                </a:extLst>
              </a:tr>
              <a:tr h="707136">
                <a:tc>
                  <a:txBody>
                    <a:bodyPr/>
                    <a:lstStyle/>
                    <a:p>
                      <a:r>
                        <a:rPr lang="en-US" sz="3300" b="1" dirty="0"/>
                        <a:t>0.80%</a:t>
                      </a:r>
                    </a:p>
                  </a:txBody>
                  <a:tcPr marL="167640" marR="167640" marT="83820" marB="83820"/>
                </a:tc>
                <a:tc>
                  <a:txBody>
                    <a:bodyPr/>
                    <a:lstStyle/>
                    <a:p>
                      <a:r>
                        <a:rPr lang="en-US" sz="3300" b="1" dirty="0"/>
                        <a:t>0.74%</a:t>
                      </a:r>
                    </a:p>
                  </a:txBody>
                  <a:tcPr marL="167640" marR="167640" marT="83820" marB="83820"/>
                </a:tc>
                <a:tc>
                  <a:txBody>
                    <a:bodyPr/>
                    <a:lstStyle/>
                    <a:p>
                      <a:r>
                        <a:rPr lang="en-US" sz="3300" b="1" dirty="0"/>
                        <a:t>0.70%</a:t>
                      </a:r>
                    </a:p>
                  </a:txBody>
                  <a:tcPr marL="167640" marR="167640" marT="83820" marB="83820"/>
                </a:tc>
                <a:extLst>
                  <a:ext uri="{0D108BD9-81ED-4DB2-BD59-A6C34878D82A}">
                    <a16:rowId xmlns:a16="http://schemas.microsoft.com/office/drawing/2014/main" val="2508287698"/>
                  </a:ext>
                </a:extLst>
              </a:tr>
            </a:tbl>
          </a:graphicData>
        </a:graphic>
      </p:graphicFrame>
    </p:spTree>
    <p:extLst>
      <p:ext uri="{BB962C8B-B14F-4D97-AF65-F5344CB8AC3E}">
        <p14:creationId xmlns:p14="http://schemas.microsoft.com/office/powerpoint/2010/main" val="2680388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648B11-74BB-3795-578C-FE324C6E9B28}"/>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1FD5193F-AD5B-D36E-8905-DD3390965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0" name="Group 39">
            <a:extLst>
              <a:ext uri="{FF2B5EF4-FFF2-40B4-BE49-F238E27FC236}">
                <a16:creationId xmlns:a16="http://schemas.microsoft.com/office/drawing/2014/main" id="{EFC4D93A-9ADF-0E25-E5B4-47DB704E9B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DA496676-A331-3586-B85F-6FF720A540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Rectangle 41">
              <a:extLst>
                <a:ext uri="{FF2B5EF4-FFF2-40B4-BE49-F238E27FC236}">
                  <a16:creationId xmlns:a16="http://schemas.microsoft.com/office/drawing/2014/main" id="{8276CF47-E244-62A2-6F27-72CF035879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Rectangle 42">
              <a:extLst>
                <a:ext uri="{FF2B5EF4-FFF2-40B4-BE49-F238E27FC236}">
                  <a16:creationId xmlns:a16="http://schemas.microsoft.com/office/drawing/2014/main" id="{C66B1A7A-671E-C954-59AA-031842FDAC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5" name="Rectangle 44">
            <a:extLst>
              <a:ext uri="{FF2B5EF4-FFF2-40B4-BE49-F238E27FC236}">
                <a16:creationId xmlns:a16="http://schemas.microsoft.com/office/drawing/2014/main" id="{59668AE7-749B-0720-7039-EED6CD986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DE063A07-846C-273F-CCB8-9B40161AE63D}"/>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6 – Child Find (Birth to Three)</a:t>
            </a:r>
          </a:p>
        </p:txBody>
      </p:sp>
      <p:cxnSp>
        <p:nvCxnSpPr>
          <p:cNvPr id="47" name="Straight Connector 46">
            <a:extLst>
              <a:ext uri="{FF2B5EF4-FFF2-40B4-BE49-F238E27FC236}">
                <a16:creationId xmlns:a16="http://schemas.microsoft.com/office/drawing/2014/main" id="{E0543333-629C-99DD-E437-43BF617AD3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F637CFFB-02D1-7335-5D53-BEBD37D38E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187BC0">
                    <a:tint val="75000"/>
                  </a:srgbClr>
                </a:solidFill>
                <a:effectLst/>
                <a:uLnTx/>
                <a:uFillTx/>
                <a:latin typeface="Arial" panose="020B0604020202020204"/>
                <a:ea typeface="+mn-ea"/>
                <a:cs typeface="+mn-cs"/>
              </a:rPr>
              <a:t>District Data ICC 12/2025</a:t>
            </a:r>
          </a:p>
        </p:txBody>
      </p:sp>
      <p:graphicFrame>
        <p:nvGraphicFramePr>
          <p:cNvPr id="5" name="Content Placeholder 4">
            <a:extLst>
              <a:ext uri="{FF2B5EF4-FFF2-40B4-BE49-F238E27FC236}">
                <a16:creationId xmlns:a16="http://schemas.microsoft.com/office/drawing/2014/main" id="{3A543969-3041-6E9B-0CD4-400C138618F2}"/>
              </a:ext>
            </a:extLst>
          </p:cNvPr>
          <p:cNvGraphicFramePr>
            <a:graphicFrameLocks noGrp="1"/>
          </p:cNvGraphicFramePr>
          <p:nvPr>
            <p:ph idx="1"/>
            <p:extLst>
              <p:ext uri="{D42A27DB-BD31-4B8C-83A1-F6EECF244321}">
                <p14:modId xmlns:p14="http://schemas.microsoft.com/office/powerpoint/2010/main" val="1064014524"/>
              </p:ext>
            </p:extLst>
          </p:nvPr>
        </p:nvGraphicFramePr>
        <p:xfrm>
          <a:off x="2360645" y="3663874"/>
          <a:ext cx="7800391" cy="1917192"/>
        </p:xfrm>
        <a:graphic>
          <a:graphicData uri="http://schemas.openxmlformats.org/drawingml/2006/table">
            <a:tbl>
              <a:tblPr firstRow="1" bandRow="1">
                <a:tableStyleId>{5C22544A-7EE6-4342-B048-85BDC9FD1C3A}</a:tableStyleId>
              </a:tblPr>
              <a:tblGrid>
                <a:gridCol w="3594019">
                  <a:extLst>
                    <a:ext uri="{9D8B030D-6E8A-4147-A177-3AD203B41FA5}">
                      <a16:colId xmlns:a16="http://schemas.microsoft.com/office/drawing/2014/main" val="2672390218"/>
                    </a:ext>
                  </a:extLst>
                </a:gridCol>
                <a:gridCol w="2103186">
                  <a:extLst>
                    <a:ext uri="{9D8B030D-6E8A-4147-A177-3AD203B41FA5}">
                      <a16:colId xmlns:a16="http://schemas.microsoft.com/office/drawing/2014/main" val="2620817785"/>
                    </a:ext>
                  </a:extLst>
                </a:gridCol>
                <a:gridCol w="2103186">
                  <a:extLst>
                    <a:ext uri="{9D8B030D-6E8A-4147-A177-3AD203B41FA5}">
                      <a16:colId xmlns:a16="http://schemas.microsoft.com/office/drawing/2014/main" val="1516989569"/>
                    </a:ext>
                  </a:extLst>
                </a:gridCol>
              </a:tblGrid>
              <a:tr h="1210056">
                <a:tc>
                  <a:txBody>
                    <a:bodyPr/>
                    <a:lstStyle/>
                    <a:p>
                      <a:r>
                        <a:rPr lang="en-US" sz="3300" b="1" dirty="0"/>
                        <a:t>Target - Performance</a:t>
                      </a:r>
                    </a:p>
                  </a:txBody>
                  <a:tcPr marL="167640" marR="167640" marT="83820" marB="83820"/>
                </a:tc>
                <a:tc>
                  <a:txBody>
                    <a:bodyPr/>
                    <a:lstStyle/>
                    <a:p>
                      <a:r>
                        <a:rPr lang="en-US" sz="3300" b="1"/>
                        <a:t>FFY 2023</a:t>
                      </a:r>
                    </a:p>
                  </a:txBody>
                  <a:tcPr marL="167640" marR="167640" marT="83820" marB="83820"/>
                </a:tc>
                <a:tc>
                  <a:txBody>
                    <a:bodyPr/>
                    <a:lstStyle/>
                    <a:p>
                      <a:r>
                        <a:rPr lang="en-US" sz="3300" b="1" dirty="0"/>
                        <a:t>FFY 2024</a:t>
                      </a:r>
                    </a:p>
                  </a:txBody>
                  <a:tcPr marL="167640" marR="167640" marT="83820" marB="83820"/>
                </a:tc>
                <a:extLst>
                  <a:ext uri="{0D108BD9-81ED-4DB2-BD59-A6C34878D82A}">
                    <a16:rowId xmlns:a16="http://schemas.microsoft.com/office/drawing/2014/main" val="3535132951"/>
                  </a:ext>
                </a:extLst>
              </a:tr>
              <a:tr h="707136">
                <a:tc>
                  <a:txBody>
                    <a:bodyPr/>
                    <a:lstStyle/>
                    <a:p>
                      <a:r>
                        <a:rPr lang="en-US" sz="3300" b="1" dirty="0"/>
                        <a:t>1.70%</a:t>
                      </a:r>
                    </a:p>
                  </a:txBody>
                  <a:tcPr marL="167640" marR="167640" marT="83820" marB="83820"/>
                </a:tc>
                <a:tc>
                  <a:txBody>
                    <a:bodyPr/>
                    <a:lstStyle/>
                    <a:p>
                      <a:r>
                        <a:rPr lang="en-US" sz="3300" b="1" dirty="0"/>
                        <a:t>1.88%</a:t>
                      </a:r>
                    </a:p>
                  </a:txBody>
                  <a:tcPr marL="167640" marR="167640" marT="83820" marB="83820"/>
                </a:tc>
                <a:tc>
                  <a:txBody>
                    <a:bodyPr/>
                    <a:lstStyle/>
                    <a:p>
                      <a:r>
                        <a:rPr lang="en-US" sz="3300" b="1" dirty="0"/>
                        <a:t>1.68%</a:t>
                      </a:r>
                    </a:p>
                  </a:txBody>
                  <a:tcPr marL="167640" marR="167640" marT="83820" marB="83820"/>
                </a:tc>
                <a:extLst>
                  <a:ext uri="{0D108BD9-81ED-4DB2-BD59-A6C34878D82A}">
                    <a16:rowId xmlns:a16="http://schemas.microsoft.com/office/drawing/2014/main" val="2508287698"/>
                  </a:ext>
                </a:extLst>
              </a:tr>
            </a:tbl>
          </a:graphicData>
        </a:graphic>
      </p:graphicFrame>
    </p:spTree>
    <p:extLst>
      <p:ext uri="{BB962C8B-B14F-4D97-AF65-F5344CB8AC3E}">
        <p14:creationId xmlns:p14="http://schemas.microsoft.com/office/powerpoint/2010/main" val="1011999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2747D2-ADA1-E4A1-7DF4-534549BC3DD9}"/>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B3429813-47D7-9863-24A0-A890B06982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0" name="Group 39">
            <a:extLst>
              <a:ext uri="{FF2B5EF4-FFF2-40B4-BE49-F238E27FC236}">
                <a16:creationId xmlns:a16="http://schemas.microsoft.com/office/drawing/2014/main" id="{A3D5FDF5-258E-C8DB-B59F-FC09874B16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FFE6FBE2-2B8D-8A4E-8849-774471754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Rectangle 41">
              <a:extLst>
                <a:ext uri="{FF2B5EF4-FFF2-40B4-BE49-F238E27FC236}">
                  <a16:creationId xmlns:a16="http://schemas.microsoft.com/office/drawing/2014/main" id="{7A54C15A-24C2-4EB5-D7F3-055AEC88D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Rectangle 42">
              <a:extLst>
                <a:ext uri="{FF2B5EF4-FFF2-40B4-BE49-F238E27FC236}">
                  <a16:creationId xmlns:a16="http://schemas.microsoft.com/office/drawing/2014/main" id="{F3BDE8DB-05F6-5E22-5752-CAD339A03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5" name="Rectangle 44">
            <a:extLst>
              <a:ext uri="{FF2B5EF4-FFF2-40B4-BE49-F238E27FC236}">
                <a16:creationId xmlns:a16="http://schemas.microsoft.com/office/drawing/2014/main" id="{A6C0A5D1-E120-C8C5-EC8D-9FD1A8347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1A2598C0-5BDE-9140-C194-1412BAA0624E}"/>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7 – 45-Day Timeline</a:t>
            </a:r>
          </a:p>
        </p:txBody>
      </p:sp>
      <p:cxnSp>
        <p:nvCxnSpPr>
          <p:cNvPr id="47" name="Straight Connector 46">
            <a:extLst>
              <a:ext uri="{FF2B5EF4-FFF2-40B4-BE49-F238E27FC236}">
                <a16:creationId xmlns:a16="http://schemas.microsoft.com/office/drawing/2014/main" id="{00694E4E-3313-081B-0FF8-974C901B8E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9050EB16-F6DB-8BB5-5C7F-C9194FF9147D}"/>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187BC0">
                    <a:tint val="75000"/>
                  </a:srgbClr>
                </a:solidFill>
                <a:effectLst/>
                <a:uLnTx/>
                <a:uFillTx/>
                <a:latin typeface="Arial" panose="020B0604020202020204"/>
                <a:ea typeface="+mn-ea"/>
                <a:cs typeface="+mn-cs"/>
              </a:rPr>
              <a:t>District Data ICC 12/2025</a:t>
            </a:r>
          </a:p>
        </p:txBody>
      </p:sp>
      <p:graphicFrame>
        <p:nvGraphicFramePr>
          <p:cNvPr id="5" name="Content Placeholder 4">
            <a:extLst>
              <a:ext uri="{FF2B5EF4-FFF2-40B4-BE49-F238E27FC236}">
                <a16:creationId xmlns:a16="http://schemas.microsoft.com/office/drawing/2014/main" id="{079630A1-6748-3215-B629-154C6EE4A621}"/>
              </a:ext>
            </a:extLst>
          </p:cNvPr>
          <p:cNvGraphicFramePr>
            <a:graphicFrameLocks noGrp="1"/>
          </p:cNvGraphicFramePr>
          <p:nvPr>
            <p:ph idx="1"/>
            <p:extLst>
              <p:ext uri="{D42A27DB-BD31-4B8C-83A1-F6EECF244321}">
                <p14:modId xmlns:p14="http://schemas.microsoft.com/office/powerpoint/2010/main" val="3168703260"/>
              </p:ext>
            </p:extLst>
          </p:nvPr>
        </p:nvGraphicFramePr>
        <p:xfrm>
          <a:off x="2360645" y="3663874"/>
          <a:ext cx="7800391" cy="1917192"/>
        </p:xfrm>
        <a:graphic>
          <a:graphicData uri="http://schemas.openxmlformats.org/drawingml/2006/table">
            <a:tbl>
              <a:tblPr firstRow="1" bandRow="1">
                <a:tableStyleId>{5C22544A-7EE6-4342-B048-85BDC9FD1C3A}</a:tableStyleId>
              </a:tblPr>
              <a:tblGrid>
                <a:gridCol w="3594019">
                  <a:extLst>
                    <a:ext uri="{9D8B030D-6E8A-4147-A177-3AD203B41FA5}">
                      <a16:colId xmlns:a16="http://schemas.microsoft.com/office/drawing/2014/main" val="2672390218"/>
                    </a:ext>
                  </a:extLst>
                </a:gridCol>
                <a:gridCol w="2103186">
                  <a:extLst>
                    <a:ext uri="{9D8B030D-6E8A-4147-A177-3AD203B41FA5}">
                      <a16:colId xmlns:a16="http://schemas.microsoft.com/office/drawing/2014/main" val="2620817785"/>
                    </a:ext>
                  </a:extLst>
                </a:gridCol>
                <a:gridCol w="2103186">
                  <a:extLst>
                    <a:ext uri="{9D8B030D-6E8A-4147-A177-3AD203B41FA5}">
                      <a16:colId xmlns:a16="http://schemas.microsoft.com/office/drawing/2014/main" val="1516989569"/>
                    </a:ext>
                  </a:extLst>
                </a:gridCol>
              </a:tblGrid>
              <a:tr h="1210056">
                <a:tc>
                  <a:txBody>
                    <a:bodyPr/>
                    <a:lstStyle/>
                    <a:p>
                      <a:r>
                        <a:rPr lang="en-US" sz="3300" b="1" dirty="0"/>
                        <a:t>Target - Compliance</a:t>
                      </a:r>
                    </a:p>
                  </a:txBody>
                  <a:tcPr marL="167640" marR="167640" marT="83820" marB="83820"/>
                </a:tc>
                <a:tc>
                  <a:txBody>
                    <a:bodyPr/>
                    <a:lstStyle/>
                    <a:p>
                      <a:r>
                        <a:rPr lang="en-US" sz="3300" b="1"/>
                        <a:t>FFY 2023</a:t>
                      </a:r>
                    </a:p>
                  </a:txBody>
                  <a:tcPr marL="167640" marR="167640" marT="83820" marB="83820"/>
                </a:tc>
                <a:tc>
                  <a:txBody>
                    <a:bodyPr/>
                    <a:lstStyle/>
                    <a:p>
                      <a:r>
                        <a:rPr lang="en-US" sz="3300" b="1" dirty="0"/>
                        <a:t>FFY 2024</a:t>
                      </a:r>
                    </a:p>
                  </a:txBody>
                  <a:tcPr marL="167640" marR="167640" marT="83820" marB="83820"/>
                </a:tc>
                <a:extLst>
                  <a:ext uri="{0D108BD9-81ED-4DB2-BD59-A6C34878D82A}">
                    <a16:rowId xmlns:a16="http://schemas.microsoft.com/office/drawing/2014/main" val="3535132951"/>
                  </a:ext>
                </a:extLst>
              </a:tr>
              <a:tr h="707136">
                <a:tc>
                  <a:txBody>
                    <a:bodyPr/>
                    <a:lstStyle/>
                    <a:p>
                      <a:r>
                        <a:rPr lang="en-US" sz="3300" b="1" dirty="0"/>
                        <a:t>100%</a:t>
                      </a:r>
                    </a:p>
                  </a:txBody>
                  <a:tcPr marL="167640" marR="167640" marT="83820" marB="83820"/>
                </a:tc>
                <a:tc>
                  <a:txBody>
                    <a:bodyPr/>
                    <a:lstStyle/>
                    <a:p>
                      <a:r>
                        <a:rPr lang="en-US" sz="3300" b="1" dirty="0"/>
                        <a:t>98.55%</a:t>
                      </a:r>
                    </a:p>
                  </a:txBody>
                  <a:tcPr marL="167640" marR="167640" marT="83820" marB="83820"/>
                </a:tc>
                <a:tc>
                  <a:txBody>
                    <a:bodyPr/>
                    <a:lstStyle/>
                    <a:p>
                      <a:r>
                        <a:rPr lang="en-US" sz="3300" b="1" dirty="0"/>
                        <a:t>99.64%</a:t>
                      </a:r>
                    </a:p>
                  </a:txBody>
                  <a:tcPr marL="167640" marR="167640" marT="83820" marB="83820"/>
                </a:tc>
                <a:extLst>
                  <a:ext uri="{0D108BD9-81ED-4DB2-BD59-A6C34878D82A}">
                    <a16:rowId xmlns:a16="http://schemas.microsoft.com/office/drawing/2014/main" val="2508287698"/>
                  </a:ext>
                </a:extLst>
              </a:tr>
            </a:tbl>
          </a:graphicData>
        </a:graphic>
      </p:graphicFrame>
    </p:spTree>
    <p:extLst>
      <p:ext uri="{BB962C8B-B14F-4D97-AF65-F5344CB8AC3E}">
        <p14:creationId xmlns:p14="http://schemas.microsoft.com/office/powerpoint/2010/main" val="4254844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0A3EEA-AAD1-81E0-70FF-76EE2870EF4A}"/>
            </a:ext>
          </a:extLst>
        </p:cNvPr>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A903F5B7-8482-39C3-3412-0C3A8D2A3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54" name="Group 53">
            <a:extLst>
              <a:ext uri="{FF2B5EF4-FFF2-40B4-BE49-F238E27FC236}">
                <a16:creationId xmlns:a16="http://schemas.microsoft.com/office/drawing/2014/main" id="{E1981CDB-C428-D0F3-A55D-568C1341E7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55" name="Rectangle 54">
              <a:extLst>
                <a:ext uri="{FF2B5EF4-FFF2-40B4-BE49-F238E27FC236}">
                  <a16:creationId xmlns:a16="http://schemas.microsoft.com/office/drawing/2014/main" id="{32DD8585-1D46-F2A2-E8F6-72F996879B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Rectangle 55">
              <a:extLst>
                <a:ext uri="{FF2B5EF4-FFF2-40B4-BE49-F238E27FC236}">
                  <a16:creationId xmlns:a16="http://schemas.microsoft.com/office/drawing/2014/main" id="{483E1478-6EAD-4E55-1B7D-D4A8ED26F5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7" name="Rectangle 56">
              <a:extLst>
                <a:ext uri="{FF2B5EF4-FFF2-40B4-BE49-F238E27FC236}">
                  <a16:creationId xmlns:a16="http://schemas.microsoft.com/office/drawing/2014/main" id="{14989BBF-4245-137C-AA9C-38C64BC71E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59" name="Rectangle 58">
            <a:extLst>
              <a:ext uri="{FF2B5EF4-FFF2-40B4-BE49-F238E27FC236}">
                <a16:creationId xmlns:a16="http://schemas.microsoft.com/office/drawing/2014/main" id="{517D121A-31C5-9580-5C42-D5F9E96DF4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31949D95-DED1-E18D-B65E-072B8C5A7341}"/>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Eight – Transition A, B, and C.</a:t>
            </a:r>
          </a:p>
        </p:txBody>
      </p:sp>
      <p:cxnSp>
        <p:nvCxnSpPr>
          <p:cNvPr id="61" name="Straight Connector 60">
            <a:extLst>
              <a:ext uri="{FF2B5EF4-FFF2-40B4-BE49-F238E27FC236}">
                <a16:creationId xmlns:a16="http://schemas.microsoft.com/office/drawing/2014/main" id="{E56638B8-35EC-8BB4-59DD-8E0573FFA8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8809DF16-CD2C-C9EA-EDD6-31025BBFB6DE}"/>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187BC0">
                    <a:tint val="75000"/>
                  </a:srgbClr>
                </a:solidFill>
                <a:effectLst/>
                <a:uLnTx/>
                <a:uFillTx/>
                <a:latin typeface="Arial" panose="020B0604020202020204"/>
                <a:ea typeface="+mn-ea"/>
                <a:cs typeface="+mn-cs"/>
              </a:rPr>
              <a:t>District Data ICC 12/2025</a:t>
            </a:r>
          </a:p>
        </p:txBody>
      </p:sp>
      <p:graphicFrame>
        <p:nvGraphicFramePr>
          <p:cNvPr id="5" name="Content Placeholder 4">
            <a:extLst>
              <a:ext uri="{FF2B5EF4-FFF2-40B4-BE49-F238E27FC236}">
                <a16:creationId xmlns:a16="http://schemas.microsoft.com/office/drawing/2014/main" id="{50814EE8-9897-C1FC-5E25-EF69B449B257}"/>
              </a:ext>
            </a:extLst>
          </p:cNvPr>
          <p:cNvGraphicFramePr>
            <a:graphicFrameLocks noGrp="1"/>
          </p:cNvGraphicFramePr>
          <p:nvPr>
            <p:ph idx="1"/>
            <p:extLst>
              <p:ext uri="{D42A27DB-BD31-4B8C-83A1-F6EECF244321}">
                <p14:modId xmlns:p14="http://schemas.microsoft.com/office/powerpoint/2010/main" val="3689241416"/>
              </p:ext>
            </p:extLst>
          </p:nvPr>
        </p:nvGraphicFramePr>
        <p:xfrm>
          <a:off x="1273038" y="3017519"/>
          <a:ext cx="9641568" cy="3059394"/>
        </p:xfrm>
        <a:graphic>
          <a:graphicData uri="http://schemas.openxmlformats.org/drawingml/2006/table">
            <a:tbl>
              <a:tblPr firstRow="1" bandRow="1">
                <a:tableStyleId>{5C22544A-7EE6-4342-B048-85BDC9FD1C3A}</a:tableStyleId>
              </a:tblPr>
              <a:tblGrid>
                <a:gridCol w="3971990">
                  <a:extLst>
                    <a:ext uri="{9D8B030D-6E8A-4147-A177-3AD203B41FA5}">
                      <a16:colId xmlns:a16="http://schemas.microsoft.com/office/drawing/2014/main" val="2672390218"/>
                    </a:ext>
                  </a:extLst>
                </a:gridCol>
                <a:gridCol w="2834789">
                  <a:extLst>
                    <a:ext uri="{9D8B030D-6E8A-4147-A177-3AD203B41FA5}">
                      <a16:colId xmlns:a16="http://schemas.microsoft.com/office/drawing/2014/main" val="2620817785"/>
                    </a:ext>
                  </a:extLst>
                </a:gridCol>
                <a:gridCol w="2834789">
                  <a:extLst>
                    <a:ext uri="{9D8B030D-6E8A-4147-A177-3AD203B41FA5}">
                      <a16:colId xmlns:a16="http://schemas.microsoft.com/office/drawing/2014/main" val="1516989569"/>
                    </a:ext>
                  </a:extLst>
                </a:gridCol>
              </a:tblGrid>
              <a:tr h="1122446">
                <a:tc>
                  <a:txBody>
                    <a:bodyPr/>
                    <a:lstStyle/>
                    <a:p>
                      <a:r>
                        <a:rPr lang="en-US" sz="3100" b="1" dirty="0"/>
                        <a:t>Target – Compliance</a:t>
                      </a:r>
                    </a:p>
                  </a:txBody>
                  <a:tcPr marL="154041" marR="154041" marT="77021" marB="77021"/>
                </a:tc>
                <a:tc>
                  <a:txBody>
                    <a:bodyPr/>
                    <a:lstStyle/>
                    <a:p>
                      <a:r>
                        <a:rPr lang="en-US" sz="3100" b="1"/>
                        <a:t>FFY 2023</a:t>
                      </a:r>
                    </a:p>
                  </a:txBody>
                  <a:tcPr marL="154041" marR="154041" marT="77021" marB="77021"/>
                </a:tc>
                <a:tc>
                  <a:txBody>
                    <a:bodyPr/>
                    <a:lstStyle/>
                    <a:p>
                      <a:r>
                        <a:rPr lang="en-US" sz="3100" b="1"/>
                        <a:t>FFY 2024</a:t>
                      </a:r>
                    </a:p>
                  </a:txBody>
                  <a:tcPr marL="154041" marR="154041" marT="77021" marB="77021"/>
                </a:tc>
                <a:extLst>
                  <a:ext uri="{0D108BD9-81ED-4DB2-BD59-A6C34878D82A}">
                    <a16:rowId xmlns:a16="http://schemas.microsoft.com/office/drawing/2014/main" val="3535132951"/>
                  </a:ext>
                </a:extLst>
              </a:tr>
              <a:tr h="655233">
                <a:tc>
                  <a:txBody>
                    <a:bodyPr/>
                    <a:lstStyle/>
                    <a:p>
                      <a:r>
                        <a:rPr lang="en-US" sz="3100" b="1" dirty="0"/>
                        <a:t>100%</a:t>
                      </a:r>
                    </a:p>
                  </a:txBody>
                  <a:tcPr marL="154041" marR="154041" marT="77021" marB="77021"/>
                </a:tc>
                <a:tc>
                  <a:txBody>
                    <a:bodyPr/>
                    <a:lstStyle/>
                    <a:p>
                      <a:r>
                        <a:rPr lang="en-US" sz="3100" b="1" dirty="0"/>
                        <a:t>100%</a:t>
                      </a:r>
                    </a:p>
                  </a:txBody>
                  <a:tcPr marL="154041" marR="154041" marT="77021" marB="77021"/>
                </a:tc>
                <a:tc>
                  <a:txBody>
                    <a:bodyPr/>
                    <a:lstStyle/>
                    <a:p>
                      <a:r>
                        <a:rPr lang="en-US" sz="3100" b="1" dirty="0"/>
                        <a:t>100%</a:t>
                      </a:r>
                    </a:p>
                  </a:txBody>
                  <a:tcPr marL="154041" marR="154041" marT="77021" marB="77021"/>
                </a:tc>
                <a:extLst>
                  <a:ext uri="{0D108BD9-81ED-4DB2-BD59-A6C34878D82A}">
                    <a16:rowId xmlns:a16="http://schemas.microsoft.com/office/drawing/2014/main" val="2508287698"/>
                  </a:ext>
                </a:extLst>
              </a:tr>
              <a:tr h="625888">
                <a:tc>
                  <a:txBody>
                    <a:bodyPr/>
                    <a:lstStyle/>
                    <a:p>
                      <a:r>
                        <a:rPr lang="en-US" sz="3100" b="1" dirty="0"/>
                        <a:t>100%</a:t>
                      </a:r>
                    </a:p>
                  </a:txBody>
                  <a:tcPr marL="154041" marR="154041" marT="77021" marB="77021"/>
                </a:tc>
                <a:tc>
                  <a:txBody>
                    <a:bodyPr/>
                    <a:lstStyle/>
                    <a:p>
                      <a:r>
                        <a:rPr lang="en-US" sz="3100" b="1" dirty="0"/>
                        <a:t>99.34%</a:t>
                      </a:r>
                    </a:p>
                  </a:txBody>
                  <a:tcPr marL="154041" marR="154041" marT="77021" marB="77021"/>
                </a:tc>
                <a:tc>
                  <a:txBody>
                    <a:bodyPr/>
                    <a:lstStyle/>
                    <a:p>
                      <a:r>
                        <a:rPr lang="en-US" sz="3100" b="1" dirty="0"/>
                        <a:t>100%</a:t>
                      </a:r>
                    </a:p>
                  </a:txBody>
                  <a:tcPr marL="154041" marR="154041" marT="77021" marB="77021"/>
                </a:tc>
                <a:extLst>
                  <a:ext uri="{0D108BD9-81ED-4DB2-BD59-A6C34878D82A}">
                    <a16:rowId xmlns:a16="http://schemas.microsoft.com/office/drawing/2014/main" val="3075611620"/>
                  </a:ext>
                </a:extLst>
              </a:tr>
              <a:tr h="655233">
                <a:tc>
                  <a:txBody>
                    <a:bodyPr/>
                    <a:lstStyle/>
                    <a:p>
                      <a:r>
                        <a:rPr lang="en-US" sz="3100" b="1" dirty="0"/>
                        <a:t>100%</a:t>
                      </a:r>
                    </a:p>
                  </a:txBody>
                  <a:tcPr marL="154041" marR="154041" marT="77021" marB="77021"/>
                </a:tc>
                <a:tc>
                  <a:txBody>
                    <a:bodyPr/>
                    <a:lstStyle/>
                    <a:p>
                      <a:r>
                        <a:rPr lang="en-US" sz="3100" b="1" dirty="0"/>
                        <a:t>97.55%</a:t>
                      </a:r>
                    </a:p>
                  </a:txBody>
                  <a:tcPr marL="154041" marR="154041" marT="77021" marB="77021"/>
                </a:tc>
                <a:tc>
                  <a:txBody>
                    <a:bodyPr/>
                    <a:lstStyle/>
                    <a:p>
                      <a:r>
                        <a:rPr lang="en-US" sz="3100" b="1" dirty="0"/>
                        <a:t>97.42%</a:t>
                      </a:r>
                    </a:p>
                  </a:txBody>
                  <a:tcPr marL="154041" marR="154041" marT="77021" marB="77021"/>
                </a:tc>
                <a:extLst>
                  <a:ext uri="{0D108BD9-81ED-4DB2-BD59-A6C34878D82A}">
                    <a16:rowId xmlns:a16="http://schemas.microsoft.com/office/drawing/2014/main" val="1131822145"/>
                  </a:ext>
                </a:extLst>
              </a:tr>
            </a:tbl>
          </a:graphicData>
        </a:graphic>
      </p:graphicFrame>
    </p:spTree>
    <p:extLst>
      <p:ext uri="{BB962C8B-B14F-4D97-AF65-F5344CB8AC3E}">
        <p14:creationId xmlns:p14="http://schemas.microsoft.com/office/powerpoint/2010/main" val="1668790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3FBCA2-8CF5-913A-37E9-D6EF878B4B71}"/>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3BD668F-4AAF-7AF6-3598-C32C50380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6" name="Group 25">
            <a:extLst>
              <a:ext uri="{FF2B5EF4-FFF2-40B4-BE49-F238E27FC236}">
                <a16:creationId xmlns:a16="http://schemas.microsoft.com/office/drawing/2014/main" id="{D16AEBFC-E43D-AF72-39EE-B9634646D5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7" name="Rectangle 26">
              <a:extLst>
                <a:ext uri="{FF2B5EF4-FFF2-40B4-BE49-F238E27FC236}">
                  <a16:creationId xmlns:a16="http://schemas.microsoft.com/office/drawing/2014/main" id="{0AD601DB-F108-210D-2F91-1CA77386BF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Rectangle 27">
              <a:extLst>
                <a:ext uri="{FF2B5EF4-FFF2-40B4-BE49-F238E27FC236}">
                  <a16:creationId xmlns:a16="http://schemas.microsoft.com/office/drawing/2014/main" id="{D79055E4-008F-0119-82D6-7624F09F1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719C4A37-6D7A-4C9D-4004-8D70B11D7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31" name="Rectangle 30">
            <a:extLst>
              <a:ext uri="{FF2B5EF4-FFF2-40B4-BE49-F238E27FC236}">
                <a16:creationId xmlns:a16="http://schemas.microsoft.com/office/drawing/2014/main" id="{4DBFB8ED-7625-068B-01AE-0FB7A14119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88E997C6-CC5F-0050-D944-DC278876C03C}"/>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Nine and Ten – Resolution and Mediation</a:t>
            </a:r>
          </a:p>
        </p:txBody>
      </p:sp>
      <p:cxnSp>
        <p:nvCxnSpPr>
          <p:cNvPr id="33" name="Straight Connector 32">
            <a:extLst>
              <a:ext uri="{FF2B5EF4-FFF2-40B4-BE49-F238E27FC236}">
                <a16:creationId xmlns:a16="http://schemas.microsoft.com/office/drawing/2014/main" id="{7EB8261A-1868-7175-08F4-8E911138D4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7DFE55BA-A97F-60A7-7E6F-8DD7A4D09A1D}"/>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187BC0">
                    <a:tint val="75000"/>
                  </a:srgbClr>
                </a:solidFill>
                <a:effectLst/>
                <a:uLnTx/>
                <a:uFillTx/>
                <a:latin typeface="Arial" panose="020B0604020202020204"/>
                <a:ea typeface="+mn-ea"/>
                <a:cs typeface="+mn-cs"/>
              </a:rPr>
              <a:t>District Data ICC 12/2025</a:t>
            </a:r>
          </a:p>
        </p:txBody>
      </p:sp>
      <p:pic>
        <p:nvPicPr>
          <p:cNvPr id="8" name="Content Placeholder 7" descr="A picture containing text, blackboard">
            <a:extLst>
              <a:ext uri="{FF2B5EF4-FFF2-40B4-BE49-F238E27FC236}">
                <a16:creationId xmlns:a16="http://schemas.microsoft.com/office/drawing/2014/main" id="{E53CDD1B-AFC0-6E49-9CC6-F2A5052FA080}"/>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1739479" y="2508070"/>
            <a:ext cx="8421558" cy="3912133"/>
          </a:xfrm>
        </p:spPr>
      </p:pic>
    </p:spTree>
    <p:extLst>
      <p:ext uri="{BB962C8B-B14F-4D97-AF65-F5344CB8AC3E}">
        <p14:creationId xmlns:p14="http://schemas.microsoft.com/office/powerpoint/2010/main" val="3803637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F6C065-3A17-7E85-BEC7-918BE4F0380F}"/>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8B3D1F26-E2D4-941C-5B03-330F84EA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0" name="Group 39">
            <a:extLst>
              <a:ext uri="{FF2B5EF4-FFF2-40B4-BE49-F238E27FC236}">
                <a16:creationId xmlns:a16="http://schemas.microsoft.com/office/drawing/2014/main" id="{5582D399-DE3D-B6B2-DC28-E4FD484A88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41" name="Rectangle 40">
              <a:extLst>
                <a:ext uri="{FF2B5EF4-FFF2-40B4-BE49-F238E27FC236}">
                  <a16:creationId xmlns:a16="http://schemas.microsoft.com/office/drawing/2014/main" id="{CCF79791-A179-1E34-CC13-5231FBF1D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2" name="Rectangle 41">
              <a:extLst>
                <a:ext uri="{FF2B5EF4-FFF2-40B4-BE49-F238E27FC236}">
                  <a16:creationId xmlns:a16="http://schemas.microsoft.com/office/drawing/2014/main" id="{2ED73B2F-068E-6266-6275-29D62D226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Rectangle 42">
              <a:extLst>
                <a:ext uri="{FF2B5EF4-FFF2-40B4-BE49-F238E27FC236}">
                  <a16:creationId xmlns:a16="http://schemas.microsoft.com/office/drawing/2014/main" id="{0B72316B-3735-D115-ED1B-46A3623D2F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5" name="Rectangle 44">
            <a:extLst>
              <a:ext uri="{FF2B5EF4-FFF2-40B4-BE49-F238E27FC236}">
                <a16:creationId xmlns:a16="http://schemas.microsoft.com/office/drawing/2014/main" id="{EFD17B95-E2B5-6C1F-A939-F6F7AC6C7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EE588DD0-D02F-02FB-B6C6-F73A85D6D09B}"/>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dirty="0">
                <a:solidFill>
                  <a:schemeClr val="tx1"/>
                </a:solidFill>
                <a:latin typeface="+mj-lt"/>
                <a:ea typeface="+mj-ea"/>
                <a:cs typeface="+mj-cs"/>
              </a:rPr>
              <a:t>Indicator 11 – State Systemic Improvement Plan</a:t>
            </a:r>
          </a:p>
        </p:txBody>
      </p:sp>
      <p:cxnSp>
        <p:nvCxnSpPr>
          <p:cNvPr id="47" name="Straight Connector 46">
            <a:extLst>
              <a:ext uri="{FF2B5EF4-FFF2-40B4-BE49-F238E27FC236}">
                <a16:creationId xmlns:a16="http://schemas.microsoft.com/office/drawing/2014/main" id="{D2D8D383-8B5F-70C7-CCC4-1B214220B3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DDD806D0-32D7-3367-D60B-6FC1A4A61D1C}"/>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187BC0">
                    <a:tint val="75000"/>
                  </a:srgbClr>
                </a:solidFill>
                <a:effectLst/>
                <a:uLnTx/>
                <a:uFillTx/>
                <a:latin typeface="Arial" panose="020B0604020202020204"/>
                <a:ea typeface="+mn-ea"/>
                <a:cs typeface="+mn-cs"/>
              </a:rPr>
              <a:t>District Data ICC 12/2025</a:t>
            </a:r>
          </a:p>
        </p:txBody>
      </p:sp>
      <p:graphicFrame>
        <p:nvGraphicFramePr>
          <p:cNvPr id="5" name="Content Placeholder 4">
            <a:extLst>
              <a:ext uri="{FF2B5EF4-FFF2-40B4-BE49-F238E27FC236}">
                <a16:creationId xmlns:a16="http://schemas.microsoft.com/office/drawing/2014/main" id="{09B142DF-0BEC-E088-71C8-6F4A77560998}"/>
              </a:ext>
            </a:extLst>
          </p:cNvPr>
          <p:cNvGraphicFramePr>
            <a:graphicFrameLocks noGrp="1"/>
          </p:cNvGraphicFramePr>
          <p:nvPr>
            <p:ph idx="1"/>
            <p:extLst>
              <p:ext uri="{D42A27DB-BD31-4B8C-83A1-F6EECF244321}">
                <p14:modId xmlns:p14="http://schemas.microsoft.com/office/powerpoint/2010/main" val="2971563174"/>
              </p:ext>
            </p:extLst>
          </p:nvPr>
        </p:nvGraphicFramePr>
        <p:xfrm>
          <a:off x="2360645" y="3663874"/>
          <a:ext cx="7800391" cy="1917192"/>
        </p:xfrm>
        <a:graphic>
          <a:graphicData uri="http://schemas.openxmlformats.org/drawingml/2006/table">
            <a:tbl>
              <a:tblPr firstRow="1" bandRow="1">
                <a:tableStyleId>{5C22544A-7EE6-4342-B048-85BDC9FD1C3A}</a:tableStyleId>
              </a:tblPr>
              <a:tblGrid>
                <a:gridCol w="3594019">
                  <a:extLst>
                    <a:ext uri="{9D8B030D-6E8A-4147-A177-3AD203B41FA5}">
                      <a16:colId xmlns:a16="http://schemas.microsoft.com/office/drawing/2014/main" val="2672390218"/>
                    </a:ext>
                  </a:extLst>
                </a:gridCol>
                <a:gridCol w="2103186">
                  <a:extLst>
                    <a:ext uri="{9D8B030D-6E8A-4147-A177-3AD203B41FA5}">
                      <a16:colId xmlns:a16="http://schemas.microsoft.com/office/drawing/2014/main" val="2620817785"/>
                    </a:ext>
                  </a:extLst>
                </a:gridCol>
                <a:gridCol w="2103186">
                  <a:extLst>
                    <a:ext uri="{9D8B030D-6E8A-4147-A177-3AD203B41FA5}">
                      <a16:colId xmlns:a16="http://schemas.microsoft.com/office/drawing/2014/main" val="1516989569"/>
                    </a:ext>
                  </a:extLst>
                </a:gridCol>
              </a:tblGrid>
              <a:tr h="1210056">
                <a:tc>
                  <a:txBody>
                    <a:bodyPr/>
                    <a:lstStyle/>
                    <a:p>
                      <a:r>
                        <a:rPr lang="en-US" sz="3300" b="1" dirty="0"/>
                        <a:t>Target - Compliance</a:t>
                      </a:r>
                    </a:p>
                  </a:txBody>
                  <a:tcPr marL="167640" marR="167640" marT="83820" marB="83820"/>
                </a:tc>
                <a:tc>
                  <a:txBody>
                    <a:bodyPr/>
                    <a:lstStyle/>
                    <a:p>
                      <a:r>
                        <a:rPr lang="en-US" sz="3300" b="1" dirty="0"/>
                        <a:t>FFY 2023</a:t>
                      </a:r>
                    </a:p>
                  </a:txBody>
                  <a:tcPr marL="167640" marR="167640" marT="83820" marB="83820"/>
                </a:tc>
                <a:tc>
                  <a:txBody>
                    <a:bodyPr/>
                    <a:lstStyle/>
                    <a:p>
                      <a:r>
                        <a:rPr lang="en-US" sz="3300" b="1" dirty="0"/>
                        <a:t>FFY 2024</a:t>
                      </a:r>
                    </a:p>
                  </a:txBody>
                  <a:tcPr marL="167640" marR="167640" marT="83820" marB="83820"/>
                </a:tc>
                <a:extLst>
                  <a:ext uri="{0D108BD9-81ED-4DB2-BD59-A6C34878D82A}">
                    <a16:rowId xmlns:a16="http://schemas.microsoft.com/office/drawing/2014/main" val="3535132951"/>
                  </a:ext>
                </a:extLst>
              </a:tr>
              <a:tr h="707136">
                <a:tc>
                  <a:txBody>
                    <a:bodyPr/>
                    <a:lstStyle/>
                    <a:p>
                      <a:r>
                        <a:rPr lang="en-US" sz="3300" b="1" dirty="0"/>
                        <a:t>63.00%</a:t>
                      </a:r>
                    </a:p>
                  </a:txBody>
                  <a:tcPr marL="167640" marR="167640" marT="83820" marB="83820"/>
                </a:tc>
                <a:tc>
                  <a:txBody>
                    <a:bodyPr/>
                    <a:lstStyle/>
                    <a:p>
                      <a:r>
                        <a:rPr lang="en-US" sz="3300" b="1" dirty="0"/>
                        <a:t>51.18%</a:t>
                      </a:r>
                    </a:p>
                  </a:txBody>
                  <a:tcPr marL="167640" marR="167640" marT="83820" marB="83820"/>
                </a:tc>
                <a:tc>
                  <a:txBody>
                    <a:bodyPr/>
                    <a:lstStyle/>
                    <a:p>
                      <a:r>
                        <a:rPr lang="en-US" sz="3300" b="1" dirty="0"/>
                        <a:t>70.41%</a:t>
                      </a:r>
                    </a:p>
                  </a:txBody>
                  <a:tcPr marL="167640" marR="167640" marT="83820" marB="83820"/>
                </a:tc>
                <a:extLst>
                  <a:ext uri="{0D108BD9-81ED-4DB2-BD59-A6C34878D82A}">
                    <a16:rowId xmlns:a16="http://schemas.microsoft.com/office/drawing/2014/main" val="2508287698"/>
                  </a:ext>
                </a:extLst>
              </a:tr>
            </a:tbl>
          </a:graphicData>
        </a:graphic>
      </p:graphicFrame>
    </p:spTree>
    <p:extLst>
      <p:ext uri="{BB962C8B-B14F-4D97-AF65-F5344CB8AC3E}">
        <p14:creationId xmlns:p14="http://schemas.microsoft.com/office/powerpoint/2010/main" val="4101165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D2DE98B-2FE9-ACEC-DEAD-F996E05FD12D}"/>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kern="1200">
                <a:solidFill>
                  <a:schemeClr val="tx1"/>
                </a:solidFill>
                <a:latin typeface="+mj-lt"/>
                <a:ea typeface="+mj-ea"/>
                <a:cs typeface="+mj-cs"/>
              </a:rPr>
              <a:t>Deeper Dive?</a:t>
            </a:r>
          </a:p>
        </p:txBody>
      </p:sp>
      <p:cxnSp>
        <p:nvCxnSpPr>
          <p:cNvPr id="19" name="Straight Connector 1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DC49DF3-2202-B2AB-40B3-E7EF06FD3698}"/>
              </a:ext>
            </a:extLst>
          </p:cNvPr>
          <p:cNvSpPr>
            <a:spLocks noGrp="1"/>
          </p:cNvSpPr>
          <p:nvPr>
            <p:ph type="ftr" sz="quarter" idx="11"/>
          </p:nvPr>
        </p:nvSpPr>
        <p:spPr>
          <a:xfrm>
            <a:off x="4038600" y="6492240"/>
            <a:ext cx="4114800" cy="365125"/>
          </a:xfrm>
        </p:spPr>
        <p:txBody>
          <a:bodyPr vert="horz" lIns="91440" tIns="45720" rIns="91440" bIns="45720" rtlCol="0" anchor="ctr">
            <a:normAutofit/>
          </a:bodyPr>
          <a:lstStyle/>
          <a:p>
            <a:pPr algn="ctr">
              <a:spcAft>
                <a:spcPts val="600"/>
              </a:spcAft>
            </a:pPr>
            <a:r>
              <a:rPr lang="en-US" kern="1200">
                <a:solidFill>
                  <a:schemeClr val="tx1">
                    <a:tint val="75000"/>
                  </a:schemeClr>
                </a:solidFill>
                <a:latin typeface="+mn-lt"/>
                <a:ea typeface="+mn-ea"/>
                <a:cs typeface="+mn-cs"/>
              </a:rPr>
              <a:t>District Data ICC 12/2025</a:t>
            </a:r>
          </a:p>
        </p:txBody>
      </p:sp>
      <p:graphicFrame>
        <p:nvGraphicFramePr>
          <p:cNvPr id="6" name="Content Placeholder 1">
            <a:extLst>
              <a:ext uri="{FF2B5EF4-FFF2-40B4-BE49-F238E27FC236}">
                <a16:creationId xmlns:a16="http://schemas.microsoft.com/office/drawing/2014/main" id="{F721F394-A12E-DD4A-4DC5-3F576E68807A}"/>
              </a:ext>
            </a:extLst>
          </p:cNvPr>
          <p:cNvGraphicFramePr>
            <a:graphicFrameLocks noGrp="1"/>
          </p:cNvGraphicFramePr>
          <p:nvPr>
            <p:ph idx="1"/>
            <p:extLst>
              <p:ext uri="{D42A27DB-BD31-4B8C-83A1-F6EECF244321}">
                <p14:modId xmlns:p14="http://schemas.microsoft.com/office/powerpoint/2010/main" val="2366949327"/>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2204267"/>
      </p:ext>
    </p:extLst>
  </p:cSld>
  <p:clrMapOvr>
    <a:masterClrMapping/>
  </p:clrMapOvr>
</p:sld>
</file>

<file path=ppt/theme/theme1.xml><?xml version="1.0" encoding="utf-8"?>
<a:theme xmlns:a="http://schemas.openxmlformats.org/drawingml/2006/main" name="Office Theme">
  <a:themeElements>
    <a:clrScheme name="Oklahoma Education">
      <a:dk1>
        <a:srgbClr val="187BC0"/>
      </a:dk1>
      <a:lt1>
        <a:srgbClr val="FFFFFF"/>
      </a:lt1>
      <a:dk2>
        <a:srgbClr val="000000"/>
      </a:dk2>
      <a:lt2>
        <a:srgbClr val="E7E6E6"/>
      </a:lt2>
      <a:accent1>
        <a:srgbClr val="187BC0"/>
      </a:accent1>
      <a:accent2>
        <a:srgbClr val="326820"/>
      </a:accent2>
      <a:accent3>
        <a:srgbClr val="D15420"/>
      </a:accent3>
      <a:accent4>
        <a:srgbClr val="DE9027"/>
      </a:accent4>
      <a:accent5>
        <a:srgbClr val="004E9A"/>
      </a:accent5>
      <a:accent6>
        <a:srgbClr val="787878"/>
      </a:accent6>
      <a:hlink>
        <a:srgbClr val="0066A6"/>
      </a:hlink>
      <a:folHlink>
        <a:srgbClr val="1CA6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342F9CDCB9CC242B83447DE33FED6FB" ma:contentTypeVersion="12" ma:contentTypeDescription="Create a new document." ma:contentTypeScope="" ma:versionID="a7b21771fd39c980360776bc6754d13d">
  <xsd:schema xmlns:xsd="http://www.w3.org/2001/XMLSchema" xmlns:xs="http://www.w3.org/2001/XMLSchema" xmlns:p="http://schemas.microsoft.com/office/2006/metadata/properties" xmlns:ns1="http://schemas.microsoft.com/sharepoint/v3" xmlns:ns2="307549cc-d6b0-43b6-af21-6012d8def402" xmlns:ns3="6e5f6997-7800-450f-96ca-4f39317b1bba" targetNamespace="http://schemas.microsoft.com/office/2006/metadata/properties" ma:root="true" ma:fieldsID="9a7fbe6508e234675ced3f4e27e0d2dc" ns1:_="" ns2:_="" ns3:_="">
    <xsd:import namespace="http://schemas.microsoft.com/sharepoint/v3"/>
    <xsd:import namespace="307549cc-d6b0-43b6-af21-6012d8def402"/>
    <xsd:import namespace="6e5f6997-7800-450f-96ca-4f39317b1bb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1:_ip_UnifiedCompliancePolicyProperties" minOccurs="0"/>
                <xsd:element ref="ns1:_ip_UnifiedCompliancePolicyUIAc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7549cc-d6b0-43b6-af21-6012d8def4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e5f6997-7800-450f-96ca-4f39317b1bb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90434B-CBE5-4AE1-BB9A-78471F5B267E}">
  <ds:schemaRefs>
    <ds:schemaRef ds:uri="http://purl.org/dc/terms/"/>
    <ds:schemaRef ds:uri="http://www.w3.org/XML/1998/namespace"/>
    <ds:schemaRef ds:uri="6e5f6997-7800-450f-96ca-4f39317b1bba"/>
    <ds:schemaRef ds:uri="http://schemas.microsoft.com/sharepoint/v3"/>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307549cc-d6b0-43b6-af21-6012d8def402"/>
    <ds:schemaRef ds:uri="http://schemas.microsoft.com/office/2006/metadata/properties"/>
  </ds:schemaRefs>
</ds:datastoreItem>
</file>

<file path=customXml/itemProps2.xml><?xml version="1.0" encoding="utf-8"?>
<ds:datastoreItem xmlns:ds="http://schemas.openxmlformats.org/officeDocument/2006/customXml" ds:itemID="{ACA3F46C-AC89-4C25-BF43-A48BFC5C96F1}">
  <ds:schemaRefs>
    <ds:schemaRef ds:uri="http://schemas.microsoft.com/sharepoint/v3/contenttype/forms"/>
  </ds:schemaRefs>
</ds:datastoreItem>
</file>

<file path=customXml/itemProps3.xml><?xml version="1.0" encoding="utf-8"?>
<ds:datastoreItem xmlns:ds="http://schemas.openxmlformats.org/officeDocument/2006/customXml" ds:itemID="{B77F9425-ABDC-437F-840D-5F6C6FA2F0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07549cc-d6b0-43b6-af21-6012d8def402"/>
    <ds:schemaRef ds:uri="6e5f6997-7800-450f-96ca-4f39317b1b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2576</TotalTime>
  <Words>1491</Words>
  <Application>Microsoft Office PowerPoint</Application>
  <PresentationFormat>Widescreen</PresentationFormat>
  <Paragraphs>199</Paragraphs>
  <Slides>23</Slides>
  <Notes>17</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SoonerStart</vt:lpstr>
      <vt:lpstr>The Purpose</vt:lpstr>
      <vt:lpstr>The Explanation</vt:lpstr>
      <vt:lpstr>The Process</vt:lpstr>
      <vt:lpstr>PowerPoint Presentation</vt:lpstr>
      <vt:lpstr>PowerPoint Presentation</vt:lpstr>
      <vt:lpstr>The Strengths</vt:lpstr>
      <vt:lpstr>Focus Monitoring</vt:lpstr>
      <vt:lpstr>State Performance Plan and Annual Performance Review</vt:lpstr>
      <vt:lpstr>The What When and Why!</vt:lpstr>
      <vt:lpstr>Indicator 1 – Timely Provision of Services</vt:lpstr>
      <vt:lpstr>Indicator 2 – Services in Natural Environments</vt:lpstr>
      <vt:lpstr>Indicator 3 – Early Childhood Outcomes A1 and A2</vt:lpstr>
      <vt:lpstr>Indicator 3 – Early Childhood Outcomes B1 and B2</vt:lpstr>
      <vt:lpstr>Indicator 3 – Early Childhood Outcomes C1 and C2</vt:lpstr>
      <vt:lpstr>Indicator 4 – Family Involvement A, B, and C</vt:lpstr>
      <vt:lpstr>Indicator 5 – Child Find (Birth to One)</vt:lpstr>
      <vt:lpstr>Indicator 6 – Child Find (Birth to Three)</vt:lpstr>
      <vt:lpstr>Indicator 7 – 45-Day Timeline</vt:lpstr>
      <vt:lpstr>Indicator Eight – Transition A, B, and C.</vt:lpstr>
      <vt:lpstr>Indicator Nine and Ten – Resolution and Mediation</vt:lpstr>
      <vt:lpstr>Indicator 11 – State Systemic Improvement Plan</vt:lpstr>
      <vt:lpstr>Deeper Dive?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Cory Ingram</dc:creator>
  <cp:lastModifiedBy>Carla Miles</cp:lastModifiedBy>
  <cp:revision>86</cp:revision>
  <cp:lastPrinted>2026-06-01T17:58:15Z</cp:lastPrinted>
  <dcterms:created xsi:type="dcterms:W3CDTF">2020-03-05T01:01:19Z</dcterms:created>
  <dcterms:modified xsi:type="dcterms:W3CDTF">2026-06-01T21:34:24Z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0x0101007342F9CDCB9CC242B83447DE33FED6FB</vt:lpwstr>
  </property>
</Properties>
</file>