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The Application Guidance Document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is it and why it’s important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5740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061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The 2010 RFP for the Carol White Physical Education Program issued by the US Department of Education indicated a change:</a:t>
            </a:r>
          </a:p>
          <a:p>
            <a:pPr marL="0" indent="0">
              <a:buNone/>
            </a:pPr>
            <a:r>
              <a:rPr lang="en-US" sz="3200" dirty="0" smtClean="0"/>
              <a:t>“The FY 2010 PEP program </a:t>
            </a:r>
            <a:r>
              <a:rPr lang="en-US" sz="3200" u="sng" dirty="0" smtClean="0"/>
              <a:t>represents a departure from past years</a:t>
            </a:r>
            <a:r>
              <a:rPr lang="en-US" sz="3200" dirty="0" smtClean="0"/>
              <a:t> and seeks to align the program with current knowledge, research, and best practices.  Applicants will be required to design projects that address their specific needs and </a:t>
            </a:r>
            <a:r>
              <a:rPr lang="en-US" sz="3200" u="sng" dirty="0" smtClean="0"/>
              <a:t>align with existing related initiatives in the field</a:t>
            </a:r>
            <a:r>
              <a:rPr lang="en-US" sz="3200" dirty="0" smtClean="0"/>
              <a:t>…”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844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609600"/>
            <a:ext cx="8871666" cy="1320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Attention to Detail is Important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Technical requirements for an application</a:t>
            </a:r>
          </a:p>
          <a:p>
            <a:r>
              <a:rPr lang="en-US" sz="4800" dirty="0" smtClean="0"/>
              <a:t>Required submission procedure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117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Know the Details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8837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Type font and size</a:t>
            </a:r>
          </a:p>
          <a:p>
            <a:r>
              <a:rPr lang="en-US" sz="2800" dirty="0" smtClean="0"/>
              <a:t>Page limits/file size limits</a:t>
            </a:r>
          </a:p>
          <a:p>
            <a:r>
              <a:rPr lang="en-US" sz="2800" dirty="0" smtClean="0"/>
              <a:t>Page margin/format requirements</a:t>
            </a:r>
          </a:p>
          <a:p>
            <a:r>
              <a:rPr lang="en-US" sz="2800" dirty="0" smtClean="0"/>
              <a:t>Eligibility to apply</a:t>
            </a:r>
          </a:p>
          <a:p>
            <a:r>
              <a:rPr lang="en-US" sz="2800" dirty="0" smtClean="0"/>
              <a:t>Required matching funds/cost share</a:t>
            </a:r>
          </a:p>
          <a:p>
            <a:r>
              <a:rPr lang="en-US" sz="2800" dirty="0" smtClean="0"/>
              <a:t>Project term</a:t>
            </a:r>
          </a:p>
          <a:p>
            <a:r>
              <a:rPr lang="en-US" sz="2800" dirty="0" smtClean="0"/>
              <a:t>In-direct cost restrictions</a:t>
            </a:r>
          </a:p>
          <a:p>
            <a:r>
              <a:rPr lang="en-US" sz="2800" dirty="0" smtClean="0"/>
              <a:t>Required travel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5952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609600"/>
            <a:ext cx="8990538" cy="1320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Understand the Submission 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Deadline for submitting the application</a:t>
            </a:r>
          </a:p>
          <a:p>
            <a:r>
              <a:rPr lang="en-US" sz="4000" dirty="0" smtClean="0"/>
              <a:t>Electronic or other submission process</a:t>
            </a:r>
          </a:p>
          <a:p>
            <a:r>
              <a:rPr lang="en-US" sz="4000" dirty="0" smtClean="0"/>
              <a:t>Any alternative process available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7197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609600"/>
            <a:ext cx="8853378" cy="1320800"/>
          </a:xfrm>
        </p:spPr>
        <p:txBody>
          <a:bodyPr/>
          <a:lstStyle/>
          <a:p>
            <a:r>
              <a:rPr lang="en-US" b="1" dirty="0" smtClean="0"/>
              <a:t>Ask These QUESTIONS </a:t>
            </a:r>
            <a:r>
              <a:rPr lang="en-US" b="1" u="sng" dirty="0" smtClean="0"/>
              <a:t>Before</a:t>
            </a:r>
            <a:r>
              <a:rPr lang="en-US" b="1" dirty="0" smtClean="0"/>
              <a:t> Your Start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2533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Are you eligible to apply?</a:t>
            </a:r>
          </a:p>
          <a:p>
            <a:r>
              <a:rPr lang="en-US" sz="2800" dirty="0" smtClean="0"/>
              <a:t>Is the project/program a priority for your organization?  Will it be in future years?</a:t>
            </a:r>
          </a:p>
          <a:p>
            <a:r>
              <a:rPr lang="en-US" sz="2800" dirty="0" smtClean="0"/>
              <a:t>Can you manage the match, if required?</a:t>
            </a:r>
          </a:p>
          <a:p>
            <a:r>
              <a:rPr lang="en-US" sz="2800" dirty="0" smtClean="0"/>
              <a:t>Can you continue the project/program after funding ends?</a:t>
            </a:r>
          </a:p>
          <a:p>
            <a:r>
              <a:rPr lang="en-US" sz="2800" dirty="0" smtClean="0"/>
              <a:t>What are your leveraging opportunities?</a:t>
            </a:r>
          </a:p>
          <a:p>
            <a:r>
              <a:rPr lang="en-US" sz="2800" dirty="0" smtClean="0"/>
              <a:t>Do you have the resources to administer the grant?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3238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Consider Other 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Are you ready to submit? (i.e. are you registered in SAM.gov and active in grants.gov)</a:t>
            </a:r>
          </a:p>
          <a:p>
            <a:r>
              <a:rPr lang="en-US" sz="2800" dirty="0" smtClean="0"/>
              <a:t>Can you meet the submission deadline:</a:t>
            </a:r>
          </a:p>
          <a:p>
            <a:pPr lvl="1"/>
            <a:r>
              <a:rPr lang="en-US" sz="2400" dirty="0" smtClean="0"/>
              <a:t>Is there time to register to submit (if necessary)?</a:t>
            </a:r>
          </a:p>
          <a:p>
            <a:pPr lvl="1"/>
            <a:r>
              <a:rPr lang="en-US" sz="2400" dirty="0" smtClean="0"/>
              <a:t>Who else should be on the application development team?  Is there time to discuss/create partnerships, etc. if applicable?</a:t>
            </a:r>
          </a:p>
          <a:p>
            <a:pPr lvl="1"/>
            <a:r>
              <a:rPr lang="en-US" sz="2400" dirty="0" smtClean="0"/>
              <a:t>Is there enough time to prepare a thoughtful, thorough, and competitive application package?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06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Understand How Your Application Will Be Reviewed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08645"/>
            <a:ext cx="8596668" cy="3880773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The guidance will present the specifics:</a:t>
            </a:r>
          </a:p>
          <a:p>
            <a:pPr lvl="1"/>
            <a:r>
              <a:rPr lang="en-US" sz="4400" dirty="0" smtClean="0"/>
              <a:t>Review Process</a:t>
            </a:r>
          </a:p>
          <a:p>
            <a:pPr lvl="1"/>
            <a:r>
              <a:rPr lang="en-US" sz="4400" dirty="0" smtClean="0"/>
              <a:t>Selection Criteria</a:t>
            </a:r>
          </a:p>
          <a:p>
            <a:pPr lvl="1"/>
            <a:r>
              <a:rPr lang="en-US" sz="4400" dirty="0" smtClean="0"/>
              <a:t>How the funder will conduct with review</a:t>
            </a:r>
          </a:p>
          <a:p>
            <a:pPr lvl="1"/>
            <a:r>
              <a:rPr lang="en-US" sz="4400" dirty="0" smtClean="0"/>
              <a:t>Timeframe for announcing awards</a:t>
            </a:r>
          </a:p>
          <a:p>
            <a:pPr lvl="1"/>
            <a:r>
              <a:rPr lang="en-US" sz="4400" dirty="0" smtClean="0"/>
              <a:t>Appeals process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1369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609600"/>
            <a:ext cx="8926530" cy="132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Understanding the Selection Criteria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Specific information the funder is looking for:</a:t>
            </a:r>
          </a:p>
          <a:p>
            <a:pPr lvl="1"/>
            <a:r>
              <a:rPr lang="en-US" sz="3600" dirty="0" smtClean="0"/>
              <a:t>Core content items</a:t>
            </a:r>
          </a:p>
          <a:p>
            <a:pPr lvl="1"/>
            <a:r>
              <a:rPr lang="en-US" sz="3600" dirty="0" smtClean="0"/>
              <a:t>Headings and subheadings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marL="457200" lvl="1" indent="0" algn="ctr">
              <a:buNone/>
            </a:pPr>
            <a:r>
              <a:rPr lang="en-US" sz="2400" dirty="0" smtClean="0"/>
              <a:t>Will include other details, such as the points available for scoring each application section.</a:t>
            </a:r>
          </a:p>
        </p:txBody>
      </p:sp>
    </p:spTree>
    <p:extLst>
      <p:ext uri="{BB962C8B-B14F-4D97-AF65-F5344CB8AC3E}">
        <p14:creationId xmlns:p14="http://schemas.microsoft.com/office/powerpoint/2010/main" val="126080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86" y="225552"/>
            <a:ext cx="8596668" cy="13208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Regulations Specify General Selection Criteria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6" y="1867981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example, EDGAR § 75.210:</a:t>
            </a:r>
          </a:p>
          <a:p>
            <a:pPr lvl="1"/>
            <a:r>
              <a:rPr lang="en-US" sz="2400" dirty="0" smtClean="0"/>
              <a:t>Need for project</a:t>
            </a:r>
          </a:p>
          <a:p>
            <a:pPr lvl="1"/>
            <a:r>
              <a:rPr lang="en-US" sz="2400" dirty="0" smtClean="0"/>
              <a:t>Significance</a:t>
            </a:r>
          </a:p>
          <a:p>
            <a:pPr lvl="1"/>
            <a:r>
              <a:rPr lang="en-US" sz="2400" dirty="0" smtClean="0"/>
              <a:t>Quality of project design</a:t>
            </a:r>
          </a:p>
          <a:p>
            <a:pPr lvl="1"/>
            <a:r>
              <a:rPr lang="en-US" sz="2400" dirty="0" smtClean="0"/>
              <a:t>Quality of project services</a:t>
            </a:r>
          </a:p>
          <a:p>
            <a:pPr lvl="1"/>
            <a:r>
              <a:rPr lang="en-US" sz="2400" dirty="0" smtClean="0"/>
              <a:t>Quality of project personnel</a:t>
            </a:r>
          </a:p>
          <a:p>
            <a:pPr lvl="1"/>
            <a:r>
              <a:rPr lang="en-US" sz="2400" dirty="0" smtClean="0"/>
              <a:t>Adequacy of resources</a:t>
            </a:r>
          </a:p>
          <a:p>
            <a:pPr lvl="1"/>
            <a:r>
              <a:rPr lang="en-US" sz="2400" dirty="0" smtClean="0"/>
              <a:t>Quality of management plan</a:t>
            </a:r>
          </a:p>
          <a:p>
            <a:pPr lvl="1"/>
            <a:r>
              <a:rPr lang="en-US" sz="2400" dirty="0" smtClean="0"/>
              <a:t>Quality of the project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819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494" y="839789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Let the Guidance Guide You!!!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Read the guidance carefully and completely</a:t>
            </a:r>
          </a:p>
          <a:p>
            <a:r>
              <a:rPr lang="en-US" sz="3200" dirty="0" smtClean="0"/>
              <a:t>If you are eligible and ready to apply:</a:t>
            </a:r>
          </a:p>
          <a:p>
            <a:pPr lvl="1"/>
            <a:r>
              <a:rPr lang="en-US" sz="2800" dirty="0" smtClean="0"/>
              <a:t>Re-read the guidance</a:t>
            </a:r>
          </a:p>
          <a:p>
            <a:pPr lvl="1"/>
            <a:r>
              <a:rPr lang="en-US" sz="2800" dirty="0" smtClean="0"/>
              <a:t>Constantly consult the guidance as you draft, revise, and compile all parts of your application</a:t>
            </a:r>
          </a:p>
          <a:p>
            <a:pPr lvl="1"/>
            <a:r>
              <a:rPr lang="en-US" sz="2800" dirty="0" smtClean="0"/>
              <a:t>Re-read the guidance after you complete the proposal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89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609600"/>
            <a:ext cx="8880810" cy="1320800"/>
          </a:xfrm>
        </p:spPr>
        <p:txBody>
          <a:bodyPr/>
          <a:lstStyle/>
          <a:p>
            <a:r>
              <a:rPr lang="en-US" b="1" dirty="0" smtClean="0"/>
              <a:t>Guidance Can Be Called Different Names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Call for Applications/Proposals</a:t>
            </a:r>
          </a:p>
          <a:p>
            <a:r>
              <a:rPr lang="en-US" sz="3600" dirty="0" smtClean="0"/>
              <a:t>Request for Proposals (RFP)</a:t>
            </a:r>
          </a:p>
          <a:p>
            <a:r>
              <a:rPr lang="en-US" sz="3600" dirty="0" smtClean="0"/>
              <a:t>Request for Applications (RFA)</a:t>
            </a:r>
          </a:p>
          <a:p>
            <a:r>
              <a:rPr lang="en-US" sz="3600" dirty="0" smtClean="0"/>
              <a:t>Notice of Funding Availability (NOFA)</a:t>
            </a:r>
          </a:p>
          <a:p>
            <a:r>
              <a:rPr lang="en-US" sz="3600" dirty="0" smtClean="0"/>
              <a:t>Notice Inviting Applications (NIA)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9415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Submit High Quality Proposals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Submit high quality grant proposals that:</a:t>
            </a:r>
          </a:p>
          <a:p>
            <a:pPr lvl="1"/>
            <a:r>
              <a:rPr lang="en-US" sz="3600" dirty="0" smtClean="0"/>
              <a:t>Parallel the funder’s mission</a:t>
            </a:r>
          </a:p>
          <a:p>
            <a:pPr lvl="1"/>
            <a:r>
              <a:rPr lang="en-US" sz="3600" dirty="0" smtClean="0"/>
              <a:t>Adhere to applicable laws and regulations</a:t>
            </a:r>
          </a:p>
          <a:p>
            <a:pPr lvl="1"/>
            <a:r>
              <a:rPr lang="en-US" sz="3600" dirty="0" smtClean="0"/>
              <a:t>Fulfill the funder’s </a:t>
            </a:r>
            <a:r>
              <a:rPr lang="en-US" sz="3600" u="sng" dirty="0" smtClean="0"/>
              <a:t>selection criteria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26531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If the guidance…..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Refers to a resource or includes a hyperlink, </a:t>
            </a:r>
            <a:r>
              <a:rPr lang="en-US" sz="4400" i="1" dirty="0" smtClean="0"/>
              <a:t>use it</a:t>
            </a:r>
          </a:p>
          <a:p>
            <a:r>
              <a:rPr lang="en-US" sz="4400" dirty="0" smtClean="0"/>
              <a:t>Includes a checklist, </a:t>
            </a:r>
            <a:r>
              <a:rPr lang="en-US" sz="4400" i="1" dirty="0" smtClean="0"/>
              <a:t>use it</a:t>
            </a:r>
          </a:p>
          <a:p>
            <a:r>
              <a:rPr lang="en-US" sz="4400" dirty="0" smtClean="0"/>
              <a:t>Doesn’t include a checklist, </a:t>
            </a:r>
            <a:r>
              <a:rPr lang="en-US" sz="4400" i="1" dirty="0" smtClean="0"/>
              <a:t>create one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33784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8972250" cy="13208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Use Guidance for Internal Review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42" y="1840549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selection criteria to develop a review tool </a:t>
            </a:r>
          </a:p>
          <a:p>
            <a:r>
              <a:rPr lang="en-US" sz="3200" dirty="0" smtClean="0"/>
              <a:t>Have internal reviewers use the tool to review the application draft</a:t>
            </a:r>
          </a:p>
          <a:p>
            <a:r>
              <a:rPr lang="en-US" sz="3200" dirty="0" smtClean="0"/>
              <a:t>Use these reviews:</a:t>
            </a:r>
          </a:p>
          <a:p>
            <a:pPr lvl="1"/>
            <a:r>
              <a:rPr lang="en-US" sz="2800" dirty="0" smtClean="0"/>
              <a:t>Assess how you’re responding</a:t>
            </a:r>
          </a:p>
          <a:p>
            <a:pPr lvl="1"/>
            <a:r>
              <a:rPr lang="en-US" sz="2800" dirty="0" smtClean="0"/>
              <a:t>Determine what else is needed and what needs revising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5625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4" y="1081597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Your ability to follow the funder’s guidance </a:t>
            </a:r>
            <a:r>
              <a:rPr lang="en-US" sz="4400" i="1" dirty="0" smtClean="0"/>
              <a:t>to the letter </a:t>
            </a:r>
            <a:r>
              <a:rPr lang="en-US" sz="4400" dirty="0" smtClean="0"/>
              <a:t>is the funder’s </a:t>
            </a:r>
            <a:r>
              <a:rPr lang="en-US" sz="4400" i="1" dirty="0" smtClean="0"/>
              <a:t>first</a:t>
            </a:r>
            <a:r>
              <a:rPr lang="en-US" sz="4400" dirty="0" smtClean="0"/>
              <a:t> indication that you can successfully carry out your proposed project, should they choose to fund it.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1519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For Additional Assistance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Contact Terri Grissom</a:t>
            </a:r>
          </a:p>
          <a:p>
            <a:pPr marL="0" indent="0" algn="ctr">
              <a:buNone/>
            </a:pPr>
            <a:r>
              <a:rPr lang="en-US" sz="4000" dirty="0" smtClean="0"/>
              <a:t>Oklahoma State Department of Education Grant Writer</a:t>
            </a:r>
          </a:p>
          <a:p>
            <a:pPr marL="0" indent="0" algn="ctr">
              <a:buNone/>
            </a:pPr>
            <a:r>
              <a:rPr lang="en-US" sz="4000" dirty="0" smtClean="0"/>
              <a:t>Phone:  405-521-2107 or Email:  Terri.Grissom@sde.ok.gov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447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4985"/>
            <a:ext cx="8596668" cy="502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funder’s application guidance document contains important information about the funding opportunity and specific instructions on how to prepare an application and how to submit it.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337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Federal Education Grant Guidance Follows Regulations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For example, the U.S. Department of Education’s grant guidance follows from the Education Department General Administrative Regulations, or EDGAR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054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816802" cy="13208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For Example:  EDGAR § 75.101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Requires that grant guidance include the following to help the applicant: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Information about the program; </a:t>
            </a:r>
            <a:r>
              <a:rPr lang="en-US" sz="4000" i="1" dirty="0" smtClean="0"/>
              <a:t>and</a:t>
            </a:r>
          </a:p>
          <a:p>
            <a:pPr>
              <a:buFont typeface="+mj-lt"/>
              <a:buAutoNum type="arabicPeriod"/>
            </a:pPr>
            <a:r>
              <a:rPr lang="en-US" sz="4000" dirty="0" smtClean="0"/>
              <a:t>The application form to use.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778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609600"/>
            <a:ext cx="8835090" cy="1320800"/>
          </a:xfrm>
        </p:spPr>
        <p:txBody>
          <a:bodyPr/>
          <a:lstStyle/>
          <a:p>
            <a:r>
              <a:rPr lang="en-US" b="1" dirty="0" smtClean="0"/>
              <a:t>Required Information to Help Applicants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1677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Amount of funds available for grants;</a:t>
            </a:r>
          </a:p>
          <a:p>
            <a:r>
              <a:rPr lang="en-US" sz="2800" dirty="0" smtClean="0"/>
              <a:t>Estimated number and amounts of those grants;</a:t>
            </a:r>
          </a:p>
          <a:p>
            <a:r>
              <a:rPr lang="en-US" sz="2800" dirty="0" smtClean="0"/>
              <a:t>Maximum award amounts of those grants, if appropriate;</a:t>
            </a:r>
          </a:p>
          <a:p>
            <a:r>
              <a:rPr lang="en-US" sz="2800" dirty="0" smtClean="0"/>
              <a:t>Project period that will be approved (multi-year or not);</a:t>
            </a:r>
          </a:p>
          <a:p>
            <a:r>
              <a:rPr lang="en-US" sz="2800" dirty="0" smtClean="0"/>
              <a:t>Any program priorities and implementation method (See EDGAR § 75.105 Annual priorities)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36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More Information to Help Applicants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24328"/>
            <a:ext cx="8596668" cy="3417034"/>
          </a:xfrm>
        </p:spPr>
        <p:txBody>
          <a:bodyPr>
            <a:noAutofit/>
          </a:bodyPr>
          <a:lstStyle/>
          <a:p>
            <a:r>
              <a:rPr lang="en-US" sz="3600" dirty="0" smtClean="0"/>
              <a:t>Location of applicable regulations;</a:t>
            </a:r>
          </a:p>
          <a:p>
            <a:r>
              <a:rPr lang="en-US" sz="3600" dirty="0" smtClean="0"/>
              <a:t>Statutory authority for the program;</a:t>
            </a:r>
          </a:p>
          <a:p>
            <a:r>
              <a:rPr lang="en-US" sz="3600" dirty="0" smtClean="0"/>
              <a:t>Deadline date for applications (set under § 75.102 and 34 CFR 79.8); and</a:t>
            </a:r>
          </a:p>
          <a:p>
            <a:r>
              <a:rPr lang="en-US" sz="3600" dirty="0" smtClean="0"/>
              <a:t>If a pre-application is required, applicable details and instructions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295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609600"/>
            <a:ext cx="8889954" cy="132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Guidance Includes Important Details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258282"/>
          </a:xfrm>
        </p:spPr>
        <p:txBody>
          <a:bodyPr>
            <a:noAutofit/>
          </a:bodyPr>
          <a:lstStyle/>
          <a:p>
            <a:r>
              <a:rPr lang="en-US" sz="3600" dirty="0" smtClean="0"/>
              <a:t>Overview of funding program</a:t>
            </a:r>
          </a:p>
          <a:p>
            <a:r>
              <a:rPr lang="en-US" sz="3600" dirty="0" smtClean="0"/>
              <a:t>Instructions for submitting an application</a:t>
            </a:r>
          </a:p>
          <a:p>
            <a:r>
              <a:rPr lang="en-US" sz="3600" dirty="0" smtClean="0"/>
              <a:t>Instructions for what to include in an application</a:t>
            </a:r>
          </a:p>
          <a:p>
            <a:r>
              <a:rPr lang="en-US" sz="3600" dirty="0" smtClean="0"/>
              <a:t>Review process and the selection criteria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7323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609600"/>
            <a:ext cx="9290304" cy="1320800"/>
          </a:xfrm>
        </p:spPr>
        <p:txBody>
          <a:bodyPr/>
          <a:lstStyle/>
          <a:p>
            <a:r>
              <a:rPr lang="en-US" b="1" dirty="0" smtClean="0"/>
              <a:t>Always Read the Overview or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3937"/>
            <a:ext cx="8596668" cy="4267426"/>
          </a:xfrm>
        </p:spPr>
        <p:txBody>
          <a:bodyPr>
            <a:noAutofit/>
          </a:bodyPr>
          <a:lstStyle/>
          <a:p>
            <a:r>
              <a:rPr lang="en-US" sz="4000" dirty="0" smtClean="0"/>
              <a:t>Purpose/intention of the program</a:t>
            </a:r>
          </a:p>
          <a:p>
            <a:r>
              <a:rPr lang="en-US" sz="4000" dirty="0" smtClean="0"/>
              <a:t>Any priorities for the funding cycle</a:t>
            </a:r>
          </a:p>
          <a:p>
            <a:r>
              <a:rPr lang="en-US" sz="4000" dirty="0" smtClean="0"/>
              <a:t>Brief overview of guidance contents</a:t>
            </a:r>
          </a:p>
          <a:p>
            <a:r>
              <a:rPr lang="en-US" sz="4000" dirty="0" smtClean="0"/>
              <a:t>May convey changes since the previous funding cycle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59842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856</Words>
  <Application>Microsoft Office PowerPoint</Application>
  <PresentationFormat>Widescreen</PresentationFormat>
  <Paragraphs>117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The Application Guidance Document</vt:lpstr>
      <vt:lpstr>Guidance Can Be Called Different Names</vt:lpstr>
      <vt:lpstr>PowerPoint Presentation</vt:lpstr>
      <vt:lpstr>Federal Education Grant Guidance Follows Regulations</vt:lpstr>
      <vt:lpstr>For Example:  EDGAR § 75.101</vt:lpstr>
      <vt:lpstr>Required Information to Help Applicants</vt:lpstr>
      <vt:lpstr>More Information to Help Applicants</vt:lpstr>
      <vt:lpstr>Guidance Includes Important Details </vt:lpstr>
      <vt:lpstr>Always Read the Overview or Introduction</vt:lpstr>
      <vt:lpstr>For Example…</vt:lpstr>
      <vt:lpstr>Attention to Detail is Important</vt:lpstr>
      <vt:lpstr>Know the Details</vt:lpstr>
      <vt:lpstr>Understand the Submission Process</vt:lpstr>
      <vt:lpstr>Ask These QUESTIONS Before Your Start</vt:lpstr>
      <vt:lpstr>Consider Other Questions</vt:lpstr>
      <vt:lpstr>Understand How Your Application Will Be Reviewed</vt:lpstr>
      <vt:lpstr>Understanding the Selection Criteria </vt:lpstr>
      <vt:lpstr>Regulations Specify General Selection Criteria</vt:lpstr>
      <vt:lpstr>Let the Guidance Guide You!!!</vt:lpstr>
      <vt:lpstr>Submit High Quality Proposals </vt:lpstr>
      <vt:lpstr>If the guidance…..</vt:lpstr>
      <vt:lpstr>Use Guidance for Internal Review</vt:lpstr>
      <vt:lpstr>PowerPoint Presentation</vt:lpstr>
      <vt:lpstr>For Additional Assistance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Application Guidance Document</dc:title>
  <dc:creator>Terri Grissom</dc:creator>
  <cp:lastModifiedBy>Terri Grissom</cp:lastModifiedBy>
  <cp:revision>6</cp:revision>
  <dcterms:created xsi:type="dcterms:W3CDTF">2017-03-10T15:10:54Z</dcterms:created>
  <dcterms:modified xsi:type="dcterms:W3CDTF">2017-03-10T16:06:53Z</dcterms:modified>
</cp:coreProperties>
</file>