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1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0" r:id="rId15"/>
    <p:sldId id="281" r:id="rId16"/>
    <p:sldId id="278" r:id="rId17"/>
    <p:sldId id="282" r:id="rId18"/>
    <p:sldId id="277" r:id="rId19"/>
  </p:sldIdLst>
  <p:sldSz cx="12192000" cy="6858000"/>
  <p:notesSz cx="7011988" cy="9297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A"/>
    <a:srgbClr val="326820"/>
    <a:srgbClr val="D15420"/>
    <a:srgbClr val="464646"/>
    <a:srgbClr val="787878"/>
    <a:srgbClr val="187BC0"/>
    <a:srgbClr val="A96728"/>
    <a:srgbClr val="DE9027"/>
    <a:srgbClr val="914115"/>
    <a:srgbClr val="669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8B058E-A401-799C-F759-458A2A311A13}" v="20" dt="2024-04-08T15:56:53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3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Alvarado" userId="S::tina.alvarado@sde.ok.gov::6d3d197e-64a3-48e1-b60d-9fd4dbc1733a" providerId="AD" clId="Web-{B38B058E-A401-799C-F759-458A2A311A13}"/>
    <pc:docChg chg="modSld">
      <pc:chgData name="Tina Alvarado" userId="S::tina.alvarado@sde.ok.gov::6d3d197e-64a3-48e1-b60d-9fd4dbc1733a" providerId="AD" clId="Web-{B38B058E-A401-799C-F759-458A2A311A13}" dt="2024-04-08T15:56:53.841" v="19" actId="20577"/>
      <pc:docMkLst>
        <pc:docMk/>
      </pc:docMkLst>
      <pc:sldChg chg="modSp">
        <pc:chgData name="Tina Alvarado" userId="S::tina.alvarado@sde.ok.gov::6d3d197e-64a3-48e1-b60d-9fd4dbc1733a" providerId="AD" clId="Web-{B38B058E-A401-799C-F759-458A2A311A13}" dt="2024-04-08T15:56:26.043" v="8" actId="20577"/>
        <pc:sldMkLst>
          <pc:docMk/>
          <pc:sldMk cId="241328499" sldId="266"/>
        </pc:sldMkLst>
        <pc:spChg chg="mod">
          <ac:chgData name="Tina Alvarado" userId="S::tina.alvarado@sde.ok.gov::6d3d197e-64a3-48e1-b60d-9fd4dbc1733a" providerId="AD" clId="Web-{B38B058E-A401-799C-F759-458A2A311A13}" dt="2024-04-08T15:56:26.043" v="8" actId="20577"/>
          <ac:spMkLst>
            <pc:docMk/>
            <pc:sldMk cId="241328499" sldId="266"/>
            <ac:spMk id="3" creationId="{A9A886BB-F733-4D98-BEF1-9B0FFF68365C}"/>
          </ac:spMkLst>
        </pc:spChg>
      </pc:sldChg>
      <pc:sldChg chg="modSp">
        <pc:chgData name="Tina Alvarado" userId="S::tina.alvarado@sde.ok.gov::6d3d197e-64a3-48e1-b60d-9fd4dbc1733a" providerId="AD" clId="Web-{B38B058E-A401-799C-F759-458A2A311A13}" dt="2024-04-08T15:56:53.841" v="19" actId="20577"/>
        <pc:sldMkLst>
          <pc:docMk/>
          <pc:sldMk cId="3714949202" sldId="267"/>
        </pc:sldMkLst>
        <pc:spChg chg="mod">
          <ac:chgData name="Tina Alvarado" userId="S::tina.alvarado@sde.ok.gov::6d3d197e-64a3-48e1-b60d-9fd4dbc1733a" providerId="AD" clId="Web-{B38B058E-A401-799C-F759-458A2A311A13}" dt="2024-04-08T15:56:53.841" v="19" actId="20577"/>
          <ac:spMkLst>
            <pc:docMk/>
            <pc:sldMk cId="3714949202" sldId="267"/>
            <ac:spMk id="3" creationId="{FD3E0DF3-5CAC-4782-A286-7B672F46C7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B6A3698B-7DD6-C74D-BB93-757F14B7B69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6" tIns="46598" rIns="93196" bIns="465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</p:spPr>
        <p:txBody>
          <a:bodyPr vert="horz" lIns="93196" tIns="46598" rIns="93196" bIns="465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511936F9-C00C-D84D-AB08-223138E55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77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92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9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09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60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16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46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9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3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60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48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12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36F9-C00C-D84D-AB08-223138E554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9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59EE-294F-5142-B179-A780F91CE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1" y="1122363"/>
            <a:ext cx="561540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0FF55-98F7-B84C-8122-C80CA3CB7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1" y="3602038"/>
            <a:ext cx="5615404" cy="10302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close up of Oklahoma logo">
            <a:extLst>
              <a:ext uri="{FF2B5EF4-FFF2-40B4-BE49-F238E27FC236}">
                <a16:creationId xmlns:a16="http://schemas.microsoft.com/office/drawing/2014/main" id="{6E62C43A-E14D-3743-8E01-DD920738F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013" r="15473"/>
          <a:stretch/>
        </p:blipFill>
        <p:spPr>
          <a:xfrm>
            <a:off x="5986465" y="-1"/>
            <a:ext cx="6205535" cy="6312796"/>
          </a:xfrm>
          <a:prstGeom prst="rect">
            <a:avLst/>
          </a:prstGeom>
        </p:spPr>
      </p:pic>
      <p:pic>
        <p:nvPicPr>
          <p:cNvPr id="9" name="Graphic 8" descr="Oklahoma Education Logo">
            <a:extLst>
              <a:ext uri="{FF2B5EF4-FFF2-40B4-BE49-F238E27FC236}">
                <a16:creationId xmlns:a16="http://schemas.microsoft.com/office/drawing/2014/main" id="{20708623-E9FD-E347-AF22-4E9CEE4F25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061" y="5335408"/>
            <a:ext cx="3048000" cy="9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39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AE73-E9A5-6144-8995-5F50699A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9" y="365125"/>
            <a:ext cx="1160360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C73F-2FB0-A047-9EC7-4381D77F6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99" y="1825625"/>
            <a:ext cx="11603603" cy="4351338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4ACF32-9165-4B72-B309-AD8AA47D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829" y="6363318"/>
            <a:ext cx="5966098" cy="365125"/>
          </a:xfrm>
        </p:spPr>
        <p:txBody>
          <a:bodyPr/>
          <a:lstStyle/>
          <a:p>
            <a:r>
              <a:rPr lang="en-US"/>
              <a:t>FY21 Title III Consortium Packet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B5E8BA-76CD-4F0F-96BA-FFCD273B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3318"/>
            <a:ext cx="516468" cy="365125"/>
          </a:xfrm>
        </p:spPr>
        <p:txBody>
          <a:bodyPr/>
          <a:lstStyle>
            <a:lvl1pPr algn="r">
              <a:defRPr/>
            </a:lvl1pPr>
          </a:lstStyle>
          <a:p>
            <a:fld id="{D5CA4161-6EC3-4748-B7F3-82EA64CE3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 descr="Oklahoma Education Logo">
            <a:extLst>
              <a:ext uri="{FF2B5EF4-FFF2-40B4-BE49-F238E27FC236}">
                <a16:creationId xmlns:a16="http://schemas.microsoft.com/office/drawing/2014/main" id="{7AFBE82D-605B-43E7-8FCD-D2EF978195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1868" y="6246549"/>
            <a:ext cx="1502796" cy="48189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72ED25-FE48-43E6-BA16-3FF915DD8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13829" y="641253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97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klahoma Logo">
            <a:extLst>
              <a:ext uri="{FF2B5EF4-FFF2-40B4-BE49-F238E27FC236}">
                <a16:creationId xmlns:a16="http://schemas.microsoft.com/office/drawing/2014/main" id="{CEA05FFF-2F84-014B-8BE0-C236ECFB66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0" t="386" r="-1" b="33489"/>
          <a:stretch/>
        </p:blipFill>
        <p:spPr>
          <a:xfrm>
            <a:off x="0" y="0"/>
            <a:ext cx="12192000" cy="4566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126BDF-470C-BA49-87CB-7C8359D2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67" y="1709738"/>
            <a:ext cx="5478566" cy="2739495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C327D-A6C4-CE4D-A980-1C1A927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667" y="4677833"/>
            <a:ext cx="11456666" cy="141181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94CC-F55E-DB4E-AA6B-2DD94C0E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829" y="6363318"/>
            <a:ext cx="5966098" cy="365125"/>
          </a:xfrm>
        </p:spPr>
        <p:txBody>
          <a:bodyPr/>
          <a:lstStyle/>
          <a:p>
            <a:r>
              <a:rPr lang="en-US"/>
              <a:t>FY21 Title III Consortium Packet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9E302-7B52-EF4E-9107-29877E73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3318"/>
            <a:ext cx="516468" cy="365125"/>
          </a:xfrm>
        </p:spPr>
        <p:txBody>
          <a:bodyPr/>
          <a:lstStyle>
            <a:lvl1pPr algn="r">
              <a:defRPr/>
            </a:lvl1pPr>
          </a:lstStyle>
          <a:p>
            <a:fld id="{D5CA4161-6EC3-4748-B7F3-82EA64CE3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 descr="Oklahoma Education Logo">
            <a:extLst>
              <a:ext uri="{FF2B5EF4-FFF2-40B4-BE49-F238E27FC236}">
                <a16:creationId xmlns:a16="http://schemas.microsoft.com/office/drawing/2014/main" id="{1E499C7F-02C9-2640-A936-77FC4412B3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1868" y="6246549"/>
            <a:ext cx="1502796" cy="48189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BB45A8-54DE-6949-83FD-DFC1AB47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13829" y="641253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0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DBF6-B3C0-4448-B3B0-4AED9AE2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9" y="365125"/>
            <a:ext cx="1152674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71B8-5394-8D46-9268-DB3868854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199" y="1825625"/>
            <a:ext cx="564873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440E6-D004-684C-863D-9F5E002A3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64873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1CC62E5-43FF-4869-81F5-A3EEE1FC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829" y="6363318"/>
            <a:ext cx="5966098" cy="365125"/>
          </a:xfrm>
        </p:spPr>
        <p:txBody>
          <a:bodyPr/>
          <a:lstStyle/>
          <a:p>
            <a:r>
              <a:rPr lang="en-US"/>
              <a:t>FY21 Title III Consortium Packet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0221BA5-BC7B-47AF-B0E5-B079C94B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3318"/>
            <a:ext cx="516468" cy="365125"/>
          </a:xfrm>
        </p:spPr>
        <p:txBody>
          <a:bodyPr/>
          <a:lstStyle>
            <a:lvl1pPr algn="r">
              <a:defRPr/>
            </a:lvl1pPr>
          </a:lstStyle>
          <a:p>
            <a:fld id="{D5CA4161-6EC3-4748-B7F3-82EA64CE3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 descr="Oklahoma Education Logo">
            <a:extLst>
              <a:ext uri="{FF2B5EF4-FFF2-40B4-BE49-F238E27FC236}">
                <a16:creationId xmlns:a16="http://schemas.microsoft.com/office/drawing/2014/main" id="{05517D33-0635-4607-92A5-4BCFC847F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1868" y="6246549"/>
            <a:ext cx="1502796" cy="4818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0DBB6B-C13B-465A-91CC-ED4D153A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13829" y="641253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28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9697-1940-6442-9D76-0F21BB69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9" y="365125"/>
            <a:ext cx="115267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21A28-5F0C-8241-A6C2-115CC37ED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200" y="1703465"/>
            <a:ext cx="56487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45B84-0291-5246-9B48-FBDDD0AAE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703465"/>
            <a:ext cx="56487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A5A0CBC-B355-4D7F-A07D-58520041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829" y="6363318"/>
            <a:ext cx="5966098" cy="365125"/>
          </a:xfrm>
        </p:spPr>
        <p:txBody>
          <a:bodyPr/>
          <a:lstStyle/>
          <a:p>
            <a:r>
              <a:rPr lang="en-US"/>
              <a:t>FY21 Title III Consortium Packet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64CA248-2EA2-41C9-8849-DE36B406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3318"/>
            <a:ext cx="516468" cy="365125"/>
          </a:xfrm>
        </p:spPr>
        <p:txBody>
          <a:bodyPr/>
          <a:lstStyle>
            <a:lvl1pPr algn="r">
              <a:defRPr/>
            </a:lvl1pPr>
          </a:lstStyle>
          <a:p>
            <a:fld id="{D5CA4161-6EC3-4748-B7F3-82EA64CE3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Graphic 14" descr="Oklahoma Education Logo">
            <a:extLst>
              <a:ext uri="{FF2B5EF4-FFF2-40B4-BE49-F238E27FC236}">
                <a16:creationId xmlns:a16="http://schemas.microsoft.com/office/drawing/2014/main" id="{3484C467-A985-4790-93AD-D2A7E4B95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1868" y="6246549"/>
            <a:ext cx="1502796" cy="48189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32DEEC-78F4-4E06-85F2-4B693D8A8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13829" y="641253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0D76EF-4B4A-4E21-ABCC-93E0076A3B0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9" y="2527377"/>
            <a:ext cx="5648739" cy="364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F99EAC2-23F7-42BC-8347-879256553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527377"/>
            <a:ext cx="5648739" cy="36495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061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CC9C-B94E-B94A-8771-767CE87A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" y="365125"/>
            <a:ext cx="11570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15CA6CD-B9CA-429B-B07F-2541A466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829" y="6363318"/>
            <a:ext cx="5966098" cy="365125"/>
          </a:xfrm>
        </p:spPr>
        <p:txBody>
          <a:bodyPr/>
          <a:lstStyle/>
          <a:p>
            <a:r>
              <a:rPr lang="en-US"/>
              <a:t>FY21 Title III Consortium Packet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E7D3E4-4F5B-4762-8237-ABFCA6BF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3318"/>
            <a:ext cx="516468" cy="365125"/>
          </a:xfrm>
        </p:spPr>
        <p:txBody>
          <a:bodyPr/>
          <a:lstStyle>
            <a:lvl1pPr algn="r">
              <a:defRPr/>
            </a:lvl1pPr>
          </a:lstStyle>
          <a:p>
            <a:fld id="{D5CA4161-6EC3-4748-B7F3-82EA64CE3D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Oklahoma Education Logo">
            <a:extLst>
              <a:ext uri="{FF2B5EF4-FFF2-40B4-BE49-F238E27FC236}">
                <a16:creationId xmlns:a16="http://schemas.microsoft.com/office/drawing/2014/main" id="{BB09BD23-FEF0-4355-8A5C-D7B77BA93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1868" y="6246549"/>
            <a:ext cx="1502796" cy="48189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ACC9EA-191F-467A-BFF3-3AC0F1985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13829" y="6412530"/>
            <a:ext cx="0" cy="266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20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C2813-3CD3-5449-A15E-A10B42378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65125"/>
            <a:ext cx="10982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C0279-A432-554A-B4BA-32BB7BF5E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061" y="1825625"/>
            <a:ext cx="109827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A69AA-344F-0A44-ADCB-6C46AF2BC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896" y="6356350"/>
            <a:ext cx="5966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r>
              <a:rPr lang="en-US"/>
              <a:t>FY21 Title III Consortium Packet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FAAAC-834A-4843-BEE0-B1F96C2B5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309" y="6356350"/>
            <a:ext cx="621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</a:defRPr>
            </a:lvl1pPr>
          </a:lstStyle>
          <a:p>
            <a:pPr algn="r"/>
            <a:fld id="{D5CA4161-6EC3-4748-B7F3-82EA64CE3DD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2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ina.Alvarado@sde.ok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ina.Alvarado@sde.ok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de.ok.gov/english-language-proficiency-assessm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ina.Alvarado@sde.ok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640797B4-4414-534A-A4A6-659B35516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9A7AD821-C802-3048-AE06-8443FBE67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Tina Alvarado</a:t>
            </a:r>
          </a:p>
          <a:p>
            <a:r>
              <a:rPr lang="en-US" dirty="0"/>
              <a:t>Office of English Language Proficiency</a:t>
            </a:r>
          </a:p>
        </p:txBody>
      </p:sp>
    </p:spTree>
    <p:extLst>
      <p:ext uri="{BB962C8B-B14F-4D97-AF65-F5344CB8AC3E}">
        <p14:creationId xmlns:p14="http://schemas.microsoft.com/office/powerpoint/2010/main" val="18072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0E7A-69C6-47DE-B19F-043445991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Paperwork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99795C-E2EE-4FF0-96DC-1E1339862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1584" y="1446196"/>
            <a:ext cx="11609356" cy="821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first four pages of the Consortium Packet cover the material we’ve discussed so far in this presentation.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4E952-A184-4A3A-9DE6-1A9746E1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8EDC1-99AD-4228-AE48-289C919F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9FEEB48-10F9-6866-AEC4-C1E3E492B0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3688" y="2206215"/>
            <a:ext cx="5649912" cy="3590157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C4DDFB-5381-49F0-4F87-91E3BA336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206215"/>
            <a:ext cx="6036816" cy="382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3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BAC2E-2D25-483C-BE7F-CCCE0C2C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Paperwork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EB712-394E-497C-8DF4-C0D55125D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199" y="1825625"/>
            <a:ext cx="39049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Lead Fiscal Agent will have to complete the form on page 5 of the packet, including FY24 Title III allocations, amounts of carryover to FY25 and superintendent signatures.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C136E-9BA5-4B65-B07F-34F14F90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B9AD1-08C7-4431-BB80-DF97EA92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99E48D1-B927-65E5-A799-70778837D5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1" y="429097"/>
            <a:ext cx="4586374" cy="5648754"/>
          </a:xfrm>
        </p:spPr>
      </p:pic>
    </p:spTree>
    <p:extLst>
      <p:ext uri="{BB962C8B-B14F-4D97-AF65-F5344CB8AC3E}">
        <p14:creationId xmlns:p14="http://schemas.microsoft.com/office/powerpoint/2010/main" val="377375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48EE2-5983-4EC3-8984-116AF847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Fiscal Agent Board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17BB2-A5FC-497B-8745-CED3DC428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468" y="2490818"/>
            <a:ext cx="4367812" cy="187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Lead Fiscal Agent will also complete the form on page 6 attesting Board Approval.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9541B-2124-40A1-9841-59A199835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C9E8A-CF96-4534-958F-8DC17CA6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9D9F2F-CEA8-0FC5-830C-31D62E4AF0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1497" y="1450306"/>
            <a:ext cx="4560973" cy="4011563"/>
          </a:xfrm>
        </p:spPr>
      </p:pic>
    </p:spTree>
    <p:extLst>
      <p:ext uri="{BB962C8B-B14F-4D97-AF65-F5344CB8AC3E}">
        <p14:creationId xmlns:p14="http://schemas.microsoft.com/office/powerpoint/2010/main" val="135213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9F3D-230A-4DD8-9A10-394E477E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LEA Board Approval Form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FEF07C-4D76-424B-A039-12E12588B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586" y="2522336"/>
            <a:ext cx="4519809" cy="1858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And finally, each member LEA will complete the form on page 7 indicating local Board Approval.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B9400-7ECB-4AE0-8A1B-00961CB8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F5989-1097-4CBA-9010-8AEA817A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EF3DF4-1E76-4E4C-6BD7-BAC87EA14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097" y="1316230"/>
            <a:ext cx="4395102" cy="45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2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3182D9-2522-4238-9F59-41DB5D25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Submitting Completed Consortium Packets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BE1D7E-B5F0-42FB-8708-07B191786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the FY25 Title III Consortium Packet is signed and complete, the Lead Fiscal Agent will submit a scanned copy to </a:t>
            </a:r>
            <a:r>
              <a:rPr lang="en-US" dirty="0">
                <a:hlinkClick r:id="rId3"/>
              </a:rPr>
              <a:t>Tina.Alvarado@sde.ok.gov</a:t>
            </a:r>
            <a:r>
              <a:rPr lang="en-US" dirty="0"/>
              <a:t> no later than June 30, 2024.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8A1EA-9FDE-4E0B-97AB-740136E8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D5569-5ECE-4425-A5A2-91B0A6B4A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9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E5D8-4345-4490-81FF-31D3DB60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67" y="1709738"/>
            <a:ext cx="5478566" cy="923103"/>
          </a:xfrm>
        </p:spPr>
        <p:txBody>
          <a:bodyPr/>
          <a:lstStyle/>
          <a:p>
            <a:r>
              <a:rPr lang="en-US" dirty="0"/>
              <a:t>Thank you.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88232-F8DF-43E3-9A65-393BA1F70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667" y="4677833"/>
            <a:ext cx="11456666" cy="168548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Dr. Tina Alvarado</a:t>
            </a:r>
          </a:p>
          <a:p>
            <a:r>
              <a:rPr lang="en-US" dirty="0"/>
              <a:t>Program Manager of English Language Identification and Monitoring</a:t>
            </a:r>
          </a:p>
          <a:p>
            <a:r>
              <a:rPr lang="en-US" dirty="0"/>
              <a:t>Office of English Language Proficiency</a:t>
            </a:r>
          </a:p>
          <a:p>
            <a:r>
              <a:rPr lang="en-US" dirty="0"/>
              <a:t>Oklahoma State Department of Education</a:t>
            </a:r>
          </a:p>
          <a:p>
            <a:r>
              <a:rPr lang="en-US" dirty="0">
                <a:hlinkClick r:id="rId3"/>
              </a:rPr>
              <a:t>Tina.Alvarado@sde.ok.gov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EBF66-0024-41C9-8CF6-40E3BD73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19F28-172C-4DE4-818E-941FA819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2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DDF8-21E0-AC4C-B192-EC4B92EB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C818F-8776-1840-A8C9-F6EBB0D73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Dr. Tina Alvarado</a:t>
            </a:r>
          </a:p>
          <a:p>
            <a:r>
              <a:rPr lang="en-US" dirty="0"/>
              <a:t>Project Manager of English Language Identification and Monitoring</a:t>
            </a:r>
          </a:p>
          <a:p>
            <a:r>
              <a:rPr lang="en-US" dirty="0"/>
              <a:t>Office of English Language Proficiency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87788-702C-E14B-81CB-1D3DA606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4AB57-A7F9-D447-A48A-1DE753BF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2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EFE6-D0CA-5C46-A6E8-B16096AA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III, Part A Allocations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A030C-2615-3743-824B-D06266148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Title III, Part A – EL allocations are based on the previous fiscal year’s October 1 count. </a:t>
            </a:r>
          </a:p>
          <a:p>
            <a:r>
              <a:rPr lang="en-US" dirty="0"/>
              <a:t>In order for an LEA to receive an allocation, they must have enough English Learners to generate an allocation of $10,000.</a:t>
            </a:r>
          </a:p>
          <a:p>
            <a:r>
              <a:rPr lang="en-US" dirty="0"/>
              <a:t>The per pupil amount varies from year to year, so it is impossible to say in advance how many students are necessary to generate an allocation of $10,000.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F2DCA-EF76-B64C-B3D8-97765F0E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1C567-675D-6149-8804-28A1E712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10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C6C06-B683-45F0-9FA1-BB277FDA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III, Part A – EL Allocations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48C-7EEE-4483-B730-358BD369C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 that do not reach the $10,000 threshold, can join together to form a consortium, combining their counts in order to reach the $10,000 allocation threshold.</a:t>
            </a:r>
          </a:p>
          <a:p>
            <a:r>
              <a:rPr lang="en-US" dirty="0"/>
              <a:t>Each consortium then designates a lead LEA that will receive and manage the allocation, spending funds across the member LEAs.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A2D95-A8E5-4520-B106-74F00334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BA05B-0D8A-4ACF-B228-04DAA58A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5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7260-2D6D-4DA9-BE7A-A483F5A2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Allocations in 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DAAF2-0453-4E60-87F6-3F774B3B5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grant has been awarded it will appear as any other grant award in the Grants Management System (GMS), under the “Allocations” tab of the Consolidated Application.</a:t>
            </a:r>
          </a:p>
          <a:p>
            <a:r>
              <a:rPr lang="en-US" dirty="0"/>
              <a:t>Each LEA in the consortium will find a small blue link to the consortium allocations page on their own Consolidated Application, in the Title III, Part A – EL column of the “Allocations” tab.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1627A-7074-46DD-A2DD-1FBD6C642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97544-427E-4BAD-A860-755AEA78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0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1A8C-30C2-4F0E-A7F2-25A6EB51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Education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86BB-F733-4D98-BEF1-9B0FFF683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99" y="1499616"/>
            <a:ext cx="11603603" cy="504748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Beginning with the 2018-2019 School Year, OSDE has required documentation of local Board of Education approval to participate in a Title III consortium.</a:t>
            </a:r>
          </a:p>
          <a:p>
            <a:r>
              <a:rPr lang="en-US" dirty="0"/>
              <a:t>In addition to the previously required carryover and signature forms, a completed Board of Education approval form is also required.</a:t>
            </a:r>
          </a:p>
          <a:p>
            <a:r>
              <a:rPr lang="en-US" dirty="0"/>
              <a:t>Separate Board of Education approval forms for the Lead Fiscal Agent and Member Districts are available in the FY25 Title III Consortium Packet.</a:t>
            </a:r>
          </a:p>
          <a:p>
            <a:r>
              <a:rPr lang="en-US" dirty="0"/>
              <a:t>The 2024-2025 Title III Consortium Packet is available in the Title III section of the English Learners page of the OSDE website (</a:t>
            </a:r>
            <a:r>
              <a:rPr lang="en-US" dirty="0">
                <a:hlinkClick r:id="rId3"/>
              </a:rPr>
              <a:t>https://sde.ok.gov/english-language-proficiency-assessments</a:t>
            </a:r>
            <a:r>
              <a:rPr lang="en-US" dirty="0"/>
              <a:t>). 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b="1" dirty="0">
                <a:solidFill>
                  <a:srgbClr val="D15420"/>
                </a:solidFill>
              </a:rPr>
              <a:t>The deadline for submitting FY25 Title III Consortium Packets is May 31, 2024. </a:t>
            </a:r>
            <a:endParaRPr lang="en-US" b="1" dirty="0">
              <a:solidFill>
                <a:srgbClr val="D15420"/>
              </a:solidFill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E2872-E640-4B33-A2FE-A345F538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4BAE7-EF62-4492-BE07-ED547F0D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7CCB-AC14-4113-BF9E-BEC7D2A9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Fiscal Agent Responsibilities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E0DF3-5CAC-4782-A286-7B672F46C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The primary responsibilities of the Lead Fiscal Agent are:</a:t>
            </a:r>
          </a:p>
          <a:p>
            <a:r>
              <a:rPr lang="en-US" dirty="0"/>
              <a:t>Complete and submit the FY25 Title III Consortium Packet to OSDE, Office of English Language Proficiency by </a:t>
            </a:r>
            <a:r>
              <a:rPr lang="en-US" b="1" dirty="0">
                <a:solidFill>
                  <a:srgbClr val="FF0000"/>
                </a:solidFill>
              </a:rPr>
              <a:t>May 31, 2024</a:t>
            </a:r>
            <a:r>
              <a:rPr lang="en-US" b="1" dirty="0">
                <a:solidFill>
                  <a:srgbClr val="D15420"/>
                </a:solidFill>
              </a:rPr>
              <a:t> </a:t>
            </a:r>
            <a:r>
              <a:rPr lang="en-US" b="1" dirty="0"/>
              <a:t>(Please submit to</a:t>
            </a:r>
            <a:r>
              <a:rPr lang="en-US" b="1" dirty="0">
                <a:solidFill>
                  <a:srgbClr val="D15420"/>
                </a:solidFill>
              </a:rPr>
              <a:t> </a:t>
            </a:r>
            <a:r>
              <a:rPr lang="en-US" b="1" dirty="0">
                <a:hlinkClick r:id="rId3"/>
              </a:rPr>
              <a:t>Tina.Alvarado@sde.ok.gov</a:t>
            </a:r>
            <a:r>
              <a:rPr lang="en-US" b="1" dirty="0"/>
              <a:t>)</a:t>
            </a:r>
            <a:r>
              <a:rPr lang="en-US" dirty="0"/>
              <a:t>;</a:t>
            </a:r>
          </a:p>
          <a:p>
            <a:r>
              <a:rPr lang="en-US" dirty="0"/>
              <a:t>Complete the Title III component of the Consolidated Application in GMS;</a:t>
            </a:r>
          </a:p>
          <a:p>
            <a:r>
              <a:rPr lang="en-US" dirty="0"/>
              <a:t>Meet the financial management requirements of the Title III award in GMS;</a:t>
            </a:r>
          </a:p>
          <a:p>
            <a:r>
              <a:rPr lang="en-US" dirty="0"/>
              <a:t>Provide fiscal and programmatic guidance to consortium member districts through the Title III Consultation requirement;</a:t>
            </a:r>
          </a:p>
          <a:p>
            <a:r>
              <a:rPr lang="en-US" dirty="0"/>
              <a:t>Fulfill additional responsibilities as detailed in the Consortium agreement.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E6B47C-F83A-45EF-A30B-22440A6A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8DE1E-0CDD-4FC1-8A5C-99DED19F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4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88877-6AD7-40A4-85B6-51F983909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III Consultation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052D-E500-4DE9-9D6F-156D1FC95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The Lead Fiscal Agent is responsible for conducting a Title III Consultation meeting with the EL leadership of member LEAs.</a:t>
            </a:r>
          </a:p>
          <a:p>
            <a:pPr marL="0" indent="0">
              <a:buNone/>
            </a:pPr>
            <a:r>
              <a:rPr lang="en-US" dirty="0"/>
              <a:t>This meeting should…</a:t>
            </a:r>
          </a:p>
          <a:p>
            <a:r>
              <a:rPr lang="en-US" sz="3100" dirty="0">
                <a:solidFill>
                  <a:srgbClr val="D15420"/>
                </a:solidFill>
              </a:rPr>
              <a:t>Occur within the first thirty days of the school year;</a:t>
            </a:r>
          </a:p>
          <a:p>
            <a:r>
              <a:rPr lang="en-US" sz="3100" dirty="0">
                <a:solidFill>
                  <a:srgbClr val="D15420"/>
                </a:solidFill>
              </a:rPr>
              <a:t>Outline the three primary statutory requirements of a Title III program (program improvement, professional development, parent/family engagement);</a:t>
            </a:r>
          </a:p>
          <a:p>
            <a:r>
              <a:rPr lang="en-US" sz="3100" dirty="0">
                <a:solidFill>
                  <a:srgbClr val="D15420"/>
                </a:solidFill>
              </a:rPr>
              <a:t>Assist member LEAs in creating a local Language Instruction Education Plan (LIEP) that satisfies the requirements of a Title III program.</a:t>
            </a:r>
          </a:p>
          <a:p>
            <a:pPr marL="0" indent="0">
              <a:buNone/>
            </a:pPr>
            <a:r>
              <a:rPr lang="en-US" b="1" dirty="0"/>
              <a:t>The Title III Coordinator in the Office of Title Services should be invited to attend each consultation meeting.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EB488-BA4D-4FA0-8101-EEB037BB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12574-EDCD-4141-88B4-C4A8C6476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00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0559-DA6B-4655-9836-228228FB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III, Part A Program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17F7A-CF29-4E3D-B4ED-854EC87D0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99" y="1624614"/>
            <a:ext cx="11603603" cy="48682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Every Student Succeeds Act (ESSA) mandates that Title III, Part A – EL funds be used to supplement three EL-specific requirements [ESSA, Section 3115(c)]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solidFill>
                  <a:srgbClr val="004E9A"/>
                </a:solidFill>
              </a:rPr>
              <a:t>Provide effective language instruction educational programs that meet the needs of English learners and demonstrate success in increasing English language proficiency and student achievement;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solidFill>
                  <a:srgbClr val="004E9A"/>
                </a:solidFill>
              </a:rPr>
              <a:t>Provide effective professional development designed to improve the instruction and assessment of English learners;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>
                <a:solidFill>
                  <a:srgbClr val="004E9A"/>
                </a:solidFill>
              </a:rPr>
              <a:t>Provide effective activities that include parent, family, and community engagement activities.</a:t>
            </a:r>
          </a:p>
          <a:p>
            <a:pPr marL="0" indent="0">
              <a:buNone/>
            </a:pPr>
            <a:r>
              <a:rPr lang="en-US" dirty="0"/>
              <a:t>The Lead Fiscal Agent will describe how these requirements will be met in the consortium. The strategies adopted will be apparent in the proposed Title III budget in GMS.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2ACEA-CE81-4D9A-B586-9C924CE2D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FY25 Title III Consortium Packet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EDB1D-4F8D-470E-9EA2-0126D47A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A4161-6EC3-4748-B7F3-82EA64CE3D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03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klahoma Education">
      <a:dk1>
        <a:srgbClr val="187BC0"/>
      </a:dk1>
      <a:lt1>
        <a:srgbClr val="FFFFFF"/>
      </a:lt1>
      <a:dk2>
        <a:srgbClr val="000000"/>
      </a:dk2>
      <a:lt2>
        <a:srgbClr val="E7E6E6"/>
      </a:lt2>
      <a:accent1>
        <a:srgbClr val="187BC0"/>
      </a:accent1>
      <a:accent2>
        <a:srgbClr val="326820"/>
      </a:accent2>
      <a:accent3>
        <a:srgbClr val="D15420"/>
      </a:accent3>
      <a:accent4>
        <a:srgbClr val="DE9027"/>
      </a:accent4>
      <a:accent5>
        <a:srgbClr val="004E9A"/>
      </a:accent5>
      <a:accent6>
        <a:srgbClr val="787878"/>
      </a:accent6>
      <a:hlink>
        <a:srgbClr val="0066A6"/>
      </a:hlink>
      <a:folHlink>
        <a:srgbClr val="1CA6D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E818A6AA57324DA491D7F74F8074CB" ma:contentTypeVersion="15" ma:contentTypeDescription="Create a new document." ma:contentTypeScope="" ma:versionID="1c4a1c7aac0ee55a5613a13a89dff24e">
  <xsd:schema xmlns:xsd="http://www.w3.org/2001/XMLSchema" xmlns:xs="http://www.w3.org/2001/XMLSchema" xmlns:p="http://schemas.microsoft.com/office/2006/metadata/properties" xmlns:ns2="4a5b9462-1b63-4609-9a03-8bc21d2b8006" xmlns:ns3="c674a53f-1efc-402f-8737-b2be41c09081" targetNamespace="http://schemas.microsoft.com/office/2006/metadata/properties" ma:root="true" ma:fieldsID="3a8c9cb61015f87654f5bcd6a1baf81a" ns2:_="" ns3:_="">
    <xsd:import namespace="4a5b9462-1b63-4609-9a03-8bc21d2b8006"/>
    <xsd:import namespace="c674a53f-1efc-402f-8737-b2be41c090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SignedbyRM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b9462-1b63-4609-9a03-8bc21d2b8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309bf2f-0431-460d-a93a-990d633b9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SignedbyRM" ma:index="20" nillable="true" ma:displayName="Signed by RM" ma:default="0" ma:format="Dropdown" ma:internalName="SignedbyRM">
      <xsd:simpleType>
        <xsd:restriction base="dms:Boolea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4a53f-1efc-402f-8737-b2be41c0908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3ba1d16-31d1-4c78-a8b4-f17ead70ede9}" ma:internalName="TaxCatchAll" ma:showField="CatchAllData" ma:web="c674a53f-1efc-402f-8737-b2be41c090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5b9462-1b63-4609-9a03-8bc21d2b8006">
      <Terms xmlns="http://schemas.microsoft.com/office/infopath/2007/PartnerControls"/>
    </lcf76f155ced4ddcb4097134ff3c332f>
    <TaxCatchAll xmlns="c674a53f-1efc-402f-8737-b2be41c09081" xsi:nil="true"/>
    <SignedbyRM xmlns="4a5b9462-1b63-4609-9a03-8bc21d2b8006">false</SignedbyRM>
  </documentManagement>
</p:properties>
</file>

<file path=customXml/itemProps1.xml><?xml version="1.0" encoding="utf-8"?>
<ds:datastoreItem xmlns:ds="http://schemas.openxmlformats.org/officeDocument/2006/customXml" ds:itemID="{5CC88115-2D48-48A1-9DF6-184CAB496C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5b9462-1b63-4609-9a03-8bc21d2b8006"/>
    <ds:schemaRef ds:uri="c674a53f-1efc-402f-8737-b2be41c090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A3F46C-AC89-4C25-BF43-A48BFC5C96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90434B-CBE5-4AE1-BB9A-78471F5B267E}">
  <ds:schemaRefs>
    <ds:schemaRef ds:uri="http://purl.org/dc/terms/"/>
    <ds:schemaRef ds:uri="http://schemas.microsoft.com/office/2006/metadata/properties"/>
    <ds:schemaRef ds:uri="c674a53f-1efc-402f-8737-b2be41c09081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4a5b9462-1b63-4609-9a03-8bc21d2b800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984</Words>
  <Application>Microsoft Office PowerPoint</Application>
  <PresentationFormat>Widescreen</PresentationFormat>
  <Paragraphs>104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FY25 Title III Consortium Packet</vt:lpstr>
      <vt:lpstr>FY25 Title III Consortium Packet</vt:lpstr>
      <vt:lpstr>Title III, Part A Allocations</vt:lpstr>
      <vt:lpstr>Title III, Part A – EL Allocations (cont.)</vt:lpstr>
      <vt:lpstr>Allocations in GMS</vt:lpstr>
      <vt:lpstr>Board of Education Approval</vt:lpstr>
      <vt:lpstr>Lead Fiscal Agent Responsibilities </vt:lpstr>
      <vt:lpstr>Title III Consultation</vt:lpstr>
      <vt:lpstr>Title III, Part A Program Requirements</vt:lpstr>
      <vt:lpstr>The Paperwork</vt:lpstr>
      <vt:lpstr>More Paperwork</vt:lpstr>
      <vt:lpstr>Lead Fiscal Agent Board Approval</vt:lpstr>
      <vt:lpstr>Member LEA Board Approval Form</vt:lpstr>
      <vt:lpstr>Submitting Completed Consortium Packets</vt:lpstr>
      <vt:lpstr>Thank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FY21 Title III Consortium Packet</dc:title>
  <dc:creator>Thomas Kirk</dc:creator>
  <cp:lastModifiedBy>Tina Alvarado</cp:lastModifiedBy>
  <cp:revision>27</cp:revision>
  <cp:lastPrinted>2024-03-27T17:11:43Z</cp:lastPrinted>
  <dcterms:created xsi:type="dcterms:W3CDTF">2020-04-22T21:15:46Z</dcterms:created>
  <dcterms:modified xsi:type="dcterms:W3CDTF">2024-04-08T15:57:10Z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0x01010066E818A6AA57324DA491D7F74F8074CB</vt:lpwstr>
  </property>
  <property fmtid="{D5CDD505-2E9C-101B-9397-08002B2CF9AE}" pid="3" name="MediaServiceImageTags">
    <vt:lpwstr/>
  </property>
</Properties>
</file>