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8" r:id="rId4"/>
  </p:sldMasterIdLst>
  <p:notesMasterIdLst>
    <p:notesMasterId r:id="rId26"/>
  </p:notesMasterIdLst>
  <p:sldIdLst>
    <p:sldId id="263" r:id="rId5"/>
    <p:sldId id="283" r:id="rId6"/>
    <p:sldId id="268" r:id="rId7"/>
    <p:sldId id="285" r:id="rId8"/>
    <p:sldId id="267" r:id="rId9"/>
    <p:sldId id="265" r:id="rId10"/>
    <p:sldId id="266" r:id="rId11"/>
    <p:sldId id="289" r:id="rId12"/>
    <p:sldId id="270" r:id="rId13"/>
    <p:sldId id="271" r:id="rId14"/>
    <p:sldId id="282" r:id="rId15"/>
    <p:sldId id="272" r:id="rId16"/>
    <p:sldId id="273" r:id="rId17"/>
    <p:sldId id="274" r:id="rId18"/>
    <p:sldId id="276" r:id="rId19"/>
    <p:sldId id="278" r:id="rId20"/>
    <p:sldId id="287" r:id="rId21"/>
    <p:sldId id="288" r:id="rId22"/>
    <p:sldId id="286" r:id="rId23"/>
    <p:sldId id="280" r:id="rId24"/>
    <p:sldId id="28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17A9D-244C-44D0-92F2-C1BC0AEDF910}" v="5" dt="2023-08-29T17:32:12.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3" autoAdjust="0"/>
    <p:restoredTop sz="68953" autoAdjust="0"/>
  </p:normalViewPr>
  <p:slideViewPr>
    <p:cSldViewPr snapToGrid="0" snapToObjects="1">
      <p:cViewPr varScale="1">
        <p:scale>
          <a:sx n="52" d="100"/>
          <a:sy n="52" d="100"/>
        </p:scale>
        <p:origin x="1926" y="7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25DC0E-F8D8-4C87-8606-F4E51F2A2108}" type="datetimeFigureOut">
              <a:rPr lang="en-US" smtClean="0"/>
              <a:t>8/29/2023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DF17D3-2140-4C90-BEEE-24A8CB0EEA08}" type="slidenum">
              <a:rPr lang="en-US" smtClean="0"/>
              <a:t>‹#›</a:t>
            </a:fld>
            <a:endParaRPr lang="en-US"/>
          </a:p>
        </p:txBody>
      </p:sp>
    </p:spTree>
    <p:extLst>
      <p:ext uri="{BB962C8B-B14F-4D97-AF65-F5344CB8AC3E}">
        <p14:creationId xmlns:p14="http://schemas.microsoft.com/office/powerpoint/2010/main" val="110175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a:t>
            </a:r>
            <a:r>
              <a:rPr lang="en-US" baseline="0" dirty="0"/>
              <a:t> name is ___________________________, …. For the State Department of Education.  Thank you for letting me present information concerning Charter Schools and the Child Nutrition Programs available to you.</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a:t>
            </a:fld>
            <a:endParaRPr lang="en-US" dirty="0"/>
          </a:p>
        </p:txBody>
      </p:sp>
      <p:sp>
        <p:nvSpPr>
          <p:cNvPr id="5" name="Slide Image Placeholder 1"/>
          <p:cNvSpPr txBox="1">
            <a:spLocks noRot="1" noChangeAspect="1"/>
          </p:cNvSpPr>
          <p:nvPr/>
        </p:nvSpPr>
        <p:spPr>
          <a:xfrm>
            <a:off x="1246294" y="697230"/>
            <a:ext cx="4751493" cy="3544253"/>
          </a:xfrm>
          <a:prstGeom prst="rect">
            <a:avLst/>
          </a:prstGeom>
          <a:noFill/>
          <a:ln w="12700">
            <a:solidFill>
              <a:prstClr val="black"/>
            </a:solidFill>
          </a:ln>
        </p:spPr>
      </p:sp>
    </p:spTree>
    <p:extLst>
      <p:ext uri="{BB962C8B-B14F-4D97-AF65-F5344CB8AC3E}">
        <p14:creationId xmlns:p14="http://schemas.microsoft.com/office/powerpoint/2010/main" val="147783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Meals that meet the pattern requirements by the</a:t>
            </a:r>
            <a:r>
              <a:rPr lang="en-US" baseline="0" dirty="0"/>
              <a:t> appropriate age-grade categories must be served.</a:t>
            </a:r>
          </a:p>
          <a:p>
            <a:r>
              <a:rPr lang="en-US" baseline="0" dirty="0"/>
              <a:t>The use of an approved meal counting and claiming process must be maintained.  Keep daily production records to document what was served to student and that meal patterns were met. </a:t>
            </a:r>
          </a:p>
          <a:p>
            <a:r>
              <a:rPr lang="en-US" baseline="0" dirty="0"/>
              <a:t>There are numerous reports that much be completed and forwarded to our offices throughout the school year.  These reports must be completed by the Charter school and sent to SA in a timely manner.</a:t>
            </a:r>
          </a:p>
          <a:p>
            <a:r>
              <a:rPr lang="en-US" dirty="0"/>
              <a:t>USDA</a:t>
            </a:r>
            <a:r>
              <a:rPr lang="en-US" baseline="0" dirty="0"/>
              <a:t> requires at least one person per SFA attend an Application, Benefit Issuance, Verification, Meal Counting and Claiming Training per year to participate in the National School Lunch/Breakfast programs.</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10</a:t>
            </a:fld>
            <a:endParaRPr lang="en-US" dirty="0"/>
          </a:p>
        </p:txBody>
      </p:sp>
    </p:spTree>
    <p:extLst>
      <p:ext uri="{BB962C8B-B14F-4D97-AF65-F5344CB8AC3E}">
        <p14:creationId xmlns:p14="http://schemas.microsoft.com/office/powerpoint/2010/main" val="123484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charter school can be it’s own SFA, the charter</a:t>
            </a:r>
            <a:r>
              <a:rPr lang="en-US" baseline="0" dirty="0"/>
              <a:t> would enter into an agreement with the State Agency to administer the program(s).  Requirements for the agreement can be found at 7CFR 210.9.</a:t>
            </a:r>
          </a:p>
          <a:p>
            <a:r>
              <a:rPr lang="en-US" baseline="0" dirty="0"/>
              <a:t>A charter may enter into an agreement with another SFA.  Under such an agreement, the other SFA could assume responsibilities for various programs services, such as who determines the free/reduced status, verification, providing meals, and doing the counting and claiming.  However, even if a charter enters into such an agreement the charter holds the agreement with the State agency and is ultimately responsible for ensuring all programs are administered according to statutory and regulations.</a:t>
            </a:r>
          </a:p>
          <a:p>
            <a:endParaRPr lang="en-US" baseline="0" dirty="0"/>
          </a:p>
          <a:p>
            <a:r>
              <a:rPr lang="en-US" baseline="0" dirty="0"/>
              <a:t>Charter’s that uses a Charter Management Organization (CMO)  The regulations for a CMO to administrator the Charter’s Food Service would be the same as a Food Service Management Company and will be required to follow (7 CFR 210.2) Like any other School District a Charger must follow all the Federal Procurement Requirement s in 7 CFR 210.21 and 2 CFE 200.318-.326 to solicit bids/proposals to contract with a FSMC.</a:t>
            </a:r>
          </a:p>
          <a:p>
            <a:endParaRPr lang="en-US" baseline="0" dirty="0"/>
          </a:p>
        </p:txBody>
      </p:sp>
      <p:sp>
        <p:nvSpPr>
          <p:cNvPr id="4" name="Slide Number Placeholder 3"/>
          <p:cNvSpPr>
            <a:spLocks noGrp="1"/>
          </p:cNvSpPr>
          <p:nvPr>
            <p:ph type="sldNum" sz="quarter" idx="10"/>
          </p:nvPr>
        </p:nvSpPr>
        <p:spPr/>
        <p:txBody>
          <a:bodyPr/>
          <a:lstStyle/>
          <a:p>
            <a:fld id="{96DF17D3-2140-4C90-BEEE-24A8CB0EEA08}" type="slidenum">
              <a:rPr lang="en-US" smtClean="0"/>
              <a:t>11</a:t>
            </a:fld>
            <a:endParaRPr lang="en-US"/>
          </a:p>
        </p:txBody>
      </p:sp>
    </p:spTree>
    <p:extLst>
      <p:ext uri="{BB962C8B-B14F-4D97-AF65-F5344CB8AC3E}">
        <p14:creationId xmlns:p14="http://schemas.microsoft.com/office/powerpoint/2010/main" val="247665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#1</a:t>
            </a:r>
          </a:p>
          <a:p>
            <a:r>
              <a:rPr lang="en-US" dirty="0"/>
              <a:t>As the charter</a:t>
            </a:r>
            <a:r>
              <a:rPr lang="en-US" baseline="0" dirty="0"/>
              <a:t> school continues to operate, there are additional funds open to them.  During the first year of operations, the school continues to and claim meals for reimbursement by correct categories</a:t>
            </a:r>
            <a:r>
              <a:rPr lang="en-US" dirty="0">
                <a:solidFill>
                  <a:srgbClr val="FF0000"/>
                </a:solidFill>
              </a:rPr>
              <a:t>?</a:t>
            </a:r>
            <a:endParaRPr lang="en-US" baseline="0" dirty="0">
              <a:solidFill>
                <a:srgbClr val="FF0000"/>
              </a:solidFill>
            </a:endParaRPr>
          </a:p>
          <a:p>
            <a:r>
              <a:rPr lang="en-US" baseline="0" dirty="0"/>
              <a:t>During the first year you will have to contact the Department of Human Services about USDA Commodities.</a:t>
            </a:r>
          </a:p>
          <a:p>
            <a:endParaRPr lang="en-US" baseline="0" dirty="0"/>
          </a:p>
          <a:p>
            <a:endParaRPr lang="en-US" baseline="0" dirty="0"/>
          </a:p>
          <a:p>
            <a:r>
              <a:rPr lang="en-US" baseline="0" dirty="0"/>
              <a:t>Year #2</a:t>
            </a:r>
          </a:p>
          <a:p>
            <a:r>
              <a:rPr lang="en-US" baseline="0" dirty="0"/>
              <a:t>Sites are eligible for the After School Snack Program (ASSP)</a:t>
            </a:r>
          </a:p>
          <a:p>
            <a:r>
              <a:rPr lang="en-US" dirty="0"/>
              <a:t>During year 2 you start receiving the State Matching funds</a:t>
            </a:r>
            <a:r>
              <a:rPr lang="en-US" baseline="0" dirty="0"/>
              <a:t> which are based on the total number of lunches served in the previous year.  </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12</a:t>
            </a:fld>
            <a:endParaRPr lang="en-US" dirty="0"/>
          </a:p>
        </p:txBody>
      </p:sp>
    </p:spTree>
    <p:extLst>
      <p:ext uri="{BB962C8B-B14F-4D97-AF65-F5344CB8AC3E}">
        <p14:creationId xmlns:p14="http://schemas.microsoft.com/office/powerpoint/2010/main" val="355755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#2</a:t>
            </a:r>
          </a:p>
          <a:p>
            <a:r>
              <a:rPr lang="en-US" dirty="0"/>
              <a:t>If you have elementary sites they are now eligible to apply for the Fresh</a:t>
            </a:r>
            <a:r>
              <a:rPr lang="en-US" baseline="0" dirty="0"/>
              <a:t> Fruit and Vegetable Program Grant.</a:t>
            </a:r>
          </a:p>
          <a:p>
            <a:endParaRPr lang="en-US" baseline="0" dirty="0"/>
          </a:p>
          <a:p>
            <a:r>
              <a:rPr lang="en-US" baseline="0" dirty="0"/>
              <a:t>You can apply for alternatives to counting and claiming meals. Often these programs will reduce paperwork and offer free meals to all students</a:t>
            </a:r>
          </a:p>
          <a:p>
            <a:endParaRPr lang="en-US" baseline="0" dirty="0"/>
          </a:p>
          <a:p>
            <a:r>
              <a:rPr lang="en-US" baseline="0" dirty="0"/>
              <a:t>If you are interested in any of these programs you need to contact your Field Consultant or the State Agency for  more details and the appropriate paperwork that will need to be filled out.</a:t>
            </a:r>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13</a:t>
            </a:fld>
            <a:endParaRPr lang="en-US" dirty="0"/>
          </a:p>
        </p:txBody>
      </p:sp>
    </p:spTree>
    <p:extLst>
      <p:ext uri="{BB962C8B-B14F-4D97-AF65-F5344CB8AC3E}">
        <p14:creationId xmlns:p14="http://schemas.microsoft.com/office/powerpoint/2010/main" val="105206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charter</a:t>
            </a:r>
            <a:r>
              <a:rPr lang="en-US" baseline="0" dirty="0"/>
              <a:t> school collects all of its own meal counts and eligible counts each month to report on its own claim for reimbursement.</a:t>
            </a:r>
          </a:p>
          <a:p>
            <a:endParaRPr lang="en-US" baseline="0" dirty="0"/>
          </a:p>
          <a:p>
            <a:r>
              <a:rPr lang="en-US" baseline="0" dirty="0"/>
              <a:t>Upon approval of the claim by our office, the Federal reimbursement from the claim is deposited into whatever bank account the charter school has set up with the State Department of Education.</a:t>
            </a:r>
          </a:p>
          <a:p>
            <a:endParaRPr lang="en-US" baseline="0" dirty="0"/>
          </a:p>
          <a:p>
            <a:r>
              <a:rPr lang="en-US" baseline="0" dirty="0"/>
              <a:t>All State Match Funds are deposited into the sponsor’s account these are paid currently bi-annually.  Sponsored charters (of a regular school district), the State Matching funds are sent to the sponsor district.</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14</a:t>
            </a:fld>
            <a:endParaRPr lang="en-US" dirty="0"/>
          </a:p>
        </p:txBody>
      </p:sp>
    </p:spTree>
    <p:extLst>
      <p:ext uri="{BB962C8B-B14F-4D97-AF65-F5344CB8AC3E}">
        <p14:creationId xmlns:p14="http://schemas.microsoft.com/office/powerpoint/2010/main" val="287863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Verification –SFA is required to verify 3% of the free/reduced applications on file as of October 1</a:t>
            </a:r>
            <a:r>
              <a:rPr lang="en-US" baseline="30000" dirty="0"/>
              <a:t>st</a:t>
            </a:r>
            <a:r>
              <a:rPr lang="en-US" baseline="0" dirty="0"/>
              <a:t> each year.   This report must be submitted to SA for ALL SFA’s including Provision and CEP’s.  When reports are not submitted on time, the CARS System will lock you out of the Claims, therefor, you cannot enter the next month’s claim until certain reports are certified and submitted to the SDE.</a:t>
            </a:r>
          </a:p>
          <a:p>
            <a:r>
              <a:rPr lang="en-US" baseline="0" dirty="0"/>
              <a:t>Reimbursement claims for meals served must be filed monthly.</a:t>
            </a:r>
          </a:p>
          <a:p>
            <a:r>
              <a:rPr lang="en-US" baseline="0" dirty="0"/>
              <a:t>Inventory records of your food and beverages are required. Must keep a separate inventory of your USDA donated foods (commodities).</a:t>
            </a:r>
          </a:p>
          <a:p>
            <a:r>
              <a:rPr lang="en-US" baseline="0" dirty="0"/>
              <a:t>Low Income Report, free/reduced eligible must be reported by site at the end of October</a:t>
            </a:r>
          </a:p>
          <a:p>
            <a:r>
              <a:rPr lang="en-US" baseline="0" dirty="0"/>
              <a:t>Health Department, required to have two health inspections per school year.</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15</a:t>
            </a:fld>
            <a:endParaRPr lang="en-US" dirty="0"/>
          </a:p>
        </p:txBody>
      </p:sp>
    </p:spTree>
    <p:extLst>
      <p:ext uri="{BB962C8B-B14F-4D97-AF65-F5344CB8AC3E}">
        <p14:creationId xmlns:p14="http://schemas.microsoft.com/office/powerpoint/2010/main" val="3662668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Paid</a:t>
            </a:r>
            <a:r>
              <a:rPr lang="en-US" baseline="0" dirty="0"/>
              <a:t> Lunch Equity – after the first year. Report to determine full price lunch charges for SFA, usually due in the Spring for the coming school year. </a:t>
            </a:r>
          </a:p>
          <a:p>
            <a:r>
              <a:rPr lang="en-US" b="1" baseline="0" dirty="0"/>
              <a:t>New schools must charge at least the difference between the free and paid reimbursement (for 2023-2024 $3.85)</a:t>
            </a:r>
            <a:endParaRPr lang="en-US" baseline="0" dirty="0"/>
          </a:p>
          <a:p>
            <a:r>
              <a:rPr lang="en-US" baseline="0" dirty="0"/>
              <a:t>Non-Program Food Expenditure-tracks your non-program food cost compared to your non-program revenue (review information)</a:t>
            </a:r>
          </a:p>
          <a:p>
            <a:r>
              <a:rPr lang="en-US" baseline="0" dirty="0"/>
              <a:t>Professional Standards, all CNP Worker/volunteers must have Professional Standard hours yearly.</a:t>
            </a:r>
          </a:p>
          <a:p>
            <a:r>
              <a:rPr lang="en-US" baseline="0" dirty="0"/>
              <a:t>All Invoices and receipts must be kept and available for reviews</a:t>
            </a:r>
          </a:p>
          <a:p>
            <a:r>
              <a:rPr lang="en-US" baseline="0" dirty="0"/>
              <a:t>Procurement Plan-detail plan of how you will purchase food/supplies for your Child Nutrition Program.</a:t>
            </a:r>
          </a:p>
          <a:p>
            <a:r>
              <a:rPr lang="en-US" baseline="0" dirty="0"/>
              <a:t>Wellness Policy-SFA must have a documented Wellness Policy to detail how the SFA will deal with food sold/brought from home on the campus.</a:t>
            </a:r>
          </a:p>
          <a:p>
            <a:r>
              <a:rPr lang="en-US" baseline="0" dirty="0"/>
              <a:t>HACCP- Hazardous Analysis Critical Control Points- These are standard operating procedures for you SFA.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16</a:t>
            </a:fld>
            <a:endParaRPr lang="en-US" dirty="0"/>
          </a:p>
        </p:txBody>
      </p:sp>
    </p:spTree>
    <p:extLst>
      <p:ext uri="{BB962C8B-B14F-4D97-AF65-F5344CB8AC3E}">
        <p14:creationId xmlns:p14="http://schemas.microsoft.com/office/powerpoint/2010/main" val="127020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06A822F-3024-4DDD-B4B4-012D8AEABBD6}" type="slidenum">
              <a:rPr lang="en-US" smtClean="0"/>
              <a:t>17</a:t>
            </a:fld>
            <a:endParaRPr lang="en-US" dirty="0"/>
          </a:p>
        </p:txBody>
      </p:sp>
    </p:spTree>
    <p:extLst>
      <p:ext uri="{BB962C8B-B14F-4D97-AF65-F5344CB8AC3E}">
        <p14:creationId xmlns:p14="http://schemas.microsoft.com/office/powerpoint/2010/main" val="427107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DF17D3-2140-4C90-BEEE-24A8CB0EEA08}" type="slidenum">
              <a:rPr lang="en-US" smtClean="0"/>
              <a:t>18</a:t>
            </a:fld>
            <a:endParaRPr lang="en-US"/>
          </a:p>
        </p:txBody>
      </p:sp>
    </p:spTree>
    <p:extLst>
      <p:ext uri="{BB962C8B-B14F-4D97-AF65-F5344CB8AC3E}">
        <p14:creationId xmlns:p14="http://schemas.microsoft.com/office/powerpoint/2010/main" val="270880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Slide.</a:t>
            </a:r>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19</a:t>
            </a:fld>
            <a:endParaRPr lang="en-US" dirty="0"/>
          </a:p>
        </p:txBody>
      </p:sp>
    </p:spTree>
    <p:extLst>
      <p:ext uri="{BB962C8B-B14F-4D97-AF65-F5344CB8AC3E}">
        <p14:creationId xmlns:p14="http://schemas.microsoft.com/office/powerpoint/2010/main" val="251636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topics</a:t>
            </a:r>
            <a:r>
              <a:rPr lang="en-US" baseline="0" dirty="0">
                <a:latin typeface="Arial" panose="020B0604020202020204" pitchFamily="34" charset="0"/>
                <a:cs typeface="Arial" panose="020B0604020202020204" pitchFamily="34" charset="0"/>
              </a:rPr>
              <a:t> we will discuss today will include what programs the Child Nutrition Operates and to let Charter Schools know they can participate in one or more of these programs, what the basic regulations are to be on the Child Nutrition Programs, types of programs, self op, vended, and Food Serving Management Company.  How the funding works, what records are required, and the monitoring from the State Agency.</a:t>
            </a:r>
          </a:p>
        </p:txBody>
      </p:sp>
      <p:sp>
        <p:nvSpPr>
          <p:cNvPr id="4" name="Slide Number Placeholder 3"/>
          <p:cNvSpPr>
            <a:spLocks noGrp="1"/>
          </p:cNvSpPr>
          <p:nvPr>
            <p:ph type="sldNum" sz="quarter" idx="10"/>
          </p:nvPr>
        </p:nvSpPr>
        <p:spPr/>
        <p:txBody>
          <a:bodyPr/>
          <a:lstStyle/>
          <a:p>
            <a:fld id="{96DF17D3-2140-4C90-BEEE-24A8CB0EEA08}" type="slidenum">
              <a:rPr lang="en-US" smtClean="0"/>
              <a:t>2</a:t>
            </a:fld>
            <a:endParaRPr lang="en-US"/>
          </a:p>
        </p:txBody>
      </p:sp>
    </p:spTree>
    <p:extLst>
      <p:ext uri="{BB962C8B-B14F-4D97-AF65-F5344CB8AC3E}">
        <p14:creationId xmlns:p14="http://schemas.microsoft.com/office/powerpoint/2010/main" val="556051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OKSDE</a:t>
            </a:r>
            <a:r>
              <a:rPr lang="en-US" baseline="0" dirty="0"/>
              <a:t> is here to assist our program participants whenever and however possible. As you see there on the screen, I have included contact information for help/technical assistance as well as directions to access our documents on the SDE website.</a:t>
            </a:r>
          </a:p>
          <a:p>
            <a:r>
              <a:rPr lang="en-US" baseline="0" dirty="0"/>
              <a:t>As a new program participant you will have an Approval Visit after your completion and approval of your Application/Agreement. Our Area Consultants are periodically offering various workshops in locations convenient to schools at different times throughout the year.</a:t>
            </a:r>
          </a:p>
          <a:p>
            <a:r>
              <a:rPr lang="en-US" baseline="0" dirty="0"/>
              <a:t>These workshops are on topics to assist them in the ever-changing requirements and information sent down from USDA.  Once every 3 years we review our program schools for compliance with regulations.</a:t>
            </a:r>
          </a:p>
          <a:p>
            <a:endParaRPr lang="en-US" baseline="0" dirty="0"/>
          </a:p>
          <a:p>
            <a:r>
              <a:rPr lang="en-US" baseline="0" dirty="0"/>
              <a:t>We want every participant to be in compliance and remain there.  Our programs can sometimes seem very daunting, and we want to work through any issues with you that we can.</a:t>
            </a:r>
          </a:p>
        </p:txBody>
      </p:sp>
      <p:sp>
        <p:nvSpPr>
          <p:cNvPr id="4" name="Slide Number Placeholder 3"/>
          <p:cNvSpPr>
            <a:spLocks noGrp="1"/>
          </p:cNvSpPr>
          <p:nvPr>
            <p:ph type="sldNum" sz="quarter" idx="10"/>
          </p:nvPr>
        </p:nvSpPr>
        <p:spPr/>
        <p:txBody>
          <a:bodyPr/>
          <a:lstStyle/>
          <a:p>
            <a:fld id="{006A822F-3024-4DDD-B4B4-012D8AEABBD6}" type="slidenum">
              <a:rPr lang="en-US" smtClean="0"/>
              <a:t>20</a:t>
            </a:fld>
            <a:endParaRPr lang="en-US" dirty="0"/>
          </a:p>
        </p:txBody>
      </p:sp>
    </p:spTree>
    <p:extLst>
      <p:ext uri="{BB962C8B-B14F-4D97-AF65-F5344CB8AC3E}">
        <p14:creationId xmlns:p14="http://schemas.microsoft.com/office/powerpoint/2010/main" val="268515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006A822F-3024-4DDD-B4B4-012D8AEABBD6}" type="slidenum">
              <a:rPr lang="en-US" smtClean="0"/>
              <a:t>21</a:t>
            </a:fld>
            <a:endParaRPr lang="en-US" dirty="0"/>
          </a:p>
        </p:txBody>
      </p:sp>
    </p:spTree>
    <p:extLst>
      <p:ext uri="{BB962C8B-B14F-4D97-AF65-F5344CB8AC3E}">
        <p14:creationId xmlns:p14="http://schemas.microsoft.com/office/powerpoint/2010/main" val="199374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you will</a:t>
            </a:r>
            <a:r>
              <a:rPr lang="en-US" baseline="0" dirty="0"/>
              <a:t> need to think about if your charter school would like to participate in Child Nutrition Programs.</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3</a:t>
            </a:fld>
            <a:endParaRPr lang="en-US" dirty="0"/>
          </a:p>
        </p:txBody>
      </p:sp>
    </p:spTree>
    <p:extLst>
      <p:ext uri="{BB962C8B-B14F-4D97-AF65-F5344CB8AC3E}">
        <p14:creationId xmlns:p14="http://schemas.microsoft.com/office/powerpoint/2010/main" val="333043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schools</a:t>
            </a:r>
            <a:r>
              <a:rPr lang="en-US" baseline="0" dirty="0"/>
              <a:t> have cited challenges to participating in the CNP’s including a lack of equipment, limited access to kitchen and cafeteria facilities, and the inability to establish reliable administrative systems to received reimbursement for eligible students.  However, these challenges should not prohibit charter schools from offering school meals to students through the CNPs.  Federal, State, and local administrators should encourage charter schools to leverage the Federal funding available to support school based CNPS. </a:t>
            </a:r>
            <a:endParaRPr lang="en-US" dirty="0"/>
          </a:p>
        </p:txBody>
      </p:sp>
      <p:sp>
        <p:nvSpPr>
          <p:cNvPr id="4" name="Slide Number Placeholder 3"/>
          <p:cNvSpPr>
            <a:spLocks noGrp="1"/>
          </p:cNvSpPr>
          <p:nvPr>
            <p:ph type="sldNum" sz="quarter" idx="10"/>
          </p:nvPr>
        </p:nvSpPr>
        <p:spPr/>
        <p:txBody>
          <a:bodyPr/>
          <a:lstStyle/>
          <a:p>
            <a:fld id="{96DF17D3-2140-4C90-BEEE-24A8CB0EEA08}" type="slidenum">
              <a:rPr lang="en-US" smtClean="0"/>
              <a:t>4</a:t>
            </a:fld>
            <a:endParaRPr lang="en-US"/>
          </a:p>
        </p:txBody>
      </p:sp>
    </p:spTree>
    <p:extLst>
      <p:ext uri="{BB962C8B-B14F-4D97-AF65-F5344CB8AC3E}">
        <p14:creationId xmlns:p14="http://schemas.microsoft.com/office/powerpoint/2010/main" val="281300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USDA Regulations prohibit an institution from participating</a:t>
            </a:r>
            <a:r>
              <a:rPr lang="en-US" baseline="0" dirty="0"/>
              <a:t> in Child Nutrition Programs unless the inst</a:t>
            </a:r>
            <a:r>
              <a:rPr lang="en-US" baseline="0" dirty="0">
                <a:solidFill>
                  <a:srgbClr val="FF0000"/>
                </a:solidFill>
              </a:rPr>
              <a:t>itution</a:t>
            </a:r>
            <a:r>
              <a:rPr lang="en-US" dirty="0">
                <a:solidFill>
                  <a:srgbClr val="FF0000"/>
                </a:solidFill>
              </a:rPr>
              <a:t> </a:t>
            </a:r>
            <a:r>
              <a:rPr lang="en-US" baseline="0" dirty="0"/>
              <a:t>is going to serve the meals to its children. The Free/Reduced</a:t>
            </a:r>
            <a:r>
              <a:rPr lang="en-US" baseline="0" dirty="0">
                <a:solidFill>
                  <a:srgbClr val="FF0000"/>
                </a:solidFill>
              </a:rPr>
              <a:t>-Price</a:t>
            </a:r>
            <a:r>
              <a:rPr lang="en-US" baseline="0" dirty="0"/>
              <a:t> Application is to be used solely to qualify students for free or reduced-price meal benefits.  Households completing this form will be expecting to obtain a free or reduced-price meal if they qualify.</a:t>
            </a:r>
            <a:endParaRPr lang="en-US" dirty="0"/>
          </a:p>
          <a:p>
            <a:endParaRPr lang="en-US" baseline="0" dirty="0"/>
          </a:p>
          <a:p>
            <a:r>
              <a:rPr lang="en-US" baseline="0" dirty="0"/>
              <a:t>If your school chooses NOT to participate in our program(s), USDA regulations prohibit your institution </a:t>
            </a:r>
            <a:r>
              <a:rPr lang="en-US" baseline="0" dirty="0">
                <a:solidFill>
                  <a:srgbClr val="FF0000"/>
                </a:solidFill>
              </a:rPr>
              <a:t>from</a:t>
            </a:r>
            <a:r>
              <a:rPr lang="en-US" baseline="0" dirty="0"/>
              <a:t> distributing and “approving” the free/reduced meal applications.   </a:t>
            </a:r>
          </a:p>
          <a:p>
            <a:endParaRPr lang="en-US" baseline="0" dirty="0"/>
          </a:p>
          <a:p>
            <a:r>
              <a:rPr lang="en-US" baseline="0" dirty="0"/>
              <a:t>All districts must have a designated Food Service Director</a:t>
            </a:r>
          </a:p>
        </p:txBody>
      </p:sp>
      <p:sp>
        <p:nvSpPr>
          <p:cNvPr id="4" name="Slide Number Placeholder 3"/>
          <p:cNvSpPr>
            <a:spLocks noGrp="1"/>
          </p:cNvSpPr>
          <p:nvPr>
            <p:ph type="sldNum" sz="quarter" idx="10"/>
          </p:nvPr>
        </p:nvSpPr>
        <p:spPr/>
        <p:txBody>
          <a:bodyPr/>
          <a:lstStyle/>
          <a:p>
            <a:fld id="{006A822F-3024-4DDD-B4B4-012D8AEABBD6}" type="slidenum">
              <a:rPr lang="en-US" smtClean="0"/>
              <a:t>5</a:t>
            </a:fld>
            <a:endParaRPr lang="en-US" dirty="0"/>
          </a:p>
        </p:txBody>
      </p:sp>
    </p:spTree>
    <p:extLst>
      <p:ext uri="{BB962C8B-B14F-4D97-AF65-F5344CB8AC3E}">
        <p14:creationId xmlns:p14="http://schemas.microsoft.com/office/powerpoint/2010/main" val="275118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Nutrition</a:t>
            </a:r>
            <a:r>
              <a:rPr lang="en-US" baseline="0" dirty="0"/>
              <a:t> Programs is different from other sections within the State Department of Education because our programs are administered by the United States Department of Agriculture, rather than the United States Department of Education.  All of our programs are federally funded. With the National School Lunch Program receiving a State Matching which is required to be paid to keep the Federal Reimbursement.</a:t>
            </a:r>
          </a:p>
          <a:p>
            <a:endParaRPr lang="en-US" baseline="0" dirty="0"/>
          </a:p>
          <a:p>
            <a:r>
              <a:rPr lang="en-US" baseline="0" dirty="0"/>
              <a:t>Our department administers and regulates the programs listed on this  slide and the next.</a:t>
            </a:r>
          </a:p>
          <a:p>
            <a:pPr marL="178027" indent="-178027">
              <a:buFont typeface="Arial" panose="020B0604020202020204" pitchFamily="34" charset="0"/>
              <a:buChar char="•"/>
            </a:pPr>
            <a:r>
              <a:rPr lang="en-US" baseline="0" dirty="0"/>
              <a:t>NSL</a:t>
            </a:r>
            <a:r>
              <a:rPr lang="en-US" baseline="0" dirty="0">
                <a:solidFill>
                  <a:srgbClr val="FF0000"/>
                </a:solidFill>
              </a:rPr>
              <a:t>P</a:t>
            </a:r>
          </a:p>
          <a:p>
            <a:pPr marL="178027" indent="-178027">
              <a:buFont typeface="Arial" panose="020B0604020202020204" pitchFamily="34" charset="0"/>
              <a:buChar char="•"/>
            </a:pPr>
            <a:r>
              <a:rPr lang="en-US" baseline="0" dirty="0"/>
              <a:t>SBP</a:t>
            </a:r>
          </a:p>
          <a:p>
            <a:pPr marL="178027" indent="-178027">
              <a:buFont typeface="Arial" panose="020B0604020202020204" pitchFamily="34" charset="0"/>
              <a:buChar char="•"/>
            </a:pPr>
            <a:r>
              <a:rPr lang="en-US" baseline="0" dirty="0"/>
              <a:t>ASSP – allows students that have an enrichment activity after the school day has ended  to enjoy a snack</a:t>
            </a:r>
          </a:p>
          <a:p>
            <a:pPr marL="178027" indent="-178027">
              <a:buFont typeface="Arial" panose="020B0604020202020204" pitchFamily="34" charset="0"/>
              <a:buChar char="•"/>
            </a:pPr>
            <a:r>
              <a:rPr lang="en-US" baseline="0" dirty="0"/>
              <a:t>Seamless Summer/ Summer Food Service Program – allows schools to prepare meals for children during the summer months when school is out of session.</a:t>
            </a:r>
          </a:p>
          <a:p>
            <a:pPr marL="178027" indent="-178027">
              <a:buFont typeface="Arial" panose="020B0604020202020204" pitchFamily="34" charset="0"/>
              <a:buChar char="•"/>
            </a:pPr>
            <a:r>
              <a:rPr lang="en-US" baseline="0" dirty="0"/>
              <a:t>CACFP is a program for entities a meal program after the school day ends. </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6</a:t>
            </a:fld>
            <a:endParaRPr lang="en-US" dirty="0"/>
          </a:p>
        </p:txBody>
      </p:sp>
    </p:spTree>
    <p:extLst>
      <p:ext uri="{BB962C8B-B14F-4D97-AF65-F5344CB8AC3E}">
        <p14:creationId xmlns:p14="http://schemas.microsoft.com/office/powerpoint/2010/main" val="314003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department also administers and regulates the programs listed on the slide.</a:t>
            </a:r>
          </a:p>
          <a:p>
            <a:pPr marL="178027" indent="-178027">
              <a:buFont typeface="Arial" panose="020B0604020202020204" pitchFamily="34" charset="0"/>
              <a:buChar char="•"/>
            </a:pPr>
            <a:r>
              <a:rPr lang="en-US" baseline="0" dirty="0"/>
              <a:t>Special Milk Program – Allows split-session kindergarten and prekindergarten to have milk during their school day, if the children do not have access to lunch, breakfast, and/or after-school snack </a:t>
            </a:r>
          </a:p>
          <a:p>
            <a:pPr marL="178027" indent="-178027">
              <a:buFont typeface="Arial" panose="020B0604020202020204" pitchFamily="34" charset="0"/>
              <a:buChar char="•"/>
            </a:pPr>
            <a:r>
              <a:rPr lang="en-US" baseline="0" dirty="0"/>
              <a:t>Child and Adult Care Programs (CACFP) – Also known as CACFP.  Allows public and private non-profit institutions to serve meals to children or adults who are in “care” during the day</a:t>
            </a:r>
          </a:p>
          <a:p>
            <a:pPr marL="178027" indent="-178027">
              <a:buFont typeface="Arial" panose="020B0604020202020204" pitchFamily="34" charset="0"/>
              <a:buChar char="•"/>
            </a:pPr>
            <a:r>
              <a:rPr lang="en-US" baseline="0" dirty="0"/>
              <a:t>At-Risk Afterschool Meals – CACFP Program.  Afterschool Program that serves a meal </a:t>
            </a:r>
            <a:r>
              <a:rPr lang="en-US" baseline="0" dirty="0">
                <a:solidFill>
                  <a:srgbClr val="FF0000"/>
                </a:solidFill>
              </a:rPr>
              <a:t>and </a:t>
            </a:r>
            <a:r>
              <a:rPr lang="en-US" dirty="0"/>
              <a:t>/</a:t>
            </a:r>
            <a:r>
              <a:rPr lang="en-US" baseline="0" dirty="0"/>
              <a:t>or snack to children in low-income areas.  This is a separate program from the National School Lunch and Breakfast programs operated by the State Department.</a:t>
            </a:r>
          </a:p>
          <a:p>
            <a:pPr marL="178027" indent="-178027">
              <a:buFont typeface="Arial" panose="020B0604020202020204" pitchFamily="34" charset="0"/>
              <a:buChar char="•"/>
            </a:pPr>
            <a:r>
              <a:rPr lang="en-US" baseline="0" dirty="0"/>
              <a:t>Fresh Fruit and Vegetable Program Grant – Grant for elementary sites – approved to serve fresh fruits and vegetables outside the regular meal service.  This is a grant program and you are reimbursed expenses. </a:t>
            </a:r>
          </a:p>
          <a:p>
            <a:pPr marL="178027" indent="-178027">
              <a:buFont typeface="Arial" panose="020B0604020202020204" pitchFamily="34" charset="0"/>
              <a:buChar char="•"/>
            </a:pPr>
            <a:r>
              <a:rPr lang="en-US" baseline="0" dirty="0"/>
              <a:t>Farm to School-Helps local schools incorporate local foods into their menus.  Provides support through grants, training and technical assistance.</a:t>
            </a:r>
          </a:p>
          <a:p>
            <a:pPr marL="178027" indent="-178027">
              <a:buFont typeface="Arial" panose="020B0604020202020204" pitchFamily="34" charset="0"/>
              <a:buChar char="•"/>
            </a:pPr>
            <a:r>
              <a:rPr lang="en-US" baseline="0" dirty="0"/>
              <a:t>Farm to Summer Program-Offers nonprofits sponsors opportunities to serve fresh, local foods and hands on activities that help children develop health habits.</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7</a:t>
            </a:fld>
            <a:endParaRPr lang="en-US" dirty="0"/>
          </a:p>
        </p:txBody>
      </p:sp>
    </p:spTree>
    <p:extLst>
      <p:ext uri="{BB962C8B-B14F-4D97-AF65-F5344CB8AC3E}">
        <p14:creationId xmlns:p14="http://schemas.microsoft.com/office/powerpoint/2010/main" val="10057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DF17D3-2140-4C90-BEEE-24A8CB0EEA08}" type="slidenum">
              <a:rPr lang="en-US" smtClean="0"/>
              <a:t>8</a:t>
            </a:fld>
            <a:endParaRPr lang="en-US"/>
          </a:p>
        </p:txBody>
      </p:sp>
    </p:spTree>
    <p:extLst>
      <p:ext uri="{BB962C8B-B14F-4D97-AF65-F5344CB8AC3E}">
        <p14:creationId xmlns:p14="http://schemas.microsoft.com/office/powerpoint/2010/main" val="187139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and</a:t>
            </a:r>
            <a:r>
              <a:rPr lang="en-US" baseline="0" dirty="0"/>
              <a:t> the next you will see a list of required activities to be completed and maintained in order to participate in the National School Lunch Program.</a:t>
            </a:r>
          </a:p>
          <a:p>
            <a:endParaRPr lang="en-US" baseline="0" dirty="0"/>
          </a:p>
          <a:p>
            <a:r>
              <a:rPr lang="en-US" baseline="0" dirty="0"/>
              <a:t>Every year at the beginning of school you must complete the Application/Agreement/Policy Statement for your School Food Authority (SFA) and be approved by our office before being allowed to claim reimbursement.</a:t>
            </a:r>
          </a:p>
          <a:p>
            <a:endParaRPr lang="en-US" baseline="0" dirty="0"/>
          </a:p>
          <a:p>
            <a:r>
              <a:rPr lang="en-US" baseline="0" dirty="0"/>
              <a:t>Free and Reduced </a:t>
            </a:r>
            <a:r>
              <a:rPr lang="en-US" baseline="0" dirty="0">
                <a:solidFill>
                  <a:srgbClr val="FF0000"/>
                </a:solidFill>
              </a:rPr>
              <a:t>–Price</a:t>
            </a:r>
            <a:r>
              <a:rPr lang="en-US" dirty="0">
                <a:solidFill>
                  <a:srgbClr val="FF0000"/>
                </a:solidFill>
              </a:rPr>
              <a:t> </a:t>
            </a:r>
            <a:r>
              <a:rPr lang="en-US" baseline="0" dirty="0"/>
              <a:t>Applications must be distributed to your students and then approved for the correct benefits.</a:t>
            </a:r>
          </a:p>
          <a:p>
            <a:endParaRPr lang="en-US" baseline="0" dirty="0"/>
          </a:p>
          <a:p>
            <a:r>
              <a:rPr lang="en-US" baseline="0" dirty="0"/>
              <a:t>Participation in direct certification activities is also required at least three times per year.</a:t>
            </a:r>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9</a:t>
            </a:fld>
            <a:endParaRPr lang="en-US" dirty="0"/>
          </a:p>
        </p:txBody>
      </p:sp>
    </p:spTree>
    <p:extLst>
      <p:ext uri="{BB962C8B-B14F-4D97-AF65-F5344CB8AC3E}">
        <p14:creationId xmlns:p14="http://schemas.microsoft.com/office/powerpoint/2010/main" val="116057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cxnSp>
        <p:nvCxnSpPr>
          <p:cNvPr id="6" name="Straight Connector 5">
            <a:extLst>
              <a:ext uri="{FF2B5EF4-FFF2-40B4-BE49-F238E27FC236}">
                <a16:creationId xmlns:a16="http://schemas.microsoft.com/office/drawing/2014/main" id="{A9CCCAD8-E101-44C5-9AA9-47BB09F762EE}"/>
              </a:ext>
            </a:extLst>
          </p:cNvPr>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4289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r>
              <a:rPr lang="en-US"/>
              <a:t>Child Nutrition - Charter School FY2024</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8CFEEF-58BA-4210-BC80-68BB8F134A88}"/>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274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r>
              <a:rPr lang="en-US"/>
              <a:t>Child Nutrition - Charter School FY2024</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3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r>
              <a:rPr lang="en-US"/>
              <a:t>Child Nutrition - Charter School FY2024</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6B27AD-2177-45EC-BA6F-C24B6772E0AC}"/>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66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r>
              <a:rPr lang="en-US"/>
              <a:t>Child Nutrition - Charter School FY2024</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7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r>
              <a:rPr lang="en-US"/>
              <a:t>Child Nutrition - Charter School FY2024</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9D84BC-4684-46A6-99BB-E83A37314890}"/>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9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Child Nutrition - Charter School FY2024</a:t>
            </a:r>
            <a:endParaRPr lang="en-US" dirty="0"/>
          </a:p>
        </p:txBody>
      </p:sp>
      <p:sp>
        <p:nvSpPr>
          <p:cNvPr id="6" name="Slide Number Placeholder 5"/>
          <p:cNvSpPr>
            <a:spLocks noGrp="1"/>
          </p:cNvSpPr>
          <p:nvPr>
            <p:ph type="sldNum" sz="quarter" idx="12"/>
          </p:nvPr>
        </p:nvSpPr>
        <p:spPr/>
        <p:txBody>
          <a:bodyPr/>
          <a:lstStyle/>
          <a:p>
            <a:fld id="{9F8F7BDC-F99B-46B9-AF22-9ED7040EAD7A}"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3097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r>
              <a:rPr lang="en-US"/>
              <a:t>Child Nutrition - Charter School FY2024</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63371544"/>
      </p:ext>
    </p:extLst>
  </p:cSld>
  <p:clrMap bg1="lt1" tx1="dk1" bg2="lt2" tx2="dk2" accent1="accent1" accent2="accent2" accent3="accent3" accent4="accent4" accent5="accent5" accent6="accent6" hlink="hlink" folHlink="folHlink"/>
  <p:sldLayoutIdLst>
    <p:sldLayoutId id="2147493469" r:id="rId1"/>
    <p:sldLayoutId id="2147493470" r:id="rId2"/>
    <p:sldLayoutId id="2147493471" r:id="rId3"/>
    <p:sldLayoutId id="2147493472" r:id="rId4"/>
    <p:sldLayoutId id="2147493473" r:id="rId5"/>
    <p:sldLayoutId id="2147493474" r:id="rId6"/>
    <p:sldLayoutId id="2147493476" r:id="rId7"/>
  </p:sldLayoutIdLst>
  <p:hf hd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Becky.Gray@sde.ok.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3249"/>
            <a:ext cx="4957763" cy="2698750"/>
          </a:xfrm>
        </p:spPr>
        <p:txBody>
          <a:bodyPr>
            <a:normAutofit fontScale="90000"/>
          </a:bodyPr>
          <a:lstStyle/>
          <a:p>
            <a:r>
              <a:rPr lang="en-US" sz="5300" b="1" dirty="0">
                <a:latin typeface="Arial" panose="020B0604020202020204" pitchFamily="34" charset="0"/>
                <a:cs typeface="Arial" panose="020B0604020202020204" pitchFamily="34" charset="0"/>
              </a:rPr>
              <a:t>Child</a:t>
            </a:r>
            <a:br>
              <a:rPr lang="en-US" sz="5300" b="1" dirty="0">
                <a:latin typeface="Arial" panose="020B0604020202020204" pitchFamily="34" charset="0"/>
                <a:cs typeface="Arial" panose="020B0604020202020204" pitchFamily="34" charset="0"/>
              </a:rPr>
            </a:br>
            <a:r>
              <a:rPr lang="en-US" sz="5300" b="1" dirty="0">
                <a:latin typeface="Arial" panose="020B0604020202020204" pitchFamily="34" charset="0"/>
                <a:cs typeface="Arial" panose="020B0604020202020204" pitchFamily="34" charset="0"/>
              </a:rPr>
              <a:t>Nutrition Programs </a:t>
            </a:r>
            <a:r>
              <a:rPr lang="en-US" sz="4900" b="1" dirty="0">
                <a:latin typeface="Arial" panose="020B0604020202020204" pitchFamily="34" charset="0"/>
                <a:cs typeface="Arial" panose="020B0604020202020204" pitchFamily="34" charset="0"/>
              </a:rPr>
              <a:t>(CNP)</a:t>
            </a:r>
          </a:p>
        </p:txBody>
      </p:sp>
      <p:sp>
        <p:nvSpPr>
          <p:cNvPr id="3" name="TextBox 2">
            <a:extLst>
              <a:ext uri="{FF2B5EF4-FFF2-40B4-BE49-F238E27FC236}">
                <a16:creationId xmlns:a16="http://schemas.microsoft.com/office/drawing/2014/main" id="{F6D81187-E9CC-4910-9168-1933326335B8}"/>
              </a:ext>
            </a:extLst>
          </p:cNvPr>
          <p:cNvSpPr txBox="1"/>
          <p:nvPr/>
        </p:nvSpPr>
        <p:spPr>
          <a:xfrm>
            <a:off x="149289" y="3589787"/>
            <a:ext cx="5216577" cy="1723549"/>
          </a:xfrm>
          <a:prstGeom prst="rect">
            <a:avLst/>
          </a:prstGeom>
          <a:noFill/>
        </p:spPr>
        <p:txBody>
          <a:bodyPr wrap="square" rtlCol="0">
            <a:spAutoFit/>
          </a:bodyPr>
          <a:lstStyle/>
          <a:p>
            <a:r>
              <a:rPr lang="en-US" sz="4400" b="1" dirty="0">
                <a:solidFill>
                  <a:schemeClr val="accent3">
                    <a:lumMod val="75000"/>
                  </a:schemeClr>
                </a:solidFill>
              </a:rPr>
              <a:t>Charter Schools</a:t>
            </a:r>
          </a:p>
          <a:p>
            <a:r>
              <a:rPr lang="en-US" sz="4400" b="1">
                <a:solidFill>
                  <a:schemeClr val="accent3">
                    <a:lumMod val="75000"/>
                  </a:schemeClr>
                </a:solidFill>
              </a:rPr>
              <a:t>Training FY2024</a:t>
            </a:r>
            <a:endParaRPr lang="en-US" sz="4400" b="1" dirty="0">
              <a:solidFill>
                <a:schemeClr val="accent3">
                  <a:lumMod val="75000"/>
                </a:schemeClr>
              </a:solidFill>
            </a:endParaRPr>
          </a:p>
          <a:p>
            <a:endParaRPr lang="en-US" dirty="0"/>
          </a:p>
        </p:txBody>
      </p:sp>
    </p:spTree>
    <p:extLst>
      <p:ext uri="{BB962C8B-B14F-4D97-AF65-F5344CB8AC3E}">
        <p14:creationId xmlns:p14="http://schemas.microsoft.com/office/powerpoint/2010/main" val="117517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9" y="614366"/>
            <a:ext cx="9444038" cy="1325563"/>
          </a:xfrm>
        </p:spPr>
        <p:txBody>
          <a:bodyPr>
            <a:noAutofit/>
          </a:bodyPr>
          <a:lstStyle/>
          <a:p>
            <a:pPr algn="ctr"/>
            <a:r>
              <a:rPr lang="en-US" sz="4400" b="1" dirty="0">
                <a:latin typeface="Arial" panose="020B0604020202020204" pitchFamily="34" charset="0"/>
                <a:cs typeface="Arial" panose="020B0604020202020204" pitchFamily="34" charset="0"/>
              </a:rPr>
              <a:t>Participation Requirements </a:t>
            </a:r>
            <a:r>
              <a:rPr lang="en-US" sz="3600" b="1" dirty="0">
                <a:latin typeface="Arial" panose="020B0604020202020204" pitchFamily="34" charset="0"/>
                <a:cs typeface="Arial" panose="020B0604020202020204" pitchFamily="34" charset="0"/>
              </a:rPr>
              <a:t>(cont.)</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351" y="1622782"/>
            <a:ext cx="8234136" cy="4624418"/>
          </a:xfrm>
        </p:spPr>
        <p:txBody>
          <a:bodyPr>
            <a:normAutofit lnSpcReduction="10000"/>
          </a:bodyPr>
          <a:lstStyle/>
          <a:p>
            <a:pPr>
              <a:spcBef>
                <a:spcPts val="1800"/>
              </a:spcBef>
            </a:pPr>
            <a:r>
              <a:rPr lang="en-US" sz="3200" dirty="0">
                <a:latin typeface="Arial" panose="020B0604020202020204" pitchFamily="34" charset="0"/>
                <a:cs typeface="Arial" panose="020B0604020202020204" pitchFamily="34" charset="0"/>
              </a:rPr>
              <a:t>Document the meals served</a:t>
            </a:r>
          </a:p>
          <a:p>
            <a:pPr>
              <a:spcBef>
                <a:spcPts val="1800"/>
              </a:spcBef>
            </a:pPr>
            <a:r>
              <a:rPr lang="en-US" sz="3200" dirty="0">
                <a:latin typeface="Arial" panose="020B0604020202020204" pitchFamily="34" charset="0"/>
                <a:cs typeface="Arial" panose="020B0604020202020204" pitchFamily="34" charset="0"/>
              </a:rPr>
              <a:t>Recordkeeping requirements</a:t>
            </a:r>
          </a:p>
          <a:p>
            <a:pPr>
              <a:spcBef>
                <a:spcPts val="1800"/>
              </a:spcBef>
            </a:pPr>
            <a:r>
              <a:rPr lang="en-US" sz="3200" dirty="0">
                <a:latin typeface="Arial" panose="020B0604020202020204" pitchFamily="34" charset="0"/>
                <a:cs typeface="Arial" panose="020B0604020202020204" pitchFamily="34" charset="0"/>
              </a:rPr>
              <a:t>Numerous reports to State Agency</a:t>
            </a:r>
          </a:p>
          <a:p>
            <a:pPr>
              <a:spcBef>
                <a:spcPts val="1800"/>
              </a:spcBef>
            </a:pPr>
            <a:r>
              <a:rPr lang="en-US" sz="3200" dirty="0">
                <a:latin typeface="Arial" panose="020B0604020202020204" pitchFamily="34" charset="0"/>
                <a:cs typeface="Arial" panose="020B0604020202020204" pitchFamily="34" charset="0"/>
              </a:rPr>
              <a:t>ABVM &amp; Civil Rights Mandatory Training </a:t>
            </a:r>
            <a:r>
              <a:rPr lang="en-US" sz="3200" i="1" dirty="0">
                <a:latin typeface="Arial" panose="020B0604020202020204" pitchFamily="34" charset="0"/>
                <a:cs typeface="Arial" panose="020B0604020202020204" pitchFamily="34" charset="0"/>
              </a:rPr>
              <a:t>(annually)</a:t>
            </a:r>
          </a:p>
          <a:p>
            <a:pPr>
              <a:spcBef>
                <a:spcPts val="1800"/>
              </a:spcBef>
            </a:pPr>
            <a:r>
              <a:rPr lang="en-US" sz="3200" dirty="0">
                <a:latin typeface="Arial" panose="020B0604020202020204" pitchFamily="34" charset="0"/>
                <a:cs typeface="Arial" panose="020B0604020202020204" pitchFamily="34" charset="0"/>
              </a:rPr>
              <a:t>School Wellness Policy</a:t>
            </a:r>
          </a:p>
          <a:p>
            <a:pPr>
              <a:spcBef>
                <a:spcPts val="1800"/>
              </a:spcBef>
            </a:pPr>
            <a:r>
              <a:rPr lang="en-US" sz="3200" dirty="0">
                <a:latin typeface="Arial" panose="020B0604020202020204" pitchFamily="34" charset="0"/>
                <a:cs typeface="Arial" panose="020B0604020202020204" pitchFamily="34" charset="0"/>
              </a:rPr>
              <a:t>Procurement Plan</a:t>
            </a:r>
          </a:p>
          <a:p>
            <a:pPr>
              <a:spcBef>
                <a:spcPts val="1800"/>
              </a:spcBef>
            </a:pPr>
            <a:endParaRPr lang="en-US" sz="3200" i="1" dirty="0">
              <a:latin typeface="Arial" panose="020B0604020202020204" pitchFamily="34" charset="0"/>
              <a:cs typeface="Arial" panose="020B0604020202020204" pitchFamily="34" charset="0"/>
            </a:endParaRPr>
          </a:p>
          <a:p>
            <a:pPr marL="0" indent="0">
              <a:buNone/>
            </a:pPr>
            <a:endParaRPr lang="en-US" dirty="0"/>
          </a:p>
        </p:txBody>
      </p:sp>
      <p:sp>
        <p:nvSpPr>
          <p:cNvPr id="6" name="Footer Placeholder 5">
            <a:extLst>
              <a:ext uri="{FF2B5EF4-FFF2-40B4-BE49-F238E27FC236}">
                <a16:creationId xmlns:a16="http://schemas.microsoft.com/office/drawing/2014/main" id="{53DFEE7B-8370-48D1-9665-6E43A7EC80ED}"/>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AF23CB48-5A70-4569-A5CA-9143FC1736DF}"/>
              </a:ext>
            </a:extLst>
          </p:cNvPr>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138746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105569"/>
            <a:ext cx="9144000" cy="1325563"/>
          </a:xfrm>
        </p:spPr>
        <p:txBody>
          <a:bodyPr>
            <a:noAutofit/>
          </a:bodyPr>
          <a:lstStyle/>
          <a:p>
            <a:br>
              <a:rPr lang="en-US" sz="4400" b="1" dirty="0">
                <a:latin typeface="Arial" panose="020B0604020202020204" pitchFamily="34" charset="0"/>
                <a:cs typeface="Arial" panose="020B0604020202020204" pitchFamily="34" charset="0"/>
              </a:rPr>
            </a:br>
            <a:r>
              <a:rPr lang="en-US" sz="4200" b="1" dirty="0">
                <a:latin typeface="Arial" panose="020B0604020202020204" pitchFamily="34" charset="0"/>
                <a:cs typeface="Arial" panose="020B0604020202020204" pitchFamily="34" charset="0"/>
              </a:rPr>
              <a:t>Self-Operating vs. Contract Meals</a:t>
            </a:r>
            <a:endParaRPr lang="en-US" sz="4200" dirty="0"/>
          </a:p>
        </p:txBody>
      </p:sp>
      <p:sp>
        <p:nvSpPr>
          <p:cNvPr id="3" name="Content Placeholder 2"/>
          <p:cNvSpPr>
            <a:spLocks noGrp="1"/>
          </p:cNvSpPr>
          <p:nvPr>
            <p:ph idx="1"/>
          </p:nvPr>
        </p:nvSpPr>
        <p:spPr>
          <a:xfrm>
            <a:off x="220650" y="1525587"/>
            <a:ext cx="8702702" cy="4775200"/>
          </a:xfrm>
        </p:spPr>
        <p:txBody>
          <a:bodyPr>
            <a:normAutofit/>
          </a:bodyPr>
          <a:lstStyle/>
          <a:p>
            <a:r>
              <a:rPr lang="en-US" sz="3600" dirty="0">
                <a:latin typeface="Arial" panose="020B0604020202020204" pitchFamily="34" charset="0"/>
                <a:cs typeface="Arial" panose="020B0604020202020204" pitchFamily="34" charset="0"/>
              </a:rPr>
              <a:t>Contract</a:t>
            </a:r>
          </a:p>
          <a:p>
            <a:pPr lvl="1"/>
            <a:r>
              <a:rPr lang="en-US" sz="3200" dirty="0">
                <a:latin typeface="Arial" panose="020B0604020202020204" pitchFamily="34" charset="0"/>
                <a:cs typeface="Arial" panose="020B0604020202020204" pitchFamily="34" charset="0"/>
              </a:rPr>
              <a:t>May contract with a school district participating in Child Nutrition Programs or with a Food Service Management Company</a:t>
            </a:r>
          </a:p>
          <a:p>
            <a:pPr lvl="1">
              <a:lnSpc>
                <a:spcPct val="100000"/>
              </a:lnSpc>
              <a:spcBef>
                <a:spcPts val="1800"/>
              </a:spcBef>
            </a:pPr>
            <a:r>
              <a:rPr lang="en-US" sz="3200" dirty="0">
                <a:latin typeface="Arial" panose="020B0604020202020204" pitchFamily="34" charset="0"/>
                <a:cs typeface="Arial" panose="020B0604020202020204" pitchFamily="34" charset="0"/>
              </a:rPr>
              <a:t>There are special procurement regulations if school district is under a Food Service Management Company</a:t>
            </a:r>
          </a:p>
          <a:p>
            <a:pPr lvl="2"/>
            <a:r>
              <a:rPr lang="en-US" sz="3200" i="1" dirty="0">
                <a:latin typeface="Arial" panose="020B0604020202020204" pitchFamily="34" charset="0"/>
                <a:ea typeface="Calibri" panose="020F0502020204030204" pitchFamily="34" charset="0"/>
              </a:rPr>
              <a:t>Training will be available in Jan/Feb 2024</a:t>
            </a:r>
            <a:endParaRPr lang="en-US" sz="3200" i="1" dirty="0">
              <a:latin typeface="Arial" panose="020B0604020202020204" pitchFamily="34" charset="0"/>
              <a:cs typeface="Arial" panose="020B0604020202020204" pitchFamily="34" charset="0"/>
            </a:endParaRPr>
          </a:p>
          <a:p>
            <a:endParaRPr lang="en-US" dirty="0"/>
          </a:p>
        </p:txBody>
      </p:sp>
      <p:sp>
        <p:nvSpPr>
          <p:cNvPr id="6" name="Footer Placeholder 5">
            <a:extLst>
              <a:ext uri="{FF2B5EF4-FFF2-40B4-BE49-F238E27FC236}">
                <a16:creationId xmlns:a16="http://schemas.microsoft.com/office/drawing/2014/main" id="{6FE03125-03F2-4319-AE4D-A0ED56B8A3D0}"/>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FFED33F2-FD0D-4A45-AA45-2E15138838D1}"/>
              </a:ext>
            </a:extLst>
          </p:cNvPr>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269175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17598"/>
          </a:xfrm>
        </p:spPr>
        <p:txBody>
          <a:bodyPr>
            <a:normAutofit fontScale="90000"/>
          </a:bodyPr>
          <a:lstStyle/>
          <a:p>
            <a:pPr algn="ctr"/>
            <a:br>
              <a:rPr lang="en-US" dirty="0"/>
            </a:br>
            <a:br>
              <a:rPr lang="en-US" dirty="0"/>
            </a:br>
            <a:r>
              <a:rPr lang="en-US" sz="4900" b="1" dirty="0">
                <a:latin typeface="Arial" panose="020B0604020202020204" pitchFamily="34" charset="0"/>
                <a:cs typeface="Arial" panose="020B0604020202020204" pitchFamily="34" charset="0"/>
              </a:rPr>
              <a:t>Funding</a:t>
            </a:r>
            <a:br>
              <a:rPr lang="en-US" dirty="0">
                <a:latin typeface="Arial" panose="020B0604020202020204" pitchFamily="34" charset="0"/>
                <a:cs typeface="Arial" panose="020B0604020202020204" pitchFamily="34" charset="0"/>
              </a:rPr>
            </a:br>
            <a:br>
              <a:rPr lang="en-US" dirty="0"/>
            </a:br>
            <a:endParaRPr lang="en-US" sz="3600" b="1" dirty="0">
              <a:latin typeface="CLARENCE" pitchFamily="2" charset="2"/>
            </a:endParaRPr>
          </a:p>
        </p:txBody>
      </p:sp>
      <p:sp>
        <p:nvSpPr>
          <p:cNvPr id="3" name="Content Placeholder 2"/>
          <p:cNvSpPr>
            <a:spLocks noGrp="1"/>
          </p:cNvSpPr>
          <p:nvPr>
            <p:ph idx="1"/>
          </p:nvPr>
        </p:nvSpPr>
        <p:spPr>
          <a:xfrm>
            <a:off x="610387" y="1482724"/>
            <a:ext cx="7923225" cy="5146675"/>
          </a:xfrm>
        </p:spPr>
        <p:txBody>
          <a:bodyPr>
            <a:normAutofit/>
          </a:bodyPr>
          <a:lstStyle/>
          <a:p>
            <a:r>
              <a:rPr lang="en-US" sz="3600" b="1" i="1" dirty="0">
                <a:latin typeface="Arial" panose="020B0604020202020204" pitchFamily="34" charset="0"/>
                <a:cs typeface="Arial" panose="020B0604020202020204" pitchFamily="34" charset="0"/>
              </a:rPr>
              <a:t>Year #1</a:t>
            </a:r>
          </a:p>
          <a:p>
            <a:pPr lvl="1"/>
            <a:r>
              <a:rPr lang="en-US" sz="3200" dirty="0">
                <a:latin typeface="Arial" panose="020B0604020202020204" pitchFamily="34" charset="0"/>
                <a:cs typeface="Arial" panose="020B0604020202020204" pitchFamily="34" charset="0"/>
              </a:rPr>
              <a:t>Federal Reimbursement for meals served and claimed </a:t>
            </a:r>
          </a:p>
          <a:p>
            <a:pPr lvl="1"/>
            <a:r>
              <a:rPr lang="en-US" sz="3200" dirty="0">
                <a:latin typeface="Arial" panose="020B0604020202020204" pitchFamily="34" charset="0"/>
                <a:cs typeface="Arial" panose="020B0604020202020204" pitchFamily="34" charset="0"/>
              </a:rPr>
              <a:t>Check with the Department of Human Services regarding commodities</a:t>
            </a:r>
          </a:p>
          <a:p>
            <a:r>
              <a:rPr lang="en-US" sz="3600" b="1" i="1" dirty="0">
                <a:latin typeface="Arial" panose="020B0604020202020204" pitchFamily="34" charset="0"/>
                <a:cs typeface="Arial" panose="020B0604020202020204" pitchFamily="34" charset="0"/>
              </a:rPr>
              <a:t>Year #2</a:t>
            </a:r>
          </a:p>
          <a:p>
            <a:pPr lvl="1"/>
            <a:r>
              <a:rPr lang="en-US" sz="3200" dirty="0">
                <a:latin typeface="Arial" panose="020B0604020202020204" pitchFamily="34" charset="0"/>
                <a:cs typeface="Arial" panose="020B0604020202020204" pitchFamily="34" charset="0"/>
              </a:rPr>
              <a:t>Apply for the After-School Snack Program (ASSP)</a:t>
            </a:r>
          </a:p>
          <a:p>
            <a:pPr lvl="1"/>
            <a:r>
              <a:rPr lang="en-US" sz="3200" dirty="0">
                <a:latin typeface="Arial" panose="020B0604020202020204" pitchFamily="34" charset="0"/>
                <a:cs typeface="Arial" panose="020B0604020202020204" pitchFamily="34" charset="0"/>
              </a:rPr>
              <a:t>Eligible to receive State Matching funding</a:t>
            </a:r>
          </a:p>
          <a:p>
            <a:pPr marL="0" indent="0">
              <a:buNone/>
            </a:pPr>
            <a:endParaRPr lang="en-US" dirty="0"/>
          </a:p>
        </p:txBody>
      </p:sp>
      <p:sp>
        <p:nvSpPr>
          <p:cNvPr id="6" name="Footer Placeholder 5">
            <a:extLst>
              <a:ext uri="{FF2B5EF4-FFF2-40B4-BE49-F238E27FC236}">
                <a16:creationId xmlns:a16="http://schemas.microsoft.com/office/drawing/2014/main" id="{99620080-C859-4BDF-9BC8-80F7106ED814}"/>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B9DA1748-C5E7-45A7-8109-E4BDB47E2AEA}"/>
              </a:ext>
            </a:extLst>
          </p:cNvPr>
          <p:cNvSpPr>
            <a:spLocks noGrp="1"/>
          </p:cNvSpPr>
          <p:nvPr>
            <p:ph type="sldNum" sz="quarter" idx="12"/>
          </p:nvPr>
        </p:nvSpPr>
        <p:spPr/>
        <p:txBody>
          <a:bodyPr/>
          <a:lstStyle/>
          <a:p>
            <a:fld id="{2066355A-084C-D24E-9AD2-7E4FC41EA627}" type="slidenum">
              <a:rPr lang="en-US" smtClean="0"/>
              <a:t>12</a:t>
            </a:fld>
            <a:endParaRPr lang="en-US"/>
          </a:p>
        </p:txBody>
      </p:sp>
    </p:spTree>
    <p:extLst>
      <p:ext uri="{BB962C8B-B14F-4D97-AF65-F5344CB8AC3E}">
        <p14:creationId xmlns:p14="http://schemas.microsoft.com/office/powerpoint/2010/main" val="221121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1163637"/>
          </a:xfrm>
        </p:spPr>
        <p:txBody>
          <a:bodyPr>
            <a:noAutofit/>
          </a:bodyPr>
          <a:lstStyle/>
          <a:p>
            <a:pPr algn="ctr"/>
            <a:br>
              <a:rPr lang="en-US" sz="4400" dirty="0"/>
            </a:br>
            <a:r>
              <a:rPr lang="en-US" sz="4400" b="1" dirty="0">
                <a:latin typeface="Arial" panose="020B0604020202020204" pitchFamily="34" charset="0"/>
                <a:cs typeface="Arial" panose="020B0604020202020204" pitchFamily="34" charset="0"/>
              </a:rPr>
              <a:t>Funding (Continued)</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650" y="1528763"/>
            <a:ext cx="8702702" cy="4857750"/>
          </a:xfrm>
        </p:spPr>
        <p:txBody>
          <a:bodyPr>
            <a:normAutofit/>
          </a:bodyPr>
          <a:lstStyle/>
          <a:p>
            <a:r>
              <a:rPr lang="en-US" sz="3600" b="1" i="1" dirty="0">
                <a:latin typeface="Arial" panose="020B0604020202020204" pitchFamily="34" charset="0"/>
                <a:cs typeface="Arial" panose="020B0604020202020204" pitchFamily="34" charset="0"/>
              </a:rPr>
              <a:t>Year #2 (continued)</a:t>
            </a:r>
          </a:p>
          <a:p>
            <a:pPr marL="548640" lvl="2" indent="0">
              <a:lnSpc>
                <a:spcPct val="110000"/>
              </a:lnSpc>
              <a:spcBef>
                <a:spcPts val="1200"/>
              </a:spcBef>
            </a:pPr>
            <a:r>
              <a:rPr lang="en-US" sz="3200" dirty="0">
                <a:latin typeface="Arial" panose="020B0604020202020204" pitchFamily="34" charset="0"/>
                <a:cs typeface="Arial" panose="020B0604020202020204" pitchFamily="34" charset="0"/>
              </a:rPr>
              <a:t>Elementary Sites can apply for the Fresh Fruit and Vegetable Program Grant</a:t>
            </a:r>
          </a:p>
          <a:p>
            <a:pPr marL="640080" lvl="1" indent="0">
              <a:lnSpc>
                <a:spcPct val="110000"/>
              </a:lnSpc>
              <a:spcBef>
                <a:spcPts val="600"/>
              </a:spcBef>
            </a:pPr>
            <a:r>
              <a:rPr lang="en-US" sz="3200" dirty="0">
                <a:latin typeface="Arial" panose="020B0604020202020204" pitchFamily="34" charset="0"/>
                <a:cs typeface="Arial" panose="020B0604020202020204" pitchFamily="34" charset="0"/>
              </a:rPr>
              <a:t>Counting &amp; Claiming Alternatives Options:</a:t>
            </a:r>
          </a:p>
          <a:p>
            <a:pPr marL="914400" lvl="1" indent="0">
              <a:lnSpc>
                <a:spcPct val="100000"/>
              </a:lnSpc>
              <a:spcBef>
                <a:spcPts val="0"/>
              </a:spcBef>
            </a:pPr>
            <a:r>
              <a:rPr lang="en-US" sz="3200" dirty="0">
                <a:latin typeface="Arial" panose="020B0604020202020204" pitchFamily="34" charset="0"/>
                <a:cs typeface="Arial" panose="020B0604020202020204" pitchFamily="34" charset="0"/>
              </a:rPr>
              <a:t>Provision 2 or 3</a:t>
            </a:r>
          </a:p>
          <a:p>
            <a:pPr marL="914400" lvl="1" indent="0">
              <a:lnSpc>
                <a:spcPct val="100000"/>
              </a:lnSpc>
              <a:spcBef>
                <a:spcPts val="600"/>
              </a:spcBef>
            </a:pPr>
            <a:r>
              <a:rPr lang="en-US" sz="3200" dirty="0">
                <a:latin typeface="Arial" panose="020B0604020202020204" pitchFamily="34" charset="0"/>
                <a:cs typeface="Arial" panose="020B0604020202020204" pitchFamily="34" charset="0"/>
              </a:rPr>
              <a:t>Community Eligibility Program (CEP</a:t>
            </a:r>
            <a:r>
              <a:rPr lang="en-US" sz="2900" dirty="0">
                <a:latin typeface="Arial" panose="020B0604020202020204" pitchFamily="34" charset="0"/>
                <a:cs typeface="Arial" panose="020B0604020202020204" pitchFamily="34" charset="0"/>
              </a:rPr>
              <a:t>)</a:t>
            </a:r>
          </a:p>
          <a:p>
            <a:pPr marL="1463040" lvl="3"/>
            <a:r>
              <a:rPr lang="en-US" sz="2800" dirty="0">
                <a:latin typeface="Arial" panose="020B0604020202020204" pitchFamily="34" charset="0"/>
                <a:cs typeface="Arial" panose="020B0604020202020204" pitchFamily="34" charset="0"/>
              </a:rPr>
              <a:t>Talk with your Regional Program Specialist or call the State Agency for more details</a:t>
            </a:r>
          </a:p>
          <a:p>
            <a:pPr marL="0" indent="0">
              <a:buNone/>
            </a:pPr>
            <a:endParaRPr lang="en-US" dirty="0"/>
          </a:p>
        </p:txBody>
      </p:sp>
      <p:sp>
        <p:nvSpPr>
          <p:cNvPr id="6" name="Footer Placeholder 5">
            <a:extLst>
              <a:ext uri="{FF2B5EF4-FFF2-40B4-BE49-F238E27FC236}">
                <a16:creationId xmlns:a16="http://schemas.microsoft.com/office/drawing/2014/main" id="{7B765F79-643B-43B2-913C-670AD4F869E7}"/>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E0ED8F91-8600-4108-A0C9-4D9473E11F62}"/>
              </a:ext>
            </a:extLst>
          </p:cNvPr>
          <p:cNvSpPr>
            <a:spLocks noGrp="1"/>
          </p:cNvSpPr>
          <p:nvPr>
            <p:ph type="sldNum" sz="quarter" idx="12"/>
          </p:nvPr>
        </p:nvSpPr>
        <p:spPr/>
        <p:txBody>
          <a:bodyPr/>
          <a:lstStyle/>
          <a:p>
            <a:fld id="{2066355A-084C-D24E-9AD2-7E4FC41EA627}" type="slidenum">
              <a:rPr lang="en-US" smtClean="0"/>
              <a:t>13</a:t>
            </a:fld>
            <a:endParaRPr lang="en-US"/>
          </a:p>
        </p:txBody>
      </p:sp>
    </p:spTree>
    <p:extLst>
      <p:ext uri="{BB962C8B-B14F-4D97-AF65-F5344CB8AC3E}">
        <p14:creationId xmlns:p14="http://schemas.microsoft.com/office/powerpoint/2010/main" val="206166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20774"/>
          </a:xfrm>
        </p:spPr>
        <p:txBody>
          <a:bodyPr>
            <a:noAutofit/>
          </a:bodyPr>
          <a:lstStyle/>
          <a:p>
            <a:pPr algn="ctr"/>
            <a:br>
              <a:rPr lang="en-US" sz="4400" dirty="0"/>
            </a:br>
            <a:br>
              <a:rPr lang="en-US" sz="4400" dirty="0"/>
            </a:br>
            <a:r>
              <a:rPr lang="en-US" sz="4400" b="1" dirty="0">
                <a:latin typeface="Arial" panose="020B0604020202020204" pitchFamily="34" charset="0"/>
                <a:cs typeface="Arial" panose="020B0604020202020204" pitchFamily="34" charset="0"/>
              </a:rPr>
              <a:t>Funding Deposits</a:t>
            </a:r>
            <a:br>
              <a:rPr lang="en-US" sz="4400" dirty="0">
                <a:latin typeface="Arial" panose="020B0604020202020204" pitchFamily="34" charset="0"/>
                <a:cs typeface="Arial" panose="020B0604020202020204" pitchFamily="34" charset="0"/>
              </a:rPr>
            </a:br>
            <a:br>
              <a:rPr lang="en-US" sz="4400" dirty="0"/>
            </a:br>
            <a:endParaRPr lang="en-US" sz="4400" b="1" dirty="0">
              <a:latin typeface="CLARENCE" pitchFamily="2" charset="2"/>
            </a:endParaRPr>
          </a:p>
        </p:txBody>
      </p:sp>
      <p:sp>
        <p:nvSpPr>
          <p:cNvPr id="3" name="Content Placeholder 2"/>
          <p:cNvSpPr>
            <a:spLocks noGrp="1"/>
          </p:cNvSpPr>
          <p:nvPr>
            <p:ph idx="1"/>
          </p:nvPr>
        </p:nvSpPr>
        <p:spPr>
          <a:xfrm>
            <a:off x="387352" y="1668463"/>
            <a:ext cx="8271456" cy="4351338"/>
          </a:xfrm>
        </p:spPr>
        <p:txBody>
          <a:bodyPr/>
          <a:lstStyle/>
          <a:p>
            <a:r>
              <a:rPr lang="en-US" sz="3600" dirty="0">
                <a:latin typeface="Arial" panose="020B0604020202020204" pitchFamily="34" charset="0"/>
                <a:cs typeface="Arial" panose="020B0604020202020204" pitchFamily="34" charset="0"/>
              </a:rPr>
              <a:t>Federal Reimbursements deposited into account chosen by the charter school</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State Matching funds are deposited into the Sponsor’s Account</a:t>
            </a:r>
          </a:p>
          <a:p>
            <a:pPr marL="0" indent="0">
              <a:buNone/>
            </a:pPr>
            <a:endParaRPr lang="en-US" dirty="0"/>
          </a:p>
        </p:txBody>
      </p:sp>
      <p:sp>
        <p:nvSpPr>
          <p:cNvPr id="6" name="Footer Placeholder 5">
            <a:extLst>
              <a:ext uri="{FF2B5EF4-FFF2-40B4-BE49-F238E27FC236}">
                <a16:creationId xmlns:a16="http://schemas.microsoft.com/office/drawing/2014/main" id="{CFF43532-551A-4382-A204-D153693CB359}"/>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E49AA557-07B4-40D1-9521-AAB8BD0E1A15}"/>
              </a:ext>
            </a:extLst>
          </p:cNvPr>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367403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217488"/>
            <a:ext cx="8702702" cy="720724"/>
          </a:xfrm>
        </p:spPr>
        <p:txBody>
          <a:bodyPr>
            <a:noAutofit/>
          </a:bodyPr>
          <a:lstStyle/>
          <a:p>
            <a:pPr algn="ctr"/>
            <a:br>
              <a:rPr lang="en-US" sz="4400" dirty="0"/>
            </a:br>
            <a:br>
              <a:rPr lang="en-US" sz="4400" dirty="0"/>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Required Records</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352" y="1568449"/>
            <a:ext cx="8536000" cy="4712429"/>
          </a:xfrm>
        </p:spPr>
        <p:txBody>
          <a:bodyPr>
            <a:noAutofit/>
          </a:bodyPr>
          <a:lstStyle/>
          <a:p>
            <a:r>
              <a:rPr lang="en-US" sz="3200" dirty="0">
                <a:latin typeface="Arial" panose="020B0604020202020204" pitchFamily="34" charset="0"/>
                <a:cs typeface="Arial" panose="020B0604020202020204" pitchFamily="34" charset="0"/>
              </a:rPr>
              <a:t>Edit Check (Meal Counts) </a:t>
            </a:r>
            <a:r>
              <a:rPr lang="en-US" sz="3200" i="1" dirty="0">
                <a:latin typeface="Arial" panose="020B0604020202020204" pitchFamily="34" charset="0"/>
                <a:cs typeface="Arial" panose="020B0604020202020204" pitchFamily="34" charset="0"/>
              </a:rPr>
              <a:t>Monthly</a:t>
            </a:r>
          </a:p>
          <a:p>
            <a:r>
              <a:rPr lang="en-US" sz="3200" dirty="0">
                <a:latin typeface="Arial" panose="020B0604020202020204" pitchFamily="34" charset="0"/>
                <a:cs typeface="Arial" panose="020B0604020202020204" pitchFamily="34" charset="0"/>
              </a:rPr>
              <a:t>Verification of 3% of Applications and Report </a:t>
            </a:r>
            <a:r>
              <a:rPr lang="en-US" sz="3200" i="1" dirty="0">
                <a:latin typeface="Arial" panose="020B0604020202020204" pitchFamily="34" charset="0"/>
                <a:cs typeface="Arial" panose="020B0604020202020204" pitchFamily="34" charset="0"/>
              </a:rPr>
              <a:t>(Annually)</a:t>
            </a:r>
          </a:p>
          <a:p>
            <a:r>
              <a:rPr lang="en-US" sz="3200" dirty="0">
                <a:latin typeface="Arial" panose="020B0604020202020204" pitchFamily="34" charset="0"/>
                <a:cs typeface="Arial" panose="020B0604020202020204" pitchFamily="34" charset="0"/>
              </a:rPr>
              <a:t>Claim for reimbursement </a:t>
            </a:r>
            <a:r>
              <a:rPr lang="en-US" sz="3200" i="1" dirty="0">
                <a:latin typeface="Arial" panose="020B0604020202020204" pitchFamily="34" charset="0"/>
                <a:cs typeface="Arial" panose="020B0604020202020204" pitchFamily="34" charset="0"/>
              </a:rPr>
              <a:t>(Monthly)</a:t>
            </a:r>
          </a:p>
          <a:p>
            <a:r>
              <a:rPr lang="en-US" sz="3200" dirty="0">
                <a:latin typeface="Arial" panose="020B0604020202020204" pitchFamily="34" charset="0"/>
                <a:cs typeface="Arial" panose="020B0604020202020204" pitchFamily="34" charset="0"/>
              </a:rPr>
              <a:t>Inventory by site </a:t>
            </a:r>
            <a:endParaRPr lang="en-US" sz="3200" i="1"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Separate Commodity Inventory</a:t>
            </a:r>
            <a:r>
              <a:rPr lang="en-US" sz="3200" i="1"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Low Income Report </a:t>
            </a:r>
            <a:r>
              <a:rPr lang="en-US" sz="3200" i="1" dirty="0">
                <a:latin typeface="Arial" panose="020B0604020202020204" pitchFamily="34" charset="0"/>
                <a:cs typeface="Arial" panose="020B0604020202020204" pitchFamily="34" charset="0"/>
              </a:rPr>
              <a:t>(Annually)</a:t>
            </a:r>
          </a:p>
          <a:p>
            <a:r>
              <a:rPr lang="en-US" sz="3200" dirty="0">
                <a:latin typeface="Arial" panose="020B0604020202020204" pitchFamily="34" charset="0"/>
                <a:cs typeface="Arial" panose="020B0604020202020204" pitchFamily="34" charset="0"/>
              </a:rPr>
              <a:t>Health Department Requirements</a:t>
            </a:r>
          </a:p>
        </p:txBody>
      </p:sp>
      <p:sp>
        <p:nvSpPr>
          <p:cNvPr id="6" name="Footer Placeholder 5">
            <a:extLst>
              <a:ext uri="{FF2B5EF4-FFF2-40B4-BE49-F238E27FC236}">
                <a16:creationId xmlns:a16="http://schemas.microsoft.com/office/drawing/2014/main" id="{7CCB8381-4C43-47F4-B537-BC2925C66C29}"/>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B407B1EC-E9B9-4D28-BABB-A860102FA910}"/>
              </a:ext>
            </a:extLst>
          </p:cNvPr>
          <p:cNvSpPr>
            <a:spLocks noGrp="1"/>
          </p:cNvSpPr>
          <p:nvPr>
            <p:ph type="sldNum" sz="quarter" idx="12"/>
          </p:nvPr>
        </p:nvSpPr>
        <p:spPr/>
        <p:txBody>
          <a:bodyPr/>
          <a:lstStyle/>
          <a:p>
            <a:fld id="{2066355A-084C-D24E-9AD2-7E4FC41EA627}" type="slidenum">
              <a:rPr lang="en-US" smtClean="0"/>
              <a:t>15</a:t>
            </a:fld>
            <a:endParaRPr lang="en-US"/>
          </a:p>
        </p:txBody>
      </p:sp>
    </p:spTree>
    <p:extLst>
      <p:ext uri="{BB962C8B-B14F-4D97-AF65-F5344CB8AC3E}">
        <p14:creationId xmlns:p14="http://schemas.microsoft.com/office/powerpoint/2010/main" val="307215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563562"/>
          </a:xfrm>
        </p:spPr>
        <p:txBody>
          <a:bodyPr>
            <a:noAutofit/>
          </a:bodyPr>
          <a:lstStyle/>
          <a:p>
            <a:pPr algn="ctr"/>
            <a:br>
              <a:rPr lang="en-US" sz="4400" dirty="0"/>
            </a:br>
            <a:br>
              <a:rPr lang="en-US" sz="4400" dirty="0"/>
            </a:br>
            <a:br>
              <a:rPr lang="en-US" sz="4400" dirty="0"/>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Required Reports (continued)</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br>
            <a:endParaRPr lang="en-US" sz="4400" b="1" dirty="0">
              <a:latin typeface="CLARENCE" pitchFamily="2" charset="2"/>
            </a:endParaRPr>
          </a:p>
        </p:txBody>
      </p:sp>
      <p:sp>
        <p:nvSpPr>
          <p:cNvPr id="3" name="Content Placeholder 2"/>
          <p:cNvSpPr>
            <a:spLocks noGrp="1"/>
          </p:cNvSpPr>
          <p:nvPr>
            <p:ph idx="1"/>
          </p:nvPr>
        </p:nvSpPr>
        <p:spPr>
          <a:xfrm>
            <a:off x="777863" y="1571624"/>
            <a:ext cx="8501048" cy="4657726"/>
          </a:xfrm>
        </p:spPr>
        <p:txBody>
          <a:bodyPr>
            <a:normAutofit lnSpcReduction="10000"/>
          </a:bodyPr>
          <a:lstStyle/>
          <a:p>
            <a:r>
              <a:rPr lang="en-US" sz="3200" dirty="0">
                <a:latin typeface="Arial" panose="020B0604020202020204" pitchFamily="34" charset="0"/>
                <a:cs typeface="Arial" panose="020B0604020202020204" pitchFamily="34" charset="0"/>
              </a:rPr>
              <a:t>Paid Lunch Equity Report </a:t>
            </a:r>
            <a:r>
              <a:rPr lang="en-US" sz="3200" i="1" dirty="0">
                <a:latin typeface="Arial" panose="020B0604020202020204" pitchFamily="34" charset="0"/>
                <a:cs typeface="Arial" panose="020B0604020202020204" pitchFamily="34" charset="0"/>
              </a:rPr>
              <a:t>(after first year)</a:t>
            </a:r>
          </a:p>
          <a:p>
            <a:r>
              <a:rPr lang="en-US" sz="3200" dirty="0">
                <a:latin typeface="Arial" panose="020B0604020202020204" pitchFamily="34" charset="0"/>
                <a:cs typeface="Arial" panose="020B0604020202020204" pitchFamily="34" charset="0"/>
              </a:rPr>
              <a:t>Non-Program Food Expenditure Report </a:t>
            </a:r>
            <a:r>
              <a:rPr lang="en-US" sz="3200" i="1" dirty="0">
                <a:latin typeface="Arial" panose="020B0604020202020204" pitchFamily="34" charset="0"/>
                <a:cs typeface="Arial" panose="020B0604020202020204" pitchFamily="34" charset="0"/>
              </a:rPr>
              <a:t>(Annually) </a:t>
            </a:r>
          </a:p>
          <a:p>
            <a:r>
              <a:rPr lang="en-US" sz="3200" dirty="0">
                <a:latin typeface="Arial" panose="020B0604020202020204" pitchFamily="34" charset="0"/>
                <a:cs typeface="Arial" panose="020B0604020202020204" pitchFamily="34" charset="0"/>
              </a:rPr>
              <a:t>Professional Standards </a:t>
            </a:r>
            <a:r>
              <a:rPr lang="en-US" sz="3200" i="1" dirty="0">
                <a:latin typeface="Arial" panose="020B0604020202020204" pitchFamily="34" charset="0"/>
                <a:cs typeface="Arial" panose="020B0604020202020204" pitchFamily="34" charset="0"/>
              </a:rPr>
              <a:t>(Annually) </a:t>
            </a:r>
          </a:p>
          <a:p>
            <a:r>
              <a:rPr lang="en-US" sz="3200" dirty="0">
                <a:latin typeface="Arial" panose="020B0604020202020204" pitchFamily="34" charset="0"/>
                <a:cs typeface="Arial" panose="020B0604020202020204" pitchFamily="34" charset="0"/>
              </a:rPr>
              <a:t>Invoices/Receipts</a:t>
            </a:r>
          </a:p>
          <a:p>
            <a:r>
              <a:rPr lang="en-US" sz="3200" dirty="0">
                <a:latin typeface="Arial" panose="020B0604020202020204" pitchFamily="34" charset="0"/>
                <a:cs typeface="Arial" panose="020B0604020202020204" pitchFamily="34" charset="0"/>
              </a:rPr>
              <a:t>Procurement Process</a:t>
            </a:r>
          </a:p>
          <a:p>
            <a:r>
              <a:rPr lang="en-US" sz="3200" dirty="0">
                <a:latin typeface="Arial" panose="020B0604020202020204" pitchFamily="34" charset="0"/>
                <a:cs typeface="Arial" panose="020B0604020202020204" pitchFamily="34" charset="0"/>
              </a:rPr>
              <a:t>Wellness Policy</a:t>
            </a:r>
          </a:p>
          <a:p>
            <a:r>
              <a:rPr lang="en-US" sz="3200" dirty="0">
                <a:latin typeface="Arial" panose="020B0604020202020204" pitchFamily="34" charset="0"/>
                <a:cs typeface="Arial" panose="020B0604020202020204" pitchFamily="34" charset="0"/>
              </a:rPr>
              <a:t>HACCP</a:t>
            </a:r>
          </a:p>
          <a:p>
            <a:pPr marL="0" indent="0">
              <a:buNone/>
            </a:pPr>
            <a:endParaRPr lang="en-US" dirty="0"/>
          </a:p>
        </p:txBody>
      </p:sp>
      <p:sp>
        <p:nvSpPr>
          <p:cNvPr id="6" name="Footer Placeholder 5">
            <a:extLst>
              <a:ext uri="{FF2B5EF4-FFF2-40B4-BE49-F238E27FC236}">
                <a16:creationId xmlns:a16="http://schemas.microsoft.com/office/drawing/2014/main" id="{4ADBBA3C-B964-4A5E-84B0-C684E63AE619}"/>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FCDFC55C-E0ED-4F02-A44A-82B1A2243305}"/>
              </a:ext>
            </a:extLst>
          </p:cNvPr>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272046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83346"/>
            <a:ext cx="8702702" cy="563562"/>
          </a:xfrm>
        </p:spPr>
        <p:txBody>
          <a:bodyPr>
            <a:noAutofit/>
          </a:bodyPr>
          <a:lstStyle/>
          <a:p>
            <a:pPr algn="ctr"/>
            <a:br>
              <a:rPr lang="en-US" sz="4400" dirty="0"/>
            </a:br>
            <a:br>
              <a:rPr lang="en-US" sz="4400" dirty="0"/>
            </a:br>
            <a:r>
              <a:rPr lang="en-US" sz="4400" b="1" dirty="0">
                <a:latin typeface="Arial" panose="020B0604020202020204" pitchFamily="34" charset="0"/>
                <a:cs typeface="Arial" panose="020B0604020202020204" pitchFamily="34" charset="0"/>
              </a:rPr>
              <a:t>Training Opportunities</a:t>
            </a:r>
            <a:endParaRPr lang="en-US" sz="4400" b="1" dirty="0">
              <a:latin typeface="CLARENCE" pitchFamily="2" charset="2"/>
            </a:endParaRPr>
          </a:p>
        </p:txBody>
      </p:sp>
      <p:sp>
        <p:nvSpPr>
          <p:cNvPr id="3" name="Content Placeholder 2"/>
          <p:cNvSpPr>
            <a:spLocks noGrp="1"/>
          </p:cNvSpPr>
          <p:nvPr>
            <p:ph idx="1"/>
          </p:nvPr>
        </p:nvSpPr>
        <p:spPr>
          <a:xfrm>
            <a:off x="220650" y="1444674"/>
            <a:ext cx="8702702" cy="4657726"/>
          </a:xfrm>
        </p:spPr>
        <p:txBody>
          <a:bodyPr>
            <a:normAutofit/>
          </a:bodyPr>
          <a:lstStyle/>
          <a:p>
            <a:pPr marL="0" indent="0">
              <a:buNone/>
            </a:pPr>
            <a:r>
              <a:rPr lang="en-US" sz="3200" dirty="0"/>
              <a:t>Available trainings are located in the CARS system:</a:t>
            </a:r>
          </a:p>
          <a:p>
            <a:pPr marL="0" indent="0">
              <a:spcBef>
                <a:spcPts val="1200"/>
              </a:spcBef>
              <a:buNone/>
            </a:pPr>
            <a:r>
              <a:rPr lang="en-US" sz="3600" b="1" u="sng" dirty="0">
                <a:solidFill>
                  <a:schemeClr val="tx1"/>
                </a:solidFill>
              </a:rPr>
              <a:t>https://cnp.sde.ok.gov/oknslp/</a:t>
            </a:r>
          </a:p>
          <a:p>
            <a:pPr marL="0" indent="0">
              <a:buNone/>
            </a:pPr>
            <a:r>
              <a:rPr lang="en-US" sz="3200" b="1" i="1" dirty="0"/>
              <a:t>Other Documents </a:t>
            </a:r>
          </a:p>
          <a:p>
            <a:pPr lvl="2"/>
            <a:r>
              <a:rPr lang="en-US" sz="3200" b="1" i="1" dirty="0"/>
              <a:t>Training Information section</a:t>
            </a:r>
          </a:p>
          <a:p>
            <a:pPr lvl="3"/>
            <a:r>
              <a:rPr lang="en-US" sz="2800" dirty="0"/>
              <a:t>Zoom courses</a:t>
            </a:r>
          </a:p>
          <a:p>
            <a:pPr lvl="3"/>
            <a:r>
              <a:rPr lang="en-US" sz="2800" dirty="0"/>
              <a:t>OSDE Connect (self-paced)</a:t>
            </a:r>
          </a:p>
          <a:p>
            <a:pPr lvl="3"/>
            <a:r>
              <a:rPr lang="en-US" sz="2800" dirty="0"/>
              <a:t>Annual in-person trainings</a:t>
            </a:r>
          </a:p>
          <a:p>
            <a:pPr lvl="3"/>
            <a:r>
              <a:rPr lang="en-US" sz="2800" dirty="0"/>
              <a:t>USDA provided online &amp; self-paced trainings</a:t>
            </a:r>
          </a:p>
          <a:p>
            <a:pPr marL="1028700" lvl="3" indent="0">
              <a:buNone/>
            </a:pPr>
            <a:endParaRPr lang="en-US" sz="2800" dirty="0"/>
          </a:p>
        </p:txBody>
      </p:sp>
      <p:sp>
        <p:nvSpPr>
          <p:cNvPr id="6" name="Footer Placeholder 5">
            <a:extLst>
              <a:ext uri="{FF2B5EF4-FFF2-40B4-BE49-F238E27FC236}">
                <a16:creationId xmlns:a16="http://schemas.microsoft.com/office/drawing/2014/main" id="{1185496B-21EC-478A-91DB-BAE36600C3AE}"/>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8A2A6057-9528-4A81-A155-691EC366EE31}"/>
              </a:ext>
            </a:extLst>
          </p:cNvPr>
          <p:cNvSpPr>
            <a:spLocks noGrp="1"/>
          </p:cNvSpPr>
          <p:nvPr>
            <p:ph type="sldNum" sz="quarter" idx="12"/>
          </p:nvPr>
        </p:nvSpPr>
        <p:spPr/>
        <p:txBody>
          <a:bodyPr/>
          <a:lstStyle/>
          <a:p>
            <a:fld id="{2066355A-084C-D24E-9AD2-7E4FC41EA627}" type="slidenum">
              <a:rPr lang="en-US" smtClean="0"/>
              <a:t>17</a:t>
            </a:fld>
            <a:endParaRPr lang="en-US"/>
          </a:p>
        </p:txBody>
      </p:sp>
    </p:spTree>
    <p:extLst>
      <p:ext uri="{BB962C8B-B14F-4D97-AF65-F5344CB8AC3E}">
        <p14:creationId xmlns:p14="http://schemas.microsoft.com/office/powerpoint/2010/main" val="283039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F73B2-D6A2-49F4-9134-2CFF24A95808}"/>
              </a:ext>
            </a:extLst>
          </p:cNvPr>
          <p:cNvSpPr>
            <a:spLocks noGrp="1"/>
          </p:cNvSpPr>
          <p:nvPr>
            <p:ph type="title"/>
          </p:nvPr>
        </p:nvSpPr>
        <p:spPr/>
        <p:txBody>
          <a:bodyPr>
            <a:normAutofit/>
          </a:bodyPr>
          <a:lstStyle/>
          <a:p>
            <a:pPr algn="ctr"/>
            <a:r>
              <a:rPr lang="en-US" sz="4400" dirty="0"/>
              <a:t>Child Nutrition Website</a:t>
            </a:r>
          </a:p>
        </p:txBody>
      </p:sp>
      <p:pic>
        <p:nvPicPr>
          <p:cNvPr id="6" name="Picture 5">
            <a:extLst>
              <a:ext uri="{FF2B5EF4-FFF2-40B4-BE49-F238E27FC236}">
                <a16:creationId xmlns:a16="http://schemas.microsoft.com/office/drawing/2014/main" id="{C8DA868D-5DC1-4C90-9A3E-CB82769BD969}"/>
              </a:ext>
            </a:extLst>
          </p:cNvPr>
          <p:cNvPicPr>
            <a:picLocks noChangeAspect="1"/>
          </p:cNvPicPr>
          <p:nvPr/>
        </p:nvPicPr>
        <p:blipFill rotWithShape="1">
          <a:blip r:embed="rId3"/>
          <a:srcRect l="6667" t="18544" r="9843"/>
          <a:stretch/>
        </p:blipFill>
        <p:spPr>
          <a:xfrm>
            <a:off x="-161897" y="1417638"/>
            <a:ext cx="9467794" cy="4955382"/>
          </a:xfrm>
          <a:prstGeom prst="rect">
            <a:avLst/>
          </a:prstGeom>
        </p:spPr>
      </p:pic>
      <p:sp>
        <p:nvSpPr>
          <p:cNvPr id="5" name="Footer Placeholder 4">
            <a:extLst>
              <a:ext uri="{FF2B5EF4-FFF2-40B4-BE49-F238E27FC236}">
                <a16:creationId xmlns:a16="http://schemas.microsoft.com/office/drawing/2014/main" id="{65B35862-9447-4287-AE49-9F7FD1C13D1E}"/>
              </a:ext>
            </a:extLst>
          </p:cNvPr>
          <p:cNvSpPr>
            <a:spLocks noGrp="1"/>
          </p:cNvSpPr>
          <p:nvPr>
            <p:ph type="ftr" sz="quarter" idx="11"/>
          </p:nvPr>
        </p:nvSpPr>
        <p:spPr/>
        <p:txBody>
          <a:bodyPr/>
          <a:lstStyle/>
          <a:p>
            <a:r>
              <a:rPr lang="en-US"/>
              <a:t>Child Nutrition - Charter School FY2024</a:t>
            </a:r>
            <a:endParaRPr lang="en-US" dirty="0"/>
          </a:p>
        </p:txBody>
      </p:sp>
      <p:sp>
        <p:nvSpPr>
          <p:cNvPr id="7" name="Slide Number Placeholder 6">
            <a:extLst>
              <a:ext uri="{FF2B5EF4-FFF2-40B4-BE49-F238E27FC236}">
                <a16:creationId xmlns:a16="http://schemas.microsoft.com/office/drawing/2014/main" id="{4EC39363-18D0-448D-8848-64C348134191}"/>
              </a:ext>
            </a:extLst>
          </p:cNvPr>
          <p:cNvSpPr>
            <a:spLocks noGrp="1"/>
          </p:cNvSpPr>
          <p:nvPr>
            <p:ph type="sldNum" sz="quarter" idx="12"/>
          </p:nvPr>
        </p:nvSpPr>
        <p:spPr/>
        <p:txBody>
          <a:bodyPr/>
          <a:lstStyle/>
          <a:p>
            <a:fld id="{9F8F7BDC-F99B-46B9-AF22-9ED7040EAD7A}" type="slidenum">
              <a:rPr lang="en-US" smtClean="0"/>
              <a:t>18</a:t>
            </a:fld>
            <a:endParaRPr lang="en-US" dirty="0"/>
          </a:p>
        </p:txBody>
      </p:sp>
      <p:sp>
        <p:nvSpPr>
          <p:cNvPr id="8" name="Arrow: Left 7">
            <a:extLst>
              <a:ext uri="{FF2B5EF4-FFF2-40B4-BE49-F238E27FC236}">
                <a16:creationId xmlns:a16="http://schemas.microsoft.com/office/drawing/2014/main" id="{FC4D4C7F-7F12-498A-A92A-9A5F5A27EAD6}"/>
              </a:ext>
            </a:extLst>
          </p:cNvPr>
          <p:cNvSpPr/>
          <p:nvPr/>
        </p:nvSpPr>
        <p:spPr>
          <a:xfrm>
            <a:off x="1499016" y="5231567"/>
            <a:ext cx="1274164" cy="3651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0E5724-60B9-4EBF-B5FA-A7B9B0B751EB}"/>
              </a:ext>
            </a:extLst>
          </p:cNvPr>
          <p:cNvSpPr txBox="1"/>
          <p:nvPr/>
        </p:nvSpPr>
        <p:spPr>
          <a:xfrm>
            <a:off x="6178942" y="4996527"/>
            <a:ext cx="2965058" cy="1200329"/>
          </a:xfrm>
          <a:prstGeom prst="rect">
            <a:avLst/>
          </a:prstGeom>
          <a:noFill/>
          <a:ln w="31750">
            <a:solidFill>
              <a:srgbClr val="00B050"/>
            </a:solidFill>
          </a:ln>
        </p:spPr>
        <p:txBody>
          <a:bodyPr wrap="square" rtlCol="0">
            <a:spAutoFit/>
          </a:bodyPr>
          <a:lstStyle/>
          <a:p>
            <a:pPr algn="ctr"/>
            <a:r>
              <a:rPr lang="en-US" sz="2400" b="1" dirty="0"/>
              <a:t>Other Documents section available to everyone</a:t>
            </a:r>
          </a:p>
        </p:txBody>
      </p:sp>
    </p:spTree>
    <p:extLst>
      <p:ext uri="{BB962C8B-B14F-4D97-AF65-F5344CB8AC3E}">
        <p14:creationId xmlns:p14="http://schemas.microsoft.com/office/powerpoint/2010/main" val="167389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563562"/>
          </a:xfrm>
        </p:spPr>
        <p:txBody>
          <a:bodyPr>
            <a:noAutofit/>
          </a:bodyPr>
          <a:lstStyle/>
          <a:p>
            <a:pPr algn="ctr"/>
            <a:br>
              <a:rPr lang="en-US" sz="4400" dirty="0"/>
            </a:br>
            <a:br>
              <a:rPr lang="en-US" sz="4400" dirty="0"/>
            </a:br>
            <a:r>
              <a:rPr lang="en-US" sz="4400" dirty="0"/>
              <a:t>Child Nutrition </a:t>
            </a:r>
            <a:r>
              <a:rPr lang="en-US" sz="4400" b="1" dirty="0">
                <a:latin typeface="Arial" panose="020B0604020202020204" pitchFamily="34" charset="0"/>
                <a:cs typeface="Arial" panose="020B0604020202020204" pitchFamily="34" charset="0"/>
              </a:rPr>
              <a:t>Reviews </a:t>
            </a:r>
            <a:br>
              <a:rPr lang="en-US" sz="4400" dirty="0"/>
            </a:br>
            <a:endParaRPr lang="en-US" sz="4400" b="1" dirty="0">
              <a:latin typeface="CLARENCE" pitchFamily="2" charset="2"/>
            </a:endParaRPr>
          </a:p>
        </p:txBody>
      </p:sp>
      <p:sp>
        <p:nvSpPr>
          <p:cNvPr id="3" name="Content Placeholder 2"/>
          <p:cNvSpPr>
            <a:spLocks noGrp="1"/>
          </p:cNvSpPr>
          <p:nvPr>
            <p:ph idx="1"/>
          </p:nvPr>
        </p:nvSpPr>
        <p:spPr>
          <a:xfrm>
            <a:off x="1181887" y="1714497"/>
            <a:ext cx="7447763" cy="4657726"/>
          </a:xfrm>
        </p:spPr>
        <p:txBody>
          <a:bodyPr>
            <a:normAutofit/>
          </a:bodyPr>
          <a:lstStyle/>
          <a:p>
            <a:pPr marL="0" indent="0">
              <a:buNone/>
            </a:pPr>
            <a:r>
              <a:rPr lang="en-US" sz="3600" dirty="0"/>
              <a:t>Each institution receives </a:t>
            </a:r>
            <a:r>
              <a:rPr lang="en-US" sz="3600" b="1" i="1" dirty="0"/>
              <a:t>TWO</a:t>
            </a:r>
            <a:r>
              <a:rPr lang="en-US" sz="3600" dirty="0"/>
              <a:t> Child Nutrition Reviews:</a:t>
            </a:r>
          </a:p>
          <a:p>
            <a:pPr lvl="2">
              <a:lnSpc>
                <a:spcPct val="100000"/>
              </a:lnSpc>
              <a:spcBef>
                <a:spcPts val="1200"/>
              </a:spcBef>
            </a:pPr>
            <a:r>
              <a:rPr lang="en-US" sz="3600" b="1" dirty="0"/>
              <a:t>Administrative Review</a:t>
            </a:r>
          </a:p>
          <a:p>
            <a:pPr lvl="3"/>
            <a:r>
              <a:rPr lang="en-US" sz="3200" dirty="0"/>
              <a:t>5-year cycle</a:t>
            </a:r>
          </a:p>
          <a:p>
            <a:pPr lvl="2">
              <a:lnSpc>
                <a:spcPct val="100000"/>
              </a:lnSpc>
              <a:spcBef>
                <a:spcPts val="1200"/>
              </a:spcBef>
            </a:pPr>
            <a:r>
              <a:rPr lang="en-US" sz="3600" b="1" dirty="0"/>
              <a:t>Procurement Review </a:t>
            </a:r>
          </a:p>
          <a:p>
            <a:pPr lvl="3">
              <a:lnSpc>
                <a:spcPct val="100000"/>
              </a:lnSpc>
              <a:spcBef>
                <a:spcPts val="0"/>
              </a:spcBef>
            </a:pPr>
            <a:r>
              <a:rPr lang="en-US" sz="3200" dirty="0"/>
              <a:t>3 to 5-year cycle</a:t>
            </a:r>
          </a:p>
        </p:txBody>
      </p:sp>
      <p:sp>
        <p:nvSpPr>
          <p:cNvPr id="6" name="Footer Placeholder 5">
            <a:extLst>
              <a:ext uri="{FF2B5EF4-FFF2-40B4-BE49-F238E27FC236}">
                <a16:creationId xmlns:a16="http://schemas.microsoft.com/office/drawing/2014/main" id="{A65DAABC-124A-4DCC-B122-4AEDC2D98025}"/>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E51DE5C8-D7D9-4AA8-AE3B-02B0A8016D87}"/>
              </a:ext>
            </a:extLst>
          </p:cNvPr>
          <p:cNvSpPr>
            <a:spLocks noGrp="1"/>
          </p:cNvSpPr>
          <p:nvPr>
            <p:ph type="sldNum" sz="quarter" idx="12"/>
          </p:nvPr>
        </p:nvSpPr>
        <p:spPr/>
        <p:txBody>
          <a:bodyPr/>
          <a:lstStyle/>
          <a:p>
            <a:fld id="{2066355A-084C-D24E-9AD2-7E4FC41EA627}" type="slidenum">
              <a:rPr lang="en-US" smtClean="0"/>
              <a:t>19</a:t>
            </a:fld>
            <a:endParaRPr lang="en-US"/>
          </a:p>
        </p:txBody>
      </p:sp>
    </p:spTree>
    <p:extLst>
      <p:ext uri="{BB962C8B-B14F-4D97-AF65-F5344CB8AC3E}">
        <p14:creationId xmlns:p14="http://schemas.microsoft.com/office/powerpoint/2010/main" val="6359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77924"/>
          </a:xfrm>
        </p:spPr>
        <p:txBody>
          <a:bodyPr>
            <a:normAutofit/>
          </a:bodyPr>
          <a:lstStyle/>
          <a:p>
            <a:pPr algn="ctr"/>
            <a:r>
              <a:rPr lang="en-US" sz="4400" dirty="0"/>
              <a:t>Talking Points</a:t>
            </a:r>
          </a:p>
        </p:txBody>
      </p:sp>
      <p:sp>
        <p:nvSpPr>
          <p:cNvPr id="3" name="Content Placeholder 2"/>
          <p:cNvSpPr>
            <a:spLocks noGrp="1"/>
          </p:cNvSpPr>
          <p:nvPr>
            <p:ph idx="1"/>
          </p:nvPr>
        </p:nvSpPr>
        <p:spPr>
          <a:xfrm>
            <a:off x="1788298" y="1543051"/>
            <a:ext cx="6612752" cy="4818062"/>
          </a:xfrm>
        </p:spPr>
        <p:txBody>
          <a:bodyPr/>
          <a:lstStyle/>
          <a:p>
            <a:r>
              <a:rPr lang="en-US" sz="3200" dirty="0">
                <a:latin typeface="Arial" panose="020B0604020202020204" pitchFamily="34" charset="0"/>
                <a:cs typeface="Arial" panose="020B0604020202020204" pitchFamily="34" charset="0"/>
              </a:rPr>
              <a:t>Challenges</a:t>
            </a:r>
          </a:p>
          <a:p>
            <a:r>
              <a:rPr lang="en-US" sz="3200" dirty="0">
                <a:latin typeface="Arial" panose="020B0604020202020204" pitchFamily="34" charset="0"/>
                <a:cs typeface="Arial" panose="020B0604020202020204" pitchFamily="34" charset="0"/>
              </a:rPr>
              <a:t>Programs available to Charter Schools</a:t>
            </a:r>
          </a:p>
          <a:p>
            <a:r>
              <a:rPr lang="en-US" sz="3200" dirty="0">
                <a:latin typeface="Arial" panose="020B0604020202020204" pitchFamily="34" charset="0"/>
                <a:cs typeface="Arial" panose="020B0604020202020204" pitchFamily="34" charset="0"/>
              </a:rPr>
              <a:t>Regulations</a:t>
            </a:r>
          </a:p>
          <a:p>
            <a:r>
              <a:rPr lang="en-US" sz="3200" dirty="0">
                <a:latin typeface="Arial" panose="020B0604020202020204" pitchFamily="34" charset="0"/>
                <a:cs typeface="Arial" panose="020B0604020202020204" pitchFamily="34" charset="0"/>
              </a:rPr>
              <a:t>Getting Started</a:t>
            </a:r>
          </a:p>
          <a:p>
            <a:r>
              <a:rPr lang="en-US" sz="3200" dirty="0">
                <a:latin typeface="Arial" panose="020B0604020202020204" pitchFamily="34" charset="0"/>
                <a:cs typeface="Arial" panose="020B0604020202020204" pitchFamily="34" charset="0"/>
              </a:rPr>
              <a:t>Funding</a:t>
            </a:r>
          </a:p>
          <a:p>
            <a:r>
              <a:rPr lang="en-US" sz="3200" dirty="0">
                <a:latin typeface="Arial" panose="020B0604020202020204" pitchFamily="34" charset="0"/>
                <a:cs typeface="Arial" panose="020B0604020202020204" pitchFamily="34" charset="0"/>
              </a:rPr>
              <a:t>Records</a:t>
            </a:r>
          </a:p>
          <a:p>
            <a:r>
              <a:rPr lang="en-US" sz="3200" dirty="0">
                <a:latin typeface="Arial" panose="020B0604020202020204" pitchFamily="34" charset="0"/>
                <a:cs typeface="Arial" panose="020B0604020202020204" pitchFamily="34" charset="0"/>
              </a:rPr>
              <a:t>Training </a:t>
            </a:r>
            <a:r>
              <a:rPr lang="en-US" sz="3200">
                <a:latin typeface="Arial" panose="020B0604020202020204" pitchFamily="34" charset="0"/>
                <a:cs typeface="Arial" panose="020B0604020202020204" pitchFamily="34" charset="0"/>
              </a:rPr>
              <a:t>&amp; Reviews</a:t>
            </a:r>
            <a:endParaRPr lang="en-US" sz="3200" dirty="0">
              <a:latin typeface="Arial" panose="020B0604020202020204" pitchFamily="34" charset="0"/>
              <a:cs typeface="Arial" panose="020B0604020202020204" pitchFamily="34" charset="0"/>
            </a:endParaRPr>
          </a:p>
          <a:p>
            <a:endParaRPr lang="en-US" dirty="0"/>
          </a:p>
        </p:txBody>
      </p:sp>
      <p:sp>
        <p:nvSpPr>
          <p:cNvPr id="6" name="Footer Placeholder 5">
            <a:extLst>
              <a:ext uri="{FF2B5EF4-FFF2-40B4-BE49-F238E27FC236}">
                <a16:creationId xmlns:a16="http://schemas.microsoft.com/office/drawing/2014/main" id="{73FA075A-F162-497F-87F6-727B8022D66E}"/>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63910AFC-DD1F-413A-9130-9CF5D37D97B0}"/>
              </a:ext>
            </a:extLst>
          </p:cNvPr>
          <p:cNvSpPr>
            <a:spLocks noGrp="1"/>
          </p:cNvSpPr>
          <p:nvPr>
            <p:ph type="sldNum" sz="quarter" idx="12"/>
          </p:nvPr>
        </p:nvSpPr>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81796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125"/>
            <a:ext cx="7924800" cy="1143000"/>
          </a:xfrm>
        </p:spPr>
        <p:txBody>
          <a:bodyPr>
            <a:normAutofit fontScale="90000"/>
          </a:bodyPr>
          <a:lstStyle/>
          <a:p>
            <a:pPr algn="ctr"/>
            <a:br>
              <a:rPr lang="en-US" dirty="0"/>
            </a:br>
            <a:br>
              <a:rPr lang="en-US" dirty="0"/>
            </a:br>
            <a:r>
              <a:rPr lang="en-US" sz="4900" b="1" dirty="0">
                <a:latin typeface="Arial" panose="020B0604020202020204" pitchFamily="34" charset="0"/>
                <a:cs typeface="Arial" panose="020B0604020202020204" pitchFamily="34" charset="0"/>
              </a:rPr>
              <a:t>Contact Child Nutrition</a:t>
            </a:r>
            <a:br>
              <a:rPr lang="en-US" sz="4900" dirty="0"/>
            </a:br>
            <a:endParaRPr lang="en-US" sz="4900" b="1" dirty="0">
              <a:latin typeface="CLARENCE" pitchFamily="2" charset="2"/>
            </a:endParaRPr>
          </a:p>
        </p:txBody>
      </p:sp>
      <p:sp>
        <p:nvSpPr>
          <p:cNvPr id="3" name="Content Placeholder 2"/>
          <p:cNvSpPr>
            <a:spLocks noGrp="1"/>
          </p:cNvSpPr>
          <p:nvPr>
            <p:ph sz="quarter" idx="13"/>
          </p:nvPr>
        </p:nvSpPr>
        <p:spPr>
          <a:xfrm>
            <a:off x="609600" y="2214562"/>
            <a:ext cx="8412956" cy="4114800"/>
          </a:xfrm>
        </p:spPr>
        <p:txBody>
          <a:bodyPr>
            <a:noAutofit/>
          </a:bodyPr>
          <a:lstStyle/>
          <a:p>
            <a:pPr>
              <a:spcBef>
                <a:spcPts val="1200"/>
              </a:spcBef>
            </a:pPr>
            <a:r>
              <a:rPr lang="en-US" sz="3200" b="1" dirty="0">
                <a:latin typeface="Arial" panose="020B0604020202020204" pitchFamily="34" charset="0"/>
                <a:cs typeface="Arial" panose="020B0604020202020204" pitchFamily="34" charset="0"/>
              </a:rPr>
              <a:t>Email: NSLP@sde.ok.gov</a:t>
            </a:r>
          </a:p>
          <a:p>
            <a:pPr>
              <a:spcBef>
                <a:spcPts val="1200"/>
              </a:spcBef>
            </a:pPr>
            <a:r>
              <a:rPr lang="en-US" sz="3200" b="1" dirty="0">
                <a:latin typeface="Arial" panose="020B0604020202020204" pitchFamily="34" charset="0"/>
                <a:cs typeface="Arial" panose="020B0604020202020204" pitchFamily="34" charset="0"/>
              </a:rPr>
              <a:t>Office Phone Number: (405) 521-3327</a:t>
            </a:r>
          </a:p>
          <a:p>
            <a:pPr lvl="1">
              <a:lnSpc>
                <a:spcPct val="100000"/>
              </a:lnSpc>
              <a:spcBef>
                <a:spcPts val="1800"/>
              </a:spcBef>
            </a:pPr>
            <a:r>
              <a:rPr lang="en-US" sz="3000" dirty="0">
                <a:latin typeface="Arial" panose="020B0604020202020204" pitchFamily="34" charset="0"/>
                <a:cs typeface="Arial" panose="020B0604020202020204" pitchFamily="34" charset="0"/>
              </a:rPr>
              <a:t>Provide schools with Technical Assistance</a:t>
            </a:r>
          </a:p>
          <a:p>
            <a:pPr lvl="1">
              <a:spcBef>
                <a:spcPts val="1200"/>
              </a:spcBef>
            </a:pPr>
            <a:r>
              <a:rPr lang="en-US" sz="3000" dirty="0">
                <a:latin typeface="Arial" panose="020B0604020202020204" pitchFamily="34" charset="0"/>
                <a:cs typeface="Arial" panose="020B0604020202020204" pitchFamily="34" charset="0"/>
              </a:rPr>
              <a:t>Go to the OKSDE Website:  </a:t>
            </a:r>
          </a:p>
          <a:p>
            <a:pPr lvl="2"/>
            <a:r>
              <a:rPr lang="en-US" sz="3000" dirty="0">
                <a:latin typeface="Arial" panose="020B0604020202020204" pitchFamily="34" charset="0"/>
                <a:cs typeface="Arial" panose="020B0604020202020204" pitchFamily="34" charset="0"/>
              </a:rPr>
              <a:t>Click on Services </a:t>
            </a:r>
            <a:r>
              <a:rPr lang="en-US" sz="3000" dirty="0">
                <a:latin typeface="Arial" panose="020B0604020202020204" pitchFamily="34" charset="0"/>
                <a:cs typeface="Arial" panose="020B0604020202020204" pitchFamily="34" charset="0"/>
                <a:sym typeface="Wingdings" panose="05000000000000000000" pitchFamily="2" charset="2"/>
              </a:rPr>
              <a:t> </a:t>
            </a:r>
            <a:r>
              <a:rPr lang="en-US" sz="3000" dirty="0">
                <a:latin typeface="Arial" panose="020B0604020202020204" pitchFamily="34" charset="0"/>
                <a:cs typeface="Arial" panose="020B0604020202020204" pitchFamily="34" charset="0"/>
              </a:rPr>
              <a:t>Child Nutrition Programs </a:t>
            </a:r>
            <a:r>
              <a:rPr lang="en-US" sz="3000" dirty="0">
                <a:latin typeface="Arial" panose="020B0604020202020204" pitchFamily="34" charset="0"/>
                <a:cs typeface="Arial" panose="020B0604020202020204" pitchFamily="34" charset="0"/>
                <a:sym typeface="Wingdings" panose="05000000000000000000" pitchFamily="2" charset="2"/>
              </a:rPr>
              <a:t> </a:t>
            </a:r>
            <a:r>
              <a:rPr lang="en-US" sz="3000" dirty="0">
                <a:latin typeface="Arial" panose="020B0604020202020204" pitchFamily="34" charset="0"/>
                <a:cs typeface="Arial" panose="020B0604020202020204" pitchFamily="34" charset="0"/>
              </a:rPr>
              <a:t>Nutrition Documents</a:t>
            </a:r>
          </a:p>
        </p:txBody>
      </p:sp>
      <p:sp>
        <p:nvSpPr>
          <p:cNvPr id="6" name="Footer Placeholder 5">
            <a:extLst>
              <a:ext uri="{FF2B5EF4-FFF2-40B4-BE49-F238E27FC236}">
                <a16:creationId xmlns:a16="http://schemas.microsoft.com/office/drawing/2014/main" id="{7B696C6F-4427-4D25-B2DD-83229BA09CCF}"/>
              </a:ext>
            </a:extLst>
          </p:cNvPr>
          <p:cNvSpPr>
            <a:spLocks noGrp="1"/>
          </p:cNvSpPr>
          <p:nvPr>
            <p:ph type="ftr" sz="quarter" idx="11"/>
          </p:nvPr>
        </p:nvSpPr>
        <p:spPr/>
        <p:txBody>
          <a:bodyPr/>
          <a:lstStyle/>
          <a:p>
            <a:r>
              <a:rPr lang="en-US"/>
              <a:t>Child Nutrition - Charter School FY2024</a:t>
            </a:r>
            <a:endParaRPr lang="en-US" dirty="0"/>
          </a:p>
        </p:txBody>
      </p:sp>
      <p:sp>
        <p:nvSpPr>
          <p:cNvPr id="7" name="Slide Number Placeholder 6">
            <a:extLst>
              <a:ext uri="{FF2B5EF4-FFF2-40B4-BE49-F238E27FC236}">
                <a16:creationId xmlns:a16="http://schemas.microsoft.com/office/drawing/2014/main" id="{05538BE9-AD23-404F-9922-EFC6DC2A7757}"/>
              </a:ext>
            </a:extLst>
          </p:cNvPr>
          <p:cNvSpPr>
            <a:spLocks noGrp="1"/>
          </p:cNvSpPr>
          <p:nvPr>
            <p:ph type="sldNum" sz="quarter" idx="12"/>
          </p:nvPr>
        </p:nvSpPr>
        <p:spPr/>
        <p:txBody>
          <a:bodyPr/>
          <a:lstStyle/>
          <a:p>
            <a:fld id="{9F8F7BDC-F99B-46B9-AF22-9ED7040EAD7A}" type="slidenum">
              <a:rPr lang="en-US" smtClean="0"/>
              <a:t>20</a:t>
            </a:fld>
            <a:endParaRPr lang="en-US" dirty="0"/>
          </a:p>
        </p:txBody>
      </p:sp>
    </p:spTree>
    <p:extLst>
      <p:ext uri="{BB962C8B-B14F-4D97-AF65-F5344CB8AC3E}">
        <p14:creationId xmlns:p14="http://schemas.microsoft.com/office/powerpoint/2010/main" val="4255830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2644247"/>
            <a:ext cx="4108925" cy="2739495"/>
          </a:xfrm>
        </p:spPr>
        <p:txBody>
          <a:bodyPr>
            <a:normAutofit fontScale="90000"/>
          </a:bodyPr>
          <a:lstStyle/>
          <a:p>
            <a:br>
              <a:rPr lang="en-US" dirty="0"/>
            </a:br>
            <a:br>
              <a:rPr lang="en-US" dirty="0"/>
            </a:br>
            <a:r>
              <a:rPr lang="en-US" sz="3800" b="1" dirty="0">
                <a:latin typeface="Arial" panose="020B0604020202020204" pitchFamily="34" charset="0"/>
                <a:cs typeface="Arial" panose="020B0604020202020204" pitchFamily="34" charset="0"/>
              </a:rPr>
              <a:t>Child Nutrition Programs</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State Department of Education</a:t>
            </a:r>
            <a:br>
              <a:rPr lang="en-US" sz="38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sz="3600" dirty="0">
                <a:latin typeface="CLARENCE" pitchFamily="2" charset="2"/>
              </a:rPr>
            </a:br>
            <a:endParaRPr lang="en-US" sz="3600" b="1" dirty="0">
              <a:latin typeface="CLARENCE" pitchFamily="2" charset="2"/>
            </a:endParaRPr>
          </a:p>
        </p:txBody>
      </p:sp>
      <p:sp>
        <p:nvSpPr>
          <p:cNvPr id="3" name="Content Placeholder 2"/>
          <p:cNvSpPr>
            <a:spLocks noGrp="1"/>
          </p:cNvSpPr>
          <p:nvPr>
            <p:ph type="body" idx="1"/>
          </p:nvPr>
        </p:nvSpPr>
        <p:spPr>
          <a:xfrm>
            <a:off x="275750" y="4949298"/>
            <a:ext cx="8592500" cy="880002"/>
          </a:xfrm>
        </p:spPr>
        <p:txBody>
          <a:bodyPr>
            <a:normAutofit fontScale="25000" lnSpcReduction="20000"/>
          </a:bodyPr>
          <a:lstStyle/>
          <a:p>
            <a:pPr marL="0" indent="0">
              <a:buNone/>
            </a:pPr>
            <a:endParaRPr lang="en-US" dirty="0"/>
          </a:p>
          <a:p>
            <a:pPr marL="0" indent="0" algn="ctr">
              <a:buNone/>
            </a:pPr>
            <a:r>
              <a:rPr lang="en-US" sz="21600" b="1" dirty="0">
                <a:latin typeface="Arial" panose="020B0604020202020204" pitchFamily="34" charset="0"/>
                <a:cs typeface="Arial" panose="020B0604020202020204" pitchFamily="34" charset="0"/>
              </a:rPr>
              <a:t>THANK YOU!</a:t>
            </a:r>
            <a:endParaRPr lang="en-US" sz="7700" dirty="0">
              <a:latin typeface="Arial" panose="020B0604020202020204" pitchFamily="34" charset="0"/>
              <a:cs typeface="Arial" panose="020B0604020202020204" pitchFamily="34" charset="0"/>
            </a:endParaRPr>
          </a:p>
          <a:p>
            <a:pPr marL="0" indent="0">
              <a:buNone/>
            </a:pPr>
            <a:endParaRPr lang="en-US" sz="7700" dirty="0">
              <a:latin typeface="Arial" panose="020B0604020202020204" pitchFamily="34" charset="0"/>
              <a:cs typeface="Arial" panose="020B0604020202020204" pitchFamily="34" charset="0"/>
            </a:endParaRPr>
          </a:p>
          <a:p>
            <a:pPr marL="0" indent="0" algn="ctr">
              <a:buNone/>
            </a:pPr>
            <a:r>
              <a:rPr lang="en-US" sz="7700" dirty="0">
                <a:latin typeface="Arial" panose="020B0604020202020204" pitchFamily="34" charset="0"/>
                <a:cs typeface="Arial" panose="020B0604020202020204" pitchFamily="34" charset="0"/>
              </a:rPr>
              <a:t>This institution is an equal opportunity provider.</a:t>
            </a:r>
          </a:p>
        </p:txBody>
      </p:sp>
      <p:sp>
        <p:nvSpPr>
          <p:cNvPr id="6" name="Footer Placeholder 5">
            <a:extLst>
              <a:ext uri="{FF2B5EF4-FFF2-40B4-BE49-F238E27FC236}">
                <a16:creationId xmlns:a16="http://schemas.microsoft.com/office/drawing/2014/main" id="{0C9C025E-007E-4954-B223-67E7D763BB7A}"/>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D5906222-9C06-4B2E-B24C-4F0780E1108D}"/>
              </a:ext>
            </a:extLst>
          </p:cNvPr>
          <p:cNvSpPr>
            <a:spLocks noGrp="1"/>
          </p:cNvSpPr>
          <p:nvPr>
            <p:ph type="sldNum" sz="quarter" idx="12"/>
          </p:nvPr>
        </p:nvSpPr>
        <p:spPr/>
        <p:txBody>
          <a:bodyPr/>
          <a:lstStyle/>
          <a:p>
            <a:fld id="{91AF2B4D-6B12-4EDF-87BB-2B55CECB6611}" type="slidenum">
              <a:rPr lang="en-US" smtClean="0"/>
              <a:pPr/>
              <a:t>21</a:t>
            </a:fld>
            <a:endParaRPr lang="en-US"/>
          </a:p>
        </p:txBody>
      </p:sp>
    </p:spTree>
    <p:extLst>
      <p:ext uri="{BB962C8B-B14F-4D97-AF65-F5344CB8AC3E}">
        <p14:creationId xmlns:p14="http://schemas.microsoft.com/office/powerpoint/2010/main" val="10846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64" y="508001"/>
            <a:ext cx="8243887" cy="877887"/>
          </a:xfrm>
        </p:spPr>
        <p:txBody>
          <a:bodyPr>
            <a:noAutofit/>
          </a:bodyPr>
          <a:lstStyle/>
          <a:p>
            <a:pPr algn="ctr"/>
            <a:r>
              <a:rPr lang="en-US" sz="4400" dirty="0">
                <a:latin typeface="Arial" panose="020B0604020202020204" pitchFamily="34" charset="0"/>
                <a:cs typeface="Arial" panose="020B0604020202020204" pitchFamily="34" charset="0"/>
              </a:rPr>
              <a:t>Before You Start CNP</a:t>
            </a:r>
          </a:p>
        </p:txBody>
      </p:sp>
      <p:sp>
        <p:nvSpPr>
          <p:cNvPr id="3" name="Content Placeholder 2"/>
          <p:cNvSpPr>
            <a:spLocks noGrp="1"/>
          </p:cNvSpPr>
          <p:nvPr>
            <p:ph idx="1"/>
          </p:nvPr>
        </p:nvSpPr>
        <p:spPr>
          <a:xfrm>
            <a:off x="560784" y="1568450"/>
            <a:ext cx="8022432" cy="4351338"/>
          </a:xfrm>
        </p:spPr>
        <p:txBody>
          <a:bodyPr>
            <a:noAutofit/>
          </a:bodyPr>
          <a:lstStyle/>
          <a:p>
            <a:r>
              <a:rPr lang="en-US" sz="3600" b="1" dirty="0">
                <a:latin typeface="Arial" panose="020B0604020202020204" pitchFamily="34" charset="0"/>
                <a:cs typeface="Arial" panose="020B0604020202020204" pitchFamily="34" charset="0"/>
              </a:rPr>
              <a:t>All Child Nutrition Programs are voluntary</a:t>
            </a:r>
          </a:p>
          <a:p>
            <a:r>
              <a:rPr lang="en-US" sz="3600" dirty="0">
                <a:latin typeface="Arial" panose="020B0604020202020204" pitchFamily="34" charset="0"/>
                <a:cs typeface="Arial" panose="020B0604020202020204" pitchFamily="34" charset="0"/>
              </a:rPr>
              <a:t>Important questions</a:t>
            </a:r>
          </a:p>
          <a:p>
            <a:pPr lvl="1"/>
            <a:r>
              <a:rPr lang="en-US" sz="3200" dirty="0">
                <a:latin typeface="Arial" panose="020B0604020202020204" pitchFamily="34" charset="0"/>
                <a:cs typeface="Arial" panose="020B0604020202020204" pitchFamily="34" charset="0"/>
              </a:rPr>
              <a:t>Does your charter school want to offer meals to the students? If so, which meals?</a:t>
            </a:r>
          </a:p>
          <a:p>
            <a:pPr lvl="1"/>
            <a:r>
              <a:rPr lang="en-US" sz="3200" dirty="0">
                <a:latin typeface="Arial" panose="020B0604020202020204" pitchFamily="34" charset="0"/>
                <a:cs typeface="Arial" panose="020B0604020202020204" pitchFamily="34" charset="0"/>
              </a:rPr>
              <a:t>If meals are offered, is each site going to be self-operating or contracted?</a:t>
            </a:r>
          </a:p>
        </p:txBody>
      </p:sp>
      <p:sp>
        <p:nvSpPr>
          <p:cNvPr id="6" name="Footer Placeholder 5">
            <a:extLst>
              <a:ext uri="{FF2B5EF4-FFF2-40B4-BE49-F238E27FC236}">
                <a16:creationId xmlns:a16="http://schemas.microsoft.com/office/drawing/2014/main" id="{5F412006-9FC1-402C-AB60-4DA08E2BB5E1}"/>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DB5275CA-F032-4DF2-B282-20FBDB9E4AC1}"/>
              </a:ext>
            </a:extLst>
          </p:cNvPr>
          <p:cNvSpPr>
            <a:spLocks noGrp="1"/>
          </p:cNvSpPr>
          <p:nvPr>
            <p:ph type="sldNum" sz="quarter" idx="12"/>
          </p:nvPr>
        </p:nvSpPr>
        <p:spPr/>
        <p:txBody>
          <a:bodyPr/>
          <a:lstStyle/>
          <a:p>
            <a:fld id="{2066355A-084C-D24E-9AD2-7E4FC41EA627}" type="slidenum">
              <a:rPr lang="en-US" smtClean="0"/>
              <a:t>3</a:t>
            </a:fld>
            <a:endParaRPr lang="en-US"/>
          </a:p>
        </p:txBody>
      </p:sp>
    </p:spTree>
    <p:extLst>
      <p:ext uri="{BB962C8B-B14F-4D97-AF65-F5344CB8AC3E}">
        <p14:creationId xmlns:p14="http://schemas.microsoft.com/office/powerpoint/2010/main" val="65888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90" y="336551"/>
            <a:ext cx="8702702" cy="1325563"/>
          </a:xfrm>
        </p:spPr>
        <p:txBody>
          <a:bodyPr>
            <a:normAutofit/>
          </a:bodyPr>
          <a:lstStyle/>
          <a:p>
            <a:pPr algn="ctr"/>
            <a:r>
              <a:rPr lang="en-US" sz="4400" dirty="0">
                <a:latin typeface="Arial" panose="020B0604020202020204" pitchFamily="34" charset="0"/>
                <a:cs typeface="Arial" panose="020B0604020202020204" pitchFamily="34" charset="0"/>
              </a:rPr>
              <a:t>Questions for Charter Schools</a:t>
            </a:r>
            <a:endParaRPr lang="en-US" sz="4400" dirty="0"/>
          </a:p>
        </p:txBody>
      </p:sp>
      <p:sp>
        <p:nvSpPr>
          <p:cNvPr id="3" name="Content Placeholder 2"/>
          <p:cNvSpPr>
            <a:spLocks noGrp="1"/>
          </p:cNvSpPr>
          <p:nvPr>
            <p:ph idx="1"/>
          </p:nvPr>
        </p:nvSpPr>
        <p:spPr>
          <a:xfrm>
            <a:off x="706426" y="1662114"/>
            <a:ext cx="7784431" cy="4351338"/>
          </a:xfrm>
        </p:spPr>
        <p:txBody>
          <a:bodyPr>
            <a:normAutofit lnSpcReduction="10000"/>
          </a:bodyPr>
          <a:lstStyle/>
          <a:p>
            <a:r>
              <a:rPr lang="en-US" sz="3600" dirty="0">
                <a:latin typeface="Arial" panose="020B0604020202020204" pitchFamily="34" charset="0"/>
                <a:cs typeface="Arial" panose="020B0604020202020204" pitchFamily="34" charset="0"/>
              </a:rPr>
              <a:t>What kind of kitchen equipment does your facility have?</a:t>
            </a:r>
          </a:p>
          <a:p>
            <a:pPr>
              <a:spcBef>
                <a:spcPts val="1800"/>
              </a:spcBef>
            </a:pPr>
            <a:r>
              <a:rPr lang="en-US" sz="3600" dirty="0">
                <a:latin typeface="Arial" panose="020B0604020202020204" pitchFamily="34" charset="0"/>
                <a:cs typeface="Arial" panose="020B0604020202020204" pitchFamily="34" charset="0"/>
              </a:rPr>
              <a:t>What type of kitchen/cafeteria facilities are available</a:t>
            </a:r>
          </a:p>
          <a:p>
            <a:pPr>
              <a:spcBef>
                <a:spcPts val="1800"/>
              </a:spcBef>
            </a:pPr>
            <a:r>
              <a:rPr lang="en-US" sz="3600" dirty="0">
                <a:latin typeface="Arial" panose="020B0604020202020204" pitchFamily="34" charset="0"/>
                <a:cs typeface="Arial" panose="020B0604020202020204" pitchFamily="34" charset="0"/>
              </a:rPr>
              <a:t>Do you have an establish reliable administrative systems in place to receive reimbursement</a:t>
            </a:r>
          </a:p>
          <a:p>
            <a:endParaRPr lang="en-US" dirty="0"/>
          </a:p>
        </p:txBody>
      </p:sp>
      <p:sp>
        <p:nvSpPr>
          <p:cNvPr id="6" name="Footer Placeholder 5">
            <a:extLst>
              <a:ext uri="{FF2B5EF4-FFF2-40B4-BE49-F238E27FC236}">
                <a16:creationId xmlns:a16="http://schemas.microsoft.com/office/drawing/2014/main" id="{BCFA4C23-207C-4F6F-A6EA-DEB8858BC6DB}"/>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90390469-9AD8-48B0-B52D-6B2EFE7483B8}"/>
              </a:ext>
            </a:extLst>
          </p:cNvPr>
          <p:cNvSpPr>
            <a:spLocks noGrp="1"/>
          </p:cNvSpPr>
          <p:nvPr>
            <p:ph type="sldNum" sz="quarter" idx="12"/>
          </p:nvPr>
        </p:nvSpPr>
        <p:spPr/>
        <p:txBody>
          <a:bodyPr/>
          <a:lstStyle/>
          <a:p>
            <a:fld id="{2066355A-084C-D24E-9AD2-7E4FC41EA627}" type="slidenum">
              <a:rPr lang="en-US" smtClean="0"/>
              <a:t>4</a:t>
            </a:fld>
            <a:endParaRPr lang="en-US"/>
          </a:p>
        </p:txBody>
      </p:sp>
    </p:spTree>
    <p:extLst>
      <p:ext uri="{BB962C8B-B14F-4D97-AF65-F5344CB8AC3E}">
        <p14:creationId xmlns:p14="http://schemas.microsoft.com/office/powerpoint/2010/main" val="380508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49" y="527099"/>
            <a:ext cx="8702702" cy="973413"/>
          </a:xfrm>
        </p:spPr>
        <p:txBody>
          <a:bodyPr>
            <a:noAutofit/>
          </a:bodyPr>
          <a:lstStyle/>
          <a:p>
            <a:pPr algn="ctr"/>
            <a:r>
              <a:rPr lang="en-US" sz="4400" b="1" dirty="0">
                <a:latin typeface="Arial" panose="020B0604020202020204" pitchFamily="34" charset="0"/>
                <a:cs typeface="Arial" panose="020B0604020202020204" pitchFamily="34" charset="0"/>
              </a:rPr>
              <a:t>Federal Regulations</a:t>
            </a:r>
          </a:p>
        </p:txBody>
      </p:sp>
      <p:sp>
        <p:nvSpPr>
          <p:cNvPr id="3" name="Content Placeholder 2"/>
          <p:cNvSpPr>
            <a:spLocks noGrp="1"/>
          </p:cNvSpPr>
          <p:nvPr>
            <p:ph idx="1"/>
          </p:nvPr>
        </p:nvSpPr>
        <p:spPr>
          <a:xfrm>
            <a:off x="385372" y="1500512"/>
            <a:ext cx="8180130" cy="4351338"/>
          </a:xfrm>
        </p:spPr>
        <p:txBody>
          <a:bodyPr>
            <a:normAutofit fontScale="92500" lnSpcReduction="10000"/>
          </a:bodyPr>
          <a:lstStyle/>
          <a:p>
            <a:r>
              <a:rPr lang="en-US" sz="3200" dirty="0">
                <a:latin typeface="Arial" panose="020B0604020202020204" pitchFamily="34" charset="0"/>
                <a:cs typeface="Arial" panose="020B0604020202020204" pitchFamily="34" charset="0"/>
              </a:rPr>
              <a:t>Institutions cannot participate unless there is a physical place</a:t>
            </a:r>
          </a:p>
          <a:p>
            <a:pPr marL="0" indent="0">
              <a:buNone/>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Institutions that do not participate in our meal program may not distribute to their students Free/Reduced-Price Meal Applications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Must have a person designated as a Food Service Director</a:t>
            </a:r>
          </a:p>
          <a:p>
            <a:pPr marL="0" indent="0">
              <a:buNone/>
            </a:pPr>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4E342919-8407-4DBF-B70F-F51BDB54ECA9}"/>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771B337D-4063-4E19-9A38-D2D53295A14A}"/>
              </a:ext>
            </a:extLst>
          </p:cNvPr>
          <p:cNvSpPr>
            <a:spLocks noGrp="1"/>
          </p:cNvSpPr>
          <p:nvPr>
            <p:ph type="sldNum" sz="quarter" idx="12"/>
          </p:nvPr>
        </p:nvSpPr>
        <p:spPr/>
        <p:txBody>
          <a:bodyPr/>
          <a:lstStyle/>
          <a:p>
            <a:fld id="{2066355A-084C-D24E-9AD2-7E4FC41EA627}" type="slidenum">
              <a:rPr lang="en-US" smtClean="0"/>
              <a:t>5</a:t>
            </a:fld>
            <a:endParaRPr lang="en-US"/>
          </a:p>
        </p:txBody>
      </p:sp>
    </p:spTree>
    <p:extLst>
      <p:ext uri="{BB962C8B-B14F-4D97-AF65-F5344CB8AC3E}">
        <p14:creationId xmlns:p14="http://schemas.microsoft.com/office/powerpoint/2010/main" val="285109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1485"/>
            <a:ext cx="8702702" cy="1049337"/>
          </a:xfrm>
        </p:spPr>
        <p:txBody>
          <a:bodyPr>
            <a:noAutofit/>
          </a:bodyPr>
          <a:lstStyle/>
          <a:p>
            <a:pPr algn="ctr"/>
            <a:r>
              <a:rPr lang="en-US" sz="4400" b="1" dirty="0">
                <a:latin typeface="Arial" panose="020B0604020202020204" pitchFamily="34" charset="0"/>
                <a:cs typeface="Arial" panose="020B0604020202020204" pitchFamily="34" charset="0"/>
              </a:rPr>
              <a:t>Federal Programs Available</a:t>
            </a:r>
          </a:p>
        </p:txBody>
      </p:sp>
      <p:sp>
        <p:nvSpPr>
          <p:cNvPr id="3" name="Content Placeholder 2"/>
          <p:cNvSpPr>
            <a:spLocks noGrp="1"/>
          </p:cNvSpPr>
          <p:nvPr>
            <p:ph idx="1"/>
          </p:nvPr>
        </p:nvSpPr>
        <p:spPr>
          <a:xfrm>
            <a:off x="385372" y="1713222"/>
            <a:ext cx="8217452" cy="4351338"/>
          </a:xfrm>
        </p:spPr>
        <p:txBody>
          <a:bodyPr>
            <a:noAutofit/>
          </a:bodyPr>
          <a:lstStyle/>
          <a:p>
            <a:r>
              <a:rPr lang="en-US" sz="3400" dirty="0">
                <a:latin typeface="Arial" panose="020B0604020202020204" pitchFamily="34" charset="0"/>
                <a:cs typeface="Arial" panose="020B0604020202020204" pitchFamily="34" charset="0"/>
              </a:rPr>
              <a:t>National School Lunch Program  (NSLP)</a:t>
            </a:r>
          </a:p>
          <a:p>
            <a:pPr>
              <a:spcBef>
                <a:spcPts val="1800"/>
              </a:spcBef>
            </a:pPr>
            <a:r>
              <a:rPr lang="en-US" sz="3400" dirty="0">
                <a:latin typeface="Arial" panose="020B0604020202020204" pitchFamily="34" charset="0"/>
                <a:cs typeface="Arial" panose="020B0604020202020204" pitchFamily="34" charset="0"/>
              </a:rPr>
              <a:t>School Breakfast Program  (SBP)</a:t>
            </a:r>
          </a:p>
          <a:p>
            <a:pPr>
              <a:spcBef>
                <a:spcPts val="1800"/>
              </a:spcBef>
            </a:pPr>
            <a:r>
              <a:rPr lang="en-US" sz="3400" dirty="0">
                <a:latin typeface="Arial" panose="020B0604020202020204" pitchFamily="34" charset="0"/>
                <a:cs typeface="Arial" panose="020B0604020202020204" pitchFamily="34" charset="0"/>
              </a:rPr>
              <a:t>After-School Snack Program (ASSP)</a:t>
            </a:r>
          </a:p>
          <a:p>
            <a:pPr>
              <a:spcBef>
                <a:spcPts val="1800"/>
              </a:spcBef>
            </a:pPr>
            <a:r>
              <a:rPr lang="en-US" sz="3400" dirty="0">
                <a:latin typeface="Arial" panose="020B0604020202020204" pitchFamily="34" charset="0"/>
                <a:cs typeface="Arial" panose="020B0604020202020204" pitchFamily="34" charset="0"/>
              </a:rPr>
              <a:t>Seamless Summer (SSO)</a:t>
            </a:r>
          </a:p>
          <a:p>
            <a:pPr>
              <a:spcBef>
                <a:spcPts val="1800"/>
              </a:spcBef>
            </a:pPr>
            <a:r>
              <a:rPr lang="en-US" sz="3400" dirty="0">
                <a:latin typeface="Arial" panose="020B0604020202020204" pitchFamily="34" charset="0"/>
                <a:cs typeface="Arial" panose="020B0604020202020204" pitchFamily="34" charset="0"/>
              </a:rPr>
              <a:t>Summer Food Service Program (SFS</a:t>
            </a:r>
            <a:r>
              <a:rPr lang="en-US" sz="3600" dirty="0">
                <a:latin typeface="Arial" panose="020B0604020202020204" pitchFamily="34" charset="0"/>
                <a:cs typeface="Arial" panose="020B0604020202020204" pitchFamily="34" charset="0"/>
              </a:rPr>
              <a:t>P)</a:t>
            </a:r>
          </a:p>
        </p:txBody>
      </p:sp>
      <p:sp>
        <p:nvSpPr>
          <p:cNvPr id="4" name="AutoShape 2" descr="Image result for Usd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Usd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ooter Placeholder 7">
            <a:extLst>
              <a:ext uri="{FF2B5EF4-FFF2-40B4-BE49-F238E27FC236}">
                <a16:creationId xmlns:a16="http://schemas.microsoft.com/office/drawing/2014/main" id="{15B8EEA8-4CF3-4A3F-B5B9-6142F45CD569}"/>
              </a:ext>
            </a:extLst>
          </p:cNvPr>
          <p:cNvSpPr>
            <a:spLocks noGrp="1"/>
          </p:cNvSpPr>
          <p:nvPr>
            <p:ph type="ftr" sz="quarter" idx="11"/>
          </p:nvPr>
        </p:nvSpPr>
        <p:spPr/>
        <p:txBody>
          <a:bodyPr/>
          <a:lstStyle/>
          <a:p>
            <a:r>
              <a:rPr lang="en-US"/>
              <a:t>Child Nutrition - Charter School FY2024</a:t>
            </a:r>
          </a:p>
        </p:txBody>
      </p:sp>
      <p:sp>
        <p:nvSpPr>
          <p:cNvPr id="9" name="Slide Number Placeholder 8">
            <a:extLst>
              <a:ext uri="{FF2B5EF4-FFF2-40B4-BE49-F238E27FC236}">
                <a16:creationId xmlns:a16="http://schemas.microsoft.com/office/drawing/2014/main" id="{033E7C96-D90B-4432-B2EF-65FF3137E95C}"/>
              </a:ext>
            </a:extLst>
          </p:cNvPr>
          <p:cNvSpPr>
            <a:spLocks noGrp="1"/>
          </p:cNvSpPr>
          <p:nvPr>
            <p:ph type="sldNum" sz="quarter" idx="12"/>
          </p:nvPr>
        </p:nvSpPr>
        <p:spPr/>
        <p:txBody>
          <a:bodyPr/>
          <a:lstStyle/>
          <a:p>
            <a:fld id="{2066355A-084C-D24E-9AD2-7E4FC41EA627}" type="slidenum">
              <a:rPr lang="en-US" smtClean="0"/>
              <a:t>6</a:t>
            </a:fld>
            <a:endParaRPr lang="en-US"/>
          </a:p>
        </p:txBody>
      </p:sp>
    </p:spTree>
    <p:extLst>
      <p:ext uri="{BB962C8B-B14F-4D97-AF65-F5344CB8AC3E}">
        <p14:creationId xmlns:p14="http://schemas.microsoft.com/office/powerpoint/2010/main" val="234136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129556"/>
            <a:ext cx="8702702" cy="1049337"/>
          </a:xfrm>
        </p:spPr>
        <p:txBody>
          <a:bodyPr>
            <a:noAutofit/>
          </a:bodyPr>
          <a:lstStyle/>
          <a:p>
            <a:pPr algn="ct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Federal Programs Available</a:t>
            </a:r>
          </a:p>
        </p:txBody>
      </p:sp>
      <p:sp>
        <p:nvSpPr>
          <p:cNvPr id="3" name="Content Placeholder 2"/>
          <p:cNvSpPr>
            <a:spLocks noGrp="1"/>
          </p:cNvSpPr>
          <p:nvPr>
            <p:ph idx="1"/>
          </p:nvPr>
        </p:nvSpPr>
        <p:spPr>
          <a:xfrm>
            <a:off x="485774" y="1579354"/>
            <a:ext cx="8437577" cy="4671543"/>
          </a:xfrm>
        </p:spPr>
        <p:txBody>
          <a:bodyPr>
            <a:noAutofit/>
          </a:bodyPr>
          <a:lstStyle/>
          <a:p>
            <a:pPr>
              <a:spcBef>
                <a:spcPts val="1800"/>
              </a:spcBef>
            </a:pPr>
            <a:r>
              <a:rPr lang="en-US" sz="3200" dirty="0">
                <a:latin typeface="Arial" panose="020B0604020202020204" pitchFamily="34" charset="0"/>
                <a:cs typeface="Arial" panose="020B0604020202020204" pitchFamily="34" charset="0"/>
              </a:rPr>
              <a:t>Child and Adult Care Food Programs (CACFP)   	</a:t>
            </a:r>
          </a:p>
          <a:p>
            <a:pPr lvl="1"/>
            <a:r>
              <a:rPr lang="en-US" sz="3200" dirty="0">
                <a:latin typeface="Arial" panose="020B0604020202020204" pitchFamily="34" charset="0"/>
                <a:cs typeface="Arial" panose="020B0604020202020204" pitchFamily="34" charset="0"/>
              </a:rPr>
              <a:t>At-Risk Afterschool Meals 						(lunch/supper or snack)</a:t>
            </a:r>
          </a:p>
          <a:p>
            <a:pPr>
              <a:spcBef>
                <a:spcPts val="1800"/>
              </a:spcBef>
            </a:pPr>
            <a:r>
              <a:rPr lang="en-US" sz="3200" dirty="0">
                <a:latin typeface="Arial" panose="020B0604020202020204" pitchFamily="34" charset="0"/>
                <a:cs typeface="Arial" panose="020B0604020202020204" pitchFamily="34" charset="0"/>
              </a:rPr>
              <a:t>Fresh Fruit and Vegetable Program Grant (FFVP)</a:t>
            </a:r>
          </a:p>
          <a:p>
            <a:r>
              <a:rPr lang="en-US" sz="3200" dirty="0">
                <a:latin typeface="Arial" panose="020B0604020202020204" pitchFamily="34" charset="0"/>
                <a:cs typeface="Arial" panose="020B0604020202020204" pitchFamily="34" charset="0"/>
              </a:rPr>
              <a:t>Farm to School (F2S)</a:t>
            </a:r>
          </a:p>
          <a:p>
            <a:pPr>
              <a:spcBef>
                <a:spcPts val="1800"/>
              </a:spcBef>
            </a:pPr>
            <a:r>
              <a:rPr lang="en-US" sz="3200" dirty="0">
                <a:latin typeface="Arial" panose="020B0604020202020204" pitchFamily="34" charset="0"/>
                <a:cs typeface="Arial" panose="020B0604020202020204" pitchFamily="34" charset="0"/>
              </a:rPr>
              <a:t>Special Milk Program</a:t>
            </a:r>
          </a:p>
          <a:p>
            <a:endParaRPr lang="en-US" sz="3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5D6DEAA4-516D-4B85-BBE8-A78B6D9CAFB8}"/>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FEA29F49-8F7E-4D67-9565-C36AEA2FA509}"/>
              </a:ext>
            </a:extLst>
          </p:cNvPr>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331040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6AD3-7895-A08C-1EC4-2D8EB5C83B49}"/>
              </a:ext>
            </a:extLst>
          </p:cNvPr>
          <p:cNvSpPr>
            <a:spLocks noGrp="1"/>
          </p:cNvSpPr>
          <p:nvPr>
            <p:ph type="title"/>
          </p:nvPr>
        </p:nvSpPr>
        <p:spPr/>
        <p:txBody>
          <a:bodyPr>
            <a:normAutofit/>
          </a:bodyPr>
          <a:lstStyle/>
          <a:p>
            <a:pPr algn="ctr"/>
            <a:r>
              <a:rPr lang="en-US" sz="4400" dirty="0"/>
              <a:t>How to Apply </a:t>
            </a:r>
          </a:p>
        </p:txBody>
      </p:sp>
      <p:sp>
        <p:nvSpPr>
          <p:cNvPr id="3" name="Content Placeholder 2">
            <a:extLst>
              <a:ext uri="{FF2B5EF4-FFF2-40B4-BE49-F238E27FC236}">
                <a16:creationId xmlns:a16="http://schemas.microsoft.com/office/drawing/2014/main" id="{CEBAABEE-83F7-9C3F-7968-79FA5D82B90F}"/>
              </a:ext>
            </a:extLst>
          </p:cNvPr>
          <p:cNvSpPr>
            <a:spLocks noGrp="1"/>
          </p:cNvSpPr>
          <p:nvPr>
            <p:ph idx="1"/>
          </p:nvPr>
        </p:nvSpPr>
        <p:spPr>
          <a:xfrm>
            <a:off x="220650" y="1473980"/>
            <a:ext cx="8702702" cy="4889339"/>
          </a:xfrm>
        </p:spPr>
        <p:txBody>
          <a:bodyPr>
            <a:normAutofit/>
          </a:bodyPr>
          <a:lstStyle/>
          <a:p>
            <a:pPr marL="0" indent="0">
              <a:buNone/>
            </a:pPr>
            <a:r>
              <a:rPr lang="en-US" sz="2600" b="1" dirty="0">
                <a:solidFill>
                  <a:srgbClr val="C00000"/>
                </a:solidFill>
              </a:rPr>
              <a:t>Before you apply, we require you to be in the OSDE system with a County-District Code</a:t>
            </a:r>
          </a:p>
          <a:p>
            <a:r>
              <a:rPr lang="en-US" sz="2600" b="1" dirty="0"/>
              <a:t>Step One</a:t>
            </a:r>
            <a:r>
              <a:rPr lang="en-US" sz="2600" dirty="0"/>
              <a:t>:  Contact Becky Gray </a:t>
            </a:r>
            <a:r>
              <a:rPr lang="en-US" sz="2600" dirty="0">
                <a:hlinkClick r:id="rId3"/>
              </a:rPr>
              <a:t>Becky.Gray@sde.ok.gov</a:t>
            </a:r>
            <a:r>
              <a:rPr lang="en-US" sz="2600" dirty="0"/>
              <a:t>  Let her know what programs you would like to offer</a:t>
            </a:r>
          </a:p>
          <a:p>
            <a:r>
              <a:rPr lang="en-US" sz="2600" b="1" dirty="0"/>
              <a:t>Step Two</a:t>
            </a:r>
            <a:r>
              <a:rPr lang="en-US" sz="2600" dirty="0"/>
              <a:t>:  Send you an Application </a:t>
            </a:r>
          </a:p>
          <a:p>
            <a:r>
              <a:rPr lang="en-US" sz="2600" b="1" dirty="0"/>
              <a:t>Step Three: </a:t>
            </a:r>
            <a:r>
              <a:rPr lang="en-US" sz="2600" dirty="0"/>
              <a:t>Charter school completes the Application and sends it back to Becky Gray. Give her one week for approval or look for an email for corrections</a:t>
            </a:r>
          </a:p>
          <a:p>
            <a:r>
              <a:rPr lang="en-US" sz="2600" b="1" dirty="0"/>
              <a:t>Step Four:  </a:t>
            </a:r>
            <a:r>
              <a:rPr lang="en-US" sz="2600" dirty="0"/>
              <a:t>Approval visit from your Program Specialist </a:t>
            </a:r>
          </a:p>
        </p:txBody>
      </p:sp>
      <p:sp>
        <p:nvSpPr>
          <p:cNvPr id="4" name="Footer Placeholder 3">
            <a:extLst>
              <a:ext uri="{FF2B5EF4-FFF2-40B4-BE49-F238E27FC236}">
                <a16:creationId xmlns:a16="http://schemas.microsoft.com/office/drawing/2014/main" id="{77731869-E1AA-6153-8B93-A9EAE2838046}"/>
              </a:ext>
            </a:extLst>
          </p:cNvPr>
          <p:cNvSpPr>
            <a:spLocks noGrp="1"/>
          </p:cNvSpPr>
          <p:nvPr>
            <p:ph type="ftr" sz="quarter" idx="11"/>
          </p:nvPr>
        </p:nvSpPr>
        <p:spPr/>
        <p:txBody>
          <a:bodyPr/>
          <a:lstStyle/>
          <a:p>
            <a:r>
              <a:rPr lang="en-US"/>
              <a:t>Child Nutrition - Charter School FY2024</a:t>
            </a:r>
          </a:p>
        </p:txBody>
      </p:sp>
      <p:sp>
        <p:nvSpPr>
          <p:cNvPr id="5" name="Slide Number Placeholder 4">
            <a:extLst>
              <a:ext uri="{FF2B5EF4-FFF2-40B4-BE49-F238E27FC236}">
                <a16:creationId xmlns:a16="http://schemas.microsoft.com/office/drawing/2014/main" id="{E31270B4-49E9-CE28-DB06-0EADC589E47F}"/>
              </a:ext>
            </a:extLst>
          </p:cNvPr>
          <p:cNvSpPr>
            <a:spLocks noGrp="1"/>
          </p:cNvSpPr>
          <p:nvPr>
            <p:ph type="sldNum" sz="quarter" idx="12"/>
          </p:nvPr>
        </p:nvSpPr>
        <p:spPr/>
        <p:txBody>
          <a:bodyPr/>
          <a:lstStyle/>
          <a:p>
            <a:fld id="{2066355A-084C-D24E-9AD2-7E4FC41EA627}" type="slidenum">
              <a:rPr lang="en-US" smtClean="0"/>
              <a:t>8</a:t>
            </a:fld>
            <a:endParaRPr lang="en-US"/>
          </a:p>
        </p:txBody>
      </p:sp>
    </p:spTree>
    <p:extLst>
      <p:ext uri="{BB962C8B-B14F-4D97-AF65-F5344CB8AC3E}">
        <p14:creationId xmlns:p14="http://schemas.microsoft.com/office/powerpoint/2010/main" val="399461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923352" cy="1106487"/>
          </a:xfrm>
        </p:spPr>
        <p:txBody>
          <a:bodyPr>
            <a:noAutofit/>
          </a:bodyPr>
          <a:lstStyle/>
          <a:p>
            <a:pPr algn="ctr"/>
            <a:br>
              <a:rPr lang="en-US" sz="4400" dirty="0"/>
            </a:br>
            <a:r>
              <a:rPr lang="en-US" sz="4400" b="1" dirty="0">
                <a:latin typeface="Arial" panose="020B0604020202020204" pitchFamily="34" charset="0"/>
                <a:cs typeface="Arial" panose="020B0604020202020204" pitchFamily="34" charset="0"/>
              </a:rPr>
              <a:t>Participation Requirements</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3010" y="1430822"/>
            <a:ext cx="8537980" cy="4646613"/>
          </a:xfrm>
        </p:spPr>
        <p:txBody>
          <a:bodyPr>
            <a:normAutofit fontScale="92500" lnSpcReduction="10000"/>
          </a:bodyPr>
          <a:lstStyle/>
          <a:p>
            <a:r>
              <a:rPr lang="en-US" sz="3200" dirty="0">
                <a:latin typeface="Arial" panose="020B0604020202020204" pitchFamily="34" charset="0"/>
                <a:cs typeface="Arial" panose="020B0604020202020204" pitchFamily="34" charset="0"/>
              </a:rPr>
              <a:t>Completion of Application/Agreement, Policy Statement for State Agency-CARS</a:t>
            </a:r>
          </a:p>
          <a:p>
            <a:pPr>
              <a:spcBef>
                <a:spcPts val="1800"/>
              </a:spcBef>
            </a:pPr>
            <a:r>
              <a:rPr lang="en-US" sz="3200" dirty="0">
                <a:latin typeface="Arial" panose="020B0604020202020204" pitchFamily="34" charset="0"/>
                <a:cs typeface="Arial" panose="020B0604020202020204" pitchFamily="34" charset="0"/>
              </a:rPr>
              <a:t>Distribution </a:t>
            </a:r>
            <a:r>
              <a:rPr lang="en-US" sz="3200" u="sng" dirty="0">
                <a:latin typeface="Arial" panose="020B0604020202020204" pitchFamily="34" charset="0"/>
                <a:cs typeface="Arial" panose="020B0604020202020204" pitchFamily="34" charset="0"/>
              </a:rPr>
              <a:t>and</a:t>
            </a:r>
            <a:r>
              <a:rPr lang="en-US" sz="3200" dirty="0">
                <a:latin typeface="Arial" panose="020B0604020202020204" pitchFamily="34" charset="0"/>
                <a:cs typeface="Arial" panose="020B0604020202020204" pitchFamily="34" charset="0"/>
              </a:rPr>
              <a:t> Approval of Free/Reduced-meal Applications</a:t>
            </a:r>
          </a:p>
          <a:p>
            <a:pPr>
              <a:spcBef>
                <a:spcPts val="1800"/>
              </a:spcBef>
            </a:pPr>
            <a:r>
              <a:rPr lang="en-US" sz="3200" dirty="0">
                <a:latin typeface="Arial" panose="020B0604020202020204" pitchFamily="34" charset="0"/>
                <a:cs typeface="Arial" panose="020B0604020202020204" pitchFamily="34" charset="0"/>
              </a:rPr>
              <a:t>Participation in Direct Certification</a:t>
            </a:r>
          </a:p>
          <a:p>
            <a:pPr>
              <a:spcBef>
                <a:spcPts val="1800"/>
              </a:spcBef>
            </a:pPr>
            <a:r>
              <a:rPr lang="en-US" sz="3200" dirty="0">
                <a:latin typeface="Arial" panose="020B0604020202020204" pitchFamily="34" charset="0"/>
                <a:cs typeface="Arial" panose="020B0604020202020204" pitchFamily="34" charset="0"/>
              </a:rPr>
              <a:t>Maintain a count of reimbursable meals by eligibility</a:t>
            </a:r>
          </a:p>
          <a:p>
            <a:r>
              <a:rPr lang="en-US" sz="3200" dirty="0">
                <a:latin typeface="Arial" panose="020B0604020202020204" pitchFamily="34" charset="0"/>
                <a:cs typeface="Arial" panose="020B0604020202020204" pitchFamily="34" charset="0"/>
              </a:rPr>
              <a:t>Serve meals which meet USDA meal pattern requirements</a:t>
            </a:r>
          </a:p>
          <a:p>
            <a:endParaRPr lang="en-US" sz="3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6" name="Footer Placeholder 5">
            <a:extLst>
              <a:ext uri="{FF2B5EF4-FFF2-40B4-BE49-F238E27FC236}">
                <a16:creationId xmlns:a16="http://schemas.microsoft.com/office/drawing/2014/main" id="{D48755AE-B7FE-43E0-B108-24F596D64FA2}"/>
              </a:ext>
            </a:extLst>
          </p:cNvPr>
          <p:cNvSpPr>
            <a:spLocks noGrp="1"/>
          </p:cNvSpPr>
          <p:nvPr>
            <p:ph type="ftr" sz="quarter" idx="11"/>
          </p:nvPr>
        </p:nvSpPr>
        <p:spPr/>
        <p:txBody>
          <a:bodyPr/>
          <a:lstStyle/>
          <a:p>
            <a:r>
              <a:rPr lang="en-US"/>
              <a:t>Child Nutrition - Charter School FY2024</a:t>
            </a:r>
          </a:p>
        </p:txBody>
      </p:sp>
      <p:sp>
        <p:nvSpPr>
          <p:cNvPr id="7" name="Slide Number Placeholder 6">
            <a:extLst>
              <a:ext uri="{FF2B5EF4-FFF2-40B4-BE49-F238E27FC236}">
                <a16:creationId xmlns:a16="http://schemas.microsoft.com/office/drawing/2014/main" id="{3BF810B4-0F33-48AC-9FD6-2A723CDAE0BF}"/>
              </a:ext>
            </a:extLst>
          </p:cNvPr>
          <p:cNvSpPr>
            <a:spLocks noGrp="1"/>
          </p:cNvSpPr>
          <p:nvPr>
            <p:ph type="sldNum" sz="quarter" idx="12"/>
          </p:nvPr>
        </p:nvSpPr>
        <p:spPr/>
        <p:txBody>
          <a:bodyPr/>
          <a:lstStyle/>
          <a:p>
            <a:fld id="{2066355A-084C-D24E-9AD2-7E4FC41EA627}" type="slidenum">
              <a:rPr lang="en-US" smtClean="0"/>
              <a:t>9</a:t>
            </a:fld>
            <a:endParaRPr lang="en-US"/>
          </a:p>
        </p:txBody>
      </p:sp>
    </p:spTree>
    <p:extLst>
      <p:ext uri="{BB962C8B-B14F-4D97-AF65-F5344CB8AC3E}">
        <p14:creationId xmlns:p14="http://schemas.microsoft.com/office/powerpoint/2010/main" val="1197119067"/>
      </p:ext>
    </p:extLst>
  </p:cSld>
  <p:clrMapOvr>
    <a:masterClrMapping/>
  </p:clrMapOvr>
</p:sld>
</file>

<file path=ppt/theme/theme1.xml><?xml version="1.0" encoding="utf-8"?>
<a:theme xmlns:a="http://schemas.openxmlformats.org/drawingml/2006/main" name="Updated PPTemplatefrom SDE 5-5-2020">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BE25389710FE4FBCD578BAD5C17D5C" ma:contentTypeVersion="12" ma:contentTypeDescription="Create a new document." ma:contentTypeScope="" ma:versionID="4c2f33f0a00affd14127119c81c53c79">
  <xsd:schema xmlns:xsd="http://www.w3.org/2001/XMLSchema" xmlns:xs="http://www.w3.org/2001/XMLSchema" xmlns:p="http://schemas.microsoft.com/office/2006/metadata/properties" xmlns:ns1="http://schemas.microsoft.com/sharepoint/v3" xmlns:ns3="7cc876c3-1f77-40bc-8f1f-745f4d6cf5d8" targetNamespace="http://schemas.microsoft.com/office/2006/metadata/properties" ma:root="true" ma:fieldsID="5f9ac02f3a5aa1acea71683dba6dbf3c" ns1:_="" ns3:_="">
    <xsd:import namespace="http://schemas.microsoft.com/sharepoint/v3"/>
    <xsd:import namespace="7cc876c3-1f77-40bc-8f1f-745f4d6cf5d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c876c3-1f77-40bc-8f1f-745f4d6cf5d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sharepoint/v3"/>
    <ds:schemaRef ds:uri="http://purl.org/dc/elements/1.1/"/>
    <ds:schemaRef ds:uri="7cc876c3-1f77-40bc-8f1f-745f4d6cf5d8"/>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44DB02C-F5B9-4F30-8A7B-F377A387F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c876c3-1f77-40bc-8f1f-745f4d6c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Updated PPTemplatefrom SDE 5-5-2020</Template>
  <TotalTime>2774</TotalTime>
  <Words>2774</Words>
  <Application>Microsoft Office PowerPoint</Application>
  <PresentationFormat>On-screen Show (4:3)</PresentationFormat>
  <Paragraphs>275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CLARENCE</vt:lpstr>
      <vt:lpstr>Updated PPTemplatefrom SDE 5-5-2020</vt:lpstr>
      <vt:lpstr>Child Nutrition Programs (CNP)</vt:lpstr>
      <vt:lpstr>Talking Points</vt:lpstr>
      <vt:lpstr>Before You Start CNP</vt:lpstr>
      <vt:lpstr>Questions for Charter Schools</vt:lpstr>
      <vt:lpstr>Federal Regulations</vt:lpstr>
      <vt:lpstr>Federal Programs Available</vt:lpstr>
      <vt:lpstr> Federal Programs Available</vt:lpstr>
      <vt:lpstr>How to Apply </vt:lpstr>
      <vt:lpstr> Participation Requirements </vt:lpstr>
      <vt:lpstr>Participation Requirements (cont.) </vt:lpstr>
      <vt:lpstr> Self-Operating vs. Contract Meals</vt:lpstr>
      <vt:lpstr>  Funding  </vt:lpstr>
      <vt:lpstr> Funding (Continued) </vt:lpstr>
      <vt:lpstr>  Funding Deposits  </vt:lpstr>
      <vt:lpstr>   Required Records  </vt:lpstr>
      <vt:lpstr>    Required Reports (continued)   </vt:lpstr>
      <vt:lpstr>  Training Opportunities</vt:lpstr>
      <vt:lpstr>Child Nutrition Website</vt:lpstr>
      <vt:lpstr>  Child Nutrition Reviews  </vt:lpstr>
      <vt:lpstr>  Contact Child Nutrition </vt:lpstr>
      <vt:lpstr>  Child Nutrition Programs State Department of Education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Sherri Assaleh</cp:lastModifiedBy>
  <cp:revision>84</cp:revision>
  <cp:lastPrinted>2023-08-29T17:02:03Z</cp:lastPrinted>
  <dcterms:created xsi:type="dcterms:W3CDTF">2010-04-12T23:12:02Z</dcterms:created>
  <dcterms:modified xsi:type="dcterms:W3CDTF">2023-08-29T17:36:19Z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0x010100F3BE25389710FE4FBCD578BAD5C17D5C</vt:lpwstr>
  </property>
</Properties>
</file>