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1" r:id="rId6"/>
    <p:sldId id="259" r:id="rId7"/>
    <p:sldId id="304" r:id="rId8"/>
    <p:sldId id="257" r:id="rId9"/>
    <p:sldId id="281" r:id="rId10"/>
    <p:sldId id="258" r:id="rId11"/>
    <p:sldId id="302" r:id="rId12"/>
    <p:sldId id="270" r:id="rId13"/>
    <p:sldId id="303" r:id="rId14"/>
    <p:sldId id="260" r:id="rId15"/>
    <p:sldId id="284" r:id="rId16"/>
    <p:sldId id="261" r:id="rId17"/>
    <p:sldId id="285" r:id="rId18"/>
    <p:sldId id="287" r:id="rId19"/>
    <p:sldId id="286" r:id="rId20"/>
    <p:sldId id="262" r:id="rId21"/>
    <p:sldId id="298" r:id="rId22"/>
    <p:sldId id="279" r:id="rId23"/>
    <p:sldId id="290" r:id="rId24"/>
    <p:sldId id="266" r:id="rId25"/>
    <p:sldId id="299" r:id="rId26"/>
    <p:sldId id="275" r:id="rId27"/>
    <p:sldId id="268" r:id="rId28"/>
    <p:sldId id="305" r:id="rId29"/>
    <p:sldId id="269" r:id="rId3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342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857786-6CF4-4A5A-B569-E7063A4BA1E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206409-E763-4C33-80B9-8617CF0B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4B6B-F5D4-4883-8D23-BDCB5AC2B18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31004-3C53-4F72-8CB6-9F50BBB7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6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.gov/osbelt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5466" y="0"/>
            <a:ext cx="6387043" cy="45319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/>
              <a:t>klahoma </a:t>
            </a:r>
            <a:br>
              <a:rPr lang="en-US" sz="3600" b="1" dirty="0" smtClean="0"/>
            </a:b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/>
              <a:t>tate </a:t>
            </a:r>
            <a:br>
              <a:rPr lang="en-US" sz="3600" b="1" dirty="0" smtClean="0"/>
            </a:br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r>
              <a:rPr lang="en-US" sz="3600" b="1" dirty="0" smtClean="0"/>
              <a:t>oard of</a:t>
            </a:r>
            <a:br>
              <a:rPr lang="en-US" sz="3600" b="1" dirty="0" smtClean="0"/>
            </a:br>
            <a:r>
              <a:rPr lang="en-US" sz="3600" b="1" dirty="0" smtClean="0"/>
              <a:t>     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xaminers for </a:t>
            </a:r>
            <a:br>
              <a:rPr lang="en-US" sz="3600" b="1" dirty="0" smtClean="0"/>
            </a:br>
            <a:r>
              <a:rPr lang="en-US" sz="3600" b="1" dirty="0" smtClean="0"/>
              <a:t>       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/>
              <a:t>ONG-</a:t>
            </a:r>
            <a:br>
              <a:rPr lang="en-US" sz="3600" b="1" dirty="0" smtClean="0"/>
            </a:br>
            <a:r>
              <a:rPr lang="en-US" sz="3600" b="1" dirty="0" smtClean="0"/>
              <a:t>          </a:t>
            </a: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sz="3600" b="1" dirty="0" smtClean="0"/>
              <a:t>ERM </a:t>
            </a:r>
            <a:br>
              <a:rPr lang="en-US" sz="3600" b="1" dirty="0" smtClean="0"/>
            </a:br>
            <a:r>
              <a:rPr lang="en-US" sz="3600" b="1" dirty="0" smtClean="0"/>
              <a:t>           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/>
              <a:t>ARE </a:t>
            </a:r>
            <a:br>
              <a:rPr lang="en-US" sz="3600" b="1" dirty="0" smtClean="0"/>
            </a:br>
            <a:r>
              <a:rPr lang="en-US" sz="3600" b="1" dirty="0" smtClean="0"/>
              <a:t>             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DMINISTRATORS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357" y="4878195"/>
            <a:ext cx="8791575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January 27, 2021 Board Meeting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Public attendees are requested to “mute’ their microphones for the duration of the meeting unless a direct question is asked of them.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MEETING WILL START AT 10:00 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6387" r="23943" b="7032"/>
          <a:stretch/>
        </p:blipFill>
        <p:spPr>
          <a:xfrm>
            <a:off x="9222509" y="364924"/>
            <a:ext cx="2573383" cy="257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accent1">
                <a:alpha val="0"/>
              </a:schemeClr>
            </a:glow>
            <a:outerShdw blurRad="3810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5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66750"/>
            <a:ext cx="152400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Approval of the Minutes of the 10-21-2020 Regular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245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9917021">
            <a:off x="1141346" y="1247468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66750"/>
            <a:ext cx="152400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723" y="0"/>
            <a:ext cx="9905998" cy="1478570"/>
          </a:xfrm>
        </p:spPr>
        <p:txBody>
          <a:bodyPr/>
          <a:lstStyle/>
          <a:p>
            <a:r>
              <a:rPr lang="en-US" dirty="0" smtClean="0"/>
              <a:t>Agenda Item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723" y="977462"/>
            <a:ext cx="10783495" cy="56491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Review, Discussion and Possible Action Regarding Granting Long Term Care Administrator’s License (Report of the Education Committee):</a:t>
            </a:r>
          </a:p>
          <a:p>
            <a:pPr lvl="1"/>
            <a:r>
              <a:rPr lang="en-US" dirty="0" smtClean="0"/>
              <a:t>Ron </a:t>
            </a:r>
            <a:r>
              <a:rPr lang="en-US" dirty="0" err="1" smtClean="0"/>
              <a:t>Balmer</a:t>
            </a:r>
            <a:r>
              <a:rPr lang="en-US" dirty="0" smtClean="0"/>
              <a:t>, NHA </a:t>
            </a:r>
          </a:p>
          <a:p>
            <a:pPr lvl="1"/>
            <a:r>
              <a:rPr lang="en-US" dirty="0" smtClean="0"/>
              <a:t>Terry </a:t>
            </a:r>
            <a:r>
              <a:rPr lang="en-US" dirty="0" err="1" smtClean="0"/>
              <a:t>Benski</a:t>
            </a:r>
            <a:r>
              <a:rPr lang="en-US" dirty="0" smtClean="0"/>
              <a:t>, NHA</a:t>
            </a:r>
          </a:p>
          <a:p>
            <a:pPr lvl="1"/>
            <a:r>
              <a:rPr lang="en-US" dirty="0" smtClean="0"/>
              <a:t>Gabrielle Bradford, NHA</a:t>
            </a:r>
          </a:p>
          <a:p>
            <a:pPr lvl="1"/>
            <a:r>
              <a:rPr lang="en-US" dirty="0" err="1" smtClean="0"/>
              <a:t>Kristel</a:t>
            </a:r>
            <a:r>
              <a:rPr lang="en-US" dirty="0" smtClean="0"/>
              <a:t> Brewer, RCAL</a:t>
            </a:r>
          </a:p>
          <a:p>
            <a:pPr lvl="1"/>
            <a:r>
              <a:rPr lang="en-US" dirty="0" smtClean="0"/>
              <a:t>Robert Garner, NHA</a:t>
            </a:r>
          </a:p>
          <a:p>
            <a:pPr lvl="1"/>
            <a:r>
              <a:rPr lang="en-US" dirty="0" smtClean="0"/>
              <a:t>Cayley Inmon, NHA</a:t>
            </a:r>
          </a:p>
          <a:p>
            <a:pPr lvl="1"/>
            <a:r>
              <a:rPr lang="en-US" dirty="0" smtClean="0"/>
              <a:t>Rebecca Jackson, CAA</a:t>
            </a:r>
          </a:p>
          <a:p>
            <a:pPr lvl="1"/>
            <a:r>
              <a:rPr lang="en-US" dirty="0" err="1" smtClean="0"/>
              <a:t>Trischa</a:t>
            </a:r>
            <a:r>
              <a:rPr lang="en-US" dirty="0" smtClean="0"/>
              <a:t> Kwiatkowski, RCAL</a:t>
            </a:r>
          </a:p>
          <a:p>
            <a:pPr lvl="1"/>
            <a:r>
              <a:rPr lang="en-US" dirty="0" smtClean="0"/>
              <a:t>Stephanie McConnell, RCAL</a:t>
            </a:r>
          </a:p>
          <a:p>
            <a:pPr lvl="1"/>
            <a:r>
              <a:rPr lang="en-US" dirty="0" smtClean="0"/>
              <a:t>Holly Pendleton, RCAL</a:t>
            </a:r>
          </a:p>
          <a:p>
            <a:pPr lvl="1"/>
            <a:r>
              <a:rPr lang="en-US" dirty="0" smtClean="0"/>
              <a:t>Amanda Rains, RCAL</a:t>
            </a:r>
          </a:p>
          <a:p>
            <a:pPr lvl="1"/>
            <a:r>
              <a:rPr lang="en-US" dirty="0" err="1" smtClean="0"/>
              <a:t>Shanley</a:t>
            </a:r>
            <a:r>
              <a:rPr lang="en-US" dirty="0" smtClean="0"/>
              <a:t> Reed, NHA</a:t>
            </a:r>
          </a:p>
          <a:p>
            <a:pPr lvl="1"/>
            <a:r>
              <a:rPr lang="en-US" dirty="0" smtClean="0"/>
              <a:t>Tonya </a:t>
            </a:r>
            <a:r>
              <a:rPr lang="en-US" dirty="0" err="1" smtClean="0"/>
              <a:t>Rideaux</a:t>
            </a:r>
            <a:r>
              <a:rPr lang="en-US" dirty="0" smtClean="0"/>
              <a:t>, RCAL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73" y="5615709"/>
            <a:ext cx="44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Board Members were previously provided with the resume’ and a summary of training/testing/experience of each individual being considered for licensure 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04"/>
            <a:ext cx="12396225" cy="66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OSBELTCA V. SHERRI HILBURN.   License No. 1196, Case No. 19-056(D).</a:t>
            </a:r>
            <a:br>
              <a:rPr lang="en-US" dirty="0" smtClean="0"/>
            </a:br>
            <a:r>
              <a:rPr lang="en-US" dirty="0" smtClean="0"/>
              <a:t>Presentation of Proposed Agreed Order.  Possible motion to convene into and exit from Executive Session pursuant to 25 O.S. § 307(B)(7) (discussing any matter where disclosure of information would violate confidentiality requirements of state or federal law) AND/OR pursuant to 25 O.S. § 307(B)(8) (engaging in deliberations or rendering a final or intermediate decision in an individual proceeding pursuant to Article II of the Administrative Procedures Act).  Possible action.  LP, KS</a:t>
            </a:r>
          </a:p>
          <a:p>
            <a:pPr lvl="1"/>
            <a:endParaRPr lang="en-US" b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3"/>
            <a:ext cx="12488460" cy="67125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25103" y="1315232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Review, Discussion and Possible Action Regarding the Report of the Finance Committee (Report of the Finance Committee)</a:t>
            </a:r>
          </a:p>
        </p:txBody>
      </p:sp>
    </p:spTree>
    <p:extLst>
      <p:ext uri="{BB962C8B-B14F-4D97-AF65-F5344CB8AC3E}">
        <p14:creationId xmlns:p14="http://schemas.microsoft.com/office/powerpoint/2010/main" val="17103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166128" y="4542545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519"/>
            <a:ext cx="13400035" cy="72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</a:t>
            </a:r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Review, Discussion and Possible Action Regarding the Report of the Legislative Committee (Report of the Legislative Committee)</a:t>
            </a:r>
          </a:p>
        </p:txBody>
      </p:sp>
    </p:spTree>
    <p:extLst>
      <p:ext uri="{BB962C8B-B14F-4D97-AF65-F5344CB8AC3E}">
        <p14:creationId xmlns:p14="http://schemas.microsoft.com/office/powerpoint/2010/main" val="3174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5466" y="0"/>
            <a:ext cx="6387043" cy="45319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OSBELTCA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357" y="4878195"/>
            <a:ext cx="8791575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January 27, 2021 Board Meeting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Public attendees are requested to “mute’ their microphones for the duration of the meeting unless a direct question is asked of them.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MEETING WILL START AT 10:00 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6387" r="23943" b="7032"/>
          <a:stretch/>
        </p:blipFill>
        <p:spPr>
          <a:xfrm>
            <a:off x="9222509" y="364924"/>
            <a:ext cx="2573383" cy="257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accent1">
                <a:alpha val="0"/>
              </a:schemeClr>
            </a:glow>
            <a:outerShdw blurRad="3810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872648" y="3181142"/>
            <a:ext cx="327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meeting is being recorded…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  <p:sndAc>
          <p:stSnd>
            <p:snd r:embed="rId2" name="chimes.wav"/>
          </p:stSnd>
        </p:sndAc>
      </p:transition>
    </mc:Choice>
    <mc:Fallback xmlns="">
      <p:transition spd="slow">
        <p:pull dir="d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66750"/>
            <a:ext cx="15240000" cy="81915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978384" y="1869535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6364"/>
            <a:ext cx="10431752" cy="4950691"/>
          </a:xfrm>
        </p:spPr>
        <p:txBody>
          <a:bodyPr>
            <a:normAutofit/>
          </a:bodyPr>
          <a:lstStyle/>
          <a:p>
            <a:r>
              <a:rPr lang="en-US" dirty="0" smtClean="0"/>
              <a:t>Review and Discussion and Possible Action Regarding the Report of the Executive Director, Mr. Gaylord Z. Thomas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Strategic Plan Update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AU Update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2020 Probable Cause Summary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CEU Audit Update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Strategic Plan Update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Upcoming Events/Dates</a:t>
            </a:r>
            <a:endParaRPr lang="en-US" dirty="0"/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59" y="0"/>
            <a:ext cx="12995238" cy="69849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12260" y="1360984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Business – Any matter not known about or that could not have been reasonably foreseen prior to the time of the posting of the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Discussion, Vote and Possible Action regarding convening into Executive Session pursuant to 25 O.S. § 307(B)(4) (Confidential Communications between a public body and its attorney regarding a pending investigation, claim, or action).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Adjournment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6387" r="23943" b="7032"/>
          <a:stretch/>
        </p:blipFill>
        <p:spPr>
          <a:xfrm>
            <a:off x="4807720" y="2097088"/>
            <a:ext cx="2573383" cy="257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">
              <a:schemeClr val="accent1">
                <a:alpha val="0"/>
              </a:schemeClr>
            </a:glow>
            <a:outerShdw blurRad="3810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14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agenda has been published on our website at </a:t>
            </a:r>
            <a:r>
              <a:rPr lang="en-US" dirty="0" smtClean="0">
                <a:hlinkClick r:id="rId2"/>
              </a:rPr>
              <a:t>www.ok.gov/osbeltca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Board members have been provided an electronic copy of the agenda portfolio including supplemental information to follow along during the meeting</a:t>
            </a:r>
          </a:p>
          <a:p>
            <a:pPr lvl="1"/>
            <a:r>
              <a:rPr lang="en-US" dirty="0" smtClean="0"/>
              <a:t>File names have been referenced in this presentation</a:t>
            </a:r>
          </a:p>
          <a:p>
            <a:pPr lvl="1"/>
            <a:r>
              <a:rPr lang="en-US" i="1" dirty="0" smtClean="0"/>
              <a:t>Virtual and Hybrid Meetings are still somewhat new to everyone – please be patient with each other and we will achieve our objectives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14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425" y="-1150844"/>
            <a:ext cx="152400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to Order and Recording of Members Present and Absent – </a:t>
            </a:r>
            <a:br>
              <a:rPr lang="en-US" dirty="0" smtClean="0"/>
            </a:br>
            <a:r>
              <a:rPr lang="en-US" dirty="0" smtClean="0"/>
              <a:t>Compliance with Open Meeting Act and Authority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Only the names of Board Members are called for this purpose… </a:t>
            </a:r>
          </a:p>
        </p:txBody>
      </p:sp>
    </p:spTree>
    <p:extLst>
      <p:ext uri="{BB962C8B-B14F-4D97-AF65-F5344CB8AC3E}">
        <p14:creationId xmlns:p14="http://schemas.microsoft.com/office/powerpoint/2010/main" val="3584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66750"/>
            <a:ext cx="15240000" cy="81915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94652" y="3321979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Welcoming Remarks, Ms. Jacki </a:t>
            </a:r>
            <a:r>
              <a:rPr lang="en-US" dirty="0" err="1" smtClean="0"/>
              <a:t>Millspaugh</a:t>
            </a:r>
            <a:r>
              <a:rPr lang="en-US" dirty="0" smtClean="0"/>
              <a:t>, (Chair) and/or Board Members</a:t>
            </a:r>
          </a:p>
        </p:txBody>
      </p:sp>
    </p:spTree>
    <p:extLst>
      <p:ext uri="{BB962C8B-B14F-4D97-AF65-F5344CB8AC3E}">
        <p14:creationId xmlns:p14="http://schemas.microsoft.com/office/powerpoint/2010/main" val="32115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666750"/>
            <a:ext cx="15240000" cy="81915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2379" y="4051571"/>
            <a:ext cx="1076446" cy="1169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 the Oath of Office to Mr. Nathan </a:t>
            </a:r>
            <a:r>
              <a:rPr lang="en-US" dirty="0" err="1" smtClean="0"/>
              <a:t>Raith</a:t>
            </a:r>
            <a:r>
              <a:rPr lang="en-US" dirty="0" smtClean="0"/>
              <a:t> and Ms. Diane Henry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F8141571B0A448EFB2E629407B0F1" ma:contentTypeVersion="11" ma:contentTypeDescription="Create a new document." ma:contentTypeScope="" ma:versionID="90b5d918f6e9206e20d9eec8cd09c392">
  <xsd:schema xmlns:xsd="http://www.w3.org/2001/XMLSchema" xmlns:xs="http://www.w3.org/2001/XMLSchema" xmlns:p="http://schemas.microsoft.com/office/2006/metadata/properties" xmlns:ns1="http://schemas.microsoft.com/sharepoint/v3" xmlns:ns3="9a8ea1c4-9be3-4927-bc22-fb01aef7df9d" targetNamespace="http://schemas.microsoft.com/office/2006/metadata/properties" ma:root="true" ma:fieldsID="cdbcc42b0b8e94058cd9fdd2675321d1" ns1:_="" ns3:_="">
    <xsd:import namespace="http://schemas.microsoft.com/sharepoint/v3"/>
    <xsd:import namespace="9a8ea1c4-9be3-4927-bc22-fb01aef7df9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ea1c4-9be3-4927-bc22-fb01aef7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4E495D-1841-4FE5-9581-A4295A10C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8ea1c4-9be3-4927-bc22-fb01aef7d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481B0-8F72-4FF6-A96F-AA8F0A181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D77F1-3E6E-46A4-804B-3E2DB3D494C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a8ea1c4-9be3-4927-bc22-fb01aef7df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1488</TotalTime>
  <Words>636</Words>
  <Application>Microsoft Office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Tw Cen MT</vt:lpstr>
      <vt:lpstr>Circuit</vt:lpstr>
      <vt:lpstr>Oklahoma    State      Board of       Examiners for          LONG-           TERM              CARE                ADMINISTRATORS</vt:lpstr>
      <vt:lpstr>  OSBELTCA</vt:lpstr>
      <vt:lpstr>AGENDA</vt:lpstr>
      <vt:lpstr>PowerPoint Presentation</vt:lpstr>
      <vt:lpstr>Agenda Item #1</vt:lpstr>
      <vt:lpstr>PowerPoint Presentation</vt:lpstr>
      <vt:lpstr>Agenda Item #2</vt:lpstr>
      <vt:lpstr>PowerPoint Presentation</vt:lpstr>
      <vt:lpstr>Agenda Item #3</vt:lpstr>
      <vt:lpstr>PowerPoint Presentation</vt:lpstr>
      <vt:lpstr>Agenda Item #4</vt:lpstr>
      <vt:lpstr>PowerPoint Presentation</vt:lpstr>
      <vt:lpstr>Agenda Item #5</vt:lpstr>
      <vt:lpstr>PowerPoint Presentation</vt:lpstr>
      <vt:lpstr>Agenda Item #6</vt:lpstr>
      <vt:lpstr>PowerPoint Presentation</vt:lpstr>
      <vt:lpstr>Agenda Item #7</vt:lpstr>
      <vt:lpstr>PowerPoint Presentation</vt:lpstr>
      <vt:lpstr>Agenda Item #8</vt:lpstr>
      <vt:lpstr>PowerPoint Presentation</vt:lpstr>
      <vt:lpstr>Agenda Item #9</vt:lpstr>
      <vt:lpstr>PowerPoint Presentation</vt:lpstr>
      <vt:lpstr>Agenda Item #10</vt:lpstr>
      <vt:lpstr>Agenda Item #11 </vt:lpstr>
      <vt:lpstr>Agenda Item #12</vt:lpstr>
      <vt:lpstr>Thank you!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State Board of Examiners for LONG-TERM CARE ADMINISTRATORS</dc:title>
  <dc:creator>Gz Thomas</dc:creator>
  <cp:lastModifiedBy>Gz Thomas</cp:lastModifiedBy>
  <cp:revision>70</cp:revision>
  <cp:lastPrinted>2020-08-10T20:02:07Z</cp:lastPrinted>
  <dcterms:created xsi:type="dcterms:W3CDTF">2020-04-08T19:30:04Z</dcterms:created>
  <dcterms:modified xsi:type="dcterms:W3CDTF">2021-02-23T15:58:40Z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0x01010050EF8141571B0A448EFB2E629407B0F1</vt:lpwstr>
  </property>
</Properties>
</file>