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22" r:id="rId4"/>
    <p:sldId id="340" r:id="rId5"/>
    <p:sldId id="339" r:id="rId6"/>
    <p:sldId id="298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4" r:id="rId15"/>
    <p:sldId id="329" r:id="rId16"/>
    <p:sldId id="330" r:id="rId17"/>
    <p:sldId id="35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29B"/>
    <a:srgbClr val="27455F"/>
    <a:srgbClr val="3CC0CB"/>
    <a:srgbClr val="ED4541"/>
    <a:srgbClr val="3A668E"/>
    <a:srgbClr val="345C80"/>
    <a:srgbClr val="5E5E5E"/>
    <a:srgbClr val="E56801"/>
    <a:srgbClr val="7AA6AC"/>
    <a:srgbClr val="7A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170" autoAdjust="0"/>
    <p:restoredTop sz="89273" autoAdjust="0"/>
  </p:normalViewPr>
  <p:slideViewPr>
    <p:cSldViewPr>
      <p:cViewPr varScale="1">
        <p:scale>
          <a:sx n="59" d="100"/>
          <a:sy n="59" d="100"/>
        </p:scale>
        <p:origin x="72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899E3-3859-411B-BB21-12CA91E8695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0D5B-75D6-456E-ABB9-B21D0DC8F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3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6FC28-2F45-4F83-9218-8541ED4D555E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5900-ABA5-4B6D-A189-44216D2A6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0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5900-ABA5-4B6D-A189-44216D2A6BA3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1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5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rgbClr val="63C2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7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7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7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4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7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26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0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1" i="0" kern="1200" cap="small" dirty="0">
                <a:solidFill>
                  <a:srgbClr val="63C2C9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95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b="1" cap="none">
                <a:solidFill>
                  <a:srgbClr val="63C2C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5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rgbClr val="63C2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6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1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0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304800"/>
            <a:ext cx="304800" cy="539087"/>
          </a:xfrm>
        </p:spPr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7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8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58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rgbClr val="63C2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3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58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rgbClr val="2745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9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400530"/>
          </a:xfrm>
        </p:spPr>
        <p:txBody>
          <a:bodyPr/>
          <a:lstStyle>
            <a:lvl1pPr>
              <a:defRPr>
                <a:solidFill>
                  <a:srgbClr val="2745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595719"/>
            <a:ext cx="7696200" cy="4957481"/>
          </a:xfrm>
        </p:spPr>
        <p:txBody>
          <a:bodyPr/>
          <a:lstStyle>
            <a:lvl1pPr>
              <a:defRPr>
                <a:solidFill>
                  <a:srgbClr val="27455F"/>
                </a:solidFill>
              </a:defRPr>
            </a:lvl1pPr>
            <a:lvl2pPr>
              <a:defRPr>
                <a:solidFill>
                  <a:srgbClr val="27455F"/>
                </a:solidFill>
              </a:defRPr>
            </a:lvl2pPr>
            <a:lvl3pPr>
              <a:defRPr>
                <a:solidFill>
                  <a:srgbClr val="27455F"/>
                </a:solidFill>
              </a:defRPr>
            </a:lvl3pPr>
            <a:lvl4pPr>
              <a:defRPr>
                <a:solidFill>
                  <a:srgbClr val="27455F"/>
                </a:solidFill>
              </a:defRPr>
            </a:lvl4pPr>
            <a:lvl5pPr>
              <a:defRPr>
                <a:solidFill>
                  <a:srgbClr val="2745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9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745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7455F"/>
              </a:buClr>
              <a:defRPr>
                <a:solidFill>
                  <a:srgbClr val="27455F"/>
                </a:solidFill>
              </a:defRPr>
            </a:lvl1pPr>
            <a:lvl2pPr>
              <a:buClr>
                <a:srgbClr val="27455F"/>
              </a:buClr>
              <a:defRPr>
                <a:solidFill>
                  <a:srgbClr val="27455F"/>
                </a:solidFill>
              </a:defRPr>
            </a:lvl2pPr>
            <a:lvl3pPr>
              <a:buClr>
                <a:srgbClr val="27455F"/>
              </a:buClr>
              <a:defRPr>
                <a:solidFill>
                  <a:srgbClr val="27455F"/>
                </a:solidFill>
              </a:defRPr>
            </a:lvl3pPr>
            <a:lvl4pPr>
              <a:buClr>
                <a:srgbClr val="27455F"/>
              </a:buClr>
              <a:defRPr>
                <a:solidFill>
                  <a:srgbClr val="27455F"/>
                </a:solidFill>
              </a:defRPr>
            </a:lvl4pPr>
            <a:lvl5pPr>
              <a:buClr>
                <a:srgbClr val="27455F"/>
              </a:buClr>
              <a:defRPr>
                <a:solidFill>
                  <a:srgbClr val="2745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4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1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745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7455F"/>
                </a:solidFill>
              </a:defRPr>
            </a:lvl1pPr>
            <a:lvl2pPr>
              <a:defRPr>
                <a:solidFill>
                  <a:srgbClr val="27455F"/>
                </a:solidFill>
              </a:defRPr>
            </a:lvl2pPr>
            <a:lvl3pPr>
              <a:defRPr>
                <a:solidFill>
                  <a:srgbClr val="27455F"/>
                </a:solidFill>
              </a:defRPr>
            </a:lvl3pPr>
            <a:lvl4pPr>
              <a:defRPr>
                <a:solidFill>
                  <a:srgbClr val="27455F"/>
                </a:solidFill>
              </a:defRPr>
            </a:lvl4pPr>
            <a:lvl5pPr>
              <a:defRPr>
                <a:solidFill>
                  <a:srgbClr val="2745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2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b="1" cap="all">
                <a:solidFill>
                  <a:srgbClr val="63C2C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10600" y="0"/>
            <a:ext cx="304800" cy="838200"/>
          </a:xfrm>
          <a:prstGeom prst="rect">
            <a:avLst/>
          </a:prstGeom>
          <a:solidFill>
            <a:srgbClr val="ED45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5719"/>
            <a:ext cx="7696200" cy="495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610600" y="342900"/>
            <a:ext cx="304800" cy="50098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14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712" r:id="rId2"/>
    <p:sldLayoutId id="2147483713" r:id="rId3"/>
    <p:sldLayoutId id="2147483714" r:id="rId4"/>
    <p:sldLayoutId id="2147483709" r:id="rId5"/>
    <p:sldLayoutId id="2147483693" r:id="rId6"/>
    <p:sldLayoutId id="2147483710" r:id="rId7"/>
    <p:sldLayoutId id="2147483711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7" rtl="0" eaLnBrk="1" latinLnBrk="0" hangingPunct="1">
        <a:spcBef>
          <a:spcPct val="0"/>
        </a:spcBef>
        <a:buNone/>
        <a:defRPr sz="3900" b="1" i="0" kern="1200" baseline="0">
          <a:solidFill>
            <a:srgbClr val="27455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rgbClr val="63C2C9"/>
        </a:buClr>
        <a:buSzPct val="70000"/>
        <a:buFont typeface="Wingdings 3" charset="2"/>
        <a:buChar char=""/>
        <a:defRPr sz="2800" b="0" i="0" kern="1200">
          <a:solidFill>
            <a:srgbClr val="27455F"/>
          </a:solidFill>
          <a:latin typeface="+mj-lt"/>
          <a:ea typeface="+mj-ea"/>
          <a:cs typeface="+mj-cs"/>
        </a:defRPr>
      </a:lvl1pPr>
      <a:lvl2pPr marL="628650" indent="-287338" algn="l" defTabSz="457207" rtl="0" eaLnBrk="1" latinLnBrk="0" hangingPunct="1">
        <a:spcBef>
          <a:spcPts val="1000"/>
        </a:spcBef>
        <a:spcAft>
          <a:spcPts val="0"/>
        </a:spcAft>
        <a:buClr>
          <a:srgbClr val="63C2C9"/>
        </a:buClr>
        <a:buSzPct val="90000"/>
        <a:buFont typeface="Wingdings" panose="05000000000000000000" pitchFamily="2" charset="2"/>
        <a:buChar char="§"/>
        <a:defRPr sz="2400" b="0" i="0" kern="1200">
          <a:solidFill>
            <a:srgbClr val="27455F"/>
          </a:solidFill>
          <a:latin typeface="+mj-lt"/>
          <a:ea typeface="+mj-ea"/>
          <a:cs typeface="+mj-cs"/>
        </a:defRPr>
      </a:lvl2pPr>
      <a:lvl3pPr marL="914400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63C2C9"/>
        </a:buClr>
        <a:buSzPct val="90000"/>
        <a:buFont typeface="Century Gothic" panose="020B0502020202020204" pitchFamily="34" charset="0"/>
        <a:buChar char="–"/>
        <a:defRPr sz="2000" b="0" i="0" kern="1200">
          <a:solidFill>
            <a:srgbClr val="27455F"/>
          </a:solidFill>
          <a:latin typeface="+mj-lt"/>
          <a:ea typeface="+mj-ea"/>
          <a:cs typeface="+mj-cs"/>
        </a:defRPr>
      </a:lvl3pPr>
      <a:lvl4pPr marL="1146175" indent="-231775" algn="l" defTabSz="457207" rtl="0" eaLnBrk="1" latinLnBrk="0" hangingPunct="1">
        <a:spcBef>
          <a:spcPts val="1000"/>
        </a:spcBef>
        <a:spcAft>
          <a:spcPts val="0"/>
        </a:spcAft>
        <a:buClr>
          <a:srgbClr val="63C2C9"/>
        </a:buClr>
        <a:buSzPct val="90000"/>
        <a:buFont typeface="Wingdings" panose="05000000000000000000" pitchFamily="2" charset="2"/>
        <a:buChar char="§"/>
        <a:defRPr sz="1600" b="0" i="0" kern="1200">
          <a:solidFill>
            <a:srgbClr val="27455F"/>
          </a:solidFill>
          <a:latin typeface="+mj-lt"/>
          <a:ea typeface="+mj-ea"/>
          <a:cs typeface="+mj-cs"/>
        </a:defRPr>
      </a:lvl4pPr>
      <a:lvl5pPr marL="1376363" indent="-230188" algn="l" defTabSz="457207" rtl="0" eaLnBrk="1" latinLnBrk="0" hangingPunct="1">
        <a:spcBef>
          <a:spcPts val="1000"/>
        </a:spcBef>
        <a:spcAft>
          <a:spcPts val="0"/>
        </a:spcAft>
        <a:buClr>
          <a:srgbClr val="63C2C9"/>
        </a:buClr>
        <a:buSzPct val="90000"/>
        <a:buFont typeface="Century Gothic" panose="020B0502020202020204" pitchFamily="34" charset="0"/>
        <a:buChar char="–"/>
        <a:defRPr sz="1400" b="0" i="0" kern="1200">
          <a:solidFill>
            <a:srgbClr val="27455F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yana.Wilkins@omes.ok.gov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200" y="685800"/>
            <a:ext cx="6675120" cy="3428999"/>
          </a:xfrm>
        </p:spPr>
        <p:txBody>
          <a:bodyPr/>
          <a:lstStyle/>
          <a:p>
            <a:pPr algn="ctr"/>
            <a:r>
              <a:rPr lang="en-US" sz="5400" dirty="0" smtClean="0"/>
              <a:t>Higher Education Payroll Processing &amp; Reporting</a:t>
            </a:r>
            <a:br>
              <a:rPr lang="en-US" sz="5400" dirty="0" smtClean="0"/>
            </a:br>
            <a:r>
              <a:rPr lang="en-US" sz="5400" dirty="0" smtClean="0"/>
              <a:t>Jan 2016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675120" cy="8614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/>
              <a:t>Q &amp; A Session </a:t>
            </a:r>
          </a:p>
          <a:p>
            <a:pPr algn="ctr"/>
            <a:r>
              <a:rPr lang="en-US" sz="2400" dirty="0" smtClean="0"/>
              <a:t>OCTOBER 14, 2015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91400" cy="838200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4400" b="0" dirty="0" smtClean="0">
                <a:solidFill>
                  <a:prstClr val="white"/>
                </a:solidFill>
                <a:ea typeface="+mn-ea"/>
                <a:cs typeface="+mn-cs"/>
              </a:rPr>
              <a:t>Security</a:t>
            </a:r>
            <a:endParaRPr lang="en-US" sz="4400" b="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OST roles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ACES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Banking </a:t>
            </a:r>
            <a:r>
              <a:rPr lang="en-US" sz="2400" dirty="0" smtClean="0">
                <a:solidFill>
                  <a:schemeClr val="tx1"/>
                </a:solidFill>
              </a:rPr>
              <a:t>system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91400" cy="838200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4400" b="0" dirty="0" smtClean="0">
                <a:solidFill>
                  <a:prstClr val="white"/>
                </a:solidFill>
                <a:ea typeface="+mn-ea"/>
                <a:cs typeface="+mn-cs"/>
              </a:rPr>
              <a:t>Security</a:t>
            </a:r>
            <a:endParaRPr lang="en-US" sz="4400" b="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After Separation Security Maintenance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PeopleSoft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</a:rPr>
              <a:t>HelpDesk</a:t>
            </a:r>
            <a:r>
              <a:rPr lang="en-US" dirty="0" smtClean="0">
                <a:solidFill>
                  <a:schemeClr val="tx1"/>
                </a:solidFill>
              </a:rPr>
              <a:t> Case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Email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Security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91400" cy="838200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4400" b="0" dirty="0" smtClean="0">
                <a:solidFill>
                  <a:prstClr val="white"/>
                </a:solidFill>
                <a:ea typeface="+mn-ea"/>
                <a:cs typeface="+mn-cs"/>
              </a:rPr>
              <a:t>Security</a:t>
            </a:r>
            <a:endParaRPr lang="en-US" sz="4400" b="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After Separation Security Maintenance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ACES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OST banking system</a:t>
            </a:r>
          </a:p>
          <a:p>
            <a:pPr marL="341312" lvl="1" indent="0">
              <a:buClr>
                <a:schemeClr val="tx1"/>
              </a:buCl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Screenshot of Oklahoma State Treasury online user access form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53" y="3048000"/>
            <a:ext cx="4737893" cy="371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8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Questions</a:t>
            </a:r>
            <a:endParaRPr lang="en-US" sz="4400" dirty="0" smtClean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Questions???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Ayana.Wilkins@omes.ok.gov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Website</a:t>
            </a:r>
            <a:endParaRPr lang="en-US" sz="4400" dirty="0" smtClean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http</a:t>
            </a:r>
            <a:r>
              <a:rPr lang="en-US" sz="2000" dirty="0">
                <a:solidFill>
                  <a:schemeClr val="tx1"/>
                </a:solidFill>
              </a:rPr>
              <a:t>://www.ok.gov/cio/Customer_Portal/Business_Application_Services_Essentials/Financials/Financials_News.html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Screenshot of Office of Management and Enterprise Services Financial News pag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31" y="2286000"/>
            <a:ext cx="4586287" cy="428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6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Recap</a:t>
            </a:r>
            <a:endParaRPr lang="en-US" sz="4400" dirty="0" smtClean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Roll call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ACA/Child Support survey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Chat window questions: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“090” “FTP” or “browse &amp; load” or “not sure”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“090” “OTC yes” or “OTC no”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28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Next Session</a:t>
            </a:r>
            <a:endParaRPr lang="en-US" sz="4400" dirty="0" smtClean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October </a:t>
            </a:r>
            <a:r>
              <a:rPr lang="en-US" sz="2800" dirty="0" smtClean="0">
                <a:solidFill>
                  <a:schemeClr val="tx1"/>
                </a:solidFill>
              </a:rPr>
              <a:t>28, </a:t>
            </a:r>
            <a:r>
              <a:rPr lang="en-US" sz="2800" dirty="0">
                <a:solidFill>
                  <a:schemeClr val="tx1"/>
                </a:solidFill>
              </a:rPr>
              <a:t>2015  </a:t>
            </a:r>
            <a:r>
              <a:rPr lang="en-US" sz="2800" dirty="0" smtClean="0">
                <a:solidFill>
                  <a:schemeClr val="tx1"/>
                </a:solidFill>
              </a:rPr>
              <a:t>3:00 </a:t>
            </a:r>
            <a:r>
              <a:rPr lang="en-US" sz="2800" dirty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5:00 </a:t>
            </a:r>
            <a:r>
              <a:rPr lang="en-US" sz="2800" dirty="0">
                <a:solidFill>
                  <a:schemeClr val="tx1"/>
                </a:solidFill>
              </a:rPr>
              <a:t>pm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Project </a:t>
            </a:r>
            <a:r>
              <a:rPr lang="en-US" dirty="0" smtClean="0">
                <a:solidFill>
                  <a:schemeClr val="tx1"/>
                </a:solidFill>
              </a:rPr>
              <a:t>Update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Vendor File – employee payments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OTC annual employee reporting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 descr="Thank yo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876799" cy="631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4400" b="0" dirty="0">
                <a:solidFill>
                  <a:prstClr val="white"/>
                </a:solidFill>
                <a:ea typeface="+mn-ea"/>
                <a:cs typeface="+mn-cs"/>
              </a:rPr>
              <a:t>Session Overview</a:t>
            </a:r>
            <a:br>
              <a:rPr lang="en-US" sz="4400" b="0" dirty="0">
                <a:solidFill>
                  <a:prstClr val="white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Project Update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Employee </a:t>
            </a:r>
            <a:r>
              <a:rPr lang="en-US" dirty="0">
                <a:solidFill>
                  <a:schemeClr val="tx1"/>
                </a:solidFill>
              </a:rPr>
              <a:t>Terminations Process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Security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HCM </a:t>
            </a:r>
            <a:r>
              <a:rPr lang="en-US" dirty="0">
                <a:solidFill>
                  <a:schemeClr val="tx1"/>
                </a:solidFill>
              </a:rPr>
              <a:t>roles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OpenBooks 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Payroll </a:t>
            </a:r>
            <a:r>
              <a:rPr lang="en-US" dirty="0">
                <a:solidFill>
                  <a:schemeClr val="tx1"/>
                </a:solidFill>
              </a:rPr>
              <a:t>data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Financials </a:t>
            </a:r>
            <a:r>
              <a:rPr lang="en-US" dirty="0">
                <a:solidFill>
                  <a:schemeClr val="tx1"/>
                </a:solidFill>
              </a:rPr>
              <a:t>roles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GL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AP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OST </a:t>
            </a:r>
            <a:r>
              <a:rPr lang="en-US" dirty="0">
                <a:solidFill>
                  <a:schemeClr val="tx1"/>
                </a:solidFill>
              </a:rPr>
              <a:t>roles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ACES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Banking </a:t>
            </a:r>
            <a:r>
              <a:rPr lang="en-US" dirty="0">
                <a:solidFill>
                  <a:schemeClr val="tx1"/>
                </a:solidFill>
              </a:rPr>
              <a:t>system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After </a:t>
            </a:r>
            <a:r>
              <a:rPr lang="en-US" dirty="0">
                <a:solidFill>
                  <a:schemeClr val="tx1"/>
                </a:solidFill>
              </a:rPr>
              <a:t>separation security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4400" b="0" dirty="0" smtClean="0">
                <a:solidFill>
                  <a:prstClr val="white"/>
                </a:solidFill>
                <a:ea typeface="+mn-ea"/>
                <a:cs typeface="+mn-cs"/>
              </a:rPr>
              <a:t>Project Update</a:t>
            </a:r>
            <a:r>
              <a:rPr lang="en-US" sz="4400" b="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US" sz="4400" b="0" dirty="0">
                <a:solidFill>
                  <a:prstClr val="white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143000"/>
            <a:ext cx="7924800" cy="369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6" indent="-342906" defTabSz="457207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HCM  &gt; Financials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500 Misc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PFT</a:t>
            </a:r>
          </a:p>
          <a:p>
            <a:pPr lvl="1"/>
            <a:endParaRPr lang="en-US" sz="2000" dirty="0" smtClean="0"/>
          </a:p>
          <a:p>
            <a:pPr marL="342906" indent="-342906" defTabSz="457207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Testing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Each institute will provide a testing file during Integration or User Acceptance Testing</a:t>
            </a:r>
          </a:p>
          <a:p>
            <a:pPr lvl="1"/>
            <a:endParaRPr lang="en-US" sz="2000" dirty="0" smtClean="0"/>
          </a:p>
          <a:p>
            <a:pPr marL="342906" indent="-342906" defTabSz="457207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REMINDER: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Budgets must be in Hyperion (Email sent by Sheri Mauck on October 2, 2015)</a:t>
            </a:r>
          </a:p>
        </p:txBody>
      </p:sp>
    </p:spTree>
    <p:extLst>
      <p:ext uri="{BB962C8B-B14F-4D97-AF65-F5344CB8AC3E}">
        <p14:creationId xmlns:p14="http://schemas.microsoft.com/office/powerpoint/2010/main" val="34799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4400" b="0" dirty="0" smtClean="0">
                <a:solidFill>
                  <a:prstClr val="white"/>
                </a:solidFill>
                <a:ea typeface="+mn-ea"/>
                <a:cs typeface="+mn-cs"/>
              </a:rPr>
              <a:t>Project Update</a:t>
            </a:r>
            <a:r>
              <a:rPr lang="en-US" sz="4400" b="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US" sz="4400" b="0" dirty="0">
                <a:solidFill>
                  <a:prstClr val="white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8229600" cy="412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6" indent="-342906" defTabSz="457207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User Acceptance Testing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10/26/2015-11/25/2015</a:t>
            </a:r>
          </a:p>
          <a:p>
            <a:pPr lvl="1"/>
            <a:endParaRPr lang="en-US" sz="2000" dirty="0" smtClean="0"/>
          </a:p>
          <a:p>
            <a:pPr marL="342906" indent="-342906" defTabSz="457207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Training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11/03/2015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Journal Entry/Accounts Payable/Federal Tax Payments</a:t>
            </a:r>
          </a:p>
          <a:p>
            <a:pPr lvl="1"/>
            <a:endParaRPr lang="en-US" sz="2000" dirty="0" smtClean="0"/>
          </a:p>
          <a:p>
            <a:pPr marL="342906" indent="-342906" defTabSz="457207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OST Validation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11/16/2015-11/25/2015</a:t>
            </a:r>
          </a:p>
          <a:p>
            <a:pPr lvl="1"/>
            <a:endParaRPr lang="en-US" sz="2000" dirty="0" smtClean="0"/>
          </a:p>
          <a:p>
            <a:pPr marL="342906" indent="-342906" defTabSz="457207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Go Live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12/10/2015</a:t>
            </a:r>
          </a:p>
        </p:txBody>
      </p:sp>
    </p:spTree>
    <p:extLst>
      <p:ext uri="{BB962C8B-B14F-4D97-AF65-F5344CB8AC3E}">
        <p14:creationId xmlns:p14="http://schemas.microsoft.com/office/powerpoint/2010/main" val="30347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4400" b="0" dirty="0" smtClean="0">
                <a:solidFill>
                  <a:prstClr val="white"/>
                </a:solidFill>
                <a:ea typeface="+mn-ea"/>
                <a:cs typeface="+mn-cs"/>
              </a:rPr>
              <a:t>Important Dates Reminder</a:t>
            </a:r>
            <a:r>
              <a:rPr lang="en-US" sz="4400" b="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US" sz="4400" b="0" dirty="0">
                <a:solidFill>
                  <a:prstClr val="white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October 14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ACA &amp; Child Support Survey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October  26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Higher Ed FEINs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November 3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Training for Financials and OST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November 16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ACES and Participant Maintenance OST security forms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November 30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301JE security forms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301 </a:t>
            </a:r>
            <a:r>
              <a:rPr lang="en-US" smtClean="0">
                <a:solidFill>
                  <a:schemeClr val="tx1"/>
                </a:solidFill>
              </a:rPr>
              <a:t>security forms-TBD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Ayana.Wilkins@omes.ok.gov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91400" cy="838200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4400" b="0" dirty="0" smtClean="0">
                <a:solidFill>
                  <a:prstClr val="white"/>
                </a:solidFill>
                <a:ea typeface="+mn-ea"/>
                <a:cs typeface="+mn-cs"/>
              </a:rPr>
              <a:t>Follow-up Items</a:t>
            </a:r>
            <a:endParaRPr lang="en-US" sz="4400" b="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Test files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Security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ACA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white"/>
                </a:solidFill>
              </a:rPr>
              <a:t>Axxx00.HIED.ACALIST.E000001</a:t>
            </a:r>
            <a:r>
              <a:rPr lang="en-US" sz="1800" b="1" u="sng" dirty="0" smtClean="0">
                <a:solidFill>
                  <a:prstClr val="white"/>
                </a:solidFill>
              </a:rPr>
              <a:t>T</a:t>
            </a:r>
            <a:r>
              <a:rPr lang="en-US" sz="1800" dirty="0" smtClean="0">
                <a:solidFill>
                  <a:prstClr val="white"/>
                </a:solidFill>
              </a:rPr>
              <a:t>.RECD</a:t>
            </a:r>
          </a:p>
          <a:p>
            <a:pPr lvl="3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white"/>
                </a:solidFill>
              </a:rPr>
              <a:t>Initial list from institutions</a:t>
            </a:r>
          </a:p>
          <a:p>
            <a:pPr lvl="2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white"/>
                </a:solidFill>
              </a:rPr>
              <a:t>Axxx00.HIED.ACAMULT.E000001</a:t>
            </a:r>
            <a:r>
              <a:rPr lang="en-US" sz="1800" b="1" u="sng" dirty="0" smtClean="0">
                <a:solidFill>
                  <a:prstClr val="white"/>
                </a:solidFill>
              </a:rPr>
              <a:t>T</a:t>
            </a:r>
            <a:r>
              <a:rPr lang="en-US" sz="1800" dirty="0" smtClean="0">
                <a:solidFill>
                  <a:prstClr val="white"/>
                </a:solidFill>
              </a:rPr>
              <a:t>.RECD</a:t>
            </a:r>
          </a:p>
          <a:p>
            <a:pPr lvl="3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white"/>
                </a:solidFill>
              </a:rPr>
              <a:t>Information for printing/reporting of multiple agency employees	</a:t>
            </a:r>
          </a:p>
          <a:p>
            <a:pPr lvl="3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white"/>
                </a:solidFill>
              </a:rPr>
              <a:t>Information for printing/reporting of other employee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Open Books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File name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Chat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Questions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91400" cy="838200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4400" b="0" dirty="0" smtClean="0">
                <a:solidFill>
                  <a:prstClr val="white"/>
                </a:solidFill>
                <a:ea typeface="+mn-ea"/>
                <a:cs typeface="+mn-cs"/>
              </a:rPr>
              <a:t>Employee Termination Process</a:t>
            </a:r>
            <a:endParaRPr lang="en-US" sz="4400" b="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</a:rPr>
              <a:t>Options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Higher Ed to terminate all employees, all EmplRcds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OMES mass update to terminate	all employees, all EmplRcds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Termination Info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HR Status: Inactive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Action: TRM (termination-Higher Ed)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Reason: HMT (Higher Ed Mass Term)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Effective Date: 01/01/2016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Last Date Worked: 12/31/2015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OMES update scheduled: tentatively for Saturday January 2, 2016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91400" cy="838200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4400" b="0" dirty="0" smtClean="0">
                <a:solidFill>
                  <a:prstClr val="white"/>
                </a:solidFill>
                <a:ea typeface="+mn-ea"/>
                <a:cs typeface="+mn-cs"/>
              </a:rPr>
              <a:t>Security</a:t>
            </a:r>
            <a:endParaRPr lang="en-US" sz="4400" b="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HCM roles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OpenBooks 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File upload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Desktop browse and load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Payroll data 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Paycheck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W2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Balances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91400" cy="838200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4400" b="0" dirty="0" smtClean="0">
                <a:solidFill>
                  <a:prstClr val="white"/>
                </a:solidFill>
                <a:ea typeface="+mn-ea"/>
                <a:cs typeface="+mn-cs"/>
              </a:rPr>
              <a:t>Security</a:t>
            </a:r>
            <a:endParaRPr lang="en-US" sz="4400" b="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Financials roles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GL</a:t>
            </a:r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Higher </a:t>
            </a:r>
            <a:r>
              <a:rPr lang="en-US" sz="2000" dirty="0">
                <a:solidFill>
                  <a:schemeClr val="tx1"/>
                </a:solidFill>
              </a:rPr>
              <a:t>Ed Payroll </a:t>
            </a:r>
            <a:r>
              <a:rPr lang="en-US" sz="2000" dirty="0" smtClean="0">
                <a:solidFill>
                  <a:schemeClr val="tx1"/>
                </a:solidFill>
              </a:rPr>
              <a:t>Load role</a:t>
            </a:r>
          </a:p>
          <a:p>
            <a:pPr lvl="4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500 </a:t>
            </a:r>
            <a:r>
              <a:rPr lang="en-US" sz="1800" dirty="0" err="1" smtClean="0">
                <a:solidFill>
                  <a:schemeClr val="tx1"/>
                </a:solidFill>
              </a:rPr>
              <a:t>Misc</a:t>
            </a:r>
            <a:endParaRPr lang="en-US" sz="1800" dirty="0">
              <a:solidFill>
                <a:schemeClr val="tx1"/>
              </a:solidFill>
            </a:endParaRPr>
          </a:p>
          <a:p>
            <a:pPr lvl="4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PFT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AP</a:t>
            </a:r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TBD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MES ISD Template">
      <a:dk1>
        <a:sysClr val="windowText" lastClr="000000"/>
      </a:dk1>
      <a:lt1>
        <a:sysClr val="window" lastClr="FFFFFF"/>
      </a:lt1>
      <a:dk2>
        <a:srgbClr val="4FB8C1"/>
      </a:dk2>
      <a:lt2>
        <a:srgbClr val="757575"/>
      </a:lt2>
      <a:accent1>
        <a:srgbClr val="EC5646"/>
      </a:accent1>
      <a:accent2>
        <a:srgbClr val="163C3F"/>
      </a:accent2>
      <a:accent3>
        <a:srgbClr val="E6B729"/>
      </a:accent3>
      <a:accent4>
        <a:srgbClr val="399993"/>
      </a:accent4>
      <a:accent5>
        <a:srgbClr val="A5A5A5"/>
      </a:accent5>
      <a:accent6>
        <a:srgbClr val="9E5E9B"/>
      </a:accent6>
      <a:hlink>
        <a:srgbClr val="40AEB6"/>
      </a:hlink>
      <a:folHlink>
        <a:srgbClr val="359097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32773</TotalTime>
  <Words>319</Words>
  <Application>Microsoft Office PowerPoint</Application>
  <PresentationFormat>On-screen Show (4:3)</PresentationFormat>
  <Paragraphs>144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Ion</vt:lpstr>
      <vt:lpstr>Higher Education Payroll Processing &amp; Reporting Jan 2016</vt:lpstr>
      <vt:lpstr>Session Overview </vt:lpstr>
      <vt:lpstr>Project Update </vt:lpstr>
      <vt:lpstr>Project Update </vt:lpstr>
      <vt:lpstr>Important Dates Reminder </vt:lpstr>
      <vt:lpstr>Follow-up Items</vt:lpstr>
      <vt:lpstr>Employee Termination Process</vt:lpstr>
      <vt:lpstr>Security</vt:lpstr>
      <vt:lpstr>Security</vt:lpstr>
      <vt:lpstr>Security</vt:lpstr>
      <vt:lpstr>Security</vt:lpstr>
      <vt:lpstr>Security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Q&amp;A Session Project Update 10142015</dc:title>
  <dc:subject>Question and answer session slide show project update for October 14, 2015.</dc:subject>
  <dc:creator>Deidre Brown</dc:creator>
  <cp:lastModifiedBy>John Lowrey</cp:lastModifiedBy>
  <cp:revision>737</cp:revision>
  <cp:lastPrinted>2015-08-12T17:55:11Z</cp:lastPrinted>
  <dcterms:created xsi:type="dcterms:W3CDTF">2014-08-26T19:56:04Z</dcterms:created>
  <dcterms:modified xsi:type="dcterms:W3CDTF">2015-10-23T20:23:32Z</dcterms:modified>
</cp:coreProperties>
</file>