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6" r:id="rId2"/>
    <p:sldId id="285" r:id="rId3"/>
    <p:sldId id="322" r:id="rId4"/>
    <p:sldId id="324" r:id="rId5"/>
    <p:sldId id="325" r:id="rId6"/>
    <p:sldId id="317" r:id="rId7"/>
    <p:sldId id="287" r:id="rId8"/>
    <p:sldId id="318" r:id="rId9"/>
    <p:sldId id="319" r:id="rId10"/>
    <p:sldId id="286" r:id="rId11"/>
    <p:sldId id="313" r:id="rId12"/>
    <p:sldId id="304" r:id="rId13"/>
    <p:sldId id="311" r:id="rId14"/>
    <p:sldId id="307" r:id="rId15"/>
    <p:sldId id="332" r:id="rId16"/>
    <p:sldId id="314" r:id="rId17"/>
    <p:sldId id="329" r:id="rId18"/>
    <p:sldId id="330" r:id="rId19"/>
    <p:sldId id="331" r:id="rId20"/>
    <p:sldId id="302" r:id="rId21"/>
    <p:sldId id="326" r:id="rId22"/>
    <p:sldId id="282" r:id="rId23"/>
    <p:sldId id="327" r:id="rId24"/>
    <p:sldId id="328" r:id="rId25"/>
    <p:sldId id="297" r:id="rId26"/>
  </p:sldIdLst>
  <p:sldSz cx="9144000" cy="6858000" type="screen4x3"/>
  <p:notesSz cx="9296400" cy="70104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guide id="3" orient="horz" pos="2208">
          <p15:clr>
            <a:srgbClr val="A4A3A4"/>
          </p15:clr>
        </p15:guide>
        <p15:guide id="4" pos="292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06" autoAdjust="0"/>
    <p:restoredTop sz="77419" autoAdjust="0"/>
  </p:normalViewPr>
  <p:slideViewPr>
    <p:cSldViewPr>
      <p:cViewPr varScale="1">
        <p:scale>
          <a:sx n="89" d="100"/>
          <a:sy n="89" d="100"/>
        </p:scale>
        <p:origin x="2262" y="84"/>
      </p:cViewPr>
      <p:guideLst>
        <p:guide orient="horz" pos="2160"/>
        <p:guide pos="2880"/>
      </p:guideLst>
    </p:cSldViewPr>
  </p:slideViewPr>
  <p:outlineViewPr>
    <p:cViewPr>
      <p:scale>
        <a:sx n="33" d="100"/>
        <a:sy n="33" d="100"/>
      </p:scale>
      <p:origin x="0" y="4446"/>
    </p:cViewPr>
  </p:outlineViewPr>
  <p:notesTextViewPr>
    <p:cViewPr>
      <p:scale>
        <a:sx n="100" d="100"/>
        <a:sy n="100" d="100"/>
      </p:scale>
      <p:origin x="0" y="0"/>
    </p:cViewPr>
  </p:notesTextViewPr>
  <p:notesViewPr>
    <p:cSldViewPr>
      <p:cViewPr varScale="1">
        <p:scale>
          <a:sx n="83" d="100"/>
          <a:sy n="83" d="100"/>
        </p:scale>
        <p:origin x="-2040" y="-84"/>
      </p:cViewPr>
      <p:guideLst>
        <p:guide orient="horz" pos="2928"/>
        <p:guide pos="2208"/>
        <p:guide orient="horz" pos="2208"/>
        <p:guide pos="292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282" cy="35076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265014" y="0"/>
            <a:ext cx="4029282" cy="350760"/>
          </a:xfrm>
          <a:prstGeom prst="rect">
            <a:avLst/>
          </a:prstGeom>
        </p:spPr>
        <p:txBody>
          <a:bodyPr vert="horz" lIns="91440" tIns="45720" rIns="91440" bIns="45720" rtlCol="0"/>
          <a:lstStyle>
            <a:lvl1pPr algn="r">
              <a:defRPr sz="1200"/>
            </a:lvl1pPr>
          </a:lstStyle>
          <a:p>
            <a:fld id="{061B4512-E4B6-48F4-B437-AF8E3653C9A6}" type="datetimeFigureOut">
              <a:rPr lang="en-US" smtClean="0"/>
              <a:t>9/12/2018</a:t>
            </a:fld>
            <a:endParaRPr lang="en-US"/>
          </a:p>
        </p:txBody>
      </p:sp>
      <p:sp>
        <p:nvSpPr>
          <p:cNvPr id="4" name="Footer Placeholder 3"/>
          <p:cNvSpPr>
            <a:spLocks noGrp="1"/>
          </p:cNvSpPr>
          <p:nvPr>
            <p:ph type="ftr" sz="quarter" idx="2"/>
          </p:nvPr>
        </p:nvSpPr>
        <p:spPr>
          <a:xfrm>
            <a:off x="1" y="6658443"/>
            <a:ext cx="4029282" cy="35076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265014" y="6658443"/>
            <a:ext cx="4029282" cy="350760"/>
          </a:xfrm>
          <a:prstGeom prst="rect">
            <a:avLst/>
          </a:prstGeom>
        </p:spPr>
        <p:txBody>
          <a:bodyPr vert="horz" lIns="91440" tIns="45720" rIns="91440" bIns="45720" rtlCol="0" anchor="b"/>
          <a:lstStyle>
            <a:lvl1pPr algn="r">
              <a:defRPr sz="1200"/>
            </a:lvl1pPr>
          </a:lstStyle>
          <a:p>
            <a:fld id="{49CB0DEC-FB62-4315-8340-4BA73AA9E8EB}" type="slidenum">
              <a:rPr lang="en-US" smtClean="0"/>
              <a:t>‹#›</a:t>
            </a:fld>
            <a:endParaRPr lang="en-US"/>
          </a:p>
        </p:txBody>
      </p:sp>
    </p:spTree>
    <p:extLst>
      <p:ext uri="{BB962C8B-B14F-4D97-AF65-F5344CB8AC3E}">
        <p14:creationId xmlns:p14="http://schemas.microsoft.com/office/powerpoint/2010/main" val="22056517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282" cy="350760"/>
          </a:xfrm>
          <a:prstGeom prst="rect">
            <a:avLst/>
          </a:prstGeom>
        </p:spPr>
        <p:txBody>
          <a:bodyPr vert="horz" lIns="93177" tIns="46589" rIns="93177" bIns="46589"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5265014" y="0"/>
            <a:ext cx="4029282" cy="350760"/>
          </a:xfrm>
          <a:prstGeom prst="rect">
            <a:avLst/>
          </a:prstGeom>
        </p:spPr>
        <p:txBody>
          <a:bodyPr vert="horz" lIns="93177" tIns="46589" rIns="93177" bIns="46589" rtlCol="0"/>
          <a:lstStyle>
            <a:lvl1pPr algn="r" eaLnBrk="1" fontAlgn="auto" hangingPunct="1">
              <a:spcBef>
                <a:spcPts val="0"/>
              </a:spcBef>
              <a:spcAft>
                <a:spcPts val="0"/>
              </a:spcAft>
              <a:defRPr sz="1200">
                <a:latin typeface="+mn-lt"/>
              </a:defRPr>
            </a:lvl1pPr>
          </a:lstStyle>
          <a:p>
            <a:pPr>
              <a:defRPr/>
            </a:pPr>
            <a:fld id="{1B0FAF7E-85E7-48E7-A6E4-28EFD28AFA87}" type="datetimeFigureOut">
              <a:rPr lang="en-US"/>
              <a:pPr>
                <a:defRPr/>
              </a:pPr>
              <a:t>9/12/2018</a:t>
            </a:fld>
            <a:endParaRPr lang="en-US"/>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930482" y="3330419"/>
            <a:ext cx="7435436" cy="3154441"/>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1" y="6658443"/>
            <a:ext cx="4029282" cy="350760"/>
          </a:xfrm>
          <a:prstGeom prst="rect">
            <a:avLst/>
          </a:prstGeom>
        </p:spPr>
        <p:txBody>
          <a:bodyPr vert="horz" lIns="93177" tIns="46589" rIns="93177" bIns="46589"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5265014" y="6658443"/>
            <a:ext cx="4029282" cy="350760"/>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smtClean="0"/>
            </a:lvl1pPr>
          </a:lstStyle>
          <a:p>
            <a:pPr>
              <a:defRPr/>
            </a:pPr>
            <a:fld id="{CEC19F5B-0020-44F1-9EB6-3CB7E3C57F69}" type="slidenum">
              <a:rPr lang="en-US" altLang="en-US"/>
              <a:pPr>
                <a:defRPr/>
              </a:pPr>
              <a:t>‹#›</a:t>
            </a:fld>
            <a:endParaRPr lang="en-US" altLang="en-US"/>
          </a:p>
        </p:txBody>
      </p:sp>
    </p:spTree>
    <p:extLst>
      <p:ext uri="{BB962C8B-B14F-4D97-AF65-F5344CB8AC3E}">
        <p14:creationId xmlns:p14="http://schemas.microsoft.com/office/powerpoint/2010/main" val="353438983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Welcome to the pre-education for the PIPS methodology, a unique procurement process that we have utilized since 2009.  The Performance Information Procurement System, or PIPS, is a form of Performance Based Contracting that has been very successful in the State of Oklahoma. </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CEC19F5B-0020-44F1-9EB6-3CB7E3C57F69}" type="slidenum">
              <a:rPr lang="en-US" altLang="en-US" smtClean="0"/>
              <a:pPr>
                <a:defRPr/>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fontAlgn="auto" hangingPunct="1">
              <a:spcBef>
                <a:spcPts val="0"/>
              </a:spcBef>
              <a:spcAft>
                <a:spcPts val="0"/>
              </a:spcAft>
              <a:buFont typeface="Arial" panose="020B0604020202020204" pitchFamily="34" charset="0"/>
              <a:buNone/>
              <a:defRPr/>
            </a:pPr>
            <a:r>
              <a:rPr lang="en-US" dirty="0" smtClean="0"/>
              <a:t>PIPS Approach. </a:t>
            </a:r>
            <a:r>
              <a:rPr lang="en-US" sz="1200" dirty="0" smtClean="0"/>
              <a:t>Identifies suppliers who can see the entire project through completion.</a:t>
            </a:r>
            <a:r>
              <a:rPr lang="en-US" sz="1200" baseline="0" dirty="0" smtClean="0"/>
              <a:t> </a:t>
            </a:r>
            <a:r>
              <a:rPr lang="en-US" sz="1200" dirty="0" smtClean="0"/>
              <a:t>Focus on what is needed rather than how it will be accomplished. Process efficiencies provide win/win environment. Allows identification of all associated risks and provides for a comprehensive mitigation plan to address each risk. Suppliers with superior expertise can differentiate themselves. Shifts contract management supplier to enable profit maximization</a:t>
            </a:r>
          </a:p>
          <a:p>
            <a:pPr eaLnBrk="1" fontAlgn="auto" hangingPunct="1">
              <a:spcBef>
                <a:spcPts val="0"/>
              </a:spcBef>
              <a:spcAft>
                <a:spcPts val="0"/>
              </a:spcAft>
              <a:buFont typeface="Arial" panose="020B0604020202020204" pitchFamily="34" charset="0"/>
              <a:buNone/>
              <a:defRPr/>
            </a:pPr>
            <a:r>
              <a:rPr lang="en-US" sz="1200" dirty="0" smtClean="0"/>
              <a:t>Relies on dominant</a:t>
            </a:r>
            <a:r>
              <a:rPr lang="en-US" sz="1200" i="1" dirty="0" smtClean="0"/>
              <a:t> </a:t>
            </a:r>
            <a:r>
              <a:rPr lang="en-US" sz="1200" dirty="0" smtClean="0"/>
              <a:t>information to minimize decision making. </a:t>
            </a:r>
            <a:r>
              <a:rPr lang="en-US" dirty="0" smtClean="0"/>
              <a:t>Our</a:t>
            </a:r>
            <a:r>
              <a:rPr lang="en-US" baseline="0" dirty="0" smtClean="0"/>
              <a:t> objective within the Best Value - PIPS system is clearly to identify a supplier with the expertise to convey a vision, create a plan, manage themselves and any outside risks by having a mitigation strategy should risks materialize.  Project management is minimized for both supplier and State because results and progress are conveyed through agreed upon metrics that are established during the Clarification Phase.  </a:t>
            </a:r>
          </a:p>
          <a:p>
            <a:endParaRPr lang="en-US" baseline="0" dirty="0" smtClean="0"/>
          </a:p>
          <a:p>
            <a:r>
              <a:rPr lang="en-US" baseline="0" dirty="0" smtClean="0"/>
              <a:t>Allowing the expert to lead also minimizes the amount of decisions that are made.  What we know about decisions is that they cause risk.  Decisions are only made when it is unclear what will happen when making a particular choice.  Experts make fewer decisions inherently because they have better vision as to the consequences of each choice.         </a:t>
            </a:r>
            <a:endParaRPr lang="en-US" dirty="0" smtClean="0"/>
          </a:p>
          <a:p>
            <a:pPr eaLnBrk="1" hangingPunct="1">
              <a:spcBef>
                <a:spcPct val="0"/>
              </a:spcBef>
            </a:pPr>
            <a:endParaRPr lang="en-US" altLang="en-US" dirty="0" smtClean="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fld id="{C5EEF030-9A03-47BD-9BDB-C18B80845F81}" type="slidenum">
              <a:rPr lang="en-US" altLang="en-US"/>
              <a:pPr/>
              <a:t>10</a:t>
            </a:fld>
            <a:endParaRPr lang="en-US" altLang="en-US"/>
          </a:p>
        </p:txBody>
      </p:sp>
    </p:spTree>
    <p:extLst>
      <p:ext uri="{BB962C8B-B14F-4D97-AF65-F5344CB8AC3E}">
        <p14:creationId xmlns:p14="http://schemas.microsoft.com/office/powerpoint/2010/main" val="13726212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77500" lnSpcReduction="20000"/>
          </a:bodyPr>
          <a:lstStyle/>
          <a:p>
            <a:pPr eaLnBrk="1" hangingPunct="1"/>
            <a:r>
              <a:rPr lang="en-US" dirty="0" smtClean="0"/>
              <a:t>Project Submittals. </a:t>
            </a:r>
            <a:r>
              <a:rPr lang="en-US" altLang="en-US" sz="2000" b="1" dirty="0" smtClean="0"/>
              <a:t>Level of expertise (LE). </a:t>
            </a:r>
            <a:r>
              <a:rPr lang="en-US" altLang="en-US" sz="2000" dirty="0" smtClean="0"/>
              <a:t>Claims and verifiable performance metrics. No names or marketing materials  </a:t>
            </a:r>
          </a:p>
          <a:p>
            <a:pPr eaLnBrk="1" hangingPunct="1"/>
            <a:r>
              <a:rPr lang="en-US" altLang="en-US" sz="2000" b="1" dirty="0" smtClean="0"/>
              <a:t>Risk Assessment (RA). </a:t>
            </a:r>
            <a:r>
              <a:rPr lang="en-US" altLang="en-US" sz="2000" dirty="0" smtClean="0"/>
              <a:t>Risks and mitigation plan. No names or marketing materials  </a:t>
            </a:r>
          </a:p>
          <a:p>
            <a:pPr eaLnBrk="1" hangingPunct="1"/>
            <a:r>
              <a:rPr lang="en-US" altLang="en-US" sz="2000" b="1" dirty="0" smtClean="0"/>
              <a:t>Value Added (VA). </a:t>
            </a:r>
            <a:r>
              <a:rPr lang="en-US" altLang="en-US" sz="2000" dirty="0" smtClean="0"/>
              <a:t>Claims and verifiable performance metrics. No names or marketing materials  </a:t>
            </a:r>
          </a:p>
          <a:p>
            <a:r>
              <a:rPr lang="en-US" dirty="0" smtClean="0"/>
              <a:t>The six page Project Capability  (PC) Submission represents the bulk</a:t>
            </a:r>
            <a:r>
              <a:rPr lang="en-US" baseline="0" dirty="0" smtClean="0"/>
              <a:t> of your response to the solicitation.  As stated previously, the PC submission is made up of three components; Level of Expertise, Risk Assessment and Value Added.  I will next walk you through a sample project to show examples of each of these submissions.  The constraints are again repeated here; maximum of two pages for each component, and no names or marketing material.  The Level of Expertise and Value Added components will convey high performance claims with metrics to verify each claim.  The Risk Assessment will identify risks that are outside the suppliers control along with a mitigation plan to either eliminate or minimize the potential impact to the project.</a:t>
            </a:r>
          </a:p>
          <a:p>
            <a:endParaRPr lang="en-US" baseline="0" dirty="0" smtClean="0"/>
          </a:p>
          <a:p>
            <a:r>
              <a:rPr lang="en-US" baseline="0" dirty="0" smtClean="0"/>
              <a:t>All claims and risks should be prioritized with the most significant items list first.   Again note submittals should be written in simple, non-technical language.</a:t>
            </a:r>
          </a:p>
          <a:p>
            <a:endParaRPr lang="en-US" baseline="0" dirty="0" smtClean="0"/>
          </a:p>
          <a:p>
            <a:r>
              <a:rPr lang="en-US" baseline="0" dirty="0" smtClean="0"/>
              <a:t>Also, please note that evaluations are done blindly which is why it is so important to have no identifying information in these sections. If you happen to put your organization name or identifying information it will be redacted. This is not limited to names but anything that identifies your organization. For example, if you say “We’re the current supplier for the State of Oklahoma” that will get redacted. We suggest more generic information that gives the same data. You could instead say “We’re the current supplier for a large </a:t>
            </a:r>
            <a:r>
              <a:rPr lang="en-US" baseline="0" dirty="0" err="1" smtClean="0"/>
              <a:t>midwestern</a:t>
            </a:r>
            <a:r>
              <a:rPr lang="en-US" baseline="0" dirty="0" smtClean="0"/>
              <a:t> state.” The idea is still conveyed without identifying the supplier.               </a:t>
            </a:r>
            <a:r>
              <a:rPr lang="en-US" dirty="0" smtClean="0"/>
              <a:t> </a:t>
            </a:r>
          </a:p>
          <a:p>
            <a:pPr eaLnBrk="1" hangingPunct="1">
              <a:spcBef>
                <a:spcPct val="0"/>
              </a:spcBef>
            </a:pPr>
            <a:r>
              <a:rPr lang="en-US" altLang="en-US" dirty="0" smtClean="0"/>
              <a:t>	</a:t>
            </a:r>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fld id="{385A33D1-7190-4C40-BB20-207799F93CED}" type="slidenum">
              <a:rPr lang="en-US" altLang="en-US"/>
              <a:pPr/>
              <a:t>11</a:t>
            </a:fld>
            <a:endParaRPr lang="en-US" altLang="en-US"/>
          </a:p>
        </p:txBody>
      </p:sp>
    </p:spTree>
    <p:extLst>
      <p:ext uri="{BB962C8B-B14F-4D97-AF65-F5344CB8AC3E}">
        <p14:creationId xmlns:p14="http://schemas.microsoft.com/office/powerpoint/2010/main" val="12866229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92500" lnSpcReduction="10000"/>
          </a:bodyPr>
          <a:lstStyle/>
          <a:p>
            <a:pPr marL="0" indent="0" eaLnBrk="1" fontAlgn="auto" hangingPunct="1">
              <a:spcAft>
                <a:spcPts val="0"/>
              </a:spcAft>
              <a:buFont typeface="Arial" panose="020B0604020202020204" pitchFamily="34" charset="0"/>
              <a:buNone/>
              <a:defRPr/>
            </a:pPr>
            <a:r>
              <a:rPr lang="en-US" dirty="0" smtClean="0"/>
              <a:t>Project Capability</a:t>
            </a:r>
            <a:r>
              <a:rPr lang="en-US" baseline="0" dirty="0" smtClean="0"/>
              <a:t> Submittal. </a:t>
            </a:r>
            <a:r>
              <a:rPr lang="en-US" b="1" u="sng" dirty="0" smtClean="0"/>
              <a:t>Claim:</a:t>
            </a:r>
            <a:r>
              <a:rPr lang="en-US" dirty="0" smtClean="0"/>
              <a:t> Best project manager in company, does only clean room projects, best in the Midwest area.</a:t>
            </a:r>
          </a:p>
          <a:p>
            <a:pPr marL="0" indent="0" eaLnBrk="1" fontAlgn="auto" hangingPunct="1">
              <a:spcAft>
                <a:spcPts val="0"/>
              </a:spcAft>
              <a:buFont typeface="Arial" panose="020B0604020202020204" pitchFamily="34" charset="0"/>
              <a:buNone/>
              <a:defRPr/>
            </a:pPr>
            <a:r>
              <a:rPr lang="en-US" b="1" u="sng" dirty="0" smtClean="0"/>
              <a:t>Verifiable performance metrics:</a:t>
            </a:r>
            <a:r>
              <a:rPr lang="en-US" b="1" dirty="0" smtClean="0"/>
              <a:t> </a:t>
            </a:r>
          </a:p>
          <a:p>
            <a:pPr marL="514350" indent="-514350" eaLnBrk="1" fontAlgn="auto" hangingPunct="1">
              <a:spcAft>
                <a:spcPts val="0"/>
              </a:spcAft>
              <a:buFont typeface="+mj-lt"/>
              <a:buAutoNum type="arabicPeriod"/>
              <a:defRPr/>
            </a:pPr>
            <a:r>
              <a:rPr lang="en-US" dirty="0" smtClean="0"/>
              <a:t>Performance history for last 10 years</a:t>
            </a:r>
          </a:p>
          <a:p>
            <a:pPr marL="514350" indent="-514350" eaLnBrk="1" fontAlgn="auto" hangingPunct="1">
              <a:spcAft>
                <a:spcPts val="0"/>
              </a:spcAft>
              <a:buFont typeface="+mj-lt"/>
              <a:buAutoNum type="arabicPeriod"/>
              <a:defRPr/>
            </a:pPr>
            <a:r>
              <a:rPr lang="en-US" dirty="0" smtClean="0"/>
              <a:t>20 clean room projects completed </a:t>
            </a:r>
          </a:p>
          <a:p>
            <a:pPr marL="514350" indent="-514350" eaLnBrk="1" fontAlgn="auto" hangingPunct="1">
              <a:spcAft>
                <a:spcPts val="0"/>
              </a:spcAft>
              <a:buFont typeface="+mj-lt"/>
              <a:buAutoNum type="arabicPeriod"/>
              <a:defRPr/>
            </a:pPr>
            <a:r>
              <a:rPr lang="en-US" dirty="0" smtClean="0"/>
              <a:t>Average scope $50M</a:t>
            </a:r>
          </a:p>
          <a:p>
            <a:pPr marL="514350" indent="-514350" eaLnBrk="1" fontAlgn="auto" hangingPunct="1">
              <a:spcAft>
                <a:spcPts val="0"/>
              </a:spcAft>
              <a:buFont typeface="+mj-lt"/>
              <a:buAutoNum type="arabicPeriod"/>
              <a:defRPr/>
            </a:pPr>
            <a:r>
              <a:rPr lang="en-US" dirty="0" smtClean="0"/>
              <a:t>Customer satisfaction 9.5</a:t>
            </a:r>
          </a:p>
          <a:p>
            <a:pPr marL="514350" indent="-514350" eaLnBrk="1" fontAlgn="auto" hangingPunct="1">
              <a:spcAft>
                <a:spcPts val="0"/>
              </a:spcAft>
              <a:buFont typeface="+mj-lt"/>
              <a:buAutoNum type="arabicPeriod"/>
              <a:defRPr/>
            </a:pPr>
            <a:r>
              <a:rPr lang="en-US" dirty="0" smtClean="0"/>
              <a:t>Cost deviation .1 percent</a:t>
            </a:r>
          </a:p>
          <a:p>
            <a:pPr marL="514350" indent="-514350" eaLnBrk="1" fontAlgn="auto" hangingPunct="1">
              <a:spcAft>
                <a:spcPts val="0"/>
              </a:spcAft>
              <a:buFont typeface="+mj-lt"/>
              <a:buAutoNum type="arabicPeriod"/>
              <a:defRPr/>
            </a:pPr>
            <a:r>
              <a:rPr lang="en-US" dirty="0" smtClean="0"/>
              <a:t>Time deviation 1 percent</a:t>
            </a:r>
          </a:p>
          <a:p>
            <a:pPr marL="0" marR="0" indent="0" algn="l" defTabSz="914400" rtl="0" eaLnBrk="1" fontAlgn="base" latinLnBrk="0" hangingPunct="1">
              <a:lnSpc>
                <a:spcPct val="100000"/>
              </a:lnSpc>
              <a:spcBef>
                <a:spcPct val="0"/>
              </a:spcBef>
              <a:spcAft>
                <a:spcPct val="0"/>
              </a:spcAft>
              <a:buClrTx/>
              <a:buSzTx/>
              <a:buFontTx/>
              <a:buNone/>
              <a:tabLst/>
              <a:defRPr/>
            </a:pPr>
            <a:r>
              <a:rPr lang="en-US" dirty="0" smtClean="0"/>
              <a:t>To help drive all of this home and provide examples,</a:t>
            </a:r>
            <a:r>
              <a:rPr lang="en-US" baseline="0" dirty="0" smtClean="0"/>
              <a:t> I will review a sample project along with some sample responses to better illustrate what we are looking to receive.  The sample project that I will use is a construction project.  It is for the construction of a laboratory requiring a clean room environment.  It is a fast track project, because that is typically what we work with, and it is on a university campus.     </a:t>
            </a:r>
            <a:endParaRPr lang="en-US" dirty="0" smtClean="0"/>
          </a:p>
          <a:p>
            <a:pPr eaLnBrk="1" hangingPunct="1">
              <a:spcBef>
                <a:spcPct val="0"/>
              </a:spcBef>
            </a:pPr>
            <a:endParaRPr lang="en-US" altLang="en-US" dirty="0" smtClean="0"/>
          </a:p>
          <a:p>
            <a:pPr marL="0" marR="0" indent="0" algn="l" defTabSz="914400" rtl="0" eaLnBrk="1" fontAlgn="base" latinLnBrk="0" hangingPunct="1">
              <a:lnSpc>
                <a:spcPct val="100000"/>
              </a:lnSpc>
              <a:spcBef>
                <a:spcPct val="0"/>
              </a:spcBef>
              <a:spcAft>
                <a:spcPct val="0"/>
              </a:spcAft>
              <a:buClrTx/>
              <a:buSzTx/>
              <a:buFontTx/>
              <a:buNone/>
              <a:tabLst/>
              <a:defRPr/>
            </a:pPr>
            <a:r>
              <a:rPr lang="en-US" dirty="0" smtClean="0"/>
              <a:t>The LE</a:t>
            </a:r>
            <a:r>
              <a:rPr lang="en-US" baseline="0" dirty="0" smtClean="0"/>
              <a:t> </a:t>
            </a:r>
            <a:r>
              <a:rPr lang="en-US" dirty="0" smtClean="0"/>
              <a:t>example</a:t>
            </a:r>
            <a:r>
              <a:rPr lang="en-US" baseline="0" dirty="0" smtClean="0"/>
              <a:t> referenced here claims to have the best project manager in the company.  This claim can be verified because the company has tracked his performance for the last 10 years.  Over this time he has completed 20 projects of similar size, has a customer satisfaction rating of 9.5 with a cost and time and cost deviation of 1% or less.  This claim is an example of one that would score a 10.  It is a high value claim with verifiable  metrics.     </a:t>
            </a:r>
            <a:endParaRPr lang="en-US" dirty="0" smtClean="0"/>
          </a:p>
          <a:p>
            <a:pPr eaLnBrk="1" hangingPunct="1">
              <a:spcBef>
                <a:spcPct val="0"/>
              </a:spcBef>
            </a:pPr>
            <a:endParaRPr lang="en-US" altLang="en-US" dirty="0"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fld id="{98DBEE93-4095-4524-ADED-472848B700ED}" type="slidenum">
              <a:rPr lang="en-US" altLang="en-US"/>
              <a:pPr/>
              <a:t>12</a:t>
            </a:fld>
            <a:endParaRPr lang="en-US" altLang="en-US"/>
          </a:p>
        </p:txBody>
      </p:sp>
    </p:spTree>
    <p:extLst>
      <p:ext uri="{BB962C8B-B14F-4D97-AF65-F5344CB8AC3E}">
        <p14:creationId xmlns:p14="http://schemas.microsoft.com/office/powerpoint/2010/main" val="3584839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32500" lnSpcReduction="20000"/>
          </a:bodyPr>
          <a:lstStyle/>
          <a:p>
            <a:pPr lvl="1" eaLnBrk="1" fontAlgn="auto" hangingPunct="1">
              <a:spcAft>
                <a:spcPts val="0"/>
              </a:spcAft>
              <a:buFont typeface="Arial" panose="020B0604020202020204" pitchFamily="34" charset="0"/>
              <a:buNone/>
              <a:defRPr/>
            </a:pPr>
            <a:endParaRPr lang="en-US" dirty="0" smtClean="0"/>
          </a:p>
          <a:p>
            <a:pPr lvl="1" eaLnBrk="1" fontAlgn="auto" hangingPunct="1">
              <a:spcAft>
                <a:spcPts val="0"/>
              </a:spcAft>
              <a:buFont typeface="Arial" panose="020B0604020202020204" pitchFamily="34" charset="0"/>
              <a:buNone/>
              <a:defRPr/>
            </a:pPr>
            <a:r>
              <a:rPr lang="en-US" dirty="0" smtClean="0"/>
              <a:t>Here</a:t>
            </a:r>
            <a:r>
              <a:rPr lang="en-US" baseline="0" dirty="0" smtClean="0"/>
              <a:t> we have an example of two Risk Assessment submittals on the screen. At the top we have Sample Rick Assessment and below that we identify the risk as Concrete Escalation. The first, titled RA Plan 1 States: </a:t>
            </a:r>
            <a:r>
              <a:rPr lang="en-US" sz="3100" dirty="0" smtClean="0"/>
              <a:t>The owner can be assured all risks associated with material escalations will be eliminated because we offer the benefit of an experienced project team that includes the most detailed, prequalified and extensive list of subcontractors and suppliers from around the world. The word MARKETING is watermarked</a:t>
            </a:r>
            <a:r>
              <a:rPr lang="en-US" sz="3100" baseline="0" dirty="0" smtClean="0"/>
              <a:t> across that statement. </a:t>
            </a:r>
          </a:p>
          <a:p>
            <a:pPr marL="457200" marR="0" lvl="1" indent="0" algn="l" defTabSz="914400" rtl="0" eaLnBrk="1" fontAlgn="auto" latinLnBrk="0" hangingPunct="1">
              <a:lnSpc>
                <a:spcPct val="100000"/>
              </a:lnSpc>
              <a:spcBef>
                <a:spcPct val="30000"/>
              </a:spcBef>
              <a:spcAft>
                <a:spcPts val="0"/>
              </a:spcAft>
              <a:buClrTx/>
              <a:buSzTx/>
              <a:buFont typeface="Arial" panose="020B0604020202020204" pitchFamily="34" charset="0"/>
              <a:buNone/>
              <a:tabLst/>
              <a:defRPr/>
            </a:pPr>
            <a:r>
              <a:rPr lang="en-US" sz="3100" baseline="0" dirty="0" smtClean="0"/>
              <a:t>Below that we have RA Plan 2, which states: </a:t>
            </a:r>
            <a:r>
              <a:rPr lang="en-US" altLang="en-US" sz="3200" dirty="0" smtClean="0"/>
              <a:t>The cost of concrete has been rising drastically. Since this project requires a substantial amount of concrete, cost is a risk. To minimize this risk, we have signed a contract with a local concrete manufacturer to prevent any increase in cost during the duration of this project.</a:t>
            </a:r>
          </a:p>
          <a:p>
            <a:pPr marL="0" marR="0" indent="0" algn="l" defTabSz="914400" rtl="0" eaLnBrk="1" fontAlgn="base" latinLnBrk="0" hangingPunct="1">
              <a:lnSpc>
                <a:spcPct val="100000"/>
              </a:lnSpc>
              <a:spcBef>
                <a:spcPct val="0"/>
              </a:spcBef>
              <a:spcAft>
                <a:spcPct val="0"/>
              </a:spcAft>
              <a:buClrTx/>
              <a:buSzTx/>
              <a:buFontTx/>
              <a:buNone/>
              <a:tabLst/>
              <a:defRPr/>
            </a:pPr>
            <a:endParaRPr lang="en-US" dirty="0" smtClean="0"/>
          </a:p>
          <a:p>
            <a:pPr marL="0" marR="0" indent="0" algn="l" defTabSz="914400" rtl="0" eaLnBrk="1" fontAlgn="base" latinLnBrk="0" hangingPunct="1">
              <a:lnSpc>
                <a:spcPct val="100000"/>
              </a:lnSpc>
              <a:spcBef>
                <a:spcPct val="0"/>
              </a:spcBef>
              <a:spcAft>
                <a:spcPct val="0"/>
              </a:spcAft>
              <a:buClrTx/>
              <a:buSzTx/>
              <a:buFontTx/>
              <a:buNone/>
              <a:tabLst/>
              <a:defRPr/>
            </a:pPr>
            <a:endParaRPr lang="en-US" dirty="0" smtClean="0"/>
          </a:p>
          <a:p>
            <a:pPr lvl="1">
              <a:buNone/>
            </a:pPr>
            <a:r>
              <a:rPr lang="en-US" dirty="0" smtClean="0"/>
              <a:t>The first submission states the owner can be assured </a:t>
            </a:r>
            <a:r>
              <a:rPr lang="en-US" sz="3100" dirty="0" smtClean="0"/>
              <a:t>all risks associated with material escalations will be eliminated because we offer</a:t>
            </a:r>
          </a:p>
          <a:p>
            <a:pPr lvl="1">
              <a:buNone/>
            </a:pPr>
            <a:r>
              <a:rPr lang="en-US" sz="3100" dirty="0" smtClean="0"/>
              <a:t>the benefit of an experienced project team that includes the most detailed, prequalified and extensive list of subcontractors and suppliers, from around the world……and we are supposed to take</a:t>
            </a:r>
            <a:r>
              <a:rPr lang="en-US" sz="3100" baseline="0" dirty="0" smtClean="0"/>
              <a:t> their word for this and deem the risk mitigated?</a:t>
            </a:r>
            <a:endParaRPr lang="en-US" sz="3100" dirty="0" smtClean="0"/>
          </a:p>
          <a:p>
            <a:pPr eaLnBrk="1" hangingPunct="1">
              <a:spcBef>
                <a:spcPct val="0"/>
              </a:spcBef>
            </a:pPr>
            <a:endParaRPr lang="en-US" altLang="en-US" dirty="0" smtClean="0"/>
          </a:p>
          <a:p>
            <a:pPr lvl="1"/>
            <a:r>
              <a:rPr lang="en-US" dirty="0" smtClean="0"/>
              <a:t>The second submission states: </a:t>
            </a:r>
            <a:r>
              <a:rPr lang="en-US" sz="2400" dirty="0" smtClean="0"/>
              <a:t>The cost of concrete has been rising drastically.  Since this project requires a substantial amount concrete, cost is a risk.  To minimize this risk, we have and signed a contract with a local concrete manufacturer to prevent any increase in cost during the duration of this project.</a:t>
            </a:r>
          </a:p>
          <a:p>
            <a:pPr lvl="1"/>
            <a:endParaRPr lang="en-US" sz="2400" dirty="0" smtClean="0"/>
          </a:p>
          <a:p>
            <a:pPr lvl="1"/>
            <a:r>
              <a:rPr lang="en-US" sz="2400" dirty="0" smtClean="0"/>
              <a:t>The risk has been eliminated!</a:t>
            </a:r>
            <a:r>
              <a:rPr lang="en-US" sz="2400" baseline="0" dirty="0" smtClean="0"/>
              <a:t>  No need to trust in the relationships of a supplier….we have a contract in place.</a:t>
            </a:r>
            <a:endParaRPr lang="en-US" sz="2400" dirty="0" smtClean="0"/>
          </a:p>
          <a:p>
            <a:pPr eaLnBrk="1" hangingPunct="1">
              <a:spcBef>
                <a:spcPct val="0"/>
              </a:spcBef>
            </a:pPr>
            <a:endParaRPr lang="en-US" altLang="en-US" dirty="0" smtClean="0"/>
          </a:p>
          <a:p>
            <a:pPr marL="0" marR="0" indent="0" algn="l" defTabSz="914400" rtl="0" eaLnBrk="1" fontAlgn="base" latinLnBrk="0" hangingPunct="1">
              <a:lnSpc>
                <a:spcPct val="100000"/>
              </a:lnSpc>
              <a:spcBef>
                <a:spcPct val="0"/>
              </a:spcBef>
              <a:spcAft>
                <a:spcPct val="0"/>
              </a:spcAft>
              <a:buClrTx/>
              <a:buSzTx/>
              <a:buFontTx/>
              <a:buNone/>
              <a:tabLst/>
              <a:defRPr/>
            </a:pPr>
            <a:r>
              <a:rPr lang="en-US" dirty="0" smtClean="0"/>
              <a:t>Turns out the</a:t>
            </a:r>
            <a:r>
              <a:rPr lang="en-US" baseline="0" dirty="0" smtClean="0"/>
              <a:t> first submission is nothing but marketing material and it is questionable as to whether the risk has actually been eliminated. </a:t>
            </a:r>
            <a:endParaRPr lang="en-US" dirty="0" smtClean="0"/>
          </a:p>
          <a:p>
            <a:pPr eaLnBrk="1" hangingPunct="1">
              <a:spcBef>
                <a:spcPct val="0"/>
              </a:spcBef>
            </a:pPr>
            <a:endParaRPr lang="en-US" altLang="en-US" dirty="0" smtClean="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fld id="{255AF8A6-CD3A-47B1-86D4-CF99205E58FD}" type="slidenum">
              <a:rPr lang="en-US" altLang="en-US"/>
              <a:pPr/>
              <a:t>13</a:t>
            </a:fld>
            <a:endParaRPr lang="en-US" altLang="en-US"/>
          </a:p>
        </p:txBody>
      </p:sp>
    </p:spTree>
    <p:extLst>
      <p:ext uri="{BB962C8B-B14F-4D97-AF65-F5344CB8AC3E}">
        <p14:creationId xmlns:p14="http://schemas.microsoft.com/office/powerpoint/2010/main" val="456918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47500" lnSpcReduction="20000"/>
          </a:bodyPr>
          <a:lstStyle/>
          <a:p>
            <a:r>
              <a:rPr lang="en-US" dirty="0" smtClean="0"/>
              <a:t>Value-added</a:t>
            </a:r>
            <a:r>
              <a:rPr lang="en-US" baseline="0" dirty="0" smtClean="0"/>
              <a:t> submittal. </a:t>
            </a:r>
          </a:p>
          <a:p>
            <a:pPr marL="0" indent="0" eaLnBrk="1" fontAlgn="auto" hangingPunct="1">
              <a:spcBef>
                <a:spcPts val="0"/>
              </a:spcBef>
              <a:spcAft>
                <a:spcPts val="0"/>
              </a:spcAft>
              <a:buFont typeface="Arial" panose="020B0604020202020204" pitchFamily="34" charset="0"/>
              <a:buNone/>
              <a:defRPr/>
            </a:pPr>
            <a:r>
              <a:rPr lang="en-US" sz="2400" b="1" u="sng" dirty="0" smtClean="0"/>
              <a:t>Claim: </a:t>
            </a:r>
            <a:r>
              <a:rPr lang="en-US" sz="2400" dirty="0" smtClean="0"/>
              <a:t>Vendor will track all building major components for the first year including energy consumption, and give client recommendations to extend life of the building.</a:t>
            </a:r>
          </a:p>
          <a:p>
            <a:pPr eaLnBrk="1" fontAlgn="auto" hangingPunct="1">
              <a:spcBef>
                <a:spcPts val="0"/>
              </a:spcBef>
              <a:spcAft>
                <a:spcPts val="0"/>
              </a:spcAft>
              <a:buFont typeface="Arial" panose="020B0604020202020204" pitchFamily="34" charset="0"/>
              <a:buNone/>
              <a:defRPr/>
            </a:pPr>
            <a:r>
              <a:rPr lang="en-US" sz="2400" b="1" u="sng" dirty="0" smtClean="0"/>
              <a:t>Verifiable performance metrics: </a:t>
            </a:r>
          </a:p>
          <a:p>
            <a:pPr marL="514350" indent="-514350" eaLnBrk="1" fontAlgn="auto" hangingPunct="1">
              <a:spcBef>
                <a:spcPts val="0"/>
              </a:spcBef>
              <a:spcAft>
                <a:spcPts val="0"/>
              </a:spcAft>
              <a:buFont typeface="+mj-lt"/>
              <a:buAutoNum type="arabicPeriod"/>
              <a:defRPr/>
            </a:pPr>
            <a:r>
              <a:rPr lang="en-US" sz="2400" dirty="0" smtClean="0"/>
              <a:t>Last five buildings, vendor has done this </a:t>
            </a:r>
          </a:p>
          <a:p>
            <a:pPr marL="514350" indent="-514350" eaLnBrk="1" fontAlgn="auto" hangingPunct="1">
              <a:spcBef>
                <a:spcPts val="0"/>
              </a:spcBef>
              <a:spcAft>
                <a:spcPts val="0"/>
              </a:spcAft>
              <a:buFont typeface="+mj-lt"/>
              <a:buAutoNum type="arabicPeriod"/>
              <a:defRPr/>
            </a:pPr>
            <a:r>
              <a:rPr lang="en-US" sz="2400" dirty="0" smtClean="0"/>
              <a:t>Performance metrics: </a:t>
            </a:r>
          </a:p>
          <a:p>
            <a:pPr marL="400050" lvl="1" indent="0" eaLnBrk="1" fontAlgn="auto" hangingPunct="1">
              <a:spcBef>
                <a:spcPts val="0"/>
              </a:spcBef>
              <a:spcAft>
                <a:spcPts val="0"/>
              </a:spcAft>
              <a:buFont typeface="Arial" panose="020B0604020202020204" pitchFamily="34" charset="0"/>
              <a:buNone/>
              <a:defRPr/>
            </a:pPr>
            <a:r>
              <a:rPr lang="en-US" sz="2400" dirty="0" smtClean="0"/>
              <a:t>9.5 customer satisfaction</a:t>
            </a:r>
          </a:p>
          <a:p>
            <a:pPr marL="400050" lvl="1" indent="0" eaLnBrk="1" fontAlgn="auto" hangingPunct="1">
              <a:spcBef>
                <a:spcPts val="0"/>
              </a:spcBef>
              <a:spcAft>
                <a:spcPts val="0"/>
              </a:spcAft>
              <a:buFont typeface="Arial" panose="020B0604020202020204" pitchFamily="34" charset="0"/>
              <a:buNone/>
              <a:defRPr/>
            </a:pPr>
            <a:r>
              <a:rPr lang="en-US" sz="2400" dirty="0" smtClean="0"/>
              <a:t>$40M scope </a:t>
            </a:r>
          </a:p>
          <a:p>
            <a:pPr marL="400050" lvl="1" indent="0" eaLnBrk="1" fontAlgn="auto" hangingPunct="1">
              <a:spcBef>
                <a:spcPts val="0"/>
              </a:spcBef>
              <a:spcAft>
                <a:spcPts val="0"/>
              </a:spcAft>
              <a:buFont typeface="Arial" panose="020B0604020202020204" pitchFamily="34" charset="0"/>
              <a:buNone/>
              <a:defRPr/>
            </a:pPr>
            <a:r>
              <a:rPr lang="en-US" sz="2400" dirty="0" smtClean="0"/>
              <a:t>Deviation rate 1 percent </a:t>
            </a:r>
          </a:p>
          <a:p>
            <a:pPr marL="400050" lvl="1" indent="0" eaLnBrk="1" fontAlgn="auto" hangingPunct="1">
              <a:spcBef>
                <a:spcPts val="0"/>
              </a:spcBef>
              <a:spcAft>
                <a:spcPts val="0"/>
              </a:spcAft>
              <a:buFont typeface="Arial" panose="020B0604020202020204" pitchFamily="34" charset="0"/>
              <a:buNone/>
              <a:defRPr/>
            </a:pPr>
            <a:r>
              <a:rPr lang="en-US" sz="2400" dirty="0" smtClean="0"/>
              <a:t>Rating on value of documentation 10 percent </a:t>
            </a:r>
          </a:p>
          <a:p>
            <a:pPr marL="400050" lvl="1" indent="0" eaLnBrk="1" fontAlgn="auto" hangingPunct="1">
              <a:spcBef>
                <a:spcPts val="0"/>
              </a:spcBef>
              <a:spcAft>
                <a:spcPts val="0"/>
              </a:spcAft>
              <a:buFont typeface="Arial" panose="020B0604020202020204" pitchFamily="34" charset="0"/>
              <a:buNone/>
              <a:defRPr/>
            </a:pPr>
            <a:r>
              <a:rPr lang="en-US" sz="2400" dirty="0" smtClean="0"/>
              <a:t>References and documentation available upon request</a:t>
            </a:r>
          </a:p>
          <a:p>
            <a:endParaRPr lang="en-US" dirty="0" smtClean="0"/>
          </a:p>
          <a:p>
            <a:endParaRPr lang="en-US" dirty="0" smtClean="0"/>
          </a:p>
          <a:p>
            <a:r>
              <a:rPr lang="en-US" dirty="0" smtClean="0"/>
              <a:t>The Value</a:t>
            </a:r>
            <a:r>
              <a:rPr lang="en-US" baseline="0" dirty="0" smtClean="0"/>
              <a:t> Added submittal is another area that allows the state more flexibility than our traditional request for proposal process.  A traditional RFP will contain a scope of work to be performed.  The traditional  approach assumes that the client knows exactly what is required for success and only what is within scope can be purchased.  Anything outside of the “scope” will not be considered and if it were the client would be guilty of “scope creep”.  The Best Value – PIPS process acknowledges that the client knows what they are trying to achieve but may not know how to get the optimum results.  The PIPS process utilized the Value Added component to invite suppliers to share their good ideas that may be technically outside of the scope.  Value Added services can be no cost services that are offered or could have an additional cost above and beyond what was submitted within the cost proposal.  If the Value Added product or service has a cost to the client, it should not be included in the cost associated with the scope but identified within the Value Added, 2 page submission. </a:t>
            </a:r>
          </a:p>
          <a:p>
            <a:endParaRPr lang="en-US" baseline="0" dirty="0" smtClean="0"/>
          </a:p>
          <a:p>
            <a:r>
              <a:rPr lang="en-US" baseline="0" dirty="0" smtClean="0"/>
              <a:t>The Value Added submission allows suppliers to share ideas that while technically outside of the scope, would benefit the client by offering a return on the additional investment.  In the example here, the scope was to build a building.  The Value Added proposition is for the contractor to monitor the building for the first year and to make recommendations to extend the life of the building.</a:t>
            </a:r>
          </a:p>
          <a:p>
            <a:endParaRPr lang="en-US" baseline="0" dirty="0" smtClean="0"/>
          </a:p>
          <a:p>
            <a:r>
              <a:rPr lang="en-US" baseline="0" dirty="0" smtClean="0"/>
              <a:t>The client is able to identify Value Added proposals that would be of interest, should funds become available, prior to award.  In this case, we could add on services to monitor the building performance without having to go out for another competitive bid.                       </a:t>
            </a:r>
            <a:endParaRPr lang="en-US" dirty="0" smtClean="0"/>
          </a:p>
          <a:p>
            <a:pPr eaLnBrk="1" hangingPunct="1">
              <a:spcBef>
                <a:spcPct val="0"/>
              </a:spcBef>
            </a:pPr>
            <a:endParaRPr lang="en-US" altLang="en-US" dirty="0"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fld id="{5860BB86-0881-4ADA-9DFA-C27258117901}" type="slidenum">
              <a:rPr lang="en-US" altLang="en-US"/>
              <a:pPr/>
              <a:t>14</a:t>
            </a:fld>
            <a:endParaRPr lang="en-US" altLang="en-US"/>
          </a:p>
        </p:txBody>
      </p:sp>
    </p:spTree>
    <p:extLst>
      <p:ext uri="{BB962C8B-B14F-4D97-AF65-F5344CB8AC3E}">
        <p14:creationId xmlns:p14="http://schemas.microsoft.com/office/powerpoint/2010/main" val="2638353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a:buFontTx/>
              <a:buNone/>
            </a:pPr>
            <a:r>
              <a:rPr lang="en-US" b="0" dirty="0" smtClean="0"/>
              <a:t>In this slide</a:t>
            </a:r>
            <a:r>
              <a:rPr lang="en-US" b="0" baseline="0" dirty="0" smtClean="0"/>
              <a:t> you can see a rectangular box that is set lengthwise from left to right. Outside of the box on the left we have the quality of vendors marked as low at the bottom and high at the top. At the far right is the word award. As we move from left to right there are six sections to the overall box. The first phase is the very beginning. The second box is marked Filter 1: Project Capability and has the criteria for that section which are </a:t>
            </a:r>
            <a:r>
              <a:rPr lang="en-US" sz="1200" b="0" dirty="0" smtClean="0">
                <a:solidFill>
                  <a:prstClr val="black"/>
                </a:solidFill>
                <a:latin typeface="Arial" charset="0"/>
              </a:rPr>
              <a:t>Level of Expertise (LE), Risk Assessment (RA), Value Added (VA), Cost, and Schedule.</a:t>
            </a:r>
            <a:r>
              <a:rPr lang="en-US" b="0" baseline="0" dirty="0" smtClean="0"/>
              <a:t> The next box is Filter 2: Interview. The next box is Filter 3: Prioritize (Identify Best Value) and the criteria for that section of </a:t>
            </a:r>
            <a:r>
              <a:rPr lang="en-US" sz="1200" b="0" dirty="0" smtClean="0">
                <a:solidFill>
                  <a:prstClr val="black"/>
                </a:solidFill>
                <a:latin typeface="Arial" charset="0"/>
              </a:rPr>
              <a:t>Cost, Interview, LE, RA,</a:t>
            </a:r>
            <a:r>
              <a:rPr lang="en-US" sz="1200" b="0" baseline="0" dirty="0" smtClean="0">
                <a:solidFill>
                  <a:prstClr val="black"/>
                </a:solidFill>
                <a:latin typeface="Arial" charset="0"/>
              </a:rPr>
              <a:t> and </a:t>
            </a:r>
            <a:r>
              <a:rPr lang="en-US" sz="1200" b="0" dirty="0" smtClean="0">
                <a:solidFill>
                  <a:prstClr val="black"/>
                </a:solidFill>
                <a:latin typeface="Arial" charset="0"/>
              </a:rPr>
              <a:t>VA.</a:t>
            </a:r>
            <a:r>
              <a:rPr lang="en-US" b="0" baseline="0" dirty="0" smtClean="0"/>
              <a:t> The next box is labeled as Filter 4: Dominance Check and what is included in that, which is </a:t>
            </a:r>
            <a:r>
              <a:rPr lang="en-US" sz="1200" b="0" dirty="0" smtClean="0">
                <a:solidFill>
                  <a:prstClr val="black"/>
                </a:solidFill>
                <a:latin typeface="Arial" charset="0"/>
              </a:rPr>
              <a:t>Minimized decision making in selection, Best Value is within cost range, BV dominant information is valid, </a:t>
            </a:r>
            <a:r>
              <a:rPr lang="en-US" b="0" baseline="0" dirty="0" smtClean="0"/>
              <a:t>and the final box is labeled clarification phase with it’s criteria of </a:t>
            </a:r>
            <a:r>
              <a:rPr lang="en-US" sz="1200" b="0" dirty="0" smtClean="0">
                <a:solidFill>
                  <a:prstClr val="black"/>
                </a:solidFill>
                <a:latin typeface="Arial" charset="0"/>
              </a:rPr>
              <a:t>Vendor clarifies proposal, Client concerns addressed, Detailed schedule, Risk activities, RMP, Performance metrics, and WRR. </a:t>
            </a:r>
            <a:r>
              <a:rPr lang="en-US" b="0" baseline="0" dirty="0" smtClean="0"/>
              <a:t>Starting at the very left we have a red line that starts in the bottom left corner and as we go through the sections it moves upwards towards higher quality and finally at the far right end is at the highest quality. </a:t>
            </a:r>
            <a:endParaRPr lang="en-US" b="0" dirty="0" smtClean="0"/>
          </a:p>
          <a:p>
            <a:endParaRPr lang="en-US" dirty="0" smtClean="0"/>
          </a:p>
          <a:p>
            <a:r>
              <a:rPr lang="en-US" dirty="0" smtClean="0"/>
              <a:t>This slide is</a:t>
            </a:r>
            <a:r>
              <a:rPr lang="en-US" baseline="0" dirty="0" smtClean="0"/>
              <a:t> an overview of the selection and clarification phase.  </a:t>
            </a:r>
            <a:r>
              <a:rPr lang="en-US" dirty="0" smtClean="0"/>
              <a:t>The</a:t>
            </a:r>
            <a:r>
              <a:rPr lang="en-US" baseline="0" dirty="0" smtClean="0"/>
              <a:t> primary focus of this presentation is to prepare suppliers for the selection phase, which is represented by the four (4) filters listed above.  There will be additional education for the supplier that advances to the Clarification phase.  Your objective is to reach the Clarification phase.  To achieve this objective, the supplier focus should be on filters 1 and 2. Filter one (1) is your Project Capability Submittal and cost submission.  A milestone schedule is requested but is not a scored component.  The Project Capability Submittal is comprised of three, two page components for a total of six (6) pages.  The three components are the Level of Expertise Plan, the Risk Assessment Plan, and the Value Added Plan.  Each of these will be discussed in detail but it is important note that your Project Capability Submittal should be written in laymen’s terms so that anyone can understand your claims.  Every member of the evaluation team should be able to understand your submittal without having to have an expert to interpret.  The PC submittal should also be void of any information that could identify your organization.  This “blind” submission assures that evaluators do not impart any bias within the scoring process.  Any information that can be used to identify your organization should be eliminated.  The State reserves the right to further redact your submission if we feel the information provided would compromise the “blind” evaluation process.  Information presented in your PC submittal is assumed to be accurate and verifiable by the evaluation team.  Misrepresented information within the PC submittal could lead to elimination from the Clarification process.  Filter number three (2) is the interview of the supplier’s key representatives an is likely the most important filter.  I’ll discuss more information on the interview process a little bit later.      </a:t>
            </a:r>
          </a:p>
          <a:p>
            <a:endParaRPr lang="en-US" baseline="0" dirty="0" smtClean="0"/>
          </a:p>
          <a:p>
            <a:r>
              <a:rPr lang="en-US" baseline="0" dirty="0" smtClean="0"/>
              <a:t>                </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97FE6231-873A-4C58-A584-11864EC772D6}" type="slidenum">
              <a:rPr lang="en-US" smtClean="0">
                <a:solidFill>
                  <a:prstClr val="black"/>
                </a:solidFill>
              </a:rPr>
              <a:pPr/>
              <a:t>15</a:t>
            </a:fld>
            <a:endParaRPr lang="en-US" dirty="0">
              <a:solidFill>
                <a:prstClr val="black"/>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77500" lnSpcReduction="20000"/>
          </a:bodyPr>
          <a:lstStyle/>
          <a:p>
            <a:pPr eaLnBrk="1" hangingPunct="1">
              <a:spcBef>
                <a:spcPct val="0"/>
              </a:spcBef>
              <a:buFontTx/>
              <a:buChar char="-"/>
            </a:pPr>
            <a:r>
              <a:rPr lang="en-US" dirty="0" smtClean="0">
                <a:latin typeface="Arial" pitchFamily="34" charset="0"/>
              </a:rPr>
              <a:t>In this illustration we</a:t>
            </a:r>
            <a:r>
              <a:rPr lang="en-US" baseline="0" dirty="0" smtClean="0">
                <a:latin typeface="Arial" pitchFamily="34" charset="0"/>
              </a:rPr>
              <a:t> have three major sections that flow from left to right. Starting at the left we have an arrow pointing right that has the number 1 and says selection. Above the arrow is the phrase vendor is an expert. Underneath the arrow is a list of the 4 filters: Filter 1 PC, Filter 2 Interview, Filter 3 Prioritize, and Filter 4 Dominance Check. In the next section to the right is another arrow that has the number 2 and is labeled clarification. Below that is the phrase Vendor is not an expert. Below that are the requirements of the clarification phase listed as </a:t>
            </a:r>
            <a:r>
              <a:rPr lang="en-US" altLang="en-US" sz="1200" dirty="0" smtClean="0">
                <a:solidFill>
                  <a:srgbClr val="000000"/>
                </a:solidFill>
              </a:rPr>
              <a:t>Vendor clarifies proposal, Client concerns addressed, Detailed schedule,</a:t>
            </a:r>
            <a:r>
              <a:rPr lang="en-US" altLang="en-US" sz="1200" baseline="0" dirty="0" smtClean="0">
                <a:solidFill>
                  <a:srgbClr val="000000"/>
                </a:solidFill>
              </a:rPr>
              <a:t> </a:t>
            </a:r>
            <a:r>
              <a:rPr lang="en-US" altLang="en-US" sz="1200" dirty="0" smtClean="0">
                <a:solidFill>
                  <a:srgbClr val="000000"/>
                </a:solidFill>
              </a:rPr>
              <a:t>Risk activities,</a:t>
            </a:r>
            <a:r>
              <a:rPr lang="en-US" altLang="en-US" sz="1200" baseline="0" dirty="0" smtClean="0">
                <a:solidFill>
                  <a:srgbClr val="000000"/>
                </a:solidFill>
              </a:rPr>
              <a:t> </a:t>
            </a:r>
            <a:r>
              <a:rPr lang="en-US" altLang="en-US" sz="1200" dirty="0" smtClean="0">
                <a:solidFill>
                  <a:srgbClr val="000000"/>
                </a:solidFill>
              </a:rPr>
              <a:t>Risk mitigation plan, Performance metrics, Weekly risk report developed. In the third and final section to the right is another arrow</a:t>
            </a:r>
            <a:r>
              <a:rPr lang="en-US" altLang="en-US" sz="1200" baseline="0" dirty="0" smtClean="0">
                <a:solidFill>
                  <a:srgbClr val="000000"/>
                </a:solidFill>
              </a:rPr>
              <a:t> marked with the number 3 and labeled Management by Risk Minimization. Below that is the word award which signifies this is the award phase and work has begun. Below this are the key elements of the section listed as Weekly Risk Report, Risk Management Plan, Quality Control, Usage reports, and Quality Assurance. </a:t>
            </a:r>
            <a:endParaRPr lang="en-US" altLang="en-US" sz="1200" dirty="0" smtClean="0">
              <a:solidFill>
                <a:srgbClr val="000000"/>
              </a:solidFill>
            </a:endParaRPr>
          </a:p>
          <a:p>
            <a:pPr marL="0" marR="0" indent="0" algn="l" defTabSz="914400" rtl="0" eaLnBrk="1" fontAlgn="base" latinLnBrk="0" hangingPunct="1">
              <a:lnSpc>
                <a:spcPct val="100000"/>
              </a:lnSpc>
              <a:spcBef>
                <a:spcPct val="0"/>
              </a:spcBef>
              <a:spcAft>
                <a:spcPct val="0"/>
              </a:spcAft>
              <a:buClrTx/>
              <a:buSzTx/>
              <a:buFontTx/>
              <a:buNone/>
              <a:tabLst/>
              <a:defRPr/>
            </a:pPr>
            <a:endParaRPr lang="en-US" dirty="0" smtClean="0">
              <a:latin typeface="Arial" pitchFamily="34" charset="0"/>
            </a:endParaRPr>
          </a:p>
          <a:p>
            <a:pPr marL="0" marR="0" indent="0" algn="l" defTabSz="914400" rtl="0" eaLnBrk="1" fontAlgn="base" latinLnBrk="0" hangingPunct="1">
              <a:lnSpc>
                <a:spcPct val="100000"/>
              </a:lnSpc>
              <a:spcBef>
                <a:spcPct val="0"/>
              </a:spcBef>
              <a:spcAft>
                <a:spcPct val="0"/>
              </a:spcAft>
              <a:buClrTx/>
              <a:buSzTx/>
              <a:buFontTx/>
              <a:buNone/>
              <a:tabLst/>
              <a:defRPr/>
            </a:pPr>
            <a:endParaRPr lang="en-US" dirty="0" smtClean="0">
              <a:latin typeface="Arial" pitchFamily="34" charset="0"/>
            </a:endParaRPr>
          </a:p>
          <a:p>
            <a:pPr marL="0" marR="0" indent="0" algn="l" defTabSz="914400" rtl="0" eaLnBrk="1" fontAlgn="base" latinLnBrk="0" hangingPunct="1">
              <a:lnSpc>
                <a:spcPct val="100000"/>
              </a:lnSpc>
              <a:spcBef>
                <a:spcPct val="0"/>
              </a:spcBef>
              <a:spcAft>
                <a:spcPct val="0"/>
              </a:spcAft>
              <a:buClrTx/>
              <a:buSzTx/>
              <a:buFontTx/>
              <a:buNone/>
              <a:tabLst/>
              <a:defRPr/>
            </a:pPr>
            <a:r>
              <a:rPr lang="en-US" dirty="0" smtClean="0">
                <a:latin typeface="Arial" pitchFamily="34" charset="0"/>
              </a:rPr>
              <a:t>This slide is an overview</a:t>
            </a:r>
            <a:r>
              <a:rPr lang="en-US" baseline="0" dirty="0" smtClean="0">
                <a:latin typeface="Arial" pitchFamily="34" charset="0"/>
              </a:rPr>
              <a:t> of the PIPS process.  The focus of this training has been to communicate the requirements of the selection process.  Your goal is to be identified as the vendor that possesses the most expertise and advance to the Clarification phase.  The only tools you have to establish your organization’s expertise are highlighted within filters 1 and 2 above.  </a:t>
            </a:r>
          </a:p>
          <a:p>
            <a:endParaRPr lang="en-US" baseline="0" dirty="0" smtClean="0">
              <a:latin typeface="Arial" pitchFamily="34" charset="0"/>
            </a:endParaRPr>
          </a:p>
          <a:p>
            <a:r>
              <a:rPr lang="en-US" baseline="0" dirty="0" smtClean="0">
                <a:latin typeface="Arial" pitchFamily="34" charset="0"/>
              </a:rPr>
              <a:t>Notice above the selection phase is the statement “vendor is an expert”.  The evaluation team will make the assumption that everything claimed within these first three filters is true and verifiable.  If claims cannot be verified, the vendor can be eliminated and the next Best Value vendor can advance to Clarification.</a:t>
            </a:r>
          </a:p>
          <a:p>
            <a:endParaRPr lang="en-US" baseline="0" dirty="0" smtClean="0">
              <a:latin typeface="Arial" pitchFamily="34" charset="0"/>
            </a:endParaRPr>
          </a:p>
          <a:p>
            <a:r>
              <a:rPr lang="en-US" baseline="0" dirty="0" smtClean="0">
                <a:latin typeface="Arial" pitchFamily="34" charset="0"/>
              </a:rPr>
              <a:t>This is where the heavy lifting begins for the vendor.  Additional education will be provided should you be the one to advance, but suffice to say that this is were we will require a detailed plan that will meet the client’s objective, performance metrics will be identified and all risks will be identified along with a mitigation plan to address all risks.  This is also where the client validates that expertise of the </a:t>
            </a:r>
            <a:r>
              <a:rPr lang="en-US" b="0" baseline="0" dirty="0" smtClean="0">
                <a:latin typeface="Arial" pitchFamily="34" charset="0"/>
              </a:rPr>
              <a:t>vendor </a:t>
            </a:r>
            <a:r>
              <a:rPr lang="en-US" baseline="0" dirty="0" smtClean="0">
                <a:latin typeface="Arial" pitchFamily="34" charset="0"/>
              </a:rPr>
              <a:t>by utilizing the verifiable performance metrics that were initially submitted.</a:t>
            </a:r>
          </a:p>
          <a:p>
            <a:endParaRPr lang="en-US" baseline="0" dirty="0" smtClean="0">
              <a:latin typeface="Arial" pitchFamily="34" charset="0"/>
            </a:endParaRPr>
          </a:p>
          <a:p>
            <a:r>
              <a:rPr lang="en-US" baseline="0" dirty="0" smtClean="0">
                <a:latin typeface="Arial" pitchFamily="34" charset="0"/>
              </a:rPr>
              <a:t>Not until all documentation is created and agreed upon by client and all of the client’s concerns have been addressed will we proceed with an award.             </a:t>
            </a:r>
            <a:endParaRPr lang="en-US" dirty="0" smtClean="0">
              <a:latin typeface="Arial" pitchFamily="34" charset="0"/>
            </a:endParaRPr>
          </a:p>
          <a:p>
            <a:pPr eaLnBrk="1" hangingPunct="1">
              <a:spcBef>
                <a:spcPct val="0"/>
              </a:spcBef>
            </a:pPr>
            <a:endParaRPr lang="en-US" altLang="en-US" dirty="0" smtClean="0">
              <a:latin typeface="Arial" charset="0"/>
            </a:endParaRPr>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fld id="{A51EE0DA-21D1-475C-A90D-EE18EE0D08AC}" type="slidenum">
              <a:rPr lang="en-US" altLang="en-US">
                <a:solidFill>
                  <a:srgbClr val="000000"/>
                </a:solidFill>
              </a:rPr>
              <a:pPr/>
              <a:t>16</a:t>
            </a:fld>
            <a:endParaRPr lang="en-US" altLang="en-US">
              <a:solidFill>
                <a:srgbClr val="000000"/>
              </a:solidFill>
            </a:endParaRPr>
          </a:p>
        </p:txBody>
      </p:sp>
    </p:spTree>
    <p:extLst>
      <p:ext uri="{BB962C8B-B14F-4D97-AF65-F5344CB8AC3E}">
        <p14:creationId xmlns:p14="http://schemas.microsoft.com/office/powerpoint/2010/main" val="14483460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C21A22-DDA4-41B5-B19A-9EBF814C63F0}" type="slidenum">
              <a:rPr lang="zh-CN" altLang="en-US"/>
              <a:pPr/>
              <a:t>17</a:t>
            </a:fld>
            <a:endParaRPr lang="en-US" altLang="zh-CN"/>
          </a:p>
        </p:txBody>
      </p:sp>
      <p:sp>
        <p:nvSpPr>
          <p:cNvPr id="2079746" name="Rectangle 2"/>
          <p:cNvSpPr>
            <a:spLocks noGrp="1" noRot="1" noChangeAspect="1" noChangeArrowheads="1" noTextEdit="1"/>
          </p:cNvSpPr>
          <p:nvPr>
            <p:ph type="sldImg"/>
          </p:nvPr>
        </p:nvSpPr>
        <p:spPr>
          <a:ln/>
        </p:spPr>
      </p:sp>
      <p:sp>
        <p:nvSpPr>
          <p:cNvPr id="2079747" name="Rectangle 3"/>
          <p:cNvSpPr>
            <a:spLocks noGrp="1" noChangeArrowheads="1"/>
          </p:cNvSpPr>
          <p:nvPr>
            <p:ph type="body" idx="1"/>
          </p:nvPr>
        </p:nvSpPr>
        <p:spPr/>
        <p:txBody>
          <a:bodyPr>
            <a:normAutofit lnSpcReduction="10000"/>
          </a:bodyPr>
          <a:lstStyle/>
          <a:p>
            <a:r>
              <a:rPr lang="en-US" dirty="0" smtClean="0"/>
              <a:t>Selection</a:t>
            </a:r>
            <a:r>
              <a:rPr lang="en-US" baseline="0" dirty="0" smtClean="0"/>
              <a:t> Criteria. </a:t>
            </a:r>
            <a:r>
              <a:rPr lang="en-US" dirty="0" smtClean="0"/>
              <a:t>Considering: Pass/fail criteria (required forms), Scored and weighted criteria  (level of expertise, risk assessment, value add, interview), Weighted criteria (price), Select potential best value supplier, One supplier,  the potential best value, will move forward into the clarification phase</a:t>
            </a:r>
          </a:p>
          <a:p>
            <a:endParaRPr lang="en-US" dirty="0" smtClean="0"/>
          </a:p>
          <a:p>
            <a:endParaRPr lang="en-US" dirty="0" smtClean="0"/>
          </a:p>
          <a:p>
            <a:r>
              <a:rPr lang="en-US" dirty="0" smtClean="0"/>
              <a:t>To quickly review the selection criteria</a:t>
            </a:r>
            <a:r>
              <a:rPr lang="en-US" baseline="0" dirty="0" smtClean="0"/>
              <a:t> notice you will notice that there are still pass / fail criteria that will need to be met for your bid to be considered.  To be a responsive vendor you must submit you bid before the submission deadline and you must provide a project cost.  Beyond these two items, some minor irregularities can be allowed to be corrected at the discretion of the State Purchasing director.  The State desires to be as inclusive as possible and if an corrected omission does not enhance a vendor’s competitiveness, it likely will be allowed.</a:t>
            </a:r>
          </a:p>
          <a:p>
            <a:endParaRPr lang="en-US" baseline="0" dirty="0" smtClean="0"/>
          </a:p>
          <a:p>
            <a:r>
              <a:rPr lang="en-US" baseline="0" dirty="0" smtClean="0"/>
              <a:t>Once passed the responsiveness test, your keys to advancement are determined by your cost and past performance submissions plus the evaluated components of the 6 page, Project Capability submission and the interviews.</a:t>
            </a:r>
          </a:p>
          <a:p>
            <a:endParaRPr lang="en-US" baseline="0" dirty="0" smtClean="0"/>
          </a:p>
          <a:p>
            <a:r>
              <a:rPr lang="en-US" baseline="0" dirty="0" smtClean="0"/>
              <a:t>Unless the State in entertaining a multiple award, only one vendor will advance to the Clarification Phase.             </a:t>
            </a:r>
            <a:r>
              <a:rPr lang="en-US" dirty="0" smtClean="0"/>
              <a:t> </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marL="0" indent="0">
              <a:buNone/>
            </a:pPr>
            <a:r>
              <a:rPr lang="en-US" dirty="0" smtClean="0"/>
              <a:t>Interview. </a:t>
            </a:r>
            <a:r>
              <a:rPr lang="en-US" sz="1400" i="1" dirty="0" smtClean="0"/>
              <a:t>The interview of key personnel is the event when the selection committee can get the most dominant information to identify a best value supplier.  </a:t>
            </a:r>
            <a:r>
              <a:rPr lang="en-US" dirty="0" smtClean="0"/>
              <a:t>The interview is different in the following ways: The key person who will do the work is the one who will be interviewed. The interview is searching for an "expert“. The interview is non-technical. The interview is searching for an individual who can lead a team. The interview should have the following characteristics: Be as short as possible.  A 20 minutes duration is sufficient. The number of questions should be limited to a few questions, and clarifications can be asked if the key personnel do not respond in a dominant fashion.  </a:t>
            </a:r>
          </a:p>
          <a:p>
            <a:endParaRPr lang="en-US" dirty="0" smtClean="0"/>
          </a:p>
          <a:p>
            <a:endParaRPr lang="en-US" dirty="0" smtClean="0"/>
          </a:p>
          <a:p>
            <a:r>
              <a:rPr lang="en-US" dirty="0" smtClean="0"/>
              <a:t>The interview phase is typically weighted fairly heavily and is</a:t>
            </a:r>
            <a:r>
              <a:rPr lang="en-US" baseline="0" dirty="0" smtClean="0"/>
              <a:t> quite often the to component the determines the Best Value vendor.  The individuals that are sent for the interview should be your most experienced people.  They will also be the same individuals that will lead your team and work directly with the state to meet the State’s objective.  Interviews will be very short, typically around 20 to 30 minutes, and the interviewees will be asked 4 or 5 high level questions such as, “give us a 5 minute, 20 thousand foot overview of how you will accomplish our objective from award to delivery”.  Again, it takes considerable expertise to simply convey what may be a complex delivery so that everyone in the room can understand.  The last thing we want is for the evaluation team to have to turn to a expert to interpret what was said.     </a:t>
            </a:r>
          </a:p>
          <a:p>
            <a:endParaRPr lang="en-US" baseline="0" dirty="0" smtClean="0"/>
          </a:p>
          <a:p>
            <a:r>
              <a:rPr lang="en-US" baseline="0" dirty="0" smtClean="0"/>
              <a:t>We utilized this process for a hazardous waste contract a few years back.  We bid the contract for hazardous waste every four or five years and historically one of two major national vendors will win the award, the other will protest the award.  The last time we bid this contract we had a group of local former firefighters.  It came time for the interviews and our evaluation team was a bit nervous as the scores were very close.  When it came time to interview, the a member from the firefighters group responded to the questions.  His presentation skills were lacking, he did not make eye contact, but he knew how to handle hazardous waste and scored a 10 on the interview.  While he may  not have been an expert at presentations or interviews, he was an expert a hazardous waste removal.  So we broke the trend by awarding to the local firefighters and not one of the national vendors because of the expertise that was demonstrated.  Of course, we did get a protest, which we denied for lack of grounds and it was appealed to the Agency Director who turned it over to an Administrative Law Judge.  When it came time for the administrative review, the vendor did not even show up to present their case.  It was the first time I recall the our legal staff was disappointed that they were unable to defend us.  </a:t>
            </a:r>
          </a:p>
          <a:p>
            <a:endParaRPr lang="en-US" baseline="0" dirty="0" smtClean="0"/>
          </a:p>
          <a:p>
            <a:r>
              <a:rPr lang="en-US" baseline="0" dirty="0" smtClean="0"/>
              <a:t>What’s important to know on the interviews is that the interviewees need to be the people that will be working on the project. There is no reference material or presentation to be made. There simple, high-level question that will be asked. These should be the people that are identified in your solicitation response and it is not recommended that you send marketing or sales people as they generally lack the technical expertise that is being sought. </a:t>
            </a:r>
            <a:endParaRPr lang="en-US" dirty="0"/>
          </a:p>
        </p:txBody>
      </p:sp>
      <p:sp>
        <p:nvSpPr>
          <p:cNvPr id="4" name="Slide Number Placeholder 3"/>
          <p:cNvSpPr>
            <a:spLocks noGrp="1"/>
          </p:cNvSpPr>
          <p:nvPr>
            <p:ph type="sldNum" sz="quarter" idx="10"/>
          </p:nvPr>
        </p:nvSpPr>
        <p:spPr/>
        <p:txBody>
          <a:bodyPr/>
          <a:lstStyle/>
          <a:p>
            <a:fld id="{8CD4D66B-5ABA-4F44-8DF1-35A628468E0B}"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dirty="0" smtClean="0"/>
              <a:t>Interview Objectives: </a:t>
            </a:r>
            <a:r>
              <a:rPr lang="en-US" sz="1200" dirty="0" smtClean="0"/>
              <a:t>Can the individual see into the future? Does the individual know what they are looking for? Does the individual see the project as complex or simple? Is the person quick, concise, very perceptive and polite?</a:t>
            </a:r>
          </a:p>
          <a:p>
            <a:endParaRPr lang="en-US" sz="1200" dirty="0" smtClean="0"/>
          </a:p>
          <a:p>
            <a:r>
              <a:rPr lang="en-US" sz="1200" dirty="0" smtClean="0"/>
              <a:t>Can a project manager quickly identify what to do on a project?</a:t>
            </a:r>
          </a:p>
          <a:p>
            <a:r>
              <a:rPr lang="en-US" dirty="0" smtClean="0"/>
              <a:t>The individuals that are selected to</a:t>
            </a:r>
            <a:r>
              <a:rPr lang="en-US" baseline="0" dirty="0" smtClean="0"/>
              <a:t> represent your organization should have the ability to see into the future.  No, we are not looking for people with clairvoyant powers but rather those who have the experience to be able to anticipate when and where project progress may be compromised.  Their experience provides the background to know what to look and how to minimize the impact to the project.  You projects leaders should be able to simply explain the delivery while understanding the client perspective.       </a:t>
            </a:r>
            <a:endParaRPr lang="en-US" dirty="0"/>
          </a:p>
        </p:txBody>
      </p:sp>
      <p:sp>
        <p:nvSpPr>
          <p:cNvPr id="4" name="Slide Number Placeholder 3"/>
          <p:cNvSpPr>
            <a:spLocks noGrp="1"/>
          </p:cNvSpPr>
          <p:nvPr>
            <p:ph type="sldNum" sz="quarter" idx="10"/>
          </p:nvPr>
        </p:nvSpPr>
        <p:spPr/>
        <p:txBody>
          <a:bodyPr/>
          <a:lstStyle/>
          <a:p>
            <a:fld id="{8CD4D66B-5ABA-4F44-8DF1-35A628468E0B}"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So what is Performance Based contracting?  </a:t>
            </a:r>
            <a:r>
              <a:rPr lang="en-US" dirty="0" err="1" smtClean="0"/>
              <a:t>Nextgov</a:t>
            </a:r>
            <a:r>
              <a:rPr lang="en-US" dirty="0" smtClean="0"/>
              <a:t> defines Performance Based contracting as a process in which the client defines a need to be addressed</a:t>
            </a:r>
            <a:r>
              <a:rPr lang="en-US" baseline="0" dirty="0" smtClean="0"/>
              <a:t> and allows suppliers the opportunity to present a solution to the need.  Performance Based contracting is also referred to as Best Value contracting.  Basically, this allows the suppliers to utilize their expertise to solve the client’s need.  PIPS has enhanced the Best Value process by utilizing common sense, natural laws and dominant information while releasing all attempts to manage, direct and control the vendor.  The foundation of the process is based on Dr. Dean </a:t>
            </a:r>
            <a:r>
              <a:rPr lang="en-US" baseline="0" dirty="0" err="1" smtClean="0"/>
              <a:t>Kashiwagi’s</a:t>
            </a:r>
            <a:r>
              <a:rPr lang="en-US" baseline="0" dirty="0" smtClean="0"/>
              <a:t> companion text titled, “The Information Management Theory”.    </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CEC19F5B-0020-44F1-9EB6-3CB7E3C57F69}" type="slidenum">
              <a:rPr lang="en-US" altLang="en-US" smtClean="0"/>
              <a:pPr>
                <a:defRPr/>
              </a:pPr>
              <a:t>2</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lnSpcReduction="10000"/>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dirty="0" smtClean="0"/>
              <a:t>Rating system. Two components: Claims</a:t>
            </a:r>
            <a:r>
              <a:rPr lang="en-US" baseline="0" dirty="0" smtClean="0"/>
              <a:t> and </a:t>
            </a:r>
            <a:r>
              <a:rPr lang="en-US" dirty="0" smtClean="0"/>
              <a:t>Verifiable performance measurements (VPM) to substantiate each claim. </a:t>
            </a:r>
            <a:r>
              <a:rPr lang="en-US" sz="1200" dirty="0" smtClean="0">
                <a:latin typeface="+mn-lt"/>
              </a:rPr>
              <a:t>High performance claim with VPM</a:t>
            </a:r>
            <a:r>
              <a:rPr lang="en-US" sz="1200" baseline="0" dirty="0" smtClean="0">
                <a:latin typeface="+mn-lt"/>
              </a:rPr>
              <a:t> is a 10. </a:t>
            </a:r>
            <a:r>
              <a:rPr lang="en-US" sz="1200" dirty="0" smtClean="0">
                <a:latin typeface="+mn-lt"/>
              </a:rPr>
              <a:t>High/Low performance claim with no VPM or If a decision has to be made is a five. And Low performance claim with VPM</a:t>
            </a:r>
            <a:r>
              <a:rPr lang="en-US" sz="1200" baseline="0" dirty="0" smtClean="0">
                <a:latin typeface="+mn-lt"/>
              </a:rPr>
              <a:t> is a 1. </a:t>
            </a:r>
            <a:endParaRPr lang="en-US" sz="1200" dirty="0" smtClean="0">
              <a:latin typeface="+mn-lt"/>
            </a:endParaRPr>
          </a:p>
          <a:p>
            <a:pPr marL="0" marR="0" indent="0" algn="l" defTabSz="914400" rtl="0" eaLnBrk="1" fontAlgn="auto" latinLnBrk="0" hangingPunct="1">
              <a:lnSpc>
                <a:spcPct val="100000"/>
              </a:lnSpc>
              <a:spcBef>
                <a:spcPct val="30000"/>
              </a:spcBef>
              <a:spcAft>
                <a:spcPts val="0"/>
              </a:spcAft>
              <a:buClrTx/>
              <a:buSzTx/>
              <a:buFont typeface="Arial" panose="020B0604020202020204" pitchFamily="34" charset="0"/>
              <a:buChar char="•"/>
              <a:tabLst/>
              <a:defRPr/>
            </a:pPr>
            <a:endParaRPr lang="en-US" dirty="0" smtClean="0"/>
          </a:p>
          <a:p>
            <a:pPr marL="0" marR="0" indent="0" algn="l" defTabSz="914400" rtl="0" eaLnBrk="1" fontAlgn="base" latinLnBrk="0" hangingPunct="1">
              <a:lnSpc>
                <a:spcPct val="100000"/>
              </a:lnSpc>
              <a:spcBef>
                <a:spcPct val="0"/>
              </a:spcBef>
              <a:spcAft>
                <a:spcPct val="0"/>
              </a:spcAft>
              <a:buClrTx/>
              <a:buSzTx/>
              <a:buFontTx/>
              <a:buNone/>
              <a:tabLst/>
              <a:defRPr/>
            </a:pPr>
            <a:endParaRPr lang="en-US" dirty="0" smtClean="0"/>
          </a:p>
          <a:p>
            <a:pPr marL="0" marR="0" indent="0" algn="l" defTabSz="914400" rtl="0" eaLnBrk="1" fontAlgn="base" latinLnBrk="0" hangingPunct="1">
              <a:lnSpc>
                <a:spcPct val="100000"/>
              </a:lnSpc>
              <a:spcBef>
                <a:spcPct val="0"/>
              </a:spcBef>
              <a:spcAft>
                <a:spcPct val="0"/>
              </a:spcAft>
              <a:buClrTx/>
              <a:buSzTx/>
              <a:buFontTx/>
              <a:buNone/>
              <a:tabLst/>
              <a:defRPr/>
            </a:pPr>
            <a:endParaRPr lang="en-US" dirty="0" smtClean="0"/>
          </a:p>
          <a:p>
            <a:pPr marL="0" marR="0" indent="0" algn="l" defTabSz="914400" rtl="0" eaLnBrk="1" fontAlgn="base" latinLnBrk="0" hangingPunct="1">
              <a:lnSpc>
                <a:spcPct val="100000"/>
              </a:lnSpc>
              <a:spcBef>
                <a:spcPct val="0"/>
              </a:spcBef>
              <a:spcAft>
                <a:spcPct val="0"/>
              </a:spcAft>
              <a:buClrTx/>
              <a:buSzTx/>
              <a:buFontTx/>
              <a:buNone/>
              <a:tabLst/>
              <a:defRPr/>
            </a:pPr>
            <a:r>
              <a:rPr lang="en-US" dirty="0" smtClean="0"/>
              <a:t>In addition to the blind evaluation, the scoring utilized</a:t>
            </a:r>
            <a:r>
              <a:rPr lang="en-US" baseline="0" dirty="0" smtClean="0"/>
              <a:t> in the Best Value – PIPS process is also more objective.  Traditional evaluation members are asked to score each criteria utilizing a 1 through 10 scale.  One evaluator may score a particular criteria as a 6 while a team member may score the same criteria as a 7.  When asked to defend why one evaluator scored a 6 and another scored a 7, they are hard pressed to justify either score.  Within the Best Value – PIPS model, evaluators are given only three options.  Evaluators are looking for high performance claims coupled with verifiable measurements to support each claim.  To receive a score of 10, suppliers must convey exceptional past performance along with supporting metrics that are verifiable.  Most submissions will receive a score of 5.  Scores of 5 are given if the claims are weak, if they lack supporting metrics or if the evaluator just does not know if the submission merits a 10.   Evaluators are cautioned not to make decisions.  They are instructed that if they find themselves trying to decide, the component should be scored a 5.  A score of 1 is difficult to achieve.  To score a 1, suppliers would have to convey low performance claims along with metrics to prove those claims.  Poor performing suppliers seldom have metrics.                   </a:t>
            </a:r>
          </a:p>
          <a:p>
            <a:pPr eaLnBrk="1" hangingPunct="1">
              <a:spcBef>
                <a:spcPct val="0"/>
              </a:spcBef>
            </a:pPr>
            <a:endParaRPr lang="en-US" altLang="en-US" dirty="0"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fld id="{B7B64A7E-44BA-407D-A75F-F8C8E7C8D1D5}" type="slidenum">
              <a:rPr lang="en-US" altLang="en-US"/>
              <a:pPr/>
              <a:t>20</a:t>
            </a:fld>
            <a:endParaRPr lang="en-US" altLang="en-US"/>
          </a:p>
        </p:txBody>
      </p:sp>
    </p:spTree>
    <p:extLst>
      <p:ext uri="{BB962C8B-B14F-4D97-AF65-F5344CB8AC3E}">
        <p14:creationId xmlns:p14="http://schemas.microsoft.com/office/powerpoint/2010/main" val="5560863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Additional education will be provided should you advance to the Clarification</a:t>
            </a:r>
            <a:r>
              <a:rPr lang="en-US" baseline="0" dirty="0" smtClean="0"/>
              <a:t> phase.  This slide note the deliverables required for the second phase which are </a:t>
            </a:r>
            <a:r>
              <a:rPr lang="en-US" dirty="0" smtClean="0"/>
              <a:t>Scope of work (what is “in” and “out”), Executive summary of project, Detailed project schedule, Detailed cost schedule, Weekly risk report, Risk activities,</a:t>
            </a:r>
            <a:r>
              <a:rPr lang="en-US" baseline="0" dirty="0" smtClean="0"/>
              <a:t> </a:t>
            </a:r>
            <a:r>
              <a:rPr lang="en-US" dirty="0" smtClean="0"/>
              <a:t>Performance measurements, Risk mitigation plan, and Milestone schedule</a:t>
            </a:r>
          </a:p>
          <a:p>
            <a:r>
              <a:rPr lang="en-US" baseline="0" dirty="0" smtClean="0"/>
              <a:t>  </a:t>
            </a:r>
          </a:p>
          <a:p>
            <a:r>
              <a:rPr lang="en-US" baseline="0" dirty="0" smtClean="0"/>
              <a:t>Note the primary distinction between a PIPS project and an traditional request, the vendor defines the scope of work and presents to the client what is in scope and what is out of scope. </a:t>
            </a:r>
            <a:r>
              <a:rPr lang="en-US" dirty="0" smtClean="0"/>
              <a:t> </a:t>
            </a:r>
          </a:p>
          <a:p>
            <a:endParaRPr lang="en-US" dirty="0" smtClean="0"/>
          </a:p>
        </p:txBody>
      </p:sp>
      <p:sp>
        <p:nvSpPr>
          <p:cNvPr id="4" name="Slide Number Placeholder 3"/>
          <p:cNvSpPr>
            <a:spLocks noGrp="1"/>
          </p:cNvSpPr>
          <p:nvPr>
            <p:ph type="sldNum" sz="quarter" idx="10"/>
          </p:nvPr>
        </p:nvSpPr>
        <p:spPr/>
        <p:txBody>
          <a:bodyPr/>
          <a:lstStyle/>
          <a:p>
            <a:fld id="{8CD4D66B-5ABA-4F44-8DF1-35A628468E0B}"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fld id="{B29EFB74-F74B-48AD-B629-3DA1E6F1385B}" type="slidenum">
              <a:rPr lang="zh-CN" altLang="en-US"/>
              <a:pPr/>
              <a:t>22</a:t>
            </a:fld>
            <a:endParaRPr lang="en-US" altLang="zh-CN"/>
          </a:p>
        </p:txBody>
      </p:sp>
      <p:sp>
        <p:nvSpPr>
          <p:cNvPr id="348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2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lnSpcReduction="10000"/>
          </a:bodyPr>
          <a:lstStyle/>
          <a:p>
            <a:pPr marL="0" indent="0" eaLnBrk="1" fontAlgn="auto" hangingPunct="1">
              <a:spcAft>
                <a:spcPts val="0"/>
              </a:spcAft>
              <a:buFont typeface="Arial" panose="020B0604020202020204" pitchFamily="34" charset="0"/>
              <a:buNone/>
              <a:defRPr/>
            </a:pPr>
            <a:r>
              <a:rPr lang="en-US" altLang="en-US" dirty="0" smtClean="0"/>
              <a:t>Managing</a:t>
            </a:r>
            <a:r>
              <a:rPr lang="en-US" altLang="en-US" baseline="0" dirty="0" smtClean="0"/>
              <a:t> Supplier Performance. Weekly risk Reports. </a:t>
            </a:r>
            <a:r>
              <a:rPr lang="en-US" dirty="0" smtClean="0"/>
              <a:t>Performance metrics. Usage reports. Risk management plan</a:t>
            </a:r>
          </a:p>
          <a:p>
            <a:pPr eaLnBrk="1" hangingPunct="1">
              <a:spcBef>
                <a:spcPct val="0"/>
              </a:spcBef>
            </a:pPr>
            <a:endParaRPr lang="en-US" altLang="en-US" dirty="0" smtClean="0"/>
          </a:p>
          <a:p>
            <a:pPr eaLnBrk="1" hangingPunct="1">
              <a:spcBef>
                <a:spcPct val="0"/>
              </a:spcBef>
            </a:pPr>
            <a:endParaRPr lang="en-US" altLang="en-US" dirty="0" smtClean="0"/>
          </a:p>
          <a:p>
            <a:pPr eaLnBrk="1" hangingPunct="1">
              <a:spcBef>
                <a:spcPct val="0"/>
              </a:spcBef>
            </a:pPr>
            <a:r>
              <a:rPr lang="en-US" altLang="en-US" dirty="0" smtClean="0"/>
              <a:t>The Weekly risk report is a document that will be submitted at the end of the Pre award phase.  The QC Plan should contain several items:</a:t>
            </a:r>
          </a:p>
          <a:p>
            <a:pPr lvl="1" eaLnBrk="1" hangingPunct="1">
              <a:spcBef>
                <a:spcPct val="0"/>
              </a:spcBef>
            </a:pPr>
            <a:r>
              <a:rPr lang="en-US" altLang="en-US" dirty="0" smtClean="0"/>
              <a:t>As we have just discussed, the Weekly risk</a:t>
            </a:r>
            <a:r>
              <a:rPr lang="en-US" altLang="en-US" baseline="0" dirty="0" smtClean="0"/>
              <a:t> report </a:t>
            </a:r>
            <a:r>
              <a:rPr lang="en-US" altLang="en-US" dirty="0" smtClean="0"/>
              <a:t> should contain a list of all the risks that the vendor does not control, with a plan to minimize the risks</a:t>
            </a:r>
          </a:p>
          <a:p>
            <a:pPr lvl="1" eaLnBrk="1" hangingPunct="1">
              <a:spcBef>
                <a:spcPct val="0"/>
              </a:spcBef>
            </a:pPr>
            <a:endParaRPr lang="en-US" altLang="en-US" dirty="0" smtClean="0"/>
          </a:p>
          <a:p>
            <a:pPr lvl="1" eaLnBrk="1" hangingPunct="1">
              <a:spcBef>
                <a:spcPct val="0"/>
              </a:spcBef>
            </a:pPr>
            <a:r>
              <a:rPr lang="en-US" altLang="en-US" dirty="0" smtClean="0"/>
              <a:t>The Weekly risk</a:t>
            </a:r>
            <a:r>
              <a:rPr lang="en-US" altLang="en-US" baseline="0" dirty="0" smtClean="0"/>
              <a:t> report </a:t>
            </a:r>
            <a:r>
              <a:rPr lang="en-US" altLang="en-US" dirty="0" smtClean="0"/>
              <a:t>should contain a detailed project schedule of the actual project being procured.  The schedule must identify all critical milestones and any other critical activities.  If there are any critical dates where a decision is required from the client, it must also be included in the schedule.</a:t>
            </a:r>
          </a:p>
          <a:p>
            <a:pPr lvl="1" eaLnBrk="1" hangingPunct="1">
              <a:spcBef>
                <a:spcPct val="0"/>
              </a:spcBef>
            </a:pPr>
            <a:endParaRPr lang="en-US" altLang="en-US" dirty="0" smtClean="0"/>
          </a:p>
          <a:p>
            <a:pPr lvl="1" eaLnBrk="1" hangingPunct="1">
              <a:spcBef>
                <a:spcPct val="0"/>
              </a:spcBef>
            </a:pPr>
            <a:r>
              <a:rPr lang="en-US" altLang="en-US" dirty="0" smtClean="0"/>
              <a:t>The Weekly risk</a:t>
            </a:r>
            <a:r>
              <a:rPr lang="en-US" altLang="en-US" baseline="0" dirty="0" smtClean="0"/>
              <a:t> report </a:t>
            </a:r>
            <a:r>
              <a:rPr lang="en-US" altLang="en-US" dirty="0" smtClean="0"/>
              <a:t>should also list all risks that were identified by all the other vendors in the risk assessment plans, any risks identified by the client, and must have a plan to minimize each risk.  </a:t>
            </a:r>
          </a:p>
          <a:p>
            <a:pPr lvl="1" eaLnBrk="1" hangingPunct="1">
              <a:spcBef>
                <a:spcPct val="0"/>
              </a:spcBef>
            </a:pPr>
            <a:endParaRPr lang="en-US" altLang="en-US" dirty="0" smtClean="0"/>
          </a:p>
          <a:p>
            <a:pPr lvl="1" eaLnBrk="1" hangingPunct="1">
              <a:spcBef>
                <a:spcPct val="0"/>
              </a:spcBef>
            </a:pPr>
            <a:r>
              <a:rPr lang="en-US" altLang="en-US" dirty="0" smtClean="0"/>
              <a:t>And finally, the Weekly risk</a:t>
            </a:r>
            <a:r>
              <a:rPr lang="en-US" altLang="en-US" baseline="0" dirty="0" smtClean="0"/>
              <a:t> report </a:t>
            </a:r>
            <a:r>
              <a:rPr lang="en-US" altLang="en-US" dirty="0" smtClean="0"/>
              <a:t>should contain a list of actions or tasks that the vendor requires from the client.  </a:t>
            </a:r>
          </a:p>
          <a:p>
            <a:pPr eaLnBrk="1" hangingPunct="1">
              <a:spcBef>
                <a:spcPct val="0"/>
              </a:spcBef>
            </a:pPr>
            <a:endParaRPr lang="en-US" altLang="en-US" dirty="0" smtClean="0"/>
          </a:p>
        </p:txBody>
      </p:sp>
    </p:spTree>
    <p:extLst>
      <p:ext uri="{BB962C8B-B14F-4D97-AF65-F5344CB8AC3E}">
        <p14:creationId xmlns:p14="http://schemas.microsoft.com/office/powerpoint/2010/main" val="31010811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On this screen we have a large oval with</a:t>
            </a:r>
            <a:r>
              <a:rPr lang="en-US" baseline="0" dirty="0" smtClean="0"/>
              <a:t> a smaller circle in the middle. In the smaller, middle circle we see it labeled as scope of work and below that it says Assume no external risk. Outside of that circle, but within the oval, it is marked as Risks Outside of Supplier Control. On the left we have a rain cloud that is marked as weather. Below that is a man sleeping as his desk marked as Non-responsive client, and to the right there is a person looking at blueprints labeled revised specifications. </a:t>
            </a:r>
            <a:endParaRPr lang="en-US" dirty="0" smtClean="0"/>
          </a:p>
          <a:p>
            <a:endParaRPr lang="en-US" dirty="0" smtClean="0"/>
          </a:p>
          <a:p>
            <a:r>
              <a:rPr lang="en-US" dirty="0" smtClean="0"/>
              <a:t>Typically</a:t>
            </a:r>
            <a:r>
              <a:rPr lang="en-US" baseline="0" dirty="0" smtClean="0"/>
              <a:t> the identified Best Value Supplier will also be the most cost effective solution.  The reason this is possible is because the PIPS process asks that suppliers bid assuming that they will encounter no </a:t>
            </a:r>
            <a:r>
              <a:rPr lang="en-US" u="sng" baseline="0" dirty="0" smtClean="0"/>
              <a:t>external</a:t>
            </a:r>
            <a:r>
              <a:rPr lang="en-US" baseline="0" dirty="0" smtClean="0"/>
              <a:t> risk.  This is feasible because the PIPS process incorporates a mechanism for suppliers to charge for risks that can be shown to be outside of their control but have an impact to their costs. </a:t>
            </a:r>
          </a:p>
          <a:p>
            <a:endParaRPr lang="en-US" baseline="0" dirty="0" smtClean="0"/>
          </a:p>
          <a:p>
            <a:r>
              <a:rPr lang="en-US" baseline="0" dirty="0" smtClean="0"/>
              <a:t>PIPS assumes that due to their expertise, the supplier has no risk within their operation.  All project risk for an expert resides outside of their control.  A contractor hired to build a lab does not control the customer.  If the customer changes the lab specifications after the project has begun, cost and timing could now be compromised at no fault of the contractor.  If the contractor was working in the PIPS environment, he would be able to convey any impact to cost and timing within the weekly risk report.  By assuming no external risk, the vendor is able to aggressively price projects while still having a mechanism to maintain original margins.    </a:t>
            </a:r>
          </a:p>
          <a:p>
            <a:endParaRPr lang="en-US" baseline="0" dirty="0" smtClean="0"/>
          </a:p>
          <a:p>
            <a:r>
              <a:rPr lang="en-US" baseline="0" dirty="0" smtClean="0"/>
              <a:t>The Weekly Risk Report provides the transparency that holds both the client and contractor accountable for fulfilling the plan.     </a:t>
            </a:r>
            <a:endParaRPr lang="en-US" dirty="0"/>
          </a:p>
        </p:txBody>
      </p:sp>
      <p:sp>
        <p:nvSpPr>
          <p:cNvPr id="4" name="Slide Number Placeholder 3"/>
          <p:cNvSpPr>
            <a:spLocks noGrp="1"/>
          </p:cNvSpPr>
          <p:nvPr>
            <p:ph type="sldNum" sz="quarter" idx="10"/>
          </p:nvPr>
        </p:nvSpPr>
        <p:spPr/>
        <p:txBody>
          <a:bodyPr/>
          <a:lstStyle/>
          <a:p>
            <a:fld id="{2270FEBE-8313-4C76-BAD0-B59BAED2B352}"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Before closing out there are just a few tips I would like to covey to you. While none of the legal terms &amp; conditions</a:t>
            </a:r>
            <a:r>
              <a:rPr lang="en-US" baseline="0" dirty="0" smtClean="0"/>
              <a:t> will be addressed until the clarification phase it is advised that organizations identify which </a:t>
            </a:r>
            <a:r>
              <a:rPr lang="en-US" baseline="0" dirty="0" err="1" smtClean="0"/>
              <a:t>Ts&amp;Cs</a:t>
            </a:r>
            <a:r>
              <a:rPr lang="en-US" baseline="0" dirty="0" smtClean="0"/>
              <a:t> they take issue with as well as any additional terms in your initial submission. These will not be evaluated but in the clarification phase will greatly speed up the process when involving legal counsel. Also, in the initial submission you will make several claims in the project capability submission. Those ultimately have to be verified in the dominance check should you be selected to proceed to clarification. Because of this, it is recommended you include any verification of claims in your initial response. It will not be evaluated and will be a separate document from your evaluated submission and only used in the case you proceed to clarification. It is key that you do not include any identifying information in your project capability sheets as that information will be redacted and could make the information you were trying to convey not make sense. And finally, please do not worry about the Weekly Risk Report at this time. Only the vendor that proceeds to clarification will need to submit a Weekly Risk Report.  </a:t>
            </a:r>
            <a:endParaRPr lang="en-US" dirty="0"/>
          </a:p>
        </p:txBody>
      </p:sp>
      <p:sp>
        <p:nvSpPr>
          <p:cNvPr id="4" name="Slide Number Placeholder 3"/>
          <p:cNvSpPr>
            <a:spLocks noGrp="1"/>
          </p:cNvSpPr>
          <p:nvPr>
            <p:ph type="sldNum" sz="quarter" idx="10"/>
          </p:nvPr>
        </p:nvSpPr>
        <p:spPr/>
        <p:txBody>
          <a:bodyPr/>
          <a:lstStyle/>
          <a:p>
            <a:pPr>
              <a:defRPr/>
            </a:pPr>
            <a:fld id="{CEC19F5B-0020-44F1-9EB6-3CB7E3C57F69}" type="slidenum">
              <a:rPr lang="en-US" altLang="en-US" smtClean="0"/>
              <a:pPr>
                <a:defRPr/>
              </a:pPr>
              <a:t>24</a:t>
            </a:fld>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That concludes our presentation. If you have any further</a:t>
            </a:r>
            <a:r>
              <a:rPr lang="en-US" baseline="0" dirty="0" smtClean="0"/>
              <a:t> questions about the PIPS process please feel free to contact Allen Cook</a:t>
            </a:r>
            <a:r>
              <a:rPr lang="en-US" baseline="0" smtClean="0"/>
              <a:t>, allen.cook@omes.ok.gov. </a:t>
            </a:r>
            <a:r>
              <a:rPr lang="en-US" baseline="0" dirty="0" smtClean="0"/>
              <a:t>If you have any solicitation specific questions or other concerns please contact the purchasing officer listed on the front page of the solicitation packet. Thank you. </a:t>
            </a:r>
            <a:endParaRPr lang="en-US" dirty="0"/>
          </a:p>
        </p:txBody>
      </p:sp>
      <p:sp>
        <p:nvSpPr>
          <p:cNvPr id="4" name="Slide Number Placeholder 3"/>
          <p:cNvSpPr>
            <a:spLocks noGrp="1"/>
          </p:cNvSpPr>
          <p:nvPr>
            <p:ph type="sldNum" sz="quarter" idx="10"/>
          </p:nvPr>
        </p:nvSpPr>
        <p:spPr/>
        <p:txBody>
          <a:bodyPr/>
          <a:lstStyle/>
          <a:p>
            <a:pPr>
              <a:defRPr/>
            </a:pPr>
            <a:fld id="{CEC19F5B-0020-44F1-9EB6-3CB7E3C57F69}" type="slidenum">
              <a:rPr lang="en-US" altLang="en-US" smtClean="0"/>
              <a:pPr>
                <a:defRPr/>
              </a:pPr>
              <a:t>25</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What does the PIPS approach offer? Identifies Suppliers who can </a:t>
            </a:r>
            <a:r>
              <a:rPr lang="en-US" b="1" dirty="0" smtClean="0"/>
              <a:t>see the entire project </a:t>
            </a:r>
            <a:r>
              <a:rPr lang="en-US" dirty="0" smtClean="0"/>
              <a:t>through completion. Allows identification of </a:t>
            </a:r>
            <a:r>
              <a:rPr lang="en-US" b="1" dirty="0" smtClean="0"/>
              <a:t>all associated risks </a:t>
            </a:r>
            <a:r>
              <a:rPr lang="en-US" dirty="0" smtClean="0"/>
              <a:t>and provides for a comprehensive </a:t>
            </a:r>
            <a:r>
              <a:rPr lang="en-US" b="1" dirty="0" smtClean="0"/>
              <a:t>mitigation plan </a:t>
            </a:r>
            <a:r>
              <a:rPr lang="en-US" dirty="0" smtClean="0"/>
              <a:t>to address each risk. Process efficiencies provide </a:t>
            </a:r>
            <a:r>
              <a:rPr lang="en-US" b="1" dirty="0" smtClean="0"/>
              <a:t>win/win</a:t>
            </a:r>
            <a:r>
              <a:rPr lang="en-US" dirty="0" smtClean="0"/>
              <a:t> environment. Shifts </a:t>
            </a:r>
            <a:r>
              <a:rPr lang="en-US" b="1" dirty="0" smtClean="0"/>
              <a:t>contract management </a:t>
            </a:r>
            <a:r>
              <a:rPr lang="en-US" dirty="0" smtClean="0"/>
              <a:t>supplier to enable profit maximization. Suppliers with </a:t>
            </a:r>
            <a:r>
              <a:rPr lang="en-US" b="1" dirty="0" smtClean="0"/>
              <a:t>superior expertise</a:t>
            </a:r>
            <a:r>
              <a:rPr lang="en-US" dirty="0" smtClean="0"/>
              <a:t> can differentiate themselves. Relies on </a:t>
            </a:r>
            <a:r>
              <a:rPr lang="en-US" b="1" dirty="0" smtClean="0"/>
              <a:t>dominant </a:t>
            </a:r>
            <a:r>
              <a:rPr lang="en-US" dirty="0" smtClean="0"/>
              <a:t>information to minimize decision making</a:t>
            </a:r>
            <a:r>
              <a:rPr lang="en-US" i="1" dirty="0" smtClean="0"/>
              <a:t> </a:t>
            </a:r>
            <a:r>
              <a:rPr lang="en-US" dirty="0" smtClean="0"/>
              <a:t>The primary objective of the PIPS process is to identify expertise, from</a:t>
            </a:r>
            <a:r>
              <a:rPr lang="en-US" baseline="0" dirty="0" smtClean="0"/>
              <a:t> the supplier community, that is capable of addressing the client need.  Supplier expertise allows the supplier to “see the entire project through completion”.   The ability for the supplier to see into the future is a result of the supplier having been there and done that so often that they can now anticipate risks, brought about by others, that could compromise delivery.  The assumption is that because of their expertise, there is no internal risk for an expert supplier.  The expert supplier has the vision that can now be utilized to identify risk that is outside of their control, when it could likely occur and provides the ability to put in place a mitigation plan to either eliminate the risk or minimize the impact should it occur.  While it sounds cliché, the PIPS process is truly a win/win for both client and the supplier.  This is accomplished by a number of efficiencies built into the process, one of which the shifting of contract management to the supplier.  The supplier will convey contract performance through an agreed upon set of high level metrics that demonstrate progress.  Cost associated with the supplier’s initial submittal are minimized as well.  Respondents are given only 6 pages to convey their superior expertise which is accomplished by the conveying verifiable results from similar projects for which they provided excellent customer satisfaction.  And finally, the blind evaluation process utilizes dominate information in place of subjective opinions to identify expertise.  So what exactly is dominant information?            </a:t>
            </a:r>
          </a:p>
          <a:p>
            <a:r>
              <a:rPr lang="en-US" baseline="0" dirty="0" smtClean="0"/>
              <a:t>          </a:t>
            </a:r>
            <a:r>
              <a:rPr lang="en-US" dirty="0" smtClean="0"/>
              <a:t>   </a:t>
            </a:r>
            <a:endParaRPr lang="en-US" dirty="0"/>
          </a:p>
        </p:txBody>
      </p:sp>
      <p:sp>
        <p:nvSpPr>
          <p:cNvPr id="4" name="Slide Number Placeholder 3"/>
          <p:cNvSpPr>
            <a:spLocks noGrp="1"/>
          </p:cNvSpPr>
          <p:nvPr>
            <p:ph type="sldNum" sz="quarter" idx="10"/>
          </p:nvPr>
        </p:nvSpPr>
        <p:spPr/>
        <p:txBody>
          <a:bodyPr/>
          <a:lstStyle/>
          <a:p>
            <a:fld id="{2270FEBE-8313-4C76-BAD0-B59BAED2B352}"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r>
              <a:rPr lang="en-US" dirty="0" smtClean="0"/>
              <a:t>What is dominant information? </a:t>
            </a:r>
            <a:r>
              <a:rPr lang="en-US" sz="1200" dirty="0" smtClean="0"/>
              <a:t>It is simple. It is accurate. It is measurable. It stands out. It minimizes decision making. It predicts the future outcome. It is clearly understandable among all parties. It shows the supplier’s understanding what are required. </a:t>
            </a:r>
            <a:r>
              <a:rPr lang="en-US" dirty="0" smtClean="0"/>
              <a:t>Dominant</a:t>
            </a:r>
            <a:r>
              <a:rPr lang="en-US" baseline="0" dirty="0" smtClean="0"/>
              <a:t> information can be described very simply with a outstretched arm holding a water bottle.  Is there anyone that does not know what will happen when the bottle is released?  Of course everyone knows how gravity works.  No one needs to make a decision as to what will happen, it is clear to everyone what will happen in the future should the water bottle be released.  This is dominant, it is simple, it stands out, it allow us to predicts the future and is clearly understandable to all parties.    </a:t>
            </a:r>
            <a:endParaRPr lang="en-US" dirty="0" smtClean="0"/>
          </a:p>
        </p:txBody>
      </p:sp>
      <p:sp>
        <p:nvSpPr>
          <p:cNvPr id="69636" name="Slide Number Placeholder 3"/>
          <p:cNvSpPr>
            <a:spLocks noGrp="1"/>
          </p:cNvSpPr>
          <p:nvPr>
            <p:ph type="sldNum" sz="quarter" idx="5"/>
          </p:nvPr>
        </p:nvSpPr>
        <p:spPr>
          <a:noFill/>
        </p:spPr>
        <p:txBody>
          <a:bodyPr/>
          <a:lstStyle/>
          <a:p>
            <a:fld id="{B4CD0ADD-66CA-4950-B9C2-6126CC6A8459}" type="slidenum">
              <a:rPr lang="zh-CN" altLang="en-US" smtClean="0"/>
              <a:pPr/>
              <a:t>4</a:t>
            </a:fld>
            <a:endParaRPr lang="en-US" altLang="zh-CN"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normAutofit fontScale="92500" lnSpcReduction="10000"/>
          </a:bodyPr>
          <a:lstStyle/>
          <a:p>
            <a:r>
              <a:rPr lang="en-US" dirty="0" smtClean="0"/>
              <a:t>Dominant vs. Non-Dominant. Here are a couple of examples of “metrics” that vendors could provide.</a:t>
            </a:r>
            <a:r>
              <a:rPr lang="en-US" baseline="0" dirty="0" smtClean="0"/>
              <a:t> On the right, non-dominant side, is what we typically see in a solicitation response. </a:t>
            </a:r>
            <a:r>
              <a:rPr lang="en-US" b="0" baseline="0" dirty="0" smtClean="0"/>
              <a:t>The claim is </a:t>
            </a:r>
            <a:r>
              <a:rPr lang="en-US" sz="2000" b="0" dirty="0" smtClean="0">
                <a:solidFill>
                  <a:schemeClr val="tx2"/>
                </a:solidFill>
              </a:rPr>
              <a:t>Roof material is high performing and under that the vendor says:</a:t>
            </a:r>
            <a:r>
              <a:rPr lang="en-US" sz="2000" b="0" baseline="0" dirty="0" smtClean="0">
                <a:solidFill>
                  <a:schemeClr val="tx2"/>
                </a:solidFill>
              </a:rPr>
              <a:t> </a:t>
            </a:r>
            <a:r>
              <a:rPr lang="en-US" sz="2100" b="0" dirty="0" smtClean="0">
                <a:solidFill>
                  <a:schemeClr val="tx2"/>
                </a:solidFill>
              </a:rPr>
              <a:t>Tensile strength is 800 PSI, Elongation is 300 percent, Tear strength is 400 lbs, and Xenon testing: 10,000 hrs. On the left side under Dominant the claim</a:t>
            </a:r>
            <a:r>
              <a:rPr lang="en-US" sz="2100" b="0" baseline="0" dirty="0" smtClean="0">
                <a:solidFill>
                  <a:schemeClr val="tx2"/>
                </a:solidFill>
              </a:rPr>
              <a:t> is similar of </a:t>
            </a:r>
            <a:r>
              <a:rPr lang="en-US" sz="2000" b="0" dirty="0" smtClean="0"/>
              <a:t>Roof material has been installed and is performing</a:t>
            </a:r>
            <a:r>
              <a:rPr lang="en-US" sz="2000" b="0" baseline="0" dirty="0" smtClean="0"/>
              <a:t> but this time they make claims of 6</a:t>
            </a:r>
            <a:r>
              <a:rPr lang="en-US" sz="2100" b="0" dirty="0" smtClean="0"/>
              <a:t>5 customer responses, Average roof age: 25 years, Percent not leaking: 99%, and Customer satisfaction: 9.8. </a:t>
            </a:r>
            <a:r>
              <a:rPr lang="en-US" b="0" dirty="0" smtClean="0"/>
              <a:t>To </a:t>
            </a:r>
            <a:r>
              <a:rPr lang="en-US" dirty="0" smtClean="0"/>
              <a:t>a roofing specialist, the information on the right hand side may seem to be dominant.  An elongation of 300%</a:t>
            </a:r>
            <a:r>
              <a:rPr lang="en-US" baseline="0" dirty="0" smtClean="0"/>
              <a:t> and 800 PSI is likely meaningful to a roofing expert. If I was to review the specifications on the right, I would be hard pressed to understand if the roofing material specified is truly high performing because the information requires interpretation.  This is not dominate.  On the left side is the kind of simple, dominant information we are looking to find. It is easy to understand that the roofing material must be pretty high performing if 99% of customers with 25 year old roofs report that they are still watertight.  Within the PIPS environment the information will need to be verified by the past customers, which happens later in the process.            </a:t>
            </a:r>
            <a:r>
              <a:rPr lang="en-US" dirty="0" smtClean="0"/>
              <a:t>  </a:t>
            </a:r>
          </a:p>
        </p:txBody>
      </p:sp>
      <p:sp>
        <p:nvSpPr>
          <p:cNvPr id="70660" name="Slide Number Placeholder 3"/>
          <p:cNvSpPr>
            <a:spLocks noGrp="1"/>
          </p:cNvSpPr>
          <p:nvPr>
            <p:ph type="sldNum" sz="quarter" idx="5"/>
          </p:nvPr>
        </p:nvSpPr>
        <p:spPr>
          <a:noFill/>
        </p:spPr>
        <p:txBody>
          <a:bodyPr/>
          <a:lstStyle/>
          <a:p>
            <a:fld id="{B5A555DE-E0E9-4F1D-8A1D-FC53EB9C6AB7}" type="slidenum">
              <a:rPr lang="zh-CN" altLang="en-US" smtClean="0"/>
              <a:pPr/>
              <a:t>5</a:t>
            </a:fld>
            <a:endParaRPr lang="en-US" altLang="zh-CN"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fld id="{2C5EE54E-9661-47C4-AD8C-16E0E38F4046}" type="slidenum">
              <a:rPr lang="en-US" altLang="en-US"/>
              <a:pPr/>
              <a:t>6</a:t>
            </a:fld>
            <a:endParaRPr lang="en-US" altLang="en-US"/>
          </a:p>
        </p:txBody>
      </p:sp>
      <p:sp>
        <p:nvSpPr>
          <p:cNvPr id="245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altLang="zh-CN" dirty="0" smtClean="0"/>
              <a:t>Here</a:t>
            </a:r>
            <a:r>
              <a:rPr lang="en-US" altLang="zh-CN" baseline="0" dirty="0" smtClean="0"/>
              <a:t> under the heading of Industry Structure we see a grid that is broken up into four quadrants. On the lower right be have I. Priced Based, on the upper right we have II. Value Based, on the upper left we have III. Negotiated Bid, and on the lower left IV. Unstable Market. We have the label of “Performance on the left side showing as you move upwards towards quadrants II and III performance is higher. Along the bottom we have perceived competition so as we move from left to right the perceived competition is higher. The State of Oklahoma requires competition so I will only discuss the differences between quadrants I (1) and II (2).  Quadrant number one depicts a traditional, price based award</a:t>
            </a:r>
            <a:r>
              <a:rPr lang="en-US" altLang="zh-CN" b="0" baseline="0" dirty="0" smtClean="0"/>
              <a:t> </a:t>
            </a:r>
            <a:r>
              <a:rPr lang="en-US" altLang="zh-CN" b="0" baseline="0" dirty="0" smtClean="0">
                <a:solidFill>
                  <a:srgbClr val="FF0000"/>
                </a:solidFill>
              </a:rPr>
              <a:t>where </a:t>
            </a:r>
            <a:r>
              <a:rPr lang="en-US" altLang="zh-CN" baseline="0" dirty="0" smtClean="0"/>
              <a:t>standards, specifications and cost are the primary considerations.  The primary distinction between quadrant 1 and 2 is who is responsible for minimizing risk.  In quadrant one, the client tries to minimize risk contractually utilizing management, direction and control.  Suppliers are held to predetermined standards and specifications even though they may not provide the optimum results.  The Best Value, or value based quadrant number 2 shifts responsibility for risk mitigation to the supplier who is expected to satisfy the client’s objective.  The supplier is free to perform by fully utilizing their expertise to deliver optimum results.        </a:t>
            </a:r>
            <a:endParaRPr lang="zh-CN" altLang="en-US" dirty="0" smtClean="0"/>
          </a:p>
          <a:p>
            <a:pPr eaLnBrk="1" hangingPunct="1">
              <a:spcBef>
                <a:spcPct val="0"/>
              </a:spcBef>
            </a:pPr>
            <a:endParaRPr lang="zh-CN" altLang="en-US" dirty="0" smtClean="0"/>
          </a:p>
        </p:txBody>
      </p:sp>
    </p:spTree>
    <p:extLst>
      <p:ext uri="{BB962C8B-B14F-4D97-AF65-F5344CB8AC3E}">
        <p14:creationId xmlns:p14="http://schemas.microsoft.com/office/powerpoint/2010/main" val="16867634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altLang="en-US" sz="1200" dirty="0" smtClean="0"/>
              <a:t>Performance Characteristics. </a:t>
            </a:r>
            <a:r>
              <a:rPr lang="en-US" altLang="en-US" sz="2000" b="1" dirty="0" smtClean="0"/>
              <a:t>Price based </a:t>
            </a:r>
            <a:r>
              <a:rPr lang="en-US" altLang="en-US" sz="2000" dirty="0" smtClean="0"/>
              <a:t>(transaction based). </a:t>
            </a:r>
            <a:r>
              <a:rPr lang="en-US" altLang="en-US" sz="2100" dirty="0" smtClean="0"/>
              <a:t>Wrong person talking. </a:t>
            </a:r>
            <a:r>
              <a:rPr lang="en-US" altLang="en-US" sz="2100" b="1" dirty="0" smtClean="0"/>
              <a:t>Decision making on both sides. </a:t>
            </a:r>
            <a:r>
              <a:rPr lang="en-US" altLang="en-US" sz="2100" dirty="0" smtClean="0"/>
              <a:t>Experts told to not think. Buyer tells the vendor what to do and how to do it. </a:t>
            </a:r>
            <a:r>
              <a:rPr lang="en-US" altLang="en-US" sz="2000" b="1" dirty="0" smtClean="0"/>
              <a:t>Best Value </a:t>
            </a:r>
            <a:r>
              <a:rPr lang="en-US" altLang="en-US" sz="2000" dirty="0" smtClean="0"/>
              <a:t>(efficient, minimized transactions). </a:t>
            </a:r>
            <a:r>
              <a:rPr lang="en-US" altLang="en-US" sz="2100" b="1" dirty="0" smtClean="0"/>
              <a:t>Buyer says what he wants. </a:t>
            </a:r>
            <a:r>
              <a:rPr lang="en-US" altLang="en-US" sz="2100" dirty="0" smtClean="0"/>
              <a:t>Vendors tell buyer what he can get. </a:t>
            </a:r>
            <a:r>
              <a:rPr lang="en-US" dirty="0" smtClean="0"/>
              <a:t>Continuing</a:t>
            </a:r>
            <a:r>
              <a:rPr lang="en-US" baseline="0" dirty="0" smtClean="0"/>
              <a:t> the comparison we see the price based system has the wrong person, the client, telling the expert what to do and how to do it.  In the priced based environment suppliers will not utilize their best people because their expertise is not utilized in this environment.  The client makes decisions and provides direction and as a result, brings about the risk that they were hoping to avoid.  Conversely, in the Best Value environment, the client or buyer states the objective and the supplier tells the client what they are able to deliver, given the client’s cost constraints.  The supplier is free to utilize their best people, leverage their internal expertise, and deliver optimum results.  Transactions associated with communications, decisions, relationships are minimized to achieve efficiencies unattainable in a price based environment.        </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CEC19F5B-0020-44F1-9EB6-3CB7E3C57F69}" type="slidenum">
              <a:rPr lang="en-US" altLang="en-US" smtClean="0"/>
              <a:pPr>
                <a:defRPr/>
              </a:pPr>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In this slide we can see the two images that show the same thing from two different perspectives. Along the left side of each box is the word performance with high at the top and low at the bottom. On the</a:t>
            </a:r>
            <a:r>
              <a:rPr lang="en-US" baseline="0" dirty="0" smtClean="0"/>
              <a:t> left we have The State’s point of view with a tall rectangular box that has a dotted line horizontally across it with the arrow point up above that dotted line, which has been marked as the minimum, towards the marking of High Performance at the top of the box. On the right we have the contractor’s point of view with the same rectangular box and horizontal doted line but this time the dotted line is marked as maximum and the arrow stems downward from the line towards low performance. </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Price base</a:t>
            </a:r>
            <a:r>
              <a:rPr lang="en-US" baseline="0" dirty="0" smtClean="0"/>
              <a:t> awards will typically specify a minimum level of quality or service.  The State believe this minimum requirement is at least the quality we will receive and fully expects quality will be greater than the minimum requirement.  The supplier community sees the minimum as the maximum that they can offer.  If vendors offer more than the minimum, they stand a real chance of pricing themselves out of the competition.  Suppliers are compelled to utilize less seasoned personnel because they cannot afford to utilize their best people in a price based environment.  In the Best Value-PIPS environment, the State seeks expertise and is willing to pay for this expertise knowing that a job done correctly the first time ultimately minimizes costs.            </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CEC19F5B-0020-44F1-9EB6-3CB7E3C57F69}" type="slidenum">
              <a:rPr lang="en-US" altLang="en-US" smtClean="0"/>
              <a:pPr>
                <a:defRPr/>
              </a:pPr>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Here we have two illustrations under the heading of “Best Value vs.</a:t>
            </a:r>
            <a:r>
              <a:rPr lang="en-US" baseline="0" dirty="0" smtClean="0"/>
              <a:t> Lowest Bid.” </a:t>
            </a:r>
            <a:r>
              <a:rPr lang="en-US" dirty="0" smtClean="0"/>
              <a:t>In the</a:t>
            </a:r>
            <a:r>
              <a:rPr lang="en-US" baseline="0" dirty="0" smtClean="0"/>
              <a:t> two illustrations we again have two identical charts. Each has a tall rectangular box and along the left side we see performance and shows that as you go up performance is high and as you go down it is low. On the right we see Risk and it is inversely marked so that as you go up the box risk is low and as you go down it is high. Each has a horizontal doted line about 1/3 from the bottom, which represents that minimum standards. On the left We have contractor 1, contractor 2, contractor 3, and contractor 4 all equally distributed in the box. On the right the same contractors are all located right around the dotted line with contractors 1 and two right above and contractors 3 and 4 right below the line. </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a:t>
            </a:r>
            <a:r>
              <a:rPr lang="en-US" baseline="0" dirty="0" smtClean="0"/>
              <a:t> resulting level of performance that any </a:t>
            </a:r>
            <a:r>
              <a:rPr lang="en-US" b="0" baseline="0" dirty="0" smtClean="0">
                <a:solidFill>
                  <a:srgbClr val="FF0000"/>
                </a:solidFill>
              </a:rPr>
              <a:t>contractor</a:t>
            </a:r>
            <a:r>
              <a:rPr lang="en-US" baseline="0" dirty="0" smtClean="0"/>
              <a:t> can offer in a priced based environment is reduced as depicted on the right hand side.  When price is the primary award consideration, the quality of the product or service offered is compromised to keep costs low.  Contractor 1 in this example is forced to utilize less experienced people to keep overall costs competitive.  Within the Best Value environment, expertise is sought and allowed to be utilized and as a result both risk and costs are minimized.    </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CEC19F5B-0020-44F1-9EB6-3CB7E3C57F69}" type="slidenum">
              <a:rPr lang="en-US" altLang="en-US" smtClean="0"/>
              <a:pPr>
                <a:defRPr/>
              </a:pPr>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5627D16-D19A-4778-989E-A4689A2E4ACE}" type="datetimeFigureOut">
              <a:rPr lang="en-US"/>
              <a:pPr>
                <a:defRPr/>
              </a:pPr>
              <a:t>9/12/2018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5490B29-EAF8-4861-A768-A099BD0FA3A3}" type="slidenum">
              <a:rPr lang="en-US" altLang="en-US"/>
              <a:pPr>
                <a:defRPr/>
              </a:pPr>
              <a:t>‹#›</a:t>
            </a:fld>
            <a:endParaRPr lang="en-US" altLang="en-US"/>
          </a:p>
        </p:txBody>
      </p:sp>
    </p:spTree>
    <p:extLst>
      <p:ext uri="{BB962C8B-B14F-4D97-AF65-F5344CB8AC3E}">
        <p14:creationId xmlns:p14="http://schemas.microsoft.com/office/powerpoint/2010/main" val="1841188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1D281F7-BF0A-4B4E-92D2-92396C1EBF48}" type="datetimeFigureOut">
              <a:rPr lang="en-US"/>
              <a:pPr>
                <a:defRPr/>
              </a:pPr>
              <a:t>9/12/2018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D7DCDCD-4F38-4C39-8928-293A1968B01F}" type="slidenum">
              <a:rPr lang="en-US" altLang="en-US"/>
              <a:pPr>
                <a:defRPr/>
              </a:pPr>
              <a:t>‹#›</a:t>
            </a:fld>
            <a:endParaRPr lang="en-US" altLang="en-US"/>
          </a:p>
        </p:txBody>
      </p:sp>
    </p:spTree>
    <p:extLst>
      <p:ext uri="{BB962C8B-B14F-4D97-AF65-F5344CB8AC3E}">
        <p14:creationId xmlns:p14="http://schemas.microsoft.com/office/powerpoint/2010/main" val="3993106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1AC03A9-2865-447F-BDDC-19F8C05A3DFE}" type="datetimeFigureOut">
              <a:rPr lang="en-US"/>
              <a:pPr>
                <a:defRPr/>
              </a:pPr>
              <a:t>9/12/2018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0AE0428-7699-4897-BA4C-308C11E4E6CC}" type="slidenum">
              <a:rPr lang="en-US" altLang="en-US"/>
              <a:pPr>
                <a:defRPr/>
              </a:pPr>
              <a:t>‹#›</a:t>
            </a:fld>
            <a:endParaRPr lang="en-US" altLang="en-US"/>
          </a:p>
        </p:txBody>
      </p:sp>
    </p:spTree>
    <p:extLst>
      <p:ext uri="{BB962C8B-B14F-4D97-AF65-F5344CB8AC3E}">
        <p14:creationId xmlns:p14="http://schemas.microsoft.com/office/powerpoint/2010/main" val="4170343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60F61FD-65F2-40D6-864D-DD320691F760}" type="datetimeFigureOut">
              <a:rPr lang="en-US"/>
              <a:pPr>
                <a:defRPr/>
              </a:pPr>
              <a:t>9/12/2018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F76BD39-6B1A-42A6-94E2-A6A8A5F6A802}" type="slidenum">
              <a:rPr lang="en-US" altLang="en-US"/>
              <a:pPr>
                <a:defRPr/>
              </a:pPr>
              <a:t>‹#›</a:t>
            </a:fld>
            <a:endParaRPr lang="en-US" altLang="en-US"/>
          </a:p>
        </p:txBody>
      </p:sp>
    </p:spTree>
    <p:extLst>
      <p:ext uri="{BB962C8B-B14F-4D97-AF65-F5344CB8AC3E}">
        <p14:creationId xmlns:p14="http://schemas.microsoft.com/office/powerpoint/2010/main" val="3962184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6287001-CE09-4BC4-A1E5-83FC8E51D4E6}" type="datetimeFigureOut">
              <a:rPr lang="en-US"/>
              <a:pPr>
                <a:defRPr/>
              </a:pPr>
              <a:t>9/12/2018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4790DFC-0520-490A-B061-A64E25CF3A2A}" type="slidenum">
              <a:rPr lang="en-US" altLang="en-US"/>
              <a:pPr>
                <a:defRPr/>
              </a:pPr>
              <a:t>‹#›</a:t>
            </a:fld>
            <a:endParaRPr lang="en-US" altLang="en-US"/>
          </a:p>
        </p:txBody>
      </p:sp>
    </p:spTree>
    <p:extLst>
      <p:ext uri="{BB962C8B-B14F-4D97-AF65-F5344CB8AC3E}">
        <p14:creationId xmlns:p14="http://schemas.microsoft.com/office/powerpoint/2010/main" val="985928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05D4CD5-7913-497D-849D-232761F72859}" type="datetimeFigureOut">
              <a:rPr lang="en-US"/>
              <a:pPr>
                <a:defRPr/>
              </a:pPr>
              <a:t>9/12/2018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4285442-DDD1-433C-97DE-EABEC2C7A8F0}" type="slidenum">
              <a:rPr lang="en-US" altLang="en-US"/>
              <a:pPr>
                <a:defRPr/>
              </a:pPr>
              <a:t>‹#›</a:t>
            </a:fld>
            <a:endParaRPr lang="en-US" altLang="en-US"/>
          </a:p>
        </p:txBody>
      </p:sp>
    </p:spTree>
    <p:extLst>
      <p:ext uri="{BB962C8B-B14F-4D97-AF65-F5344CB8AC3E}">
        <p14:creationId xmlns:p14="http://schemas.microsoft.com/office/powerpoint/2010/main" val="2735117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0D10682-CDB9-4AE5-98F5-19C1D776CA02}" type="datetimeFigureOut">
              <a:rPr lang="en-US"/>
              <a:pPr>
                <a:defRPr/>
              </a:pPr>
              <a:t>9/12/2018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462E617-37E4-442A-87F7-0D6BB8B5A593}" type="slidenum">
              <a:rPr lang="en-US" altLang="en-US"/>
              <a:pPr>
                <a:defRPr/>
              </a:pPr>
              <a:t>‹#›</a:t>
            </a:fld>
            <a:endParaRPr lang="en-US" altLang="en-US"/>
          </a:p>
        </p:txBody>
      </p:sp>
    </p:spTree>
    <p:extLst>
      <p:ext uri="{BB962C8B-B14F-4D97-AF65-F5344CB8AC3E}">
        <p14:creationId xmlns:p14="http://schemas.microsoft.com/office/powerpoint/2010/main" val="3684191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2288A3A-1A14-4BCF-9C55-4F6D2876E0C9}" type="datetimeFigureOut">
              <a:rPr lang="en-US"/>
              <a:pPr>
                <a:defRPr/>
              </a:pPr>
              <a:t>9/12/2018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460A3BC-F163-44BD-B22B-AA010FF0C971}" type="slidenum">
              <a:rPr lang="en-US" altLang="en-US"/>
              <a:pPr>
                <a:defRPr/>
              </a:pPr>
              <a:t>‹#›</a:t>
            </a:fld>
            <a:endParaRPr lang="en-US" altLang="en-US"/>
          </a:p>
        </p:txBody>
      </p:sp>
    </p:spTree>
    <p:extLst>
      <p:ext uri="{BB962C8B-B14F-4D97-AF65-F5344CB8AC3E}">
        <p14:creationId xmlns:p14="http://schemas.microsoft.com/office/powerpoint/2010/main" val="3371297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C186702-73DA-497B-AF40-EC3321D333DD}" type="datetimeFigureOut">
              <a:rPr lang="en-US"/>
              <a:pPr>
                <a:defRPr/>
              </a:pPr>
              <a:t>9/12/2018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700A773-CE12-4893-94AF-8D5391BF63EA}" type="slidenum">
              <a:rPr lang="en-US" altLang="en-US"/>
              <a:pPr>
                <a:defRPr/>
              </a:pPr>
              <a:t>‹#›</a:t>
            </a:fld>
            <a:endParaRPr lang="en-US" altLang="en-US"/>
          </a:p>
        </p:txBody>
      </p:sp>
    </p:spTree>
    <p:extLst>
      <p:ext uri="{BB962C8B-B14F-4D97-AF65-F5344CB8AC3E}">
        <p14:creationId xmlns:p14="http://schemas.microsoft.com/office/powerpoint/2010/main" val="1219534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215EF6E-92C7-462B-A721-73F14517FD2C}" type="datetimeFigureOut">
              <a:rPr lang="en-US"/>
              <a:pPr>
                <a:defRPr/>
              </a:pPr>
              <a:t>9/12/2018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C7D3C7C-F85B-48D4-895E-FCE94C837DC3}" type="slidenum">
              <a:rPr lang="en-US" altLang="en-US"/>
              <a:pPr>
                <a:defRPr/>
              </a:pPr>
              <a:t>‹#›</a:t>
            </a:fld>
            <a:endParaRPr lang="en-US" altLang="en-US"/>
          </a:p>
        </p:txBody>
      </p:sp>
    </p:spTree>
    <p:extLst>
      <p:ext uri="{BB962C8B-B14F-4D97-AF65-F5344CB8AC3E}">
        <p14:creationId xmlns:p14="http://schemas.microsoft.com/office/powerpoint/2010/main" val="1300942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5862512-A0EC-4927-A372-5013762661DC}" type="datetimeFigureOut">
              <a:rPr lang="en-US"/>
              <a:pPr>
                <a:defRPr/>
              </a:pPr>
              <a:t>9/12/2018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F55ADC1-E03B-4AA2-9302-E8C6A7359B35}" type="slidenum">
              <a:rPr lang="en-US" altLang="en-US"/>
              <a:pPr>
                <a:defRPr/>
              </a:pPr>
              <a:t>‹#›</a:t>
            </a:fld>
            <a:endParaRPr lang="en-US" altLang="en-US"/>
          </a:p>
        </p:txBody>
      </p:sp>
    </p:spTree>
    <p:extLst>
      <p:ext uri="{BB962C8B-B14F-4D97-AF65-F5344CB8AC3E}">
        <p14:creationId xmlns:p14="http://schemas.microsoft.com/office/powerpoint/2010/main" val="1440031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21777727-0F56-4540-9BA9-268DD3AC5E52}" type="datetimeFigureOut">
              <a:rPr lang="en-US"/>
              <a:pPr>
                <a:defRPr/>
              </a:pPr>
              <a:t>9/12/2018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457B130F-D553-486E-8CA6-EBC6C4504E6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7.xml"/><Relationship Id="rId5" Type="http://schemas.openxmlformats.org/officeDocument/2006/relationships/image" Target="../media/image8.wmf"/><Relationship Id="rId4" Type="http://schemas.openxmlformats.org/officeDocument/2006/relationships/image" Target="../media/image7.wmf"/></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609600"/>
            <a:ext cx="8229600" cy="914400"/>
          </a:xfrm>
          <a:extLst/>
        </p:spPr>
        <p:txBody>
          <a:bodyPr rtlCol="0">
            <a:normAutofit/>
          </a:bodyPr>
          <a:lstStyle/>
          <a:p>
            <a:pPr eaLnBrk="1" fontAlgn="auto" hangingPunct="1">
              <a:spcAft>
                <a:spcPts val="0"/>
              </a:spcAft>
              <a:defRPr/>
            </a:pPr>
            <a:r>
              <a:rPr lang="en-US" dirty="0" smtClean="0"/>
              <a:t>Performance-Based Contracting</a:t>
            </a:r>
            <a:endParaRPr lang="en-US" b="1" cap="all" dirty="0">
              <a:ln w="9000" cmpd="sng">
                <a:solidFill>
                  <a:schemeClr val="accent4">
                    <a:shade val="50000"/>
                    <a:satMod val="120000"/>
                  </a:schemeClr>
                </a:solidFill>
                <a:prstDash val="solid"/>
              </a:ln>
              <a:effectLst>
                <a:reflection blurRad="12700" stA="28000" endPos="45000" dist="1000" dir="5400000" sy="-100000" algn="bl" rotWithShape="0"/>
              </a:effectLst>
            </a:endParaRPr>
          </a:p>
        </p:txBody>
      </p:sp>
      <p:sp>
        <p:nvSpPr>
          <p:cNvPr id="2053" name="TextBox 8"/>
          <p:cNvSpPr txBox="1">
            <a:spLocks noChangeArrowheads="1"/>
          </p:cNvSpPr>
          <p:nvPr/>
        </p:nvSpPr>
        <p:spPr bwMode="auto">
          <a:xfrm>
            <a:off x="457200" y="1756827"/>
            <a:ext cx="8229600" cy="1138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4000" b="1" dirty="0" smtClean="0"/>
              <a:t>PIPS</a:t>
            </a:r>
          </a:p>
          <a:p>
            <a:pPr algn="ctr" eaLnBrk="1" hangingPunct="1">
              <a:spcBef>
                <a:spcPct val="0"/>
              </a:spcBef>
              <a:buNone/>
            </a:pPr>
            <a:r>
              <a:rPr lang="en-US" altLang="en-US" sz="2800" b="1" dirty="0" smtClean="0"/>
              <a:t>Performance Information Procurement System  </a:t>
            </a:r>
          </a:p>
        </p:txBody>
      </p:sp>
      <p:sp>
        <p:nvSpPr>
          <p:cNvPr id="4" name="TextBox 3"/>
          <p:cNvSpPr txBox="1"/>
          <p:nvPr/>
        </p:nvSpPr>
        <p:spPr>
          <a:xfrm>
            <a:off x="457200" y="3276600"/>
            <a:ext cx="8229600" cy="769441"/>
          </a:xfrm>
          <a:prstGeom prst="rect">
            <a:avLst/>
          </a:prstGeom>
          <a:noFill/>
        </p:spPr>
        <p:txBody>
          <a:bodyPr wrap="square" rtlCol="0">
            <a:spAutoFit/>
          </a:bodyPr>
          <a:lstStyle/>
          <a:p>
            <a:pPr algn="ctr"/>
            <a:endParaRPr lang="en-US" sz="2600"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685800"/>
          </a:xfrm>
        </p:spPr>
        <p:txBody>
          <a:bodyPr rtlCol="0">
            <a:normAutofit fontScale="90000"/>
          </a:bodyPr>
          <a:lstStyle/>
          <a:p>
            <a:pPr eaLnBrk="1" fontAlgn="auto" hangingPunct="1">
              <a:spcAft>
                <a:spcPts val="0"/>
              </a:spcAft>
              <a:defRPr/>
            </a:pPr>
            <a:r>
              <a:rPr lang="en-US" dirty="0" smtClean="0"/>
              <a:t>PIPS Approach</a:t>
            </a:r>
            <a:endParaRPr lang="en-US" dirty="0"/>
          </a:p>
        </p:txBody>
      </p:sp>
      <p:sp>
        <p:nvSpPr>
          <p:cNvPr id="3" name="Content Placeholder 2"/>
          <p:cNvSpPr>
            <a:spLocks noGrp="1"/>
          </p:cNvSpPr>
          <p:nvPr>
            <p:ph idx="1"/>
          </p:nvPr>
        </p:nvSpPr>
        <p:spPr>
          <a:xfrm>
            <a:off x="457200" y="1447800"/>
            <a:ext cx="8229600" cy="4267200"/>
          </a:xfrm>
        </p:spPr>
        <p:txBody>
          <a:bodyPr bIns="1097280" rtlCol="0">
            <a:normAutofit/>
          </a:bodyPr>
          <a:lstStyle/>
          <a:p>
            <a:pPr eaLnBrk="1" fontAlgn="auto" hangingPunct="1">
              <a:spcBef>
                <a:spcPts val="0"/>
              </a:spcBef>
              <a:spcAft>
                <a:spcPts val="0"/>
              </a:spcAft>
              <a:buFont typeface="Arial" panose="020B0604020202020204" pitchFamily="34" charset="0"/>
              <a:buChar char="•"/>
              <a:defRPr/>
            </a:pPr>
            <a:r>
              <a:rPr lang="en-US" sz="2200" dirty="0" smtClean="0"/>
              <a:t>Identifies suppliers who can see the entire project through completion</a:t>
            </a:r>
          </a:p>
          <a:p>
            <a:pPr eaLnBrk="1" fontAlgn="auto" hangingPunct="1">
              <a:spcBef>
                <a:spcPts val="0"/>
              </a:spcBef>
              <a:spcAft>
                <a:spcPts val="0"/>
              </a:spcAft>
              <a:buFont typeface="Arial" panose="020B0604020202020204" pitchFamily="34" charset="0"/>
              <a:buChar char="•"/>
              <a:defRPr/>
            </a:pPr>
            <a:r>
              <a:rPr lang="en-US" sz="2200" dirty="0" smtClean="0"/>
              <a:t>Focus on what is needed rather than how it will be accomplished</a:t>
            </a:r>
          </a:p>
          <a:p>
            <a:pPr eaLnBrk="1" fontAlgn="auto" hangingPunct="1">
              <a:spcBef>
                <a:spcPts val="0"/>
              </a:spcBef>
              <a:spcAft>
                <a:spcPts val="0"/>
              </a:spcAft>
              <a:buFont typeface="Arial" panose="020B0604020202020204" pitchFamily="34" charset="0"/>
              <a:buChar char="•"/>
              <a:defRPr/>
            </a:pPr>
            <a:r>
              <a:rPr lang="en-US" sz="2200" dirty="0" smtClean="0"/>
              <a:t>Process efficiencies provide win/win environment</a:t>
            </a:r>
          </a:p>
          <a:p>
            <a:pPr eaLnBrk="1" fontAlgn="auto" hangingPunct="1">
              <a:spcBef>
                <a:spcPts val="0"/>
              </a:spcBef>
              <a:spcAft>
                <a:spcPts val="0"/>
              </a:spcAft>
              <a:buFont typeface="Arial" panose="020B0604020202020204" pitchFamily="34" charset="0"/>
              <a:buChar char="•"/>
              <a:defRPr/>
            </a:pPr>
            <a:r>
              <a:rPr lang="en-US" sz="2200" dirty="0" smtClean="0"/>
              <a:t>Allows identification of all associated risks and provides for a comprehensive mitigation plan to address each risk</a:t>
            </a:r>
          </a:p>
          <a:p>
            <a:pPr eaLnBrk="1" fontAlgn="auto" hangingPunct="1">
              <a:spcBef>
                <a:spcPts val="0"/>
              </a:spcBef>
              <a:spcAft>
                <a:spcPts val="0"/>
              </a:spcAft>
              <a:buFont typeface="Arial" panose="020B0604020202020204" pitchFamily="34" charset="0"/>
              <a:buChar char="•"/>
              <a:defRPr/>
            </a:pPr>
            <a:r>
              <a:rPr lang="en-US" sz="2200" dirty="0" smtClean="0"/>
              <a:t>Suppliers with superior expertise can differentiate themselves</a:t>
            </a:r>
          </a:p>
          <a:p>
            <a:pPr eaLnBrk="1" fontAlgn="auto" hangingPunct="1">
              <a:spcBef>
                <a:spcPts val="0"/>
              </a:spcBef>
              <a:spcAft>
                <a:spcPts val="0"/>
              </a:spcAft>
              <a:buFont typeface="Arial" panose="020B0604020202020204" pitchFamily="34" charset="0"/>
              <a:buChar char="•"/>
              <a:defRPr/>
            </a:pPr>
            <a:r>
              <a:rPr lang="en-US" sz="2200" dirty="0" smtClean="0"/>
              <a:t>Shifts contract management supplier to enable profit maximization</a:t>
            </a:r>
          </a:p>
          <a:p>
            <a:pPr eaLnBrk="1" fontAlgn="auto" hangingPunct="1">
              <a:spcBef>
                <a:spcPts val="0"/>
              </a:spcBef>
              <a:spcAft>
                <a:spcPts val="0"/>
              </a:spcAft>
              <a:buFont typeface="Arial" panose="020B0604020202020204" pitchFamily="34" charset="0"/>
              <a:buChar char="•"/>
              <a:defRPr/>
            </a:pPr>
            <a:r>
              <a:rPr lang="en-US" sz="2200" dirty="0" smtClean="0"/>
              <a:t>Relies on dominant</a:t>
            </a:r>
            <a:r>
              <a:rPr lang="en-US" sz="2200" i="1" dirty="0" smtClean="0"/>
              <a:t> </a:t>
            </a:r>
            <a:r>
              <a:rPr lang="en-US" sz="2200" dirty="0" smtClean="0"/>
              <a:t>information to minimize decision making  </a:t>
            </a:r>
            <a:r>
              <a:rPr lang="en-US" sz="2200" i="1" u="sng" dirty="0" smtClean="0"/>
              <a:t>  </a:t>
            </a:r>
            <a:endParaRPr lang="en-US" sz="2200" i="1" u="sng"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p:cNvSpPr>
            <a:spLocks noGrp="1"/>
          </p:cNvSpPr>
          <p:nvPr>
            <p:ph idx="1"/>
          </p:nvPr>
        </p:nvSpPr>
        <p:spPr/>
        <p:txBody>
          <a:bodyPr/>
          <a:lstStyle/>
          <a:p>
            <a:pPr eaLnBrk="1" hangingPunct="1"/>
            <a:r>
              <a:rPr lang="en-US" altLang="en-US" sz="2000" b="1" dirty="0" smtClean="0"/>
              <a:t>Level of expertise (LE)</a:t>
            </a:r>
          </a:p>
          <a:p>
            <a:pPr lvl="1" eaLnBrk="1" hangingPunct="1"/>
            <a:r>
              <a:rPr lang="en-US" altLang="en-US" sz="2000" dirty="0" smtClean="0"/>
              <a:t>Claims and verifiable performance metrics</a:t>
            </a:r>
          </a:p>
          <a:p>
            <a:pPr lvl="1" eaLnBrk="1" hangingPunct="1"/>
            <a:r>
              <a:rPr lang="en-US" altLang="en-US" sz="2000" dirty="0" smtClean="0"/>
              <a:t>No names or marketing materials  </a:t>
            </a:r>
          </a:p>
          <a:p>
            <a:pPr lvl="1" eaLnBrk="1" hangingPunct="1"/>
            <a:endParaRPr lang="en-US" altLang="en-US" sz="2000" dirty="0" smtClean="0"/>
          </a:p>
          <a:p>
            <a:pPr eaLnBrk="1" hangingPunct="1"/>
            <a:r>
              <a:rPr lang="en-US" altLang="en-US" sz="2000" b="1" dirty="0" smtClean="0"/>
              <a:t>Risk Assessment (RA)</a:t>
            </a:r>
          </a:p>
          <a:p>
            <a:pPr lvl="1" eaLnBrk="1" hangingPunct="1"/>
            <a:r>
              <a:rPr lang="en-US" altLang="en-US" sz="2000" dirty="0" smtClean="0"/>
              <a:t>Risks and mitigation plan</a:t>
            </a:r>
          </a:p>
          <a:p>
            <a:pPr lvl="1" eaLnBrk="1" hangingPunct="1"/>
            <a:r>
              <a:rPr lang="en-US" altLang="en-US" sz="2000" dirty="0" smtClean="0"/>
              <a:t>No names or marketing materials  </a:t>
            </a:r>
          </a:p>
          <a:p>
            <a:pPr lvl="1" eaLnBrk="1" hangingPunct="1"/>
            <a:endParaRPr lang="en-US" altLang="en-US" sz="2000" dirty="0" smtClean="0"/>
          </a:p>
          <a:p>
            <a:pPr eaLnBrk="1" hangingPunct="1"/>
            <a:r>
              <a:rPr lang="en-US" altLang="en-US" sz="2000" b="1" dirty="0" smtClean="0"/>
              <a:t>Value Added (VA)</a:t>
            </a:r>
          </a:p>
          <a:p>
            <a:pPr lvl="1" eaLnBrk="1" hangingPunct="1"/>
            <a:r>
              <a:rPr lang="en-US" altLang="en-US" sz="2000" dirty="0" smtClean="0"/>
              <a:t>Claims and verifiable performance metrics</a:t>
            </a:r>
          </a:p>
          <a:p>
            <a:pPr lvl="1" eaLnBrk="1" hangingPunct="1"/>
            <a:r>
              <a:rPr lang="en-US" altLang="en-US" sz="2000" dirty="0" smtClean="0"/>
              <a:t>No names or marketing materials  </a:t>
            </a:r>
          </a:p>
          <a:p>
            <a:pPr lvl="1" eaLnBrk="1" hangingPunct="1"/>
            <a:endParaRPr lang="en-US" altLang="en-US" dirty="0" smtClean="0"/>
          </a:p>
          <a:p>
            <a:pPr lvl="1" eaLnBrk="1" hangingPunct="1"/>
            <a:endParaRPr lang="en-US" altLang="en-US" dirty="0" smtClean="0"/>
          </a:p>
          <a:p>
            <a:pPr eaLnBrk="1" hangingPunct="1">
              <a:buFont typeface="Arial" charset="0"/>
              <a:buNone/>
            </a:pPr>
            <a:endParaRPr lang="en-US" altLang="en-US" dirty="0" smtClean="0"/>
          </a:p>
        </p:txBody>
      </p:sp>
      <p:sp>
        <p:nvSpPr>
          <p:cNvPr id="12291" name="Rectangle 3"/>
          <p:cNvSpPr>
            <a:spLocks noChangeArrowheads="1"/>
          </p:cNvSpPr>
          <p:nvPr/>
        </p:nvSpPr>
        <p:spPr bwMode="auto">
          <a:xfrm>
            <a:off x="0" y="5334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4000" dirty="0"/>
              <a:t>Project Submittals</a:t>
            </a:r>
          </a:p>
        </p:txBody>
      </p:sp>
      <p:sp>
        <p:nvSpPr>
          <p:cNvPr id="5" name="TextBox 4"/>
          <p:cNvSpPr txBox="1">
            <a:spLocks noChangeArrowheads="1"/>
          </p:cNvSpPr>
          <p:nvPr/>
        </p:nvSpPr>
        <p:spPr bwMode="auto">
          <a:xfrm>
            <a:off x="4572000" y="1600200"/>
            <a:ext cx="3886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charset="0"/>
              <a:buChar char="•"/>
              <a:defRPr sz="3200">
                <a:solidFill>
                  <a:schemeClr val="tx1"/>
                </a:solidFill>
                <a:latin typeface="Calibri" pitchFamily="34" charset="0"/>
              </a:defRPr>
            </a:lvl1pPr>
            <a:lvl2pPr>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lvl="1" eaLnBrk="1" hangingPunct="1">
              <a:spcBef>
                <a:spcPct val="0"/>
              </a:spcBef>
              <a:buFont typeface="Arial" charset="0"/>
              <a:buChar char="•"/>
            </a:pPr>
            <a:r>
              <a:rPr lang="en-US" altLang="en-US" sz="2000" b="1" dirty="0"/>
              <a:t>Two Pages </a:t>
            </a:r>
          </a:p>
        </p:txBody>
      </p:sp>
      <p:sp>
        <p:nvSpPr>
          <p:cNvPr id="6" name="TextBox 5"/>
          <p:cNvSpPr txBox="1">
            <a:spLocks noChangeArrowheads="1"/>
          </p:cNvSpPr>
          <p:nvPr/>
        </p:nvSpPr>
        <p:spPr bwMode="auto">
          <a:xfrm>
            <a:off x="4572000" y="3048000"/>
            <a:ext cx="3886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charset="0"/>
              <a:buChar char="•"/>
              <a:defRPr sz="3200">
                <a:solidFill>
                  <a:schemeClr val="tx1"/>
                </a:solidFill>
                <a:latin typeface="Calibri" pitchFamily="34" charset="0"/>
              </a:defRPr>
            </a:lvl1pPr>
            <a:lvl2pPr>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lvl="1" eaLnBrk="1" hangingPunct="1">
              <a:spcBef>
                <a:spcPct val="0"/>
              </a:spcBef>
              <a:buFont typeface="Arial" charset="0"/>
              <a:buChar char="•"/>
            </a:pPr>
            <a:r>
              <a:rPr lang="en-US" altLang="en-US" sz="2000" b="1" dirty="0" smtClean="0"/>
              <a:t>Two </a:t>
            </a:r>
            <a:r>
              <a:rPr lang="en-US" altLang="en-US" sz="2000" b="1" dirty="0"/>
              <a:t>Pages </a:t>
            </a:r>
          </a:p>
        </p:txBody>
      </p:sp>
      <p:sp>
        <p:nvSpPr>
          <p:cNvPr id="7" name="TextBox 6"/>
          <p:cNvSpPr txBox="1">
            <a:spLocks noChangeArrowheads="1"/>
          </p:cNvSpPr>
          <p:nvPr/>
        </p:nvSpPr>
        <p:spPr bwMode="auto">
          <a:xfrm>
            <a:off x="4648200" y="3581400"/>
            <a:ext cx="38862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charset="0"/>
              <a:buChar char="•"/>
              <a:defRPr sz="3200">
                <a:solidFill>
                  <a:schemeClr val="tx1"/>
                </a:solidFill>
                <a:latin typeface="Calibri" pitchFamily="34" charset="0"/>
              </a:defRPr>
            </a:lvl1pPr>
            <a:lvl2pPr>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lvl="1" eaLnBrk="1" hangingPunct="1">
              <a:spcBef>
                <a:spcPct val="0"/>
              </a:spcBef>
              <a:buFont typeface="Arial" charset="0"/>
              <a:buChar char="•"/>
            </a:pPr>
            <a:endParaRPr lang="en-US" altLang="en-US" sz="3200" b="1" dirty="0" smtClean="0"/>
          </a:p>
          <a:p>
            <a:pPr lvl="1" eaLnBrk="1" hangingPunct="1">
              <a:spcBef>
                <a:spcPct val="0"/>
              </a:spcBef>
              <a:buFont typeface="Arial" charset="0"/>
              <a:buChar char="•"/>
            </a:pPr>
            <a:endParaRPr lang="en-US" altLang="en-US" sz="3200" b="1" dirty="0" smtClean="0"/>
          </a:p>
          <a:p>
            <a:pPr lvl="1" eaLnBrk="1" hangingPunct="1">
              <a:spcBef>
                <a:spcPct val="0"/>
              </a:spcBef>
              <a:buFont typeface="Arial" charset="0"/>
              <a:buChar char="•"/>
            </a:pPr>
            <a:r>
              <a:rPr lang="en-US" altLang="en-US" sz="2000" b="1" dirty="0" smtClean="0"/>
              <a:t>Two </a:t>
            </a:r>
            <a:r>
              <a:rPr lang="en-US" altLang="en-US" sz="2000" b="1" dirty="0"/>
              <a:t>Pages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4"/>
          <p:cNvSpPr>
            <a:spLocks noGrp="1"/>
          </p:cNvSpPr>
          <p:nvPr>
            <p:ph type="title"/>
          </p:nvPr>
        </p:nvSpPr>
        <p:spPr>
          <a:xfrm>
            <a:off x="0" y="533400"/>
            <a:ext cx="9144000" cy="685800"/>
          </a:xfrm>
        </p:spPr>
        <p:txBody>
          <a:bodyPr/>
          <a:lstStyle/>
          <a:p>
            <a:pPr eaLnBrk="1" hangingPunct="1"/>
            <a:r>
              <a:rPr lang="en-US" altLang="en-US" sz="4000" dirty="0" smtClean="0"/>
              <a:t>Project Capability Submittal</a:t>
            </a:r>
          </a:p>
        </p:txBody>
      </p:sp>
      <p:sp>
        <p:nvSpPr>
          <p:cNvPr id="6" name="Content Placeholder 5"/>
          <p:cNvSpPr>
            <a:spLocks noGrp="1"/>
          </p:cNvSpPr>
          <p:nvPr>
            <p:ph idx="1"/>
          </p:nvPr>
        </p:nvSpPr>
        <p:spPr/>
        <p:txBody>
          <a:bodyPr rtlCol="0">
            <a:normAutofit fontScale="85000" lnSpcReduction="20000"/>
          </a:bodyPr>
          <a:lstStyle/>
          <a:p>
            <a:pPr marL="0" indent="0" eaLnBrk="1" fontAlgn="auto" hangingPunct="1">
              <a:spcAft>
                <a:spcPts val="0"/>
              </a:spcAft>
              <a:buFont typeface="Arial" panose="020B0604020202020204" pitchFamily="34" charset="0"/>
              <a:buNone/>
              <a:defRPr/>
            </a:pPr>
            <a:r>
              <a:rPr lang="en-US" b="1" u="sng" dirty="0" smtClean="0"/>
              <a:t>Claim:</a:t>
            </a:r>
            <a:r>
              <a:rPr lang="en-US" dirty="0" smtClean="0"/>
              <a:t> </a:t>
            </a:r>
          </a:p>
          <a:p>
            <a:pPr marL="0" indent="0" eaLnBrk="1" fontAlgn="auto" hangingPunct="1">
              <a:spcAft>
                <a:spcPts val="0"/>
              </a:spcAft>
              <a:buFont typeface="Arial" panose="020B0604020202020204" pitchFamily="34" charset="0"/>
              <a:buNone/>
              <a:defRPr/>
            </a:pPr>
            <a:r>
              <a:rPr lang="en-US" dirty="0" smtClean="0"/>
              <a:t>Best project manager in company, does only clean room projects, best in the Midwest area.</a:t>
            </a:r>
          </a:p>
          <a:p>
            <a:pPr marL="0" indent="0" eaLnBrk="1" fontAlgn="auto" hangingPunct="1">
              <a:spcAft>
                <a:spcPts val="0"/>
              </a:spcAft>
              <a:buFont typeface="Arial" panose="020B0604020202020204" pitchFamily="34" charset="0"/>
              <a:buNone/>
              <a:defRPr/>
            </a:pPr>
            <a:endParaRPr lang="en-US" dirty="0" smtClean="0"/>
          </a:p>
          <a:p>
            <a:pPr marL="0" indent="0" eaLnBrk="1" fontAlgn="auto" hangingPunct="1">
              <a:spcAft>
                <a:spcPts val="0"/>
              </a:spcAft>
              <a:buFont typeface="Arial" panose="020B0604020202020204" pitchFamily="34" charset="0"/>
              <a:buNone/>
              <a:defRPr/>
            </a:pPr>
            <a:r>
              <a:rPr lang="en-US" b="1" u="sng" dirty="0" smtClean="0"/>
              <a:t>Verifiable performance metrics:</a:t>
            </a:r>
            <a:r>
              <a:rPr lang="en-US" b="1" dirty="0" smtClean="0"/>
              <a:t> </a:t>
            </a:r>
          </a:p>
          <a:p>
            <a:pPr marL="514350" indent="-514350" eaLnBrk="1" fontAlgn="auto" hangingPunct="1">
              <a:spcAft>
                <a:spcPts val="0"/>
              </a:spcAft>
              <a:buFont typeface="+mj-lt"/>
              <a:buAutoNum type="arabicPeriod"/>
              <a:defRPr/>
            </a:pPr>
            <a:r>
              <a:rPr lang="en-US" dirty="0" smtClean="0"/>
              <a:t>Performance history for last 10 years</a:t>
            </a:r>
          </a:p>
          <a:p>
            <a:pPr marL="514350" indent="-514350" eaLnBrk="1" fontAlgn="auto" hangingPunct="1">
              <a:spcAft>
                <a:spcPts val="0"/>
              </a:spcAft>
              <a:buFont typeface="+mj-lt"/>
              <a:buAutoNum type="arabicPeriod"/>
              <a:defRPr/>
            </a:pPr>
            <a:r>
              <a:rPr lang="en-US" dirty="0" smtClean="0"/>
              <a:t>20 clean room projects completed </a:t>
            </a:r>
          </a:p>
          <a:p>
            <a:pPr marL="514350" indent="-514350" eaLnBrk="1" fontAlgn="auto" hangingPunct="1">
              <a:spcAft>
                <a:spcPts val="0"/>
              </a:spcAft>
              <a:buFont typeface="+mj-lt"/>
              <a:buAutoNum type="arabicPeriod"/>
              <a:defRPr/>
            </a:pPr>
            <a:r>
              <a:rPr lang="en-US" dirty="0" smtClean="0"/>
              <a:t>Average scope $50M</a:t>
            </a:r>
          </a:p>
          <a:p>
            <a:pPr marL="514350" indent="-514350" eaLnBrk="1" fontAlgn="auto" hangingPunct="1">
              <a:spcAft>
                <a:spcPts val="0"/>
              </a:spcAft>
              <a:buFont typeface="+mj-lt"/>
              <a:buAutoNum type="arabicPeriod"/>
              <a:defRPr/>
            </a:pPr>
            <a:r>
              <a:rPr lang="en-US" dirty="0" smtClean="0"/>
              <a:t>Customer satisfaction 9.5</a:t>
            </a:r>
          </a:p>
          <a:p>
            <a:pPr marL="514350" indent="-514350" eaLnBrk="1" fontAlgn="auto" hangingPunct="1">
              <a:spcAft>
                <a:spcPts val="0"/>
              </a:spcAft>
              <a:buFont typeface="+mj-lt"/>
              <a:buAutoNum type="arabicPeriod"/>
              <a:defRPr/>
            </a:pPr>
            <a:r>
              <a:rPr lang="en-US" dirty="0" smtClean="0"/>
              <a:t>Cost deviation .1 percent</a:t>
            </a:r>
          </a:p>
          <a:p>
            <a:pPr marL="514350" indent="-514350" eaLnBrk="1" fontAlgn="auto" hangingPunct="1">
              <a:spcAft>
                <a:spcPts val="0"/>
              </a:spcAft>
              <a:buFont typeface="+mj-lt"/>
              <a:buAutoNum type="arabicPeriod"/>
              <a:defRPr/>
            </a:pPr>
            <a:r>
              <a:rPr lang="en-US" dirty="0" smtClean="0"/>
              <a:t>Time deviation 1 percent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1378" name="Rectangle 2"/>
          <p:cNvSpPr>
            <a:spLocks noGrp="1" noChangeArrowheads="1"/>
          </p:cNvSpPr>
          <p:nvPr>
            <p:ph type="title"/>
          </p:nvPr>
        </p:nvSpPr>
        <p:spPr>
          <a:xfrm>
            <a:off x="0" y="533400"/>
            <a:ext cx="9144000" cy="808037"/>
          </a:xfrm>
          <a:solidFill>
            <a:schemeClr val="bg1"/>
          </a:solidFill>
        </p:spPr>
        <p:txBody>
          <a:bodyPr rtlCol="0">
            <a:normAutofit fontScale="90000"/>
          </a:bodyPr>
          <a:lstStyle/>
          <a:p>
            <a:pPr eaLnBrk="1" fontAlgn="auto" hangingPunct="1">
              <a:spcAft>
                <a:spcPts val="0"/>
              </a:spcAft>
              <a:defRPr/>
            </a:pPr>
            <a:r>
              <a:rPr lang="en-US" dirty="0" smtClean="0"/>
              <a:t>Sample Risk Assessment </a:t>
            </a:r>
            <a:r>
              <a:rPr lang="en-US" sz="3200" dirty="0" smtClean="0"/>
              <a:t/>
            </a:r>
            <a:br>
              <a:rPr lang="en-US" sz="3200" dirty="0" smtClean="0"/>
            </a:br>
            <a:r>
              <a:rPr lang="en-US" sz="2400" dirty="0" smtClean="0"/>
              <a:t>Risk</a:t>
            </a:r>
            <a:r>
              <a:rPr lang="en-US" sz="2400" dirty="0"/>
              <a:t>: Concrete Escalation</a:t>
            </a:r>
          </a:p>
        </p:txBody>
      </p:sp>
      <p:sp>
        <p:nvSpPr>
          <p:cNvPr id="6" name="Rectangle 5"/>
          <p:cNvSpPr>
            <a:spLocks noChangeArrowheads="1"/>
          </p:cNvSpPr>
          <p:nvPr/>
        </p:nvSpPr>
        <p:spPr bwMode="auto">
          <a:xfrm>
            <a:off x="381000" y="3810000"/>
            <a:ext cx="83058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200" b="1" u="sng" dirty="0"/>
              <a:t>RA Plan 2</a:t>
            </a:r>
          </a:p>
          <a:p>
            <a:pPr lvl="1" eaLnBrk="1" hangingPunct="1">
              <a:spcBef>
                <a:spcPct val="0"/>
              </a:spcBef>
              <a:buFontTx/>
              <a:buNone/>
            </a:pPr>
            <a:r>
              <a:rPr lang="en-US" altLang="en-US" sz="2200" dirty="0"/>
              <a:t>The cost of concrete has been rising drastically. Since this project requires a substantial amount </a:t>
            </a:r>
            <a:r>
              <a:rPr lang="en-US" altLang="en-US" sz="2200" dirty="0" smtClean="0"/>
              <a:t>of concrete</a:t>
            </a:r>
            <a:r>
              <a:rPr lang="en-US" altLang="en-US" sz="2200" dirty="0"/>
              <a:t>, cost is a risk. </a:t>
            </a:r>
            <a:r>
              <a:rPr lang="en-US" altLang="en-US" sz="2200" dirty="0" smtClean="0"/>
              <a:t>To </a:t>
            </a:r>
            <a:r>
              <a:rPr lang="en-US" altLang="en-US" sz="2200" dirty="0"/>
              <a:t>minimize this risk, we have </a:t>
            </a:r>
            <a:r>
              <a:rPr lang="en-US" altLang="en-US" sz="2200" dirty="0" smtClean="0"/>
              <a:t>signed </a:t>
            </a:r>
            <a:r>
              <a:rPr lang="en-US" altLang="en-US" sz="2200" dirty="0"/>
              <a:t>a contract with a local </a:t>
            </a:r>
            <a:r>
              <a:rPr lang="en-US" altLang="en-US" sz="2200" dirty="0" smtClean="0"/>
              <a:t>concrete </a:t>
            </a:r>
            <a:r>
              <a:rPr lang="en-US" altLang="en-US" sz="2200" dirty="0"/>
              <a:t>manufacturer to prevent any increase in cost during the duration of this project.</a:t>
            </a:r>
          </a:p>
        </p:txBody>
      </p:sp>
      <p:sp>
        <p:nvSpPr>
          <p:cNvPr id="2021379" name="Rectangle 3"/>
          <p:cNvSpPr>
            <a:spLocks noGrp="1" noChangeArrowheads="1"/>
          </p:cNvSpPr>
          <p:nvPr>
            <p:ph type="body" idx="1"/>
          </p:nvPr>
        </p:nvSpPr>
        <p:spPr>
          <a:xfrm>
            <a:off x="457200" y="1844675"/>
            <a:ext cx="8229600" cy="2041525"/>
          </a:xfrm>
        </p:spPr>
        <p:txBody>
          <a:bodyPr rtlCol="0">
            <a:normAutofit fontScale="70000" lnSpcReduction="20000"/>
          </a:bodyPr>
          <a:lstStyle/>
          <a:p>
            <a:pPr eaLnBrk="1" fontAlgn="auto" hangingPunct="1">
              <a:spcAft>
                <a:spcPts val="0"/>
              </a:spcAft>
              <a:buFont typeface="Arial" panose="020B0604020202020204" pitchFamily="34" charset="0"/>
              <a:buNone/>
              <a:defRPr/>
            </a:pPr>
            <a:r>
              <a:rPr lang="en-US" sz="3100" b="1" u="sng" dirty="0"/>
              <a:t>RA Plan 1</a:t>
            </a:r>
          </a:p>
          <a:p>
            <a:pPr lvl="1" eaLnBrk="1" fontAlgn="auto" hangingPunct="1">
              <a:spcAft>
                <a:spcPts val="0"/>
              </a:spcAft>
              <a:buFont typeface="Arial" panose="020B0604020202020204" pitchFamily="34" charset="0"/>
              <a:buNone/>
              <a:defRPr/>
            </a:pPr>
            <a:r>
              <a:rPr lang="en-US" sz="3100" dirty="0"/>
              <a:t>The owner can be assured all risks associated </a:t>
            </a:r>
            <a:r>
              <a:rPr lang="en-US" sz="3100" dirty="0" smtClean="0"/>
              <a:t>with</a:t>
            </a:r>
          </a:p>
          <a:p>
            <a:pPr lvl="1" eaLnBrk="1" fontAlgn="auto" hangingPunct="1">
              <a:spcAft>
                <a:spcPts val="0"/>
              </a:spcAft>
              <a:buFont typeface="Arial" panose="020B0604020202020204" pitchFamily="34" charset="0"/>
              <a:buNone/>
              <a:defRPr/>
            </a:pPr>
            <a:r>
              <a:rPr lang="en-US" sz="3100" dirty="0" smtClean="0"/>
              <a:t>material </a:t>
            </a:r>
            <a:r>
              <a:rPr lang="en-US" sz="3100" dirty="0"/>
              <a:t>escalations will be eliminated because we </a:t>
            </a:r>
            <a:r>
              <a:rPr lang="en-US" sz="3100" dirty="0" smtClean="0"/>
              <a:t>offer</a:t>
            </a:r>
          </a:p>
          <a:p>
            <a:pPr lvl="1" eaLnBrk="1" fontAlgn="auto" hangingPunct="1">
              <a:spcAft>
                <a:spcPts val="0"/>
              </a:spcAft>
              <a:buFont typeface="Arial" panose="020B0604020202020204" pitchFamily="34" charset="0"/>
              <a:buNone/>
              <a:defRPr/>
            </a:pPr>
            <a:r>
              <a:rPr lang="en-US" sz="3100" dirty="0" smtClean="0"/>
              <a:t>the </a:t>
            </a:r>
            <a:r>
              <a:rPr lang="en-US" sz="3100" dirty="0"/>
              <a:t>benefit of an experienced project team that </a:t>
            </a:r>
            <a:r>
              <a:rPr lang="en-US" sz="3100" dirty="0" smtClean="0"/>
              <a:t>includes</a:t>
            </a:r>
          </a:p>
          <a:p>
            <a:pPr lvl="1" eaLnBrk="1" fontAlgn="auto" hangingPunct="1">
              <a:spcAft>
                <a:spcPts val="0"/>
              </a:spcAft>
              <a:buFont typeface="Arial" panose="020B0604020202020204" pitchFamily="34" charset="0"/>
              <a:buNone/>
              <a:defRPr/>
            </a:pPr>
            <a:r>
              <a:rPr lang="en-US" sz="3100" dirty="0" smtClean="0"/>
              <a:t>the </a:t>
            </a:r>
            <a:r>
              <a:rPr lang="en-US" sz="3100" dirty="0"/>
              <a:t>most detailed, prequalified and extensive list </a:t>
            </a:r>
            <a:r>
              <a:rPr lang="en-US" sz="3100" dirty="0" smtClean="0"/>
              <a:t>of</a:t>
            </a:r>
          </a:p>
          <a:p>
            <a:pPr lvl="1" eaLnBrk="1" fontAlgn="auto" hangingPunct="1">
              <a:spcAft>
                <a:spcPts val="0"/>
              </a:spcAft>
              <a:buFont typeface="Arial" panose="020B0604020202020204" pitchFamily="34" charset="0"/>
              <a:buNone/>
              <a:defRPr/>
            </a:pPr>
            <a:r>
              <a:rPr lang="en-US" sz="3100" dirty="0" smtClean="0"/>
              <a:t>subcontractors </a:t>
            </a:r>
            <a:r>
              <a:rPr lang="en-US" sz="3100" dirty="0"/>
              <a:t>and </a:t>
            </a:r>
            <a:r>
              <a:rPr lang="en-US" sz="3100" dirty="0" smtClean="0"/>
              <a:t>suppliers </a:t>
            </a:r>
            <a:r>
              <a:rPr lang="en-US" sz="3100" dirty="0"/>
              <a:t>from around the world.</a:t>
            </a:r>
          </a:p>
          <a:p>
            <a:pPr eaLnBrk="1" fontAlgn="auto" hangingPunct="1">
              <a:spcAft>
                <a:spcPts val="0"/>
              </a:spcAft>
              <a:buFont typeface="Arial" panose="020B0604020202020204" pitchFamily="34" charset="0"/>
              <a:buChar char="•"/>
              <a:defRPr/>
            </a:pPr>
            <a:endParaRPr lang="en-US" dirty="0"/>
          </a:p>
          <a:p>
            <a:pPr eaLnBrk="1" fontAlgn="auto" hangingPunct="1">
              <a:spcAft>
                <a:spcPts val="0"/>
              </a:spcAft>
              <a:buFont typeface="Arial" panose="020B0604020202020204" pitchFamily="34" charset="0"/>
              <a:buChar char="•"/>
              <a:defRPr/>
            </a:pPr>
            <a:endParaRPr lang="en-US" dirty="0"/>
          </a:p>
        </p:txBody>
      </p:sp>
      <p:sp>
        <p:nvSpPr>
          <p:cNvPr id="7" name="TextBox 6" descr="sign running across text for RA Plan 1 reading &quot;Marketing&quot;"/>
          <p:cNvSpPr txBox="1"/>
          <p:nvPr/>
        </p:nvSpPr>
        <p:spPr>
          <a:xfrm rot="19860000">
            <a:off x="1841395" y="2064189"/>
            <a:ext cx="5648976" cy="1015663"/>
          </a:xfrm>
          <a:prstGeom prst="rect">
            <a:avLst/>
          </a:prstGeom>
          <a:noFill/>
        </p:spPr>
        <p:txBody>
          <a:bodyPr wrap="square">
            <a:spAutoFit/>
          </a:bodyPr>
          <a:lstStyle/>
          <a:p>
            <a:pPr eaLnBrk="1" fontAlgn="auto" hangingPunct="1">
              <a:spcBef>
                <a:spcPts val="0"/>
              </a:spcBef>
              <a:spcAft>
                <a:spcPts val="0"/>
              </a:spcAft>
              <a:defRPr/>
            </a:pPr>
            <a:r>
              <a:rPr lang="en-US" sz="6000" b="1" dirty="0">
                <a:solidFill>
                  <a:schemeClr val="bg1">
                    <a:lumMod val="50000"/>
                  </a:schemeClr>
                </a:solidFill>
                <a:latin typeface="+mn-lt"/>
              </a:rPr>
              <a:t>MARKETING</a:t>
            </a:r>
          </a:p>
        </p:txBody>
      </p:sp>
      <p:sp>
        <p:nvSpPr>
          <p:cNvPr id="14343" name="Freeform 71"/>
          <p:cNvSpPr>
            <a:spLocks/>
          </p:cNvSpPr>
          <p:nvPr/>
        </p:nvSpPr>
        <p:spPr bwMode="auto">
          <a:xfrm rot="-746818">
            <a:off x="5581650" y="4905375"/>
            <a:ext cx="14288" cy="19050"/>
          </a:xfrm>
          <a:custGeom>
            <a:avLst/>
            <a:gdLst>
              <a:gd name="T0" fmla="*/ 2147483647 w 20"/>
              <a:gd name="T1" fmla="*/ 2147483647 h 26"/>
              <a:gd name="T2" fmla="*/ 2147483647 w 20"/>
              <a:gd name="T3" fmla="*/ 2147483647 h 26"/>
              <a:gd name="T4" fmla="*/ 2147483647 w 20"/>
              <a:gd name="T5" fmla="*/ 2147483647 h 26"/>
              <a:gd name="T6" fmla="*/ 2147483647 w 20"/>
              <a:gd name="T7" fmla="*/ 2147483647 h 26"/>
              <a:gd name="T8" fmla="*/ 2147483647 w 20"/>
              <a:gd name="T9" fmla="*/ 2147483647 h 26"/>
              <a:gd name="T10" fmla="*/ 2147483647 w 20"/>
              <a:gd name="T11" fmla="*/ 2147483647 h 26"/>
              <a:gd name="T12" fmla="*/ 2147483647 w 20"/>
              <a:gd name="T13" fmla="*/ 2147483647 h 26"/>
              <a:gd name="T14" fmla="*/ 2147483647 w 20"/>
              <a:gd name="T15" fmla="*/ 2147483647 h 26"/>
              <a:gd name="T16" fmla="*/ 2147483647 w 20"/>
              <a:gd name="T17" fmla="*/ 2147483647 h 26"/>
              <a:gd name="T18" fmla="*/ 2147483647 w 20"/>
              <a:gd name="T19" fmla="*/ 2147483647 h 26"/>
              <a:gd name="T20" fmla="*/ 0 w 20"/>
              <a:gd name="T21" fmla="*/ 2147483647 h 26"/>
              <a:gd name="T22" fmla="*/ 0 w 20"/>
              <a:gd name="T23" fmla="*/ 2147483647 h 26"/>
              <a:gd name="T24" fmla="*/ 0 w 20"/>
              <a:gd name="T25" fmla="*/ 2147483647 h 26"/>
              <a:gd name="T26" fmla="*/ 0 w 20"/>
              <a:gd name="T27" fmla="*/ 2147483647 h 26"/>
              <a:gd name="T28" fmla="*/ 2147483647 w 20"/>
              <a:gd name="T29" fmla="*/ 2147483647 h 26"/>
              <a:gd name="T30" fmla="*/ 2147483647 w 20"/>
              <a:gd name="T31" fmla="*/ 0 h 26"/>
              <a:gd name="T32" fmla="*/ 2147483647 w 20"/>
              <a:gd name="T33" fmla="*/ 0 h 26"/>
              <a:gd name="T34" fmla="*/ 2147483647 w 20"/>
              <a:gd name="T35" fmla="*/ 0 h 26"/>
              <a:gd name="T36" fmla="*/ 2147483647 w 20"/>
              <a:gd name="T37" fmla="*/ 2147483647 h 26"/>
              <a:gd name="T38" fmla="*/ 2147483647 w 20"/>
              <a:gd name="T39" fmla="*/ 2147483647 h 26"/>
              <a:gd name="T40" fmla="*/ 2147483647 w 20"/>
              <a:gd name="T41" fmla="*/ 2147483647 h 26"/>
              <a:gd name="T42" fmla="*/ 2147483647 w 20"/>
              <a:gd name="T43" fmla="*/ 2147483647 h 2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0"/>
              <a:gd name="T67" fmla="*/ 0 h 26"/>
              <a:gd name="T68" fmla="*/ 20 w 20"/>
              <a:gd name="T69" fmla="*/ 26 h 2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0" h="26">
                <a:moveTo>
                  <a:pt x="20" y="12"/>
                </a:moveTo>
                <a:lnTo>
                  <a:pt x="20" y="12"/>
                </a:lnTo>
                <a:lnTo>
                  <a:pt x="20" y="16"/>
                </a:lnTo>
                <a:lnTo>
                  <a:pt x="18" y="22"/>
                </a:lnTo>
                <a:lnTo>
                  <a:pt x="16" y="26"/>
                </a:lnTo>
                <a:lnTo>
                  <a:pt x="12" y="26"/>
                </a:lnTo>
                <a:lnTo>
                  <a:pt x="8" y="26"/>
                </a:lnTo>
                <a:lnTo>
                  <a:pt x="4" y="24"/>
                </a:lnTo>
                <a:lnTo>
                  <a:pt x="2" y="20"/>
                </a:lnTo>
                <a:lnTo>
                  <a:pt x="0" y="16"/>
                </a:lnTo>
                <a:lnTo>
                  <a:pt x="0" y="10"/>
                </a:lnTo>
                <a:lnTo>
                  <a:pt x="0" y="6"/>
                </a:lnTo>
                <a:lnTo>
                  <a:pt x="4" y="2"/>
                </a:lnTo>
                <a:lnTo>
                  <a:pt x="8" y="0"/>
                </a:lnTo>
                <a:lnTo>
                  <a:pt x="12" y="0"/>
                </a:lnTo>
                <a:lnTo>
                  <a:pt x="16" y="2"/>
                </a:lnTo>
                <a:lnTo>
                  <a:pt x="18" y="6"/>
                </a:lnTo>
                <a:lnTo>
                  <a:pt x="20" y="1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44" name="Freeform 72"/>
          <p:cNvSpPr>
            <a:spLocks/>
          </p:cNvSpPr>
          <p:nvPr/>
        </p:nvSpPr>
        <p:spPr bwMode="auto">
          <a:xfrm rot="-746818">
            <a:off x="5616575" y="4933950"/>
            <a:ext cx="7938" cy="9525"/>
          </a:xfrm>
          <a:custGeom>
            <a:avLst/>
            <a:gdLst>
              <a:gd name="T0" fmla="*/ 2147483647 w 12"/>
              <a:gd name="T1" fmla="*/ 0 h 12"/>
              <a:gd name="T2" fmla="*/ 2147483647 w 12"/>
              <a:gd name="T3" fmla="*/ 0 h 12"/>
              <a:gd name="T4" fmla="*/ 2147483647 w 12"/>
              <a:gd name="T5" fmla="*/ 0 h 12"/>
              <a:gd name="T6" fmla="*/ 2147483647 w 12"/>
              <a:gd name="T7" fmla="*/ 2147483647 h 12"/>
              <a:gd name="T8" fmla="*/ 2147483647 w 12"/>
              <a:gd name="T9" fmla="*/ 2147483647 h 12"/>
              <a:gd name="T10" fmla="*/ 2147483647 w 12"/>
              <a:gd name="T11" fmla="*/ 2147483647 h 12"/>
              <a:gd name="T12" fmla="*/ 2147483647 w 12"/>
              <a:gd name="T13" fmla="*/ 2147483647 h 12"/>
              <a:gd name="T14" fmla="*/ 2147483647 w 12"/>
              <a:gd name="T15" fmla="*/ 2147483647 h 12"/>
              <a:gd name="T16" fmla="*/ 2147483647 w 12"/>
              <a:gd name="T17" fmla="*/ 2147483647 h 12"/>
              <a:gd name="T18" fmla="*/ 0 w 12"/>
              <a:gd name="T19" fmla="*/ 2147483647 h 12"/>
              <a:gd name="T20" fmla="*/ 0 w 12"/>
              <a:gd name="T21" fmla="*/ 2147483647 h 12"/>
              <a:gd name="T22" fmla="*/ 0 w 12"/>
              <a:gd name="T23" fmla="*/ 2147483647 h 12"/>
              <a:gd name="T24" fmla="*/ 2147483647 w 12"/>
              <a:gd name="T25" fmla="*/ 0 h 12"/>
              <a:gd name="T26" fmla="*/ 2147483647 w 12"/>
              <a:gd name="T27" fmla="*/ 0 h 1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
              <a:gd name="T43" fmla="*/ 0 h 12"/>
              <a:gd name="T44" fmla="*/ 12 w 12"/>
              <a:gd name="T45" fmla="*/ 12 h 1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 h="12">
                <a:moveTo>
                  <a:pt x="4" y="0"/>
                </a:moveTo>
                <a:lnTo>
                  <a:pt x="4" y="0"/>
                </a:lnTo>
                <a:lnTo>
                  <a:pt x="10" y="0"/>
                </a:lnTo>
                <a:lnTo>
                  <a:pt x="12" y="4"/>
                </a:lnTo>
                <a:lnTo>
                  <a:pt x="12" y="8"/>
                </a:lnTo>
                <a:lnTo>
                  <a:pt x="8" y="12"/>
                </a:lnTo>
                <a:lnTo>
                  <a:pt x="4" y="12"/>
                </a:lnTo>
                <a:lnTo>
                  <a:pt x="0" y="8"/>
                </a:lnTo>
                <a:lnTo>
                  <a:pt x="0" y="2"/>
                </a:lnTo>
                <a:lnTo>
                  <a:pt x="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45" name="Freeform 85"/>
          <p:cNvSpPr>
            <a:spLocks/>
          </p:cNvSpPr>
          <p:nvPr/>
        </p:nvSpPr>
        <p:spPr bwMode="auto">
          <a:xfrm rot="-746818">
            <a:off x="5818188" y="4919663"/>
            <a:ext cx="12700" cy="17462"/>
          </a:xfrm>
          <a:custGeom>
            <a:avLst/>
            <a:gdLst>
              <a:gd name="T0" fmla="*/ 2147483647 w 18"/>
              <a:gd name="T1" fmla="*/ 2147483647 h 24"/>
              <a:gd name="T2" fmla="*/ 2147483647 w 18"/>
              <a:gd name="T3" fmla="*/ 2147483647 h 24"/>
              <a:gd name="T4" fmla="*/ 2147483647 w 18"/>
              <a:gd name="T5" fmla="*/ 2147483647 h 24"/>
              <a:gd name="T6" fmla="*/ 2147483647 w 18"/>
              <a:gd name="T7" fmla="*/ 2147483647 h 24"/>
              <a:gd name="T8" fmla="*/ 2147483647 w 18"/>
              <a:gd name="T9" fmla="*/ 2147483647 h 24"/>
              <a:gd name="T10" fmla="*/ 2147483647 w 18"/>
              <a:gd name="T11" fmla="*/ 2147483647 h 24"/>
              <a:gd name="T12" fmla="*/ 2147483647 w 18"/>
              <a:gd name="T13" fmla="*/ 2147483647 h 24"/>
              <a:gd name="T14" fmla="*/ 2147483647 w 18"/>
              <a:gd name="T15" fmla="*/ 2147483647 h 24"/>
              <a:gd name="T16" fmla="*/ 0 w 18"/>
              <a:gd name="T17" fmla="*/ 2147483647 h 24"/>
              <a:gd name="T18" fmla="*/ 0 w 18"/>
              <a:gd name="T19" fmla="*/ 2147483647 h 24"/>
              <a:gd name="T20" fmla="*/ 0 w 18"/>
              <a:gd name="T21" fmla="*/ 2147483647 h 24"/>
              <a:gd name="T22" fmla="*/ 0 w 18"/>
              <a:gd name="T23" fmla="*/ 2147483647 h 24"/>
              <a:gd name="T24" fmla="*/ 2147483647 w 18"/>
              <a:gd name="T25" fmla="*/ 2147483647 h 24"/>
              <a:gd name="T26" fmla="*/ 2147483647 w 18"/>
              <a:gd name="T27" fmla="*/ 2147483647 h 24"/>
              <a:gd name="T28" fmla="*/ 2147483647 w 18"/>
              <a:gd name="T29" fmla="*/ 0 h 24"/>
              <a:gd name="T30" fmla="*/ 2147483647 w 18"/>
              <a:gd name="T31" fmla="*/ 0 h 24"/>
              <a:gd name="T32" fmla="*/ 2147483647 w 18"/>
              <a:gd name="T33" fmla="*/ 0 h 24"/>
              <a:gd name="T34" fmla="*/ 2147483647 w 18"/>
              <a:gd name="T35" fmla="*/ 2147483647 h 24"/>
              <a:gd name="T36" fmla="*/ 2147483647 w 18"/>
              <a:gd name="T37" fmla="*/ 2147483647 h 24"/>
              <a:gd name="T38" fmla="*/ 2147483647 w 18"/>
              <a:gd name="T39" fmla="*/ 2147483647 h 24"/>
              <a:gd name="T40" fmla="*/ 2147483647 w 18"/>
              <a:gd name="T41" fmla="*/ 2147483647 h 24"/>
              <a:gd name="T42" fmla="*/ 2147483647 w 18"/>
              <a:gd name="T43" fmla="*/ 2147483647 h 2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8"/>
              <a:gd name="T67" fmla="*/ 0 h 24"/>
              <a:gd name="T68" fmla="*/ 18 w 18"/>
              <a:gd name="T69" fmla="*/ 24 h 2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8" h="24">
                <a:moveTo>
                  <a:pt x="18" y="14"/>
                </a:moveTo>
                <a:lnTo>
                  <a:pt x="18" y="14"/>
                </a:lnTo>
                <a:lnTo>
                  <a:pt x="16" y="18"/>
                </a:lnTo>
                <a:lnTo>
                  <a:pt x="14" y="22"/>
                </a:lnTo>
                <a:lnTo>
                  <a:pt x="10" y="24"/>
                </a:lnTo>
                <a:lnTo>
                  <a:pt x="6" y="24"/>
                </a:lnTo>
                <a:lnTo>
                  <a:pt x="2" y="22"/>
                </a:lnTo>
                <a:lnTo>
                  <a:pt x="0" y="18"/>
                </a:lnTo>
                <a:lnTo>
                  <a:pt x="0" y="14"/>
                </a:lnTo>
                <a:lnTo>
                  <a:pt x="0" y="10"/>
                </a:lnTo>
                <a:lnTo>
                  <a:pt x="2" y="6"/>
                </a:lnTo>
                <a:lnTo>
                  <a:pt x="4" y="2"/>
                </a:lnTo>
                <a:lnTo>
                  <a:pt x="8" y="0"/>
                </a:lnTo>
                <a:lnTo>
                  <a:pt x="12" y="0"/>
                </a:lnTo>
                <a:lnTo>
                  <a:pt x="16" y="2"/>
                </a:lnTo>
                <a:lnTo>
                  <a:pt x="18" y="4"/>
                </a:lnTo>
                <a:lnTo>
                  <a:pt x="18" y="10"/>
                </a:lnTo>
                <a:lnTo>
                  <a:pt x="18" y="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46" name="Freeform 86"/>
          <p:cNvSpPr>
            <a:spLocks/>
          </p:cNvSpPr>
          <p:nvPr/>
        </p:nvSpPr>
        <p:spPr bwMode="auto">
          <a:xfrm rot="-746818">
            <a:off x="5838825" y="4954588"/>
            <a:ext cx="9525" cy="7937"/>
          </a:xfrm>
          <a:custGeom>
            <a:avLst/>
            <a:gdLst>
              <a:gd name="T0" fmla="*/ 2147483647 w 12"/>
              <a:gd name="T1" fmla="*/ 0 h 12"/>
              <a:gd name="T2" fmla="*/ 2147483647 w 12"/>
              <a:gd name="T3" fmla="*/ 0 h 12"/>
              <a:gd name="T4" fmla="*/ 2147483647 w 12"/>
              <a:gd name="T5" fmla="*/ 2147483647 h 12"/>
              <a:gd name="T6" fmla="*/ 2147483647 w 12"/>
              <a:gd name="T7" fmla="*/ 2147483647 h 12"/>
              <a:gd name="T8" fmla="*/ 2147483647 w 12"/>
              <a:gd name="T9" fmla="*/ 2147483647 h 12"/>
              <a:gd name="T10" fmla="*/ 2147483647 w 12"/>
              <a:gd name="T11" fmla="*/ 2147483647 h 12"/>
              <a:gd name="T12" fmla="*/ 2147483647 w 12"/>
              <a:gd name="T13" fmla="*/ 2147483647 h 12"/>
              <a:gd name="T14" fmla="*/ 2147483647 w 12"/>
              <a:gd name="T15" fmla="*/ 2147483647 h 12"/>
              <a:gd name="T16" fmla="*/ 0 w 12"/>
              <a:gd name="T17" fmla="*/ 2147483647 h 12"/>
              <a:gd name="T18" fmla="*/ 0 w 12"/>
              <a:gd name="T19" fmla="*/ 2147483647 h 12"/>
              <a:gd name="T20" fmla="*/ 0 w 12"/>
              <a:gd name="T21" fmla="*/ 2147483647 h 12"/>
              <a:gd name="T22" fmla="*/ 2147483647 w 12"/>
              <a:gd name="T23" fmla="*/ 2147483647 h 12"/>
              <a:gd name="T24" fmla="*/ 2147483647 w 12"/>
              <a:gd name="T25" fmla="*/ 0 h 12"/>
              <a:gd name="T26" fmla="*/ 2147483647 w 12"/>
              <a:gd name="T27" fmla="*/ 0 h 1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
              <a:gd name="T43" fmla="*/ 0 h 12"/>
              <a:gd name="T44" fmla="*/ 12 w 12"/>
              <a:gd name="T45" fmla="*/ 12 h 1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 h="12">
                <a:moveTo>
                  <a:pt x="6" y="0"/>
                </a:moveTo>
                <a:lnTo>
                  <a:pt x="6" y="0"/>
                </a:lnTo>
                <a:lnTo>
                  <a:pt x="10" y="2"/>
                </a:lnTo>
                <a:lnTo>
                  <a:pt x="12" y="6"/>
                </a:lnTo>
                <a:lnTo>
                  <a:pt x="10" y="10"/>
                </a:lnTo>
                <a:lnTo>
                  <a:pt x="4" y="12"/>
                </a:lnTo>
                <a:lnTo>
                  <a:pt x="0" y="10"/>
                </a:lnTo>
                <a:lnTo>
                  <a:pt x="0" y="6"/>
                </a:lnTo>
                <a:lnTo>
                  <a:pt x="2" y="2"/>
                </a:lnTo>
                <a:lnTo>
                  <a:pt x="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47" name="Freeform 132"/>
          <p:cNvSpPr>
            <a:spLocks/>
          </p:cNvSpPr>
          <p:nvPr/>
        </p:nvSpPr>
        <p:spPr bwMode="auto">
          <a:xfrm rot="-746818">
            <a:off x="5705475" y="4652963"/>
            <a:ext cx="17463" cy="19050"/>
          </a:xfrm>
          <a:custGeom>
            <a:avLst/>
            <a:gdLst>
              <a:gd name="T0" fmla="*/ 2147483647 w 26"/>
              <a:gd name="T1" fmla="*/ 2147483647 h 26"/>
              <a:gd name="T2" fmla="*/ 2147483647 w 26"/>
              <a:gd name="T3" fmla="*/ 2147483647 h 26"/>
              <a:gd name="T4" fmla="*/ 2147483647 w 26"/>
              <a:gd name="T5" fmla="*/ 2147483647 h 26"/>
              <a:gd name="T6" fmla="*/ 2147483647 w 26"/>
              <a:gd name="T7" fmla="*/ 2147483647 h 26"/>
              <a:gd name="T8" fmla="*/ 2147483647 w 26"/>
              <a:gd name="T9" fmla="*/ 2147483647 h 26"/>
              <a:gd name="T10" fmla="*/ 2147483647 w 26"/>
              <a:gd name="T11" fmla="*/ 2147483647 h 26"/>
              <a:gd name="T12" fmla="*/ 2147483647 w 26"/>
              <a:gd name="T13" fmla="*/ 2147483647 h 26"/>
              <a:gd name="T14" fmla="*/ 2147483647 w 26"/>
              <a:gd name="T15" fmla="*/ 2147483647 h 26"/>
              <a:gd name="T16" fmla="*/ 2147483647 w 26"/>
              <a:gd name="T17" fmla="*/ 2147483647 h 26"/>
              <a:gd name="T18" fmla="*/ 0 w 26"/>
              <a:gd name="T19" fmla="*/ 2147483647 h 26"/>
              <a:gd name="T20" fmla="*/ 0 w 26"/>
              <a:gd name="T21" fmla="*/ 2147483647 h 26"/>
              <a:gd name="T22" fmla="*/ 0 w 26"/>
              <a:gd name="T23" fmla="*/ 2147483647 h 26"/>
              <a:gd name="T24" fmla="*/ 0 w 26"/>
              <a:gd name="T25" fmla="*/ 2147483647 h 26"/>
              <a:gd name="T26" fmla="*/ 2147483647 w 26"/>
              <a:gd name="T27" fmla="*/ 2147483647 h 26"/>
              <a:gd name="T28" fmla="*/ 2147483647 w 26"/>
              <a:gd name="T29" fmla="*/ 2147483647 h 26"/>
              <a:gd name="T30" fmla="*/ 2147483647 w 26"/>
              <a:gd name="T31" fmla="*/ 0 h 26"/>
              <a:gd name="T32" fmla="*/ 2147483647 w 26"/>
              <a:gd name="T33" fmla="*/ 0 h 26"/>
              <a:gd name="T34" fmla="*/ 2147483647 w 26"/>
              <a:gd name="T35" fmla="*/ 2147483647 h 26"/>
              <a:gd name="T36" fmla="*/ 2147483647 w 26"/>
              <a:gd name="T37" fmla="*/ 2147483647 h 26"/>
              <a:gd name="T38" fmla="*/ 2147483647 w 26"/>
              <a:gd name="T39" fmla="*/ 2147483647 h 26"/>
              <a:gd name="T40" fmla="*/ 2147483647 w 26"/>
              <a:gd name="T41" fmla="*/ 2147483647 h 26"/>
              <a:gd name="T42" fmla="*/ 2147483647 w 26"/>
              <a:gd name="T43" fmla="*/ 2147483647 h 2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6"/>
              <a:gd name="T67" fmla="*/ 0 h 26"/>
              <a:gd name="T68" fmla="*/ 26 w 26"/>
              <a:gd name="T69" fmla="*/ 26 h 2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6" h="26">
                <a:moveTo>
                  <a:pt x="26" y="14"/>
                </a:moveTo>
                <a:lnTo>
                  <a:pt x="26" y="14"/>
                </a:lnTo>
                <a:lnTo>
                  <a:pt x="26" y="18"/>
                </a:lnTo>
                <a:lnTo>
                  <a:pt x="22" y="24"/>
                </a:lnTo>
                <a:lnTo>
                  <a:pt x="18" y="26"/>
                </a:lnTo>
                <a:lnTo>
                  <a:pt x="12" y="26"/>
                </a:lnTo>
                <a:lnTo>
                  <a:pt x="8" y="26"/>
                </a:lnTo>
                <a:lnTo>
                  <a:pt x="4" y="24"/>
                </a:lnTo>
                <a:lnTo>
                  <a:pt x="0" y="18"/>
                </a:lnTo>
                <a:lnTo>
                  <a:pt x="0" y="14"/>
                </a:lnTo>
                <a:lnTo>
                  <a:pt x="0" y="8"/>
                </a:lnTo>
                <a:lnTo>
                  <a:pt x="4" y="4"/>
                </a:lnTo>
                <a:lnTo>
                  <a:pt x="8" y="2"/>
                </a:lnTo>
                <a:lnTo>
                  <a:pt x="12" y="0"/>
                </a:lnTo>
                <a:lnTo>
                  <a:pt x="18" y="2"/>
                </a:lnTo>
                <a:lnTo>
                  <a:pt x="22" y="4"/>
                </a:lnTo>
                <a:lnTo>
                  <a:pt x="26" y="8"/>
                </a:lnTo>
                <a:lnTo>
                  <a:pt x="26" y="14"/>
                </a:lnTo>
                <a:close/>
              </a:path>
            </a:pathLst>
          </a:custGeom>
          <a:solidFill>
            <a:srgbClr val="A1D9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48" name="Freeform 133"/>
          <p:cNvSpPr>
            <a:spLocks/>
          </p:cNvSpPr>
          <p:nvPr/>
        </p:nvSpPr>
        <p:spPr bwMode="auto">
          <a:xfrm rot="-746818">
            <a:off x="5713413" y="4687888"/>
            <a:ext cx="12700" cy="11112"/>
          </a:xfrm>
          <a:custGeom>
            <a:avLst/>
            <a:gdLst>
              <a:gd name="T0" fmla="*/ 2147483647 w 18"/>
              <a:gd name="T1" fmla="*/ 2147483647 h 16"/>
              <a:gd name="T2" fmla="*/ 2147483647 w 18"/>
              <a:gd name="T3" fmla="*/ 2147483647 h 16"/>
              <a:gd name="T4" fmla="*/ 2147483647 w 18"/>
              <a:gd name="T5" fmla="*/ 2147483647 h 16"/>
              <a:gd name="T6" fmla="*/ 2147483647 w 18"/>
              <a:gd name="T7" fmla="*/ 2147483647 h 16"/>
              <a:gd name="T8" fmla="*/ 2147483647 w 18"/>
              <a:gd name="T9" fmla="*/ 2147483647 h 16"/>
              <a:gd name="T10" fmla="*/ 2147483647 w 18"/>
              <a:gd name="T11" fmla="*/ 2147483647 h 16"/>
              <a:gd name="T12" fmla="*/ 2147483647 w 18"/>
              <a:gd name="T13" fmla="*/ 2147483647 h 16"/>
              <a:gd name="T14" fmla="*/ 2147483647 w 18"/>
              <a:gd name="T15" fmla="*/ 2147483647 h 16"/>
              <a:gd name="T16" fmla="*/ 2147483647 w 18"/>
              <a:gd name="T17" fmla="*/ 2147483647 h 16"/>
              <a:gd name="T18" fmla="*/ 0 w 18"/>
              <a:gd name="T19" fmla="*/ 2147483647 h 16"/>
              <a:gd name="T20" fmla="*/ 0 w 18"/>
              <a:gd name="T21" fmla="*/ 2147483647 h 16"/>
              <a:gd name="T22" fmla="*/ 0 w 18"/>
              <a:gd name="T23" fmla="*/ 2147483647 h 16"/>
              <a:gd name="T24" fmla="*/ 0 w 18"/>
              <a:gd name="T25" fmla="*/ 2147483647 h 16"/>
              <a:gd name="T26" fmla="*/ 2147483647 w 18"/>
              <a:gd name="T27" fmla="*/ 2147483647 h 16"/>
              <a:gd name="T28" fmla="*/ 2147483647 w 18"/>
              <a:gd name="T29" fmla="*/ 0 h 16"/>
              <a:gd name="T30" fmla="*/ 2147483647 w 18"/>
              <a:gd name="T31" fmla="*/ 0 h 16"/>
              <a:gd name="T32" fmla="*/ 2147483647 w 18"/>
              <a:gd name="T33" fmla="*/ 0 h 16"/>
              <a:gd name="T34" fmla="*/ 2147483647 w 18"/>
              <a:gd name="T35" fmla="*/ 0 h 16"/>
              <a:gd name="T36" fmla="*/ 2147483647 w 18"/>
              <a:gd name="T37" fmla="*/ 2147483647 h 16"/>
              <a:gd name="T38" fmla="*/ 2147483647 w 18"/>
              <a:gd name="T39" fmla="*/ 2147483647 h 16"/>
              <a:gd name="T40" fmla="*/ 2147483647 w 18"/>
              <a:gd name="T41" fmla="*/ 2147483647 h 16"/>
              <a:gd name="T42" fmla="*/ 2147483647 w 18"/>
              <a:gd name="T43" fmla="*/ 2147483647 h 1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8"/>
              <a:gd name="T67" fmla="*/ 0 h 16"/>
              <a:gd name="T68" fmla="*/ 18 w 18"/>
              <a:gd name="T69" fmla="*/ 16 h 1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8" h="16">
                <a:moveTo>
                  <a:pt x="18" y="8"/>
                </a:moveTo>
                <a:lnTo>
                  <a:pt x="18" y="8"/>
                </a:lnTo>
                <a:lnTo>
                  <a:pt x="16" y="12"/>
                </a:lnTo>
                <a:lnTo>
                  <a:pt x="16" y="14"/>
                </a:lnTo>
                <a:lnTo>
                  <a:pt x="12" y="16"/>
                </a:lnTo>
                <a:lnTo>
                  <a:pt x="8" y="16"/>
                </a:lnTo>
                <a:lnTo>
                  <a:pt x="6" y="16"/>
                </a:lnTo>
                <a:lnTo>
                  <a:pt x="2" y="14"/>
                </a:lnTo>
                <a:lnTo>
                  <a:pt x="0" y="12"/>
                </a:lnTo>
                <a:lnTo>
                  <a:pt x="0" y="8"/>
                </a:lnTo>
                <a:lnTo>
                  <a:pt x="0" y="4"/>
                </a:lnTo>
                <a:lnTo>
                  <a:pt x="2" y="2"/>
                </a:lnTo>
                <a:lnTo>
                  <a:pt x="6" y="0"/>
                </a:lnTo>
                <a:lnTo>
                  <a:pt x="8" y="0"/>
                </a:lnTo>
                <a:lnTo>
                  <a:pt x="12" y="0"/>
                </a:lnTo>
                <a:lnTo>
                  <a:pt x="16" y="2"/>
                </a:lnTo>
                <a:lnTo>
                  <a:pt x="16" y="4"/>
                </a:lnTo>
                <a:lnTo>
                  <a:pt x="18" y="8"/>
                </a:lnTo>
                <a:close/>
              </a:path>
            </a:pathLst>
          </a:custGeom>
          <a:solidFill>
            <a:srgbClr val="A1D9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49" name="Freeform 135"/>
          <p:cNvSpPr>
            <a:spLocks/>
          </p:cNvSpPr>
          <p:nvPr/>
        </p:nvSpPr>
        <p:spPr bwMode="auto">
          <a:xfrm rot="-746818">
            <a:off x="5764213" y="4668838"/>
            <a:ext cx="19050" cy="19050"/>
          </a:xfrm>
          <a:custGeom>
            <a:avLst/>
            <a:gdLst>
              <a:gd name="T0" fmla="*/ 2147483647 w 26"/>
              <a:gd name="T1" fmla="*/ 2147483647 h 26"/>
              <a:gd name="T2" fmla="*/ 2147483647 w 26"/>
              <a:gd name="T3" fmla="*/ 2147483647 h 26"/>
              <a:gd name="T4" fmla="*/ 2147483647 w 26"/>
              <a:gd name="T5" fmla="*/ 2147483647 h 26"/>
              <a:gd name="T6" fmla="*/ 2147483647 w 26"/>
              <a:gd name="T7" fmla="*/ 2147483647 h 26"/>
              <a:gd name="T8" fmla="*/ 2147483647 w 26"/>
              <a:gd name="T9" fmla="*/ 2147483647 h 26"/>
              <a:gd name="T10" fmla="*/ 2147483647 w 26"/>
              <a:gd name="T11" fmla="*/ 2147483647 h 26"/>
              <a:gd name="T12" fmla="*/ 2147483647 w 26"/>
              <a:gd name="T13" fmla="*/ 2147483647 h 26"/>
              <a:gd name="T14" fmla="*/ 2147483647 w 26"/>
              <a:gd name="T15" fmla="*/ 2147483647 h 26"/>
              <a:gd name="T16" fmla="*/ 0 w 26"/>
              <a:gd name="T17" fmla="*/ 2147483647 h 26"/>
              <a:gd name="T18" fmla="*/ 0 w 26"/>
              <a:gd name="T19" fmla="*/ 2147483647 h 26"/>
              <a:gd name="T20" fmla="*/ 2147483647 w 26"/>
              <a:gd name="T21" fmla="*/ 2147483647 h 26"/>
              <a:gd name="T22" fmla="*/ 2147483647 w 26"/>
              <a:gd name="T23" fmla="*/ 2147483647 h 26"/>
              <a:gd name="T24" fmla="*/ 2147483647 w 26"/>
              <a:gd name="T25" fmla="*/ 2147483647 h 26"/>
              <a:gd name="T26" fmla="*/ 2147483647 w 26"/>
              <a:gd name="T27" fmla="*/ 0 h 26"/>
              <a:gd name="T28" fmla="*/ 2147483647 w 26"/>
              <a:gd name="T29" fmla="*/ 0 h 26"/>
              <a:gd name="T30" fmla="*/ 2147483647 w 26"/>
              <a:gd name="T31" fmla="*/ 2147483647 h 26"/>
              <a:gd name="T32" fmla="*/ 2147483647 w 26"/>
              <a:gd name="T33" fmla="*/ 2147483647 h 26"/>
              <a:gd name="T34" fmla="*/ 2147483647 w 26"/>
              <a:gd name="T35" fmla="*/ 2147483647 h 26"/>
              <a:gd name="T36" fmla="*/ 2147483647 w 26"/>
              <a:gd name="T37" fmla="*/ 2147483647 h 26"/>
              <a:gd name="T38" fmla="*/ 2147483647 w 26"/>
              <a:gd name="T39" fmla="*/ 2147483647 h 26"/>
              <a:gd name="T40" fmla="*/ 2147483647 w 26"/>
              <a:gd name="T41" fmla="*/ 2147483647 h 26"/>
              <a:gd name="T42" fmla="*/ 2147483647 w 26"/>
              <a:gd name="T43" fmla="*/ 2147483647 h 2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6"/>
              <a:gd name="T67" fmla="*/ 0 h 26"/>
              <a:gd name="T68" fmla="*/ 26 w 26"/>
              <a:gd name="T69" fmla="*/ 26 h 2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6" h="26">
                <a:moveTo>
                  <a:pt x="24" y="20"/>
                </a:moveTo>
                <a:lnTo>
                  <a:pt x="24" y="20"/>
                </a:lnTo>
                <a:lnTo>
                  <a:pt x="20" y="24"/>
                </a:lnTo>
                <a:lnTo>
                  <a:pt x="16" y="26"/>
                </a:lnTo>
                <a:lnTo>
                  <a:pt x="10" y="26"/>
                </a:lnTo>
                <a:lnTo>
                  <a:pt x="6" y="24"/>
                </a:lnTo>
                <a:lnTo>
                  <a:pt x="2" y="20"/>
                </a:lnTo>
                <a:lnTo>
                  <a:pt x="0" y="16"/>
                </a:lnTo>
                <a:lnTo>
                  <a:pt x="0" y="12"/>
                </a:lnTo>
                <a:lnTo>
                  <a:pt x="2" y="6"/>
                </a:lnTo>
                <a:lnTo>
                  <a:pt x="4" y="2"/>
                </a:lnTo>
                <a:lnTo>
                  <a:pt x="10" y="0"/>
                </a:lnTo>
                <a:lnTo>
                  <a:pt x="14" y="0"/>
                </a:lnTo>
                <a:lnTo>
                  <a:pt x="20" y="2"/>
                </a:lnTo>
                <a:lnTo>
                  <a:pt x="24" y="6"/>
                </a:lnTo>
                <a:lnTo>
                  <a:pt x="26" y="10"/>
                </a:lnTo>
                <a:lnTo>
                  <a:pt x="26" y="16"/>
                </a:lnTo>
                <a:lnTo>
                  <a:pt x="24" y="20"/>
                </a:lnTo>
                <a:close/>
              </a:path>
            </a:pathLst>
          </a:custGeom>
          <a:solidFill>
            <a:srgbClr val="A1D9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50" name="Freeform 136"/>
          <p:cNvSpPr>
            <a:spLocks/>
          </p:cNvSpPr>
          <p:nvPr/>
        </p:nvSpPr>
        <p:spPr bwMode="auto">
          <a:xfrm rot="-746818">
            <a:off x="5754688" y="4702175"/>
            <a:ext cx="12700" cy="12700"/>
          </a:xfrm>
          <a:custGeom>
            <a:avLst/>
            <a:gdLst>
              <a:gd name="T0" fmla="*/ 2147483647 w 16"/>
              <a:gd name="T1" fmla="*/ 2147483647 h 18"/>
              <a:gd name="T2" fmla="*/ 2147483647 w 16"/>
              <a:gd name="T3" fmla="*/ 2147483647 h 18"/>
              <a:gd name="T4" fmla="*/ 2147483647 w 16"/>
              <a:gd name="T5" fmla="*/ 2147483647 h 18"/>
              <a:gd name="T6" fmla="*/ 2147483647 w 16"/>
              <a:gd name="T7" fmla="*/ 2147483647 h 18"/>
              <a:gd name="T8" fmla="*/ 2147483647 w 16"/>
              <a:gd name="T9" fmla="*/ 2147483647 h 18"/>
              <a:gd name="T10" fmla="*/ 2147483647 w 16"/>
              <a:gd name="T11" fmla="*/ 2147483647 h 18"/>
              <a:gd name="T12" fmla="*/ 2147483647 w 16"/>
              <a:gd name="T13" fmla="*/ 2147483647 h 18"/>
              <a:gd name="T14" fmla="*/ 0 w 16"/>
              <a:gd name="T15" fmla="*/ 2147483647 h 18"/>
              <a:gd name="T16" fmla="*/ 0 w 16"/>
              <a:gd name="T17" fmla="*/ 2147483647 h 18"/>
              <a:gd name="T18" fmla="*/ 0 w 16"/>
              <a:gd name="T19" fmla="*/ 2147483647 h 18"/>
              <a:gd name="T20" fmla="*/ 0 w 16"/>
              <a:gd name="T21" fmla="*/ 2147483647 h 18"/>
              <a:gd name="T22" fmla="*/ 0 w 16"/>
              <a:gd name="T23" fmla="*/ 2147483647 h 18"/>
              <a:gd name="T24" fmla="*/ 2147483647 w 16"/>
              <a:gd name="T25" fmla="*/ 2147483647 h 18"/>
              <a:gd name="T26" fmla="*/ 2147483647 w 16"/>
              <a:gd name="T27" fmla="*/ 0 h 18"/>
              <a:gd name="T28" fmla="*/ 2147483647 w 16"/>
              <a:gd name="T29" fmla="*/ 0 h 18"/>
              <a:gd name="T30" fmla="*/ 2147483647 w 16"/>
              <a:gd name="T31" fmla="*/ 2147483647 h 18"/>
              <a:gd name="T32" fmla="*/ 2147483647 w 16"/>
              <a:gd name="T33" fmla="*/ 2147483647 h 18"/>
              <a:gd name="T34" fmla="*/ 2147483647 w 16"/>
              <a:gd name="T35" fmla="*/ 2147483647 h 18"/>
              <a:gd name="T36" fmla="*/ 2147483647 w 16"/>
              <a:gd name="T37" fmla="*/ 2147483647 h 18"/>
              <a:gd name="T38" fmla="*/ 2147483647 w 16"/>
              <a:gd name="T39" fmla="*/ 2147483647 h 18"/>
              <a:gd name="T40" fmla="*/ 2147483647 w 16"/>
              <a:gd name="T41" fmla="*/ 2147483647 h 18"/>
              <a:gd name="T42" fmla="*/ 2147483647 w 16"/>
              <a:gd name="T43" fmla="*/ 2147483647 h 1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6"/>
              <a:gd name="T67" fmla="*/ 0 h 18"/>
              <a:gd name="T68" fmla="*/ 16 w 16"/>
              <a:gd name="T69" fmla="*/ 18 h 1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6" h="18">
                <a:moveTo>
                  <a:pt x="16" y="14"/>
                </a:moveTo>
                <a:lnTo>
                  <a:pt x="16" y="14"/>
                </a:lnTo>
                <a:lnTo>
                  <a:pt x="12" y="16"/>
                </a:lnTo>
                <a:lnTo>
                  <a:pt x="10" y="18"/>
                </a:lnTo>
                <a:lnTo>
                  <a:pt x="6" y="18"/>
                </a:lnTo>
                <a:lnTo>
                  <a:pt x="4" y="16"/>
                </a:lnTo>
                <a:lnTo>
                  <a:pt x="0" y="14"/>
                </a:lnTo>
                <a:lnTo>
                  <a:pt x="0" y="12"/>
                </a:lnTo>
                <a:lnTo>
                  <a:pt x="0" y="8"/>
                </a:lnTo>
                <a:lnTo>
                  <a:pt x="0" y="4"/>
                </a:lnTo>
                <a:lnTo>
                  <a:pt x="4" y="2"/>
                </a:lnTo>
                <a:lnTo>
                  <a:pt x="6" y="0"/>
                </a:lnTo>
                <a:lnTo>
                  <a:pt x="10" y="0"/>
                </a:lnTo>
                <a:lnTo>
                  <a:pt x="12" y="2"/>
                </a:lnTo>
                <a:lnTo>
                  <a:pt x="16" y="4"/>
                </a:lnTo>
                <a:lnTo>
                  <a:pt x="16" y="8"/>
                </a:lnTo>
                <a:lnTo>
                  <a:pt x="16" y="10"/>
                </a:lnTo>
                <a:lnTo>
                  <a:pt x="16" y="14"/>
                </a:lnTo>
                <a:close/>
              </a:path>
            </a:pathLst>
          </a:custGeom>
          <a:solidFill>
            <a:srgbClr val="A1D9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Tree>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715000"/>
          </a:xfrm>
        </p:spPr>
        <p:txBody>
          <a:bodyPr rtlCol="0">
            <a:normAutofit/>
          </a:bodyPr>
          <a:lstStyle/>
          <a:p>
            <a:pPr marL="0" indent="0" eaLnBrk="1" fontAlgn="auto" hangingPunct="1">
              <a:spcBef>
                <a:spcPts val="0"/>
              </a:spcBef>
              <a:spcAft>
                <a:spcPts val="0"/>
              </a:spcAft>
              <a:buFont typeface="Arial" panose="020B0604020202020204" pitchFamily="34" charset="0"/>
              <a:buNone/>
              <a:defRPr/>
            </a:pPr>
            <a:r>
              <a:rPr lang="en-US" sz="2400" b="1" u="sng" dirty="0" smtClean="0"/>
              <a:t>Claim:</a:t>
            </a:r>
          </a:p>
          <a:p>
            <a:pPr marL="0" indent="0" eaLnBrk="1" fontAlgn="auto" hangingPunct="1">
              <a:spcBef>
                <a:spcPts val="0"/>
              </a:spcBef>
              <a:spcAft>
                <a:spcPts val="0"/>
              </a:spcAft>
              <a:buFont typeface="Arial" panose="020B0604020202020204" pitchFamily="34" charset="0"/>
              <a:buNone/>
              <a:defRPr/>
            </a:pPr>
            <a:r>
              <a:rPr lang="en-US" sz="2400" dirty="0" smtClean="0"/>
              <a:t>Vendor will track all building major components for the first year including energy consumption, and give client recommendations to extend life of the building.</a:t>
            </a:r>
          </a:p>
          <a:p>
            <a:pPr eaLnBrk="1" fontAlgn="auto" hangingPunct="1">
              <a:spcBef>
                <a:spcPts val="0"/>
              </a:spcBef>
              <a:spcAft>
                <a:spcPts val="0"/>
              </a:spcAft>
              <a:buFont typeface="Arial" panose="020B0604020202020204" pitchFamily="34" charset="0"/>
              <a:buNone/>
              <a:defRPr/>
            </a:pPr>
            <a:endParaRPr lang="en-US" sz="2400" u="sng" dirty="0" smtClean="0"/>
          </a:p>
          <a:p>
            <a:pPr eaLnBrk="1" fontAlgn="auto" hangingPunct="1">
              <a:spcBef>
                <a:spcPts val="0"/>
              </a:spcBef>
              <a:spcAft>
                <a:spcPts val="0"/>
              </a:spcAft>
              <a:buFont typeface="Arial" panose="020B0604020202020204" pitchFamily="34" charset="0"/>
              <a:buNone/>
              <a:defRPr/>
            </a:pPr>
            <a:r>
              <a:rPr lang="en-US" sz="2400" b="1" u="sng" dirty="0" smtClean="0"/>
              <a:t>Verifiable performance metrics: </a:t>
            </a:r>
          </a:p>
          <a:p>
            <a:pPr marL="514350" indent="-514350" eaLnBrk="1" fontAlgn="auto" hangingPunct="1">
              <a:spcBef>
                <a:spcPts val="0"/>
              </a:spcBef>
              <a:spcAft>
                <a:spcPts val="0"/>
              </a:spcAft>
              <a:buFont typeface="+mj-lt"/>
              <a:buAutoNum type="arabicPeriod"/>
              <a:defRPr/>
            </a:pPr>
            <a:r>
              <a:rPr lang="en-US" sz="2400" dirty="0" smtClean="0"/>
              <a:t>Last five buildings, vendor has done this </a:t>
            </a:r>
          </a:p>
          <a:p>
            <a:pPr marL="514350" indent="-514350" eaLnBrk="1" fontAlgn="auto" hangingPunct="1">
              <a:spcBef>
                <a:spcPts val="0"/>
              </a:spcBef>
              <a:spcAft>
                <a:spcPts val="0"/>
              </a:spcAft>
              <a:buFont typeface="+mj-lt"/>
              <a:buAutoNum type="arabicPeriod"/>
              <a:defRPr/>
            </a:pPr>
            <a:r>
              <a:rPr lang="en-US" sz="2400" dirty="0" smtClean="0"/>
              <a:t>Performance metrics: </a:t>
            </a:r>
          </a:p>
          <a:p>
            <a:pPr marL="914400" lvl="1" indent="-514350" eaLnBrk="1" fontAlgn="auto" hangingPunct="1">
              <a:spcBef>
                <a:spcPts val="0"/>
              </a:spcBef>
              <a:spcAft>
                <a:spcPts val="0"/>
              </a:spcAft>
              <a:buFont typeface="Arial" panose="020B0604020202020204" pitchFamily="34" charset="0"/>
              <a:buChar char="–"/>
              <a:defRPr/>
            </a:pPr>
            <a:r>
              <a:rPr lang="en-US" sz="2400" dirty="0" smtClean="0"/>
              <a:t>9.5 customer satisfaction</a:t>
            </a:r>
          </a:p>
          <a:p>
            <a:pPr marL="914400" lvl="1" indent="-514350" eaLnBrk="1" fontAlgn="auto" hangingPunct="1">
              <a:spcBef>
                <a:spcPts val="0"/>
              </a:spcBef>
              <a:spcAft>
                <a:spcPts val="0"/>
              </a:spcAft>
              <a:buFont typeface="Arial" panose="020B0604020202020204" pitchFamily="34" charset="0"/>
              <a:buChar char="–"/>
              <a:defRPr/>
            </a:pPr>
            <a:r>
              <a:rPr lang="en-US" sz="2400" dirty="0" smtClean="0"/>
              <a:t>$40M scope </a:t>
            </a:r>
          </a:p>
          <a:p>
            <a:pPr marL="914400" lvl="1" indent="-514350" eaLnBrk="1" fontAlgn="auto" hangingPunct="1">
              <a:spcBef>
                <a:spcPts val="0"/>
              </a:spcBef>
              <a:spcAft>
                <a:spcPts val="0"/>
              </a:spcAft>
              <a:buFont typeface="Arial" panose="020B0604020202020204" pitchFamily="34" charset="0"/>
              <a:buChar char="–"/>
              <a:defRPr/>
            </a:pPr>
            <a:r>
              <a:rPr lang="en-US" sz="2400" dirty="0" smtClean="0"/>
              <a:t>Deviation rate 1 percent </a:t>
            </a:r>
          </a:p>
          <a:p>
            <a:pPr marL="914400" lvl="1" indent="-514350" eaLnBrk="1" fontAlgn="auto" hangingPunct="1">
              <a:spcBef>
                <a:spcPts val="0"/>
              </a:spcBef>
              <a:spcAft>
                <a:spcPts val="0"/>
              </a:spcAft>
              <a:buFont typeface="Arial" panose="020B0604020202020204" pitchFamily="34" charset="0"/>
              <a:buChar char="–"/>
              <a:defRPr/>
            </a:pPr>
            <a:r>
              <a:rPr lang="en-US" sz="2400" dirty="0" smtClean="0"/>
              <a:t>Rating on value of documentation 10 percent </a:t>
            </a:r>
          </a:p>
          <a:p>
            <a:pPr marL="914400" lvl="1" indent="-514350" eaLnBrk="1" fontAlgn="auto" hangingPunct="1">
              <a:spcBef>
                <a:spcPts val="0"/>
              </a:spcBef>
              <a:spcAft>
                <a:spcPts val="0"/>
              </a:spcAft>
              <a:buFont typeface="Arial" panose="020B0604020202020204" pitchFamily="34" charset="0"/>
              <a:buChar char="–"/>
              <a:defRPr/>
            </a:pPr>
            <a:r>
              <a:rPr lang="en-US" sz="2400" dirty="0" smtClean="0"/>
              <a:t>References and documentation available upon request</a:t>
            </a:r>
            <a:endParaRPr lang="en-US" sz="2400" dirty="0"/>
          </a:p>
        </p:txBody>
      </p:sp>
      <p:sp>
        <p:nvSpPr>
          <p:cNvPr id="4" name="Rectangle 3"/>
          <p:cNvSpPr/>
          <p:nvPr/>
        </p:nvSpPr>
        <p:spPr>
          <a:xfrm>
            <a:off x="2092187" y="533400"/>
            <a:ext cx="4959627" cy="707886"/>
          </a:xfrm>
          <a:prstGeom prst="rect">
            <a:avLst/>
          </a:prstGeom>
          <a:noFill/>
        </p:spPr>
        <p:txBody>
          <a:bodyPr wrap="none">
            <a:spAutoFit/>
          </a:bodyPr>
          <a:lstStyle/>
          <a:p>
            <a:pPr algn="ctr" eaLnBrk="1" fontAlgn="auto" hangingPunct="1">
              <a:spcBef>
                <a:spcPts val="0"/>
              </a:spcBef>
              <a:spcAft>
                <a:spcPts val="0"/>
              </a:spcAft>
              <a:defRPr/>
            </a:pPr>
            <a:r>
              <a:rPr lang="en-US" sz="4000" dirty="0" smtClean="0">
                <a:latin typeface="+mn-lt"/>
              </a:rPr>
              <a:t>Value-Added </a:t>
            </a:r>
            <a:r>
              <a:rPr lang="en-US" sz="4000" dirty="0">
                <a:latin typeface="+mn-lt"/>
              </a:rPr>
              <a:t>Submittal</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3882" y="533400"/>
            <a:ext cx="8229600" cy="1143000"/>
          </a:xfrm>
        </p:spPr>
        <p:txBody>
          <a:bodyPr>
            <a:normAutofit fontScale="90000"/>
          </a:bodyPr>
          <a:lstStyle/>
          <a:p>
            <a:r>
              <a:rPr lang="en-US" dirty="0" smtClean="0"/>
              <a:t>Selection Phase Filters and Clarification Phase</a:t>
            </a:r>
            <a:endParaRPr lang="en-US" dirty="0"/>
          </a:p>
        </p:txBody>
      </p:sp>
      <p:grpSp>
        <p:nvGrpSpPr>
          <p:cNvPr id="3" name="Group 41"/>
          <p:cNvGrpSpPr/>
          <p:nvPr/>
        </p:nvGrpSpPr>
        <p:grpSpPr>
          <a:xfrm>
            <a:off x="1" y="1794592"/>
            <a:ext cx="8686798" cy="4562006"/>
            <a:chOff x="0" y="1794592"/>
            <a:chExt cx="8985162" cy="4562006"/>
          </a:xfrm>
        </p:grpSpPr>
        <p:grpSp>
          <p:nvGrpSpPr>
            <p:cNvPr id="4" name="Group 82"/>
            <p:cNvGrpSpPr>
              <a:grpSpLocks/>
            </p:cNvGrpSpPr>
            <p:nvPr/>
          </p:nvGrpSpPr>
          <p:grpSpPr bwMode="auto">
            <a:xfrm>
              <a:off x="0" y="1794592"/>
              <a:ext cx="8985162" cy="4225208"/>
              <a:chOff x="152400" y="1752600"/>
              <a:chExt cx="8985162" cy="4224754"/>
            </a:xfrm>
          </p:grpSpPr>
          <p:sp>
            <p:nvSpPr>
              <p:cNvPr id="6" name="Rectangle 3"/>
              <p:cNvSpPr>
                <a:spLocks noChangeArrowheads="1"/>
              </p:cNvSpPr>
              <p:nvPr/>
            </p:nvSpPr>
            <p:spPr bwMode="auto">
              <a:xfrm>
                <a:off x="890587" y="2944813"/>
                <a:ext cx="7852889" cy="2693988"/>
              </a:xfrm>
              <a:prstGeom prst="rect">
                <a:avLst/>
              </a:prstGeom>
              <a:solidFill>
                <a:srgbClr val="DDDDDD"/>
              </a:solidFill>
              <a:ln w="38100">
                <a:solidFill>
                  <a:srgbClr val="000000"/>
                </a:solidFill>
                <a:miter lim="800000"/>
                <a:headEnd/>
                <a:tailEnd/>
              </a:ln>
            </p:spPr>
            <p:txBody>
              <a:bodyPr wrap="none" anchor="ctr"/>
              <a:lstStyle/>
              <a:p>
                <a:pPr algn="ctr"/>
                <a:endParaRPr lang="en-US" b="1" dirty="0">
                  <a:solidFill>
                    <a:prstClr val="black"/>
                  </a:solidFill>
                  <a:latin typeface="Arial" charset="0"/>
                </a:endParaRPr>
              </a:p>
            </p:txBody>
          </p:sp>
          <p:sp>
            <p:nvSpPr>
              <p:cNvPr id="7" name="Freeform 4"/>
              <p:cNvSpPr>
                <a:spLocks/>
              </p:cNvSpPr>
              <p:nvPr/>
            </p:nvSpPr>
            <p:spPr bwMode="auto">
              <a:xfrm flipV="1">
                <a:off x="914400" y="2954338"/>
                <a:ext cx="5222875" cy="2520950"/>
              </a:xfrm>
              <a:custGeom>
                <a:avLst/>
                <a:gdLst>
                  <a:gd name="T0" fmla="*/ 0 w 3290"/>
                  <a:gd name="T1" fmla="*/ 0 h 2225"/>
                  <a:gd name="T2" fmla="*/ 0 w 3290"/>
                  <a:gd name="T3" fmla="*/ 2147483647 h 2225"/>
                  <a:gd name="T4" fmla="*/ 2147483647 w 3290"/>
                  <a:gd name="T5" fmla="*/ 2147483647 h 2225"/>
                  <a:gd name="T6" fmla="*/ 2147483647 w 3290"/>
                  <a:gd name="T7" fmla="*/ 2147483647 h 2225"/>
                  <a:gd name="T8" fmla="*/ 2147483647 w 3290"/>
                  <a:gd name="T9" fmla="*/ 2147483647 h 2225"/>
                  <a:gd name="T10" fmla="*/ 2147483647 w 3290"/>
                  <a:gd name="T11" fmla="*/ 2147483647 h 2225"/>
                  <a:gd name="T12" fmla="*/ 2147483647 w 3290"/>
                  <a:gd name="T13" fmla="*/ 2147483647 h 2225"/>
                  <a:gd name="T14" fmla="*/ 0 w 3290"/>
                  <a:gd name="T15" fmla="*/ 0 h 2225"/>
                  <a:gd name="T16" fmla="*/ 0 60000 65536"/>
                  <a:gd name="T17" fmla="*/ 0 60000 65536"/>
                  <a:gd name="T18" fmla="*/ 0 60000 65536"/>
                  <a:gd name="T19" fmla="*/ 0 60000 65536"/>
                  <a:gd name="T20" fmla="*/ 0 60000 65536"/>
                  <a:gd name="T21" fmla="*/ 0 60000 65536"/>
                  <a:gd name="T22" fmla="*/ 0 60000 65536"/>
                  <a:gd name="T23" fmla="*/ 0 60000 65536"/>
                  <a:gd name="T24" fmla="*/ 0 w 3290"/>
                  <a:gd name="T25" fmla="*/ 0 h 2225"/>
                  <a:gd name="T26" fmla="*/ 3290 w 3290"/>
                  <a:gd name="T27" fmla="*/ 2225 h 222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290" h="2225">
                    <a:moveTo>
                      <a:pt x="0" y="0"/>
                    </a:moveTo>
                    <a:lnTo>
                      <a:pt x="0" y="2217"/>
                    </a:lnTo>
                    <a:lnTo>
                      <a:pt x="3290" y="2225"/>
                    </a:lnTo>
                    <a:lnTo>
                      <a:pt x="3250" y="2186"/>
                    </a:lnTo>
                    <a:lnTo>
                      <a:pt x="2438" y="1965"/>
                    </a:lnTo>
                    <a:lnTo>
                      <a:pt x="1621" y="1573"/>
                    </a:lnTo>
                    <a:lnTo>
                      <a:pt x="797" y="1125"/>
                    </a:lnTo>
                    <a:lnTo>
                      <a:pt x="0" y="0"/>
                    </a:lnTo>
                    <a:close/>
                  </a:path>
                </a:pathLst>
              </a:custGeom>
              <a:solidFill>
                <a:srgbClr val="0070C0">
                  <a:alpha val="43921"/>
                </a:srgbClr>
              </a:solidFill>
              <a:ln w="9525">
                <a:noFill/>
                <a:round/>
                <a:headEnd/>
                <a:tailEnd/>
              </a:ln>
            </p:spPr>
            <p:txBody>
              <a:bodyPr/>
              <a:lstStyle/>
              <a:p>
                <a:endParaRPr lang="en-US" b="1" dirty="0">
                  <a:solidFill>
                    <a:prstClr val="black"/>
                  </a:solidFill>
                </a:endParaRPr>
              </a:p>
            </p:txBody>
          </p:sp>
          <p:sp>
            <p:nvSpPr>
              <p:cNvPr id="9" name="Text Box 6"/>
              <p:cNvSpPr txBox="1">
                <a:spLocks noChangeArrowheads="1"/>
              </p:cNvSpPr>
              <p:nvPr/>
            </p:nvSpPr>
            <p:spPr bwMode="auto">
              <a:xfrm>
                <a:off x="2141537" y="1776413"/>
                <a:ext cx="1371600" cy="861774"/>
              </a:xfrm>
              <a:prstGeom prst="rect">
                <a:avLst/>
              </a:prstGeom>
              <a:noFill/>
              <a:ln w="9525">
                <a:noFill/>
                <a:miter lim="800000"/>
                <a:headEnd/>
                <a:tailEnd/>
              </a:ln>
            </p:spPr>
            <p:txBody>
              <a:bodyPr>
                <a:spAutoFit/>
              </a:bodyPr>
              <a:lstStyle/>
              <a:p>
                <a:pPr algn="ctr"/>
                <a:r>
                  <a:rPr lang="en-US" b="1" u="sng" dirty="0">
                    <a:solidFill>
                      <a:prstClr val="black"/>
                    </a:solidFill>
                    <a:latin typeface="Arial" charset="0"/>
                  </a:rPr>
                  <a:t>Filter </a:t>
                </a:r>
                <a:r>
                  <a:rPr lang="en-US" b="1" u="sng" dirty="0" smtClean="0">
                    <a:solidFill>
                      <a:prstClr val="black"/>
                    </a:solidFill>
                    <a:latin typeface="Arial" charset="0"/>
                  </a:rPr>
                  <a:t>1</a:t>
                </a:r>
                <a:endParaRPr lang="en-US" b="1" u="sng" dirty="0">
                  <a:solidFill>
                    <a:prstClr val="black"/>
                  </a:solidFill>
                  <a:latin typeface="Arial" charset="0"/>
                </a:endParaRPr>
              </a:p>
              <a:p>
                <a:pPr algn="ctr"/>
                <a:r>
                  <a:rPr lang="en-US" sz="1600" b="1" dirty="0" smtClean="0">
                    <a:solidFill>
                      <a:prstClr val="black"/>
                    </a:solidFill>
                    <a:latin typeface="Arial" charset="0"/>
                  </a:rPr>
                  <a:t>Project Capability</a:t>
                </a:r>
                <a:endParaRPr lang="en-US" sz="1600" b="1" dirty="0">
                  <a:solidFill>
                    <a:prstClr val="black"/>
                  </a:solidFill>
                  <a:latin typeface="Arial" charset="0"/>
                </a:endParaRPr>
              </a:p>
            </p:txBody>
          </p:sp>
          <p:sp>
            <p:nvSpPr>
              <p:cNvPr id="10" name="Text Box 7"/>
              <p:cNvSpPr txBox="1">
                <a:spLocks noChangeArrowheads="1"/>
              </p:cNvSpPr>
              <p:nvPr/>
            </p:nvSpPr>
            <p:spPr bwMode="auto">
              <a:xfrm>
                <a:off x="4740667" y="1774825"/>
                <a:ext cx="1394629" cy="1107877"/>
              </a:xfrm>
              <a:prstGeom prst="rect">
                <a:avLst/>
              </a:prstGeom>
              <a:noFill/>
              <a:ln w="9525">
                <a:noFill/>
                <a:miter lim="800000"/>
                <a:headEnd/>
                <a:tailEnd/>
              </a:ln>
            </p:spPr>
            <p:txBody>
              <a:bodyPr wrap="none">
                <a:spAutoFit/>
              </a:bodyPr>
              <a:lstStyle/>
              <a:p>
                <a:pPr algn="ctr"/>
                <a:r>
                  <a:rPr lang="en-US" b="1" u="sng" dirty="0">
                    <a:solidFill>
                      <a:prstClr val="black"/>
                    </a:solidFill>
                    <a:latin typeface="Arial" charset="0"/>
                  </a:rPr>
                  <a:t>Filter </a:t>
                </a:r>
                <a:r>
                  <a:rPr lang="en-US" b="1" u="sng" dirty="0" smtClean="0">
                    <a:solidFill>
                      <a:prstClr val="black"/>
                    </a:solidFill>
                    <a:latin typeface="Arial" charset="0"/>
                  </a:rPr>
                  <a:t>3</a:t>
                </a:r>
                <a:endParaRPr lang="en-US" b="1" u="sng" dirty="0">
                  <a:solidFill>
                    <a:prstClr val="black"/>
                  </a:solidFill>
                  <a:latin typeface="Arial" charset="0"/>
                </a:endParaRPr>
              </a:p>
              <a:p>
                <a:pPr algn="ctr"/>
                <a:r>
                  <a:rPr lang="en-US" sz="1600" b="1" dirty="0">
                    <a:solidFill>
                      <a:prstClr val="black"/>
                    </a:solidFill>
                    <a:latin typeface="Arial" charset="0"/>
                  </a:rPr>
                  <a:t>Prioritize </a:t>
                </a:r>
              </a:p>
              <a:p>
                <a:pPr algn="ctr"/>
                <a:r>
                  <a:rPr lang="en-US" sz="1600" b="1" dirty="0">
                    <a:solidFill>
                      <a:prstClr val="black"/>
                    </a:solidFill>
                    <a:latin typeface="Arial" charset="0"/>
                  </a:rPr>
                  <a:t>(Identify </a:t>
                </a:r>
              </a:p>
              <a:p>
                <a:pPr algn="ctr"/>
                <a:r>
                  <a:rPr lang="en-US" sz="1600" b="1" dirty="0">
                    <a:solidFill>
                      <a:prstClr val="black"/>
                    </a:solidFill>
                    <a:latin typeface="Arial" charset="0"/>
                  </a:rPr>
                  <a:t>Best Value) </a:t>
                </a:r>
              </a:p>
            </p:txBody>
          </p:sp>
          <p:sp>
            <p:nvSpPr>
              <p:cNvPr id="11" name="Text Box 8"/>
              <p:cNvSpPr txBox="1">
                <a:spLocks noChangeArrowheads="1"/>
              </p:cNvSpPr>
              <p:nvPr/>
            </p:nvSpPr>
            <p:spPr bwMode="auto">
              <a:xfrm>
                <a:off x="6091282" y="1774825"/>
                <a:ext cx="1333413" cy="861681"/>
              </a:xfrm>
              <a:prstGeom prst="rect">
                <a:avLst/>
              </a:prstGeom>
              <a:noFill/>
              <a:ln w="9525">
                <a:noFill/>
                <a:miter lim="800000"/>
                <a:headEnd/>
                <a:tailEnd/>
              </a:ln>
            </p:spPr>
            <p:txBody>
              <a:bodyPr wrap="none">
                <a:spAutoFit/>
              </a:bodyPr>
              <a:lstStyle/>
              <a:p>
                <a:pPr algn="ctr"/>
                <a:r>
                  <a:rPr lang="en-US" b="1" u="sng" dirty="0">
                    <a:solidFill>
                      <a:prstClr val="black"/>
                    </a:solidFill>
                    <a:latin typeface="Arial" charset="0"/>
                  </a:rPr>
                  <a:t>Filter </a:t>
                </a:r>
                <a:r>
                  <a:rPr lang="en-US" b="1" u="sng" dirty="0" smtClean="0">
                    <a:solidFill>
                      <a:prstClr val="black"/>
                    </a:solidFill>
                    <a:latin typeface="Arial" charset="0"/>
                  </a:rPr>
                  <a:t>4</a:t>
                </a:r>
                <a:endParaRPr lang="en-US" b="1" u="sng" dirty="0">
                  <a:solidFill>
                    <a:prstClr val="black"/>
                  </a:solidFill>
                  <a:latin typeface="Arial" charset="0"/>
                </a:endParaRPr>
              </a:p>
              <a:p>
                <a:pPr algn="ctr"/>
                <a:r>
                  <a:rPr lang="en-US" sz="1600" b="1" dirty="0">
                    <a:solidFill>
                      <a:prstClr val="black"/>
                    </a:solidFill>
                    <a:latin typeface="Arial" charset="0"/>
                  </a:rPr>
                  <a:t>Dominance</a:t>
                </a:r>
              </a:p>
              <a:p>
                <a:pPr algn="ctr"/>
                <a:r>
                  <a:rPr lang="en-US" sz="1600" b="1" dirty="0">
                    <a:solidFill>
                      <a:prstClr val="black"/>
                    </a:solidFill>
                    <a:latin typeface="Arial" charset="0"/>
                  </a:rPr>
                  <a:t>Check</a:t>
                </a:r>
              </a:p>
            </p:txBody>
          </p:sp>
          <p:sp>
            <p:nvSpPr>
              <p:cNvPr id="12" name="Text Box 9"/>
              <p:cNvSpPr txBox="1">
                <a:spLocks noChangeArrowheads="1"/>
              </p:cNvSpPr>
              <p:nvPr/>
            </p:nvSpPr>
            <p:spPr bwMode="auto">
              <a:xfrm>
                <a:off x="7391399" y="1752600"/>
                <a:ext cx="1430895" cy="830908"/>
              </a:xfrm>
              <a:prstGeom prst="rect">
                <a:avLst/>
              </a:prstGeom>
              <a:noFill/>
              <a:ln w="9525">
                <a:noFill/>
                <a:miter lim="800000"/>
                <a:headEnd/>
                <a:tailEnd/>
              </a:ln>
            </p:spPr>
            <p:txBody>
              <a:bodyPr wrap="square">
                <a:spAutoFit/>
              </a:bodyPr>
              <a:lstStyle/>
              <a:p>
                <a:pPr algn="ctr"/>
                <a:endParaRPr lang="en-US" sz="1600" b="1" dirty="0" smtClean="0">
                  <a:solidFill>
                    <a:prstClr val="black"/>
                  </a:solidFill>
                  <a:latin typeface="Arial" charset="0"/>
                </a:endParaRPr>
              </a:p>
              <a:p>
                <a:pPr algn="ctr"/>
                <a:r>
                  <a:rPr lang="en-US" sz="1600" b="1" dirty="0" smtClean="0">
                    <a:solidFill>
                      <a:prstClr val="black"/>
                    </a:solidFill>
                    <a:latin typeface="Arial" charset="0"/>
                  </a:rPr>
                  <a:t>Clarification Phase</a:t>
                </a:r>
                <a:endParaRPr lang="en-US" sz="1600" b="1" dirty="0">
                  <a:solidFill>
                    <a:prstClr val="black"/>
                  </a:solidFill>
                  <a:latin typeface="Arial" charset="0"/>
                </a:endParaRPr>
              </a:p>
            </p:txBody>
          </p:sp>
          <p:sp>
            <p:nvSpPr>
              <p:cNvPr id="13" name="Line 10"/>
              <p:cNvSpPr>
                <a:spLocks noChangeShapeType="1"/>
              </p:cNvSpPr>
              <p:nvPr/>
            </p:nvSpPr>
            <p:spPr bwMode="auto">
              <a:xfrm flipV="1">
                <a:off x="7315200" y="3001963"/>
                <a:ext cx="1295400" cy="0"/>
              </a:xfrm>
              <a:prstGeom prst="line">
                <a:avLst/>
              </a:prstGeom>
              <a:noFill/>
              <a:ln w="76200">
                <a:solidFill>
                  <a:srgbClr val="A50021"/>
                </a:solidFill>
                <a:round/>
                <a:headEnd/>
                <a:tailEnd/>
              </a:ln>
            </p:spPr>
            <p:txBody>
              <a:bodyPr wrap="none"/>
              <a:lstStyle/>
              <a:p>
                <a:endParaRPr lang="en-US" b="1" dirty="0">
                  <a:solidFill>
                    <a:prstClr val="black"/>
                  </a:solidFill>
                </a:endParaRPr>
              </a:p>
            </p:txBody>
          </p:sp>
          <p:sp>
            <p:nvSpPr>
              <p:cNvPr id="14" name="Line 11"/>
              <p:cNvSpPr>
                <a:spLocks noChangeShapeType="1"/>
              </p:cNvSpPr>
              <p:nvPr/>
            </p:nvSpPr>
            <p:spPr bwMode="auto">
              <a:xfrm flipV="1">
                <a:off x="838201" y="4217988"/>
                <a:ext cx="1328738" cy="1344612"/>
              </a:xfrm>
              <a:prstGeom prst="line">
                <a:avLst/>
              </a:prstGeom>
              <a:noFill/>
              <a:ln w="76200">
                <a:solidFill>
                  <a:srgbClr val="A50021"/>
                </a:solidFill>
                <a:round/>
                <a:headEnd/>
                <a:tailEnd/>
              </a:ln>
            </p:spPr>
            <p:txBody>
              <a:bodyPr wrap="none"/>
              <a:lstStyle/>
              <a:p>
                <a:endParaRPr lang="en-US" b="1" dirty="0">
                  <a:solidFill>
                    <a:prstClr val="black"/>
                  </a:solidFill>
                </a:endParaRPr>
              </a:p>
            </p:txBody>
          </p:sp>
          <p:sp>
            <p:nvSpPr>
              <p:cNvPr id="15" name="Line 12"/>
              <p:cNvSpPr>
                <a:spLocks noChangeShapeType="1"/>
              </p:cNvSpPr>
              <p:nvPr/>
            </p:nvSpPr>
            <p:spPr bwMode="auto">
              <a:xfrm flipV="1">
                <a:off x="2182812" y="3616537"/>
                <a:ext cx="1474787" cy="582400"/>
              </a:xfrm>
              <a:prstGeom prst="line">
                <a:avLst/>
              </a:prstGeom>
              <a:noFill/>
              <a:ln w="76200">
                <a:solidFill>
                  <a:srgbClr val="A50021">
                    <a:alpha val="23921"/>
                  </a:srgbClr>
                </a:solidFill>
                <a:round/>
                <a:headEnd/>
                <a:tailEnd/>
              </a:ln>
            </p:spPr>
            <p:txBody>
              <a:bodyPr wrap="none"/>
              <a:lstStyle/>
              <a:p>
                <a:endParaRPr lang="en-US" b="1" dirty="0">
                  <a:solidFill>
                    <a:prstClr val="black"/>
                  </a:solidFill>
                </a:endParaRPr>
              </a:p>
            </p:txBody>
          </p:sp>
          <p:sp>
            <p:nvSpPr>
              <p:cNvPr id="16" name="Line 13"/>
              <p:cNvSpPr>
                <a:spLocks noChangeShapeType="1"/>
              </p:cNvSpPr>
              <p:nvPr/>
            </p:nvSpPr>
            <p:spPr bwMode="auto">
              <a:xfrm flipV="1">
                <a:off x="4718050" y="3021013"/>
                <a:ext cx="1344613" cy="204787"/>
              </a:xfrm>
              <a:prstGeom prst="line">
                <a:avLst/>
              </a:prstGeom>
              <a:noFill/>
              <a:ln w="76200">
                <a:solidFill>
                  <a:srgbClr val="A50021">
                    <a:alpha val="32156"/>
                  </a:srgbClr>
                </a:solidFill>
                <a:round/>
                <a:headEnd/>
                <a:tailEnd/>
              </a:ln>
            </p:spPr>
            <p:txBody>
              <a:bodyPr wrap="none"/>
              <a:lstStyle/>
              <a:p>
                <a:endParaRPr lang="en-US" b="1" dirty="0">
                  <a:solidFill>
                    <a:prstClr val="black"/>
                  </a:solidFill>
                </a:endParaRPr>
              </a:p>
            </p:txBody>
          </p:sp>
          <p:sp>
            <p:nvSpPr>
              <p:cNvPr id="17" name="Oval 14"/>
              <p:cNvSpPr>
                <a:spLocks noChangeArrowheads="1"/>
              </p:cNvSpPr>
              <p:nvPr/>
            </p:nvSpPr>
            <p:spPr bwMode="auto">
              <a:xfrm>
                <a:off x="8445500" y="2868613"/>
                <a:ext cx="182563" cy="182562"/>
              </a:xfrm>
              <a:prstGeom prst="ellipse">
                <a:avLst/>
              </a:prstGeom>
              <a:solidFill>
                <a:srgbClr val="FF0000"/>
              </a:solidFill>
              <a:ln w="9525">
                <a:solidFill>
                  <a:srgbClr val="000000"/>
                </a:solidFill>
                <a:round/>
                <a:headEnd/>
                <a:tailEnd/>
              </a:ln>
            </p:spPr>
            <p:txBody>
              <a:bodyPr wrap="none" anchor="ctr"/>
              <a:lstStyle/>
              <a:p>
                <a:endParaRPr lang="en-US" b="1" dirty="0">
                  <a:solidFill>
                    <a:prstClr val="black"/>
                  </a:solidFill>
                  <a:latin typeface="Arial" charset="0"/>
                </a:endParaRPr>
              </a:p>
            </p:txBody>
          </p:sp>
          <p:sp>
            <p:nvSpPr>
              <p:cNvPr id="18" name="Text Box 15"/>
              <p:cNvSpPr txBox="1">
                <a:spLocks noChangeArrowheads="1"/>
              </p:cNvSpPr>
              <p:nvPr/>
            </p:nvSpPr>
            <p:spPr bwMode="auto">
              <a:xfrm>
                <a:off x="4267200" y="5638800"/>
                <a:ext cx="1066800" cy="338554"/>
              </a:xfrm>
              <a:prstGeom prst="rect">
                <a:avLst/>
              </a:prstGeom>
              <a:noFill/>
              <a:ln w="9525">
                <a:noFill/>
                <a:miter lim="800000"/>
                <a:headEnd/>
                <a:tailEnd/>
              </a:ln>
            </p:spPr>
            <p:txBody>
              <a:bodyPr>
                <a:spAutoFit/>
              </a:bodyPr>
              <a:lstStyle/>
              <a:p>
                <a:pPr algn="ctr"/>
                <a:r>
                  <a:rPr lang="en-US" sz="1600" b="1" dirty="0">
                    <a:solidFill>
                      <a:prstClr val="black"/>
                    </a:solidFill>
                    <a:latin typeface="Arial" charset="0"/>
                  </a:rPr>
                  <a:t>Time</a:t>
                </a:r>
              </a:p>
            </p:txBody>
          </p:sp>
          <p:sp>
            <p:nvSpPr>
              <p:cNvPr id="19" name="Text Box 16"/>
              <p:cNvSpPr txBox="1">
                <a:spLocks noChangeArrowheads="1"/>
              </p:cNvSpPr>
              <p:nvPr/>
            </p:nvSpPr>
            <p:spPr bwMode="auto">
              <a:xfrm rot="-5400000">
                <a:off x="-560388" y="4074111"/>
                <a:ext cx="2295525" cy="338554"/>
              </a:xfrm>
              <a:prstGeom prst="rect">
                <a:avLst/>
              </a:prstGeom>
              <a:noFill/>
              <a:ln w="9525">
                <a:noFill/>
                <a:miter lim="800000"/>
                <a:headEnd/>
                <a:tailEnd/>
              </a:ln>
            </p:spPr>
            <p:txBody>
              <a:bodyPr>
                <a:spAutoFit/>
              </a:bodyPr>
              <a:lstStyle/>
              <a:p>
                <a:pPr algn="ctr"/>
                <a:r>
                  <a:rPr lang="en-US" sz="1600" b="1" dirty="0">
                    <a:solidFill>
                      <a:prstClr val="black"/>
                    </a:solidFill>
                    <a:latin typeface="Arial" charset="0"/>
                  </a:rPr>
                  <a:t>Quality of Vendors</a:t>
                </a:r>
              </a:p>
            </p:txBody>
          </p:sp>
          <p:sp>
            <p:nvSpPr>
              <p:cNvPr id="20" name="Text Box 17"/>
              <p:cNvSpPr txBox="1">
                <a:spLocks noChangeArrowheads="1"/>
              </p:cNvSpPr>
              <p:nvPr/>
            </p:nvSpPr>
            <p:spPr bwMode="auto">
              <a:xfrm>
                <a:off x="3444875" y="1776413"/>
                <a:ext cx="1390650" cy="615553"/>
              </a:xfrm>
              <a:prstGeom prst="rect">
                <a:avLst/>
              </a:prstGeom>
              <a:noFill/>
              <a:ln w="9525">
                <a:noFill/>
                <a:miter lim="800000"/>
                <a:headEnd/>
                <a:tailEnd/>
              </a:ln>
            </p:spPr>
            <p:txBody>
              <a:bodyPr>
                <a:spAutoFit/>
              </a:bodyPr>
              <a:lstStyle/>
              <a:p>
                <a:pPr algn="ctr"/>
                <a:r>
                  <a:rPr lang="en-US" b="1" u="sng" dirty="0">
                    <a:solidFill>
                      <a:prstClr val="black"/>
                    </a:solidFill>
                    <a:latin typeface="Arial" charset="0"/>
                  </a:rPr>
                  <a:t>Filter </a:t>
                </a:r>
                <a:r>
                  <a:rPr lang="en-US" b="1" u="sng" dirty="0" smtClean="0">
                    <a:solidFill>
                      <a:prstClr val="black"/>
                    </a:solidFill>
                    <a:latin typeface="Arial" charset="0"/>
                  </a:rPr>
                  <a:t>2</a:t>
                </a:r>
                <a:endParaRPr lang="en-US" b="1" u="sng" dirty="0">
                  <a:solidFill>
                    <a:prstClr val="black"/>
                  </a:solidFill>
                  <a:latin typeface="Arial" charset="0"/>
                </a:endParaRPr>
              </a:p>
              <a:p>
                <a:pPr algn="ctr"/>
                <a:r>
                  <a:rPr lang="en-US" sz="1600" b="1" dirty="0">
                    <a:solidFill>
                      <a:prstClr val="black"/>
                    </a:solidFill>
                    <a:latin typeface="Arial" charset="0"/>
                  </a:rPr>
                  <a:t>Interview</a:t>
                </a:r>
              </a:p>
            </p:txBody>
          </p:sp>
          <p:sp>
            <p:nvSpPr>
              <p:cNvPr id="21" name="Line 18"/>
              <p:cNvSpPr>
                <a:spLocks noChangeShapeType="1"/>
              </p:cNvSpPr>
              <p:nvPr/>
            </p:nvSpPr>
            <p:spPr bwMode="auto">
              <a:xfrm flipV="1">
                <a:off x="2133600" y="2971799"/>
                <a:ext cx="0" cy="2624137"/>
              </a:xfrm>
              <a:prstGeom prst="line">
                <a:avLst/>
              </a:prstGeom>
              <a:noFill/>
              <a:ln w="19050">
                <a:solidFill>
                  <a:srgbClr val="000000"/>
                </a:solidFill>
                <a:round/>
                <a:headEnd/>
                <a:tailEnd/>
              </a:ln>
            </p:spPr>
            <p:txBody>
              <a:bodyPr/>
              <a:lstStyle/>
              <a:p>
                <a:endParaRPr lang="en-US" b="1" dirty="0">
                  <a:solidFill>
                    <a:prstClr val="black"/>
                  </a:solidFill>
                </a:endParaRPr>
              </a:p>
            </p:txBody>
          </p:sp>
          <p:sp>
            <p:nvSpPr>
              <p:cNvPr id="22" name="Line 19"/>
              <p:cNvSpPr>
                <a:spLocks noChangeShapeType="1"/>
              </p:cNvSpPr>
              <p:nvPr/>
            </p:nvSpPr>
            <p:spPr bwMode="auto">
              <a:xfrm flipV="1">
                <a:off x="3657600" y="2971612"/>
                <a:ext cx="0" cy="2666999"/>
              </a:xfrm>
              <a:prstGeom prst="line">
                <a:avLst/>
              </a:prstGeom>
              <a:noFill/>
              <a:ln w="19050">
                <a:solidFill>
                  <a:srgbClr val="000000"/>
                </a:solidFill>
                <a:round/>
                <a:headEnd/>
                <a:tailEnd/>
              </a:ln>
            </p:spPr>
            <p:txBody>
              <a:bodyPr/>
              <a:lstStyle/>
              <a:p>
                <a:endParaRPr lang="en-US" b="1" dirty="0">
                  <a:solidFill>
                    <a:prstClr val="black"/>
                  </a:solidFill>
                </a:endParaRPr>
              </a:p>
            </p:txBody>
          </p:sp>
          <p:sp>
            <p:nvSpPr>
              <p:cNvPr id="23" name="Line 20"/>
              <p:cNvSpPr>
                <a:spLocks noChangeShapeType="1"/>
              </p:cNvSpPr>
              <p:nvPr/>
            </p:nvSpPr>
            <p:spPr bwMode="auto">
              <a:xfrm flipV="1">
                <a:off x="4772025" y="2930524"/>
                <a:ext cx="0" cy="2708275"/>
              </a:xfrm>
              <a:prstGeom prst="line">
                <a:avLst/>
              </a:prstGeom>
              <a:noFill/>
              <a:ln w="19050">
                <a:solidFill>
                  <a:srgbClr val="000000"/>
                </a:solidFill>
                <a:round/>
                <a:headEnd/>
                <a:tailEnd/>
              </a:ln>
            </p:spPr>
            <p:txBody>
              <a:bodyPr/>
              <a:lstStyle/>
              <a:p>
                <a:endParaRPr lang="en-US" b="1" dirty="0">
                  <a:solidFill>
                    <a:prstClr val="black"/>
                  </a:solidFill>
                </a:endParaRPr>
              </a:p>
            </p:txBody>
          </p:sp>
          <p:sp>
            <p:nvSpPr>
              <p:cNvPr id="24" name="Line 21"/>
              <p:cNvSpPr>
                <a:spLocks noChangeShapeType="1"/>
              </p:cNvSpPr>
              <p:nvPr/>
            </p:nvSpPr>
            <p:spPr bwMode="auto">
              <a:xfrm flipV="1">
                <a:off x="6076950" y="2968624"/>
                <a:ext cx="0" cy="2670175"/>
              </a:xfrm>
              <a:prstGeom prst="line">
                <a:avLst/>
              </a:prstGeom>
              <a:noFill/>
              <a:ln w="19050">
                <a:solidFill>
                  <a:srgbClr val="000000"/>
                </a:solidFill>
                <a:round/>
                <a:headEnd/>
                <a:tailEnd/>
              </a:ln>
            </p:spPr>
            <p:txBody>
              <a:bodyPr/>
              <a:lstStyle/>
              <a:p>
                <a:endParaRPr lang="en-US" b="1" dirty="0">
                  <a:solidFill>
                    <a:prstClr val="black"/>
                  </a:solidFill>
                </a:endParaRPr>
              </a:p>
            </p:txBody>
          </p:sp>
          <p:sp>
            <p:nvSpPr>
              <p:cNvPr id="25" name="Line 22"/>
              <p:cNvSpPr>
                <a:spLocks noChangeShapeType="1"/>
              </p:cNvSpPr>
              <p:nvPr/>
            </p:nvSpPr>
            <p:spPr bwMode="auto">
              <a:xfrm flipV="1">
                <a:off x="7369175" y="2920999"/>
                <a:ext cx="0" cy="2717800"/>
              </a:xfrm>
              <a:prstGeom prst="line">
                <a:avLst/>
              </a:prstGeom>
              <a:noFill/>
              <a:ln w="19050">
                <a:solidFill>
                  <a:srgbClr val="000000"/>
                </a:solidFill>
                <a:round/>
                <a:headEnd/>
                <a:tailEnd/>
              </a:ln>
            </p:spPr>
            <p:txBody>
              <a:bodyPr/>
              <a:lstStyle/>
              <a:p>
                <a:endParaRPr lang="en-US" b="1" dirty="0">
                  <a:solidFill>
                    <a:prstClr val="black"/>
                  </a:solidFill>
                </a:endParaRPr>
              </a:p>
            </p:txBody>
          </p:sp>
          <p:sp>
            <p:nvSpPr>
              <p:cNvPr id="26" name="Line 23"/>
              <p:cNvSpPr>
                <a:spLocks noChangeShapeType="1"/>
              </p:cNvSpPr>
              <p:nvPr/>
            </p:nvSpPr>
            <p:spPr bwMode="auto">
              <a:xfrm flipV="1">
                <a:off x="6038850" y="2992438"/>
                <a:ext cx="1333500" cy="12700"/>
              </a:xfrm>
              <a:prstGeom prst="line">
                <a:avLst/>
              </a:prstGeom>
              <a:noFill/>
              <a:ln w="76200">
                <a:solidFill>
                  <a:srgbClr val="A50021"/>
                </a:solidFill>
                <a:round/>
                <a:headEnd/>
                <a:tailEnd/>
              </a:ln>
            </p:spPr>
            <p:txBody>
              <a:bodyPr wrap="none"/>
              <a:lstStyle/>
              <a:p>
                <a:endParaRPr lang="en-US" b="1" dirty="0">
                  <a:solidFill>
                    <a:prstClr val="black"/>
                  </a:solidFill>
                </a:endParaRPr>
              </a:p>
            </p:txBody>
          </p:sp>
          <p:sp>
            <p:nvSpPr>
              <p:cNvPr id="27" name="Line 24"/>
              <p:cNvSpPr>
                <a:spLocks noChangeShapeType="1"/>
              </p:cNvSpPr>
              <p:nvPr/>
            </p:nvSpPr>
            <p:spPr bwMode="auto">
              <a:xfrm flipV="1">
                <a:off x="3657601" y="3221037"/>
                <a:ext cx="1179512" cy="402728"/>
              </a:xfrm>
              <a:prstGeom prst="line">
                <a:avLst/>
              </a:prstGeom>
              <a:noFill/>
              <a:ln w="76200">
                <a:solidFill>
                  <a:srgbClr val="A50021"/>
                </a:solidFill>
                <a:round/>
                <a:headEnd/>
                <a:tailEnd/>
              </a:ln>
            </p:spPr>
            <p:txBody>
              <a:bodyPr wrap="none"/>
              <a:lstStyle/>
              <a:p>
                <a:endParaRPr lang="en-US" b="1" dirty="0">
                  <a:solidFill>
                    <a:prstClr val="black"/>
                  </a:solidFill>
                </a:endParaRPr>
              </a:p>
            </p:txBody>
          </p:sp>
          <p:sp>
            <p:nvSpPr>
              <p:cNvPr id="28" name="Oval 25"/>
              <p:cNvSpPr>
                <a:spLocks noChangeArrowheads="1"/>
              </p:cNvSpPr>
              <p:nvPr/>
            </p:nvSpPr>
            <p:spPr bwMode="auto">
              <a:xfrm>
                <a:off x="762000" y="5486400"/>
                <a:ext cx="182563" cy="182563"/>
              </a:xfrm>
              <a:prstGeom prst="ellipse">
                <a:avLst/>
              </a:prstGeom>
              <a:solidFill>
                <a:srgbClr val="FF0000"/>
              </a:solidFill>
              <a:ln w="9525">
                <a:solidFill>
                  <a:srgbClr val="000000"/>
                </a:solidFill>
                <a:round/>
                <a:headEnd/>
                <a:tailEnd/>
              </a:ln>
            </p:spPr>
            <p:txBody>
              <a:bodyPr wrap="none" anchor="ctr"/>
              <a:lstStyle/>
              <a:p>
                <a:endParaRPr lang="en-US" b="1" dirty="0">
                  <a:solidFill>
                    <a:prstClr val="black"/>
                  </a:solidFill>
                  <a:latin typeface="Arial" charset="0"/>
                </a:endParaRPr>
              </a:p>
            </p:txBody>
          </p:sp>
          <p:sp>
            <p:nvSpPr>
              <p:cNvPr id="29" name="Oval 26"/>
              <p:cNvSpPr>
                <a:spLocks noChangeArrowheads="1"/>
              </p:cNvSpPr>
              <p:nvPr/>
            </p:nvSpPr>
            <p:spPr bwMode="auto">
              <a:xfrm>
                <a:off x="2057400" y="4191000"/>
                <a:ext cx="182562" cy="182562"/>
              </a:xfrm>
              <a:prstGeom prst="ellipse">
                <a:avLst/>
              </a:prstGeom>
              <a:solidFill>
                <a:srgbClr val="FF0000"/>
              </a:solidFill>
              <a:ln w="9525">
                <a:solidFill>
                  <a:srgbClr val="000000"/>
                </a:solidFill>
                <a:round/>
                <a:headEnd/>
                <a:tailEnd/>
              </a:ln>
            </p:spPr>
            <p:txBody>
              <a:bodyPr wrap="none" anchor="ctr"/>
              <a:lstStyle/>
              <a:p>
                <a:endParaRPr lang="en-US" b="1" dirty="0">
                  <a:solidFill>
                    <a:prstClr val="black"/>
                  </a:solidFill>
                  <a:latin typeface="Arial" charset="0"/>
                </a:endParaRPr>
              </a:p>
            </p:txBody>
          </p:sp>
          <p:sp>
            <p:nvSpPr>
              <p:cNvPr id="30" name="Oval 27"/>
              <p:cNvSpPr>
                <a:spLocks noChangeArrowheads="1"/>
              </p:cNvSpPr>
              <p:nvPr/>
            </p:nvSpPr>
            <p:spPr bwMode="auto">
              <a:xfrm>
                <a:off x="3581400" y="3504954"/>
                <a:ext cx="182562" cy="182563"/>
              </a:xfrm>
              <a:prstGeom prst="ellipse">
                <a:avLst/>
              </a:prstGeom>
              <a:solidFill>
                <a:srgbClr val="FF0000"/>
              </a:solidFill>
              <a:ln w="9525">
                <a:solidFill>
                  <a:srgbClr val="000000"/>
                </a:solidFill>
                <a:round/>
                <a:headEnd/>
                <a:tailEnd/>
              </a:ln>
            </p:spPr>
            <p:txBody>
              <a:bodyPr wrap="none" anchor="ctr"/>
              <a:lstStyle/>
              <a:p>
                <a:endParaRPr lang="en-US" b="1" dirty="0">
                  <a:solidFill>
                    <a:prstClr val="black"/>
                  </a:solidFill>
                  <a:latin typeface="Arial" charset="0"/>
                </a:endParaRPr>
              </a:p>
            </p:txBody>
          </p:sp>
          <p:sp>
            <p:nvSpPr>
              <p:cNvPr id="31" name="Oval 28"/>
              <p:cNvSpPr>
                <a:spLocks noChangeArrowheads="1"/>
              </p:cNvSpPr>
              <p:nvPr/>
            </p:nvSpPr>
            <p:spPr bwMode="auto">
              <a:xfrm>
                <a:off x="4678363" y="3144838"/>
                <a:ext cx="182562" cy="182562"/>
              </a:xfrm>
              <a:prstGeom prst="ellipse">
                <a:avLst/>
              </a:prstGeom>
              <a:solidFill>
                <a:srgbClr val="FF0000"/>
              </a:solidFill>
              <a:ln w="9525">
                <a:solidFill>
                  <a:srgbClr val="000000"/>
                </a:solidFill>
                <a:round/>
                <a:headEnd/>
                <a:tailEnd/>
              </a:ln>
            </p:spPr>
            <p:txBody>
              <a:bodyPr wrap="none" anchor="ctr"/>
              <a:lstStyle/>
              <a:p>
                <a:endParaRPr lang="en-US" b="1" dirty="0">
                  <a:solidFill>
                    <a:prstClr val="black"/>
                  </a:solidFill>
                  <a:latin typeface="Arial" charset="0"/>
                </a:endParaRPr>
              </a:p>
            </p:txBody>
          </p:sp>
          <p:sp>
            <p:nvSpPr>
              <p:cNvPr id="32" name="Oval 29"/>
              <p:cNvSpPr>
                <a:spLocks noChangeArrowheads="1"/>
              </p:cNvSpPr>
              <p:nvPr/>
            </p:nvSpPr>
            <p:spPr bwMode="auto">
              <a:xfrm>
                <a:off x="5969000" y="2944813"/>
                <a:ext cx="182563" cy="182562"/>
              </a:xfrm>
              <a:prstGeom prst="ellipse">
                <a:avLst/>
              </a:prstGeom>
              <a:solidFill>
                <a:srgbClr val="FF0000"/>
              </a:solidFill>
              <a:ln w="9525">
                <a:solidFill>
                  <a:srgbClr val="000000"/>
                </a:solidFill>
                <a:round/>
                <a:headEnd/>
                <a:tailEnd/>
              </a:ln>
            </p:spPr>
            <p:txBody>
              <a:bodyPr wrap="none" anchor="ctr"/>
              <a:lstStyle/>
              <a:p>
                <a:endParaRPr lang="en-US" b="1" dirty="0">
                  <a:solidFill>
                    <a:prstClr val="black"/>
                  </a:solidFill>
                  <a:latin typeface="Arial" charset="0"/>
                </a:endParaRPr>
              </a:p>
            </p:txBody>
          </p:sp>
          <p:sp>
            <p:nvSpPr>
              <p:cNvPr id="34" name="Text Box 32"/>
              <p:cNvSpPr txBox="1">
                <a:spLocks noChangeArrowheads="1"/>
              </p:cNvSpPr>
              <p:nvPr/>
            </p:nvSpPr>
            <p:spPr bwMode="auto">
              <a:xfrm rot="16200000">
                <a:off x="8427156" y="4013993"/>
                <a:ext cx="1054100" cy="366713"/>
              </a:xfrm>
              <a:prstGeom prst="rect">
                <a:avLst/>
              </a:prstGeom>
              <a:solidFill>
                <a:srgbClr val="DDDDDD"/>
              </a:solidFill>
              <a:ln w="9525">
                <a:noFill/>
                <a:miter lim="800000"/>
                <a:headEnd/>
                <a:tailEnd/>
              </a:ln>
            </p:spPr>
            <p:txBody>
              <a:bodyPr>
                <a:spAutoFit/>
              </a:bodyPr>
              <a:lstStyle/>
              <a:p>
                <a:pPr algn="ctr">
                  <a:spcBef>
                    <a:spcPct val="50000"/>
                  </a:spcBef>
                </a:pPr>
                <a:r>
                  <a:rPr lang="en-US" b="1" dirty="0">
                    <a:solidFill>
                      <a:srgbClr val="000000"/>
                    </a:solidFill>
                    <a:latin typeface="Arial" charset="0"/>
                  </a:rPr>
                  <a:t>Award</a:t>
                </a:r>
              </a:p>
            </p:txBody>
          </p:sp>
          <p:sp>
            <p:nvSpPr>
              <p:cNvPr id="35" name="Text Box 33"/>
              <p:cNvSpPr txBox="1">
                <a:spLocks noChangeArrowheads="1"/>
              </p:cNvSpPr>
              <p:nvPr/>
            </p:nvSpPr>
            <p:spPr bwMode="auto">
              <a:xfrm>
                <a:off x="228600" y="2838450"/>
                <a:ext cx="762000" cy="307777"/>
              </a:xfrm>
              <a:prstGeom prst="rect">
                <a:avLst/>
              </a:prstGeom>
              <a:noFill/>
              <a:ln w="9525">
                <a:noFill/>
                <a:miter lim="800000"/>
                <a:headEnd/>
                <a:tailEnd/>
              </a:ln>
            </p:spPr>
            <p:txBody>
              <a:bodyPr>
                <a:spAutoFit/>
              </a:bodyPr>
              <a:lstStyle/>
              <a:p>
                <a:pPr algn="ctr"/>
                <a:r>
                  <a:rPr lang="en-US" sz="1400" b="1" dirty="0">
                    <a:solidFill>
                      <a:prstClr val="black"/>
                    </a:solidFill>
                    <a:latin typeface="Arial" charset="0"/>
                  </a:rPr>
                  <a:t>High</a:t>
                </a:r>
              </a:p>
            </p:txBody>
          </p:sp>
          <p:sp>
            <p:nvSpPr>
              <p:cNvPr id="36" name="Text Box 34"/>
              <p:cNvSpPr txBox="1">
                <a:spLocks noChangeArrowheads="1"/>
              </p:cNvSpPr>
              <p:nvPr/>
            </p:nvSpPr>
            <p:spPr bwMode="auto">
              <a:xfrm>
                <a:off x="152400" y="5334000"/>
                <a:ext cx="762000" cy="307777"/>
              </a:xfrm>
              <a:prstGeom prst="rect">
                <a:avLst/>
              </a:prstGeom>
              <a:noFill/>
              <a:ln w="9525">
                <a:noFill/>
                <a:miter lim="800000"/>
                <a:headEnd/>
                <a:tailEnd/>
              </a:ln>
            </p:spPr>
            <p:txBody>
              <a:bodyPr>
                <a:spAutoFit/>
              </a:bodyPr>
              <a:lstStyle/>
              <a:p>
                <a:pPr algn="ctr"/>
                <a:r>
                  <a:rPr lang="en-US" sz="1400" b="1" dirty="0">
                    <a:solidFill>
                      <a:prstClr val="black"/>
                    </a:solidFill>
                    <a:latin typeface="Arial" charset="0"/>
                  </a:rPr>
                  <a:t>Low</a:t>
                </a:r>
              </a:p>
            </p:txBody>
          </p:sp>
          <p:sp>
            <p:nvSpPr>
              <p:cNvPr id="33" name="Oval 30"/>
              <p:cNvSpPr>
                <a:spLocks noChangeArrowheads="1"/>
              </p:cNvSpPr>
              <p:nvPr/>
            </p:nvSpPr>
            <p:spPr bwMode="auto">
              <a:xfrm>
                <a:off x="7285038" y="2887663"/>
                <a:ext cx="182562" cy="182562"/>
              </a:xfrm>
              <a:prstGeom prst="ellipse">
                <a:avLst/>
              </a:prstGeom>
              <a:solidFill>
                <a:srgbClr val="FF0000"/>
              </a:solidFill>
              <a:ln w="9525">
                <a:solidFill>
                  <a:srgbClr val="000000"/>
                </a:solidFill>
                <a:round/>
                <a:headEnd/>
                <a:tailEnd/>
              </a:ln>
            </p:spPr>
            <p:txBody>
              <a:bodyPr wrap="none" anchor="ctr"/>
              <a:lstStyle/>
              <a:p>
                <a:endParaRPr lang="en-US" b="1" dirty="0">
                  <a:solidFill>
                    <a:prstClr val="black"/>
                  </a:solidFill>
                  <a:latin typeface="Arial" charset="0"/>
                </a:endParaRPr>
              </a:p>
            </p:txBody>
          </p:sp>
        </p:grpSp>
        <p:sp>
          <p:nvSpPr>
            <p:cNvPr id="38" name="Text Box 6"/>
            <p:cNvSpPr txBox="1">
              <a:spLocks noChangeArrowheads="1"/>
            </p:cNvSpPr>
            <p:nvPr/>
          </p:nvSpPr>
          <p:spPr bwMode="auto">
            <a:xfrm>
              <a:off x="4674904" y="3048000"/>
              <a:ext cx="1192496" cy="2200602"/>
            </a:xfrm>
            <a:prstGeom prst="rect">
              <a:avLst/>
            </a:prstGeom>
            <a:noFill/>
            <a:ln w="9525">
              <a:noFill/>
              <a:miter lim="800000"/>
              <a:headEnd/>
              <a:tailEnd/>
            </a:ln>
          </p:spPr>
          <p:txBody>
            <a:bodyPr wrap="square">
              <a:spAutoFit/>
            </a:bodyPr>
            <a:lstStyle/>
            <a:p>
              <a:pPr algn="ctr"/>
              <a:r>
                <a:rPr lang="en-US" sz="1200" b="1" u="sng" dirty="0" smtClean="0">
                  <a:solidFill>
                    <a:prstClr val="black"/>
                  </a:solidFill>
                  <a:latin typeface="Arial" charset="0"/>
                </a:rPr>
                <a:t>Criteria</a:t>
              </a:r>
            </a:p>
            <a:p>
              <a:pPr algn="ctr"/>
              <a:endParaRPr lang="en-US" sz="1200" b="1" u="sng" dirty="0" smtClean="0">
                <a:solidFill>
                  <a:prstClr val="black"/>
                </a:solidFill>
                <a:latin typeface="Arial" charset="0"/>
              </a:endParaRPr>
            </a:p>
            <a:p>
              <a:pPr algn="ctr"/>
              <a:endParaRPr lang="en-US" sz="1200" b="1" u="sng" dirty="0" smtClean="0">
                <a:solidFill>
                  <a:prstClr val="black"/>
                </a:solidFill>
                <a:latin typeface="Arial" charset="0"/>
              </a:endParaRPr>
            </a:p>
            <a:p>
              <a:pPr>
                <a:buFontTx/>
                <a:buChar char="-"/>
              </a:pPr>
              <a:r>
                <a:rPr lang="en-US" sz="1200" b="1" dirty="0" smtClean="0">
                  <a:solidFill>
                    <a:prstClr val="black"/>
                  </a:solidFill>
                  <a:latin typeface="Arial" charset="0"/>
                </a:rPr>
                <a:t>Cost</a:t>
              </a:r>
            </a:p>
            <a:p>
              <a:pPr>
                <a:buFontTx/>
                <a:buChar char="-"/>
              </a:pPr>
              <a:r>
                <a:rPr lang="en-US" sz="1200" b="1" dirty="0" smtClean="0">
                  <a:solidFill>
                    <a:prstClr val="black"/>
                  </a:solidFill>
                  <a:latin typeface="Arial" charset="0"/>
                </a:rPr>
                <a:t>Interview</a:t>
              </a:r>
            </a:p>
            <a:p>
              <a:pPr>
                <a:buFontTx/>
                <a:buChar char="-"/>
              </a:pPr>
              <a:r>
                <a:rPr lang="en-US" sz="1200" b="1" dirty="0" smtClean="0">
                  <a:solidFill>
                    <a:prstClr val="black"/>
                  </a:solidFill>
                  <a:latin typeface="Arial" charset="0"/>
                </a:rPr>
                <a:t>LE</a:t>
              </a:r>
            </a:p>
            <a:p>
              <a:pPr>
                <a:buFontTx/>
                <a:buChar char="-"/>
              </a:pPr>
              <a:r>
                <a:rPr lang="en-US" sz="1200" b="1" dirty="0" smtClean="0">
                  <a:solidFill>
                    <a:prstClr val="black"/>
                  </a:solidFill>
                  <a:latin typeface="Arial" charset="0"/>
                </a:rPr>
                <a:t>RA</a:t>
              </a:r>
            </a:p>
            <a:p>
              <a:pPr>
                <a:buFontTx/>
                <a:buChar char="-"/>
              </a:pPr>
              <a:r>
                <a:rPr lang="en-US" sz="1200" b="1" dirty="0" smtClean="0">
                  <a:solidFill>
                    <a:prstClr val="black"/>
                  </a:solidFill>
                  <a:latin typeface="Arial" charset="0"/>
                </a:rPr>
                <a:t>VA</a:t>
              </a:r>
            </a:p>
            <a:p>
              <a:endParaRPr lang="en-US" sz="1200" b="1" dirty="0" smtClean="0">
                <a:solidFill>
                  <a:prstClr val="black"/>
                </a:solidFill>
                <a:latin typeface="Arial" charset="0"/>
              </a:endParaRPr>
            </a:p>
            <a:p>
              <a:pPr>
                <a:buFontTx/>
                <a:buChar char="-"/>
              </a:pPr>
              <a:endParaRPr lang="en-US" sz="1200" b="1" dirty="0">
                <a:solidFill>
                  <a:prstClr val="black"/>
                </a:solidFill>
                <a:latin typeface="Arial" charset="0"/>
              </a:endParaRPr>
            </a:p>
            <a:p>
              <a:pPr>
                <a:spcBef>
                  <a:spcPts val="600"/>
                </a:spcBef>
              </a:pPr>
              <a:endParaRPr lang="en-US" sz="1200" b="1" dirty="0">
                <a:solidFill>
                  <a:prstClr val="black"/>
                </a:solidFill>
                <a:latin typeface="Arial" charset="0"/>
              </a:endParaRPr>
            </a:p>
          </p:txBody>
        </p:sp>
        <p:sp>
          <p:nvSpPr>
            <p:cNvPr id="39" name="Text Box 6"/>
            <p:cNvSpPr txBox="1">
              <a:spLocks noChangeArrowheads="1"/>
            </p:cNvSpPr>
            <p:nvPr/>
          </p:nvSpPr>
          <p:spPr bwMode="auto">
            <a:xfrm>
              <a:off x="5970304" y="3048000"/>
              <a:ext cx="1268696" cy="3308598"/>
            </a:xfrm>
            <a:prstGeom prst="rect">
              <a:avLst/>
            </a:prstGeom>
            <a:noFill/>
            <a:ln w="9525">
              <a:noFill/>
              <a:miter lim="800000"/>
              <a:headEnd/>
              <a:tailEnd/>
            </a:ln>
          </p:spPr>
          <p:txBody>
            <a:bodyPr wrap="square">
              <a:spAutoFit/>
            </a:bodyPr>
            <a:lstStyle/>
            <a:p>
              <a:pPr algn="ctr"/>
              <a:r>
                <a:rPr lang="en-US" sz="1200" b="1" u="sng" dirty="0" smtClean="0">
                  <a:solidFill>
                    <a:prstClr val="black"/>
                  </a:solidFill>
                  <a:latin typeface="Arial" charset="0"/>
                </a:rPr>
                <a:t>Dominance Check</a:t>
              </a:r>
            </a:p>
            <a:p>
              <a:pPr>
                <a:buFont typeface="Arial" pitchFamily="34" charset="0"/>
                <a:buChar char="•"/>
              </a:pPr>
              <a:r>
                <a:rPr lang="en-US" sz="1200" b="1" dirty="0" smtClean="0">
                  <a:solidFill>
                    <a:prstClr val="black"/>
                  </a:solidFill>
                  <a:latin typeface="Arial" charset="0"/>
                </a:rPr>
                <a:t>Minimized decision making in selection</a:t>
              </a:r>
            </a:p>
            <a:p>
              <a:pPr>
                <a:buFontTx/>
                <a:buChar char="-"/>
              </a:pPr>
              <a:endParaRPr lang="en-US" sz="1200" b="1" dirty="0" smtClean="0">
                <a:solidFill>
                  <a:prstClr val="black"/>
                </a:solidFill>
                <a:latin typeface="Arial" charset="0"/>
              </a:endParaRPr>
            </a:p>
            <a:p>
              <a:pPr>
                <a:buFontTx/>
                <a:buChar char="-"/>
              </a:pPr>
              <a:r>
                <a:rPr lang="en-US" sz="1200" b="1" dirty="0" smtClean="0">
                  <a:solidFill>
                    <a:prstClr val="black"/>
                  </a:solidFill>
                  <a:latin typeface="Arial" charset="0"/>
                </a:rPr>
                <a:t>Best Value is within cost range</a:t>
              </a:r>
            </a:p>
            <a:p>
              <a:pPr>
                <a:buFontTx/>
                <a:buChar char="-"/>
              </a:pPr>
              <a:endParaRPr lang="en-US" sz="1200" b="1" dirty="0" smtClean="0">
                <a:solidFill>
                  <a:prstClr val="black"/>
                </a:solidFill>
                <a:latin typeface="Arial" charset="0"/>
              </a:endParaRPr>
            </a:p>
            <a:p>
              <a:pPr>
                <a:buFontTx/>
                <a:buChar char="-"/>
              </a:pPr>
              <a:r>
                <a:rPr lang="en-US" sz="1200" b="1" dirty="0" smtClean="0">
                  <a:solidFill>
                    <a:prstClr val="black"/>
                  </a:solidFill>
                  <a:latin typeface="Arial" charset="0"/>
                </a:rPr>
                <a:t>BV dominant information is valid</a:t>
              </a:r>
            </a:p>
            <a:p>
              <a:pPr>
                <a:buFontTx/>
                <a:buChar char="-"/>
              </a:pPr>
              <a:endParaRPr lang="en-US" sz="1200" b="1" dirty="0" smtClean="0">
                <a:solidFill>
                  <a:prstClr val="black"/>
                </a:solidFill>
                <a:latin typeface="Arial" charset="0"/>
              </a:endParaRPr>
            </a:p>
            <a:p>
              <a:pPr>
                <a:buFontTx/>
                <a:buChar char="-"/>
              </a:pPr>
              <a:endParaRPr lang="en-US" sz="1200" b="1" dirty="0">
                <a:solidFill>
                  <a:prstClr val="black"/>
                </a:solidFill>
                <a:latin typeface="Arial" charset="0"/>
              </a:endParaRPr>
            </a:p>
            <a:p>
              <a:pPr>
                <a:spcBef>
                  <a:spcPts val="600"/>
                </a:spcBef>
              </a:pPr>
              <a:endParaRPr lang="en-US" sz="1200" b="1" dirty="0">
                <a:solidFill>
                  <a:prstClr val="black"/>
                </a:solidFill>
                <a:latin typeface="Arial" charset="0"/>
              </a:endParaRPr>
            </a:p>
          </p:txBody>
        </p:sp>
        <p:sp>
          <p:nvSpPr>
            <p:cNvPr id="40" name="Text Box 6"/>
            <p:cNvSpPr txBox="1">
              <a:spLocks noChangeArrowheads="1"/>
            </p:cNvSpPr>
            <p:nvPr/>
          </p:nvSpPr>
          <p:spPr bwMode="auto">
            <a:xfrm>
              <a:off x="7162799" y="3040696"/>
              <a:ext cx="1507095" cy="2569934"/>
            </a:xfrm>
            <a:prstGeom prst="rect">
              <a:avLst/>
            </a:prstGeom>
            <a:noFill/>
            <a:ln w="9525">
              <a:noFill/>
              <a:miter lim="800000"/>
              <a:headEnd/>
              <a:tailEnd/>
            </a:ln>
          </p:spPr>
          <p:txBody>
            <a:bodyPr wrap="square">
              <a:spAutoFit/>
            </a:bodyPr>
            <a:lstStyle/>
            <a:p>
              <a:pPr>
                <a:buFontTx/>
                <a:buChar char="-"/>
              </a:pPr>
              <a:endParaRPr lang="en-US" sz="1200" b="1" dirty="0" smtClean="0">
                <a:solidFill>
                  <a:prstClr val="black"/>
                </a:solidFill>
                <a:latin typeface="Arial" charset="0"/>
              </a:endParaRPr>
            </a:p>
            <a:p>
              <a:pPr>
                <a:buFontTx/>
                <a:buChar char="-"/>
              </a:pPr>
              <a:r>
                <a:rPr lang="en-US" sz="1200" b="1" dirty="0" smtClean="0">
                  <a:solidFill>
                    <a:prstClr val="black"/>
                  </a:solidFill>
                  <a:latin typeface="Arial" charset="0"/>
                </a:rPr>
                <a:t>Vendor clarifies proposal</a:t>
              </a:r>
            </a:p>
            <a:p>
              <a:pPr>
                <a:buFontTx/>
                <a:buChar char="-"/>
              </a:pPr>
              <a:r>
                <a:rPr lang="en-US" sz="1200" b="1" dirty="0" smtClean="0">
                  <a:solidFill>
                    <a:prstClr val="black"/>
                  </a:solidFill>
                  <a:latin typeface="Arial" charset="0"/>
                </a:rPr>
                <a:t>Client concerns addressed</a:t>
              </a:r>
            </a:p>
            <a:p>
              <a:pPr>
                <a:buFontTx/>
                <a:buChar char="-"/>
              </a:pPr>
              <a:r>
                <a:rPr lang="en-US" sz="1200" b="1" dirty="0" smtClean="0">
                  <a:solidFill>
                    <a:prstClr val="black"/>
                  </a:solidFill>
                  <a:latin typeface="Arial" charset="0"/>
                </a:rPr>
                <a:t>Detailed schedule</a:t>
              </a:r>
            </a:p>
            <a:p>
              <a:pPr>
                <a:buFontTx/>
                <a:buChar char="-"/>
              </a:pPr>
              <a:r>
                <a:rPr lang="en-US" sz="1200" b="1" dirty="0" smtClean="0">
                  <a:solidFill>
                    <a:prstClr val="black"/>
                  </a:solidFill>
                  <a:latin typeface="Arial" charset="0"/>
                </a:rPr>
                <a:t>Risk activities</a:t>
              </a:r>
            </a:p>
            <a:p>
              <a:pPr>
                <a:buFontTx/>
                <a:buChar char="-"/>
              </a:pPr>
              <a:r>
                <a:rPr lang="en-US" sz="1200" b="1" dirty="0" smtClean="0">
                  <a:solidFill>
                    <a:prstClr val="black"/>
                  </a:solidFill>
                  <a:latin typeface="Arial" charset="0"/>
                </a:rPr>
                <a:t>RMP</a:t>
              </a:r>
            </a:p>
            <a:p>
              <a:pPr>
                <a:buFontTx/>
                <a:buChar char="-"/>
              </a:pPr>
              <a:r>
                <a:rPr lang="en-US" sz="1200" b="1" dirty="0" smtClean="0">
                  <a:solidFill>
                    <a:prstClr val="black"/>
                  </a:solidFill>
                  <a:latin typeface="Arial" charset="0"/>
                </a:rPr>
                <a:t>Performance metrics</a:t>
              </a:r>
            </a:p>
            <a:p>
              <a:pPr>
                <a:buFontTx/>
                <a:buChar char="-"/>
              </a:pPr>
              <a:r>
                <a:rPr lang="en-US" sz="1200" b="1" dirty="0" smtClean="0">
                  <a:solidFill>
                    <a:prstClr val="black"/>
                  </a:solidFill>
                  <a:latin typeface="Arial" charset="0"/>
                </a:rPr>
                <a:t>WRR</a:t>
              </a:r>
              <a:endParaRPr lang="en-US" sz="1200" b="1" dirty="0">
                <a:solidFill>
                  <a:prstClr val="black"/>
                </a:solidFill>
                <a:latin typeface="Arial" charset="0"/>
              </a:endParaRPr>
            </a:p>
            <a:p>
              <a:pPr>
                <a:spcBef>
                  <a:spcPts val="600"/>
                </a:spcBef>
              </a:pPr>
              <a:endParaRPr lang="en-US" sz="1200" b="1" dirty="0">
                <a:solidFill>
                  <a:prstClr val="black"/>
                </a:solidFill>
                <a:latin typeface="Arial" charset="0"/>
              </a:endParaRPr>
            </a:p>
          </p:txBody>
        </p:sp>
        <p:sp>
          <p:nvSpPr>
            <p:cNvPr id="41" name="Text Box 6"/>
            <p:cNvSpPr txBox="1">
              <a:spLocks noChangeArrowheads="1"/>
            </p:cNvSpPr>
            <p:nvPr/>
          </p:nvSpPr>
          <p:spPr bwMode="auto">
            <a:xfrm>
              <a:off x="1962912" y="3048000"/>
              <a:ext cx="1524000" cy="2385268"/>
            </a:xfrm>
            <a:prstGeom prst="rect">
              <a:avLst/>
            </a:prstGeom>
            <a:noFill/>
            <a:ln w="9525">
              <a:noFill/>
              <a:miter lim="800000"/>
              <a:headEnd/>
              <a:tailEnd/>
            </a:ln>
          </p:spPr>
          <p:txBody>
            <a:bodyPr wrap="square">
              <a:spAutoFit/>
            </a:bodyPr>
            <a:lstStyle/>
            <a:p>
              <a:pPr algn="ctr"/>
              <a:r>
                <a:rPr lang="en-US" sz="1200" b="1" u="sng" dirty="0" smtClean="0">
                  <a:solidFill>
                    <a:prstClr val="black"/>
                  </a:solidFill>
                  <a:latin typeface="Arial" charset="0"/>
                </a:rPr>
                <a:t>Criteria</a:t>
              </a:r>
            </a:p>
            <a:p>
              <a:pPr algn="ctr"/>
              <a:endParaRPr lang="en-US" sz="1200" b="1" u="sng" dirty="0" smtClean="0">
                <a:solidFill>
                  <a:prstClr val="black"/>
                </a:solidFill>
                <a:latin typeface="Arial" charset="0"/>
              </a:endParaRPr>
            </a:p>
            <a:p>
              <a:pPr algn="ctr"/>
              <a:endParaRPr lang="en-US" sz="1200" b="1" u="sng" dirty="0" smtClean="0">
                <a:solidFill>
                  <a:prstClr val="black"/>
                </a:solidFill>
                <a:latin typeface="Arial" charset="0"/>
              </a:endParaRPr>
            </a:p>
            <a:p>
              <a:pPr>
                <a:buFontTx/>
                <a:buChar char="-"/>
              </a:pPr>
              <a:r>
                <a:rPr lang="en-US" sz="1200" b="1" dirty="0" smtClean="0">
                  <a:solidFill>
                    <a:prstClr val="black"/>
                  </a:solidFill>
                  <a:latin typeface="Arial" charset="0"/>
                </a:rPr>
                <a:t>Level of Expertise (LE)</a:t>
              </a:r>
            </a:p>
            <a:p>
              <a:pPr>
                <a:buFontTx/>
                <a:buChar char="-"/>
              </a:pPr>
              <a:r>
                <a:rPr lang="en-US" sz="1200" b="1" dirty="0" smtClean="0">
                  <a:solidFill>
                    <a:prstClr val="black"/>
                  </a:solidFill>
                  <a:latin typeface="Arial" charset="0"/>
                </a:rPr>
                <a:t>Risk Assessment (RA)</a:t>
              </a:r>
            </a:p>
            <a:p>
              <a:pPr>
                <a:buFontTx/>
                <a:buChar char="-"/>
              </a:pPr>
              <a:r>
                <a:rPr lang="en-US" sz="1200" b="1" dirty="0" smtClean="0">
                  <a:solidFill>
                    <a:prstClr val="black"/>
                  </a:solidFill>
                  <a:latin typeface="Arial" charset="0"/>
                </a:rPr>
                <a:t>Value Added (VA)</a:t>
              </a:r>
            </a:p>
            <a:p>
              <a:pPr>
                <a:buFontTx/>
                <a:buChar char="-"/>
              </a:pPr>
              <a:r>
                <a:rPr lang="en-US" sz="1200" b="1" dirty="0" smtClean="0">
                  <a:solidFill>
                    <a:prstClr val="black"/>
                  </a:solidFill>
                  <a:latin typeface="Arial" charset="0"/>
                </a:rPr>
                <a:t>Cost</a:t>
              </a:r>
            </a:p>
            <a:p>
              <a:pPr>
                <a:buFontTx/>
                <a:buChar char="-"/>
              </a:pPr>
              <a:r>
                <a:rPr lang="en-US" sz="1200" b="1" dirty="0" smtClean="0">
                  <a:solidFill>
                    <a:prstClr val="black"/>
                  </a:solidFill>
                  <a:latin typeface="Arial" charset="0"/>
                </a:rPr>
                <a:t>Schedule</a:t>
              </a:r>
            </a:p>
            <a:p>
              <a:pPr>
                <a:spcBef>
                  <a:spcPts val="600"/>
                </a:spcBef>
              </a:pPr>
              <a:endParaRPr lang="en-US" sz="1200" b="1" dirty="0">
                <a:solidFill>
                  <a:prstClr val="black"/>
                </a:solidFill>
                <a:latin typeface="Arial" charset="0"/>
              </a:endParaRPr>
            </a:p>
          </p:txBody>
        </p:sp>
      </p:grpSp>
    </p:spTree>
    <p:extLst>
      <p:ext uri="{BB962C8B-B14F-4D97-AF65-F5344CB8AC3E}">
        <p14:creationId xmlns:p14="http://schemas.microsoft.com/office/powerpoint/2010/main" val="4175703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ight Arrow 41" descr="gold arrow pointing right reading &quot;Clarification&quot; over number 2"/>
          <p:cNvSpPr/>
          <p:nvPr/>
        </p:nvSpPr>
        <p:spPr>
          <a:xfrm>
            <a:off x="2819400" y="1566862"/>
            <a:ext cx="2819400" cy="1981200"/>
          </a:xfrm>
          <a:prstGeom prst="rightArrow">
            <a:avLst>
              <a:gd name="adj1" fmla="val 50000"/>
              <a:gd name="adj2" fmla="val 53331"/>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4" name="TextBox 43"/>
          <p:cNvSpPr txBox="1"/>
          <p:nvPr/>
        </p:nvSpPr>
        <p:spPr>
          <a:xfrm>
            <a:off x="3124200" y="1825625"/>
            <a:ext cx="1600200" cy="1570037"/>
          </a:xfrm>
          <a:prstGeom prst="rect">
            <a:avLst/>
          </a:prstGeom>
          <a:noFill/>
        </p:spPr>
        <p:txBody>
          <a:bodyPr>
            <a:spAutoFit/>
          </a:bodyPr>
          <a:lstStyle/>
          <a:p>
            <a:pPr eaLnBrk="1" fontAlgn="auto" hangingPunct="1">
              <a:spcBef>
                <a:spcPts val="0"/>
              </a:spcBef>
              <a:spcAft>
                <a:spcPts val="0"/>
              </a:spcAft>
              <a:defRPr/>
            </a:pPr>
            <a:r>
              <a:rPr lang="en-US" sz="9600" b="1" dirty="0">
                <a:solidFill>
                  <a:schemeClr val="accent6">
                    <a:lumMod val="20000"/>
                    <a:lumOff val="80000"/>
                  </a:schemeClr>
                </a:solidFill>
                <a:latin typeface="Arial Black" pitchFamily="34" charset="0"/>
              </a:rPr>
              <a:t> </a:t>
            </a:r>
            <a:r>
              <a:rPr lang="en-US" sz="9200" b="1" dirty="0">
                <a:solidFill>
                  <a:schemeClr val="accent6">
                    <a:lumMod val="60000"/>
                    <a:lumOff val="40000"/>
                  </a:schemeClr>
                </a:solidFill>
                <a:latin typeface="Arial Black" pitchFamily="34" charset="0"/>
              </a:rPr>
              <a:t>2</a:t>
            </a:r>
          </a:p>
        </p:txBody>
      </p:sp>
      <p:sp>
        <p:nvSpPr>
          <p:cNvPr id="17412" name="Title 1"/>
          <p:cNvSpPr>
            <a:spLocks noGrp="1"/>
          </p:cNvSpPr>
          <p:nvPr>
            <p:ph type="title"/>
          </p:nvPr>
        </p:nvSpPr>
        <p:spPr>
          <a:xfrm>
            <a:off x="0" y="533400"/>
            <a:ext cx="9144000" cy="685800"/>
          </a:xfrm>
        </p:spPr>
        <p:txBody>
          <a:bodyPr/>
          <a:lstStyle/>
          <a:p>
            <a:pPr eaLnBrk="1" hangingPunct="1"/>
            <a:r>
              <a:rPr lang="en-US" altLang="en-US" sz="3400" dirty="0" smtClean="0"/>
              <a:t>Performance Information Procurement System</a:t>
            </a:r>
            <a:endParaRPr lang="en-US" altLang="en-US" sz="3400" i="1" dirty="0" smtClean="0"/>
          </a:p>
        </p:txBody>
      </p:sp>
      <p:grpSp>
        <p:nvGrpSpPr>
          <p:cNvPr id="17413" name="Group 22"/>
          <p:cNvGrpSpPr>
            <a:grpSpLocks/>
          </p:cNvGrpSpPr>
          <p:nvPr/>
        </p:nvGrpSpPr>
        <p:grpSpPr bwMode="auto">
          <a:xfrm>
            <a:off x="0" y="1262062"/>
            <a:ext cx="9099550" cy="5414511"/>
            <a:chOff x="-103474" y="1381126"/>
            <a:chExt cx="8708042" cy="4149278"/>
          </a:xfrm>
        </p:grpSpPr>
        <p:sp>
          <p:nvSpPr>
            <p:cNvPr id="24" name="Line 41"/>
            <p:cNvSpPr>
              <a:spLocks noChangeShapeType="1"/>
            </p:cNvSpPr>
            <p:nvPr/>
          </p:nvSpPr>
          <p:spPr bwMode="auto">
            <a:xfrm>
              <a:off x="-169" y="1673096"/>
              <a:ext cx="2514273" cy="8516"/>
            </a:xfrm>
            <a:prstGeom prst="line">
              <a:avLst/>
            </a:prstGeom>
            <a:noFill/>
            <a:ln w="57150">
              <a:solidFill>
                <a:schemeClr val="tx1"/>
              </a:solidFill>
              <a:round/>
              <a:headEnd/>
              <a:tailEnd type="triangle" w="med" len="med"/>
            </a:ln>
          </p:spPr>
          <p:txBody>
            <a:bodyPr/>
            <a:lstStyle/>
            <a:p>
              <a:pPr eaLnBrk="1" fontAlgn="auto" hangingPunct="1">
                <a:spcBef>
                  <a:spcPts val="0"/>
                </a:spcBef>
                <a:spcAft>
                  <a:spcPts val="0"/>
                </a:spcAft>
                <a:defRPr/>
              </a:pPr>
              <a:endParaRPr lang="en-US" dirty="0">
                <a:ln>
                  <a:solidFill>
                    <a:prstClr val="black"/>
                  </a:solidFill>
                </a:ln>
                <a:solidFill>
                  <a:prstClr val="black"/>
                </a:solidFill>
                <a:latin typeface="+mn-lt"/>
                <a:cs typeface="Tahoma" pitchFamily="34" charset="0"/>
              </a:endParaRPr>
            </a:p>
          </p:txBody>
        </p:sp>
        <p:pic>
          <p:nvPicPr>
            <p:cNvPr id="17429" name="Picture 24" descr="Green arrow point right reading &quot;Selection&quot; over number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366" y="1673096"/>
              <a:ext cx="2500473" cy="1482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30" name="Text Box 42"/>
            <p:cNvSpPr txBox="1">
              <a:spLocks noChangeArrowheads="1"/>
            </p:cNvSpPr>
            <p:nvPr/>
          </p:nvSpPr>
          <p:spPr bwMode="auto">
            <a:xfrm>
              <a:off x="-103474" y="1381126"/>
              <a:ext cx="2509837" cy="259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dirty="0">
                  <a:solidFill>
                    <a:srgbClr val="000000"/>
                  </a:solidFill>
                  <a:cs typeface="Tahoma" pitchFamily="34" charset="0"/>
                </a:rPr>
                <a:t>Vendor is an </a:t>
              </a:r>
              <a:r>
                <a:rPr lang="en-US" altLang="en-US" sz="1600" dirty="0" smtClean="0">
                  <a:solidFill>
                    <a:srgbClr val="000000"/>
                  </a:solidFill>
                  <a:cs typeface="Tahoma" pitchFamily="34" charset="0"/>
                </a:rPr>
                <a:t>expert</a:t>
              </a:r>
              <a:endParaRPr lang="en-US" altLang="en-US" sz="1600" dirty="0">
                <a:solidFill>
                  <a:srgbClr val="000000"/>
                </a:solidFill>
                <a:cs typeface="Tahoma" pitchFamily="34" charset="0"/>
              </a:endParaRPr>
            </a:p>
          </p:txBody>
        </p:sp>
        <p:sp>
          <p:nvSpPr>
            <p:cNvPr id="28" name="Line 41"/>
            <p:cNvSpPr>
              <a:spLocks noChangeShapeType="1"/>
            </p:cNvSpPr>
            <p:nvPr/>
          </p:nvSpPr>
          <p:spPr bwMode="auto">
            <a:xfrm>
              <a:off x="2552084" y="3395719"/>
              <a:ext cx="2698095" cy="0"/>
            </a:xfrm>
            <a:prstGeom prst="line">
              <a:avLst/>
            </a:prstGeom>
            <a:noFill/>
            <a:ln w="57150">
              <a:solidFill>
                <a:schemeClr val="tx1"/>
              </a:solidFill>
              <a:round/>
              <a:headEnd/>
              <a:tailEnd type="triangle" w="med" len="med"/>
            </a:ln>
          </p:spPr>
          <p:txBody>
            <a:bodyPr/>
            <a:lstStyle/>
            <a:p>
              <a:pPr eaLnBrk="1" fontAlgn="auto" hangingPunct="1">
                <a:spcBef>
                  <a:spcPts val="0"/>
                </a:spcBef>
                <a:spcAft>
                  <a:spcPts val="0"/>
                </a:spcAft>
                <a:defRPr/>
              </a:pPr>
              <a:endParaRPr lang="en-US" dirty="0">
                <a:ln>
                  <a:solidFill>
                    <a:prstClr val="black"/>
                  </a:solidFill>
                </a:ln>
                <a:solidFill>
                  <a:prstClr val="black"/>
                </a:solidFill>
                <a:latin typeface="+mn-lt"/>
                <a:cs typeface="Tahoma" pitchFamily="34" charset="0"/>
              </a:endParaRPr>
            </a:p>
          </p:txBody>
        </p:sp>
        <p:sp>
          <p:nvSpPr>
            <p:cNvPr id="30" name="Line 41"/>
            <p:cNvSpPr>
              <a:spLocks noChangeShapeType="1"/>
            </p:cNvSpPr>
            <p:nvPr/>
          </p:nvSpPr>
          <p:spPr bwMode="auto">
            <a:xfrm>
              <a:off x="5323101" y="1698644"/>
              <a:ext cx="3281467" cy="0"/>
            </a:xfrm>
            <a:prstGeom prst="line">
              <a:avLst/>
            </a:prstGeom>
            <a:noFill/>
            <a:ln w="57150">
              <a:solidFill>
                <a:schemeClr val="tx1"/>
              </a:solidFill>
              <a:round/>
              <a:headEnd/>
              <a:tailEnd type="triangle" w="med" len="med"/>
            </a:ln>
          </p:spPr>
          <p:txBody>
            <a:bodyPr/>
            <a:lstStyle/>
            <a:p>
              <a:pPr eaLnBrk="1" fontAlgn="auto" hangingPunct="1">
                <a:spcBef>
                  <a:spcPts val="0"/>
                </a:spcBef>
                <a:spcAft>
                  <a:spcPts val="0"/>
                </a:spcAft>
                <a:defRPr/>
              </a:pPr>
              <a:endParaRPr lang="en-US" dirty="0">
                <a:ln>
                  <a:solidFill>
                    <a:prstClr val="black"/>
                  </a:solidFill>
                </a:ln>
                <a:solidFill>
                  <a:prstClr val="black"/>
                </a:solidFill>
                <a:latin typeface="+mn-lt"/>
                <a:cs typeface="Tahoma" pitchFamily="34" charset="0"/>
              </a:endParaRPr>
            </a:p>
          </p:txBody>
        </p:sp>
        <p:sp>
          <p:nvSpPr>
            <p:cNvPr id="17433" name="Text Box 42"/>
            <p:cNvSpPr txBox="1">
              <a:spLocks noChangeArrowheads="1"/>
            </p:cNvSpPr>
            <p:nvPr/>
          </p:nvSpPr>
          <p:spPr bwMode="auto">
            <a:xfrm>
              <a:off x="5880020" y="1414463"/>
              <a:ext cx="1722597" cy="259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dirty="0">
                  <a:solidFill>
                    <a:srgbClr val="000000"/>
                  </a:solidFill>
                  <a:cs typeface="Tahoma" pitchFamily="34" charset="0"/>
                </a:rPr>
                <a:t>Vendor is an </a:t>
              </a:r>
              <a:r>
                <a:rPr lang="en-US" altLang="en-US" sz="1600" dirty="0" smtClean="0">
                  <a:solidFill>
                    <a:srgbClr val="000000"/>
                  </a:solidFill>
                  <a:cs typeface="Tahoma" pitchFamily="34" charset="0"/>
                </a:rPr>
                <a:t>expert</a:t>
              </a:r>
              <a:endParaRPr lang="en-US" altLang="en-US" sz="1600" dirty="0">
                <a:solidFill>
                  <a:srgbClr val="000000"/>
                </a:solidFill>
                <a:cs typeface="Tahoma" pitchFamily="34" charset="0"/>
              </a:endParaRPr>
            </a:p>
          </p:txBody>
        </p:sp>
        <p:sp>
          <p:nvSpPr>
            <p:cNvPr id="17434" name="Line 18"/>
            <p:cNvSpPr>
              <a:spLocks noChangeShapeType="1"/>
            </p:cNvSpPr>
            <p:nvPr/>
          </p:nvSpPr>
          <p:spPr bwMode="auto">
            <a:xfrm>
              <a:off x="2514600" y="1676400"/>
              <a:ext cx="0" cy="3854004"/>
            </a:xfrm>
            <a:prstGeom prst="line">
              <a:avLst/>
            </a:prstGeom>
            <a:noFill/>
            <a:ln w="9525">
              <a:solidFill>
                <a:schemeClr val="tx1"/>
              </a:solidFill>
              <a:prstDash val="dashDot"/>
              <a:round/>
              <a:headEnd/>
              <a:tailEnd/>
            </a:ln>
            <a:extLst>
              <a:ext uri="{909E8E84-426E-40DD-AFC4-6F175D3DCCD1}">
                <a14:hiddenFill xmlns:a14="http://schemas.microsoft.com/office/drawing/2010/main">
                  <a:noFill/>
                </a14:hiddenFill>
              </a:ext>
            </a:extLst>
          </p:spPr>
          <p:txBody>
            <a:bodyPr/>
            <a:lstStyle/>
            <a:p>
              <a:endParaRPr lang="en-US"/>
            </a:p>
          </p:txBody>
        </p:sp>
        <p:sp>
          <p:nvSpPr>
            <p:cNvPr id="17435" name="Line 18"/>
            <p:cNvSpPr>
              <a:spLocks noChangeShapeType="1"/>
            </p:cNvSpPr>
            <p:nvPr/>
          </p:nvSpPr>
          <p:spPr bwMode="auto">
            <a:xfrm>
              <a:off x="5323164" y="1676400"/>
              <a:ext cx="0" cy="3854004"/>
            </a:xfrm>
            <a:prstGeom prst="line">
              <a:avLst/>
            </a:prstGeom>
            <a:noFill/>
            <a:ln w="9525">
              <a:solidFill>
                <a:schemeClr val="tx1"/>
              </a:solidFill>
              <a:prstDash val="dashDot"/>
              <a:round/>
              <a:headEnd/>
              <a:tailEnd/>
            </a:ln>
            <a:extLst>
              <a:ext uri="{909E8E84-426E-40DD-AFC4-6F175D3DCCD1}">
                <a14:hiddenFill xmlns:a14="http://schemas.microsoft.com/office/drawing/2010/main">
                  <a:noFill/>
                </a14:hiddenFill>
              </a:ext>
            </a:extLst>
          </p:spPr>
          <p:txBody>
            <a:bodyPr/>
            <a:lstStyle/>
            <a:p>
              <a:endParaRPr lang="en-US"/>
            </a:p>
          </p:txBody>
        </p:sp>
        <p:pic>
          <p:nvPicPr>
            <p:cNvPr id="17436" name="Picture 22" descr="blue arrow pointing right reading &quot;Management by Risk Minimization&quot; over number 3"/>
            <p:cNvPicPr>
              <a:picLocks noChangeAspect="1"/>
            </p:cNvPicPr>
            <p:nvPr/>
          </p:nvPicPr>
          <p:blipFill>
            <a:blip r:embed="rId4" cstate="print">
              <a:extLst>
                <a:ext uri="{28A0092B-C50C-407E-A947-70E740481C1C}">
                  <a14:useLocalDpi xmlns:a14="http://schemas.microsoft.com/office/drawing/2010/main" val="0"/>
                </a:ext>
              </a:extLst>
            </a:blip>
            <a:srcRect l="21397"/>
            <a:stretch>
              <a:fillRect/>
            </a:stretch>
          </p:blipFill>
          <p:spPr bwMode="auto">
            <a:xfrm>
              <a:off x="5365532" y="1556308"/>
              <a:ext cx="3239036" cy="1609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414" name="Text Box 42"/>
          <p:cNvSpPr txBox="1">
            <a:spLocks noChangeArrowheads="1"/>
          </p:cNvSpPr>
          <p:nvPr/>
        </p:nvSpPr>
        <p:spPr bwMode="auto">
          <a:xfrm>
            <a:off x="2971800" y="3471862"/>
            <a:ext cx="22050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dirty="0">
                <a:solidFill>
                  <a:srgbClr val="000000"/>
                </a:solidFill>
                <a:cs typeface="Tahoma" pitchFamily="34" charset="0"/>
              </a:rPr>
              <a:t>Vendor is not an </a:t>
            </a:r>
            <a:r>
              <a:rPr lang="en-US" altLang="en-US" sz="1600" dirty="0" smtClean="0">
                <a:solidFill>
                  <a:srgbClr val="000000"/>
                </a:solidFill>
                <a:cs typeface="Tahoma" pitchFamily="34" charset="0"/>
              </a:rPr>
              <a:t>expert</a:t>
            </a:r>
            <a:endParaRPr lang="en-US" altLang="en-US" sz="1600" dirty="0">
              <a:solidFill>
                <a:srgbClr val="000000"/>
              </a:solidFill>
              <a:cs typeface="Tahoma" pitchFamily="34" charset="0"/>
            </a:endParaRPr>
          </a:p>
        </p:txBody>
      </p:sp>
      <p:sp>
        <p:nvSpPr>
          <p:cNvPr id="29" name="Text Box 5"/>
          <p:cNvSpPr txBox="1">
            <a:spLocks noChangeArrowheads="1"/>
          </p:cNvSpPr>
          <p:nvPr/>
        </p:nvSpPr>
        <p:spPr bwMode="auto">
          <a:xfrm>
            <a:off x="152400" y="3929062"/>
            <a:ext cx="762000" cy="584775"/>
          </a:xfrm>
          <a:prstGeom prst="rect">
            <a:avLst/>
          </a:prstGeom>
          <a:solidFill>
            <a:schemeClr val="accent3">
              <a:lumMod val="20000"/>
              <a:lumOff val="80000"/>
            </a:schemeClr>
          </a:solidFill>
          <a:ln w="9525">
            <a:noFill/>
            <a:miter lim="800000"/>
            <a:headEnd/>
            <a:tailEnd/>
          </a:ln>
        </p:spPr>
        <p:txBody>
          <a:bodyPr wrap="square">
            <a:spAutoFit/>
          </a:bodyPr>
          <a:lstStyle/>
          <a:p>
            <a:pPr algn="ctr" eaLnBrk="1" fontAlgn="auto" hangingPunct="1">
              <a:spcBef>
                <a:spcPts val="0"/>
              </a:spcBef>
              <a:spcAft>
                <a:spcPts val="0"/>
              </a:spcAft>
              <a:defRPr/>
            </a:pPr>
            <a:r>
              <a:rPr lang="en-US" sz="1600" u="sng" dirty="0">
                <a:latin typeface="+mn-lt"/>
                <a:cs typeface="Arial" charset="0"/>
              </a:rPr>
              <a:t>Filter 1</a:t>
            </a:r>
          </a:p>
          <a:p>
            <a:pPr algn="ctr" eaLnBrk="1" fontAlgn="auto" hangingPunct="1">
              <a:spcBef>
                <a:spcPts val="0"/>
              </a:spcBef>
              <a:spcAft>
                <a:spcPts val="0"/>
              </a:spcAft>
              <a:defRPr/>
            </a:pPr>
            <a:r>
              <a:rPr lang="en-US" sz="1600" dirty="0" smtClean="0">
                <a:latin typeface="+mn-lt"/>
                <a:cs typeface="Arial" charset="0"/>
              </a:rPr>
              <a:t>PC</a:t>
            </a:r>
            <a:endParaRPr lang="en-US" sz="1600" dirty="0">
              <a:latin typeface="+mn-lt"/>
              <a:cs typeface="Arial" charset="0"/>
            </a:endParaRPr>
          </a:p>
        </p:txBody>
      </p:sp>
      <p:sp>
        <p:nvSpPr>
          <p:cNvPr id="32" name="Text Box 6"/>
          <p:cNvSpPr txBox="1">
            <a:spLocks noChangeArrowheads="1"/>
          </p:cNvSpPr>
          <p:nvPr/>
        </p:nvSpPr>
        <p:spPr bwMode="auto">
          <a:xfrm>
            <a:off x="838200" y="3929062"/>
            <a:ext cx="990600" cy="584775"/>
          </a:xfrm>
          <a:prstGeom prst="rect">
            <a:avLst/>
          </a:prstGeom>
          <a:solidFill>
            <a:schemeClr val="accent3">
              <a:lumMod val="20000"/>
              <a:lumOff val="80000"/>
            </a:schemeClr>
          </a:solidFill>
          <a:ln w="9525">
            <a:noFill/>
            <a:miter lim="800000"/>
            <a:headEnd/>
            <a:tailEnd/>
          </a:ln>
        </p:spPr>
        <p:txBody>
          <a:bodyPr wrap="square">
            <a:spAutoFit/>
          </a:bodyPr>
          <a:lstStyle/>
          <a:p>
            <a:pPr algn="ctr" eaLnBrk="1" fontAlgn="auto" hangingPunct="1">
              <a:spcBef>
                <a:spcPts val="0"/>
              </a:spcBef>
              <a:spcAft>
                <a:spcPts val="0"/>
              </a:spcAft>
              <a:defRPr/>
            </a:pPr>
            <a:r>
              <a:rPr lang="en-US" sz="1600" u="sng" dirty="0">
                <a:latin typeface="+mn-lt"/>
                <a:cs typeface="Arial" charset="0"/>
              </a:rPr>
              <a:t>Filter 2</a:t>
            </a:r>
          </a:p>
          <a:p>
            <a:pPr algn="ctr" eaLnBrk="1" fontAlgn="auto" hangingPunct="1">
              <a:spcBef>
                <a:spcPts val="0"/>
              </a:spcBef>
              <a:spcAft>
                <a:spcPts val="0"/>
              </a:spcAft>
              <a:defRPr/>
            </a:pPr>
            <a:r>
              <a:rPr lang="en-US" sz="1500" dirty="0" smtClean="0">
                <a:latin typeface="+mn-lt"/>
                <a:cs typeface="Arial" charset="0"/>
              </a:rPr>
              <a:t>Interview</a:t>
            </a:r>
            <a:r>
              <a:rPr lang="en-US" sz="1600" dirty="0" smtClean="0">
                <a:latin typeface="+mn-lt"/>
                <a:cs typeface="Arial" charset="0"/>
              </a:rPr>
              <a:t> </a:t>
            </a:r>
            <a:endParaRPr lang="en-US" sz="1600" dirty="0">
              <a:latin typeface="+mn-lt"/>
              <a:cs typeface="Arial" charset="0"/>
            </a:endParaRPr>
          </a:p>
        </p:txBody>
      </p:sp>
      <p:sp>
        <p:nvSpPr>
          <p:cNvPr id="35" name="TextBox 34"/>
          <p:cNvSpPr txBox="1"/>
          <p:nvPr/>
        </p:nvSpPr>
        <p:spPr>
          <a:xfrm>
            <a:off x="1828800" y="3962400"/>
            <a:ext cx="838200" cy="538609"/>
          </a:xfrm>
          <a:prstGeom prst="rect">
            <a:avLst/>
          </a:prstGeom>
          <a:solidFill>
            <a:schemeClr val="accent3">
              <a:lumMod val="20000"/>
              <a:lumOff val="80000"/>
            </a:schemeClr>
          </a:solidFill>
        </p:spPr>
        <p:txBody>
          <a:bodyPr wrap="square">
            <a:spAutoFit/>
          </a:bodyPr>
          <a:lstStyle/>
          <a:p>
            <a:pPr eaLnBrk="1" fontAlgn="auto" hangingPunct="1">
              <a:spcBef>
                <a:spcPts val="0"/>
              </a:spcBef>
              <a:spcAft>
                <a:spcPts val="0"/>
              </a:spcAft>
              <a:defRPr/>
            </a:pPr>
            <a:r>
              <a:rPr lang="en-US" sz="1500" u="sng" dirty="0">
                <a:latin typeface="+mn-lt"/>
              </a:rPr>
              <a:t>Filter 3</a:t>
            </a:r>
          </a:p>
          <a:p>
            <a:pPr eaLnBrk="1" fontAlgn="auto" hangingPunct="1">
              <a:spcBef>
                <a:spcPts val="0"/>
              </a:spcBef>
              <a:spcAft>
                <a:spcPts val="0"/>
              </a:spcAft>
              <a:defRPr/>
            </a:pPr>
            <a:r>
              <a:rPr lang="en-US" sz="1400" dirty="0" smtClean="0">
                <a:latin typeface="+mn-lt"/>
              </a:rPr>
              <a:t>Prioritize</a:t>
            </a:r>
            <a:endParaRPr lang="en-US" sz="1400" dirty="0">
              <a:latin typeface="+mn-lt"/>
            </a:endParaRPr>
          </a:p>
        </p:txBody>
      </p:sp>
      <p:sp>
        <p:nvSpPr>
          <p:cNvPr id="17419" name="TextBox 36"/>
          <p:cNvSpPr txBox="1">
            <a:spLocks noChangeArrowheads="1"/>
          </p:cNvSpPr>
          <p:nvPr/>
        </p:nvSpPr>
        <p:spPr bwMode="auto">
          <a:xfrm>
            <a:off x="838200" y="4876800"/>
            <a:ext cx="11430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dirty="0"/>
              <a:t>   </a:t>
            </a:r>
            <a:r>
              <a:rPr lang="en-US" altLang="en-US" sz="1600" u="sng" dirty="0"/>
              <a:t>Filter </a:t>
            </a:r>
            <a:r>
              <a:rPr lang="en-US" altLang="en-US" sz="1600" u="sng" dirty="0" smtClean="0"/>
              <a:t>4</a:t>
            </a:r>
            <a:endParaRPr lang="en-US" altLang="en-US" sz="1600" u="sng" dirty="0"/>
          </a:p>
          <a:p>
            <a:pPr eaLnBrk="1" hangingPunct="1">
              <a:spcBef>
                <a:spcPct val="0"/>
              </a:spcBef>
              <a:buFontTx/>
              <a:buNone/>
            </a:pPr>
            <a:r>
              <a:rPr lang="en-US" altLang="en-US" sz="1600" dirty="0"/>
              <a:t>Dominance</a:t>
            </a:r>
          </a:p>
          <a:p>
            <a:pPr eaLnBrk="1" hangingPunct="1">
              <a:spcBef>
                <a:spcPct val="0"/>
              </a:spcBef>
              <a:buFontTx/>
              <a:buNone/>
            </a:pPr>
            <a:r>
              <a:rPr lang="en-US" altLang="en-US" sz="1600" dirty="0"/>
              <a:t>Check </a:t>
            </a:r>
          </a:p>
        </p:txBody>
      </p:sp>
      <p:sp>
        <p:nvSpPr>
          <p:cNvPr id="17420" name="TextBox 40"/>
          <p:cNvSpPr txBox="1">
            <a:spLocks noChangeArrowheads="1"/>
          </p:cNvSpPr>
          <p:nvPr/>
        </p:nvSpPr>
        <p:spPr bwMode="auto">
          <a:xfrm>
            <a:off x="3124200" y="2328862"/>
            <a:ext cx="19050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200">
                <a:solidFill>
                  <a:srgbClr val="FFFFFF"/>
                </a:solidFill>
                <a:cs typeface="Arial" charset="0"/>
              </a:rPr>
              <a:t>CLARIFICATION</a:t>
            </a:r>
          </a:p>
        </p:txBody>
      </p:sp>
      <p:sp>
        <p:nvSpPr>
          <p:cNvPr id="17421" name="Rectangle 38"/>
          <p:cNvSpPr>
            <a:spLocks noChangeArrowheads="1"/>
          </p:cNvSpPr>
          <p:nvPr/>
        </p:nvSpPr>
        <p:spPr bwMode="auto">
          <a:xfrm>
            <a:off x="2895600" y="4233862"/>
            <a:ext cx="2971800" cy="209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Char char="-"/>
            </a:pPr>
            <a:endParaRPr lang="en-US" altLang="en-US" sz="1800" b="1" dirty="0">
              <a:solidFill>
                <a:srgbClr val="000000"/>
              </a:solidFill>
            </a:endParaRPr>
          </a:p>
          <a:p>
            <a:pPr eaLnBrk="1" hangingPunct="1">
              <a:spcBef>
                <a:spcPct val="0"/>
              </a:spcBef>
              <a:buFontTx/>
              <a:buChar char="-"/>
            </a:pPr>
            <a:r>
              <a:rPr lang="en-US" altLang="en-US" sz="1600" dirty="0">
                <a:solidFill>
                  <a:srgbClr val="000000"/>
                </a:solidFill>
              </a:rPr>
              <a:t>Vendor clarifies proposal</a:t>
            </a:r>
          </a:p>
          <a:p>
            <a:pPr eaLnBrk="1" hangingPunct="1">
              <a:spcBef>
                <a:spcPct val="0"/>
              </a:spcBef>
              <a:buFontTx/>
              <a:buChar char="-"/>
            </a:pPr>
            <a:r>
              <a:rPr lang="en-US" altLang="en-US" sz="1600" dirty="0">
                <a:solidFill>
                  <a:srgbClr val="000000"/>
                </a:solidFill>
              </a:rPr>
              <a:t>Client concerns addressed</a:t>
            </a:r>
          </a:p>
          <a:p>
            <a:pPr eaLnBrk="1" hangingPunct="1">
              <a:spcBef>
                <a:spcPct val="0"/>
              </a:spcBef>
              <a:buFontTx/>
              <a:buChar char="-"/>
            </a:pPr>
            <a:r>
              <a:rPr lang="en-US" altLang="en-US" sz="1600" dirty="0">
                <a:solidFill>
                  <a:srgbClr val="000000"/>
                </a:solidFill>
              </a:rPr>
              <a:t>Detailed schedule</a:t>
            </a:r>
          </a:p>
          <a:p>
            <a:pPr eaLnBrk="1" hangingPunct="1">
              <a:spcBef>
                <a:spcPct val="0"/>
              </a:spcBef>
              <a:buFontTx/>
              <a:buChar char="-"/>
            </a:pPr>
            <a:r>
              <a:rPr lang="en-US" altLang="en-US" sz="1600" dirty="0">
                <a:solidFill>
                  <a:srgbClr val="000000"/>
                </a:solidFill>
              </a:rPr>
              <a:t>Risk activities</a:t>
            </a:r>
          </a:p>
          <a:p>
            <a:pPr eaLnBrk="1" hangingPunct="1">
              <a:spcBef>
                <a:spcPct val="0"/>
              </a:spcBef>
              <a:buFontTx/>
              <a:buChar char="-"/>
            </a:pPr>
            <a:r>
              <a:rPr lang="en-US" altLang="en-US" sz="1600" dirty="0">
                <a:solidFill>
                  <a:srgbClr val="000000"/>
                </a:solidFill>
              </a:rPr>
              <a:t>Risk </a:t>
            </a:r>
            <a:r>
              <a:rPr lang="en-US" altLang="en-US" sz="1600" dirty="0" smtClean="0">
                <a:solidFill>
                  <a:srgbClr val="000000"/>
                </a:solidFill>
              </a:rPr>
              <a:t>mitigation </a:t>
            </a:r>
            <a:r>
              <a:rPr lang="en-US" altLang="en-US" sz="1600" dirty="0">
                <a:solidFill>
                  <a:srgbClr val="000000"/>
                </a:solidFill>
              </a:rPr>
              <a:t>p</a:t>
            </a:r>
            <a:r>
              <a:rPr lang="en-US" altLang="en-US" sz="1600" dirty="0" smtClean="0">
                <a:solidFill>
                  <a:srgbClr val="000000"/>
                </a:solidFill>
              </a:rPr>
              <a:t>lan</a:t>
            </a:r>
            <a:endParaRPr lang="en-US" altLang="en-US" sz="1600" dirty="0">
              <a:solidFill>
                <a:srgbClr val="000000"/>
              </a:solidFill>
            </a:endParaRPr>
          </a:p>
          <a:p>
            <a:pPr eaLnBrk="1" hangingPunct="1">
              <a:spcBef>
                <a:spcPct val="0"/>
              </a:spcBef>
              <a:buFontTx/>
              <a:buChar char="-"/>
            </a:pPr>
            <a:r>
              <a:rPr lang="en-US" altLang="en-US" sz="1600" dirty="0">
                <a:solidFill>
                  <a:srgbClr val="000000"/>
                </a:solidFill>
              </a:rPr>
              <a:t>Performance </a:t>
            </a:r>
            <a:r>
              <a:rPr lang="en-US" altLang="en-US" sz="1600" dirty="0" smtClean="0">
                <a:solidFill>
                  <a:srgbClr val="000000"/>
                </a:solidFill>
              </a:rPr>
              <a:t>metrics</a:t>
            </a:r>
            <a:endParaRPr lang="en-US" altLang="en-US" sz="1600" dirty="0">
              <a:solidFill>
                <a:srgbClr val="000000"/>
              </a:solidFill>
            </a:endParaRPr>
          </a:p>
          <a:p>
            <a:pPr eaLnBrk="1" hangingPunct="1">
              <a:spcBef>
                <a:spcPct val="0"/>
              </a:spcBef>
              <a:buFontTx/>
              <a:buChar char="-"/>
            </a:pPr>
            <a:r>
              <a:rPr lang="en-US" altLang="en-US" sz="1600" dirty="0">
                <a:solidFill>
                  <a:srgbClr val="000000"/>
                </a:solidFill>
              </a:rPr>
              <a:t>Weekly </a:t>
            </a:r>
            <a:r>
              <a:rPr lang="en-US" altLang="en-US" sz="1600" dirty="0" smtClean="0">
                <a:solidFill>
                  <a:srgbClr val="000000"/>
                </a:solidFill>
              </a:rPr>
              <a:t>risk </a:t>
            </a:r>
            <a:r>
              <a:rPr lang="en-US" altLang="en-US" sz="1600" dirty="0">
                <a:solidFill>
                  <a:srgbClr val="000000"/>
                </a:solidFill>
              </a:rPr>
              <a:t>r</a:t>
            </a:r>
            <a:r>
              <a:rPr lang="en-US" altLang="en-US" sz="1600" dirty="0" smtClean="0">
                <a:solidFill>
                  <a:srgbClr val="000000"/>
                </a:solidFill>
              </a:rPr>
              <a:t>eport </a:t>
            </a:r>
            <a:r>
              <a:rPr lang="en-US" altLang="en-US" sz="1600" dirty="0">
                <a:solidFill>
                  <a:srgbClr val="000000"/>
                </a:solidFill>
              </a:rPr>
              <a:t>d</a:t>
            </a:r>
            <a:r>
              <a:rPr lang="en-US" altLang="en-US" sz="1600" dirty="0" smtClean="0">
                <a:solidFill>
                  <a:srgbClr val="000000"/>
                </a:solidFill>
              </a:rPr>
              <a:t>eveloped</a:t>
            </a:r>
            <a:endParaRPr lang="en-US" altLang="en-US" sz="1600" dirty="0">
              <a:solidFill>
                <a:srgbClr val="000000"/>
              </a:solidFill>
            </a:endParaRPr>
          </a:p>
        </p:txBody>
      </p:sp>
      <p:sp>
        <p:nvSpPr>
          <p:cNvPr id="17422" name="TextBox 52"/>
          <p:cNvSpPr txBox="1">
            <a:spLocks noChangeArrowheads="1"/>
          </p:cNvSpPr>
          <p:nvPr/>
        </p:nvSpPr>
        <p:spPr bwMode="auto">
          <a:xfrm rot="16200000">
            <a:off x="5179219" y="4536281"/>
            <a:ext cx="1676400" cy="4619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400" b="1" dirty="0"/>
              <a:t>AWARD</a:t>
            </a:r>
          </a:p>
        </p:txBody>
      </p:sp>
      <p:sp>
        <p:nvSpPr>
          <p:cNvPr id="17423" name="Rectangle 46"/>
          <p:cNvSpPr>
            <a:spLocks noChangeArrowheads="1"/>
          </p:cNvSpPr>
          <p:nvPr/>
        </p:nvSpPr>
        <p:spPr bwMode="auto">
          <a:xfrm>
            <a:off x="6324600" y="4386262"/>
            <a:ext cx="3200400"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dirty="0">
                <a:solidFill>
                  <a:srgbClr val="000000"/>
                </a:solidFill>
              </a:rPr>
              <a:t>Risk Management Plan</a:t>
            </a:r>
          </a:p>
          <a:p>
            <a:pPr eaLnBrk="1" hangingPunct="1">
              <a:spcBef>
                <a:spcPct val="0"/>
              </a:spcBef>
              <a:buFontTx/>
              <a:buNone/>
            </a:pPr>
            <a:r>
              <a:rPr lang="en-US" altLang="en-US" sz="1800" dirty="0">
                <a:solidFill>
                  <a:srgbClr val="000000"/>
                </a:solidFill>
              </a:rPr>
              <a:t>Quality Control</a:t>
            </a:r>
          </a:p>
          <a:p>
            <a:pPr eaLnBrk="1" hangingPunct="1">
              <a:spcBef>
                <a:spcPct val="0"/>
              </a:spcBef>
              <a:buFontTx/>
              <a:buNone/>
            </a:pPr>
            <a:r>
              <a:rPr lang="en-US" altLang="en-US" sz="1800" dirty="0">
                <a:solidFill>
                  <a:srgbClr val="000000"/>
                </a:solidFill>
              </a:rPr>
              <a:t>Usage Reports</a:t>
            </a:r>
          </a:p>
          <a:p>
            <a:pPr eaLnBrk="1" hangingPunct="1">
              <a:spcBef>
                <a:spcPct val="0"/>
              </a:spcBef>
              <a:buFontTx/>
              <a:buNone/>
            </a:pPr>
            <a:endParaRPr lang="en-US" altLang="en-US" sz="1800" dirty="0">
              <a:solidFill>
                <a:srgbClr val="000000"/>
              </a:solidFill>
            </a:endParaRPr>
          </a:p>
          <a:p>
            <a:pPr eaLnBrk="1" hangingPunct="1">
              <a:spcBef>
                <a:spcPct val="0"/>
              </a:spcBef>
              <a:buFontTx/>
              <a:buNone/>
            </a:pPr>
            <a:endParaRPr lang="en-US" altLang="en-US" sz="1800" dirty="0">
              <a:solidFill>
                <a:srgbClr val="000000"/>
              </a:solidFill>
            </a:endParaRPr>
          </a:p>
        </p:txBody>
      </p:sp>
      <p:sp>
        <p:nvSpPr>
          <p:cNvPr id="54" name="Rectangle 53"/>
          <p:cNvSpPr/>
          <p:nvPr/>
        </p:nvSpPr>
        <p:spPr>
          <a:xfrm>
            <a:off x="5943600" y="3395662"/>
            <a:ext cx="2514600" cy="430213"/>
          </a:xfrm>
          <a:prstGeom prst="rect">
            <a:avLst/>
          </a:prstGeom>
          <a:solidFill>
            <a:schemeClr val="tx2">
              <a:lumMod val="20000"/>
              <a:lumOff val="80000"/>
            </a:schemeClr>
          </a:solidFill>
        </p:spPr>
        <p:txBody>
          <a:bodyPr>
            <a:spAutoFit/>
          </a:bodyPr>
          <a:lstStyle/>
          <a:p>
            <a:pPr eaLnBrk="1" fontAlgn="auto" hangingPunct="1">
              <a:spcBef>
                <a:spcPts val="0"/>
              </a:spcBef>
              <a:spcAft>
                <a:spcPts val="0"/>
              </a:spcAft>
              <a:defRPr/>
            </a:pPr>
            <a:r>
              <a:rPr lang="en-US" sz="2200" dirty="0">
                <a:solidFill>
                  <a:prstClr val="black"/>
                </a:solidFill>
                <a:latin typeface="+mn-lt"/>
              </a:rPr>
              <a:t>  Weekly Risk Report</a:t>
            </a:r>
          </a:p>
        </p:txBody>
      </p:sp>
      <p:sp>
        <p:nvSpPr>
          <p:cNvPr id="17425" name="Rectangle 54"/>
          <p:cNvSpPr>
            <a:spLocks noChangeArrowheads="1"/>
          </p:cNvSpPr>
          <p:nvPr/>
        </p:nvSpPr>
        <p:spPr bwMode="auto">
          <a:xfrm>
            <a:off x="6324600" y="5681662"/>
            <a:ext cx="18684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dirty="0">
                <a:solidFill>
                  <a:srgbClr val="000000"/>
                </a:solidFill>
              </a:rPr>
              <a:t>Quality Assurance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23" name="Rectangle 3"/>
          <p:cNvSpPr>
            <a:spLocks noGrp="1" noChangeArrowheads="1"/>
          </p:cNvSpPr>
          <p:nvPr>
            <p:ph type="body" idx="1"/>
          </p:nvPr>
        </p:nvSpPr>
        <p:spPr/>
        <p:txBody>
          <a:bodyPr>
            <a:normAutofit/>
          </a:bodyPr>
          <a:lstStyle/>
          <a:p>
            <a:r>
              <a:rPr lang="en-US" dirty="0"/>
              <a:t>Considering:</a:t>
            </a:r>
          </a:p>
          <a:p>
            <a:pPr lvl="1"/>
            <a:r>
              <a:rPr lang="en-US" dirty="0" smtClean="0"/>
              <a:t>Pass/fail criteria (required </a:t>
            </a:r>
            <a:r>
              <a:rPr lang="en-US" dirty="0"/>
              <a:t>f</a:t>
            </a:r>
            <a:r>
              <a:rPr lang="en-US" dirty="0" smtClean="0"/>
              <a:t>orms</a:t>
            </a:r>
            <a:r>
              <a:rPr lang="en-US" dirty="0"/>
              <a:t>)</a:t>
            </a:r>
          </a:p>
          <a:p>
            <a:pPr lvl="1"/>
            <a:r>
              <a:rPr lang="en-US" dirty="0" smtClean="0"/>
              <a:t>Scored and </a:t>
            </a:r>
            <a:r>
              <a:rPr lang="en-US" dirty="0"/>
              <a:t>w</a:t>
            </a:r>
            <a:r>
              <a:rPr lang="en-US" dirty="0" smtClean="0"/>
              <a:t>eighted </a:t>
            </a:r>
            <a:r>
              <a:rPr lang="en-US" dirty="0"/>
              <a:t>c</a:t>
            </a:r>
            <a:r>
              <a:rPr lang="en-US" dirty="0" smtClean="0"/>
              <a:t>riteria  (level of expertise, risk </a:t>
            </a:r>
            <a:r>
              <a:rPr lang="en-US" dirty="0"/>
              <a:t>a</a:t>
            </a:r>
            <a:r>
              <a:rPr lang="en-US" dirty="0" smtClean="0"/>
              <a:t>ssessment, value </a:t>
            </a:r>
            <a:r>
              <a:rPr lang="en-US" dirty="0"/>
              <a:t>a</a:t>
            </a:r>
            <a:r>
              <a:rPr lang="en-US" dirty="0" smtClean="0"/>
              <a:t>dd, interview)</a:t>
            </a:r>
          </a:p>
          <a:p>
            <a:pPr lvl="1"/>
            <a:r>
              <a:rPr lang="en-US" dirty="0" smtClean="0"/>
              <a:t>Weighted criteria (price)</a:t>
            </a:r>
            <a:endParaRPr lang="en-US" dirty="0"/>
          </a:p>
          <a:p>
            <a:r>
              <a:rPr lang="en-US" dirty="0"/>
              <a:t>Select potential </a:t>
            </a:r>
            <a:r>
              <a:rPr lang="en-US" dirty="0" smtClean="0"/>
              <a:t>best </a:t>
            </a:r>
            <a:r>
              <a:rPr lang="en-US" dirty="0"/>
              <a:t>v</a:t>
            </a:r>
            <a:r>
              <a:rPr lang="en-US" dirty="0" smtClean="0"/>
              <a:t>alue </a:t>
            </a:r>
            <a:r>
              <a:rPr lang="en-US" dirty="0"/>
              <a:t>s</a:t>
            </a:r>
            <a:r>
              <a:rPr lang="en-US" dirty="0" smtClean="0"/>
              <a:t>upplier</a:t>
            </a:r>
            <a:endParaRPr lang="en-US" strike="sngStrike" dirty="0"/>
          </a:p>
          <a:p>
            <a:r>
              <a:rPr lang="en-US" dirty="0" smtClean="0"/>
              <a:t>One supplier,  </a:t>
            </a:r>
            <a:r>
              <a:rPr lang="en-US" dirty="0"/>
              <a:t>the </a:t>
            </a:r>
            <a:r>
              <a:rPr lang="en-US" dirty="0" smtClean="0"/>
              <a:t>potential </a:t>
            </a:r>
            <a:r>
              <a:rPr lang="en-US" dirty="0"/>
              <a:t>b</a:t>
            </a:r>
            <a:r>
              <a:rPr lang="en-US" dirty="0" smtClean="0"/>
              <a:t>est </a:t>
            </a:r>
            <a:r>
              <a:rPr lang="en-US" dirty="0"/>
              <a:t>v</a:t>
            </a:r>
            <a:r>
              <a:rPr lang="en-US" dirty="0" smtClean="0"/>
              <a:t>alue</a:t>
            </a:r>
            <a:r>
              <a:rPr lang="en-US" dirty="0"/>
              <a:t>, will move forward into the </a:t>
            </a:r>
            <a:r>
              <a:rPr lang="en-US" dirty="0" smtClean="0"/>
              <a:t>clarification </a:t>
            </a:r>
            <a:r>
              <a:rPr lang="en-US" dirty="0"/>
              <a:t>p</a:t>
            </a:r>
            <a:r>
              <a:rPr lang="en-US" dirty="0" smtClean="0"/>
              <a:t>hase</a:t>
            </a:r>
            <a:endParaRPr lang="en-US" dirty="0"/>
          </a:p>
        </p:txBody>
      </p:sp>
      <p:sp>
        <p:nvSpPr>
          <p:cNvPr id="7" name="Rectangle 6"/>
          <p:cNvSpPr/>
          <p:nvPr/>
        </p:nvSpPr>
        <p:spPr>
          <a:xfrm>
            <a:off x="1882789" y="457200"/>
            <a:ext cx="4992649" cy="923330"/>
          </a:xfrm>
          <a:prstGeom prst="rect">
            <a:avLst/>
          </a:prstGeom>
          <a:noFill/>
        </p:spPr>
        <p:txBody>
          <a:bodyPr wrap="none" lIns="91440" tIns="45720" rIns="91440" bIns="45720">
            <a:spAutoFit/>
          </a:bodyPr>
          <a:lstStyle/>
          <a:p>
            <a:pPr algn="ctr"/>
            <a:r>
              <a:rPr lang="en-US" sz="5400" dirty="0"/>
              <a:t>Selection Criteria</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pPr marL="0" indent="0">
              <a:buNone/>
            </a:pPr>
            <a:r>
              <a:rPr lang="en-US" sz="3600" i="1" dirty="0" smtClean="0"/>
              <a:t>The interview of key personnel is the event when the selection committee can get the most dominant information to identify a best value supplier.  </a:t>
            </a:r>
          </a:p>
          <a:p>
            <a:pPr marL="0" indent="0">
              <a:buNone/>
            </a:pPr>
            <a:endParaRPr lang="en-US" dirty="0" smtClean="0"/>
          </a:p>
          <a:p>
            <a:pPr marL="0" indent="0">
              <a:buNone/>
            </a:pPr>
            <a:r>
              <a:rPr lang="en-US" dirty="0" smtClean="0"/>
              <a:t>The interview is different in the following ways:</a:t>
            </a:r>
          </a:p>
          <a:p>
            <a:pPr>
              <a:buNone/>
            </a:pPr>
            <a:r>
              <a:rPr lang="en-US" dirty="0" smtClean="0"/>
              <a:t> </a:t>
            </a:r>
          </a:p>
          <a:p>
            <a:r>
              <a:rPr lang="en-US" dirty="0" smtClean="0"/>
              <a:t>The key person who will do the work is the one who will be interviewed.  </a:t>
            </a:r>
          </a:p>
          <a:p>
            <a:r>
              <a:rPr lang="en-US" dirty="0" smtClean="0"/>
              <a:t>The interview is searching for an "expert“.</a:t>
            </a:r>
          </a:p>
          <a:p>
            <a:r>
              <a:rPr lang="en-US" dirty="0" smtClean="0"/>
              <a:t>The interview is non-technical.</a:t>
            </a:r>
          </a:p>
          <a:p>
            <a:r>
              <a:rPr lang="en-US" dirty="0" smtClean="0"/>
              <a:t>The interview is searching for an individual who can lead a team.  </a:t>
            </a:r>
          </a:p>
          <a:p>
            <a:pPr>
              <a:buNone/>
            </a:pPr>
            <a:endParaRPr lang="en-US" dirty="0" smtClean="0"/>
          </a:p>
          <a:p>
            <a:pPr>
              <a:buNone/>
            </a:pPr>
            <a:r>
              <a:rPr lang="en-US" dirty="0" smtClean="0"/>
              <a:t>The interview should have the following characteristics:</a:t>
            </a:r>
          </a:p>
          <a:p>
            <a:pPr>
              <a:buNone/>
            </a:pPr>
            <a:r>
              <a:rPr lang="en-US" dirty="0" smtClean="0"/>
              <a:t> </a:t>
            </a:r>
          </a:p>
          <a:p>
            <a:pPr lvl="0"/>
            <a:r>
              <a:rPr lang="en-US" dirty="0" smtClean="0"/>
              <a:t>Be as short as possible.  A 20 minutes duration is sufficient.</a:t>
            </a:r>
          </a:p>
          <a:p>
            <a:pPr lvl="0"/>
            <a:r>
              <a:rPr lang="en-US" dirty="0" smtClean="0"/>
              <a:t>The number of questions should be limited to a few questions, and clarifications can be asked if the key personnel do not respond in a dominant fashion.  </a:t>
            </a:r>
          </a:p>
          <a:p>
            <a:pPr>
              <a:buNone/>
            </a:pPr>
            <a:r>
              <a:rPr lang="en-US" dirty="0" smtClean="0"/>
              <a:t> </a:t>
            </a:r>
          </a:p>
        </p:txBody>
      </p:sp>
      <p:sp>
        <p:nvSpPr>
          <p:cNvPr id="4" name="Rectangle 3"/>
          <p:cNvSpPr/>
          <p:nvPr/>
        </p:nvSpPr>
        <p:spPr>
          <a:xfrm>
            <a:off x="2817151" y="457200"/>
            <a:ext cx="2842830"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5400" dirty="0"/>
              <a:t>Interview</a:t>
            </a:r>
            <a:endParaRPr lang="en-US" sz="5400" b="1" cap="all" spc="0" dirty="0">
              <a:ln w="0"/>
              <a:effectLst>
                <a:reflection blurRad="12700" stA="50000" endPos="50000" dist="5000" dir="5400000" sy="-100000" rotWithShape="0"/>
              </a:effectLs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 Objectives</a:t>
            </a:r>
            <a:endParaRPr lang="en-US" dirty="0"/>
          </a:p>
        </p:txBody>
      </p:sp>
      <p:sp>
        <p:nvSpPr>
          <p:cNvPr id="3" name="Content Placeholder 2"/>
          <p:cNvSpPr>
            <a:spLocks noGrp="1"/>
          </p:cNvSpPr>
          <p:nvPr>
            <p:ph idx="1"/>
          </p:nvPr>
        </p:nvSpPr>
        <p:spPr>
          <a:xfrm>
            <a:off x="457200" y="1371600"/>
            <a:ext cx="8229600" cy="4754563"/>
          </a:xfrm>
        </p:spPr>
        <p:txBody>
          <a:bodyPr>
            <a:noAutofit/>
          </a:bodyPr>
          <a:lstStyle/>
          <a:p>
            <a:pPr lvl="0"/>
            <a:r>
              <a:rPr lang="en-US" sz="2400" dirty="0" smtClean="0"/>
              <a:t>Can the individual see into the future?</a:t>
            </a:r>
          </a:p>
          <a:p>
            <a:pPr lvl="0"/>
            <a:endParaRPr lang="en-US" sz="2400" dirty="0" smtClean="0"/>
          </a:p>
          <a:p>
            <a:pPr lvl="0"/>
            <a:r>
              <a:rPr lang="en-US" sz="2400" dirty="0" smtClean="0"/>
              <a:t>Does the individual know what they are looking for?</a:t>
            </a:r>
          </a:p>
          <a:p>
            <a:pPr lvl="0"/>
            <a:endParaRPr lang="en-US" sz="2400" dirty="0" smtClean="0"/>
          </a:p>
          <a:p>
            <a:pPr lvl="0"/>
            <a:r>
              <a:rPr lang="en-US" sz="2400" dirty="0" smtClean="0"/>
              <a:t>Does the individual see the project as complex or simple?</a:t>
            </a:r>
          </a:p>
          <a:p>
            <a:pPr lvl="0"/>
            <a:endParaRPr lang="en-US" sz="2400" dirty="0" smtClean="0"/>
          </a:p>
          <a:p>
            <a:pPr lvl="0"/>
            <a:r>
              <a:rPr lang="en-US" sz="2400" dirty="0" smtClean="0"/>
              <a:t>Is the person quick, concise, very perceptive and polite?</a:t>
            </a:r>
          </a:p>
          <a:p>
            <a:endParaRPr lang="en-US" sz="2400" dirty="0" smtClean="0"/>
          </a:p>
          <a:p>
            <a:r>
              <a:rPr lang="en-US" sz="2400" dirty="0" smtClean="0"/>
              <a:t>Can a project manager quickly identify what to do on a project?</a:t>
            </a: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78" y="533400"/>
            <a:ext cx="9144000" cy="685800"/>
          </a:xfrm>
        </p:spPr>
        <p:txBody>
          <a:bodyPr rtlCol="0">
            <a:normAutofit fontScale="90000"/>
          </a:bodyPr>
          <a:lstStyle/>
          <a:p>
            <a:pPr eaLnBrk="1" fontAlgn="auto" hangingPunct="1">
              <a:spcAft>
                <a:spcPts val="0"/>
              </a:spcAft>
              <a:defRPr/>
            </a:pPr>
            <a:r>
              <a:rPr lang="en-US" dirty="0" smtClean="0"/>
              <a:t>Performance-Based Contracting</a:t>
            </a:r>
            <a:endParaRPr lang="en-US" dirty="0"/>
          </a:p>
        </p:txBody>
      </p:sp>
      <p:sp>
        <p:nvSpPr>
          <p:cNvPr id="3075" name="Content Placeholder 2"/>
          <p:cNvSpPr>
            <a:spLocks noGrp="1"/>
          </p:cNvSpPr>
          <p:nvPr>
            <p:ph idx="1"/>
          </p:nvPr>
        </p:nvSpPr>
        <p:spPr>
          <a:xfrm>
            <a:off x="381000" y="3352800"/>
            <a:ext cx="8229600" cy="2286000"/>
          </a:xfrm>
        </p:spPr>
        <p:txBody>
          <a:bodyPr/>
          <a:lstStyle/>
          <a:p>
            <a:pPr eaLnBrk="1" hangingPunct="1"/>
            <a:r>
              <a:rPr lang="en-US" altLang="en-US" dirty="0" smtClean="0"/>
              <a:t>In the performance-based approach, an agency says </a:t>
            </a:r>
            <a:r>
              <a:rPr lang="en-US" altLang="en-US" b="1" dirty="0" smtClean="0"/>
              <a:t>what problem needs to be solved </a:t>
            </a:r>
            <a:r>
              <a:rPr lang="en-US" altLang="en-US" dirty="0" smtClean="0"/>
              <a:t>and allows contractors to make bids detailing their proposed solutions. </a:t>
            </a:r>
          </a:p>
        </p:txBody>
      </p:sp>
      <p:pic>
        <p:nvPicPr>
          <p:cNvPr id="3076" name="Picture 2" descr="NextGov - TECHNOLOGY and the BUSINESS OF GOVERNMEN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6600" y="2209800"/>
            <a:ext cx="21431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TextBox 4"/>
          <p:cNvSpPr txBox="1">
            <a:spLocks noChangeArrowheads="1"/>
          </p:cNvSpPr>
          <p:nvPr/>
        </p:nvSpPr>
        <p:spPr bwMode="auto">
          <a:xfrm>
            <a:off x="1295400" y="2209800"/>
            <a:ext cx="1905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400"/>
              <a:t>According to: </a:t>
            </a:r>
          </a:p>
        </p:txBody>
      </p:sp>
      <p:sp>
        <p:nvSpPr>
          <p:cNvPr id="3078" name="TextBox 6"/>
          <p:cNvSpPr txBox="1">
            <a:spLocks noChangeArrowheads="1"/>
          </p:cNvSpPr>
          <p:nvPr/>
        </p:nvSpPr>
        <p:spPr bwMode="auto">
          <a:xfrm>
            <a:off x="5257800" y="2209800"/>
            <a:ext cx="1371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800" dirty="0"/>
              <a:t>.com</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685800"/>
          </a:xfrm>
          <a:extLst/>
        </p:spPr>
        <p:txBody>
          <a:bodyPr rtlCol="0">
            <a:normAutofit fontScale="90000"/>
          </a:bodyPr>
          <a:lstStyle/>
          <a:p>
            <a:pPr eaLnBrk="1" fontAlgn="auto" hangingPunct="1">
              <a:spcAft>
                <a:spcPts val="0"/>
              </a:spcAft>
              <a:defRPr/>
            </a:pPr>
            <a:r>
              <a:rPr lang="en-US" dirty="0" smtClean="0"/>
              <a:t>Rating System</a:t>
            </a:r>
            <a:endParaRPr lang="en-US" dirty="0"/>
          </a:p>
        </p:txBody>
      </p:sp>
      <p:sp>
        <p:nvSpPr>
          <p:cNvPr id="3" name="Content Placeholder 2"/>
          <p:cNvSpPr>
            <a:spLocks noGrp="1"/>
          </p:cNvSpPr>
          <p:nvPr>
            <p:ph sz="half" idx="1"/>
          </p:nvPr>
        </p:nvSpPr>
        <p:spPr>
          <a:xfrm>
            <a:off x="457200" y="1417638"/>
            <a:ext cx="8153400" cy="1554162"/>
          </a:xfrm>
        </p:spPr>
        <p:txBody>
          <a:bodyPr rtlCol="0">
            <a:normAutofit fontScale="92500" lnSpcReduction="10000"/>
          </a:bodyPr>
          <a:lstStyle/>
          <a:p>
            <a:pPr eaLnBrk="1" fontAlgn="auto" hangingPunct="1">
              <a:spcAft>
                <a:spcPts val="0"/>
              </a:spcAft>
              <a:buFont typeface="Arial" panose="020B0604020202020204" pitchFamily="34" charset="0"/>
              <a:buChar char="•"/>
              <a:defRPr/>
            </a:pPr>
            <a:r>
              <a:rPr lang="en-US" dirty="0" smtClean="0"/>
              <a:t>Two components:</a:t>
            </a:r>
          </a:p>
          <a:p>
            <a:pPr lvl="1" eaLnBrk="1" fontAlgn="auto" hangingPunct="1">
              <a:spcAft>
                <a:spcPts val="0"/>
              </a:spcAft>
              <a:buFont typeface="Arial" panose="020B0604020202020204" pitchFamily="34" charset="0"/>
              <a:buChar char="–"/>
              <a:defRPr/>
            </a:pPr>
            <a:r>
              <a:rPr lang="en-US" dirty="0" smtClean="0"/>
              <a:t>Claims </a:t>
            </a:r>
          </a:p>
          <a:p>
            <a:pPr lvl="1" eaLnBrk="1" fontAlgn="auto" hangingPunct="1">
              <a:spcAft>
                <a:spcPts val="0"/>
              </a:spcAft>
              <a:buFont typeface="Arial" panose="020B0604020202020204" pitchFamily="34" charset="0"/>
              <a:buChar char="–"/>
              <a:defRPr/>
            </a:pPr>
            <a:r>
              <a:rPr lang="en-US" dirty="0" smtClean="0"/>
              <a:t>Verifiable performance measurements (VPM) to substantiate each claim </a:t>
            </a:r>
          </a:p>
          <a:p>
            <a:pPr eaLnBrk="1" fontAlgn="auto" hangingPunct="1">
              <a:spcAft>
                <a:spcPts val="0"/>
              </a:spcAft>
              <a:buFont typeface="Arial" panose="020B0604020202020204" pitchFamily="34" charset="0"/>
              <a:buNone/>
              <a:defRPr/>
            </a:pPr>
            <a:endParaRPr lang="en-US" dirty="0" smtClean="0"/>
          </a:p>
          <a:p>
            <a:pPr lvl="1" eaLnBrk="1" fontAlgn="auto" hangingPunct="1">
              <a:spcAft>
                <a:spcPts val="0"/>
              </a:spcAft>
              <a:buFont typeface="Arial" panose="020B0604020202020204" pitchFamily="34" charset="0"/>
              <a:buChar char="–"/>
              <a:defRPr/>
            </a:pPr>
            <a:endParaRPr lang="en-US" dirty="0"/>
          </a:p>
        </p:txBody>
      </p:sp>
      <p:sp>
        <p:nvSpPr>
          <p:cNvPr id="6" name="TextBox 5"/>
          <p:cNvSpPr txBox="1"/>
          <p:nvPr/>
        </p:nvSpPr>
        <p:spPr>
          <a:xfrm>
            <a:off x="609600" y="3295650"/>
            <a:ext cx="5867400" cy="2800350"/>
          </a:xfrm>
          <a:prstGeom prst="rect">
            <a:avLst/>
          </a:prstGeom>
          <a:noFill/>
        </p:spPr>
        <p:txBody>
          <a:bodyPr>
            <a:spAutoFit/>
          </a:bodyPr>
          <a:lstStyle/>
          <a:p>
            <a:pPr marL="233363" indent="-233363" eaLnBrk="1" fontAlgn="auto" hangingPunct="1">
              <a:spcBef>
                <a:spcPts val="0"/>
              </a:spcBef>
              <a:spcAft>
                <a:spcPts val="0"/>
              </a:spcAft>
              <a:buFont typeface="Arial" pitchFamily="34" charset="0"/>
              <a:buChar char="•"/>
              <a:defRPr/>
            </a:pPr>
            <a:r>
              <a:rPr lang="en-US" sz="2200" dirty="0">
                <a:latin typeface="+mn-lt"/>
              </a:rPr>
              <a:t>High performance claim with </a:t>
            </a:r>
            <a:r>
              <a:rPr lang="en-US" sz="2200" dirty="0" smtClean="0">
                <a:latin typeface="+mn-lt"/>
              </a:rPr>
              <a:t>VPM</a:t>
            </a:r>
            <a:endParaRPr lang="en-US" sz="2200" dirty="0">
              <a:latin typeface="+mn-lt"/>
            </a:endParaRPr>
          </a:p>
          <a:p>
            <a:pPr marL="233363" indent="-233363" eaLnBrk="1" fontAlgn="auto" hangingPunct="1">
              <a:spcBef>
                <a:spcPts val="0"/>
              </a:spcBef>
              <a:spcAft>
                <a:spcPts val="0"/>
              </a:spcAft>
              <a:defRPr/>
            </a:pPr>
            <a:endParaRPr lang="en-US" sz="2200" dirty="0">
              <a:latin typeface="+mn-lt"/>
            </a:endParaRPr>
          </a:p>
          <a:p>
            <a:pPr marL="233363" indent="-233363" eaLnBrk="1" fontAlgn="auto" hangingPunct="1">
              <a:spcBef>
                <a:spcPts val="0"/>
              </a:spcBef>
              <a:spcAft>
                <a:spcPts val="0"/>
              </a:spcAft>
              <a:defRPr/>
            </a:pPr>
            <a:endParaRPr lang="en-US" sz="2200" dirty="0">
              <a:latin typeface="+mn-lt"/>
            </a:endParaRPr>
          </a:p>
          <a:p>
            <a:pPr marL="233363" indent="-233363" eaLnBrk="1" fontAlgn="auto" hangingPunct="1">
              <a:spcBef>
                <a:spcPts val="0"/>
              </a:spcBef>
              <a:spcAft>
                <a:spcPts val="0"/>
              </a:spcAft>
              <a:buFont typeface="Arial" pitchFamily="34" charset="0"/>
              <a:buChar char="•"/>
              <a:defRPr/>
            </a:pPr>
            <a:r>
              <a:rPr lang="en-US" sz="2200" dirty="0">
                <a:latin typeface="+mn-lt"/>
              </a:rPr>
              <a:t>High/Low performance claim with no </a:t>
            </a:r>
            <a:r>
              <a:rPr lang="en-US" sz="2200" dirty="0" smtClean="0">
                <a:latin typeface="+mn-lt"/>
              </a:rPr>
              <a:t>VPM</a:t>
            </a:r>
            <a:endParaRPr lang="en-US" sz="2200" dirty="0">
              <a:latin typeface="+mn-lt"/>
            </a:endParaRPr>
          </a:p>
          <a:p>
            <a:pPr marL="233363" indent="-233363" eaLnBrk="1" fontAlgn="auto" hangingPunct="1">
              <a:spcBef>
                <a:spcPts val="0"/>
              </a:spcBef>
              <a:spcAft>
                <a:spcPts val="0"/>
              </a:spcAft>
              <a:buFont typeface="Arial" pitchFamily="34" charset="0"/>
              <a:buChar char="•"/>
              <a:defRPr/>
            </a:pPr>
            <a:r>
              <a:rPr lang="en-US" sz="2200" dirty="0">
                <a:latin typeface="+mn-lt"/>
              </a:rPr>
              <a:t>If a decision has to be </a:t>
            </a:r>
            <a:r>
              <a:rPr lang="en-US" sz="2200" dirty="0" smtClean="0">
                <a:latin typeface="+mn-lt"/>
              </a:rPr>
              <a:t>made</a:t>
            </a:r>
            <a:endParaRPr lang="en-US" sz="2200" dirty="0">
              <a:latin typeface="+mn-lt"/>
            </a:endParaRPr>
          </a:p>
          <a:p>
            <a:pPr marL="233363" indent="-233363" eaLnBrk="1" fontAlgn="auto" hangingPunct="1">
              <a:spcBef>
                <a:spcPts val="0"/>
              </a:spcBef>
              <a:spcAft>
                <a:spcPts val="0"/>
              </a:spcAft>
              <a:defRPr/>
            </a:pPr>
            <a:endParaRPr lang="en-US" sz="2200" dirty="0">
              <a:latin typeface="+mn-lt"/>
            </a:endParaRPr>
          </a:p>
          <a:p>
            <a:pPr marL="233363" indent="-233363" eaLnBrk="1" fontAlgn="auto" hangingPunct="1">
              <a:spcBef>
                <a:spcPts val="0"/>
              </a:spcBef>
              <a:spcAft>
                <a:spcPts val="0"/>
              </a:spcAft>
              <a:buFont typeface="Arial" pitchFamily="34" charset="0"/>
              <a:buChar char="•"/>
              <a:defRPr/>
            </a:pPr>
            <a:endParaRPr lang="en-US" sz="2200" dirty="0">
              <a:latin typeface="+mn-lt"/>
            </a:endParaRPr>
          </a:p>
          <a:p>
            <a:pPr marL="233363" indent="-233363" eaLnBrk="1" fontAlgn="auto" hangingPunct="1">
              <a:spcBef>
                <a:spcPts val="0"/>
              </a:spcBef>
              <a:spcAft>
                <a:spcPts val="0"/>
              </a:spcAft>
              <a:buFont typeface="Arial" pitchFamily="34" charset="0"/>
              <a:buChar char="•"/>
              <a:defRPr/>
            </a:pPr>
            <a:r>
              <a:rPr lang="en-US" sz="2200" dirty="0">
                <a:latin typeface="+mn-lt"/>
              </a:rPr>
              <a:t>Low performance claim with </a:t>
            </a:r>
            <a:r>
              <a:rPr lang="en-US" sz="2200" dirty="0" smtClean="0">
                <a:latin typeface="+mn-lt"/>
              </a:rPr>
              <a:t>VPM</a:t>
            </a:r>
            <a:endParaRPr lang="en-US" sz="2200" dirty="0">
              <a:latin typeface="+mn-lt"/>
            </a:endParaRPr>
          </a:p>
        </p:txBody>
      </p:sp>
      <p:sp>
        <p:nvSpPr>
          <p:cNvPr id="9" name="Rectangle 8"/>
          <p:cNvSpPr/>
          <p:nvPr/>
        </p:nvSpPr>
        <p:spPr>
          <a:xfrm>
            <a:off x="6629400" y="3200400"/>
            <a:ext cx="886781" cy="2862322"/>
          </a:xfrm>
          <a:prstGeom prst="rect">
            <a:avLst/>
          </a:prstGeom>
          <a:noFill/>
          <a:ln>
            <a:noFill/>
          </a:ln>
        </p:spPr>
        <p:txBody>
          <a:bodyPr>
            <a:spAutoFit/>
            <a:scene3d>
              <a:camera prst="orthographicFront"/>
              <a:lightRig rig="glow" dir="tl">
                <a:rot lat="0" lon="0" rev="5400000"/>
              </a:lightRig>
            </a:scene3d>
            <a:sp3d>
              <a:bevelT w="0" h="0"/>
              <a:contourClr>
                <a:schemeClr val="accent6">
                  <a:shade val="73000"/>
                </a:schemeClr>
              </a:contourClr>
            </a:sp3d>
          </a:bodyPr>
          <a:lstStyle/>
          <a:p>
            <a:pPr algn="ctr" eaLnBrk="1" fontAlgn="auto" hangingPunct="1">
              <a:spcBef>
                <a:spcPts val="0"/>
              </a:spcBef>
              <a:spcAft>
                <a:spcPts val="0"/>
              </a:spcAft>
              <a:defRPr/>
            </a:pPr>
            <a:r>
              <a:rPr lang="en-US" sz="3600" dirty="0">
                <a:ln w="0">
                  <a:noFill/>
                </a:ln>
              </a:rPr>
              <a:t>10</a:t>
            </a:r>
          </a:p>
          <a:p>
            <a:pPr algn="ctr" eaLnBrk="1" fontAlgn="auto" hangingPunct="1">
              <a:spcBef>
                <a:spcPts val="0"/>
              </a:spcBef>
              <a:spcAft>
                <a:spcPts val="0"/>
              </a:spcAft>
              <a:defRPr/>
            </a:pPr>
            <a:endParaRPr lang="en-US" sz="3600" b="1" dirty="0">
              <a:ln w="0">
                <a:noFill/>
              </a:ln>
              <a:effectLst>
                <a:outerShdw blurRad="80000" dist="40000" dir="5040000" algn="tl">
                  <a:srgbClr val="000000">
                    <a:alpha val="30000"/>
                  </a:srgbClr>
                </a:outerShdw>
              </a:effectLst>
            </a:endParaRPr>
          </a:p>
          <a:p>
            <a:pPr algn="ctr" eaLnBrk="1" fontAlgn="auto" hangingPunct="1">
              <a:spcBef>
                <a:spcPts val="0"/>
              </a:spcBef>
              <a:spcAft>
                <a:spcPts val="0"/>
              </a:spcAft>
              <a:defRPr/>
            </a:pPr>
            <a:r>
              <a:rPr lang="en-US" sz="3600" dirty="0">
                <a:ln w="0">
                  <a:noFill/>
                </a:ln>
              </a:rPr>
              <a:t>5</a:t>
            </a:r>
          </a:p>
          <a:p>
            <a:pPr algn="ctr" eaLnBrk="1" fontAlgn="auto" hangingPunct="1">
              <a:spcBef>
                <a:spcPts val="0"/>
              </a:spcBef>
              <a:spcAft>
                <a:spcPts val="0"/>
              </a:spcAft>
              <a:defRPr/>
            </a:pPr>
            <a:endParaRPr lang="en-US" sz="3600" b="1" dirty="0">
              <a:ln w="0">
                <a:noFill/>
              </a:ln>
              <a:effectLst>
                <a:outerShdw blurRad="80000" dist="40000" dir="5040000" algn="tl">
                  <a:srgbClr val="000000">
                    <a:alpha val="30000"/>
                  </a:srgbClr>
                </a:outerShdw>
              </a:effectLst>
            </a:endParaRPr>
          </a:p>
          <a:p>
            <a:pPr algn="ctr" eaLnBrk="1" fontAlgn="auto" hangingPunct="1">
              <a:spcBef>
                <a:spcPts val="0"/>
              </a:spcBef>
              <a:spcAft>
                <a:spcPts val="0"/>
              </a:spcAft>
              <a:defRPr/>
            </a:pPr>
            <a:r>
              <a:rPr lang="en-US" sz="3600" dirty="0">
                <a:ln w="0">
                  <a:noFill/>
                </a:ln>
              </a:rPr>
              <a:t>1</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Clarification Phase Deliverables</a:t>
            </a:r>
            <a:endParaRPr lang="en-US" dirty="0"/>
          </a:p>
        </p:txBody>
      </p:sp>
      <p:sp>
        <p:nvSpPr>
          <p:cNvPr id="3" name="Content Placeholder 2"/>
          <p:cNvSpPr>
            <a:spLocks noGrp="1"/>
          </p:cNvSpPr>
          <p:nvPr>
            <p:ph idx="1"/>
          </p:nvPr>
        </p:nvSpPr>
        <p:spPr>
          <a:xfrm>
            <a:off x="609600" y="1676400"/>
            <a:ext cx="8229600" cy="4525963"/>
          </a:xfrm>
        </p:spPr>
        <p:txBody>
          <a:bodyPr>
            <a:normAutofit fontScale="92500" lnSpcReduction="10000"/>
          </a:bodyPr>
          <a:lstStyle/>
          <a:p>
            <a:r>
              <a:rPr lang="en-US" dirty="0" smtClean="0"/>
              <a:t>Scope of work (what is “in” and “out”)</a:t>
            </a:r>
          </a:p>
          <a:p>
            <a:r>
              <a:rPr lang="en-US" dirty="0" smtClean="0"/>
              <a:t>Executive summary of project</a:t>
            </a:r>
          </a:p>
          <a:p>
            <a:r>
              <a:rPr lang="en-US" dirty="0" smtClean="0"/>
              <a:t>Detailed project schedule</a:t>
            </a:r>
          </a:p>
          <a:p>
            <a:r>
              <a:rPr lang="en-US" dirty="0" smtClean="0"/>
              <a:t>Detailed cost schedule</a:t>
            </a:r>
          </a:p>
          <a:p>
            <a:r>
              <a:rPr lang="en-US" dirty="0" smtClean="0"/>
              <a:t>Weekly risk </a:t>
            </a:r>
            <a:r>
              <a:rPr lang="en-US" dirty="0"/>
              <a:t>r</a:t>
            </a:r>
            <a:r>
              <a:rPr lang="en-US" dirty="0" smtClean="0"/>
              <a:t>eport</a:t>
            </a:r>
          </a:p>
          <a:p>
            <a:pPr lvl="1"/>
            <a:r>
              <a:rPr lang="en-US" dirty="0" smtClean="0"/>
              <a:t>Risk activities</a:t>
            </a:r>
          </a:p>
          <a:p>
            <a:pPr lvl="1"/>
            <a:r>
              <a:rPr lang="en-US" dirty="0" smtClean="0"/>
              <a:t>Performance measurements</a:t>
            </a:r>
          </a:p>
          <a:p>
            <a:pPr lvl="1"/>
            <a:r>
              <a:rPr lang="en-US" dirty="0" smtClean="0"/>
              <a:t>Risk mitigation plan </a:t>
            </a:r>
          </a:p>
          <a:p>
            <a:pPr lvl="1"/>
            <a:r>
              <a:rPr lang="en-US" dirty="0" smtClean="0"/>
              <a:t>Milestone schedule</a:t>
            </a:r>
          </a:p>
          <a:p>
            <a:endParaRPr lang="en-US" dirty="0"/>
          </a:p>
        </p:txBody>
      </p:sp>
    </p:spTree>
    <p:extLst>
      <p:ext uri="{BB962C8B-B14F-4D97-AF65-F5344CB8AC3E}">
        <p14:creationId xmlns:p14="http://schemas.microsoft.com/office/powerpoint/2010/main" val="29379546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6739" name="Rectangle 3"/>
          <p:cNvSpPr>
            <a:spLocks noGrp="1" noChangeArrowheads="1"/>
          </p:cNvSpPr>
          <p:nvPr>
            <p:ph type="body" idx="1"/>
          </p:nvPr>
        </p:nvSpPr>
        <p:spPr>
          <a:xfrm>
            <a:off x="456406" y="3352800"/>
            <a:ext cx="8231188" cy="1752600"/>
          </a:xfrm>
        </p:spPr>
        <p:txBody>
          <a:bodyPr rtlCol="0">
            <a:normAutofit/>
          </a:bodyPr>
          <a:lstStyle/>
          <a:p>
            <a:pPr marL="419100" indent="-419100" eaLnBrk="1" fontAlgn="auto" hangingPunct="1">
              <a:spcAft>
                <a:spcPts val="0"/>
              </a:spcAft>
              <a:buFont typeface="Arial" panose="020B0604020202020204" pitchFamily="34" charset="0"/>
              <a:buChar char="•"/>
              <a:defRPr/>
            </a:pPr>
            <a:r>
              <a:rPr lang="en-US" dirty="0" smtClean="0"/>
              <a:t>	Performance </a:t>
            </a:r>
            <a:r>
              <a:rPr lang="en-US" dirty="0"/>
              <a:t>m</a:t>
            </a:r>
            <a:r>
              <a:rPr lang="en-US" dirty="0" smtClean="0"/>
              <a:t>etrics</a:t>
            </a:r>
          </a:p>
          <a:p>
            <a:pPr marL="419100" indent="-419100" eaLnBrk="1" fontAlgn="auto" hangingPunct="1">
              <a:spcAft>
                <a:spcPts val="0"/>
              </a:spcAft>
              <a:buFont typeface="Arial" panose="020B0604020202020204" pitchFamily="34" charset="0"/>
              <a:buChar char="•"/>
              <a:defRPr/>
            </a:pPr>
            <a:r>
              <a:rPr lang="en-US" dirty="0" smtClean="0"/>
              <a:t>	Usage </a:t>
            </a:r>
            <a:r>
              <a:rPr lang="en-US" dirty="0"/>
              <a:t>r</a:t>
            </a:r>
            <a:r>
              <a:rPr lang="en-US" dirty="0" smtClean="0"/>
              <a:t>eports</a:t>
            </a:r>
          </a:p>
          <a:p>
            <a:pPr marL="419100" indent="-419100" eaLnBrk="1" fontAlgn="auto" hangingPunct="1">
              <a:spcAft>
                <a:spcPts val="0"/>
              </a:spcAft>
              <a:buFont typeface="Arial" panose="020B0604020202020204" pitchFamily="34" charset="0"/>
              <a:buChar char="•"/>
              <a:defRPr/>
            </a:pPr>
            <a:r>
              <a:rPr lang="en-US" dirty="0" smtClean="0"/>
              <a:t>	Risk management </a:t>
            </a:r>
            <a:r>
              <a:rPr lang="en-US" dirty="0"/>
              <a:t>p</a:t>
            </a:r>
            <a:r>
              <a:rPr lang="en-US" dirty="0" smtClean="0"/>
              <a:t>lan</a:t>
            </a:r>
          </a:p>
          <a:p>
            <a:pPr marL="419100" indent="-419100" eaLnBrk="1" fontAlgn="auto" hangingPunct="1">
              <a:spcAft>
                <a:spcPts val="0"/>
              </a:spcAft>
              <a:buFont typeface="Arial" panose="020B0604020202020204" pitchFamily="34" charset="0"/>
              <a:buNone/>
              <a:defRPr/>
            </a:pPr>
            <a:endParaRPr lang="en-US" dirty="0" smtClean="0"/>
          </a:p>
          <a:p>
            <a:pPr marL="876300" lvl="1" indent="-419100" eaLnBrk="1" fontAlgn="auto" hangingPunct="1">
              <a:spcAft>
                <a:spcPts val="0"/>
              </a:spcAft>
              <a:buFontTx/>
              <a:buNone/>
              <a:defRPr/>
            </a:pPr>
            <a:endParaRPr lang="en-US" dirty="0"/>
          </a:p>
        </p:txBody>
      </p:sp>
      <p:sp>
        <p:nvSpPr>
          <p:cNvPr id="7" name="Rectangle 6"/>
          <p:cNvSpPr/>
          <p:nvPr/>
        </p:nvSpPr>
        <p:spPr>
          <a:xfrm>
            <a:off x="0" y="533400"/>
            <a:ext cx="9144000" cy="707886"/>
          </a:xfrm>
          <a:prstGeom prst="rect">
            <a:avLst/>
          </a:prstGeom>
          <a:noFill/>
        </p:spPr>
        <p:txBody>
          <a:bodyPr>
            <a:spAutoFit/>
          </a:bodyPr>
          <a:lstStyle/>
          <a:p>
            <a:pPr algn="ctr" eaLnBrk="1" fontAlgn="auto" hangingPunct="1">
              <a:spcBef>
                <a:spcPts val="0"/>
              </a:spcBef>
              <a:spcAft>
                <a:spcPts val="0"/>
              </a:spcAft>
              <a:defRPr/>
            </a:pPr>
            <a:r>
              <a:rPr lang="en-US" sz="4000" dirty="0" smtClean="0">
                <a:latin typeface="+mn-lt"/>
              </a:rPr>
              <a:t>Managing Supplier Performance</a:t>
            </a:r>
            <a:endParaRPr lang="en-US" sz="4000" dirty="0">
              <a:latin typeface="+mn-lt"/>
            </a:endParaRPr>
          </a:p>
        </p:txBody>
      </p:sp>
      <p:sp>
        <p:nvSpPr>
          <p:cNvPr id="20485" name="Rectangle 4"/>
          <p:cNvSpPr>
            <a:spLocks noChangeArrowheads="1"/>
          </p:cNvSpPr>
          <p:nvPr/>
        </p:nvSpPr>
        <p:spPr bwMode="auto">
          <a:xfrm>
            <a:off x="2273545" y="1752600"/>
            <a:ext cx="439036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4000" dirty="0"/>
              <a:t>Weekly Risk Reports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36739">
                                            <p:txEl>
                                              <p:pRg st="0" end="0"/>
                                            </p:txEl>
                                          </p:spTgt>
                                        </p:tgtEl>
                                        <p:attrNameLst>
                                          <p:attrName>style.visibility</p:attrName>
                                        </p:attrNameLst>
                                      </p:cBhvr>
                                      <p:to>
                                        <p:strVal val="visible"/>
                                      </p:to>
                                    </p:set>
                                    <p:animEffect transition="in" filter="fade">
                                      <p:cBhvr>
                                        <p:cTn id="7" dur="2000"/>
                                        <p:tgtEl>
                                          <p:spTgt spid="203673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036739">
                                            <p:txEl>
                                              <p:pRg st="1" end="1"/>
                                            </p:txEl>
                                          </p:spTgt>
                                        </p:tgtEl>
                                        <p:attrNameLst>
                                          <p:attrName>style.visibility</p:attrName>
                                        </p:attrNameLst>
                                      </p:cBhvr>
                                      <p:to>
                                        <p:strVal val="visible"/>
                                      </p:to>
                                    </p:set>
                                    <p:animEffect transition="in" filter="fade">
                                      <p:cBhvr>
                                        <p:cTn id="10" dur="2000"/>
                                        <p:tgtEl>
                                          <p:spTgt spid="2036739">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036739">
                                            <p:txEl>
                                              <p:pRg st="2" end="2"/>
                                            </p:txEl>
                                          </p:spTgt>
                                        </p:tgtEl>
                                        <p:attrNameLst>
                                          <p:attrName>style.visibility</p:attrName>
                                        </p:attrNameLst>
                                      </p:cBhvr>
                                      <p:to>
                                        <p:strVal val="visible"/>
                                      </p:to>
                                    </p:set>
                                    <p:animEffect transition="in" filter="fade">
                                      <p:cBhvr>
                                        <p:cTn id="13" dur="2000"/>
                                        <p:tgtEl>
                                          <p:spTgt spid="20367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6739" grpId="0" build="allAtOnce"/>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914400" y="1219200"/>
            <a:ext cx="7239000" cy="5486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Oval 1"/>
          <p:cNvSpPr/>
          <p:nvPr/>
        </p:nvSpPr>
        <p:spPr>
          <a:xfrm>
            <a:off x="2895600" y="1600200"/>
            <a:ext cx="3200400" cy="3657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Scope of Project</a:t>
            </a:r>
          </a:p>
          <a:p>
            <a:pPr algn="ctr"/>
            <a:endParaRPr lang="en-US" dirty="0" smtClean="0"/>
          </a:p>
          <a:p>
            <a:pPr algn="ctr"/>
            <a:endParaRPr lang="en-US" dirty="0" smtClean="0"/>
          </a:p>
          <a:p>
            <a:pPr algn="ctr"/>
            <a:r>
              <a:rPr lang="en-US" dirty="0" smtClean="0"/>
              <a:t>Assume No External Risk</a:t>
            </a:r>
            <a:endParaRPr lang="en-US" dirty="0"/>
          </a:p>
        </p:txBody>
      </p:sp>
      <p:sp>
        <p:nvSpPr>
          <p:cNvPr id="4" name="TextBox 3"/>
          <p:cNvSpPr txBox="1"/>
          <p:nvPr/>
        </p:nvSpPr>
        <p:spPr>
          <a:xfrm>
            <a:off x="381000" y="449759"/>
            <a:ext cx="8229600" cy="954107"/>
          </a:xfrm>
          <a:prstGeom prst="rect">
            <a:avLst/>
          </a:prstGeom>
          <a:noFill/>
        </p:spPr>
        <p:txBody>
          <a:bodyPr wrap="square" rtlCol="0">
            <a:spAutoFit/>
          </a:bodyPr>
          <a:lstStyle/>
          <a:p>
            <a:r>
              <a:rPr lang="en-US" sz="2800" dirty="0" smtClean="0"/>
              <a:t>How cost is controlled while maintaining supplier margins……… </a:t>
            </a:r>
            <a:endParaRPr lang="en-US" sz="2800" dirty="0"/>
          </a:p>
        </p:txBody>
      </p:sp>
      <p:sp>
        <p:nvSpPr>
          <p:cNvPr id="5" name="TextBox 4"/>
          <p:cNvSpPr txBox="1"/>
          <p:nvPr/>
        </p:nvSpPr>
        <p:spPr>
          <a:xfrm>
            <a:off x="2743200" y="1447800"/>
            <a:ext cx="3352800" cy="369332"/>
          </a:xfrm>
          <a:prstGeom prst="rect">
            <a:avLst/>
          </a:prstGeom>
          <a:noFill/>
        </p:spPr>
        <p:txBody>
          <a:bodyPr wrap="square" rtlCol="0">
            <a:spAutoFit/>
          </a:bodyPr>
          <a:lstStyle/>
          <a:p>
            <a:r>
              <a:rPr lang="en-US" b="1" dirty="0" smtClean="0">
                <a:solidFill>
                  <a:schemeClr val="bg1"/>
                </a:solidFill>
              </a:rPr>
              <a:t>Risks Outside of Supplier Control</a:t>
            </a:r>
            <a:endParaRPr lang="en-US" b="1" dirty="0">
              <a:solidFill>
                <a:schemeClr val="bg1"/>
              </a:solidFill>
            </a:endParaRPr>
          </a:p>
        </p:txBody>
      </p:sp>
      <p:pic>
        <p:nvPicPr>
          <p:cNvPr id="1026" name="Picture 2" descr="C:\Documents and Settings\113284\Local Settings\Temporary Internet Files\Content.IE5\T1N851VK\MC900440407[1].png"/>
          <p:cNvPicPr>
            <a:picLocks noChangeAspect="1" noChangeArrowheads="1"/>
          </p:cNvPicPr>
          <p:nvPr/>
        </p:nvPicPr>
        <p:blipFill>
          <a:blip r:embed="rId3" cstate="print"/>
          <a:srcRect/>
          <a:stretch>
            <a:fillRect/>
          </a:stretch>
        </p:blipFill>
        <p:spPr bwMode="auto">
          <a:xfrm>
            <a:off x="1447800" y="2286000"/>
            <a:ext cx="1447800" cy="1447800"/>
          </a:xfrm>
          <a:prstGeom prst="rect">
            <a:avLst/>
          </a:prstGeom>
          <a:noFill/>
        </p:spPr>
      </p:pic>
      <p:sp>
        <p:nvSpPr>
          <p:cNvPr id="9" name="TextBox 8"/>
          <p:cNvSpPr txBox="1"/>
          <p:nvPr/>
        </p:nvSpPr>
        <p:spPr>
          <a:xfrm>
            <a:off x="1600200" y="2590800"/>
            <a:ext cx="1219200" cy="369332"/>
          </a:xfrm>
          <a:prstGeom prst="rect">
            <a:avLst/>
          </a:prstGeom>
          <a:noFill/>
        </p:spPr>
        <p:txBody>
          <a:bodyPr wrap="square" rtlCol="0">
            <a:spAutoFit/>
          </a:bodyPr>
          <a:lstStyle/>
          <a:p>
            <a:r>
              <a:rPr lang="en-US" b="1" dirty="0" smtClean="0">
                <a:solidFill>
                  <a:schemeClr val="bg1"/>
                </a:solidFill>
              </a:rPr>
              <a:t>WEATHER</a:t>
            </a:r>
            <a:endParaRPr lang="en-US" b="1" dirty="0">
              <a:solidFill>
                <a:schemeClr val="bg1"/>
              </a:solidFill>
            </a:endParaRPr>
          </a:p>
        </p:txBody>
      </p:sp>
      <p:pic>
        <p:nvPicPr>
          <p:cNvPr id="1027" name="Picture 3" descr="C:\Documents and Settings\113284\Local Settings\Temporary Internet Files\Content.IE5\MHB46EGL\MC900078732[1].wmf"/>
          <p:cNvPicPr>
            <a:picLocks noChangeAspect="1" noChangeArrowheads="1"/>
          </p:cNvPicPr>
          <p:nvPr/>
        </p:nvPicPr>
        <p:blipFill>
          <a:blip r:embed="rId4" cstate="print"/>
          <a:srcRect/>
          <a:stretch>
            <a:fillRect/>
          </a:stretch>
        </p:blipFill>
        <p:spPr bwMode="auto">
          <a:xfrm>
            <a:off x="6400800" y="4191000"/>
            <a:ext cx="896014" cy="1281352"/>
          </a:xfrm>
          <a:prstGeom prst="rect">
            <a:avLst/>
          </a:prstGeom>
          <a:noFill/>
        </p:spPr>
      </p:pic>
      <p:sp>
        <p:nvSpPr>
          <p:cNvPr id="12" name="TextBox 11"/>
          <p:cNvSpPr txBox="1"/>
          <p:nvPr/>
        </p:nvSpPr>
        <p:spPr>
          <a:xfrm>
            <a:off x="6324600" y="3352800"/>
            <a:ext cx="1828800" cy="646331"/>
          </a:xfrm>
          <a:prstGeom prst="rect">
            <a:avLst/>
          </a:prstGeom>
          <a:noFill/>
        </p:spPr>
        <p:txBody>
          <a:bodyPr wrap="square" rtlCol="0">
            <a:spAutoFit/>
          </a:bodyPr>
          <a:lstStyle/>
          <a:p>
            <a:r>
              <a:rPr lang="en-US" b="1" dirty="0" smtClean="0">
                <a:solidFill>
                  <a:schemeClr val="bg1"/>
                </a:solidFill>
              </a:rPr>
              <a:t>Revised Specifications</a:t>
            </a:r>
            <a:endParaRPr lang="en-US" b="1" dirty="0">
              <a:solidFill>
                <a:schemeClr val="bg1"/>
              </a:solidFill>
            </a:endParaRPr>
          </a:p>
        </p:txBody>
      </p:sp>
      <p:pic>
        <p:nvPicPr>
          <p:cNvPr id="1030" name="Picture 6" descr="C:\Documents and Settings\113284\Local Settings\Temporary Internet Files\Content.IE5\9UCZF81E\MC900384414[1].wmf"/>
          <p:cNvPicPr>
            <a:picLocks noChangeAspect="1" noChangeArrowheads="1"/>
          </p:cNvPicPr>
          <p:nvPr/>
        </p:nvPicPr>
        <p:blipFill>
          <a:blip r:embed="rId5" cstate="print"/>
          <a:srcRect/>
          <a:stretch>
            <a:fillRect/>
          </a:stretch>
        </p:blipFill>
        <p:spPr bwMode="auto">
          <a:xfrm>
            <a:off x="3962400" y="5486400"/>
            <a:ext cx="1371600" cy="1122031"/>
          </a:xfrm>
          <a:prstGeom prst="rect">
            <a:avLst/>
          </a:prstGeom>
          <a:noFill/>
        </p:spPr>
      </p:pic>
      <p:sp>
        <p:nvSpPr>
          <p:cNvPr id="17" name="TextBox 16"/>
          <p:cNvSpPr txBox="1"/>
          <p:nvPr/>
        </p:nvSpPr>
        <p:spPr>
          <a:xfrm>
            <a:off x="2590800" y="5257800"/>
            <a:ext cx="2590800" cy="646331"/>
          </a:xfrm>
          <a:prstGeom prst="rect">
            <a:avLst/>
          </a:prstGeom>
          <a:noFill/>
        </p:spPr>
        <p:txBody>
          <a:bodyPr wrap="square" rtlCol="0">
            <a:spAutoFit/>
          </a:bodyPr>
          <a:lstStyle/>
          <a:p>
            <a:r>
              <a:rPr lang="en-US" b="1" dirty="0" smtClean="0">
                <a:solidFill>
                  <a:schemeClr val="bg1"/>
                </a:solidFill>
              </a:rPr>
              <a:t>Non-responsive</a:t>
            </a:r>
          </a:p>
          <a:p>
            <a:r>
              <a:rPr lang="en-US" b="1" dirty="0" smtClean="0">
                <a:solidFill>
                  <a:schemeClr val="bg1"/>
                </a:solidFill>
              </a:rPr>
              <a:t> Client</a:t>
            </a:r>
            <a:endParaRPr lang="en-US" b="1" dirty="0">
              <a:solidFill>
                <a:schemeClr val="bg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66850"/>
          </a:xfrm>
        </p:spPr>
        <p:txBody>
          <a:bodyPr/>
          <a:lstStyle/>
          <a:p>
            <a:r>
              <a:rPr lang="en-US" dirty="0" smtClean="0"/>
              <a:t>Useful Tips</a:t>
            </a:r>
            <a:endParaRPr lang="en-US" dirty="0"/>
          </a:p>
        </p:txBody>
      </p:sp>
      <p:sp>
        <p:nvSpPr>
          <p:cNvPr id="3" name="Subtitle 2"/>
          <p:cNvSpPr>
            <a:spLocks noGrp="1"/>
          </p:cNvSpPr>
          <p:nvPr>
            <p:ph type="subTitle" idx="1"/>
          </p:nvPr>
        </p:nvSpPr>
        <p:spPr>
          <a:xfrm>
            <a:off x="1371600" y="1752600"/>
            <a:ext cx="6400800" cy="3886200"/>
          </a:xfrm>
        </p:spPr>
        <p:txBody>
          <a:bodyPr/>
          <a:lstStyle/>
          <a:p>
            <a:pPr algn="l">
              <a:buFont typeface="Arial" pitchFamily="34" charset="0"/>
              <a:buChar char="•"/>
            </a:pPr>
            <a:r>
              <a:rPr lang="en-US" dirty="0" smtClean="0">
                <a:solidFill>
                  <a:schemeClr val="tx1"/>
                </a:solidFill>
              </a:rPr>
              <a:t> Include any legal exceptions, objections, or additions</a:t>
            </a:r>
          </a:p>
          <a:p>
            <a:pPr algn="l">
              <a:buFont typeface="Arial" pitchFamily="34" charset="0"/>
              <a:buChar char="•"/>
            </a:pPr>
            <a:r>
              <a:rPr lang="en-US" dirty="0" smtClean="0">
                <a:solidFill>
                  <a:schemeClr val="tx1"/>
                </a:solidFill>
              </a:rPr>
              <a:t>Include verification sources for claims made in submission</a:t>
            </a:r>
          </a:p>
          <a:p>
            <a:pPr algn="l">
              <a:buFont typeface="Arial" pitchFamily="34" charset="0"/>
              <a:buChar char="•"/>
            </a:pPr>
            <a:r>
              <a:rPr lang="en-US" dirty="0" smtClean="0">
                <a:solidFill>
                  <a:schemeClr val="tx1"/>
                </a:solidFill>
              </a:rPr>
              <a:t>No identifying information</a:t>
            </a:r>
          </a:p>
          <a:p>
            <a:pPr algn="l">
              <a:buFont typeface="Arial" pitchFamily="34" charset="0"/>
              <a:buChar char="•"/>
            </a:pPr>
            <a:r>
              <a:rPr lang="en-US" dirty="0" smtClean="0">
                <a:solidFill>
                  <a:schemeClr val="tx1"/>
                </a:solidFill>
              </a:rPr>
              <a:t>Weekly risk </a:t>
            </a:r>
            <a:r>
              <a:rPr lang="en-US" dirty="0">
                <a:solidFill>
                  <a:schemeClr val="tx1"/>
                </a:solidFill>
              </a:rPr>
              <a:t>r</a:t>
            </a:r>
            <a:r>
              <a:rPr lang="en-US" dirty="0" smtClean="0">
                <a:solidFill>
                  <a:schemeClr val="tx1"/>
                </a:solidFill>
              </a:rPr>
              <a:t>eport is for the clarification phase</a:t>
            </a:r>
          </a:p>
          <a:p>
            <a:pPr algn="l">
              <a:buFont typeface="Arial" pitchFamily="34" charset="0"/>
              <a:buChar char="•"/>
            </a:pPr>
            <a:endParaRPr lang="en-US" dirty="0" smtClean="0"/>
          </a:p>
          <a:p>
            <a:pPr>
              <a:buFont typeface="Arial" pitchFamily="34" charset="0"/>
              <a:buChar char="•"/>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91000"/>
            <a:ext cx="8229600" cy="1143000"/>
          </a:xfrm>
        </p:spPr>
        <p:txBody>
          <a:bodyPr rtlCol="0">
            <a:normAutofit/>
          </a:bodyPr>
          <a:lstStyle/>
          <a:p>
            <a:pPr eaLnBrk="1" fontAlgn="auto" hangingPunct="1">
              <a:spcAft>
                <a:spcPts val="0"/>
              </a:spcAft>
              <a:defRPr/>
            </a:pPr>
            <a:r>
              <a:rPr lang="en-US" sz="2800" dirty="0" smtClean="0"/>
              <a:t> </a:t>
            </a:r>
            <a:br>
              <a:rPr lang="en-US" sz="2800" dirty="0" smtClean="0"/>
            </a:br>
            <a:endParaRPr lang="en-US" sz="2800" dirty="0"/>
          </a:p>
        </p:txBody>
      </p:sp>
      <p:sp>
        <p:nvSpPr>
          <p:cNvPr id="3" name="TextBox 2"/>
          <p:cNvSpPr txBox="1"/>
          <p:nvPr/>
        </p:nvSpPr>
        <p:spPr>
          <a:xfrm>
            <a:off x="0" y="1896070"/>
            <a:ext cx="9144000" cy="923330"/>
          </a:xfrm>
          <a:prstGeom prst="rect">
            <a:avLst/>
          </a:prstGeom>
          <a:noFill/>
        </p:spPr>
        <p:txBody>
          <a:bodyPr wrap="square" rtlCol="0">
            <a:spAutoFit/>
          </a:bodyPr>
          <a:lstStyle/>
          <a:p>
            <a:pPr algn="ctr"/>
            <a:r>
              <a:rPr lang="en-US" sz="5400" dirty="0" smtClean="0"/>
              <a:t>QUESTIONS?</a:t>
            </a:r>
            <a:endParaRPr lang="en-US" sz="5400" dirty="0"/>
          </a:p>
        </p:txBody>
      </p:sp>
      <p:sp>
        <p:nvSpPr>
          <p:cNvPr id="5" name="Rectangle 4"/>
          <p:cNvSpPr/>
          <p:nvPr/>
        </p:nvSpPr>
        <p:spPr>
          <a:xfrm>
            <a:off x="371475" y="6417677"/>
            <a:ext cx="6324600" cy="338554"/>
          </a:xfrm>
          <a:prstGeom prst="rect">
            <a:avLst/>
          </a:prstGeom>
        </p:spPr>
        <p:txBody>
          <a:bodyPr wrap="square">
            <a:spAutoFit/>
          </a:bodyPr>
          <a:lstStyle/>
          <a:p>
            <a:r>
              <a:rPr lang="en-US" sz="800" dirty="0"/>
              <a:t>This publication is issued by the Office of Management and Enterprise Services as authorized by Title 62, Section 34. Copies have not been printed but are available through the agency website. This work is licensed under a Creative Attribution-</a:t>
            </a:r>
            <a:r>
              <a:rPr lang="en-US" sz="800" dirty="0" err="1"/>
              <a:t>NonCommercial</a:t>
            </a:r>
            <a:r>
              <a:rPr lang="en-US" sz="800" dirty="0"/>
              <a:t>-</a:t>
            </a:r>
            <a:r>
              <a:rPr lang="en-US" sz="800" dirty="0" err="1"/>
              <a:t>NoDerivs</a:t>
            </a:r>
            <a:r>
              <a:rPr lang="en-US" sz="800" dirty="0"/>
              <a:t> 3.0 </a:t>
            </a:r>
            <a:r>
              <a:rPr lang="en-US" sz="800" dirty="0" err="1"/>
              <a:t>Unported</a:t>
            </a:r>
            <a:r>
              <a:rPr lang="en-US" sz="800" dirty="0"/>
              <a:t> License.</a:t>
            </a:r>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229600" cy="1295400"/>
          </a:xfrm>
        </p:spPr>
        <p:txBody>
          <a:bodyPr>
            <a:normAutofit fontScale="90000"/>
          </a:bodyPr>
          <a:lstStyle/>
          <a:p>
            <a:r>
              <a:rPr lang="en-US" dirty="0" smtClean="0"/>
              <a:t>What does the PIPS approach offer?</a:t>
            </a:r>
            <a:endParaRPr lang="en-US" dirty="0"/>
          </a:p>
        </p:txBody>
      </p:sp>
      <p:sp>
        <p:nvSpPr>
          <p:cNvPr id="3" name="Content Placeholder 2"/>
          <p:cNvSpPr>
            <a:spLocks noGrp="1"/>
          </p:cNvSpPr>
          <p:nvPr>
            <p:ph idx="1"/>
          </p:nvPr>
        </p:nvSpPr>
        <p:spPr>
          <a:xfrm>
            <a:off x="228600" y="1143000"/>
            <a:ext cx="8229600" cy="6172200"/>
          </a:xfrm>
        </p:spPr>
        <p:txBody>
          <a:bodyPr>
            <a:normAutofit fontScale="77500" lnSpcReduction="20000"/>
          </a:bodyPr>
          <a:lstStyle/>
          <a:p>
            <a:r>
              <a:rPr lang="en-US" dirty="0" smtClean="0"/>
              <a:t>Identifies Suppliers who can </a:t>
            </a:r>
            <a:r>
              <a:rPr lang="en-US" b="1" dirty="0" smtClean="0"/>
              <a:t>see the entire project </a:t>
            </a:r>
            <a:r>
              <a:rPr lang="en-US" dirty="0" smtClean="0"/>
              <a:t>through completion </a:t>
            </a:r>
          </a:p>
          <a:p>
            <a:pPr>
              <a:buNone/>
            </a:pPr>
            <a:r>
              <a:rPr lang="en-US" dirty="0" smtClean="0"/>
              <a:t>	</a:t>
            </a:r>
          </a:p>
          <a:p>
            <a:r>
              <a:rPr lang="en-US" dirty="0" smtClean="0"/>
              <a:t>Allows identification of </a:t>
            </a:r>
            <a:r>
              <a:rPr lang="en-US" b="1" dirty="0" smtClean="0"/>
              <a:t>all associated risks </a:t>
            </a:r>
            <a:r>
              <a:rPr lang="en-US" dirty="0" smtClean="0"/>
              <a:t>and provides for a comprehensive </a:t>
            </a:r>
            <a:r>
              <a:rPr lang="en-US" b="1" dirty="0" smtClean="0"/>
              <a:t>mitigation plan </a:t>
            </a:r>
            <a:r>
              <a:rPr lang="en-US" dirty="0" smtClean="0"/>
              <a:t>to address each risk</a:t>
            </a:r>
          </a:p>
          <a:p>
            <a:endParaRPr lang="en-US" dirty="0" smtClean="0"/>
          </a:p>
          <a:p>
            <a:r>
              <a:rPr lang="en-US" dirty="0" smtClean="0"/>
              <a:t>Process efficiencies provide </a:t>
            </a:r>
            <a:r>
              <a:rPr lang="en-US" b="1" dirty="0" smtClean="0"/>
              <a:t>win/win</a:t>
            </a:r>
            <a:r>
              <a:rPr lang="en-US" dirty="0" smtClean="0"/>
              <a:t> environment</a:t>
            </a:r>
          </a:p>
          <a:p>
            <a:pPr>
              <a:buNone/>
            </a:pPr>
            <a:endParaRPr lang="en-US" dirty="0" smtClean="0"/>
          </a:p>
          <a:p>
            <a:r>
              <a:rPr lang="en-US" dirty="0" smtClean="0"/>
              <a:t>Shifts </a:t>
            </a:r>
            <a:r>
              <a:rPr lang="en-US" b="1" dirty="0" smtClean="0"/>
              <a:t>contract management </a:t>
            </a:r>
            <a:r>
              <a:rPr lang="en-US" dirty="0" smtClean="0"/>
              <a:t>supplier to enable profit maximization</a:t>
            </a:r>
          </a:p>
          <a:p>
            <a:endParaRPr lang="en-US" dirty="0" smtClean="0"/>
          </a:p>
          <a:p>
            <a:r>
              <a:rPr lang="en-US" dirty="0" smtClean="0"/>
              <a:t>Suppliers with </a:t>
            </a:r>
            <a:r>
              <a:rPr lang="en-US" b="1" dirty="0" smtClean="0"/>
              <a:t>superior expertise</a:t>
            </a:r>
            <a:r>
              <a:rPr lang="en-US" dirty="0" smtClean="0"/>
              <a:t> can differentiate themselves</a:t>
            </a:r>
          </a:p>
          <a:p>
            <a:endParaRPr lang="en-US" dirty="0" smtClean="0"/>
          </a:p>
          <a:p>
            <a:r>
              <a:rPr lang="en-US" dirty="0" smtClean="0"/>
              <a:t>Relies on </a:t>
            </a:r>
            <a:r>
              <a:rPr lang="en-US" b="1" dirty="0" smtClean="0"/>
              <a:t>dominant </a:t>
            </a:r>
            <a:r>
              <a:rPr lang="en-US" dirty="0" smtClean="0"/>
              <a:t>information to minimize decision making</a:t>
            </a:r>
            <a:r>
              <a:rPr lang="en-US" i="1" dirty="0" smtClean="0"/>
              <a:t> </a:t>
            </a:r>
            <a:r>
              <a:rPr lang="en-US" dirty="0" smtClean="0"/>
              <a:t>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304800" y="1226662"/>
            <a:ext cx="8229600" cy="5486400"/>
          </a:xfrm>
        </p:spPr>
        <p:txBody>
          <a:bodyPr>
            <a:normAutofit fontScale="92500"/>
          </a:bodyPr>
          <a:lstStyle/>
          <a:p>
            <a:r>
              <a:rPr lang="en-US" sz="2200" dirty="0" smtClean="0"/>
              <a:t>It is simple</a:t>
            </a:r>
          </a:p>
          <a:p>
            <a:endParaRPr lang="en-US" sz="2200" dirty="0" smtClean="0"/>
          </a:p>
          <a:p>
            <a:r>
              <a:rPr lang="en-US" sz="2200" dirty="0" smtClean="0"/>
              <a:t>It is accurate</a:t>
            </a:r>
          </a:p>
          <a:p>
            <a:endParaRPr lang="en-US" sz="2200" dirty="0" smtClean="0"/>
          </a:p>
          <a:p>
            <a:r>
              <a:rPr lang="en-US" sz="2200" dirty="0" smtClean="0"/>
              <a:t>It is measurable</a:t>
            </a:r>
          </a:p>
          <a:p>
            <a:pPr>
              <a:buNone/>
            </a:pPr>
            <a:endParaRPr lang="en-US" sz="2200" dirty="0" smtClean="0"/>
          </a:p>
          <a:p>
            <a:r>
              <a:rPr lang="en-US" sz="2200" dirty="0" smtClean="0"/>
              <a:t>It stands out</a:t>
            </a:r>
          </a:p>
          <a:p>
            <a:endParaRPr lang="en-US" sz="2200" dirty="0" smtClean="0"/>
          </a:p>
          <a:p>
            <a:r>
              <a:rPr lang="en-US" sz="2200" dirty="0" smtClean="0"/>
              <a:t>It minimizes decision making</a:t>
            </a:r>
          </a:p>
          <a:p>
            <a:pPr>
              <a:buFontTx/>
              <a:buNone/>
            </a:pPr>
            <a:endParaRPr lang="en-US" sz="2200" dirty="0" smtClean="0"/>
          </a:p>
          <a:p>
            <a:r>
              <a:rPr lang="en-US" sz="2200" dirty="0" smtClean="0"/>
              <a:t>It predicts the future outcome</a:t>
            </a:r>
            <a:endParaRPr lang="en-US" sz="2200" dirty="0" smtClean="0">
              <a:solidFill>
                <a:srgbClr val="FF0505"/>
              </a:solidFill>
            </a:endParaRPr>
          </a:p>
          <a:p>
            <a:endParaRPr lang="en-US" sz="2200" dirty="0" smtClean="0"/>
          </a:p>
          <a:p>
            <a:r>
              <a:rPr lang="en-US" sz="2200" dirty="0" smtClean="0"/>
              <a:t>It is clearly understandable among all parties</a:t>
            </a:r>
          </a:p>
          <a:p>
            <a:pPr>
              <a:lnSpc>
                <a:spcPct val="200000"/>
              </a:lnSpc>
            </a:pPr>
            <a:r>
              <a:rPr lang="en-US" sz="2200" dirty="0" smtClean="0"/>
              <a:t>It shows the supplier’s understanding what are required</a:t>
            </a:r>
          </a:p>
          <a:p>
            <a:pPr>
              <a:buFontTx/>
              <a:buNone/>
            </a:pPr>
            <a:endParaRPr lang="en-US" dirty="0" smtClean="0"/>
          </a:p>
        </p:txBody>
      </p:sp>
      <p:sp>
        <p:nvSpPr>
          <p:cNvPr id="4" name="Rectangle 3"/>
          <p:cNvSpPr/>
          <p:nvPr/>
        </p:nvSpPr>
        <p:spPr>
          <a:xfrm>
            <a:off x="-134088" y="457221"/>
            <a:ext cx="9397381" cy="769441"/>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dirty="0"/>
              <a:t>What is dominant information?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sz="half" idx="1"/>
          </p:nvPr>
        </p:nvSpPr>
        <p:spPr>
          <a:xfrm>
            <a:off x="4267200" y="2209800"/>
            <a:ext cx="4316413" cy="3052763"/>
          </a:xfrm>
        </p:spPr>
        <p:txBody>
          <a:bodyPr/>
          <a:lstStyle/>
          <a:p>
            <a:r>
              <a:rPr lang="en-US" sz="2000" b="1" dirty="0" smtClean="0">
                <a:solidFill>
                  <a:schemeClr val="tx2"/>
                </a:solidFill>
              </a:rPr>
              <a:t>Roof material is high performing:</a:t>
            </a:r>
          </a:p>
          <a:p>
            <a:endParaRPr lang="en-US" sz="1000" b="1" dirty="0" smtClean="0">
              <a:solidFill>
                <a:schemeClr val="tx2"/>
              </a:solidFill>
            </a:endParaRPr>
          </a:p>
          <a:p>
            <a:pPr lvl="1"/>
            <a:r>
              <a:rPr lang="en-US" sz="2100" b="1" dirty="0" smtClean="0">
                <a:solidFill>
                  <a:schemeClr val="tx2"/>
                </a:solidFill>
              </a:rPr>
              <a:t>Tensile strength is 800 PSI</a:t>
            </a:r>
          </a:p>
          <a:p>
            <a:pPr lvl="1"/>
            <a:r>
              <a:rPr lang="en-US" sz="2100" b="1" dirty="0" smtClean="0">
                <a:solidFill>
                  <a:schemeClr val="tx2"/>
                </a:solidFill>
              </a:rPr>
              <a:t>Elongation is 300 percent</a:t>
            </a:r>
          </a:p>
          <a:p>
            <a:pPr lvl="1"/>
            <a:r>
              <a:rPr lang="en-US" sz="2100" b="1" dirty="0" smtClean="0">
                <a:solidFill>
                  <a:schemeClr val="tx2"/>
                </a:solidFill>
              </a:rPr>
              <a:t>Tear strength is 400 lbs</a:t>
            </a:r>
          </a:p>
          <a:p>
            <a:pPr lvl="1"/>
            <a:r>
              <a:rPr lang="en-US" sz="2100" b="1" dirty="0" smtClean="0">
                <a:solidFill>
                  <a:schemeClr val="tx2"/>
                </a:solidFill>
              </a:rPr>
              <a:t>Xenon testing: 10,000 hrs</a:t>
            </a:r>
          </a:p>
        </p:txBody>
      </p:sp>
      <p:sp>
        <p:nvSpPr>
          <p:cNvPr id="21508" name="Rectangle 4"/>
          <p:cNvSpPr>
            <a:spLocks noGrp="1" noChangeArrowheads="1"/>
          </p:cNvSpPr>
          <p:nvPr>
            <p:ph type="body" sz="half" idx="2"/>
          </p:nvPr>
        </p:nvSpPr>
        <p:spPr>
          <a:xfrm>
            <a:off x="0" y="2247900"/>
            <a:ext cx="4316412" cy="3127375"/>
          </a:xfrm>
        </p:spPr>
        <p:txBody>
          <a:bodyPr/>
          <a:lstStyle/>
          <a:p>
            <a:r>
              <a:rPr lang="en-US" sz="2000" b="1" dirty="0" smtClean="0"/>
              <a:t>Roof material has been installed and is performing:</a:t>
            </a:r>
          </a:p>
          <a:p>
            <a:endParaRPr lang="en-US" sz="1000" b="1" dirty="0" smtClean="0"/>
          </a:p>
          <a:p>
            <a:pPr lvl="1"/>
            <a:r>
              <a:rPr lang="en-US" sz="2100" b="1" dirty="0" smtClean="0"/>
              <a:t>65 customer </a:t>
            </a:r>
            <a:r>
              <a:rPr lang="en-US" sz="2100" b="1" dirty="0"/>
              <a:t>r</a:t>
            </a:r>
            <a:r>
              <a:rPr lang="en-US" sz="2100" b="1" dirty="0" smtClean="0"/>
              <a:t>esponses</a:t>
            </a:r>
          </a:p>
          <a:p>
            <a:pPr lvl="1"/>
            <a:r>
              <a:rPr lang="en-US" sz="2100" b="1" dirty="0" smtClean="0"/>
              <a:t>Average roof </a:t>
            </a:r>
            <a:r>
              <a:rPr lang="en-US" sz="2100" b="1" dirty="0"/>
              <a:t>a</a:t>
            </a:r>
            <a:r>
              <a:rPr lang="en-US" sz="2100" b="1" dirty="0" smtClean="0"/>
              <a:t>ge: 25 years</a:t>
            </a:r>
          </a:p>
          <a:p>
            <a:pPr lvl="1"/>
            <a:r>
              <a:rPr lang="en-US" sz="2100" b="1" dirty="0" smtClean="0"/>
              <a:t>Percent not </a:t>
            </a:r>
            <a:r>
              <a:rPr lang="en-US" sz="2100" b="1" dirty="0"/>
              <a:t>l</a:t>
            </a:r>
            <a:r>
              <a:rPr lang="en-US" sz="2100" b="1" dirty="0" smtClean="0"/>
              <a:t>eaking: 99%</a:t>
            </a:r>
          </a:p>
          <a:p>
            <a:pPr lvl="1"/>
            <a:r>
              <a:rPr lang="en-US" sz="2100" b="1" dirty="0" smtClean="0"/>
              <a:t>Customer satisfaction: 9.8</a:t>
            </a:r>
          </a:p>
          <a:p>
            <a:pPr lvl="1">
              <a:buFontTx/>
              <a:buNone/>
            </a:pPr>
            <a:endParaRPr lang="en-US" sz="2100" dirty="0" smtClean="0"/>
          </a:p>
        </p:txBody>
      </p:sp>
      <p:sp>
        <p:nvSpPr>
          <p:cNvPr id="1977349" name="Text Box 5"/>
          <p:cNvSpPr txBox="1">
            <a:spLocks noChangeArrowheads="1"/>
          </p:cNvSpPr>
          <p:nvPr/>
        </p:nvSpPr>
        <p:spPr bwMode="auto">
          <a:xfrm>
            <a:off x="4876800" y="1385888"/>
            <a:ext cx="2971800" cy="519112"/>
          </a:xfrm>
          <a:prstGeom prst="rect">
            <a:avLst/>
          </a:prstGeom>
          <a:noFill/>
          <a:ln w="9525" algn="ctr">
            <a:noFill/>
            <a:miter lim="800000"/>
            <a:headEnd/>
            <a:tailEnd/>
          </a:ln>
          <a:effectLst/>
        </p:spPr>
        <p:txBody>
          <a:bodyPr>
            <a:spAutoFit/>
          </a:bodyPr>
          <a:lstStyle/>
          <a:p>
            <a:pPr algn="ctr" eaLnBrk="1" hangingPunct="1">
              <a:spcBef>
                <a:spcPct val="50000"/>
              </a:spcBef>
              <a:defRPr/>
            </a:pPr>
            <a:r>
              <a:rPr lang="en-US" sz="2800" b="1" i="1" u="sng" dirty="0" smtClean="0">
                <a:solidFill>
                  <a:schemeClr val="tx2"/>
                </a:solidFill>
              </a:rPr>
              <a:t>Non-Dominant</a:t>
            </a:r>
            <a:endParaRPr lang="en-US" sz="2800" b="1" i="1" u="sng" dirty="0">
              <a:solidFill>
                <a:schemeClr val="tx2"/>
              </a:solidFill>
            </a:endParaRPr>
          </a:p>
        </p:txBody>
      </p:sp>
      <p:sp>
        <p:nvSpPr>
          <p:cNvPr id="1977350" name="Text Box 6"/>
          <p:cNvSpPr txBox="1">
            <a:spLocks noChangeArrowheads="1"/>
          </p:cNvSpPr>
          <p:nvPr/>
        </p:nvSpPr>
        <p:spPr bwMode="auto">
          <a:xfrm>
            <a:off x="1371600" y="1355609"/>
            <a:ext cx="2607350" cy="519112"/>
          </a:xfrm>
          <a:prstGeom prst="rect">
            <a:avLst/>
          </a:prstGeom>
          <a:noFill/>
          <a:ln w="9525" algn="ctr">
            <a:noFill/>
            <a:miter lim="800000"/>
            <a:headEnd/>
            <a:tailEnd/>
          </a:ln>
          <a:effectLst/>
        </p:spPr>
        <p:txBody>
          <a:bodyPr wrap="square">
            <a:spAutoFit/>
          </a:bodyPr>
          <a:lstStyle/>
          <a:p>
            <a:pPr eaLnBrk="1" hangingPunct="1">
              <a:spcBef>
                <a:spcPct val="50000"/>
              </a:spcBef>
              <a:defRPr/>
            </a:pPr>
            <a:r>
              <a:rPr lang="en-US" sz="2800" b="1" i="1" u="sng" dirty="0"/>
              <a:t>Dominant</a:t>
            </a:r>
          </a:p>
        </p:txBody>
      </p:sp>
      <p:sp>
        <p:nvSpPr>
          <p:cNvPr id="8" name="Rectangle 7"/>
          <p:cNvSpPr/>
          <p:nvPr/>
        </p:nvSpPr>
        <p:spPr>
          <a:xfrm>
            <a:off x="292963" y="469269"/>
            <a:ext cx="325922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smtClean="0">
                <a:ln w="11430"/>
              </a:rPr>
              <a:t>Dominant</a:t>
            </a: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0" name="Rectangle 9"/>
          <p:cNvSpPr/>
          <p:nvPr/>
        </p:nvSpPr>
        <p:spPr>
          <a:xfrm>
            <a:off x="3136037" y="469269"/>
            <a:ext cx="1283878" cy="923330"/>
          </a:xfrm>
          <a:prstGeom prst="rect">
            <a:avLst/>
          </a:prstGeom>
          <a:noFill/>
        </p:spPr>
        <p:txBody>
          <a:bodyPr wrap="none" lIns="91440" tIns="45720" rIns="91440" bIns="45720">
            <a:spAutoFit/>
          </a:bodyPr>
          <a:lstStyle/>
          <a:p>
            <a:pPr algn="ct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vs.</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ndParaRPr>
          </a:p>
        </p:txBody>
      </p:sp>
      <p:sp>
        <p:nvSpPr>
          <p:cNvPr id="15" name="Rectangle 14"/>
          <p:cNvSpPr/>
          <p:nvPr/>
        </p:nvSpPr>
        <p:spPr>
          <a:xfrm>
            <a:off x="4204317" y="462558"/>
            <a:ext cx="4800600" cy="923330"/>
          </a:xfrm>
          <a:prstGeom prst="rect">
            <a:avLst/>
          </a:prstGeom>
        </p:spPr>
        <p:txBody>
          <a:bodyPr wrap="square">
            <a:spAutoFit/>
          </a:bodyPr>
          <a:lstStyle/>
          <a:p>
            <a:r>
              <a:rPr lang="en-US" sz="4400" b="1" dirty="0" smtClean="0">
                <a:solidFill>
                  <a:srgbClr val="7030A0"/>
                </a:solidFill>
                <a:effectLst>
                  <a:outerShdw blurRad="38100" dist="38100" dir="2700000" algn="tl">
                    <a:srgbClr val="C0C0C0"/>
                  </a:outerShdw>
                </a:effectLst>
              </a:rPr>
              <a:t> </a:t>
            </a:r>
            <a:r>
              <a:rPr lang="en-US" sz="5400" b="1" dirty="0" smtClean="0">
                <a:solidFill>
                  <a:schemeClr val="tx2"/>
                </a:solidFill>
              </a:rPr>
              <a:t>Non-Dominant</a:t>
            </a:r>
            <a:endParaRPr lang="en-US" sz="5400" b="1" dirty="0">
              <a:solidFill>
                <a:schemeClr val="tx2"/>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21" descr="Performance versus Perceived Competition chart showing that a Value Based contract minimizes risk"/>
          <p:cNvGrpSpPr>
            <a:grpSpLocks/>
          </p:cNvGrpSpPr>
          <p:nvPr/>
        </p:nvGrpSpPr>
        <p:grpSpPr bwMode="auto">
          <a:xfrm>
            <a:off x="-685800" y="1600200"/>
            <a:ext cx="8029575" cy="4435475"/>
            <a:chOff x="318" y="872"/>
            <a:chExt cx="5058" cy="3026"/>
          </a:xfrm>
        </p:grpSpPr>
        <p:sp>
          <p:nvSpPr>
            <p:cNvPr id="5124" name="Text Box 3"/>
            <p:cNvSpPr txBox="1">
              <a:spLocks noChangeArrowheads="1"/>
            </p:cNvSpPr>
            <p:nvPr/>
          </p:nvSpPr>
          <p:spPr bwMode="auto">
            <a:xfrm>
              <a:off x="4560" y="3676"/>
              <a:ext cx="8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zh-CN" sz="1400"/>
                <a:t>High</a:t>
              </a:r>
            </a:p>
          </p:txBody>
        </p:sp>
        <p:sp>
          <p:nvSpPr>
            <p:cNvPr id="5125" name="Rectangle 4"/>
            <p:cNvSpPr>
              <a:spLocks noChangeArrowheads="1"/>
            </p:cNvSpPr>
            <p:nvPr/>
          </p:nvSpPr>
          <p:spPr bwMode="auto">
            <a:xfrm>
              <a:off x="942" y="988"/>
              <a:ext cx="2064" cy="1344"/>
            </a:xfrm>
            <a:prstGeom prst="rect">
              <a:avLst/>
            </a:prstGeom>
            <a:solidFill>
              <a:srgbClr val="CCECFF"/>
            </a:solidFill>
            <a:ln w="9525">
              <a:solidFill>
                <a:srgbClr val="000000"/>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5126" name="Rectangle 5"/>
            <p:cNvSpPr>
              <a:spLocks noChangeArrowheads="1"/>
            </p:cNvSpPr>
            <p:nvPr/>
          </p:nvSpPr>
          <p:spPr bwMode="auto">
            <a:xfrm>
              <a:off x="942" y="2334"/>
              <a:ext cx="2208" cy="1342"/>
            </a:xfrm>
            <a:prstGeom prst="rect">
              <a:avLst/>
            </a:prstGeom>
            <a:solidFill>
              <a:srgbClr val="CCECFF"/>
            </a:solidFill>
            <a:ln w="9525">
              <a:solidFill>
                <a:srgbClr val="000000"/>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5127" name="Rectangle 6"/>
            <p:cNvSpPr>
              <a:spLocks noChangeArrowheads="1"/>
            </p:cNvSpPr>
            <p:nvPr/>
          </p:nvSpPr>
          <p:spPr bwMode="auto">
            <a:xfrm>
              <a:off x="3006" y="988"/>
              <a:ext cx="2064" cy="1344"/>
            </a:xfrm>
            <a:prstGeom prst="rect">
              <a:avLst/>
            </a:prstGeom>
            <a:solidFill>
              <a:srgbClr val="99CCFF"/>
            </a:solidFill>
            <a:ln w="9525">
              <a:solidFill>
                <a:srgbClr val="000000"/>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5128" name="Rectangle 7"/>
            <p:cNvSpPr>
              <a:spLocks noChangeArrowheads="1"/>
            </p:cNvSpPr>
            <p:nvPr/>
          </p:nvSpPr>
          <p:spPr bwMode="auto">
            <a:xfrm>
              <a:off x="3006" y="2332"/>
              <a:ext cx="2064" cy="1344"/>
            </a:xfrm>
            <a:prstGeom prst="rect">
              <a:avLst/>
            </a:prstGeom>
            <a:solidFill>
              <a:srgbClr val="CCECFF"/>
            </a:solidFill>
            <a:ln w="9525">
              <a:solidFill>
                <a:srgbClr val="000000"/>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5129" name="Text Box 8"/>
            <p:cNvSpPr txBox="1">
              <a:spLocks noChangeArrowheads="1"/>
            </p:cNvSpPr>
            <p:nvPr/>
          </p:nvSpPr>
          <p:spPr bwMode="auto">
            <a:xfrm>
              <a:off x="3006" y="2312"/>
              <a:ext cx="201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zh-CN" sz="1600" u="sng">
                  <a:solidFill>
                    <a:srgbClr val="000066"/>
                  </a:solidFill>
                </a:rPr>
                <a:t>I. Price Based</a:t>
              </a:r>
            </a:p>
          </p:txBody>
        </p:sp>
        <p:sp>
          <p:nvSpPr>
            <p:cNvPr id="5130" name="Text Box 9"/>
            <p:cNvSpPr txBox="1">
              <a:spLocks noChangeArrowheads="1"/>
            </p:cNvSpPr>
            <p:nvPr/>
          </p:nvSpPr>
          <p:spPr bwMode="auto">
            <a:xfrm>
              <a:off x="3006" y="988"/>
              <a:ext cx="206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zh-CN" sz="1600" u="sng">
                  <a:solidFill>
                    <a:srgbClr val="000066"/>
                  </a:solidFill>
                </a:rPr>
                <a:t>II. Value Based</a:t>
              </a:r>
            </a:p>
          </p:txBody>
        </p:sp>
        <p:sp>
          <p:nvSpPr>
            <p:cNvPr id="5131" name="Text Box 10"/>
            <p:cNvSpPr txBox="1">
              <a:spLocks noChangeArrowheads="1"/>
            </p:cNvSpPr>
            <p:nvPr/>
          </p:nvSpPr>
          <p:spPr bwMode="auto">
            <a:xfrm>
              <a:off x="942" y="2332"/>
              <a:ext cx="187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zh-CN" sz="1600" u="sng">
                  <a:solidFill>
                    <a:srgbClr val="000066"/>
                  </a:solidFill>
                </a:rPr>
                <a:t>IV. Unstable Market</a:t>
              </a:r>
            </a:p>
          </p:txBody>
        </p:sp>
        <p:sp>
          <p:nvSpPr>
            <p:cNvPr id="5132" name="Text Box 11"/>
            <p:cNvSpPr txBox="1">
              <a:spLocks noChangeArrowheads="1"/>
            </p:cNvSpPr>
            <p:nvPr/>
          </p:nvSpPr>
          <p:spPr bwMode="auto">
            <a:xfrm>
              <a:off x="942" y="988"/>
              <a:ext cx="196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zh-CN" sz="1600" u="sng" dirty="0">
                  <a:solidFill>
                    <a:srgbClr val="000066"/>
                  </a:solidFill>
                </a:rPr>
                <a:t>III. Negotiated-Bid</a:t>
              </a:r>
            </a:p>
          </p:txBody>
        </p:sp>
        <p:sp>
          <p:nvSpPr>
            <p:cNvPr id="5133" name="Text Box 12"/>
            <p:cNvSpPr txBox="1">
              <a:spLocks noChangeArrowheads="1"/>
            </p:cNvSpPr>
            <p:nvPr/>
          </p:nvSpPr>
          <p:spPr bwMode="auto">
            <a:xfrm>
              <a:off x="3150" y="2571"/>
              <a:ext cx="1728" cy="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lnSpc>
                  <a:spcPct val="70000"/>
                </a:lnSpc>
                <a:spcBef>
                  <a:spcPct val="50000"/>
                </a:spcBef>
                <a:buFontTx/>
                <a:buNone/>
              </a:pPr>
              <a:r>
                <a:rPr lang="en-US" altLang="zh-CN" sz="1600">
                  <a:solidFill>
                    <a:srgbClr val="000000"/>
                  </a:solidFill>
                </a:rPr>
                <a:t>Specifications, standards and qualification based</a:t>
              </a:r>
            </a:p>
            <a:p>
              <a:pPr eaLnBrk="1" hangingPunct="1">
                <a:lnSpc>
                  <a:spcPct val="70000"/>
                </a:lnSpc>
                <a:spcBef>
                  <a:spcPct val="50000"/>
                </a:spcBef>
                <a:buFontTx/>
                <a:buNone/>
              </a:pPr>
              <a:r>
                <a:rPr lang="en-US" altLang="zh-CN" sz="1600">
                  <a:solidFill>
                    <a:srgbClr val="000000"/>
                  </a:solidFill>
                </a:rPr>
                <a:t>Management &amp; Inspection</a:t>
              </a:r>
            </a:p>
          </p:txBody>
        </p:sp>
        <p:sp>
          <p:nvSpPr>
            <p:cNvPr id="5134" name="Text Box 13"/>
            <p:cNvSpPr txBox="1">
              <a:spLocks noChangeArrowheads="1"/>
            </p:cNvSpPr>
            <p:nvPr/>
          </p:nvSpPr>
          <p:spPr bwMode="auto">
            <a:xfrm>
              <a:off x="3150" y="1295"/>
              <a:ext cx="1728" cy="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lnSpc>
                  <a:spcPct val="70000"/>
                </a:lnSpc>
                <a:spcBef>
                  <a:spcPct val="50000"/>
                </a:spcBef>
                <a:buFontTx/>
                <a:buNone/>
              </a:pPr>
              <a:r>
                <a:rPr lang="en-US" altLang="zh-CN" sz="1600" dirty="0">
                  <a:solidFill>
                    <a:srgbClr val="000000"/>
                  </a:solidFill>
                </a:rPr>
                <a:t>Best Value (Performance and price measurements)</a:t>
              </a:r>
            </a:p>
            <a:p>
              <a:pPr eaLnBrk="1" hangingPunct="1">
                <a:lnSpc>
                  <a:spcPct val="70000"/>
                </a:lnSpc>
                <a:spcBef>
                  <a:spcPct val="50000"/>
                </a:spcBef>
                <a:buFontTx/>
                <a:buNone/>
              </a:pPr>
              <a:r>
                <a:rPr lang="en-US" altLang="zh-CN" sz="1600" dirty="0">
                  <a:solidFill>
                    <a:srgbClr val="000000"/>
                  </a:solidFill>
                </a:rPr>
                <a:t>Quality control</a:t>
              </a:r>
            </a:p>
          </p:txBody>
        </p:sp>
        <p:sp>
          <p:nvSpPr>
            <p:cNvPr id="5135" name="Text Box 14"/>
            <p:cNvSpPr txBox="1">
              <a:spLocks noChangeArrowheads="1"/>
            </p:cNvSpPr>
            <p:nvPr/>
          </p:nvSpPr>
          <p:spPr bwMode="auto">
            <a:xfrm>
              <a:off x="1680" y="3648"/>
              <a:ext cx="273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zh-CN" sz="2000"/>
                <a:t>Perceived Competition</a:t>
              </a:r>
            </a:p>
          </p:txBody>
        </p:sp>
        <p:sp>
          <p:nvSpPr>
            <p:cNvPr id="5136" name="Text Box 15"/>
            <p:cNvSpPr txBox="1">
              <a:spLocks noChangeArrowheads="1"/>
            </p:cNvSpPr>
            <p:nvPr/>
          </p:nvSpPr>
          <p:spPr bwMode="auto">
            <a:xfrm rot="-5400000">
              <a:off x="-541" y="2183"/>
              <a:ext cx="273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zh-CN" sz="2000"/>
                <a:t>Performance</a:t>
              </a:r>
            </a:p>
          </p:txBody>
        </p:sp>
        <p:sp>
          <p:nvSpPr>
            <p:cNvPr id="5137" name="Text Box 16"/>
            <p:cNvSpPr txBox="1">
              <a:spLocks noChangeArrowheads="1"/>
            </p:cNvSpPr>
            <p:nvPr/>
          </p:nvSpPr>
          <p:spPr bwMode="auto">
            <a:xfrm>
              <a:off x="462" y="3676"/>
              <a:ext cx="8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zh-CN" sz="1400"/>
                <a:t>Low</a:t>
              </a:r>
            </a:p>
          </p:txBody>
        </p:sp>
        <p:sp>
          <p:nvSpPr>
            <p:cNvPr id="5138" name="Text Box 17"/>
            <p:cNvSpPr txBox="1">
              <a:spLocks noChangeArrowheads="1"/>
            </p:cNvSpPr>
            <p:nvPr/>
          </p:nvSpPr>
          <p:spPr bwMode="auto">
            <a:xfrm>
              <a:off x="318" y="872"/>
              <a:ext cx="8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zh-CN" sz="1400"/>
                <a:t>High</a:t>
              </a:r>
            </a:p>
          </p:txBody>
        </p:sp>
        <p:sp>
          <p:nvSpPr>
            <p:cNvPr id="5139" name="Text Box 18"/>
            <p:cNvSpPr txBox="1">
              <a:spLocks noChangeArrowheads="1"/>
            </p:cNvSpPr>
            <p:nvPr/>
          </p:nvSpPr>
          <p:spPr bwMode="auto">
            <a:xfrm>
              <a:off x="1086" y="1276"/>
              <a:ext cx="1728" cy="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lnSpc>
                  <a:spcPct val="70000"/>
                </a:lnSpc>
                <a:spcBef>
                  <a:spcPct val="50000"/>
                </a:spcBef>
                <a:buFontTx/>
                <a:buNone/>
              </a:pPr>
              <a:r>
                <a:rPr lang="en-US" altLang="zh-CN" sz="1600" dirty="0">
                  <a:solidFill>
                    <a:srgbClr val="000000"/>
                  </a:solidFill>
                </a:rPr>
                <a:t>Owner selects vendor</a:t>
              </a:r>
            </a:p>
            <a:p>
              <a:pPr eaLnBrk="1" hangingPunct="1">
                <a:lnSpc>
                  <a:spcPct val="70000"/>
                </a:lnSpc>
                <a:spcBef>
                  <a:spcPct val="50000"/>
                </a:spcBef>
                <a:buFontTx/>
                <a:buNone/>
              </a:pPr>
              <a:r>
                <a:rPr lang="en-US" altLang="zh-CN" sz="1600" dirty="0">
                  <a:solidFill>
                    <a:srgbClr val="000000"/>
                  </a:solidFill>
                </a:rPr>
                <a:t>Negotiates with vendor</a:t>
              </a:r>
            </a:p>
            <a:p>
              <a:pPr eaLnBrk="1" hangingPunct="1">
                <a:lnSpc>
                  <a:spcPct val="70000"/>
                </a:lnSpc>
                <a:spcBef>
                  <a:spcPct val="50000"/>
                </a:spcBef>
                <a:buFontTx/>
                <a:buNone/>
              </a:pPr>
              <a:r>
                <a:rPr lang="en-US" altLang="zh-CN" sz="1600" dirty="0">
                  <a:solidFill>
                    <a:srgbClr val="000000"/>
                  </a:solidFill>
                </a:rPr>
                <a:t>Vendor performs</a:t>
              </a:r>
            </a:p>
          </p:txBody>
        </p:sp>
        <p:sp>
          <p:nvSpPr>
            <p:cNvPr id="5140" name="Text Box 19"/>
            <p:cNvSpPr txBox="1">
              <a:spLocks noChangeArrowheads="1"/>
            </p:cNvSpPr>
            <p:nvPr/>
          </p:nvSpPr>
          <p:spPr bwMode="auto">
            <a:xfrm>
              <a:off x="3171" y="1890"/>
              <a:ext cx="1728"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lnSpc>
                  <a:spcPct val="70000"/>
                </a:lnSpc>
                <a:spcBef>
                  <a:spcPct val="50000"/>
                </a:spcBef>
                <a:buFontTx/>
                <a:buNone/>
              </a:pPr>
              <a:r>
                <a:rPr lang="en-US" altLang="zh-CN" sz="2000" dirty="0"/>
                <a:t>Contractor minimizes risk</a:t>
              </a:r>
            </a:p>
          </p:txBody>
        </p:sp>
        <p:sp>
          <p:nvSpPr>
            <p:cNvPr id="5141" name="Text Box 20"/>
            <p:cNvSpPr txBox="1">
              <a:spLocks noChangeArrowheads="1"/>
            </p:cNvSpPr>
            <p:nvPr/>
          </p:nvSpPr>
          <p:spPr bwMode="auto">
            <a:xfrm>
              <a:off x="3437" y="3178"/>
              <a:ext cx="1291"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lnSpc>
                  <a:spcPct val="70000"/>
                </a:lnSpc>
                <a:spcBef>
                  <a:spcPct val="50000"/>
                </a:spcBef>
                <a:buFontTx/>
                <a:buNone/>
              </a:pPr>
              <a:r>
                <a:rPr lang="en-US" altLang="zh-CN" sz="2000" dirty="0"/>
                <a:t>Client minimizes risk</a:t>
              </a:r>
            </a:p>
          </p:txBody>
        </p:sp>
      </p:grpSp>
      <p:sp>
        <p:nvSpPr>
          <p:cNvPr id="5123" name="Rectangle 21"/>
          <p:cNvSpPr>
            <a:spLocks noChangeArrowheads="1"/>
          </p:cNvSpPr>
          <p:nvPr/>
        </p:nvSpPr>
        <p:spPr bwMode="auto">
          <a:xfrm>
            <a:off x="-13252" y="549275"/>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zh-CN" sz="4000" dirty="0"/>
              <a:t>Industry Structure</a:t>
            </a:r>
            <a:endParaRPr lang="en-US" altLang="en-US" sz="4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7"/>
          <p:cNvSpPr>
            <a:spLocks noGrp="1" noChangeArrowheads="1"/>
          </p:cNvSpPr>
          <p:nvPr>
            <p:ph type="body" sz="half" idx="1"/>
          </p:nvPr>
        </p:nvSpPr>
        <p:spPr>
          <a:xfrm>
            <a:off x="177800" y="1524000"/>
            <a:ext cx="4775200" cy="5029200"/>
          </a:xfrm>
        </p:spPr>
        <p:txBody>
          <a:bodyPr/>
          <a:lstStyle/>
          <a:p>
            <a:pPr eaLnBrk="1" hangingPunct="1"/>
            <a:r>
              <a:rPr lang="en-US" altLang="en-US" sz="2000" b="1" dirty="0" smtClean="0"/>
              <a:t>Price based </a:t>
            </a:r>
            <a:r>
              <a:rPr lang="en-US" altLang="en-US" sz="2000" dirty="0" smtClean="0"/>
              <a:t>(transaction based)</a:t>
            </a:r>
          </a:p>
          <a:p>
            <a:pPr lvl="1" eaLnBrk="1" hangingPunct="1"/>
            <a:r>
              <a:rPr lang="en-US" altLang="en-US" sz="2100" dirty="0" smtClean="0"/>
              <a:t>Wrong person talking</a:t>
            </a:r>
          </a:p>
          <a:p>
            <a:pPr lvl="1" eaLnBrk="1" hangingPunct="1"/>
            <a:r>
              <a:rPr lang="en-US" altLang="en-US" sz="2100" b="1" dirty="0" smtClean="0"/>
              <a:t>Decision making on both sides</a:t>
            </a:r>
          </a:p>
          <a:p>
            <a:pPr lvl="1" eaLnBrk="1" hangingPunct="1"/>
            <a:r>
              <a:rPr lang="en-US" altLang="en-US" sz="2100" dirty="0" smtClean="0"/>
              <a:t>Experts told to not think</a:t>
            </a:r>
          </a:p>
          <a:p>
            <a:pPr lvl="1" eaLnBrk="1" hangingPunct="1"/>
            <a:r>
              <a:rPr lang="en-US" altLang="en-US" sz="2100" dirty="0" smtClean="0"/>
              <a:t>Buyer tells the vendor what to do and how to do it</a:t>
            </a:r>
            <a:endParaRPr lang="en-US" altLang="en-US" sz="1700" dirty="0" smtClean="0"/>
          </a:p>
          <a:p>
            <a:pPr eaLnBrk="1" hangingPunct="1"/>
            <a:endParaRPr lang="en-US" altLang="en-US" sz="2000" dirty="0" smtClean="0"/>
          </a:p>
          <a:p>
            <a:pPr eaLnBrk="1" hangingPunct="1"/>
            <a:r>
              <a:rPr lang="en-US" altLang="en-US" sz="2000" b="1" dirty="0" smtClean="0"/>
              <a:t>Best Value </a:t>
            </a:r>
            <a:r>
              <a:rPr lang="en-US" altLang="en-US" sz="2000" dirty="0" smtClean="0"/>
              <a:t>(efficient, minimized transactions)</a:t>
            </a:r>
          </a:p>
          <a:p>
            <a:pPr lvl="1" eaLnBrk="1" hangingPunct="1"/>
            <a:r>
              <a:rPr lang="en-US" altLang="en-US" sz="2100" b="1" dirty="0" smtClean="0"/>
              <a:t>Buyer says what he wants</a:t>
            </a:r>
          </a:p>
          <a:p>
            <a:pPr lvl="1" eaLnBrk="1" hangingPunct="1"/>
            <a:r>
              <a:rPr lang="en-US" altLang="en-US" sz="2100" dirty="0" smtClean="0"/>
              <a:t>Vendors tell buyer what he can get</a:t>
            </a:r>
          </a:p>
        </p:txBody>
      </p:sp>
      <p:sp>
        <p:nvSpPr>
          <p:cNvPr id="6157" name="Freeform 19"/>
          <p:cNvSpPr>
            <a:spLocks/>
          </p:cNvSpPr>
          <p:nvPr/>
        </p:nvSpPr>
        <p:spPr bwMode="auto">
          <a:xfrm rot="-746818">
            <a:off x="5438775" y="2427288"/>
            <a:ext cx="49213" cy="28575"/>
          </a:xfrm>
          <a:custGeom>
            <a:avLst/>
            <a:gdLst>
              <a:gd name="T0" fmla="*/ 2147483647 w 68"/>
              <a:gd name="T1" fmla="*/ 0 h 40"/>
              <a:gd name="T2" fmla="*/ 2147483647 w 68"/>
              <a:gd name="T3" fmla="*/ 0 h 40"/>
              <a:gd name="T4" fmla="*/ 2147483647 w 68"/>
              <a:gd name="T5" fmla="*/ 2147483647 h 40"/>
              <a:gd name="T6" fmla="*/ 2147483647 w 68"/>
              <a:gd name="T7" fmla="*/ 2147483647 h 40"/>
              <a:gd name="T8" fmla="*/ 2147483647 w 68"/>
              <a:gd name="T9" fmla="*/ 2147483647 h 40"/>
              <a:gd name="T10" fmla="*/ 2147483647 w 68"/>
              <a:gd name="T11" fmla="*/ 2147483647 h 40"/>
              <a:gd name="T12" fmla="*/ 2147483647 w 68"/>
              <a:gd name="T13" fmla="*/ 2147483647 h 40"/>
              <a:gd name="T14" fmla="*/ 2147483647 w 68"/>
              <a:gd name="T15" fmla="*/ 2147483647 h 40"/>
              <a:gd name="T16" fmla="*/ 2147483647 w 68"/>
              <a:gd name="T17" fmla="*/ 2147483647 h 40"/>
              <a:gd name="T18" fmla="*/ 2147483647 w 68"/>
              <a:gd name="T19" fmla="*/ 2147483647 h 40"/>
              <a:gd name="T20" fmla="*/ 2147483647 w 68"/>
              <a:gd name="T21" fmla="*/ 2147483647 h 40"/>
              <a:gd name="T22" fmla="*/ 2147483647 w 68"/>
              <a:gd name="T23" fmla="*/ 2147483647 h 40"/>
              <a:gd name="T24" fmla="*/ 2147483647 w 68"/>
              <a:gd name="T25" fmla="*/ 2147483647 h 40"/>
              <a:gd name="T26" fmla="*/ 2147483647 w 68"/>
              <a:gd name="T27" fmla="*/ 2147483647 h 40"/>
              <a:gd name="T28" fmla="*/ 2147483647 w 68"/>
              <a:gd name="T29" fmla="*/ 2147483647 h 40"/>
              <a:gd name="T30" fmla="*/ 2147483647 w 68"/>
              <a:gd name="T31" fmla="*/ 2147483647 h 40"/>
              <a:gd name="T32" fmla="*/ 2147483647 w 68"/>
              <a:gd name="T33" fmla="*/ 2147483647 h 40"/>
              <a:gd name="T34" fmla="*/ 0 w 68"/>
              <a:gd name="T35" fmla="*/ 2147483647 h 40"/>
              <a:gd name="T36" fmla="*/ 0 w 68"/>
              <a:gd name="T37" fmla="*/ 2147483647 h 40"/>
              <a:gd name="T38" fmla="*/ 0 w 68"/>
              <a:gd name="T39" fmla="*/ 2147483647 h 40"/>
              <a:gd name="T40" fmla="*/ 2147483647 w 68"/>
              <a:gd name="T41" fmla="*/ 2147483647 h 40"/>
              <a:gd name="T42" fmla="*/ 2147483647 w 68"/>
              <a:gd name="T43" fmla="*/ 2147483647 h 40"/>
              <a:gd name="T44" fmla="*/ 2147483647 w 68"/>
              <a:gd name="T45" fmla="*/ 2147483647 h 40"/>
              <a:gd name="T46" fmla="*/ 2147483647 w 68"/>
              <a:gd name="T47" fmla="*/ 0 h 40"/>
              <a:gd name="T48" fmla="*/ 2147483647 w 68"/>
              <a:gd name="T49" fmla="*/ 0 h 40"/>
              <a:gd name="T50" fmla="*/ 2147483647 w 68"/>
              <a:gd name="T51" fmla="*/ 0 h 4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68"/>
              <a:gd name="T79" fmla="*/ 0 h 40"/>
              <a:gd name="T80" fmla="*/ 68 w 68"/>
              <a:gd name="T81" fmla="*/ 40 h 40"/>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68" h="40">
                <a:moveTo>
                  <a:pt x="38" y="0"/>
                </a:moveTo>
                <a:lnTo>
                  <a:pt x="38" y="0"/>
                </a:lnTo>
                <a:lnTo>
                  <a:pt x="50" y="2"/>
                </a:lnTo>
                <a:lnTo>
                  <a:pt x="62" y="8"/>
                </a:lnTo>
                <a:lnTo>
                  <a:pt x="68" y="16"/>
                </a:lnTo>
                <a:lnTo>
                  <a:pt x="68" y="20"/>
                </a:lnTo>
                <a:lnTo>
                  <a:pt x="68" y="24"/>
                </a:lnTo>
                <a:lnTo>
                  <a:pt x="68" y="28"/>
                </a:lnTo>
                <a:lnTo>
                  <a:pt x="66" y="32"/>
                </a:lnTo>
                <a:lnTo>
                  <a:pt x="56" y="38"/>
                </a:lnTo>
                <a:lnTo>
                  <a:pt x="46" y="40"/>
                </a:lnTo>
                <a:lnTo>
                  <a:pt x="32" y="40"/>
                </a:lnTo>
                <a:lnTo>
                  <a:pt x="18" y="36"/>
                </a:lnTo>
                <a:lnTo>
                  <a:pt x="8" y="30"/>
                </a:lnTo>
                <a:lnTo>
                  <a:pt x="2" y="22"/>
                </a:lnTo>
                <a:lnTo>
                  <a:pt x="0" y="18"/>
                </a:lnTo>
                <a:lnTo>
                  <a:pt x="0" y="14"/>
                </a:lnTo>
                <a:lnTo>
                  <a:pt x="2" y="10"/>
                </a:lnTo>
                <a:lnTo>
                  <a:pt x="4" y="6"/>
                </a:lnTo>
                <a:lnTo>
                  <a:pt x="12" y="2"/>
                </a:lnTo>
                <a:lnTo>
                  <a:pt x="24" y="0"/>
                </a:lnTo>
                <a:lnTo>
                  <a:pt x="38" y="0"/>
                </a:lnTo>
                <a:close/>
              </a:path>
            </a:pathLst>
          </a:custGeom>
          <a:solidFill>
            <a:srgbClr val="F7DF1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84" name="Rectangle 152"/>
          <p:cNvSpPr>
            <a:spLocks noChangeArrowheads="1"/>
          </p:cNvSpPr>
          <p:nvPr/>
        </p:nvSpPr>
        <p:spPr bwMode="auto">
          <a:xfrm>
            <a:off x="0" y="5334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4000" dirty="0"/>
              <a:t>Performance Characteristics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3074" name="Rectangle 2"/>
          <p:cNvSpPr>
            <a:spLocks noChangeArrowheads="1"/>
          </p:cNvSpPr>
          <p:nvPr/>
        </p:nvSpPr>
        <p:spPr bwMode="auto">
          <a:xfrm>
            <a:off x="4876800" y="1524000"/>
            <a:ext cx="3657600" cy="4572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7171" name="Rectangle 3"/>
          <p:cNvSpPr>
            <a:spLocks noChangeArrowheads="1"/>
          </p:cNvSpPr>
          <p:nvPr/>
        </p:nvSpPr>
        <p:spPr bwMode="auto">
          <a:xfrm>
            <a:off x="685800" y="1524000"/>
            <a:ext cx="3657600" cy="4572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7172" name="Rectangle 4"/>
          <p:cNvSpPr>
            <a:spLocks noChangeArrowheads="1"/>
          </p:cNvSpPr>
          <p:nvPr/>
        </p:nvSpPr>
        <p:spPr bwMode="auto">
          <a:xfrm>
            <a:off x="1676400" y="3124200"/>
            <a:ext cx="1752600" cy="2728913"/>
          </a:xfrm>
          <a:prstGeom prst="rect">
            <a:avLst/>
          </a:prstGeom>
          <a:solidFill>
            <a:srgbClr val="FFFFCC"/>
          </a:solidFill>
          <a:ln w="9525">
            <a:solidFill>
              <a:srgbClr val="000000"/>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1283077" name="Rectangle 5" descr="box with red arrow pointing up from the box labeled &quot;Minimum&quot;"/>
          <p:cNvSpPr>
            <a:spLocks noChangeArrowheads="1"/>
          </p:cNvSpPr>
          <p:nvPr/>
        </p:nvSpPr>
        <p:spPr bwMode="auto">
          <a:xfrm>
            <a:off x="1676400" y="3124200"/>
            <a:ext cx="1752600" cy="1476375"/>
          </a:xfrm>
          <a:prstGeom prst="rect">
            <a:avLst/>
          </a:prstGeom>
          <a:gradFill rotWithShape="0">
            <a:gsLst>
              <a:gs pos="0">
                <a:srgbClr val="FFCC00">
                  <a:alpha val="89998"/>
                </a:srgbClr>
              </a:gs>
              <a:gs pos="100000">
                <a:srgbClr val="FFDF5D"/>
              </a:gs>
            </a:gsLst>
            <a:lin ang="5400000" scaled="1"/>
          </a:gradFill>
          <a:ln w="9525">
            <a:solidFill>
              <a:srgbClr val="000000"/>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grpSp>
        <p:nvGrpSpPr>
          <p:cNvPr id="7174" name="Group 6"/>
          <p:cNvGrpSpPr>
            <a:grpSpLocks/>
          </p:cNvGrpSpPr>
          <p:nvPr/>
        </p:nvGrpSpPr>
        <p:grpSpPr bwMode="auto">
          <a:xfrm>
            <a:off x="914400" y="2895600"/>
            <a:ext cx="762000" cy="3048000"/>
            <a:chOff x="432" y="1824"/>
            <a:chExt cx="480" cy="1920"/>
          </a:xfrm>
        </p:grpSpPr>
        <p:sp>
          <p:nvSpPr>
            <p:cNvPr id="7190" name="Text Box 7"/>
            <p:cNvSpPr txBox="1">
              <a:spLocks noChangeArrowheads="1"/>
            </p:cNvSpPr>
            <p:nvPr/>
          </p:nvSpPr>
          <p:spPr bwMode="auto">
            <a:xfrm>
              <a:off x="432" y="1824"/>
              <a:ext cx="48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zh-CN" sz="1400"/>
                <a:t>High</a:t>
              </a:r>
            </a:p>
          </p:txBody>
        </p:sp>
        <p:sp>
          <p:nvSpPr>
            <p:cNvPr id="7191" name="Text Box 8"/>
            <p:cNvSpPr txBox="1">
              <a:spLocks noChangeArrowheads="1"/>
            </p:cNvSpPr>
            <p:nvPr/>
          </p:nvSpPr>
          <p:spPr bwMode="auto">
            <a:xfrm>
              <a:off x="432" y="3552"/>
              <a:ext cx="48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zh-CN" sz="1400"/>
                <a:t>Low</a:t>
              </a:r>
            </a:p>
          </p:txBody>
        </p:sp>
        <p:sp>
          <p:nvSpPr>
            <p:cNvPr id="7192" name="Text Box 9"/>
            <p:cNvSpPr txBox="1">
              <a:spLocks noChangeArrowheads="1"/>
            </p:cNvSpPr>
            <p:nvPr/>
          </p:nvSpPr>
          <p:spPr bwMode="auto">
            <a:xfrm rot="-5427507">
              <a:off x="-106" y="2689"/>
              <a:ext cx="150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zh-CN" sz="1800"/>
                <a:t>Performance</a:t>
              </a:r>
            </a:p>
          </p:txBody>
        </p:sp>
      </p:grpSp>
      <p:sp>
        <p:nvSpPr>
          <p:cNvPr id="1283082" name="Line 10"/>
          <p:cNvSpPr>
            <a:spLocks noChangeShapeType="1"/>
          </p:cNvSpPr>
          <p:nvPr/>
        </p:nvSpPr>
        <p:spPr bwMode="auto">
          <a:xfrm>
            <a:off x="1504950" y="4600575"/>
            <a:ext cx="2246313" cy="0"/>
          </a:xfrm>
          <a:prstGeom prst="line">
            <a:avLst/>
          </a:prstGeom>
          <a:noFill/>
          <a:ln w="127000">
            <a:solidFill>
              <a:schemeClr val="tx1"/>
            </a:solidFill>
            <a:prstDash val="sysDot"/>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283083" name="AutoShape 11"/>
          <p:cNvSpPr>
            <a:spLocks noChangeArrowheads="1"/>
          </p:cNvSpPr>
          <p:nvPr/>
        </p:nvSpPr>
        <p:spPr bwMode="auto">
          <a:xfrm>
            <a:off x="2286000" y="3292475"/>
            <a:ext cx="415925" cy="1217613"/>
          </a:xfrm>
          <a:prstGeom prst="upArrow">
            <a:avLst>
              <a:gd name="adj1" fmla="val 50000"/>
              <a:gd name="adj2" fmla="val 73187"/>
            </a:avLst>
          </a:prstGeom>
          <a:solidFill>
            <a:schemeClr val="tx1"/>
          </a:solidFill>
          <a:ln w="9525">
            <a:solidFill>
              <a:srgbClr val="000000"/>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1283084" name="Text Box 12"/>
          <p:cNvSpPr txBox="1">
            <a:spLocks noChangeArrowheads="1"/>
          </p:cNvSpPr>
          <p:nvPr/>
        </p:nvSpPr>
        <p:spPr bwMode="auto">
          <a:xfrm>
            <a:off x="762000" y="1600200"/>
            <a:ext cx="3352800" cy="1138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zh-CN" sz="1800" u="sng" dirty="0"/>
              <a:t>The State</a:t>
            </a:r>
            <a:r>
              <a:rPr lang="en-US" altLang="zh-CN" sz="1800" dirty="0"/>
              <a:t>       </a:t>
            </a:r>
          </a:p>
          <a:p>
            <a:pPr algn="ctr" eaLnBrk="1" hangingPunct="1">
              <a:spcBef>
                <a:spcPct val="50000"/>
              </a:spcBef>
              <a:buFontTx/>
              <a:buNone/>
            </a:pPr>
            <a:r>
              <a:rPr lang="en-US" altLang="zh-CN" sz="2000" i="1" dirty="0"/>
              <a:t>“The lowest possible quality that I </a:t>
            </a:r>
            <a:r>
              <a:rPr lang="en-US" altLang="zh-CN" sz="2000" i="1" dirty="0" smtClean="0"/>
              <a:t>want.”</a:t>
            </a:r>
            <a:r>
              <a:rPr lang="en-US" altLang="zh-CN" sz="1800" dirty="0" smtClean="0"/>
              <a:t> </a:t>
            </a:r>
            <a:endParaRPr lang="en-US" altLang="zh-CN" sz="1800" dirty="0"/>
          </a:p>
        </p:txBody>
      </p:sp>
      <p:sp>
        <p:nvSpPr>
          <p:cNvPr id="1283085" name="Text Box 13"/>
          <p:cNvSpPr txBox="1">
            <a:spLocks noChangeArrowheads="1"/>
          </p:cNvSpPr>
          <p:nvPr/>
        </p:nvSpPr>
        <p:spPr bwMode="auto">
          <a:xfrm>
            <a:off x="5029200" y="1600200"/>
            <a:ext cx="3352800" cy="1138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zh-CN" sz="1800" u="sng" dirty="0"/>
              <a:t>Contractors </a:t>
            </a:r>
            <a:endParaRPr lang="en-US" altLang="zh-CN" sz="1800" dirty="0"/>
          </a:p>
          <a:p>
            <a:pPr algn="ctr" eaLnBrk="1" hangingPunct="1">
              <a:spcBef>
                <a:spcPct val="50000"/>
              </a:spcBef>
              <a:buFontTx/>
              <a:buNone/>
            </a:pPr>
            <a:r>
              <a:rPr lang="en-US" altLang="zh-CN" sz="2000" i="1" dirty="0"/>
              <a:t>“The highest possible value that you will </a:t>
            </a:r>
            <a:r>
              <a:rPr lang="en-US" altLang="zh-CN" sz="2000" i="1" dirty="0" smtClean="0"/>
              <a:t>get.”</a:t>
            </a:r>
            <a:endParaRPr lang="en-US" altLang="zh-CN" sz="2000" i="1" dirty="0"/>
          </a:p>
        </p:txBody>
      </p:sp>
      <p:sp>
        <p:nvSpPr>
          <p:cNvPr id="1283086" name="Text Box 14"/>
          <p:cNvSpPr txBox="1">
            <a:spLocks noChangeArrowheads="1"/>
          </p:cNvSpPr>
          <p:nvPr/>
        </p:nvSpPr>
        <p:spPr bwMode="auto">
          <a:xfrm>
            <a:off x="1828800" y="4724400"/>
            <a:ext cx="152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zh-CN" sz="2000">
                <a:latin typeface="Verdana" pitchFamily="34" charset="0"/>
              </a:rPr>
              <a:t>Minimum</a:t>
            </a:r>
          </a:p>
        </p:txBody>
      </p:sp>
      <p:sp>
        <p:nvSpPr>
          <p:cNvPr id="1283088" name="Rectangle 16" descr="box with an arrow pointing down from the box labeled &quot;Maximum&quot;"/>
          <p:cNvSpPr>
            <a:spLocks noChangeArrowheads="1"/>
          </p:cNvSpPr>
          <p:nvPr/>
        </p:nvSpPr>
        <p:spPr bwMode="auto">
          <a:xfrm>
            <a:off x="5881688" y="3176588"/>
            <a:ext cx="1854200" cy="2727325"/>
          </a:xfrm>
          <a:prstGeom prst="rect">
            <a:avLst/>
          </a:prstGeom>
          <a:solidFill>
            <a:srgbClr val="FFFFCC"/>
          </a:solidFill>
          <a:ln w="9525">
            <a:solidFill>
              <a:srgbClr val="000000"/>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1283089" name="Rectangle 17"/>
          <p:cNvSpPr>
            <a:spLocks noChangeArrowheads="1"/>
          </p:cNvSpPr>
          <p:nvPr/>
        </p:nvSpPr>
        <p:spPr bwMode="auto">
          <a:xfrm>
            <a:off x="5876925" y="4600575"/>
            <a:ext cx="1852613" cy="1296988"/>
          </a:xfrm>
          <a:prstGeom prst="rect">
            <a:avLst/>
          </a:prstGeom>
          <a:gradFill rotWithShape="0">
            <a:gsLst>
              <a:gs pos="0">
                <a:srgbClr val="FFD943"/>
              </a:gs>
              <a:gs pos="100000">
                <a:srgbClr val="FFCC00">
                  <a:alpha val="89998"/>
                </a:srgbClr>
              </a:gs>
            </a:gsLst>
            <a:lin ang="5400000" scaled="1"/>
          </a:gradFill>
          <a:ln w="9525">
            <a:solidFill>
              <a:srgbClr val="000000"/>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grpSp>
        <p:nvGrpSpPr>
          <p:cNvPr id="3" name="Group 18"/>
          <p:cNvGrpSpPr>
            <a:grpSpLocks/>
          </p:cNvGrpSpPr>
          <p:nvPr/>
        </p:nvGrpSpPr>
        <p:grpSpPr bwMode="auto">
          <a:xfrm>
            <a:off x="5121275" y="2947988"/>
            <a:ext cx="760413" cy="3048000"/>
            <a:chOff x="432" y="1824"/>
            <a:chExt cx="480" cy="1920"/>
          </a:xfrm>
        </p:grpSpPr>
        <p:sp>
          <p:nvSpPr>
            <p:cNvPr id="7187" name="Text Box 19"/>
            <p:cNvSpPr txBox="1">
              <a:spLocks noChangeArrowheads="1"/>
            </p:cNvSpPr>
            <p:nvPr/>
          </p:nvSpPr>
          <p:spPr bwMode="auto">
            <a:xfrm>
              <a:off x="432" y="1824"/>
              <a:ext cx="48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zh-CN" sz="1400"/>
                <a:t>High</a:t>
              </a:r>
            </a:p>
          </p:txBody>
        </p:sp>
        <p:sp>
          <p:nvSpPr>
            <p:cNvPr id="7188" name="Text Box 20"/>
            <p:cNvSpPr txBox="1">
              <a:spLocks noChangeArrowheads="1"/>
            </p:cNvSpPr>
            <p:nvPr/>
          </p:nvSpPr>
          <p:spPr bwMode="auto">
            <a:xfrm>
              <a:off x="432" y="3552"/>
              <a:ext cx="48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zh-CN" sz="1400"/>
                <a:t>Low</a:t>
              </a:r>
            </a:p>
          </p:txBody>
        </p:sp>
        <p:sp>
          <p:nvSpPr>
            <p:cNvPr id="7189" name="Text Box 21"/>
            <p:cNvSpPr txBox="1">
              <a:spLocks noChangeArrowheads="1"/>
            </p:cNvSpPr>
            <p:nvPr/>
          </p:nvSpPr>
          <p:spPr bwMode="auto">
            <a:xfrm rot="-5427507">
              <a:off x="-107" y="2688"/>
              <a:ext cx="1500"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zh-CN" sz="1800"/>
                <a:t>Performance</a:t>
              </a:r>
            </a:p>
          </p:txBody>
        </p:sp>
      </p:grpSp>
      <p:sp>
        <p:nvSpPr>
          <p:cNvPr id="1283094" name="Line 22"/>
          <p:cNvSpPr>
            <a:spLocks noChangeShapeType="1"/>
          </p:cNvSpPr>
          <p:nvPr/>
        </p:nvSpPr>
        <p:spPr bwMode="auto">
          <a:xfrm>
            <a:off x="5710238" y="4600575"/>
            <a:ext cx="2246312" cy="0"/>
          </a:xfrm>
          <a:prstGeom prst="line">
            <a:avLst/>
          </a:prstGeom>
          <a:noFill/>
          <a:ln w="127000">
            <a:solidFill>
              <a:schemeClr val="tx1"/>
            </a:solidFill>
            <a:prstDash val="sysDot"/>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283095" name="AutoShape 23"/>
          <p:cNvSpPr>
            <a:spLocks noChangeArrowheads="1"/>
          </p:cNvSpPr>
          <p:nvPr/>
        </p:nvSpPr>
        <p:spPr bwMode="auto">
          <a:xfrm flipV="1">
            <a:off x="6591300" y="4738688"/>
            <a:ext cx="385763" cy="1011237"/>
          </a:xfrm>
          <a:prstGeom prst="upArrow">
            <a:avLst>
              <a:gd name="adj1" fmla="val 50000"/>
              <a:gd name="adj2" fmla="val 65535"/>
            </a:avLst>
          </a:prstGeom>
          <a:solidFill>
            <a:schemeClr val="tx1"/>
          </a:solidFill>
          <a:ln w="9525">
            <a:solidFill>
              <a:srgbClr val="000000"/>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1283096" name="Text Box 24"/>
          <p:cNvSpPr txBox="1">
            <a:spLocks noChangeArrowheads="1"/>
          </p:cNvSpPr>
          <p:nvPr/>
        </p:nvSpPr>
        <p:spPr bwMode="auto">
          <a:xfrm>
            <a:off x="6035675" y="4114800"/>
            <a:ext cx="1524000" cy="3968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91436" tIns="45718" rIns="91436" bIns="45718">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zh-CN" sz="2000" dirty="0">
                <a:latin typeface="Verdana" pitchFamily="34" charset="0"/>
              </a:rPr>
              <a:t>Maximum</a:t>
            </a:r>
          </a:p>
        </p:txBody>
      </p:sp>
      <p:sp>
        <p:nvSpPr>
          <p:cNvPr id="7186" name="Rectangle 24"/>
          <p:cNvSpPr>
            <a:spLocks noChangeArrowheads="1"/>
          </p:cNvSpPr>
          <p:nvPr/>
        </p:nvSpPr>
        <p:spPr bwMode="auto">
          <a:xfrm>
            <a:off x="0" y="549275"/>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zh-CN" sz="4000" dirty="0"/>
              <a:t>Problem with </a:t>
            </a:r>
            <a:r>
              <a:rPr lang="en-US" altLang="zh-CN" sz="4000" dirty="0" smtClean="0"/>
              <a:t>Price-Based </a:t>
            </a:r>
            <a:r>
              <a:rPr lang="en-US" altLang="zh-CN" sz="4000" dirty="0"/>
              <a:t>Systems</a:t>
            </a:r>
            <a:endParaRPr lang="en-US" altLang="en-US" sz="4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4800600" y="1828800"/>
            <a:ext cx="3886200" cy="3810000"/>
          </a:xfrm>
          <a:prstGeom prst="rect">
            <a:avLst/>
          </a:prstGeom>
          <a:solidFill>
            <a:schemeClr val="bg1"/>
          </a:solidFill>
          <a:ln w="38100">
            <a:solidFill>
              <a:schemeClr val="tx1"/>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000"/>
          </a:p>
        </p:txBody>
      </p:sp>
      <p:sp>
        <p:nvSpPr>
          <p:cNvPr id="8195" name="Rectangle 3" descr="box with Contractors 1 through 4 with a red dotted line showing the risk under Contractor number 1."/>
          <p:cNvSpPr>
            <a:spLocks noChangeArrowheads="1"/>
          </p:cNvSpPr>
          <p:nvPr/>
        </p:nvSpPr>
        <p:spPr bwMode="auto">
          <a:xfrm>
            <a:off x="5638800" y="2362200"/>
            <a:ext cx="2133600" cy="2743200"/>
          </a:xfrm>
          <a:prstGeom prst="rect">
            <a:avLst/>
          </a:prstGeom>
          <a:gradFill rotWithShape="1">
            <a:gsLst>
              <a:gs pos="0">
                <a:srgbClr val="CCECFF"/>
              </a:gs>
              <a:gs pos="50000">
                <a:srgbClr val="EBF7FF"/>
              </a:gs>
              <a:gs pos="100000">
                <a:srgbClr val="CCECFF"/>
              </a:gs>
            </a:gsLst>
            <a:lin ang="0" scaled="1"/>
          </a:gradFill>
          <a:ln w="9525">
            <a:solidFill>
              <a:schemeClr val="tx1"/>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000"/>
          </a:p>
        </p:txBody>
      </p:sp>
      <p:sp>
        <p:nvSpPr>
          <p:cNvPr id="8196" name="Text Box 4"/>
          <p:cNvSpPr txBox="1">
            <a:spLocks noChangeArrowheads="1"/>
          </p:cNvSpPr>
          <p:nvPr/>
        </p:nvSpPr>
        <p:spPr bwMode="auto">
          <a:xfrm rot="-5427507">
            <a:off x="4086225" y="3576638"/>
            <a:ext cx="23812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a:t>Performance</a:t>
            </a:r>
          </a:p>
        </p:txBody>
      </p:sp>
      <p:sp>
        <p:nvSpPr>
          <p:cNvPr id="8197" name="Text Box 5"/>
          <p:cNvSpPr txBox="1">
            <a:spLocks noChangeArrowheads="1"/>
          </p:cNvSpPr>
          <p:nvPr/>
        </p:nvSpPr>
        <p:spPr bwMode="auto">
          <a:xfrm>
            <a:off x="5029200" y="2239963"/>
            <a:ext cx="762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a:t>High</a:t>
            </a:r>
          </a:p>
        </p:txBody>
      </p:sp>
      <p:sp>
        <p:nvSpPr>
          <p:cNvPr id="8198" name="Text Box 6"/>
          <p:cNvSpPr txBox="1">
            <a:spLocks noChangeArrowheads="1"/>
          </p:cNvSpPr>
          <p:nvPr/>
        </p:nvSpPr>
        <p:spPr bwMode="auto">
          <a:xfrm>
            <a:off x="5029200" y="4953000"/>
            <a:ext cx="762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a:t>Low</a:t>
            </a:r>
          </a:p>
        </p:txBody>
      </p:sp>
      <p:sp>
        <p:nvSpPr>
          <p:cNvPr id="8199" name="Text Box 7"/>
          <p:cNvSpPr txBox="1">
            <a:spLocks noChangeArrowheads="1"/>
          </p:cNvSpPr>
          <p:nvPr/>
        </p:nvSpPr>
        <p:spPr bwMode="auto">
          <a:xfrm rot="-5427507">
            <a:off x="7054850" y="3503613"/>
            <a:ext cx="23812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a:t>Risk</a:t>
            </a:r>
          </a:p>
        </p:txBody>
      </p:sp>
      <p:sp>
        <p:nvSpPr>
          <p:cNvPr id="8200" name="Text Box 8"/>
          <p:cNvSpPr txBox="1">
            <a:spLocks noChangeArrowheads="1"/>
          </p:cNvSpPr>
          <p:nvPr/>
        </p:nvSpPr>
        <p:spPr bwMode="auto">
          <a:xfrm>
            <a:off x="7848600" y="4953000"/>
            <a:ext cx="762000" cy="400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a:t>High</a:t>
            </a:r>
          </a:p>
        </p:txBody>
      </p:sp>
      <p:sp>
        <p:nvSpPr>
          <p:cNvPr id="8201" name="Text Box 9"/>
          <p:cNvSpPr txBox="1">
            <a:spLocks noChangeArrowheads="1"/>
          </p:cNvSpPr>
          <p:nvPr/>
        </p:nvSpPr>
        <p:spPr bwMode="auto">
          <a:xfrm>
            <a:off x="7848600" y="2239963"/>
            <a:ext cx="762000" cy="400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a:t>Low</a:t>
            </a:r>
          </a:p>
        </p:txBody>
      </p:sp>
      <p:sp>
        <p:nvSpPr>
          <p:cNvPr id="8202" name="Line 10"/>
          <p:cNvSpPr>
            <a:spLocks noChangeShapeType="1"/>
          </p:cNvSpPr>
          <p:nvPr/>
        </p:nvSpPr>
        <p:spPr bwMode="auto">
          <a:xfrm>
            <a:off x="5486400" y="4191000"/>
            <a:ext cx="2590800" cy="0"/>
          </a:xfrm>
          <a:prstGeom prst="line">
            <a:avLst/>
          </a:prstGeom>
          <a:noFill/>
          <a:ln w="76200">
            <a:solidFill>
              <a:schemeClr val="tx1"/>
            </a:solidFill>
            <a:prstDash val="sysDot"/>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939019" name="AutoShape 11"/>
          <p:cNvSpPr>
            <a:spLocks noChangeArrowheads="1"/>
          </p:cNvSpPr>
          <p:nvPr/>
        </p:nvSpPr>
        <p:spPr bwMode="auto">
          <a:xfrm>
            <a:off x="7467600" y="2590800"/>
            <a:ext cx="228600" cy="1371600"/>
          </a:xfrm>
          <a:prstGeom prst="downArrow">
            <a:avLst>
              <a:gd name="adj1" fmla="val 50000"/>
              <a:gd name="adj2" fmla="val 150000"/>
            </a:avLst>
          </a:prstGeom>
          <a:solidFill>
            <a:schemeClr val="tx1"/>
          </a:solidFill>
          <a:ln w="9525">
            <a:solidFill>
              <a:srgbClr val="000000"/>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000"/>
          </a:p>
        </p:txBody>
      </p:sp>
      <p:sp>
        <p:nvSpPr>
          <p:cNvPr id="8204" name="Rectangle 12"/>
          <p:cNvSpPr>
            <a:spLocks noGrp="1" noChangeArrowheads="1"/>
          </p:cNvSpPr>
          <p:nvPr>
            <p:ph type="title"/>
          </p:nvPr>
        </p:nvSpPr>
        <p:spPr>
          <a:xfrm>
            <a:off x="-6626" y="533400"/>
            <a:ext cx="9144000" cy="685800"/>
          </a:xfrm>
        </p:spPr>
        <p:txBody>
          <a:bodyPr/>
          <a:lstStyle/>
          <a:p>
            <a:pPr eaLnBrk="1" hangingPunct="1"/>
            <a:r>
              <a:rPr lang="en-US" altLang="en-US" sz="4000" dirty="0" smtClean="0"/>
              <a:t>Best Value vs. Low Bid</a:t>
            </a:r>
            <a:r>
              <a:rPr lang="en-US" altLang="en-US" sz="2800" dirty="0" smtClean="0"/>
              <a:t> </a:t>
            </a:r>
          </a:p>
        </p:txBody>
      </p:sp>
      <p:sp>
        <p:nvSpPr>
          <p:cNvPr id="939021" name="Text Box 13"/>
          <p:cNvSpPr txBox="1">
            <a:spLocks noChangeArrowheads="1"/>
          </p:cNvSpPr>
          <p:nvPr/>
        </p:nvSpPr>
        <p:spPr bwMode="auto">
          <a:xfrm>
            <a:off x="5946775" y="3529012"/>
            <a:ext cx="15938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000" dirty="0">
                <a:solidFill>
                  <a:srgbClr val="000000"/>
                </a:solidFill>
              </a:rPr>
              <a:t>Contractor 1</a:t>
            </a:r>
          </a:p>
          <a:p>
            <a:pPr eaLnBrk="1" hangingPunct="1">
              <a:spcBef>
                <a:spcPct val="0"/>
              </a:spcBef>
              <a:buFontTx/>
              <a:buNone/>
            </a:pPr>
            <a:r>
              <a:rPr lang="en-US" altLang="en-US" sz="2000" dirty="0">
                <a:solidFill>
                  <a:srgbClr val="000000"/>
                </a:solidFill>
              </a:rPr>
              <a:t>Contractor 2</a:t>
            </a:r>
          </a:p>
          <a:p>
            <a:pPr eaLnBrk="1" hangingPunct="1">
              <a:spcBef>
                <a:spcPct val="0"/>
              </a:spcBef>
              <a:buFontTx/>
              <a:buNone/>
            </a:pPr>
            <a:r>
              <a:rPr lang="en-US" altLang="en-US" sz="2000" dirty="0">
                <a:solidFill>
                  <a:srgbClr val="000000"/>
                </a:solidFill>
              </a:rPr>
              <a:t>Contractor 3</a:t>
            </a:r>
          </a:p>
          <a:p>
            <a:pPr eaLnBrk="1" hangingPunct="1">
              <a:spcBef>
                <a:spcPct val="0"/>
              </a:spcBef>
              <a:buFontTx/>
              <a:buNone/>
            </a:pPr>
            <a:r>
              <a:rPr lang="en-US" altLang="en-US" sz="2000" dirty="0">
                <a:solidFill>
                  <a:srgbClr val="000000"/>
                </a:solidFill>
              </a:rPr>
              <a:t>Contractor 4</a:t>
            </a:r>
          </a:p>
        </p:txBody>
      </p:sp>
      <p:grpSp>
        <p:nvGrpSpPr>
          <p:cNvPr id="8206" name="Group 14"/>
          <p:cNvGrpSpPr>
            <a:grpSpLocks/>
          </p:cNvGrpSpPr>
          <p:nvPr/>
        </p:nvGrpSpPr>
        <p:grpSpPr bwMode="auto">
          <a:xfrm>
            <a:off x="762000" y="1828800"/>
            <a:ext cx="3886200" cy="3810000"/>
            <a:chOff x="480" y="1152"/>
            <a:chExt cx="2448" cy="2400"/>
          </a:xfrm>
        </p:grpSpPr>
        <p:sp>
          <p:nvSpPr>
            <p:cNvPr id="8207" name="Rectangle 15"/>
            <p:cNvSpPr>
              <a:spLocks noChangeArrowheads="1"/>
            </p:cNvSpPr>
            <p:nvPr/>
          </p:nvSpPr>
          <p:spPr bwMode="auto">
            <a:xfrm>
              <a:off x="480" y="1152"/>
              <a:ext cx="2448" cy="2400"/>
            </a:xfrm>
            <a:prstGeom prst="rect">
              <a:avLst/>
            </a:prstGeom>
            <a:solidFill>
              <a:schemeClr val="bg1"/>
            </a:solidFill>
            <a:ln w="38100">
              <a:solidFill>
                <a:schemeClr val="tx1"/>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000"/>
            </a:p>
          </p:txBody>
        </p:sp>
        <p:sp>
          <p:nvSpPr>
            <p:cNvPr id="8208" name="Rectangle 16" descr="box with Contractors 1 through 4 showing a dotted line with the risk under Contractor number 3"/>
            <p:cNvSpPr>
              <a:spLocks noChangeArrowheads="1"/>
            </p:cNvSpPr>
            <p:nvPr/>
          </p:nvSpPr>
          <p:spPr bwMode="auto">
            <a:xfrm>
              <a:off x="1008" y="1488"/>
              <a:ext cx="1344" cy="1728"/>
            </a:xfrm>
            <a:prstGeom prst="rect">
              <a:avLst/>
            </a:prstGeom>
            <a:gradFill rotWithShape="1">
              <a:gsLst>
                <a:gs pos="0">
                  <a:srgbClr val="CCECFF"/>
                </a:gs>
                <a:gs pos="50000">
                  <a:srgbClr val="EBF7FF"/>
                </a:gs>
                <a:gs pos="100000">
                  <a:srgbClr val="CCECFF"/>
                </a:gs>
              </a:gsLst>
              <a:lin ang="0" scaled="1"/>
            </a:gradFill>
            <a:ln w="9525">
              <a:solidFill>
                <a:schemeClr val="tx1"/>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000"/>
            </a:p>
          </p:txBody>
        </p:sp>
        <p:sp>
          <p:nvSpPr>
            <p:cNvPr id="8209" name="Text Box 17"/>
            <p:cNvSpPr txBox="1">
              <a:spLocks noChangeArrowheads="1"/>
            </p:cNvSpPr>
            <p:nvPr/>
          </p:nvSpPr>
          <p:spPr bwMode="auto">
            <a:xfrm>
              <a:off x="1008" y="1632"/>
              <a:ext cx="1344"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a:solidFill>
                    <a:srgbClr val="000000"/>
                  </a:solidFill>
                </a:rPr>
                <a:t>Contractor 1</a:t>
              </a:r>
            </a:p>
          </p:txBody>
        </p:sp>
        <p:sp>
          <p:nvSpPr>
            <p:cNvPr id="8210" name="Text Box 18"/>
            <p:cNvSpPr txBox="1">
              <a:spLocks noChangeArrowheads="1"/>
            </p:cNvSpPr>
            <p:nvPr/>
          </p:nvSpPr>
          <p:spPr bwMode="auto">
            <a:xfrm>
              <a:off x="1008" y="2016"/>
              <a:ext cx="1344"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a:solidFill>
                    <a:srgbClr val="000000"/>
                  </a:solidFill>
                </a:rPr>
                <a:t>Contractor 2</a:t>
              </a:r>
            </a:p>
          </p:txBody>
        </p:sp>
        <p:sp>
          <p:nvSpPr>
            <p:cNvPr id="8211" name="Text Box 19"/>
            <p:cNvSpPr txBox="1">
              <a:spLocks noChangeArrowheads="1"/>
            </p:cNvSpPr>
            <p:nvPr/>
          </p:nvSpPr>
          <p:spPr bwMode="auto">
            <a:xfrm>
              <a:off x="1008" y="2400"/>
              <a:ext cx="1392"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a:solidFill>
                    <a:srgbClr val="000000"/>
                  </a:solidFill>
                </a:rPr>
                <a:t>Contractor 3</a:t>
              </a:r>
            </a:p>
          </p:txBody>
        </p:sp>
        <p:sp>
          <p:nvSpPr>
            <p:cNvPr id="8212" name="Text Box 20"/>
            <p:cNvSpPr txBox="1">
              <a:spLocks noChangeArrowheads="1"/>
            </p:cNvSpPr>
            <p:nvPr/>
          </p:nvSpPr>
          <p:spPr bwMode="auto">
            <a:xfrm>
              <a:off x="1008" y="2793"/>
              <a:ext cx="1392"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a:solidFill>
                    <a:srgbClr val="000000"/>
                  </a:solidFill>
                </a:rPr>
                <a:t>Contractor 4</a:t>
              </a:r>
            </a:p>
          </p:txBody>
        </p:sp>
        <p:sp>
          <p:nvSpPr>
            <p:cNvPr id="8213" name="Text Box 21"/>
            <p:cNvSpPr txBox="1">
              <a:spLocks noChangeArrowheads="1"/>
            </p:cNvSpPr>
            <p:nvPr/>
          </p:nvSpPr>
          <p:spPr bwMode="auto">
            <a:xfrm rot="-5427507">
              <a:off x="30" y="2253"/>
              <a:ext cx="1500"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a:t>Performance</a:t>
              </a:r>
            </a:p>
          </p:txBody>
        </p:sp>
        <p:sp>
          <p:nvSpPr>
            <p:cNvPr id="8214" name="Text Box 22"/>
            <p:cNvSpPr txBox="1">
              <a:spLocks noChangeArrowheads="1"/>
            </p:cNvSpPr>
            <p:nvPr/>
          </p:nvSpPr>
          <p:spPr bwMode="auto">
            <a:xfrm>
              <a:off x="624" y="1411"/>
              <a:ext cx="480"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a:t>High</a:t>
              </a:r>
            </a:p>
          </p:txBody>
        </p:sp>
        <p:sp>
          <p:nvSpPr>
            <p:cNvPr id="8215" name="Text Box 23"/>
            <p:cNvSpPr txBox="1">
              <a:spLocks noChangeArrowheads="1"/>
            </p:cNvSpPr>
            <p:nvPr/>
          </p:nvSpPr>
          <p:spPr bwMode="auto">
            <a:xfrm>
              <a:off x="624" y="3120"/>
              <a:ext cx="480"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a:t>Low</a:t>
              </a:r>
            </a:p>
          </p:txBody>
        </p:sp>
        <p:sp>
          <p:nvSpPr>
            <p:cNvPr id="8216" name="Text Box 24"/>
            <p:cNvSpPr txBox="1">
              <a:spLocks noChangeArrowheads="1"/>
            </p:cNvSpPr>
            <p:nvPr/>
          </p:nvSpPr>
          <p:spPr bwMode="auto">
            <a:xfrm rot="-5427507">
              <a:off x="1900" y="2207"/>
              <a:ext cx="1500"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a:t>Risk</a:t>
              </a:r>
            </a:p>
          </p:txBody>
        </p:sp>
        <p:sp>
          <p:nvSpPr>
            <p:cNvPr id="8217" name="Text Box 25"/>
            <p:cNvSpPr txBox="1">
              <a:spLocks noChangeArrowheads="1"/>
            </p:cNvSpPr>
            <p:nvPr/>
          </p:nvSpPr>
          <p:spPr bwMode="auto">
            <a:xfrm>
              <a:off x="2400" y="3120"/>
              <a:ext cx="480" cy="25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dirty="0"/>
                <a:t>High</a:t>
              </a:r>
            </a:p>
          </p:txBody>
        </p:sp>
        <p:sp>
          <p:nvSpPr>
            <p:cNvPr id="8218" name="Text Box 26"/>
            <p:cNvSpPr txBox="1">
              <a:spLocks noChangeArrowheads="1"/>
            </p:cNvSpPr>
            <p:nvPr/>
          </p:nvSpPr>
          <p:spPr bwMode="auto">
            <a:xfrm>
              <a:off x="2400" y="1411"/>
              <a:ext cx="480" cy="25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a:t>Low</a:t>
              </a:r>
            </a:p>
          </p:txBody>
        </p:sp>
        <p:sp>
          <p:nvSpPr>
            <p:cNvPr id="8219" name="Line 27"/>
            <p:cNvSpPr>
              <a:spLocks noChangeShapeType="1"/>
            </p:cNvSpPr>
            <p:nvPr/>
          </p:nvSpPr>
          <p:spPr bwMode="auto">
            <a:xfrm>
              <a:off x="912" y="2640"/>
              <a:ext cx="1632" cy="0"/>
            </a:xfrm>
            <a:prstGeom prst="line">
              <a:avLst/>
            </a:prstGeom>
            <a:noFill/>
            <a:ln w="76200">
              <a:solidFill>
                <a:schemeClr val="tx1"/>
              </a:solidFill>
              <a:prstDash val="sysDot"/>
              <a:round/>
              <a:headEnd/>
              <a:tailEnd/>
            </a:ln>
            <a:extLst>
              <a:ext uri="{909E8E84-426E-40DD-AFC4-6F175D3DCCD1}">
                <a14:hiddenFill xmlns:a14="http://schemas.microsoft.com/office/drawing/2010/main">
                  <a:noFill/>
                </a14:hiddenFill>
              </a:ext>
            </a:extLst>
          </p:spPr>
          <p:txBody>
            <a:bodyPr wrap="none"/>
            <a:lstStyle/>
            <a:p>
              <a:endParaRPr lang="en-US"/>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a:solidFill>
            <a:schemeClr val="tx1"/>
          </a:solidFill>
          <a:tailEnd type="arrow"/>
        </a:ln>
        <a:effectLst>
          <a:glow rad="228600">
            <a:srgbClr val="FFFF00">
              <a:alpha val="40000"/>
            </a:srgbClr>
          </a:glow>
        </a:effectLst>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1966</TotalTime>
  <Words>7820</Words>
  <Application>Microsoft Office PowerPoint</Application>
  <PresentationFormat>On-screen Show (4:3)</PresentationFormat>
  <Paragraphs>493</Paragraphs>
  <Slides>25</Slides>
  <Notes>25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宋体</vt:lpstr>
      <vt:lpstr>Arial</vt:lpstr>
      <vt:lpstr>Arial Black</vt:lpstr>
      <vt:lpstr>Calibri</vt:lpstr>
      <vt:lpstr>Tahoma</vt:lpstr>
      <vt:lpstr>Verdana</vt:lpstr>
      <vt:lpstr>Office Theme</vt:lpstr>
      <vt:lpstr>Performance-Based Contracting</vt:lpstr>
      <vt:lpstr>Performance-Based Contracting</vt:lpstr>
      <vt:lpstr>What does the PIPS approach offer?</vt:lpstr>
      <vt:lpstr>PowerPoint Presentation</vt:lpstr>
      <vt:lpstr>PowerPoint Presentation</vt:lpstr>
      <vt:lpstr>PowerPoint Presentation</vt:lpstr>
      <vt:lpstr>PowerPoint Presentation</vt:lpstr>
      <vt:lpstr>PowerPoint Presentation</vt:lpstr>
      <vt:lpstr>Best Value vs. Low Bid </vt:lpstr>
      <vt:lpstr>PIPS Approach</vt:lpstr>
      <vt:lpstr>PowerPoint Presentation</vt:lpstr>
      <vt:lpstr>Project Capability Submittal</vt:lpstr>
      <vt:lpstr>Sample Risk Assessment  Risk: Concrete Escalation</vt:lpstr>
      <vt:lpstr>PowerPoint Presentation</vt:lpstr>
      <vt:lpstr>Selection Phase Filters and Clarification Phase</vt:lpstr>
      <vt:lpstr>Performance Information Procurement System</vt:lpstr>
      <vt:lpstr>PowerPoint Presentation</vt:lpstr>
      <vt:lpstr>PowerPoint Presentation</vt:lpstr>
      <vt:lpstr>Interview Objectives</vt:lpstr>
      <vt:lpstr>Rating System</vt:lpstr>
      <vt:lpstr>Clarification Phase Deliverables</vt:lpstr>
      <vt:lpstr>PowerPoint Presentation</vt:lpstr>
      <vt:lpstr>PowerPoint Presentation</vt:lpstr>
      <vt:lpstr>Useful Tips</vt:lpstr>
      <vt:lpstr>  </vt:lpstr>
    </vt:vector>
  </TitlesOfParts>
  <Company>State of Oklahoma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Performance Based Contracting</dc:title>
  <dc:subject>Information on the Performance Information Procurement System (PIPS)&gt;</dc:subject>
  <dc:creator>Steve Hagar</dc:creator>
  <cp:keywords>information, performance, contracting, information, procurement, system</cp:keywords>
  <cp:lastModifiedBy>Cini Zacharia</cp:lastModifiedBy>
  <cp:revision>181</cp:revision>
  <cp:lastPrinted>2016-04-08T13:30:55Z</cp:lastPrinted>
  <dcterms:created xsi:type="dcterms:W3CDTF">2010-04-07T16:37:36Z</dcterms:created>
  <dcterms:modified xsi:type="dcterms:W3CDTF">2018-09-12T19:21:16Z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