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33"/>
  </p:notesMasterIdLst>
  <p:handoutMasterIdLst>
    <p:handoutMasterId r:id="rId34"/>
  </p:handoutMasterIdLst>
  <p:sldIdLst>
    <p:sldId id="312" r:id="rId5"/>
    <p:sldId id="285" r:id="rId6"/>
    <p:sldId id="284" r:id="rId7"/>
    <p:sldId id="307" r:id="rId8"/>
    <p:sldId id="283" r:id="rId9"/>
    <p:sldId id="316" r:id="rId10"/>
    <p:sldId id="293" r:id="rId11"/>
    <p:sldId id="282" r:id="rId12"/>
    <p:sldId id="287" r:id="rId13"/>
    <p:sldId id="313" r:id="rId14"/>
    <p:sldId id="308" r:id="rId15"/>
    <p:sldId id="289" r:id="rId16"/>
    <p:sldId id="290" r:id="rId17"/>
    <p:sldId id="292" r:id="rId18"/>
    <p:sldId id="297" r:id="rId19"/>
    <p:sldId id="291" r:id="rId20"/>
    <p:sldId id="314" r:id="rId21"/>
    <p:sldId id="296" r:id="rId22"/>
    <p:sldId id="302" r:id="rId23"/>
    <p:sldId id="309" r:id="rId24"/>
    <p:sldId id="286" r:id="rId25"/>
    <p:sldId id="317" r:id="rId26"/>
    <p:sldId id="295" r:id="rId27"/>
    <p:sldId id="298" r:id="rId28"/>
    <p:sldId id="315" r:id="rId29"/>
    <p:sldId id="301" r:id="rId30"/>
    <p:sldId id="299" r:id="rId31"/>
    <p:sldId id="31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a Bolain" initials="CB" lastIdx="4" clrIdx="0">
    <p:extLst>
      <p:ext uri="{19B8F6BF-5375-455C-9EA6-DF929625EA0E}">
        <p15:presenceInfo xmlns:p15="http://schemas.microsoft.com/office/powerpoint/2012/main" userId="S-1-5-21-3105621484-1315669831-298050114-83818" providerId="AD"/>
      </p:ext>
    </p:extLst>
  </p:cmAuthor>
  <p:cmAuthor id="2" name="Sheri Diehm" initials="SD" lastIdx="2" clrIdx="1">
    <p:extLst>
      <p:ext uri="{19B8F6BF-5375-455C-9EA6-DF929625EA0E}">
        <p15:presenceInfo xmlns:p15="http://schemas.microsoft.com/office/powerpoint/2012/main" userId="S-1-5-21-3105621484-1315669831-298050114-478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79"/>
    <p:restoredTop sz="59787" autoAdjust="0"/>
  </p:normalViewPr>
  <p:slideViewPr>
    <p:cSldViewPr snapToGrid="0" snapToObjects="1">
      <p:cViewPr varScale="1">
        <p:scale>
          <a:sx n="69" d="100"/>
          <a:sy n="69" d="100"/>
        </p:scale>
        <p:origin x="332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866271-B468-438E-8E42-E20332E58903}" type="datetimeFigureOut">
              <a:rPr lang="en-US" smtClean="0"/>
              <a:t>6/23/2020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32EAE7-C86F-4A50-ADAA-699B1FE6C926}" type="slidenum">
              <a:rPr lang="en-US" smtClean="0"/>
              <a:t>‹#›</a:t>
            </a:fld>
            <a:endParaRPr lang="en-US"/>
          </a:p>
        </p:txBody>
      </p:sp>
    </p:spTree>
    <p:extLst>
      <p:ext uri="{BB962C8B-B14F-4D97-AF65-F5344CB8AC3E}">
        <p14:creationId xmlns:p14="http://schemas.microsoft.com/office/powerpoint/2010/main" val="203956929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4693DE-BE31-4295-9641-DA8E5E3D6E84}" type="datetimeFigureOut">
              <a:rPr lang="en-US" smtClean="0"/>
              <a:t>6/23/2020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929604-847F-4325-96D6-8E32314E1ED7}" type="slidenum">
              <a:rPr lang="en-US" smtClean="0"/>
              <a:t>‹#›</a:t>
            </a:fld>
            <a:endParaRPr lang="en-US"/>
          </a:p>
        </p:txBody>
      </p:sp>
    </p:spTree>
    <p:extLst>
      <p:ext uri="{BB962C8B-B14F-4D97-AF65-F5344CB8AC3E}">
        <p14:creationId xmlns:p14="http://schemas.microsoft.com/office/powerpoint/2010/main" val="252746572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24032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Acquisition Planning Worksheet is located inside the Procurement Information Request and is used to capture information you will need for your Solicitation.</a:t>
            </a:r>
          </a:p>
          <a:p>
            <a:endParaRPr lang="en-US" baseline="0" dirty="0"/>
          </a:p>
          <a:p>
            <a:r>
              <a:rPr lang="en-US" baseline="0" dirty="0"/>
              <a:t>After the requisition is approved, the contracting officer will then build the procurement documents using the new template.</a:t>
            </a:r>
          </a:p>
          <a:p>
            <a:endParaRPr lang="en-US" baseline="0" dirty="0"/>
          </a:p>
          <a:p>
            <a:r>
              <a:rPr lang="en-US" baseline="0" dirty="0"/>
              <a:t>Any additional supporting documents will be named using “Exhibit”. </a:t>
            </a:r>
          </a:p>
          <a:p>
            <a:endParaRPr lang="en-US" baseline="0" dirty="0"/>
          </a:p>
          <a:p>
            <a:r>
              <a:rPr lang="en-US" baseline="0" dirty="0"/>
              <a:t>The old numbering and alphabetizing structure will no longer be used.</a:t>
            </a:r>
          </a:p>
          <a:p>
            <a:endParaRPr lang="en-US" baseline="0" dirty="0"/>
          </a:p>
          <a:p>
            <a:r>
              <a:rPr lang="en-US" baseline="0" dirty="0"/>
              <a:t>You will name these documents “Exhibit titled and then insert the title”.</a:t>
            </a:r>
          </a:p>
          <a:p>
            <a:endParaRPr lang="en-US" baseline="0" dirty="0"/>
          </a:p>
          <a:p>
            <a:r>
              <a:rPr lang="en-US" baseline="0" dirty="0"/>
              <a:t>An example would be “Exhibit titled Price”.</a:t>
            </a:r>
            <a:endParaRPr lang="en-US" dirty="0"/>
          </a:p>
        </p:txBody>
      </p:sp>
    </p:spTree>
    <p:extLst>
      <p:ext uri="{BB962C8B-B14F-4D97-AF65-F5344CB8AC3E}">
        <p14:creationId xmlns:p14="http://schemas.microsoft.com/office/powerpoint/2010/main" val="818961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using the Acquisition Planning</a:t>
            </a:r>
            <a:r>
              <a:rPr lang="en-US" baseline="0" dirty="0"/>
              <a:t> Worksheet for any Alternative, the information may be listed within the worksheet or attached separately to the worksheet. </a:t>
            </a:r>
          </a:p>
          <a:p>
            <a:endParaRPr lang="en-US" baseline="0" dirty="0"/>
          </a:p>
          <a:p>
            <a:r>
              <a:rPr lang="en-US" baseline="0" dirty="0"/>
              <a:t>Please use word format. If we receive a PDF, it will delay the project and we’ll have to ask for the information in Word.</a:t>
            </a:r>
          </a:p>
          <a:p>
            <a:endParaRPr lang="en-US" baseline="0" dirty="0"/>
          </a:p>
          <a:p>
            <a:r>
              <a:rPr lang="en-US" baseline="0" dirty="0"/>
              <a:t>Let’s go over information you will input to the worksheet for the new template.</a:t>
            </a:r>
            <a:endParaRPr lang="en-US" dirty="0"/>
          </a:p>
        </p:txBody>
      </p:sp>
    </p:spTree>
    <p:extLst>
      <p:ext uri="{BB962C8B-B14F-4D97-AF65-F5344CB8AC3E}">
        <p14:creationId xmlns:p14="http://schemas.microsoft.com/office/powerpoint/2010/main" val="1361236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explains the “why” and “what” of the Contract. A riveting procurement teaser: There</a:t>
            </a:r>
            <a:r>
              <a:rPr lang="en-US" baseline="0" dirty="0"/>
              <a:t> will be another Brown Bag training soon to go over the Contract that results from the bid process and that is signed by the state and the Supplier.</a:t>
            </a:r>
          </a:p>
          <a:p>
            <a:endParaRPr lang="en-US" baseline="0" dirty="0"/>
          </a:p>
          <a:p>
            <a:r>
              <a:rPr lang="en-US" baseline="0" dirty="0"/>
              <a:t>For example; This Contract, resulting from the Bid is for </a:t>
            </a:r>
            <a:r>
              <a:rPr lang="en-US" baseline="0" dirty="0" err="1"/>
              <a:t>SoonerCare</a:t>
            </a:r>
            <a:r>
              <a:rPr lang="en-US" baseline="0" dirty="0"/>
              <a:t> Waitlist Management Services.</a:t>
            </a:r>
          </a:p>
          <a:p>
            <a:endParaRPr lang="en-US" baseline="0" dirty="0"/>
          </a:p>
          <a:p>
            <a:r>
              <a:rPr lang="en-US" baseline="0" dirty="0"/>
              <a:t>If you want to add more context in the Purpose please feel free to do so.</a:t>
            </a:r>
          </a:p>
          <a:p>
            <a:endParaRPr lang="en-US" baseline="0" dirty="0"/>
          </a:p>
          <a:p>
            <a:r>
              <a:rPr lang="en-US" baseline="0" dirty="0"/>
              <a:t>You can break the Purpose down into small paragraphs, if it is more detailed or gives background to the purpose.</a:t>
            </a:r>
            <a:endParaRPr lang="en-US" dirty="0"/>
          </a:p>
        </p:txBody>
      </p:sp>
    </p:spTree>
    <p:extLst>
      <p:ext uri="{BB962C8B-B14F-4D97-AF65-F5344CB8AC3E}">
        <p14:creationId xmlns:p14="http://schemas.microsoft.com/office/powerpoint/2010/main" val="1572158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Contract Term is not new information but the Worksheet breaks it down into specific questions so no part is overlooked.</a:t>
            </a:r>
          </a:p>
          <a:p>
            <a:endParaRPr lang="en-US" dirty="0"/>
          </a:p>
          <a:p>
            <a:r>
              <a:rPr lang="en-US" dirty="0"/>
              <a:t>Example</a:t>
            </a:r>
            <a:r>
              <a:rPr lang="en-US" baseline="0" dirty="0"/>
              <a:t> #1 </a:t>
            </a:r>
            <a:r>
              <a:rPr lang="en-US" dirty="0"/>
              <a:t>shows</a:t>
            </a:r>
            <a:r>
              <a:rPr lang="en-US" baseline="0" dirty="0"/>
              <a:t> two options, one year or through June 30. </a:t>
            </a:r>
          </a:p>
          <a:p>
            <a:endParaRPr lang="en-US" baseline="0" dirty="0"/>
          </a:p>
          <a:p>
            <a:r>
              <a:rPr lang="en-US" baseline="0" dirty="0"/>
              <a:t>If you choose one year, the contract starts on the effective date and runs for one year from that date.</a:t>
            </a:r>
          </a:p>
          <a:p>
            <a:endParaRPr lang="en-US" baseline="0" dirty="0"/>
          </a:p>
          <a:p>
            <a:r>
              <a:rPr lang="en-US" baseline="0" dirty="0"/>
              <a:t>If you choose through June 30, the contract will start on the effective date and run to the end of the fiscal year and then runs from FY to FY for all renewal years.</a:t>
            </a:r>
          </a:p>
          <a:p>
            <a:endParaRPr lang="en-US" baseline="0" dirty="0"/>
          </a:p>
          <a:p>
            <a:r>
              <a:rPr lang="en-US" baseline="0" dirty="0"/>
              <a:t>So, this is something to consider when you are choosing #2.</a:t>
            </a:r>
          </a:p>
          <a:p>
            <a:endParaRPr lang="en-US" baseline="0" dirty="0"/>
          </a:p>
          <a:p>
            <a:r>
              <a:rPr lang="en-US" baseline="0" dirty="0"/>
              <a:t>Will you have renewal options? This is up to the agency to determine but will be used by the contracting officer throughout this process.</a:t>
            </a:r>
          </a:p>
          <a:p>
            <a:endParaRPr lang="en-US" baseline="0" dirty="0"/>
          </a:p>
          <a:p>
            <a:r>
              <a:rPr lang="en-US" baseline="0" dirty="0"/>
              <a:t>And if you do want renewals, let us know how many renewals you want?</a:t>
            </a:r>
            <a:endParaRPr lang="en-US" dirty="0"/>
          </a:p>
        </p:txBody>
      </p:sp>
    </p:spTree>
    <p:extLst>
      <p:ext uri="{BB962C8B-B14F-4D97-AF65-F5344CB8AC3E}">
        <p14:creationId xmlns:p14="http://schemas.microsoft.com/office/powerpoint/2010/main" val="3359729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need to know what Sensitive Data might be accessed, stored, processed or transmitted by the awarded supplier.</a:t>
            </a:r>
          </a:p>
          <a:p>
            <a:endParaRPr lang="en-US" dirty="0"/>
          </a:p>
          <a:p>
            <a:r>
              <a:rPr lang="en-US" dirty="0"/>
              <a:t>For those</a:t>
            </a:r>
            <a:r>
              <a:rPr lang="en-US" baseline="0" dirty="0"/>
              <a:t> of you that aren’t familiar with the examples on the slide, please ask Central Purchasing to clarify with more information.</a:t>
            </a:r>
          </a:p>
          <a:p>
            <a:endParaRPr lang="en-US" baseline="0" dirty="0"/>
          </a:p>
          <a:p>
            <a:r>
              <a:rPr lang="en-US" baseline="0" dirty="0"/>
              <a:t>You can also ask some subject matter experts in your agency.</a:t>
            </a:r>
          </a:p>
          <a:p>
            <a:endParaRPr lang="en-US" baseline="0" dirty="0"/>
          </a:p>
          <a:p>
            <a:r>
              <a:rPr lang="en-US" baseline="0" dirty="0"/>
              <a:t>However, we are happy to help you with this.</a:t>
            </a:r>
            <a:endParaRPr lang="en-US" dirty="0"/>
          </a:p>
        </p:txBody>
      </p:sp>
    </p:spTree>
    <p:extLst>
      <p:ext uri="{BB962C8B-B14F-4D97-AF65-F5344CB8AC3E}">
        <p14:creationId xmlns:p14="http://schemas.microsoft.com/office/powerpoint/2010/main" val="2994553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Bid Evaluation criteria is a list of all the parts of the evaluation tool that will be used to evaluate the bids.</a:t>
            </a:r>
          </a:p>
          <a:p>
            <a:endParaRPr lang="en-US" dirty="0"/>
          </a:p>
          <a:p>
            <a:r>
              <a:rPr lang="en-US" dirty="0"/>
              <a:t>For question #1, please be specific and make sure that this list matches your</a:t>
            </a:r>
            <a:r>
              <a:rPr lang="en-US" baseline="0" dirty="0"/>
              <a:t> criteria in the evaluation tool that’s mentioned in question #2.</a:t>
            </a:r>
          </a:p>
          <a:p>
            <a:endParaRPr lang="en-US" baseline="0" dirty="0"/>
          </a:p>
          <a:p>
            <a:r>
              <a:rPr lang="en-US" baseline="0" dirty="0"/>
              <a:t>Also include the names and contact information for the evaluation team members.</a:t>
            </a:r>
            <a:endParaRPr lang="en-US" dirty="0"/>
          </a:p>
        </p:txBody>
      </p:sp>
    </p:spTree>
    <p:extLst>
      <p:ext uri="{BB962C8B-B14F-4D97-AF65-F5344CB8AC3E}">
        <p14:creationId xmlns:p14="http://schemas.microsoft.com/office/powerpoint/2010/main" val="3615617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601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Bid Information and Requirements are what we formerly referred to as Section C in the old RFP.</a:t>
            </a:r>
          </a:p>
          <a:p>
            <a:endParaRPr lang="en-US" dirty="0"/>
          </a:p>
          <a:p>
            <a:r>
              <a:rPr lang="en-US" dirty="0"/>
              <a:t>Now these requirements are listed in 8.1 of the Bidder Instructions.</a:t>
            </a:r>
          </a:p>
          <a:p>
            <a:endParaRPr lang="en-US" dirty="0"/>
          </a:p>
          <a:p>
            <a:r>
              <a:rPr lang="en-US" dirty="0"/>
              <a:t>Please</a:t>
            </a:r>
            <a:r>
              <a:rPr lang="en-US" baseline="0" dirty="0"/>
              <a:t> don’t confuse this with Supplier Requirements which are obligations of the Supplier when it is performing under the Contract.</a:t>
            </a:r>
            <a:endParaRPr lang="en-US" dirty="0"/>
          </a:p>
        </p:txBody>
      </p:sp>
    </p:spTree>
    <p:extLst>
      <p:ext uri="{BB962C8B-B14F-4D97-AF65-F5344CB8AC3E}">
        <p14:creationId xmlns:p14="http://schemas.microsoft.com/office/powerpoint/2010/main" val="3493812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provide a list of </a:t>
            </a:r>
            <a:r>
              <a:rPr lang="en-US" baseline="0" dirty="0"/>
              <a:t>Supplier Requirements to be performed after award of the Contract – in other words, what </a:t>
            </a:r>
            <a:r>
              <a:rPr lang="en-US" b="1" i="1" baseline="0" dirty="0"/>
              <a:t>performance </a:t>
            </a:r>
            <a:r>
              <a:rPr lang="en-US" baseline="0" dirty="0"/>
              <a:t>obligations does the supplier have? NOT about their bid.</a:t>
            </a:r>
          </a:p>
          <a:p>
            <a:endParaRPr lang="en-US" baseline="0" dirty="0"/>
          </a:p>
          <a:p>
            <a:endParaRPr lang="en-US" dirty="0"/>
          </a:p>
        </p:txBody>
      </p:sp>
    </p:spTree>
    <p:extLst>
      <p:ext uri="{BB962C8B-B14F-4D97-AF65-F5344CB8AC3E}">
        <p14:creationId xmlns:p14="http://schemas.microsoft.com/office/powerpoint/2010/main" val="1163964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Alternative</a:t>
            </a:r>
            <a:r>
              <a:rPr lang="en-US" baseline="0" dirty="0"/>
              <a:t> 2 you will still use the Procurement Information Request and the Acquisition Planning Worksheet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You will go to the same place in the website as you did for Alternative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Click on State Contract Structure and then click on the Procurement Information Request link.</a:t>
            </a:r>
          </a:p>
          <a:p>
            <a:endParaRPr lang="en-US" dirty="0"/>
          </a:p>
          <a:p>
            <a:endParaRPr lang="en-US" dirty="0"/>
          </a:p>
        </p:txBody>
      </p:sp>
    </p:spTree>
    <p:extLst>
      <p:ext uri="{BB962C8B-B14F-4D97-AF65-F5344CB8AC3E}">
        <p14:creationId xmlns:p14="http://schemas.microsoft.com/office/powerpoint/2010/main" val="2382824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Louise……..</a:t>
            </a:r>
          </a:p>
          <a:p>
            <a:endParaRPr lang="en-US" dirty="0"/>
          </a:p>
          <a:p>
            <a:r>
              <a:rPr lang="en-US" dirty="0"/>
              <a:t>Welcome to the “new” Procurement Information Request.</a:t>
            </a:r>
          </a:p>
          <a:p>
            <a:endParaRPr lang="en-US" dirty="0"/>
          </a:p>
          <a:p>
            <a:r>
              <a:rPr lang="en-US" dirty="0"/>
              <a:t>We want to </a:t>
            </a:r>
            <a:r>
              <a:rPr lang="en-US" baseline="0" dirty="0"/>
              <a:t>make sure that everyone has watched the December webinar that explained the new contract structure. </a:t>
            </a:r>
          </a:p>
          <a:p>
            <a:endParaRPr lang="en-US" baseline="0" dirty="0"/>
          </a:p>
          <a:p>
            <a:r>
              <a:rPr lang="en-US" baseline="0" dirty="0"/>
              <a:t>If you haven’t watched that webinar, that’s ok.</a:t>
            </a:r>
          </a:p>
          <a:p>
            <a:endParaRPr lang="en-US" baseline="0" dirty="0"/>
          </a:p>
          <a:p>
            <a:r>
              <a:rPr lang="en-US" baseline="0" dirty="0"/>
              <a:t>We’re going to give you a quick overview of some of the information that was discussed.</a:t>
            </a:r>
          </a:p>
          <a:p>
            <a:endParaRPr lang="en-US" baseline="0" dirty="0"/>
          </a:p>
          <a:p>
            <a:r>
              <a:rPr lang="en-US" baseline="0" dirty="0"/>
              <a:t>If you haven’t watched it please go to the webinar in Learn and watch this particular training.</a:t>
            </a:r>
          </a:p>
          <a:p>
            <a:endParaRPr lang="en-US" baseline="0" dirty="0"/>
          </a:p>
          <a:p>
            <a:r>
              <a:rPr lang="en-US" baseline="0" dirty="0"/>
              <a:t>The link to the Brown Bag webinar and the link to the information on the CP website you will need is on the slide.</a:t>
            </a:r>
          </a:p>
          <a:p>
            <a:endParaRPr lang="en-US" baseline="0" dirty="0"/>
          </a:p>
          <a:p>
            <a:r>
              <a:rPr lang="en-US" dirty="0"/>
              <a:t>Helpful information about the new structure will be covered today, however, please feel free to reach out to the Central Purchasing with any questions you may have. </a:t>
            </a:r>
          </a:p>
          <a:p>
            <a:endParaRPr lang="en-US" dirty="0"/>
          </a:p>
        </p:txBody>
      </p:sp>
    </p:spTree>
    <p:extLst>
      <p:ext uri="{BB962C8B-B14F-4D97-AF65-F5344CB8AC3E}">
        <p14:creationId xmlns:p14="http://schemas.microsoft.com/office/powerpoint/2010/main" val="264802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 2 is more complex and</a:t>
            </a:r>
            <a:r>
              <a:rPr lang="en-US" baseline="0" dirty="0"/>
              <a:t> should be used only by an agency with substantive experience and training with the new contract structure. </a:t>
            </a:r>
          </a:p>
          <a:p>
            <a:endParaRPr lang="en-US" baseline="0" dirty="0"/>
          </a:p>
          <a:p>
            <a:r>
              <a:rPr lang="en-US" baseline="0" dirty="0"/>
              <a:t>Using Alternative 2 prematurely will cause delay in the project.</a:t>
            </a:r>
          </a:p>
          <a:p>
            <a:endParaRPr lang="en-US" baseline="0" dirty="0"/>
          </a:p>
          <a:p>
            <a:r>
              <a:rPr lang="en-US" baseline="0" dirty="0"/>
              <a:t>In addition to normal documentation attached to an </a:t>
            </a:r>
            <a:r>
              <a:rPr lang="en-US" baseline="0" dirty="0" err="1"/>
              <a:t>ePro</a:t>
            </a:r>
            <a:r>
              <a:rPr lang="en-US" baseline="0" dirty="0"/>
              <a:t> requisition, the following documents that relate to the bid and contract will need to be submitted:</a:t>
            </a:r>
          </a:p>
          <a:p>
            <a:endParaRPr lang="en-US" baseline="0" dirty="0"/>
          </a:p>
          <a:p>
            <a:r>
              <a:rPr lang="en-US" baseline="0" dirty="0"/>
              <a:t>Bidder Instructions, </a:t>
            </a:r>
          </a:p>
          <a:p>
            <a:r>
              <a:rPr lang="en-US" baseline="0" dirty="0"/>
              <a:t>Attachment A, </a:t>
            </a:r>
          </a:p>
          <a:p>
            <a:r>
              <a:rPr lang="en-US" baseline="0" dirty="0"/>
              <a:t>Attachment C, if you have agency specific terms and</a:t>
            </a:r>
          </a:p>
          <a:p>
            <a:r>
              <a:rPr lang="en-US" baseline="0" dirty="0"/>
              <a:t>all Exhibits that you will need posted with the bid request.</a:t>
            </a:r>
          </a:p>
        </p:txBody>
      </p:sp>
    </p:spTree>
    <p:extLst>
      <p:ext uri="{BB962C8B-B14F-4D97-AF65-F5344CB8AC3E}">
        <p14:creationId xmlns:p14="http://schemas.microsoft.com/office/powerpoint/2010/main" val="5686434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panose="05000000000000000000" pitchFamily="2" charset="2"/>
              <a:buNone/>
            </a:pPr>
            <a:r>
              <a:rPr lang="en-US" sz="1200" dirty="0"/>
              <a:t>Attachment B; State of Oklahoma General Terms and Attachment D, IT Terms (if applicable) need not be attached to the requisition before submission to Central Purchasing.</a:t>
            </a:r>
          </a:p>
          <a:p>
            <a:pPr marL="0" indent="0" algn="l">
              <a:buFont typeface="Wingdings" panose="05000000000000000000" pitchFamily="2" charset="2"/>
              <a:buNone/>
            </a:pPr>
            <a:endParaRPr lang="en-US" sz="1200" dirty="0"/>
          </a:p>
          <a:p>
            <a:pPr marL="0" indent="0" algn="l">
              <a:buFont typeface="Wingdings" panose="05000000000000000000" pitchFamily="2" charset="2"/>
              <a:buNone/>
            </a:pPr>
            <a:r>
              <a:rPr lang="en-US" sz="1200" dirty="0"/>
              <a:t>As in the past, the agency provides all bid requirements, evaluation team list, and evaluation tool(s) or score tools.</a:t>
            </a:r>
          </a:p>
          <a:p>
            <a:endParaRPr lang="en-US" baseline="0" dirty="0"/>
          </a:p>
        </p:txBody>
      </p:sp>
    </p:spTree>
    <p:extLst>
      <p:ext uri="{BB962C8B-B14F-4D97-AF65-F5344CB8AC3E}">
        <p14:creationId xmlns:p14="http://schemas.microsoft.com/office/powerpoint/2010/main" val="20035900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Bid Packet Format is 8.2 of</a:t>
            </a:r>
            <a:r>
              <a:rPr lang="en-US" baseline="0" dirty="0"/>
              <a:t> the Bidder Instructions.</a:t>
            </a:r>
          </a:p>
          <a:p>
            <a:endParaRPr lang="en-US" baseline="0" dirty="0"/>
          </a:p>
          <a:p>
            <a:r>
              <a:rPr lang="en-US" baseline="0" dirty="0"/>
              <a:t>The Bidder Instructions include references to a particular section.</a:t>
            </a:r>
          </a:p>
          <a:p>
            <a:endParaRPr lang="en-US" baseline="0" dirty="0"/>
          </a:p>
          <a:p>
            <a:r>
              <a:rPr lang="en-US" baseline="0" dirty="0"/>
              <a:t>The Sections on the next show how information will be provided in each Bid – in a uniform way that is more efficient to evaluate.</a:t>
            </a:r>
          </a:p>
          <a:p>
            <a:endParaRPr lang="en-US" baseline="0" dirty="0"/>
          </a:p>
          <a:p>
            <a:endParaRPr lang="en-US" dirty="0"/>
          </a:p>
        </p:txBody>
      </p:sp>
    </p:spTree>
    <p:extLst>
      <p:ext uri="{BB962C8B-B14F-4D97-AF65-F5344CB8AC3E}">
        <p14:creationId xmlns:p14="http://schemas.microsoft.com/office/powerpoint/2010/main" val="42652921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get more familiar with the Bid Packet Format you will know exactly where to look for information as you</a:t>
            </a:r>
            <a:r>
              <a:rPr lang="en-US" baseline="0" dirty="0"/>
              <a:t> check for responsiveness or need to refer back to something at a later date.</a:t>
            </a:r>
          </a:p>
          <a:p>
            <a:endParaRPr lang="en-US" baseline="0" dirty="0"/>
          </a:p>
          <a:p>
            <a:r>
              <a:rPr lang="en-US" baseline="0" dirty="0"/>
              <a:t>Be sure to add any exhibits needed for Section 9: Pricing </a:t>
            </a:r>
          </a:p>
          <a:p>
            <a:endParaRPr lang="en-US" baseline="0" dirty="0"/>
          </a:p>
          <a:p>
            <a:r>
              <a:rPr lang="en-US" baseline="0" dirty="0"/>
              <a:t>and name it rather than number it: Example: Exhibit titled Price</a:t>
            </a:r>
          </a:p>
          <a:p>
            <a:endParaRPr lang="en-US" baseline="0" dirty="0"/>
          </a:p>
          <a:p>
            <a:r>
              <a:rPr lang="en-US" baseline="0" dirty="0"/>
              <a:t>Also, if Sections 11 through 13 are used, be specific with the ask: </a:t>
            </a:r>
          </a:p>
          <a:p>
            <a:endParaRPr lang="en-US" baseline="0" dirty="0"/>
          </a:p>
          <a:p>
            <a:r>
              <a:rPr lang="en-US" baseline="0" dirty="0"/>
              <a:t>what kind of financial information? </a:t>
            </a:r>
          </a:p>
          <a:p>
            <a:endParaRPr lang="en-US" baseline="0" dirty="0"/>
          </a:p>
          <a:p>
            <a:r>
              <a:rPr lang="en-US" baseline="0" dirty="0"/>
              <a:t>Audited financials for the last 2 years? </a:t>
            </a:r>
          </a:p>
          <a:p>
            <a:endParaRPr lang="en-US" baseline="0" dirty="0"/>
          </a:p>
          <a:p>
            <a:r>
              <a:rPr lang="en-US" baseline="0" dirty="0"/>
              <a:t>Or a current balance sheet? </a:t>
            </a:r>
          </a:p>
          <a:p>
            <a:endParaRPr lang="en-US" baseline="0" dirty="0"/>
          </a:p>
          <a:p>
            <a:r>
              <a:rPr lang="en-US" baseline="0" dirty="0"/>
              <a:t>For Business References, how many do you want? For Additional company Information, what information do you want?</a:t>
            </a:r>
            <a:endParaRPr lang="en-US" dirty="0"/>
          </a:p>
        </p:txBody>
      </p:sp>
    </p:spTree>
    <p:extLst>
      <p:ext uri="{BB962C8B-B14F-4D97-AF65-F5344CB8AC3E}">
        <p14:creationId xmlns:p14="http://schemas.microsoft.com/office/powerpoint/2010/main" val="991927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1095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structure is a huge step forward and we know that there will be need to tweak it as the state uses it.</a:t>
            </a:r>
          </a:p>
          <a:p>
            <a:endParaRPr lang="en-US" dirty="0"/>
          </a:p>
          <a:p>
            <a:r>
              <a:rPr lang="en-US" dirty="0"/>
              <a:t>We are here to guide</a:t>
            </a:r>
            <a:r>
              <a:rPr lang="en-US" baseline="0" dirty="0"/>
              <a:t> you and help you.</a:t>
            </a:r>
          </a:p>
          <a:p>
            <a:endParaRPr lang="en-US" baseline="0" dirty="0"/>
          </a:p>
          <a:p>
            <a:r>
              <a:rPr lang="en-US" baseline="0" dirty="0"/>
              <a:t>Remember the old RFP will no longer be accepted by Central Purchasing, as of July 1, 2020.</a:t>
            </a:r>
          </a:p>
          <a:p>
            <a:endParaRPr lang="en-US" baseline="0" dirty="0"/>
          </a:p>
          <a:p>
            <a:r>
              <a:rPr lang="en-US" baseline="0" dirty="0"/>
              <a:t>The Acquisitions Planning Worksheet can be downloaded from the screen that Louise will pull up after the presentation.</a:t>
            </a:r>
          </a:p>
          <a:p>
            <a:endParaRPr lang="en-US" baseline="0" dirty="0"/>
          </a:p>
          <a:p>
            <a:r>
              <a:rPr lang="en-US" baseline="0" dirty="0"/>
              <a:t>It’s located in the lower right hand corner of the screen.</a:t>
            </a:r>
          </a:p>
          <a:p>
            <a:endParaRPr lang="en-US" baseline="0" dirty="0"/>
          </a:p>
          <a:p>
            <a:r>
              <a:rPr lang="en-US" baseline="0" dirty="0"/>
              <a:t>Please download the worksheet so you can use it in preparation of the deadline of July 1 or to get a jump start going forward.</a:t>
            </a:r>
          </a:p>
          <a:p>
            <a:endParaRPr lang="en-US" baseline="0" dirty="0"/>
          </a:p>
          <a:p>
            <a:r>
              <a:rPr lang="en-US" baseline="0" dirty="0"/>
              <a:t>We do encourage you to start now if you feel comfortable with the process.</a:t>
            </a:r>
          </a:p>
          <a:p>
            <a:endParaRPr lang="en-US" baseline="0" dirty="0"/>
          </a:p>
          <a:p>
            <a:r>
              <a:rPr lang="en-US" baseline="0" dirty="0"/>
              <a:t>Also starting July 1, the request for information will go out to anyone that submits the documents for a bid in the old format or if additional information is required.</a:t>
            </a:r>
          </a:p>
          <a:p>
            <a:endParaRPr lang="en-US" baseline="0" dirty="0"/>
          </a:p>
          <a:p>
            <a:endParaRPr lang="en-US" dirty="0"/>
          </a:p>
        </p:txBody>
      </p:sp>
    </p:spTree>
    <p:extLst>
      <p:ext uri="{BB962C8B-B14F-4D97-AF65-F5344CB8AC3E}">
        <p14:creationId xmlns:p14="http://schemas.microsoft.com/office/powerpoint/2010/main" val="2537641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are the </a:t>
            </a:r>
            <a:r>
              <a:rPr lang="en-US" dirty="0"/>
              <a:t>Central Purchasing team members that create contracts for acquisitions and approved workflow.</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team members that approve workflow for acquisitions are identified with an asterisk.</a:t>
            </a:r>
          </a:p>
          <a:p>
            <a:endParaRPr lang="en-US" dirty="0"/>
          </a:p>
          <a:p>
            <a:endParaRPr lang="en-US" dirty="0"/>
          </a:p>
          <a:p>
            <a:endParaRPr lang="en-US" baseline="0" dirty="0"/>
          </a:p>
          <a:p>
            <a:endParaRPr lang="en-US" dirty="0"/>
          </a:p>
        </p:txBody>
      </p:sp>
    </p:spTree>
    <p:extLst>
      <p:ext uri="{BB962C8B-B14F-4D97-AF65-F5344CB8AC3E}">
        <p14:creationId xmlns:p14="http://schemas.microsoft.com/office/powerpoint/2010/main" val="11355144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follow-up to the recent CPO announcement, all requisitions for non IT or IT will need an</a:t>
            </a:r>
            <a:r>
              <a:rPr lang="en-US" baseline="0" dirty="0" smtClean="0"/>
              <a:t> </a:t>
            </a:r>
            <a:r>
              <a:rPr lang="en-US" baseline="0" dirty="0" err="1" smtClean="0"/>
              <a:t>epro</a:t>
            </a:r>
            <a:r>
              <a:rPr lang="en-US" baseline="0" dirty="0" smtClean="0"/>
              <a:t> requisition submitted.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want you to know that OMES is working on making this process easier and we will continue to be customer service driven to GET STUFF DONE.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We’ll be providing more in depth FLASH training for submitting</a:t>
            </a:r>
            <a:r>
              <a:rPr lang="en-US" baseline="0" dirty="0" smtClean="0"/>
              <a:t> an </a:t>
            </a:r>
            <a:r>
              <a:rPr lang="en-US" baseline="0" dirty="0" err="1" smtClean="0"/>
              <a:t>ePro</a:t>
            </a:r>
            <a:r>
              <a:rPr lang="en-US" baseline="0" dirty="0" smtClean="0"/>
              <a:t> Requisition </a:t>
            </a:r>
            <a:r>
              <a:rPr lang="en-US" dirty="0" smtClean="0"/>
              <a:t>in the future.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we’ll take questions for the Q&amp;A portion of the webinar.</a:t>
            </a:r>
          </a:p>
          <a:p>
            <a:endParaRPr lang="en-US" dirty="0"/>
          </a:p>
        </p:txBody>
      </p:sp>
    </p:spTree>
    <p:extLst>
      <p:ext uri="{BB962C8B-B14F-4D97-AF65-F5344CB8AC3E}">
        <p14:creationId xmlns:p14="http://schemas.microsoft.com/office/powerpoint/2010/main" val="89076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website</a:t>
            </a:r>
            <a:r>
              <a:rPr lang="en-US" baseline="0" dirty="0"/>
              <a:t> address to take you to the new contract structure is on the screen at the top.</a:t>
            </a:r>
          </a:p>
          <a:p>
            <a:endParaRPr lang="en-US" baseline="0" dirty="0"/>
          </a:p>
          <a:p>
            <a:r>
              <a:rPr lang="en-US" baseline="0" dirty="0"/>
              <a:t>Once you get there click on the State Contract Structure under Resources.</a:t>
            </a:r>
          </a:p>
          <a:p>
            <a:endParaRPr lang="en-US" baseline="0" dirty="0"/>
          </a:p>
          <a:p>
            <a:r>
              <a:rPr lang="en-US" baseline="0" dirty="0"/>
              <a:t>This will take you to the links we’ve set up for you to go to the different aspects of the new template.</a:t>
            </a:r>
            <a:endParaRPr lang="en-US" dirty="0"/>
          </a:p>
        </p:txBody>
      </p:sp>
    </p:spTree>
    <p:extLst>
      <p:ext uri="{BB962C8B-B14F-4D97-AF65-F5344CB8AC3E}">
        <p14:creationId xmlns:p14="http://schemas.microsoft.com/office/powerpoint/2010/main" val="3119865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what is the same.</a:t>
            </a:r>
          </a:p>
          <a:p>
            <a:endParaRPr lang="en-US" dirty="0"/>
          </a:p>
          <a:p>
            <a:r>
              <a:rPr lang="en-US" dirty="0"/>
              <a:t>Nothing much has changed except one new ask.</a:t>
            </a:r>
          </a:p>
          <a:p>
            <a:endParaRPr lang="en-US" dirty="0"/>
          </a:p>
        </p:txBody>
      </p:sp>
    </p:spTree>
    <p:extLst>
      <p:ext uri="{BB962C8B-B14F-4D97-AF65-F5344CB8AC3E}">
        <p14:creationId xmlns:p14="http://schemas.microsoft.com/office/powerpoint/2010/main" val="2190907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OMES asks that you compare the agencies specific</a:t>
            </a:r>
            <a:r>
              <a:rPr lang="en-US" baseline="0" dirty="0"/>
              <a:t> terms to the State General Terms.</a:t>
            </a:r>
          </a:p>
          <a:p>
            <a:endParaRPr lang="en-US" baseline="0" dirty="0"/>
          </a:p>
          <a:p>
            <a:r>
              <a:rPr lang="en-US" baseline="0" dirty="0"/>
              <a:t>The online location for these terms is on the slide.</a:t>
            </a:r>
          </a:p>
          <a:p>
            <a:endParaRPr lang="en-US" baseline="0" dirty="0"/>
          </a:p>
          <a:p>
            <a:r>
              <a:rPr lang="en-US" baseline="0" dirty="0"/>
              <a:t>Please remove any agency terms that are duplicates of General Terms.</a:t>
            </a:r>
          </a:p>
          <a:p>
            <a:endParaRPr lang="en-US" baseline="0" dirty="0"/>
          </a:p>
          <a:p>
            <a:r>
              <a:rPr lang="en-US" baseline="0" dirty="0"/>
              <a:t>After you’ve created your terms, you can use that document to submit for future contracts.</a:t>
            </a:r>
          </a:p>
          <a:p>
            <a:endParaRPr lang="en-US" baseline="0" dirty="0"/>
          </a:p>
          <a:p>
            <a:r>
              <a:rPr lang="en-US" baseline="0" dirty="0"/>
              <a:t>You can update your terms as needed but please don’t duplicate what is in the State General Terms.</a:t>
            </a:r>
            <a:endParaRPr lang="en-US" dirty="0"/>
          </a:p>
        </p:txBody>
      </p:sp>
    </p:spTree>
    <p:extLst>
      <p:ext uri="{BB962C8B-B14F-4D97-AF65-F5344CB8AC3E}">
        <p14:creationId xmlns:p14="http://schemas.microsoft.com/office/powerpoint/2010/main" val="98777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what is different.</a:t>
            </a:r>
          </a:p>
          <a:p>
            <a:endParaRPr lang="en-US" dirty="0"/>
          </a:p>
          <a:p>
            <a:r>
              <a:rPr lang="en-US" dirty="0"/>
              <a:t>The</a:t>
            </a:r>
            <a:r>
              <a:rPr lang="en-US" baseline="0" dirty="0"/>
              <a:t> structure of the documents is different.</a:t>
            </a:r>
          </a:p>
          <a:p>
            <a:endParaRPr lang="en-US" baseline="0" dirty="0"/>
          </a:p>
          <a:p>
            <a:r>
              <a:rPr lang="en-US" baseline="0" dirty="0"/>
              <a:t>The former RFP is obsolete.</a:t>
            </a:r>
          </a:p>
          <a:p>
            <a:endParaRPr lang="en-US" baseline="0" dirty="0"/>
          </a:p>
          <a:p>
            <a:r>
              <a:rPr lang="en-US" baseline="0" dirty="0"/>
              <a:t>Please don’t use the old RFP documents after 7/1/2020 when submitting to Central Purchasing.</a:t>
            </a:r>
          </a:p>
          <a:p>
            <a:endParaRPr lang="en-US" baseline="0" dirty="0"/>
          </a:p>
          <a:p>
            <a:r>
              <a:rPr lang="en-US" baseline="0" dirty="0"/>
              <a:t>Once again, the December webinar has a helpful crosswalk for agencies.</a:t>
            </a:r>
            <a:endParaRPr lang="en-US" dirty="0"/>
          </a:p>
        </p:txBody>
      </p:sp>
    </p:spTree>
    <p:extLst>
      <p:ext uri="{BB962C8B-B14F-4D97-AF65-F5344CB8AC3E}">
        <p14:creationId xmlns:p14="http://schemas.microsoft.com/office/powerpoint/2010/main" val="3700678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what do you send to Central</a:t>
            </a:r>
            <a:r>
              <a:rPr lang="en-US" baseline="0" dirty="0"/>
              <a:t> Purchasing?</a:t>
            </a:r>
          </a:p>
          <a:p>
            <a:endParaRPr lang="en-US" baseline="0" dirty="0"/>
          </a:p>
          <a:p>
            <a:r>
              <a:rPr lang="en-US" baseline="0" dirty="0"/>
              <a:t>There are two alternatives.</a:t>
            </a:r>
          </a:p>
          <a:p>
            <a:endParaRPr lang="en-US" baseline="0" dirty="0"/>
          </a:p>
          <a:p>
            <a:r>
              <a:rPr lang="en-US" baseline="0" dirty="0"/>
              <a:t>Alternative 1 has an Acquisition Planning Worksheet to fill out and is recommended for an agency that is new to this structure.</a:t>
            </a:r>
          </a:p>
          <a:p>
            <a:endParaRPr lang="en-US" baseline="0" dirty="0"/>
          </a:p>
          <a:p>
            <a:r>
              <a:rPr lang="en-US" baseline="0" dirty="0"/>
              <a:t>Central Purchasing can meet with you to discuss the information in Alternative 1 prior to submitting your first requisition.</a:t>
            </a:r>
          </a:p>
          <a:p>
            <a:endParaRPr lang="en-US" baseline="0" dirty="0"/>
          </a:p>
          <a:p>
            <a:r>
              <a:rPr lang="en-US" baseline="0" dirty="0"/>
              <a:t>Alternative 2 may be used by an agency that has knowledge and experience with the new template.</a:t>
            </a:r>
          </a:p>
          <a:p>
            <a:endParaRPr lang="en-US" baseline="0" dirty="0"/>
          </a:p>
          <a:p>
            <a:r>
              <a:rPr lang="en-US" baseline="0" dirty="0"/>
              <a:t>As usual, Central Purchasing will send you the procurement documents and the timeline for approval prior to posting the Bid.</a:t>
            </a:r>
            <a:endParaRPr lang="en-US" dirty="0"/>
          </a:p>
        </p:txBody>
      </p:sp>
    </p:spTree>
    <p:extLst>
      <p:ext uri="{BB962C8B-B14F-4D97-AF65-F5344CB8AC3E}">
        <p14:creationId xmlns:p14="http://schemas.microsoft.com/office/powerpoint/2010/main" val="3454058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79891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new Procurement Information Request and the Acquisition Planning Worksheet are located at https://omes.ok.gov/services/purchasing.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Click on State Contract Structure and then click on the Procurement Information Request link.</a:t>
            </a:r>
          </a:p>
          <a:p>
            <a:endParaRPr lang="en-US" dirty="0"/>
          </a:p>
        </p:txBody>
      </p:sp>
    </p:spTree>
    <p:extLst>
      <p:ext uri="{BB962C8B-B14F-4D97-AF65-F5344CB8AC3E}">
        <p14:creationId xmlns:p14="http://schemas.microsoft.com/office/powerpoint/2010/main" val="3064342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5CF32F-A0C0-4FB4-A8A5-8095849F5B41}" type="datetime1">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3543300" y="6130927"/>
            <a:ext cx="2057400" cy="365125"/>
          </a:xfrm>
        </p:spPr>
        <p:txBody>
          <a:bodyPr/>
          <a:lstStyle>
            <a:lvl1pPr algn="ctr">
              <a:defRPr/>
            </a:lvl1pPr>
          </a:lstStyle>
          <a:p>
            <a:fld id="{9BD33214-9A81-EF46-B25A-2A41F1463DF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448A23-49B6-4FAC-BFEB-2854DA5949BE}" type="datetime1">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3543300" y="6067094"/>
            <a:ext cx="2057400" cy="365125"/>
          </a:xfrm>
        </p:spPr>
        <p:txBody>
          <a:bodyPr/>
          <a:lstStyle/>
          <a:p>
            <a:fld id="{9BD33214-9A81-EF46-B25A-2A41F1463D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DA7036-5808-49E6-933E-5307C0EA4A2F}" type="datetime1">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3543300" y="6084095"/>
            <a:ext cx="2057400" cy="365125"/>
          </a:xfrm>
        </p:spPr>
        <p:txBody>
          <a:bodyPr/>
          <a:lstStyle/>
          <a:p>
            <a:fld id="{9BD33214-9A81-EF46-B25A-2A41F1463D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D6C54A-FD8A-4AF2-9852-CD933B1D210F}" type="datetime1">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3543300" y="6130134"/>
            <a:ext cx="2057400" cy="365125"/>
          </a:xfrm>
        </p:spPr>
        <p:txBody>
          <a:bodyPr/>
          <a:lstStyle/>
          <a:p>
            <a:pPr algn="ctr"/>
            <a:fld id="{9BD33214-9A81-EF46-B25A-2A41F1463DF3}" type="slidenum">
              <a:rPr lang="en-US" smtClean="0"/>
              <a:pPr algn="ct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4B9F72-523C-48F4-AA9B-B6761018F1FA}" type="datetime1">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3538538" y="6100599"/>
            <a:ext cx="2057400" cy="365125"/>
          </a:xfrm>
        </p:spPr>
        <p:txBody>
          <a:bodyPr/>
          <a:lstStyle/>
          <a:p>
            <a:pPr algn="ctr"/>
            <a:fld id="{9BD33214-9A81-EF46-B25A-2A41F1463DF3}" type="slidenum">
              <a:rPr lang="en-US" smtClean="0"/>
              <a:pPr algn="ctr"/>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3EA35E-4124-41F9-BCD7-0C5244690F2A}" type="datetime1">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3543300" y="6116803"/>
            <a:ext cx="2057400" cy="365125"/>
          </a:xfrm>
        </p:spPr>
        <p:txBody>
          <a:bodyPr/>
          <a:lstStyle/>
          <a:p>
            <a:fld id="{9BD33214-9A81-EF46-B25A-2A41F1463D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93B0A1-B2A5-409D-9C0C-953722BAD096}" type="datetime1">
              <a:rPr lang="en-US" smtClean="0"/>
              <a:t>6/23/2020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3543300" y="6094124"/>
            <a:ext cx="2057400" cy="365125"/>
          </a:xfrm>
        </p:spPr>
        <p:txBody>
          <a:bodyPr/>
          <a:lstStyle/>
          <a:p>
            <a:fld id="{9BD33214-9A81-EF46-B25A-2A41F1463D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02E4AB-C7F2-42DA-821E-9E3514EA30B1}" type="datetime1">
              <a:rPr lang="en-US" smtClean="0"/>
              <a:t>6/23/2020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3543300" y="6099514"/>
            <a:ext cx="2057400" cy="365125"/>
          </a:xfrm>
        </p:spPr>
        <p:txBody>
          <a:bodyPr/>
          <a:lstStyle/>
          <a:p>
            <a:fld id="{9BD33214-9A81-EF46-B25A-2A41F1463D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E4B9A-1ED0-48C9-A3EA-0AD54345AE70}" type="datetime1">
              <a:rPr lang="en-US" smtClean="0"/>
              <a:t>6/23/2020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3543300" y="5946777"/>
            <a:ext cx="2057400" cy="365125"/>
          </a:xfrm>
        </p:spPr>
        <p:txBody>
          <a:bodyPr/>
          <a:lstStyle/>
          <a:p>
            <a:fld id="{9BD33214-9A81-EF46-B25A-2A41F1463D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6AA969-5854-494D-A3BA-4024EA675793}" type="datetime1">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3543300" y="5999163"/>
            <a:ext cx="2057400" cy="365125"/>
          </a:xfrm>
        </p:spPr>
        <p:txBody>
          <a:bodyPr/>
          <a:lstStyle/>
          <a:p>
            <a:fld id="{9BD33214-9A81-EF46-B25A-2A41F1463D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5CD2F6-DC8C-4D53-8275-1C1C9788EFE9}" type="datetime1">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3543300" y="5991226"/>
            <a:ext cx="2057400" cy="365125"/>
          </a:xfrm>
        </p:spPr>
        <p:txBody>
          <a:bodyPr/>
          <a:lstStyle/>
          <a:p>
            <a:fld id="{9BD33214-9A81-EF46-B25A-2A41F1463D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2AF7C-A805-4616-BE4B-374EBA6647B3}" type="datetime1">
              <a:rPr lang="en-US" smtClean="0"/>
              <a:t>6/23/2020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543300" y="617696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33214-9A81-EF46-B25A-2A41F1463DF3}" type="slidenum">
              <a:rPr lang="en-US" smtClean="0"/>
              <a:t>‹#›</a:t>
            </a:fld>
            <a:endParaRPr lang="en-US"/>
          </a:p>
        </p:txBody>
      </p:sp>
    </p:spTree>
    <p:extLst>
      <p:ext uri="{BB962C8B-B14F-4D97-AF65-F5344CB8AC3E}">
        <p14:creationId xmlns:p14="http://schemas.microsoft.com/office/powerpoint/2010/main" val="476060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omes.ok.gov/sites/g/files/gmc316/f/documents/202006/AcquisitionPlanningWorksheet.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omes.ok.gov/services/purchasing"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mailto:cinnamon.alexander@omes.ok.gov" TargetMode="External"/><Relationship Id="rId3" Type="http://schemas.openxmlformats.org/officeDocument/2006/relationships/image" Target="../media/image2.jpg"/><Relationship Id="rId7" Type="http://schemas.openxmlformats.org/officeDocument/2006/relationships/hyperlink" Target="mailto:darlene.saltzman@omes.ok.gov"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mailto:sheri.diehm@omes.ok.gov" TargetMode="External"/><Relationship Id="rId11" Type="http://schemas.openxmlformats.org/officeDocument/2006/relationships/hyperlink" Target="mailto:rickey.thomas@omes.ok.gov" TargetMode="External"/><Relationship Id="rId5" Type="http://schemas.openxmlformats.org/officeDocument/2006/relationships/hyperlink" Target="mailto:stephanie.beshears@omes.ok.gov" TargetMode="External"/><Relationship Id="rId10" Type="http://schemas.openxmlformats.org/officeDocument/2006/relationships/hyperlink" Target="mailto:kimberley.coulter@omes.ok.gov" TargetMode="External"/><Relationship Id="rId4" Type="http://schemas.openxmlformats.org/officeDocument/2006/relationships/hyperlink" Target="mailto:richard.williams@omes.ok.gov" TargetMode="External"/><Relationship Id="rId9" Type="http://schemas.openxmlformats.org/officeDocument/2006/relationships/hyperlink" Target="mailto:jacob.short@omes.ok.gov"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omes.ok.gov/sites/g/files/gmc316/f/documents/202005/StateContractStructure.pptx" TargetMode="External"/><Relationship Id="rId4" Type="http://schemas.openxmlformats.org/officeDocument/2006/relationships/hyperlink" Target="https://learn.ok.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omes.ok.gov/sites/g/files/gmc316/f/documents/201912/StateGeneralTerms.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omes.ok.gov/sites/g/files/gmc316/f/documents/202006/AcquisitionPlanningWorksheet.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entury Gothic" panose="020B0502020202020204" pitchFamily="34" charset="0"/>
              </a:rPr>
              <a:t>OMES New Template Revisited</a:t>
            </a:r>
            <a:endParaRPr lang="en-US" dirty="0"/>
          </a:p>
        </p:txBody>
      </p:sp>
      <p:sp>
        <p:nvSpPr>
          <p:cNvPr id="3" name="Subtitle 2"/>
          <p:cNvSpPr>
            <a:spLocks noGrp="1"/>
          </p:cNvSpPr>
          <p:nvPr>
            <p:ph type="subTitle" idx="1"/>
          </p:nvPr>
        </p:nvSpPr>
        <p:spPr>
          <a:xfrm>
            <a:off x="1143000" y="3914864"/>
            <a:ext cx="6858000" cy="1655762"/>
          </a:xfrm>
        </p:spPr>
        <p:txBody>
          <a:bodyPr>
            <a:normAutofit/>
          </a:bodyPr>
          <a:lstStyle/>
          <a:p>
            <a:r>
              <a:rPr lang="en-US" b="1" dirty="0">
                <a:latin typeface="Century Gothic" panose="020B0502020202020204" pitchFamily="34" charset="0"/>
              </a:rPr>
              <a:t>Introducing the Procurement Information Request and the Acquisition Planning Worksheet</a:t>
            </a:r>
            <a:endParaRPr lang="en-US" dirty="0"/>
          </a:p>
          <a:p>
            <a:endParaRPr lang="en-US" dirty="0"/>
          </a:p>
        </p:txBody>
      </p:sp>
    </p:spTree>
    <p:extLst>
      <p:ext uri="{BB962C8B-B14F-4D97-AF65-F5344CB8AC3E}">
        <p14:creationId xmlns:p14="http://schemas.microsoft.com/office/powerpoint/2010/main" val="137910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2778"/>
            <a:ext cx="7772400" cy="1828655"/>
          </a:xfrm>
        </p:spPr>
        <p:txBody>
          <a:bodyPr>
            <a:normAutofit/>
          </a:bodyPr>
          <a:lstStyle/>
          <a:p>
            <a:r>
              <a:rPr lang="en-US" dirty="0"/>
              <a:t/>
            </a:r>
            <a:br>
              <a:rPr lang="en-US" dirty="0"/>
            </a:br>
            <a:endParaRPr lang="en-US" dirty="0"/>
          </a:p>
        </p:txBody>
      </p:sp>
      <p:sp>
        <p:nvSpPr>
          <p:cNvPr id="6" name="Title 1"/>
          <p:cNvSpPr txBox="1">
            <a:spLocks/>
          </p:cNvSpPr>
          <p:nvPr/>
        </p:nvSpPr>
        <p:spPr>
          <a:xfrm>
            <a:off x="685800" y="412819"/>
            <a:ext cx="7772400" cy="1144929"/>
          </a:xfrm>
          <a:prstGeom prst="rect">
            <a:avLst/>
          </a:prstGeom>
        </p:spPr>
        <p:txBody>
          <a:bodyPr vert="horz" lIns="91440" tIns="45720" rIns="91440" bIns="45720" rtlCol="0" anchor="ctr" anchorCtr="0">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800" dirty="0">
                <a:latin typeface="Century Gothic" panose="020B0502020202020204" pitchFamily="34" charset="0"/>
              </a:rPr>
              <a:t>State contract structure:</a:t>
            </a:r>
          </a:p>
          <a:p>
            <a:r>
              <a:rPr lang="en-US" sz="3800" dirty="0">
                <a:latin typeface="Century Gothic" panose="020B0502020202020204" pitchFamily="34" charset="0"/>
              </a:rPr>
              <a:t>Alternative 1</a:t>
            </a:r>
          </a:p>
        </p:txBody>
      </p:sp>
      <p:pic>
        <p:nvPicPr>
          <p:cNvPr id="5" name="Picture 4"/>
          <p:cNvPicPr>
            <a:picLocks noChangeAspect="1"/>
          </p:cNvPicPr>
          <p:nvPr/>
        </p:nvPicPr>
        <p:blipFill>
          <a:blip r:embed="rId4"/>
          <a:stretch>
            <a:fillRect/>
          </a:stretch>
        </p:blipFill>
        <p:spPr>
          <a:xfrm>
            <a:off x="685799" y="1687789"/>
            <a:ext cx="5770823" cy="4075702"/>
          </a:xfrm>
          <a:prstGeom prst="rect">
            <a:avLst/>
          </a:prstGeom>
        </p:spPr>
      </p:pic>
    </p:spTree>
    <p:extLst>
      <p:ext uri="{BB962C8B-B14F-4D97-AF65-F5344CB8AC3E}">
        <p14:creationId xmlns:p14="http://schemas.microsoft.com/office/powerpoint/2010/main" val="2754392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Alternative 1</a:t>
            </a:r>
          </a:p>
        </p:txBody>
      </p:sp>
      <p:sp>
        <p:nvSpPr>
          <p:cNvPr id="6" name="Subtitle 2"/>
          <p:cNvSpPr txBox="1">
            <a:spLocks/>
          </p:cNvSpPr>
          <p:nvPr/>
        </p:nvSpPr>
        <p:spPr>
          <a:xfrm>
            <a:off x="913732" y="1596860"/>
            <a:ext cx="7303835" cy="4029821"/>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a:t>The </a:t>
            </a:r>
            <a:r>
              <a:rPr lang="en-US" sz="2000" dirty="0">
                <a:hlinkClick r:id="rId4"/>
              </a:rPr>
              <a:t>Acquisition Planning Worksheet </a:t>
            </a:r>
            <a:r>
              <a:rPr lang="en-US" sz="2000" dirty="0"/>
              <a:t>was created to ensure a smooth transition from the obsolete templates to the new structure.</a:t>
            </a:r>
          </a:p>
          <a:p>
            <a:pPr marL="342900" indent="-342900" algn="l">
              <a:buFont typeface="Wingdings" panose="05000000000000000000" pitchFamily="2" charset="2"/>
              <a:buChar char="v"/>
            </a:pPr>
            <a:r>
              <a:rPr lang="en-US" sz="1800" dirty="0"/>
              <a:t>The worksheet is used to capture information an agency attaches to the </a:t>
            </a:r>
            <a:r>
              <a:rPr lang="en-US" sz="1800" dirty="0" err="1"/>
              <a:t>ePro</a:t>
            </a:r>
            <a:r>
              <a:rPr lang="en-US" sz="1800" dirty="0"/>
              <a:t> requisition. </a:t>
            </a:r>
          </a:p>
          <a:p>
            <a:pPr marL="342900" indent="-342900" algn="l">
              <a:buFont typeface="Wingdings" panose="05000000000000000000" pitchFamily="2" charset="2"/>
              <a:buChar char="v"/>
            </a:pPr>
            <a:r>
              <a:rPr lang="en-US" sz="1800" dirty="0"/>
              <a:t>The contracting officer uses the worksheet and any accompanying documents and exhibits to build the procurement documents. </a:t>
            </a:r>
          </a:p>
          <a:p>
            <a:pPr marL="342900" indent="-342900" algn="l">
              <a:buFont typeface="Wingdings" panose="05000000000000000000" pitchFamily="2" charset="2"/>
              <a:buChar char="v"/>
            </a:pPr>
            <a:r>
              <a:rPr lang="en-US" sz="1800" dirty="0"/>
              <a:t>Provide any list of exhibits as “Exhibit titled [insert title].”</a:t>
            </a:r>
          </a:p>
          <a:p>
            <a:pPr marL="342900" indent="-342900" algn="l">
              <a:buFont typeface="Wingdings" panose="05000000000000000000" pitchFamily="2" charset="2"/>
              <a:buChar char="v"/>
            </a:pPr>
            <a:r>
              <a:rPr lang="en-US" sz="1800" dirty="0"/>
              <a:t>Avoid numbering or alphabetizing exhibits because the resulting contract will not include all exhibits, and numbers/letters fall out of order. Some exhibits relate to bidder instructions only and others relate to contract performance after award. </a:t>
            </a:r>
          </a:p>
          <a:p>
            <a:pPr marL="342900" indent="-342900" algn="l">
              <a:buFont typeface="Wingdings" panose="05000000000000000000" pitchFamily="2" charset="2"/>
              <a:buChar char="v"/>
            </a:pPr>
            <a:r>
              <a:rPr lang="en-US" sz="1800" dirty="0"/>
              <a:t>Likewise, renumbering exhibits at the time of award increases the likelihood an exhibit to the resulting contract will be missed.</a:t>
            </a:r>
          </a:p>
        </p:txBody>
      </p:sp>
    </p:spTree>
    <p:extLst>
      <p:ext uri="{BB962C8B-B14F-4D97-AF65-F5344CB8AC3E}">
        <p14:creationId xmlns:p14="http://schemas.microsoft.com/office/powerpoint/2010/main" val="338531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p:nvSpPr>
        <p:spPr>
          <a:xfrm>
            <a:off x="913733" y="1596860"/>
            <a:ext cx="7232740" cy="3604064"/>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200" dirty="0"/>
              <a:t>Clearly identify all information to correspond with the worksheet questions and include necessary exhibits. </a:t>
            </a:r>
          </a:p>
          <a:p>
            <a:pPr algn="l"/>
            <a:r>
              <a:rPr lang="en-US" sz="2200" dirty="0"/>
              <a:t>The information:</a:t>
            </a:r>
          </a:p>
          <a:p>
            <a:pPr marL="342900" indent="-342900" algn="l">
              <a:buFont typeface="Arial" panose="020B0604020202020204" pitchFamily="34" charset="0"/>
              <a:buChar char="•"/>
            </a:pPr>
            <a:r>
              <a:rPr lang="en-US" sz="2200" dirty="0"/>
              <a:t>May be listed within the Acquisition Planning Worksheet.</a:t>
            </a:r>
          </a:p>
          <a:p>
            <a:pPr algn="l"/>
            <a:r>
              <a:rPr lang="en-US" sz="2200" dirty="0"/>
              <a:t>– or –</a:t>
            </a:r>
          </a:p>
          <a:p>
            <a:pPr marL="342900" indent="-342900" algn="l">
              <a:buFont typeface="Arial" panose="020B0604020202020204" pitchFamily="34" charset="0"/>
              <a:buChar char="•"/>
            </a:pPr>
            <a:r>
              <a:rPr lang="en-US" sz="2200" dirty="0"/>
              <a:t>May be attached separately to the worksheet. </a:t>
            </a:r>
          </a:p>
          <a:p>
            <a:pPr algn="l"/>
            <a:endParaRPr lang="en-US" sz="2200" dirty="0"/>
          </a:p>
          <a:p>
            <a:pPr algn="l"/>
            <a:r>
              <a:rPr lang="en-US" sz="2200" dirty="0"/>
              <a:t>The next slides describe typical information requested of an agency for attachment to an </a:t>
            </a:r>
            <a:r>
              <a:rPr lang="en-US" sz="2200" dirty="0" err="1"/>
              <a:t>ePro</a:t>
            </a:r>
            <a:r>
              <a:rPr lang="en-US" sz="2200" dirty="0"/>
              <a:t> requisition. </a:t>
            </a:r>
          </a:p>
        </p:txBody>
      </p:sp>
      <p:sp>
        <p:nvSpPr>
          <p:cNvPr id="7"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Acquisition Planning Worksheet</a:t>
            </a:r>
          </a:p>
        </p:txBody>
      </p:sp>
    </p:spTree>
    <p:extLst>
      <p:ext uri="{BB962C8B-B14F-4D97-AF65-F5344CB8AC3E}">
        <p14:creationId xmlns:p14="http://schemas.microsoft.com/office/powerpoint/2010/main" val="544195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Acquisition Planning Worksheet</a:t>
            </a:r>
          </a:p>
        </p:txBody>
      </p:sp>
      <p:sp>
        <p:nvSpPr>
          <p:cNvPr id="7" name="Subtitle 2"/>
          <p:cNvSpPr txBox="1">
            <a:spLocks/>
          </p:cNvSpPr>
          <p:nvPr/>
        </p:nvSpPr>
        <p:spPr>
          <a:xfrm>
            <a:off x="913732" y="1596860"/>
            <a:ext cx="7544467" cy="2222147"/>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lphaUcPeriod"/>
            </a:pPr>
            <a:r>
              <a:rPr lang="en-US" b="1" dirty="0"/>
              <a:t>Purpose:</a:t>
            </a:r>
          </a:p>
          <a:p>
            <a:pPr marL="457200" indent="-457200" algn="l">
              <a:buFont typeface="+mj-lt"/>
              <a:buAutoNum type="arabicPeriod"/>
            </a:pPr>
            <a:r>
              <a:rPr lang="en-US" sz="2200" dirty="0"/>
              <a:t>Provide a few sentences to explain the need for the contract. </a:t>
            </a:r>
          </a:p>
          <a:p>
            <a:pPr marL="111125" lvl="1" algn="l"/>
            <a:endParaRPr lang="en-US" b="1" dirty="0"/>
          </a:p>
          <a:p>
            <a:pPr lvl="1" indent="3175" algn="l"/>
            <a:r>
              <a:rPr lang="en-US" b="1" dirty="0"/>
              <a:t>Example:</a:t>
            </a:r>
            <a:endParaRPr lang="en-US" dirty="0"/>
          </a:p>
          <a:p>
            <a:pPr lvl="1" indent="3175" algn="l"/>
            <a:r>
              <a:rPr lang="en-US" dirty="0"/>
              <a:t>This contract is for </a:t>
            </a:r>
            <a:r>
              <a:rPr lang="en-US" dirty="0" err="1"/>
              <a:t>SoonerCare</a:t>
            </a:r>
            <a:r>
              <a:rPr lang="en-US" dirty="0"/>
              <a:t> Waitlist Management Services.</a:t>
            </a:r>
          </a:p>
          <a:p>
            <a:pPr lvl="1" indent="3175" algn="l"/>
            <a:r>
              <a:rPr lang="en-US" dirty="0"/>
              <a:t>[Add context if desired.]</a:t>
            </a:r>
          </a:p>
        </p:txBody>
      </p:sp>
    </p:spTree>
    <p:extLst>
      <p:ext uri="{BB962C8B-B14F-4D97-AF65-F5344CB8AC3E}">
        <p14:creationId xmlns:p14="http://schemas.microsoft.com/office/powerpoint/2010/main" val="2088295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Acquisition Planning Worksheet</a:t>
            </a:r>
          </a:p>
        </p:txBody>
      </p:sp>
      <p:sp>
        <p:nvSpPr>
          <p:cNvPr id="7" name="Subtitle 2"/>
          <p:cNvSpPr txBox="1">
            <a:spLocks/>
          </p:cNvSpPr>
          <p:nvPr/>
        </p:nvSpPr>
        <p:spPr>
          <a:xfrm>
            <a:off x="913733" y="1596860"/>
            <a:ext cx="7288158" cy="3419398"/>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spcAft>
                <a:spcPts val="600"/>
              </a:spcAft>
              <a:buFont typeface="+mj-lt"/>
              <a:buAutoNum type="alphaUcPeriod" startAt="2"/>
            </a:pPr>
            <a:r>
              <a:rPr lang="en-US" b="1" dirty="0"/>
              <a:t>Contract term</a:t>
            </a:r>
          </a:p>
          <a:p>
            <a:pPr marL="341313" indent="-341313" algn="just">
              <a:spcBef>
                <a:spcPts val="0"/>
              </a:spcBef>
              <a:spcAft>
                <a:spcPts val="600"/>
              </a:spcAft>
              <a:buFont typeface="+mj-lt"/>
              <a:buAutoNum type="arabicPeriod"/>
            </a:pPr>
            <a:r>
              <a:rPr lang="en-US" sz="2000" dirty="0"/>
              <a:t>What is the initial term of the contract?</a:t>
            </a:r>
          </a:p>
          <a:p>
            <a:pPr marL="457200" indent="-457200" algn="just">
              <a:spcBef>
                <a:spcPts val="0"/>
              </a:spcBef>
            </a:pPr>
            <a:r>
              <a:rPr lang="en-US" sz="2000" dirty="0"/>
              <a:t>	</a:t>
            </a:r>
            <a:r>
              <a:rPr lang="en-US" sz="1800" b="1" dirty="0"/>
              <a:t>Examples: </a:t>
            </a:r>
            <a:r>
              <a:rPr lang="en-US" sz="1800" dirty="0"/>
              <a:t>One year; through June 30, 2020.</a:t>
            </a:r>
          </a:p>
          <a:p>
            <a:pPr marL="457200" indent="-457200" algn="just">
              <a:spcBef>
                <a:spcPts val="0"/>
              </a:spcBef>
            </a:pPr>
            <a:endParaRPr lang="en-US" sz="1800" dirty="0"/>
          </a:p>
          <a:p>
            <a:pPr marL="341313" indent="-341313" algn="just">
              <a:spcBef>
                <a:spcPts val="0"/>
              </a:spcBef>
              <a:spcAft>
                <a:spcPts val="600"/>
              </a:spcAft>
              <a:buFont typeface="+mj-lt"/>
              <a:buAutoNum type="arabicPeriod" startAt="2"/>
            </a:pPr>
            <a:r>
              <a:rPr lang="en-US" sz="2000" dirty="0"/>
              <a:t>When is the contract’s effective date?</a:t>
            </a:r>
          </a:p>
          <a:p>
            <a:pPr marL="457200" indent="-457200" algn="just">
              <a:spcBef>
                <a:spcPts val="0"/>
              </a:spcBef>
            </a:pPr>
            <a:r>
              <a:rPr lang="en-US" sz="2000" dirty="0"/>
              <a:t> 	</a:t>
            </a:r>
            <a:r>
              <a:rPr lang="en-US" sz="1800" b="1" dirty="0"/>
              <a:t>Examples: </a:t>
            </a:r>
            <a:r>
              <a:rPr lang="en-US" sz="1800" dirty="0"/>
              <a:t>The date of last signature; [a particular date].</a:t>
            </a:r>
          </a:p>
          <a:p>
            <a:pPr marL="457200" indent="-457200" algn="just">
              <a:spcBef>
                <a:spcPts val="0"/>
              </a:spcBef>
            </a:pPr>
            <a:endParaRPr lang="en-US" sz="1800" dirty="0"/>
          </a:p>
          <a:p>
            <a:pPr marL="457200" indent="-457200" algn="just">
              <a:spcBef>
                <a:spcPts val="0"/>
              </a:spcBef>
              <a:buFont typeface="+mj-lt"/>
              <a:buAutoNum type="arabicPeriod" startAt="3"/>
            </a:pPr>
            <a:r>
              <a:rPr lang="en-US" sz="2000" dirty="0"/>
              <a:t>Number of options to renew, if any?</a:t>
            </a:r>
          </a:p>
          <a:p>
            <a:pPr marL="457200" indent="-457200" algn="just">
              <a:spcBef>
                <a:spcPts val="0"/>
              </a:spcBef>
              <a:buFont typeface="+mj-lt"/>
              <a:buAutoNum type="arabicPeriod" startAt="3"/>
            </a:pPr>
            <a:endParaRPr lang="en-US" sz="2000" dirty="0"/>
          </a:p>
          <a:p>
            <a:pPr marL="457200" indent="-457200" algn="just">
              <a:spcBef>
                <a:spcPts val="0"/>
              </a:spcBef>
              <a:spcAft>
                <a:spcPts val="600"/>
              </a:spcAft>
              <a:buFont typeface="+mj-lt"/>
              <a:buAutoNum type="arabicPeriod" startAt="4"/>
            </a:pPr>
            <a:r>
              <a:rPr lang="en-US" sz="2000" dirty="0"/>
              <a:t>What is the time period of any optional renewals? </a:t>
            </a:r>
          </a:p>
          <a:p>
            <a:pPr marL="457200" algn="just">
              <a:spcBef>
                <a:spcPts val="0"/>
              </a:spcBef>
            </a:pPr>
            <a:r>
              <a:rPr lang="en-US" sz="1800" b="1" dirty="0"/>
              <a:t>Examples: </a:t>
            </a:r>
            <a:r>
              <a:rPr lang="en-US" sz="1800" dirty="0"/>
              <a:t>One year; two years.</a:t>
            </a:r>
          </a:p>
        </p:txBody>
      </p:sp>
    </p:spTree>
    <p:extLst>
      <p:ext uri="{BB962C8B-B14F-4D97-AF65-F5344CB8AC3E}">
        <p14:creationId xmlns:p14="http://schemas.microsoft.com/office/powerpoint/2010/main" val="129708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Acquisition Planning Worksheet</a:t>
            </a:r>
          </a:p>
        </p:txBody>
      </p:sp>
      <p:sp>
        <p:nvSpPr>
          <p:cNvPr id="7" name="Subtitle 2"/>
          <p:cNvSpPr txBox="1">
            <a:spLocks/>
          </p:cNvSpPr>
          <p:nvPr/>
        </p:nvSpPr>
        <p:spPr>
          <a:xfrm>
            <a:off x="913733" y="1596860"/>
            <a:ext cx="6641612" cy="4376583"/>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lphaUcPeriod" startAt="3"/>
            </a:pPr>
            <a:r>
              <a:rPr lang="en-US" b="1" dirty="0"/>
              <a:t>Sensitive data</a:t>
            </a:r>
          </a:p>
          <a:p>
            <a:pPr algn="l"/>
            <a:r>
              <a:rPr lang="en-US" sz="2000" dirty="0"/>
              <a:t>List all categories of sensitive data the supplier will access, process, store or transmit. </a:t>
            </a:r>
          </a:p>
          <a:p>
            <a:pPr marL="111125" algn="l"/>
            <a:r>
              <a:rPr lang="en-US" sz="1800" b="1" dirty="0"/>
              <a:t>Examples: </a:t>
            </a:r>
          </a:p>
          <a:p>
            <a:pPr marL="461963" indent="-346075" algn="l">
              <a:buFont typeface="Wingdings" panose="05000000000000000000" pitchFamily="2" charset="2"/>
              <a:buChar char="v"/>
            </a:pPr>
            <a:r>
              <a:rPr lang="en-US" sz="1800" dirty="0"/>
              <a:t>HIPPA.</a:t>
            </a:r>
          </a:p>
          <a:p>
            <a:pPr marL="461963" indent="-346075" algn="l">
              <a:buFont typeface="Wingdings" panose="05000000000000000000" pitchFamily="2" charset="2"/>
              <a:buChar char="v"/>
            </a:pPr>
            <a:r>
              <a:rPr lang="en-US" sz="1800" dirty="0"/>
              <a:t>FERPA.</a:t>
            </a:r>
          </a:p>
          <a:p>
            <a:pPr marL="461963" indent="-346075" algn="l">
              <a:buFont typeface="Wingdings" panose="05000000000000000000" pitchFamily="2" charset="2"/>
              <a:buChar char="v"/>
            </a:pPr>
            <a:r>
              <a:rPr lang="en-US" sz="1800" dirty="0"/>
              <a:t>CJIS.</a:t>
            </a:r>
          </a:p>
          <a:p>
            <a:pPr marL="461963" indent="-346075" algn="l">
              <a:buFont typeface="Wingdings" panose="05000000000000000000" pitchFamily="2" charset="2"/>
              <a:buChar char="v"/>
            </a:pPr>
            <a:r>
              <a:rPr lang="en-US" sz="1800" dirty="0"/>
              <a:t>Federal tax information.</a:t>
            </a:r>
          </a:p>
          <a:p>
            <a:pPr marL="461963" indent="-346075" algn="l">
              <a:buFont typeface="Wingdings" panose="05000000000000000000" pitchFamily="2" charset="2"/>
              <a:buChar char="v"/>
            </a:pPr>
            <a:r>
              <a:rPr lang="en-US" sz="1800" dirty="0"/>
              <a:t>Personally identifiable information of individuals.</a:t>
            </a:r>
          </a:p>
          <a:p>
            <a:pPr marL="461963" indent="-346075" algn="l">
              <a:buFont typeface="Wingdings" panose="05000000000000000000" pitchFamily="2" charset="2"/>
              <a:buChar char="v"/>
            </a:pPr>
            <a:r>
              <a:rPr lang="en-US" sz="1800" dirty="0"/>
              <a:t>Critical infrastructure information.</a:t>
            </a:r>
          </a:p>
          <a:p>
            <a:pPr marL="461963" indent="-346075" algn="l">
              <a:buFont typeface="Wingdings" panose="05000000000000000000" pitchFamily="2" charset="2"/>
              <a:buChar char="v"/>
            </a:pPr>
            <a:r>
              <a:rPr lang="en-US" sz="1800" dirty="0"/>
              <a:t>Information relating to relationship of IT devices,  configurations, schematics, etc. </a:t>
            </a:r>
          </a:p>
        </p:txBody>
      </p:sp>
    </p:spTree>
    <p:extLst>
      <p:ext uri="{BB962C8B-B14F-4D97-AF65-F5344CB8AC3E}">
        <p14:creationId xmlns:p14="http://schemas.microsoft.com/office/powerpoint/2010/main" val="2689343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Acquisition Planning Worksheet</a:t>
            </a:r>
          </a:p>
        </p:txBody>
      </p:sp>
      <p:sp>
        <p:nvSpPr>
          <p:cNvPr id="7" name="Subtitle 2"/>
          <p:cNvSpPr txBox="1">
            <a:spLocks/>
          </p:cNvSpPr>
          <p:nvPr/>
        </p:nvSpPr>
        <p:spPr>
          <a:xfrm>
            <a:off x="913733" y="1596860"/>
            <a:ext cx="7288158" cy="3900042"/>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lphaUcPeriod" startAt="4"/>
            </a:pPr>
            <a:r>
              <a:rPr lang="en-US" b="1" dirty="0"/>
              <a:t>Bid evaluation</a:t>
            </a:r>
          </a:p>
          <a:p>
            <a:pPr marL="806450" indent="-341313" algn="l">
              <a:buFont typeface="+mj-lt"/>
              <a:buAutoNum type="arabicPeriod"/>
            </a:pPr>
            <a:r>
              <a:rPr lang="en-US" sz="2200" dirty="0"/>
              <a:t>Provide the criteria that will be used to score bids. </a:t>
            </a:r>
          </a:p>
          <a:p>
            <a:pPr marL="806450" algn="l"/>
            <a:r>
              <a:rPr lang="en-US" sz="2000" b="1" dirty="0"/>
              <a:t>Examples:</a:t>
            </a:r>
          </a:p>
          <a:p>
            <a:pPr marL="1143000" lvl="1" indent="-342900" algn="l">
              <a:buFont typeface="Wingdings" panose="05000000000000000000" pitchFamily="2" charset="2"/>
              <a:buChar char="v"/>
            </a:pPr>
            <a:r>
              <a:rPr lang="en-US" dirty="0"/>
              <a:t>Technical specifications.</a:t>
            </a:r>
          </a:p>
          <a:p>
            <a:pPr marL="1143000" lvl="1" indent="-342900" algn="l">
              <a:buFont typeface="Wingdings" panose="05000000000000000000" pitchFamily="2" charset="2"/>
              <a:buChar char="v"/>
            </a:pPr>
            <a:r>
              <a:rPr lang="en-US" dirty="0"/>
              <a:t>Price and cost.</a:t>
            </a:r>
          </a:p>
          <a:p>
            <a:pPr marL="1143000" lvl="1" indent="-342900" algn="l">
              <a:buFont typeface="Wingdings" panose="05000000000000000000" pitchFamily="2" charset="2"/>
              <a:buChar char="v"/>
            </a:pPr>
            <a:r>
              <a:rPr lang="en-US" dirty="0"/>
              <a:t>Financial responsibility.</a:t>
            </a:r>
          </a:p>
          <a:p>
            <a:pPr marL="806450" indent="-341313" algn="l">
              <a:buFont typeface="+mj-lt"/>
              <a:buAutoNum type="arabicPeriod" startAt="2"/>
            </a:pPr>
            <a:r>
              <a:rPr lang="en-US" sz="2200" dirty="0"/>
              <a:t>Attach the evaluation tool, which should match the criteria listed above.</a:t>
            </a:r>
          </a:p>
          <a:p>
            <a:pPr marL="806450" indent="-341313" algn="l">
              <a:buFont typeface="+mj-lt"/>
              <a:buAutoNum type="arabicPeriod" startAt="3"/>
            </a:pPr>
            <a:r>
              <a:rPr lang="en-US" sz="2200" dirty="0"/>
              <a:t>Identify the evaluation team members and provide contact information.</a:t>
            </a:r>
          </a:p>
        </p:txBody>
      </p:sp>
    </p:spTree>
    <p:extLst>
      <p:ext uri="{BB962C8B-B14F-4D97-AF65-F5344CB8AC3E}">
        <p14:creationId xmlns:p14="http://schemas.microsoft.com/office/powerpoint/2010/main" val="2582448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685800" y="274320"/>
            <a:ext cx="7772400" cy="980758"/>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800" dirty="0">
                <a:latin typeface="Century Gothic" panose="020B0502020202020204" pitchFamily="34" charset="0"/>
              </a:rPr>
              <a:t>Questions</a:t>
            </a:r>
          </a:p>
        </p:txBody>
      </p:sp>
      <p:sp>
        <p:nvSpPr>
          <p:cNvPr id="7" name="Subtitle 2"/>
          <p:cNvSpPr txBox="1">
            <a:spLocks/>
          </p:cNvSpPr>
          <p:nvPr/>
        </p:nvSpPr>
        <p:spPr>
          <a:xfrm>
            <a:off x="913733" y="1596860"/>
            <a:ext cx="7906994" cy="4176528"/>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1313" indent="-341313" algn="l">
              <a:spcBef>
                <a:spcPts val="0"/>
              </a:spcBef>
              <a:spcAft>
                <a:spcPts val="300"/>
              </a:spcAft>
              <a:buFont typeface="+mj-lt"/>
              <a:buAutoNum type="arabicPeriod"/>
            </a:pPr>
            <a:r>
              <a:rPr lang="en-US" sz="1600" b="1" dirty="0"/>
              <a:t>Using Alternative 1, how can you help OMES gather information for the Solicitation?</a:t>
            </a:r>
          </a:p>
          <a:p>
            <a:pPr marL="684213" indent="-342900" algn="l">
              <a:spcBef>
                <a:spcPts val="0"/>
              </a:spcBef>
              <a:spcAft>
                <a:spcPts val="300"/>
              </a:spcAft>
              <a:buFont typeface="+mj-lt"/>
              <a:buAutoNum type="alphaLcParenR"/>
            </a:pPr>
            <a:r>
              <a:rPr lang="en-US" sz="1600" dirty="0"/>
              <a:t>Use the Acquisition Planning Worksheet.</a:t>
            </a:r>
          </a:p>
          <a:p>
            <a:pPr marL="684213" indent="-342900" algn="l">
              <a:spcBef>
                <a:spcPts val="0"/>
              </a:spcBef>
              <a:spcAft>
                <a:spcPts val="300"/>
              </a:spcAft>
              <a:buFont typeface="+mj-lt"/>
              <a:buAutoNum type="alphaLcParenR"/>
            </a:pPr>
            <a:r>
              <a:rPr lang="en-US" sz="1600" dirty="0"/>
              <a:t>Fill out the worksheet and return to the contracting officer that requested it.</a:t>
            </a:r>
          </a:p>
          <a:p>
            <a:pPr marL="684213" indent="-342900" algn="l">
              <a:spcBef>
                <a:spcPts val="0"/>
              </a:spcBef>
              <a:spcAft>
                <a:spcPts val="300"/>
              </a:spcAft>
              <a:buFont typeface="+mj-lt"/>
              <a:buAutoNum type="alphaLcParenR"/>
            </a:pPr>
            <a:r>
              <a:rPr lang="en-US" sz="1600" dirty="0"/>
              <a:t>All of the above.*</a:t>
            </a:r>
          </a:p>
          <a:p>
            <a:pPr marL="684213" indent="-342900" algn="l">
              <a:spcBef>
                <a:spcPts val="0"/>
              </a:spcBef>
              <a:spcAft>
                <a:spcPts val="300"/>
              </a:spcAft>
              <a:buFont typeface="+mj-lt"/>
              <a:buAutoNum type="alphaLcParenR"/>
            </a:pPr>
            <a:endParaRPr lang="en-US" sz="1600" dirty="0"/>
          </a:p>
          <a:p>
            <a:pPr marL="342900" indent="-342900" algn="l">
              <a:spcBef>
                <a:spcPts val="0"/>
              </a:spcBef>
              <a:spcAft>
                <a:spcPts val="300"/>
              </a:spcAft>
              <a:buFont typeface="+mj-lt"/>
              <a:buAutoNum type="arabicPeriod" startAt="2"/>
            </a:pPr>
            <a:r>
              <a:rPr lang="en-US" sz="1600" b="1" dirty="0"/>
              <a:t>All information should be clearly identified to correspond with the worksheet questions and include necessary exhibits. </a:t>
            </a:r>
          </a:p>
          <a:p>
            <a:pPr marL="684213" indent="-342900" algn="l">
              <a:spcBef>
                <a:spcPts val="0"/>
              </a:spcBef>
              <a:spcAft>
                <a:spcPts val="300"/>
              </a:spcAft>
              <a:buFont typeface="+mj-lt"/>
              <a:buAutoNum type="alphaLcParenR"/>
            </a:pPr>
            <a:r>
              <a:rPr lang="en-US" sz="1600" dirty="0"/>
              <a:t>Yes.*</a:t>
            </a:r>
          </a:p>
          <a:p>
            <a:pPr marL="684213" indent="-342900" algn="l">
              <a:spcBef>
                <a:spcPts val="0"/>
              </a:spcBef>
              <a:spcAft>
                <a:spcPts val="300"/>
              </a:spcAft>
              <a:buFont typeface="+mj-lt"/>
              <a:buAutoNum type="alphaLcParenR"/>
            </a:pPr>
            <a:r>
              <a:rPr lang="en-US" sz="1600" dirty="0"/>
              <a:t>No.</a:t>
            </a:r>
          </a:p>
          <a:p>
            <a:pPr marL="684213" indent="-342900" algn="l">
              <a:spcBef>
                <a:spcPts val="0"/>
              </a:spcBef>
              <a:spcAft>
                <a:spcPts val="300"/>
              </a:spcAft>
              <a:buFont typeface="+mj-lt"/>
              <a:buAutoNum type="alphaLcParenR"/>
            </a:pPr>
            <a:endParaRPr lang="en-US" sz="1600" dirty="0"/>
          </a:p>
          <a:p>
            <a:pPr marL="342900" indent="-342900" algn="l">
              <a:spcBef>
                <a:spcPts val="0"/>
              </a:spcBef>
              <a:spcAft>
                <a:spcPts val="300"/>
              </a:spcAft>
              <a:buFont typeface="+mj-lt"/>
              <a:buAutoNum type="arabicPeriod" startAt="3"/>
            </a:pPr>
            <a:r>
              <a:rPr lang="en-US" sz="1600" b="1" dirty="0"/>
              <a:t>What information is requested in the Acquisition Planning Worksheet?</a:t>
            </a:r>
          </a:p>
          <a:p>
            <a:pPr marL="684213" indent="-342900" algn="l">
              <a:spcBef>
                <a:spcPts val="0"/>
              </a:spcBef>
              <a:spcAft>
                <a:spcPts val="300"/>
              </a:spcAft>
              <a:buFont typeface="+mj-lt"/>
              <a:buAutoNum type="alphaLcParenR"/>
            </a:pPr>
            <a:r>
              <a:rPr lang="en-US" sz="1600" dirty="0"/>
              <a:t>Purpose.</a:t>
            </a:r>
          </a:p>
          <a:p>
            <a:pPr marL="684213" indent="-342900" algn="l">
              <a:spcBef>
                <a:spcPts val="0"/>
              </a:spcBef>
              <a:spcAft>
                <a:spcPts val="300"/>
              </a:spcAft>
              <a:buFont typeface="+mj-lt"/>
              <a:buAutoNum type="alphaLcParenR"/>
            </a:pPr>
            <a:r>
              <a:rPr lang="en-US" sz="1600" dirty="0"/>
              <a:t>Contract term.</a:t>
            </a:r>
          </a:p>
          <a:p>
            <a:pPr marL="684213" indent="-342900" algn="l">
              <a:spcBef>
                <a:spcPts val="0"/>
              </a:spcBef>
              <a:spcAft>
                <a:spcPts val="300"/>
              </a:spcAft>
              <a:buFont typeface="+mj-lt"/>
              <a:buAutoNum type="alphaLcParenR"/>
            </a:pPr>
            <a:r>
              <a:rPr lang="en-US" sz="1600" dirty="0"/>
              <a:t>Sensitive data.</a:t>
            </a:r>
          </a:p>
          <a:p>
            <a:pPr marL="684213" indent="-342900" algn="l">
              <a:spcBef>
                <a:spcPts val="0"/>
              </a:spcBef>
              <a:spcAft>
                <a:spcPts val="300"/>
              </a:spcAft>
              <a:buFont typeface="+mj-lt"/>
              <a:buAutoNum type="alphaLcParenR"/>
            </a:pPr>
            <a:r>
              <a:rPr lang="en-US" sz="1600" dirty="0"/>
              <a:t>Bid evaluation criteria.</a:t>
            </a:r>
          </a:p>
          <a:p>
            <a:pPr marL="684213" indent="-342900" algn="l">
              <a:spcBef>
                <a:spcPts val="0"/>
              </a:spcBef>
              <a:spcAft>
                <a:spcPts val="300"/>
              </a:spcAft>
              <a:buFont typeface="+mj-lt"/>
              <a:buAutoNum type="alphaLcParenR"/>
            </a:pPr>
            <a:r>
              <a:rPr lang="en-US" sz="1600" dirty="0"/>
              <a:t>All of the above.*</a:t>
            </a:r>
          </a:p>
        </p:txBody>
      </p:sp>
    </p:spTree>
    <p:extLst>
      <p:ext uri="{BB962C8B-B14F-4D97-AF65-F5344CB8AC3E}">
        <p14:creationId xmlns:p14="http://schemas.microsoft.com/office/powerpoint/2010/main" val="2087069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Acquisition Planning Worksheet</a:t>
            </a:r>
          </a:p>
        </p:txBody>
      </p:sp>
      <p:sp>
        <p:nvSpPr>
          <p:cNvPr id="7" name="Subtitle 2"/>
          <p:cNvSpPr txBox="1">
            <a:spLocks/>
          </p:cNvSpPr>
          <p:nvPr/>
        </p:nvSpPr>
        <p:spPr>
          <a:xfrm>
            <a:off x="913733" y="1596860"/>
            <a:ext cx="7288158" cy="2814104"/>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mj-lt"/>
              <a:buAutoNum type="alphaUcPeriod" startAt="5"/>
            </a:pPr>
            <a:r>
              <a:rPr lang="en-US" b="1" dirty="0"/>
              <a:t>Bid information and requirements</a:t>
            </a:r>
          </a:p>
          <a:p>
            <a:pPr marL="914400" lvl="1" indent="-457200" algn="l">
              <a:buFont typeface="+mj-lt"/>
              <a:buAutoNum type="arabicPeriod"/>
            </a:pPr>
            <a:r>
              <a:rPr lang="en-US" sz="2200" dirty="0"/>
              <a:t>Provide any desired historical usage, context, background information, etc.</a:t>
            </a:r>
          </a:p>
          <a:p>
            <a:pPr marL="914400" lvl="1" indent="-457200" algn="l">
              <a:buFont typeface="+mj-lt"/>
              <a:buAutoNum type="arabicPeriod"/>
            </a:pPr>
            <a:r>
              <a:rPr lang="en-US" sz="2200" dirty="0"/>
              <a:t>Identify mandatory bid requirements.</a:t>
            </a:r>
          </a:p>
          <a:p>
            <a:pPr marL="914400" lvl="1" indent="-457200" algn="l">
              <a:buFont typeface="+mj-lt"/>
              <a:buAutoNum type="arabicPeriod"/>
            </a:pPr>
            <a:r>
              <a:rPr lang="en-US" sz="2200" dirty="0"/>
              <a:t>Identify non-mandatory bid requirements.</a:t>
            </a:r>
          </a:p>
          <a:p>
            <a:pPr marL="914400" lvl="1" indent="-457200" algn="l">
              <a:buFont typeface="+mj-lt"/>
              <a:buAutoNum type="arabicPeriod"/>
            </a:pPr>
            <a:r>
              <a:rPr lang="en-US" sz="2200" dirty="0"/>
              <a:t>Provide details of other information to be included in the bid, e.g., business references, value-added services, a required pricing structure, etc.</a:t>
            </a:r>
          </a:p>
        </p:txBody>
      </p:sp>
    </p:spTree>
    <p:extLst>
      <p:ext uri="{BB962C8B-B14F-4D97-AF65-F5344CB8AC3E}">
        <p14:creationId xmlns:p14="http://schemas.microsoft.com/office/powerpoint/2010/main" val="1851570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418949" y="266082"/>
            <a:ext cx="8277726" cy="980758"/>
          </a:xfrm>
        </p:spPr>
        <p:txBody>
          <a:bodyPr anchor="ctr" anchorCtr="0">
            <a:normAutofit/>
          </a:bodyPr>
          <a:lstStyle/>
          <a:p>
            <a:r>
              <a:rPr lang="en-US" sz="3800" dirty="0">
                <a:latin typeface="Century Gothic" panose="020B0502020202020204" pitchFamily="34" charset="0"/>
              </a:rPr>
              <a:t>Contract performance obligations</a:t>
            </a:r>
          </a:p>
        </p:txBody>
      </p:sp>
      <p:sp>
        <p:nvSpPr>
          <p:cNvPr id="7" name="Subtitle 2"/>
          <p:cNvSpPr txBox="1">
            <a:spLocks/>
          </p:cNvSpPr>
          <p:nvPr/>
        </p:nvSpPr>
        <p:spPr>
          <a:xfrm>
            <a:off x="913733" y="1596860"/>
            <a:ext cx="7288158" cy="2904385"/>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200" dirty="0"/>
              <a:t>Provide a list of contract obligations </a:t>
            </a:r>
            <a:r>
              <a:rPr lang="en-US" sz="2200" b="1" dirty="0"/>
              <a:t>to be performed after award </a:t>
            </a:r>
            <a:r>
              <a:rPr lang="en-US" sz="2200" dirty="0"/>
              <a:t>of the contract.</a:t>
            </a:r>
          </a:p>
          <a:p>
            <a:pPr algn="l"/>
            <a:endParaRPr lang="en-US" sz="2200" dirty="0"/>
          </a:p>
          <a:p>
            <a:pPr marL="111125" algn="l"/>
            <a:r>
              <a:rPr lang="en-US" sz="2000" b="1" dirty="0"/>
              <a:t>Examples:</a:t>
            </a:r>
          </a:p>
          <a:p>
            <a:pPr marL="461963" indent="-341313" algn="l">
              <a:buFont typeface="+mj-lt"/>
              <a:buAutoNum type="arabicPeriod"/>
            </a:pPr>
            <a:r>
              <a:rPr lang="en-US" sz="2000" dirty="0"/>
              <a:t>Supplier shall submit a report annually by Aug. 1 showing number of customers served, by month.</a:t>
            </a:r>
          </a:p>
          <a:p>
            <a:pPr marL="461963" indent="-341313" algn="l">
              <a:buFont typeface="+mj-lt"/>
              <a:buAutoNum type="arabicPeriod"/>
            </a:pPr>
            <a:r>
              <a:rPr lang="en-US" sz="2000" dirty="0"/>
              <a:t>Agency shall provide a list of Oklahoma lakes the supplier will test and the reported results.</a:t>
            </a:r>
          </a:p>
        </p:txBody>
      </p:sp>
    </p:spTree>
    <p:extLst>
      <p:ext uri="{BB962C8B-B14F-4D97-AF65-F5344CB8AC3E}">
        <p14:creationId xmlns:p14="http://schemas.microsoft.com/office/powerpoint/2010/main" val="49098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33450" y="1617518"/>
            <a:ext cx="6858000" cy="3553691"/>
          </a:xfrm>
        </p:spPr>
        <p:txBody>
          <a:bodyPr>
            <a:normAutofit/>
          </a:bodyPr>
          <a:lstStyle/>
          <a:p>
            <a:pPr algn="l"/>
            <a:r>
              <a:rPr lang="en-US" dirty="0"/>
              <a:t>After the completion of this course, students will:</a:t>
            </a:r>
          </a:p>
          <a:p>
            <a:pPr marL="457200" indent="-457200" algn="l">
              <a:buFont typeface="Wingdings" panose="05000000000000000000" pitchFamily="2" charset="2"/>
              <a:buChar char="v"/>
            </a:pPr>
            <a:r>
              <a:rPr lang="en-US" sz="2200" dirty="0"/>
              <a:t>Know what stayed the same and what changed.</a:t>
            </a:r>
          </a:p>
          <a:p>
            <a:pPr marL="457200" indent="-457200" algn="l">
              <a:buFont typeface="Wingdings" panose="05000000000000000000" pitchFamily="2" charset="2"/>
              <a:buChar char="v"/>
            </a:pPr>
            <a:r>
              <a:rPr lang="en-US" sz="2200" dirty="0"/>
              <a:t>Understand the difference.</a:t>
            </a:r>
          </a:p>
          <a:p>
            <a:pPr marL="457200" indent="-457200" algn="l">
              <a:buFont typeface="Wingdings" panose="05000000000000000000" pitchFamily="2" charset="2"/>
              <a:buChar char="v"/>
            </a:pPr>
            <a:r>
              <a:rPr lang="en-US" sz="2200" dirty="0"/>
              <a:t>Confidently complete the Acquisition Planning Worksheet.</a:t>
            </a:r>
          </a:p>
          <a:p>
            <a:endParaRPr lang="en-US" dirty="0"/>
          </a:p>
        </p:txBody>
      </p:sp>
      <p:sp>
        <p:nvSpPr>
          <p:cNvPr id="5"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Learner outcomes</a:t>
            </a:r>
          </a:p>
        </p:txBody>
      </p:sp>
    </p:spTree>
    <p:extLst>
      <p:ext uri="{BB962C8B-B14F-4D97-AF65-F5344CB8AC3E}">
        <p14:creationId xmlns:p14="http://schemas.microsoft.com/office/powerpoint/2010/main" val="2713683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2778"/>
            <a:ext cx="7772400" cy="1828655"/>
          </a:xfrm>
        </p:spPr>
        <p:txBody>
          <a:bodyPr>
            <a:normAutofit/>
          </a:bodyPr>
          <a:lstStyle/>
          <a:p>
            <a:r>
              <a:rPr lang="en-US" dirty="0"/>
              <a:t/>
            </a:r>
            <a:br>
              <a:rPr lang="en-US" dirty="0"/>
            </a:br>
            <a:endParaRPr lang="en-US" dirty="0"/>
          </a:p>
        </p:txBody>
      </p:sp>
      <p:pic>
        <p:nvPicPr>
          <p:cNvPr id="4" name="Picture 3"/>
          <p:cNvPicPr>
            <a:picLocks noChangeAspect="1"/>
          </p:cNvPicPr>
          <p:nvPr/>
        </p:nvPicPr>
        <p:blipFill>
          <a:blip r:embed="rId4"/>
          <a:stretch>
            <a:fillRect/>
          </a:stretch>
        </p:blipFill>
        <p:spPr>
          <a:xfrm>
            <a:off x="685799" y="1687789"/>
            <a:ext cx="5770823" cy="4075702"/>
          </a:xfrm>
          <a:prstGeom prst="rect">
            <a:avLst/>
          </a:prstGeom>
        </p:spPr>
      </p:pic>
      <p:sp>
        <p:nvSpPr>
          <p:cNvPr id="5" name="Title 1"/>
          <p:cNvSpPr txBox="1">
            <a:spLocks/>
          </p:cNvSpPr>
          <p:nvPr/>
        </p:nvSpPr>
        <p:spPr>
          <a:xfrm>
            <a:off x="685800" y="412819"/>
            <a:ext cx="7772400" cy="1144929"/>
          </a:xfrm>
          <a:prstGeom prst="rect">
            <a:avLst/>
          </a:prstGeom>
        </p:spPr>
        <p:txBody>
          <a:bodyPr vert="horz" lIns="91440" tIns="45720" rIns="91440" bIns="45720" rtlCol="0" anchor="ctr" anchorCtr="0">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800" dirty="0">
                <a:latin typeface="Century Gothic" panose="020B0502020202020204" pitchFamily="34" charset="0"/>
              </a:rPr>
              <a:t>State contract structure:</a:t>
            </a:r>
          </a:p>
          <a:p>
            <a:r>
              <a:rPr lang="en-US" sz="3800" dirty="0">
                <a:latin typeface="Century Gothic" panose="020B0502020202020204" pitchFamily="34" charset="0"/>
              </a:rPr>
              <a:t>Alternative 2</a:t>
            </a:r>
          </a:p>
        </p:txBody>
      </p:sp>
    </p:spTree>
    <p:extLst>
      <p:ext uri="{BB962C8B-B14F-4D97-AF65-F5344CB8AC3E}">
        <p14:creationId xmlns:p14="http://schemas.microsoft.com/office/powerpoint/2010/main" val="3936850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Alternative 2</a:t>
            </a:r>
          </a:p>
        </p:txBody>
      </p:sp>
      <p:sp>
        <p:nvSpPr>
          <p:cNvPr id="6" name="Subtitle 2"/>
          <p:cNvSpPr txBox="1">
            <a:spLocks/>
          </p:cNvSpPr>
          <p:nvPr/>
        </p:nvSpPr>
        <p:spPr>
          <a:xfrm>
            <a:off x="913733" y="1596860"/>
            <a:ext cx="7186558" cy="3946721"/>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38138" indent="-338138" algn="l">
              <a:buFont typeface="Wingdings" panose="05000000000000000000" pitchFamily="2" charset="2"/>
              <a:buChar char="v"/>
            </a:pPr>
            <a:r>
              <a:rPr lang="en-US" sz="2000" dirty="0"/>
              <a:t>Use Alternative 2 if an agency prefers to insert the relevant information in the procurement documents and attach them to the </a:t>
            </a:r>
            <a:r>
              <a:rPr lang="en-US" sz="2000" dirty="0" err="1"/>
              <a:t>ePro</a:t>
            </a:r>
            <a:r>
              <a:rPr lang="en-US" sz="2000" dirty="0"/>
              <a:t> requisition for review. Find templates on our </a:t>
            </a:r>
            <a:r>
              <a:rPr lang="en-US" sz="2000" dirty="0">
                <a:hlinkClick r:id="rId4"/>
              </a:rPr>
              <a:t>webpage</a:t>
            </a:r>
            <a:r>
              <a:rPr lang="en-US" sz="2000" dirty="0"/>
              <a:t>.</a:t>
            </a:r>
          </a:p>
          <a:p>
            <a:pPr marL="338138" indent="-338138" algn="l">
              <a:buFont typeface="Wingdings" panose="05000000000000000000" pitchFamily="2" charset="2"/>
              <a:buChar char="v"/>
            </a:pPr>
            <a:r>
              <a:rPr lang="en-US" sz="2000" dirty="0"/>
              <a:t>View the December 2019 webinar to learn more about the referenced procurement documents. </a:t>
            </a:r>
          </a:p>
          <a:p>
            <a:pPr marL="338138" indent="-338138" algn="l">
              <a:buFont typeface="Wingdings" panose="05000000000000000000" pitchFamily="2" charset="2"/>
              <a:buChar char="v"/>
            </a:pPr>
            <a:r>
              <a:rPr lang="en-US" sz="2000" dirty="0"/>
              <a:t>The submitted information should include:</a:t>
            </a:r>
          </a:p>
          <a:p>
            <a:pPr marL="803275" lvl="1" indent="-338138" algn="l">
              <a:buFont typeface="Arial" panose="020B0604020202020204" pitchFamily="34" charset="0"/>
              <a:buChar char="•"/>
            </a:pPr>
            <a:r>
              <a:rPr lang="en-US" sz="1800" dirty="0"/>
              <a:t>Bidder instructions including bid specifications and requirements.</a:t>
            </a:r>
          </a:p>
          <a:p>
            <a:pPr marL="803275" lvl="1" indent="-338138" algn="l">
              <a:buFont typeface="Arial" panose="020B0604020202020204" pitchFamily="34" charset="0"/>
              <a:buChar char="•"/>
            </a:pPr>
            <a:r>
              <a:rPr lang="en-US" sz="1800" dirty="0"/>
              <a:t>Attachment A, solicitation.</a:t>
            </a:r>
          </a:p>
          <a:p>
            <a:pPr marL="803275" lvl="1" indent="-338138" algn="l">
              <a:buFont typeface="Arial" panose="020B0604020202020204" pitchFamily="34" charset="0"/>
              <a:buChar char="•"/>
            </a:pPr>
            <a:r>
              <a:rPr lang="en-US" sz="1800" dirty="0"/>
              <a:t>Attachment C, agency-specific terms.</a:t>
            </a:r>
          </a:p>
          <a:p>
            <a:pPr marL="803275" lvl="1" indent="-338138" algn="l">
              <a:buFont typeface="Arial" panose="020B0604020202020204" pitchFamily="34" charset="0"/>
              <a:buChar char="•"/>
            </a:pPr>
            <a:r>
              <a:rPr lang="en-US" sz="1800" dirty="0"/>
              <a:t>Any required exhibits.</a:t>
            </a:r>
          </a:p>
          <a:p>
            <a:pPr marL="338138" indent="-338138" algn="l">
              <a:buFont typeface="Wingdings" panose="05000000000000000000" pitchFamily="2" charset="2"/>
              <a:buChar char="v"/>
            </a:pPr>
            <a:r>
              <a:rPr lang="en-US" sz="2000" dirty="0"/>
              <a:t>However, list all bid-related information only in Section 8.1 of the bidder instructions. </a:t>
            </a:r>
          </a:p>
        </p:txBody>
      </p:sp>
    </p:spTree>
    <p:extLst>
      <p:ext uri="{BB962C8B-B14F-4D97-AF65-F5344CB8AC3E}">
        <p14:creationId xmlns:p14="http://schemas.microsoft.com/office/powerpoint/2010/main" val="275386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Alternative 2, cont.</a:t>
            </a:r>
          </a:p>
        </p:txBody>
      </p:sp>
      <p:sp>
        <p:nvSpPr>
          <p:cNvPr id="6" name="Subtitle 2"/>
          <p:cNvSpPr txBox="1">
            <a:spLocks/>
          </p:cNvSpPr>
          <p:nvPr/>
        </p:nvSpPr>
        <p:spPr>
          <a:xfrm>
            <a:off x="913733" y="1596860"/>
            <a:ext cx="7075722" cy="1983107"/>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38138" indent="-338138" algn="l">
              <a:buFont typeface="Wingdings" panose="05000000000000000000" pitchFamily="2" charset="2"/>
              <a:buChar char="v"/>
            </a:pPr>
            <a:r>
              <a:rPr lang="en-US" sz="2000" dirty="0"/>
              <a:t>Attachment B; State of Oklahoma General Terms and Attachment D, IT Terms (if applicable) need not be attached to the requisition before submission to Central Purchasing.</a:t>
            </a:r>
          </a:p>
          <a:p>
            <a:pPr marL="338138" indent="-338138" algn="l">
              <a:buFont typeface="Wingdings" panose="05000000000000000000" pitchFamily="2" charset="2"/>
              <a:buChar char="v"/>
            </a:pPr>
            <a:r>
              <a:rPr lang="en-US" sz="2000" dirty="0"/>
              <a:t>As in the past, the agency provides all bid requirements, evaluation team list, and evaluation tool(s) or score tools.</a:t>
            </a:r>
          </a:p>
          <a:p>
            <a:pPr marL="338138" indent="-338138" algn="l">
              <a:buFont typeface="Wingdings" panose="05000000000000000000" pitchFamily="2" charset="2"/>
              <a:buChar char="v"/>
            </a:pPr>
            <a:endParaRPr lang="en-US" sz="1800" dirty="0"/>
          </a:p>
        </p:txBody>
      </p:sp>
    </p:spTree>
    <p:extLst>
      <p:ext uri="{BB962C8B-B14F-4D97-AF65-F5344CB8AC3E}">
        <p14:creationId xmlns:p14="http://schemas.microsoft.com/office/powerpoint/2010/main" val="3724645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Bid packet format</a:t>
            </a:r>
          </a:p>
        </p:txBody>
      </p:sp>
      <p:sp>
        <p:nvSpPr>
          <p:cNvPr id="6" name="Subtitle 2"/>
          <p:cNvSpPr txBox="1">
            <a:spLocks/>
          </p:cNvSpPr>
          <p:nvPr/>
        </p:nvSpPr>
        <p:spPr>
          <a:xfrm>
            <a:off x="913733" y="1596860"/>
            <a:ext cx="7380522" cy="1089529"/>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t>The bidder instructions should state in which section particular information is required to be inserted so evaluators review uniformly formatted bids.</a:t>
            </a:r>
          </a:p>
        </p:txBody>
      </p:sp>
    </p:spTree>
    <p:extLst>
      <p:ext uri="{BB962C8B-B14F-4D97-AF65-F5344CB8AC3E}">
        <p14:creationId xmlns:p14="http://schemas.microsoft.com/office/powerpoint/2010/main" val="1561159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Bid packet format, cont.</a:t>
            </a:r>
          </a:p>
        </p:txBody>
      </p:sp>
      <p:sp>
        <p:nvSpPr>
          <p:cNvPr id="6" name="Subtitle 2"/>
          <p:cNvSpPr txBox="1">
            <a:spLocks/>
          </p:cNvSpPr>
          <p:nvPr/>
        </p:nvSpPr>
        <p:spPr>
          <a:xfrm>
            <a:off x="913732" y="1596860"/>
            <a:ext cx="7759213" cy="4905958"/>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300"/>
              </a:spcBef>
            </a:pPr>
            <a:r>
              <a:rPr lang="en-US" sz="2000" dirty="0"/>
              <a:t>The required bid packet format contains the following sections:</a:t>
            </a:r>
          </a:p>
          <a:p>
            <a:pPr marL="230188" algn="l">
              <a:spcBef>
                <a:spcPts val="1200"/>
              </a:spcBef>
            </a:pPr>
            <a:r>
              <a:rPr lang="en-US" sz="1600" dirty="0"/>
              <a:t>Section 1: Cover page</a:t>
            </a:r>
          </a:p>
          <a:p>
            <a:pPr marL="230188" algn="l">
              <a:lnSpc>
                <a:spcPct val="120000"/>
              </a:lnSpc>
              <a:spcBef>
                <a:spcPts val="300"/>
              </a:spcBef>
            </a:pPr>
            <a:r>
              <a:rPr lang="en-US" sz="1600" dirty="0"/>
              <a:t>Section 2: Required forms, certifications and disclosures </a:t>
            </a:r>
          </a:p>
          <a:p>
            <a:pPr marL="230188" algn="l">
              <a:lnSpc>
                <a:spcPct val="120000"/>
              </a:lnSpc>
              <a:spcBef>
                <a:spcPts val="300"/>
              </a:spcBef>
            </a:pPr>
            <a:r>
              <a:rPr lang="en-US" sz="1600" dirty="0"/>
              <a:t>Section 3: Bid portions requested to be held confidential </a:t>
            </a:r>
          </a:p>
          <a:p>
            <a:pPr marL="230188" algn="l">
              <a:lnSpc>
                <a:spcPct val="120000"/>
              </a:lnSpc>
              <a:spcBef>
                <a:spcPts val="300"/>
              </a:spcBef>
            </a:pPr>
            <a:r>
              <a:rPr lang="en-US" sz="1600" dirty="0"/>
              <a:t>Section 4: Bidder-requested exceptions to terms</a:t>
            </a:r>
          </a:p>
          <a:p>
            <a:pPr marL="230188" algn="l">
              <a:lnSpc>
                <a:spcPct val="120000"/>
              </a:lnSpc>
              <a:spcBef>
                <a:spcPts val="300"/>
              </a:spcBef>
            </a:pPr>
            <a:r>
              <a:rPr lang="en-US" sz="1600" dirty="0"/>
              <a:t>Section 5: Additional bidder terms</a:t>
            </a:r>
          </a:p>
          <a:p>
            <a:pPr marL="230188" algn="l">
              <a:lnSpc>
                <a:spcPct val="120000"/>
              </a:lnSpc>
              <a:spcBef>
                <a:spcPts val="300"/>
              </a:spcBef>
            </a:pPr>
            <a:r>
              <a:rPr lang="en-US" sz="1600" dirty="0"/>
              <a:t>Section 6: Existing terms between bidder and state (that apply to the resulting contract)</a:t>
            </a:r>
          </a:p>
          <a:p>
            <a:pPr marL="230188" algn="l">
              <a:lnSpc>
                <a:spcPct val="120000"/>
              </a:lnSpc>
              <a:spcBef>
                <a:spcPts val="300"/>
              </a:spcBef>
            </a:pPr>
            <a:r>
              <a:rPr lang="en-US" sz="1600" dirty="0"/>
              <a:t>Section 7: Executive summary</a:t>
            </a:r>
          </a:p>
          <a:p>
            <a:pPr marL="230188" algn="l">
              <a:lnSpc>
                <a:spcPct val="120000"/>
              </a:lnSpc>
              <a:spcBef>
                <a:spcPts val="300"/>
              </a:spcBef>
            </a:pPr>
            <a:r>
              <a:rPr lang="en-US" sz="1600" dirty="0"/>
              <a:t>Section 8: Response to specifications and requirements</a:t>
            </a:r>
          </a:p>
          <a:p>
            <a:pPr marL="230188" algn="l">
              <a:lnSpc>
                <a:spcPct val="120000"/>
              </a:lnSpc>
              <a:spcBef>
                <a:spcPts val="300"/>
              </a:spcBef>
            </a:pPr>
            <a:r>
              <a:rPr lang="en-US" sz="1600" dirty="0"/>
              <a:t>Section 9: Pricing</a:t>
            </a:r>
          </a:p>
          <a:p>
            <a:pPr marL="230188" algn="l">
              <a:lnSpc>
                <a:spcPct val="120000"/>
              </a:lnSpc>
              <a:spcBef>
                <a:spcPts val="300"/>
              </a:spcBef>
            </a:pPr>
            <a:r>
              <a:rPr lang="en-US" sz="1600" dirty="0"/>
              <a:t>Section 10: Offer of value-added products or services</a:t>
            </a:r>
          </a:p>
          <a:p>
            <a:pPr marL="230188" algn="l">
              <a:lnSpc>
                <a:spcPct val="120000"/>
              </a:lnSpc>
              <a:spcBef>
                <a:spcPts val="300"/>
              </a:spcBef>
            </a:pPr>
            <a:r>
              <a:rPr lang="en-US" sz="1600" dirty="0"/>
              <a:t>Section 11: Financial information</a:t>
            </a:r>
          </a:p>
          <a:p>
            <a:pPr marL="230188" algn="l">
              <a:lnSpc>
                <a:spcPct val="120000"/>
              </a:lnSpc>
              <a:spcBef>
                <a:spcPts val="300"/>
              </a:spcBef>
            </a:pPr>
            <a:r>
              <a:rPr lang="en-US" sz="1600" dirty="0"/>
              <a:t>Section 12: Business references </a:t>
            </a:r>
          </a:p>
          <a:p>
            <a:pPr marL="230188" algn="l">
              <a:lnSpc>
                <a:spcPct val="120000"/>
              </a:lnSpc>
              <a:spcBef>
                <a:spcPts val="300"/>
              </a:spcBef>
            </a:pPr>
            <a:r>
              <a:rPr lang="en-US" sz="1600" dirty="0"/>
              <a:t>Section 13: Additional company information </a:t>
            </a:r>
          </a:p>
        </p:txBody>
      </p:sp>
    </p:spTree>
    <p:extLst>
      <p:ext uri="{BB962C8B-B14F-4D97-AF65-F5344CB8AC3E}">
        <p14:creationId xmlns:p14="http://schemas.microsoft.com/office/powerpoint/2010/main" val="3439865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itle 1"/>
          <p:cNvSpPr txBox="1">
            <a:spLocks/>
          </p:cNvSpPr>
          <p:nvPr/>
        </p:nvSpPr>
        <p:spPr>
          <a:xfrm>
            <a:off x="685800" y="274320"/>
            <a:ext cx="7772400" cy="980758"/>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800" dirty="0">
                <a:latin typeface="Century Gothic" panose="020B0502020202020204" pitchFamily="34" charset="0"/>
              </a:rPr>
              <a:t>Questions</a:t>
            </a:r>
          </a:p>
        </p:txBody>
      </p:sp>
      <p:sp>
        <p:nvSpPr>
          <p:cNvPr id="7" name="Subtitle 2"/>
          <p:cNvSpPr txBox="1">
            <a:spLocks/>
          </p:cNvSpPr>
          <p:nvPr/>
        </p:nvSpPr>
        <p:spPr>
          <a:xfrm>
            <a:off x="913733" y="1596860"/>
            <a:ext cx="7146534" cy="3762568"/>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spcBef>
                <a:spcPts val="0"/>
              </a:spcBef>
              <a:spcAft>
                <a:spcPts val="300"/>
              </a:spcAft>
              <a:buFont typeface="+mj-lt"/>
              <a:buAutoNum type="arabicPeriod"/>
            </a:pPr>
            <a:r>
              <a:rPr lang="en-US" sz="1600" b="1" dirty="0"/>
              <a:t>What is included in the bid information and requirements?</a:t>
            </a:r>
          </a:p>
          <a:p>
            <a:pPr marL="688975" indent="-342900" algn="l">
              <a:spcBef>
                <a:spcPts val="0"/>
              </a:spcBef>
              <a:spcAft>
                <a:spcPts val="300"/>
              </a:spcAft>
              <a:buFont typeface="+mj-lt"/>
              <a:buAutoNum type="alphaLcParenR"/>
            </a:pPr>
            <a:r>
              <a:rPr lang="en-US" sz="1600" dirty="0"/>
              <a:t>Provide any desired historical usage, context, background information, etc.</a:t>
            </a:r>
          </a:p>
          <a:p>
            <a:pPr marL="688975" indent="-342900" algn="l">
              <a:spcBef>
                <a:spcPts val="0"/>
              </a:spcBef>
              <a:spcAft>
                <a:spcPts val="300"/>
              </a:spcAft>
              <a:buFont typeface="+mj-lt"/>
              <a:buAutoNum type="alphaLcParenR"/>
            </a:pPr>
            <a:r>
              <a:rPr lang="en-US" sz="1600" dirty="0"/>
              <a:t>Identify mandatory bid requirements.</a:t>
            </a:r>
          </a:p>
          <a:p>
            <a:pPr marL="688975" indent="-342900" algn="l">
              <a:spcBef>
                <a:spcPts val="0"/>
              </a:spcBef>
              <a:spcAft>
                <a:spcPts val="300"/>
              </a:spcAft>
              <a:buFont typeface="+mj-lt"/>
              <a:buAutoNum type="alphaLcParenR"/>
            </a:pPr>
            <a:r>
              <a:rPr lang="en-US" sz="1600" dirty="0"/>
              <a:t>Identify </a:t>
            </a:r>
            <a:r>
              <a:rPr lang="en-US" sz="1600" dirty="0" err="1"/>
              <a:t>nonmandatory</a:t>
            </a:r>
            <a:r>
              <a:rPr lang="en-US" sz="1600" dirty="0"/>
              <a:t> bid requirements.</a:t>
            </a:r>
          </a:p>
          <a:p>
            <a:pPr marL="688975" indent="-342900" algn="l">
              <a:spcBef>
                <a:spcPts val="0"/>
              </a:spcBef>
              <a:spcAft>
                <a:spcPts val="300"/>
              </a:spcAft>
              <a:buFont typeface="+mj-lt"/>
              <a:buAutoNum type="alphaLcParenR"/>
            </a:pPr>
            <a:r>
              <a:rPr lang="en-US" sz="1600" dirty="0"/>
              <a:t>Provide details of other information to be included in the bid, e.g., business references, value-added services, a required pricing structure, etc.</a:t>
            </a:r>
          </a:p>
          <a:p>
            <a:pPr marL="688975" indent="-342900" algn="l">
              <a:spcBef>
                <a:spcPts val="0"/>
              </a:spcBef>
              <a:buFont typeface="+mj-lt"/>
              <a:buAutoNum type="alphaLcParenR"/>
            </a:pPr>
            <a:r>
              <a:rPr lang="en-US" sz="1600" dirty="0"/>
              <a:t>All of the above.*</a:t>
            </a:r>
          </a:p>
          <a:p>
            <a:pPr marL="688975" indent="-342900" algn="l">
              <a:spcBef>
                <a:spcPts val="0"/>
              </a:spcBef>
              <a:buFont typeface="+mj-lt"/>
              <a:buAutoNum type="alphaLcParenR"/>
            </a:pPr>
            <a:endParaRPr lang="en-US" sz="1600" dirty="0"/>
          </a:p>
          <a:p>
            <a:pPr marL="342900" indent="-342900" algn="l">
              <a:spcBef>
                <a:spcPts val="0"/>
              </a:spcBef>
              <a:spcAft>
                <a:spcPts val="300"/>
              </a:spcAft>
              <a:buFont typeface="+mj-lt"/>
              <a:buAutoNum type="arabicPeriod" startAt="2"/>
            </a:pPr>
            <a:r>
              <a:rPr lang="en-US" sz="1600" b="1" dirty="0"/>
              <a:t>When does the supplier provide contract performance obligations?</a:t>
            </a:r>
          </a:p>
          <a:p>
            <a:pPr marL="688975" indent="-342900" algn="l">
              <a:spcBef>
                <a:spcPts val="0"/>
              </a:spcBef>
              <a:spcAft>
                <a:spcPts val="300"/>
              </a:spcAft>
              <a:buFont typeface="+mj-lt"/>
              <a:buAutoNum type="alphaLcParenR"/>
            </a:pPr>
            <a:r>
              <a:rPr lang="en-US" sz="1600" dirty="0"/>
              <a:t>Before award of contract</a:t>
            </a:r>
          </a:p>
          <a:p>
            <a:pPr marL="688975" indent="-342900" algn="l">
              <a:spcBef>
                <a:spcPts val="0"/>
              </a:spcBef>
              <a:buFont typeface="+mj-lt"/>
              <a:buAutoNum type="alphaLcParenR"/>
            </a:pPr>
            <a:r>
              <a:rPr lang="en-US" sz="1600" dirty="0"/>
              <a:t>After award of the contract.*</a:t>
            </a:r>
          </a:p>
          <a:p>
            <a:pPr marL="688975" indent="-342900" algn="l">
              <a:spcBef>
                <a:spcPts val="0"/>
              </a:spcBef>
              <a:buFont typeface="+mj-lt"/>
              <a:buAutoNum type="alphaLcParenR"/>
            </a:pPr>
            <a:endParaRPr lang="en-US" sz="1600" dirty="0"/>
          </a:p>
          <a:p>
            <a:pPr marL="342900" indent="-342900" algn="l">
              <a:spcBef>
                <a:spcPts val="0"/>
              </a:spcBef>
              <a:spcAft>
                <a:spcPts val="300"/>
              </a:spcAft>
              <a:buFont typeface="+mj-lt"/>
              <a:buAutoNum type="arabicPeriod" startAt="3"/>
            </a:pPr>
            <a:r>
              <a:rPr lang="en-US" sz="1600" b="1" dirty="0"/>
              <a:t>When should you use Alternative 2?</a:t>
            </a:r>
          </a:p>
          <a:p>
            <a:pPr marL="688975" indent="-342900" algn="l">
              <a:spcBef>
                <a:spcPts val="0"/>
              </a:spcBef>
              <a:spcAft>
                <a:spcPts val="300"/>
              </a:spcAft>
              <a:buFont typeface="+mj-lt"/>
              <a:buAutoNum type="alphaLcParenR"/>
            </a:pPr>
            <a:r>
              <a:rPr lang="en-US" sz="1600" dirty="0"/>
              <a:t>You are a new CPO.</a:t>
            </a:r>
          </a:p>
          <a:p>
            <a:pPr marL="688975" indent="-342900" algn="l">
              <a:spcBef>
                <a:spcPts val="0"/>
              </a:spcBef>
              <a:spcAft>
                <a:spcPts val="300"/>
              </a:spcAft>
              <a:buFont typeface="+mj-lt"/>
              <a:buAutoNum type="alphaLcParenR"/>
            </a:pPr>
            <a:r>
              <a:rPr lang="en-US" sz="1600" dirty="0"/>
              <a:t>You have no previous training.</a:t>
            </a:r>
          </a:p>
        </p:txBody>
      </p:sp>
      <p:sp>
        <p:nvSpPr>
          <p:cNvPr id="4" name="Rectangle 3"/>
          <p:cNvSpPr/>
          <p:nvPr/>
        </p:nvSpPr>
        <p:spPr>
          <a:xfrm>
            <a:off x="913732" y="5241625"/>
            <a:ext cx="5893467" cy="830997"/>
          </a:xfrm>
          <a:prstGeom prst="rect">
            <a:avLst/>
          </a:prstGeom>
        </p:spPr>
        <p:txBody>
          <a:bodyPr wrap="square">
            <a:spAutoFit/>
          </a:bodyPr>
          <a:lstStyle/>
          <a:p>
            <a:pPr marL="688975" indent="-342900">
              <a:buFont typeface="+mj-lt"/>
              <a:buAutoNum type="alphaLcParenR" startAt="3"/>
            </a:pPr>
            <a:r>
              <a:rPr lang="en-US" sz="1600" dirty="0"/>
              <a:t>When an agency prefers to insert the relevant information in the procurement documents and attach them to the </a:t>
            </a:r>
            <a:r>
              <a:rPr lang="en-US" sz="1600" dirty="0" err="1"/>
              <a:t>ePro</a:t>
            </a:r>
            <a:r>
              <a:rPr lang="en-US" sz="1600" dirty="0"/>
              <a:t> requisition for review.*</a:t>
            </a:r>
          </a:p>
        </p:txBody>
      </p:sp>
    </p:spTree>
    <p:extLst>
      <p:ext uri="{BB962C8B-B14F-4D97-AF65-F5344CB8AC3E}">
        <p14:creationId xmlns:p14="http://schemas.microsoft.com/office/powerpoint/2010/main" val="141421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Summary</a:t>
            </a:r>
          </a:p>
        </p:txBody>
      </p:sp>
      <p:sp>
        <p:nvSpPr>
          <p:cNvPr id="6" name="Subtitle 2"/>
          <p:cNvSpPr txBox="1">
            <a:spLocks/>
          </p:cNvSpPr>
          <p:nvPr/>
        </p:nvSpPr>
        <p:spPr>
          <a:xfrm>
            <a:off x="913733" y="1596860"/>
            <a:ext cx="7288158" cy="3956981"/>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Wingdings" panose="05000000000000000000" pitchFamily="2" charset="2"/>
              <a:buChar char="v"/>
            </a:pPr>
            <a:r>
              <a:rPr lang="en-US" sz="2200" dirty="0"/>
              <a:t>While the new structure is a huge step forward, it will be tweaked through continued use.</a:t>
            </a:r>
          </a:p>
          <a:p>
            <a:pPr marL="342900" indent="-342900" algn="l">
              <a:buFont typeface="Wingdings" panose="05000000000000000000" pitchFamily="2" charset="2"/>
              <a:buChar char="v"/>
            </a:pPr>
            <a:r>
              <a:rPr lang="en-US" sz="2200" dirty="0"/>
              <a:t>OMES Central Purchasing is here to guide and help agencies through the process.</a:t>
            </a:r>
          </a:p>
          <a:p>
            <a:pPr marL="342900" indent="-342900" algn="l">
              <a:buFont typeface="Wingdings" panose="05000000000000000000" pitchFamily="2" charset="2"/>
              <a:buChar char="v"/>
            </a:pPr>
            <a:r>
              <a:rPr lang="en-US" sz="2200" dirty="0"/>
              <a:t>Easily locate and download all new template documents and the Acquisition Planning Worksheet from the OMES website.</a:t>
            </a:r>
          </a:p>
          <a:p>
            <a:pPr marL="342900" indent="-342900" algn="l">
              <a:buFont typeface="Wingdings" panose="05000000000000000000" pitchFamily="2" charset="2"/>
              <a:buChar char="v"/>
            </a:pPr>
            <a:r>
              <a:rPr lang="en-US" sz="2200" dirty="0"/>
              <a:t>As of July 1, the old RFP format will not be accepted for Central Purchasing contracts.</a:t>
            </a:r>
            <a:endParaRPr lang="en-US" sz="2200" dirty="0">
              <a:highlight>
                <a:srgbClr val="FFFF00"/>
              </a:highlight>
            </a:endParaRPr>
          </a:p>
          <a:p>
            <a:pPr marL="342900" indent="-342900" algn="l">
              <a:buFont typeface="Wingdings" panose="05000000000000000000" pitchFamily="2" charset="2"/>
              <a:buChar char="v"/>
            </a:pPr>
            <a:r>
              <a:rPr lang="en-US" sz="2200" dirty="0"/>
              <a:t>Upcoming Brown Bag training will cover the supplier contract that results from the new structure.</a:t>
            </a:r>
          </a:p>
        </p:txBody>
      </p:sp>
    </p:spTree>
    <p:extLst>
      <p:ext uri="{BB962C8B-B14F-4D97-AF65-F5344CB8AC3E}">
        <p14:creationId xmlns:p14="http://schemas.microsoft.com/office/powerpoint/2010/main" val="2541780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OMES Central Purchasing</a:t>
            </a:r>
          </a:p>
        </p:txBody>
      </p:sp>
      <p:sp>
        <p:nvSpPr>
          <p:cNvPr id="5" name="Subtitle 2"/>
          <p:cNvSpPr txBox="1">
            <a:spLocks/>
          </p:cNvSpPr>
          <p:nvPr/>
        </p:nvSpPr>
        <p:spPr>
          <a:xfrm>
            <a:off x="913733" y="1596860"/>
            <a:ext cx="7288158" cy="424732"/>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eaLnBrk="0" fontAlgn="base" hangingPunct="0">
              <a:spcBef>
                <a:spcPct val="20000"/>
              </a:spcBef>
              <a:spcAft>
                <a:spcPct val="0"/>
              </a:spcAft>
              <a:tabLst>
                <a:tab pos="2625725" algn="l"/>
              </a:tabLst>
            </a:pPr>
            <a:r>
              <a:rPr lang="en-US" b="1" dirty="0">
                <a:latin typeface="Calibri" panose="020F0502020204030204" pitchFamily="34" charset="0"/>
                <a:cs typeface="Calibri" panose="020F0502020204030204" pitchFamily="34" charset="0"/>
              </a:rPr>
              <a:t>Agency Acquisitions Team</a:t>
            </a:r>
          </a:p>
        </p:txBody>
      </p:sp>
      <p:graphicFrame>
        <p:nvGraphicFramePr>
          <p:cNvPr id="4" name="Table 3"/>
          <p:cNvGraphicFramePr>
            <a:graphicFrameLocks noGrp="1"/>
          </p:cNvGraphicFramePr>
          <p:nvPr>
            <p:extLst>
              <p:ext uri="{D42A27DB-BD31-4B8C-83A1-F6EECF244321}">
                <p14:modId xmlns:p14="http://schemas.microsoft.com/office/powerpoint/2010/main" val="309904957"/>
              </p:ext>
            </p:extLst>
          </p:nvPr>
        </p:nvGraphicFramePr>
        <p:xfrm>
          <a:off x="913733" y="2066747"/>
          <a:ext cx="7801290" cy="3332480"/>
        </p:xfrm>
        <a:graphic>
          <a:graphicData uri="http://schemas.openxmlformats.org/drawingml/2006/table">
            <a:tbl>
              <a:tblPr firstRow="1" bandRow="1">
                <a:tableStyleId>{5C22544A-7EE6-4342-B048-85BDC9FD1C3A}</a:tableStyleId>
              </a:tblPr>
              <a:tblGrid>
                <a:gridCol w="2247156">
                  <a:extLst>
                    <a:ext uri="{9D8B030D-6E8A-4147-A177-3AD203B41FA5}">
                      <a16:colId xmlns:a16="http://schemas.microsoft.com/office/drawing/2014/main" val="1518872068"/>
                    </a:ext>
                  </a:extLst>
                </a:gridCol>
                <a:gridCol w="2020712">
                  <a:extLst>
                    <a:ext uri="{9D8B030D-6E8A-4147-A177-3AD203B41FA5}">
                      <a16:colId xmlns:a16="http://schemas.microsoft.com/office/drawing/2014/main" val="1150930526"/>
                    </a:ext>
                  </a:extLst>
                </a:gridCol>
                <a:gridCol w="3533422">
                  <a:extLst>
                    <a:ext uri="{9D8B030D-6E8A-4147-A177-3AD203B41FA5}">
                      <a16:colId xmlns:a16="http://schemas.microsoft.com/office/drawing/2014/main" val="3950003481"/>
                    </a:ext>
                  </a:extLst>
                </a:gridCol>
              </a:tblGrid>
              <a:tr h="214489">
                <a:tc>
                  <a:txBody>
                    <a:bodyPr/>
                    <a:lstStyle/>
                    <a:p>
                      <a:r>
                        <a:rPr lang="en-US" b="0" dirty="0">
                          <a:solidFill>
                            <a:prstClr val="black"/>
                          </a:solidFill>
                          <a:cs typeface="Calibri"/>
                        </a:rPr>
                        <a:t>Richard Williams</a:t>
                      </a:r>
                      <a:endParaRPr lang="en-US" b="0" dirty="0"/>
                    </a:p>
                  </a:txBody>
                  <a:tcPr>
                    <a:noFill/>
                  </a:tcPr>
                </a:tc>
                <a:tc>
                  <a:txBody>
                    <a:bodyPr/>
                    <a:lstStyle/>
                    <a:p>
                      <a:pPr algn="ctr"/>
                      <a:r>
                        <a:rPr lang="en-US" b="0" dirty="0">
                          <a:solidFill>
                            <a:prstClr val="black"/>
                          </a:solidFill>
                          <a:cs typeface="Calibri"/>
                        </a:rPr>
                        <a:t>405-522-1040</a:t>
                      </a:r>
                      <a:endParaRPr lang="en-US" b="0"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prstClr val="black"/>
                          </a:solidFill>
                          <a:cs typeface="Calibri"/>
                          <a:hlinkClick r:id="rId4"/>
                        </a:rPr>
                        <a:t>richard.williams@omes.ok.gov</a:t>
                      </a:r>
                      <a:endParaRPr lang="en-US" b="0" dirty="0">
                        <a:solidFill>
                          <a:prstClr val="black"/>
                        </a:solidFill>
                        <a:cs typeface="Calibri"/>
                      </a:endParaRPr>
                    </a:p>
                  </a:txBody>
                  <a:tcPr>
                    <a:noFill/>
                  </a:tcPr>
                </a:tc>
                <a:extLst>
                  <a:ext uri="{0D108BD9-81ED-4DB2-BD59-A6C34878D82A}">
                    <a16:rowId xmlns:a16="http://schemas.microsoft.com/office/drawing/2014/main" val="3547302232"/>
                  </a:ext>
                </a:extLst>
              </a:tr>
              <a:tr h="370840">
                <a:tc>
                  <a:txBody>
                    <a:bodyPr/>
                    <a:lstStyle/>
                    <a:p>
                      <a:r>
                        <a:rPr lang="en-US" dirty="0">
                          <a:solidFill>
                            <a:prstClr val="black"/>
                          </a:solidFill>
                          <a:cs typeface="Calibri"/>
                        </a:rPr>
                        <a:t>Stephanie </a:t>
                      </a:r>
                      <a:r>
                        <a:rPr lang="en-US" dirty="0" err="1">
                          <a:solidFill>
                            <a:prstClr val="black"/>
                          </a:solidFill>
                          <a:cs typeface="Calibri"/>
                        </a:rPr>
                        <a:t>Beshears</a:t>
                      </a:r>
                      <a:endParaRPr lang="en-US" dirty="0"/>
                    </a:p>
                  </a:txBody>
                  <a:tcPr>
                    <a:noFill/>
                  </a:tcPr>
                </a:tc>
                <a:tc>
                  <a:txBody>
                    <a:bodyPr/>
                    <a:lstStyle/>
                    <a:p>
                      <a:pPr algn="ctr"/>
                      <a:r>
                        <a:rPr lang="en-US" dirty="0">
                          <a:solidFill>
                            <a:prstClr val="black"/>
                          </a:solidFill>
                          <a:cs typeface="Calibri"/>
                        </a:rPr>
                        <a:t>405-522-1037</a:t>
                      </a:r>
                      <a:endParaRPr 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cs typeface="Calibri"/>
                          <a:hlinkClick r:id="rId5"/>
                        </a:rPr>
                        <a:t>stephanie.beshears@omes.ok.gov</a:t>
                      </a:r>
                      <a:endParaRPr lang="en-US" dirty="0">
                        <a:solidFill>
                          <a:prstClr val="black"/>
                        </a:solidFill>
                        <a:cs typeface="Calibri"/>
                      </a:endParaRPr>
                    </a:p>
                  </a:txBody>
                  <a:tcPr>
                    <a:noFill/>
                  </a:tcPr>
                </a:tc>
                <a:extLst>
                  <a:ext uri="{0D108BD9-81ED-4DB2-BD59-A6C34878D82A}">
                    <a16:rowId xmlns:a16="http://schemas.microsoft.com/office/drawing/2014/main" val="914044604"/>
                  </a:ext>
                </a:extLst>
              </a:tr>
              <a:tr h="370840">
                <a:tc>
                  <a:txBody>
                    <a:bodyPr/>
                    <a:lstStyle/>
                    <a:p>
                      <a:r>
                        <a:rPr lang="en-US" dirty="0">
                          <a:solidFill>
                            <a:prstClr val="black"/>
                          </a:solidFill>
                          <a:cs typeface="Calibri"/>
                        </a:rPr>
                        <a:t>Sheri </a:t>
                      </a:r>
                      <a:r>
                        <a:rPr lang="en-US" dirty="0" err="1">
                          <a:solidFill>
                            <a:prstClr val="black"/>
                          </a:solidFill>
                          <a:cs typeface="Calibri"/>
                        </a:rPr>
                        <a:t>Diehm</a:t>
                      </a:r>
                      <a:r>
                        <a:rPr lang="en-US" dirty="0">
                          <a:solidFill>
                            <a:prstClr val="black"/>
                          </a:solidFill>
                          <a:cs typeface="Calibri"/>
                        </a:rPr>
                        <a:t> </a:t>
                      </a:r>
                      <a:endParaRPr lang="en-US" dirty="0"/>
                    </a:p>
                  </a:txBody>
                  <a:tcPr>
                    <a:noFill/>
                  </a:tcPr>
                </a:tc>
                <a:tc>
                  <a:txBody>
                    <a:bodyPr/>
                    <a:lstStyle/>
                    <a:p>
                      <a:pPr algn="ctr"/>
                      <a:r>
                        <a:rPr lang="en-US" dirty="0">
                          <a:solidFill>
                            <a:prstClr val="black"/>
                          </a:solidFill>
                          <a:cs typeface="Calibri"/>
                        </a:rPr>
                        <a:t>405-365-1964</a:t>
                      </a:r>
                      <a:endParaRPr 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cs typeface="Calibri"/>
                          <a:hlinkClick r:id="rId6"/>
                        </a:rPr>
                        <a:t>sheri.diehm@omes.ok.gov</a:t>
                      </a:r>
                      <a:endParaRPr lang="en-US" dirty="0">
                        <a:solidFill>
                          <a:prstClr val="black"/>
                        </a:solidFill>
                        <a:cs typeface="Calibri"/>
                      </a:endParaRPr>
                    </a:p>
                  </a:txBody>
                  <a:tcPr>
                    <a:noFill/>
                  </a:tcPr>
                </a:tc>
                <a:extLst>
                  <a:ext uri="{0D108BD9-81ED-4DB2-BD59-A6C34878D82A}">
                    <a16:rowId xmlns:a16="http://schemas.microsoft.com/office/drawing/2014/main" val="75066605"/>
                  </a:ext>
                </a:extLst>
              </a:tr>
              <a:tr h="370840">
                <a:tc>
                  <a:txBody>
                    <a:bodyPr/>
                    <a:lstStyle/>
                    <a:p>
                      <a:r>
                        <a:rPr lang="en-US" dirty="0">
                          <a:solidFill>
                            <a:prstClr val="black"/>
                          </a:solidFill>
                          <a:cs typeface="Calibri"/>
                        </a:rPr>
                        <a:t>Darlene Saltzman* </a:t>
                      </a:r>
                      <a:endParaRPr lang="en-US" dirty="0"/>
                    </a:p>
                  </a:txBody>
                  <a:tcPr>
                    <a:noFill/>
                  </a:tcPr>
                </a:tc>
                <a:tc>
                  <a:txBody>
                    <a:bodyPr/>
                    <a:lstStyle/>
                    <a:p>
                      <a:pPr algn="ctr"/>
                      <a:r>
                        <a:rPr lang="en-US" dirty="0">
                          <a:solidFill>
                            <a:prstClr val="black"/>
                          </a:solidFill>
                          <a:cs typeface="Calibri"/>
                        </a:rPr>
                        <a:t>405-694-7016</a:t>
                      </a:r>
                      <a:endParaRPr 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cs typeface="Calibri"/>
                          <a:hlinkClick r:id="rId7"/>
                        </a:rPr>
                        <a:t>darlene.saltzman@omes.ok.gov</a:t>
                      </a:r>
                      <a:endParaRPr lang="en-US" dirty="0">
                        <a:solidFill>
                          <a:prstClr val="black"/>
                        </a:solidFill>
                        <a:cs typeface="Calibri"/>
                      </a:endParaRPr>
                    </a:p>
                  </a:txBody>
                  <a:tcPr>
                    <a:noFill/>
                  </a:tcPr>
                </a:tc>
                <a:extLst>
                  <a:ext uri="{0D108BD9-81ED-4DB2-BD59-A6C34878D82A}">
                    <a16:rowId xmlns:a16="http://schemas.microsoft.com/office/drawing/2014/main" val="2676948101"/>
                  </a:ext>
                </a:extLst>
              </a:tr>
              <a:tr h="370840">
                <a:tc>
                  <a:txBody>
                    <a:bodyPr/>
                    <a:lstStyle/>
                    <a:p>
                      <a:r>
                        <a:rPr lang="en-US" dirty="0">
                          <a:solidFill>
                            <a:prstClr val="black"/>
                          </a:solidFill>
                          <a:cs typeface="Calibri"/>
                        </a:rPr>
                        <a:t>Cinnamon Alexander*</a:t>
                      </a:r>
                      <a:endParaRPr lang="en-US" dirty="0"/>
                    </a:p>
                  </a:txBody>
                  <a:tcPr>
                    <a:noFill/>
                  </a:tcPr>
                </a:tc>
                <a:tc>
                  <a:txBody>
                    <a:bodyPr/>
                    <a:lstStyle/>
                    <a:p>
                      <a:pPr algn="ctr"/>
                      <a:r>
                        <a:rPr lang="en-US" dirty="0">
                          <a:solidFill>
                            <a:prstClr val="black"/>
                          </a:solidFill>
                          <a:cs typeface="Calibri"/>
                        </a:rPr>
                        <a:t>405-365-2581</a:t>
                      </a:r>
                      <a:endParaRPr 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cs typeface="Calibri"/>
                          <a:hlinkClick r:id="rId8"/>
                        </a:rPr>
                        <a:t>cinnamon.alexander@omes.ok.gov</a:t>
                      </a:r>
                      <a:endParaRPr lang="en-US" dirty="0">
                        <a:solidFill>
                          <a:prstClr val="black"/>
                        </a:solidFill>
                        <a:cs typeface="Calibri"/>
                      </a:endParaRPr>
                    </a:p>
                  </a:txBody>
                  <a:tcPr>
                    <a:noFill/>
                  </a:tcPr>
                </a:tc>
                <a:extLst>
                  <a:ext uri="{0D108BD9-81ED-4DB2-BD59-A6C34878D82A}">
                    <a16:rowId xmlns:a16="http://schemas.microsoft.com/office/drawing/2014/main" val="2081161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cs typeface="Calibri"/>
                        </a:rPr>
                        <a:t>Jacob Short*</a:t>
                      </a:r>
                    </a:p>
                  </a:txBody>
                  <a:tcPr>
                    <a:noFill/>
                  </a:tcPr>
                </a:tc>
                <a:tc>
                  <a:txBody>
                    <a:bodyPr/>
                    <a:lstStyle/>
                    <a:p>
                      <a:pPr algn="ctr"/>
                      <a:r>
                        <a:rPr lang="en-US" sz="1800" kern="1200" dirty="0">
                          <a:solidFill>
                            <a:schemeClr val="dk1"/>
                          </a:solidFill>
                          <a:effectLst/>
                          <a:latin typeface="+mn-lt"/>
                          <a:ea typeface="+mn-ea"/>
                          <a:cs typeface="+mn-cs"/>
                        </a:rPr>
                        <a:t>405-522-0437</a:t>
                      </a:r>
                      <a:endParaRPr 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cs typeface="Calibri"/>
                          <a:hlinkClick r:id="rId9"/>
                        </a:rPr>
                        <a:t>jacob.short@omes.ok.gov</a:t>
                      </a:r>
                      <a:endParaRPr lang="en-US" dirty="0">
                        <a:solidFill>
                          <a:prstClr val="black"/>
                        </a:solidFill>
                        <a:cs typeface="Calibri"/>
                      </a:endParaRPr>
                    </a:p>
                  </a:txBody>
                  <a:tcPr>
                    <a:noFill/>
                  </a:tcPr>
                </a:tc>
                <a:extLst>
                  <a:ext uri="{0D108BD9-81ED-4DB2-BD59-A6C34878D82A}">
                    <a16:rowId xmlns:a16="http://schemas.microsoft.com/office/drawing/2014/main" val="3476753483"/>
                  </a:ext>
                </a:extLst>
              </a:tr>
              <a:tr h="370840">
                <a:tc>
                  <a:txBody>
                    <a:bodyPr/>
                    <a:lstStyle/>
                    <a:p>
                      <a:r>
                        <a:rPr lang="en-US" dirty="0">
                          <a:solidFill>
                            <a:prstClr val="black"/>
                          </a:solidFill>
                          <a:cs typeface="Calibri"/>
                        </a:rPr>
                        <a:t>Kimberley Coulter*</a:t>
                      </a:r>
                      <a:endParaRPr lang="en-US" dirty="0"/>
                    </a:p>
                  </a:txBody>
                  <a:tcPr>
                    <a:noFill/>
                  </a:tcPr>
                </a:tc>
                <a:tc>
                  <a:txBody>
                    <a:bodyPr/>
                    <a:lstStyle/>
                    <a:p>
                      <a:pPr algn="ctr"/>
                      <a:r>
                        <a:rPr lang="en-US" dirty="0" smtClean="0">
                          <a:solidFill>
                            <a:prstClr val="black"/>
                          </a:solidFill>
                          <a:cs typeface="Calibri"/>
                        </a:rPr>
                        <a:t>405-328-3003</a:t>
                      </a:r>
                      <a:endParaRPr 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cs typeface="Calibri"/>
                          <a:hlinkClick r:id="rId10"/>
                        </a:rPr>
                        <a:t>kimberley.coulter@omes.ok.gov</a:t>
                      </a:r>
                      <a:endParaRPr lang="en-US" dirty="0">
                        <a:solidFill>
                          <a:prstClr val="black"/>
                        </a:solidFill>
                        <a:cs typeface="Calibri"/>
                      </a:endParaRPr>
                    </a:p>
                  </a:txBody>
                  <a:tcPr>
                    <a:noFill/>
                  </a:tcPr>
                </a:tc>
                <a:extLst>
                  <a:ext uri="{0D108BD9-81ED-4DB2-BD59-A6C34878D82A}">
                    <a16:rowId xmlns:a16="http://schemas.microsoft.com/office/drawing/2014/main" val="3074763190"/>
                  </a:ext>
                </a:extLst>
              </a:tr>
              <a:tr h="370840">
                <a:tc>
                  <a:txBody>
                    <a:bodyPr/>
                    <a:lstStyle/>
                    <a:p>
                      <a:r>
                        <a:rPr lang="en-US" dirty="0">
                          <a:solidFill>
                            <a:prstClr val="black"/>
                          </a:solidFill>
                          <a:cs typeface="Calibri"/>
                        </a:rPr>
                        <a:t>Rickey Thomas*</a:t>
                      </a:r>
                      <a:endParaRPr lang="en-US" dirty="0"/>
                    </a:p>
                  </a:txBody>
                  <a:tcPr>
                    <a:lnB w="12700" cmpd="sng">
                      <a:noFill/>
                    </a:lnB>
                    <a:noFill/>
                  </a:tcPr>
                </a:tc>
                <a:tc>
                  <a:txBody>
                    <a:bodyPr/>
                    <a:lstStyle/>
                    <a:p>
                      <a:pPr algn="ctr"/>
                      <a:r>
                        <a:rPr lang="en-US" dirty="0" smtClean="0">
                          <a:solidFill>
                            <a:prstClr val="black"/>
                          </a:solidFill>
                          <a:cs typeface="Calibri"/>
                        </a:rPr>
                        <a:t>405-223-2693</a:t>
                      </a:r>
                      <a:endParaRPr lang="en-US" dirty="0"/>
                    </a:p>
                  </a:txBody>
                  <a:tcPr anchor="ctr">
                    <a:lnB w="12700" cmpd="sng">
                      <a:no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cs typeface="Calibri"/>
                          <a:hlinkClick r:id="rId11"/>
                        </a:rPr>
                        <a:t>rickey.thomas@omes.ok.gov</a:t>
                      </a:r>
                      <a:endParaRPr lang="en-US" dirty="0">
                        <a:solidFill>
                          <a:prstClr val="black"/>
                        </a:solidFill>
                        <a:cs typeface="Calibri"/>
                      </a:endParaRPr>
                    </a:p>
                  </a:txBody>
                  <a:tcPr>
                    <a:lnB w="12700" cmpd="sng">
                      <a:noFill/>
                    </a:lnB>
                    <a:noFill/>
                  </a:tcPr>
                </a:tc>
                <a:extLst>
                  <a:ext uri="{0D108BD9-81ED-4DB2-BD59-A6C34878D82A}">
                    <a16:rowId xmlns:a16="http://schemas.microsoft.com/office/drawing/2014/main" val="3528221617"/>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a:t>
                      </a:r>
                      <a:r>
                        <a:rPr lang="en-US" sz="1600" dirty="0"/>
                        <a:t>Acquisition approval workflow.</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590293029"/>
                  </a:ext>
                </a:extLst>
              </a:tr>
            </a:tbl>
          </a:graphicData>
        </a:graphic>
      </p:graphicFrame>
    </p:spTree>
    <p:extLst>
      <p:ext uri="{BB962C8B-B14F-4D97-AF65-F5344CB8AC3E}">
        <p14:creationId xmlns:p14="http://schemas.microsoft.com/office/powerpoint/2010/main" val="3752768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itle 1"/>
          <p:cNvSpPr txBox="1">
            <a:spLocks/>
          </p:cNvSpPr>
          <p:nvPr/>
        </p:nvSpPr>
        <p:spPr>
          <a:xfrm>
            <a:off x="685800" y="274320"/>
            <a:ext cx="7772400" cy="980758"/>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800" b="1" dirty="0">
                <a:latin typeface="Century Gothic" panose="020B0502020202020204" pitchFamily="34" charset="0"/>
              </a:rPr>
              <a:t>Requisition Submission</a:t>
            </a:r>
          </a:p>
        </p:txBody>
      </p:sp>
      <p:sp>
        <p:nvSpPr>
          <p:cNvPr id="4" name="Subtitle 2"/>
          <p:cNvSpPr txBox="1">
            <a:spLocks/>
          </p:cNvSpPr>
          <p:nvPr/>
        </p:nvSpPr>
        <p:spPr>
          <a:xfrm>
            <a:off x="913733" y="1596860"/>
            <a:ext cx="7288158" cy="4261679"/>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dirty="0"/>
              <a:t>In follow up to a recent CPO announcement, an agency is to submit an e-Pro requisition for all transactions, whether non-IT or IT, in these instances:</a:t>
            </a:r>
          </a:p>
          <a:p>
            <a:pPr>
              <a:buFont typeface="Wingdings" panose="05000000000000000000" pitchFamily="2" charset="2"/>
              <a:buChar char="v"/>
            </a:pPr>
            <a:endParaRPr lang="en-US" b="1" u="sng" dirty="0"/>
          </a:p>
          <a:p>
            <a:pPr marL="396875" indent="-396875" algn="just">
              <a:buFont typeface="Wingdings" panose="05000000000000000000" pitchFamily="2" charset="2"/>
              <a:buChar char="v"/>
            </a:pPr>
            <a:r>
              <a:rPr lang="en-US" dirty="0"/>
              <a:t>when an agency requests the Central Purchasing Division to issue  a solicitation or the first purchase order from a solicitation</a:t>
            </a:r>
          </a:p>
          <a:p>
            <a:pPr marL="396875" indent="-396875" algn="just">
              <a:buFont typeface="Wingdings" panose="05000000000000000000" pitchFamily="2" charset="2"/>
              <a:buChar char="v"/>
            </a:pPr>
            <a:r>
              <a:rPr lang="en-US" dirty="0"/>
              <a:t>when an agency requests to issue the first purchase order from an agency-specific contract resulting from a solicitation</a:t>
            </a:r>
          </a:p>
          <a:p>
            <a:pPr algn="just">
              <a:buFont typeface="Wingdings" panose="05000000000000000000" pitchFamily="2" charset="2"/>
              <a:buChar char="v"/>
            </a:pPr>
            <a:r>
              <a:rPr lang="en-US" dirty="0"/>
              <a:t>   when a change order is needed</a:t>
            </a:r>
          </a:p>
        </p:txBody>
      </p:sp>
    </p:spTree>
    <p:extLst>
      <p:ext uri="{BB962C8B-B14F-4D97-AF65-F5344CB8AC3E}">
        <p14:creationId xmlns:p14="http://schemas.microsoft.com/office/powerpoint/2010/main" val="232115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New contract structure</a:t>
            </a:r>
          </a:p>
        </p:txBody>
      </p:sp>
      <p:sp>
        <p:nvSpPr>
          <p:cNvPr id="3" name="Subtitle 2"/>
          <p:cNvSpPr>
            <a:spLocks noGrp="1"/>
          </p:cNvSpPr>
          <p:nvPr>
            <p:ph type="subTitle" idx="1"/>
          </p:nvPr>
        </p:nvSpPr>
        <p:spPr>
          <a:xfrm>
            <a:off x="913732" y="1596860"/>
            <a:ext cx="7556500" cy="4140199"/>
          </a:xfrm>
        </p:spPr>
        <p:txBody>
          <a:bodyPr>
            <a:normAutofit/>
          </a:bodyPr>
          <a:lstStyle/>
          <a:p>
            <a:pPr marL="457200" indent="-457200" algn="l">
              <a:buFont typeface="Wingdings" panose="05000000000000000000" pitchFamily="2" charset="2"/>
              <a:buChar char="v"/>
            </a:pPr>
            <a:r>
              <a:rPr lang="en-US" sz="2200" dirty="0"/>
              <a:t>At the beginning of 2020, OMES Central Purchasing implemented a new contract structure.</a:t>
            </a:r>
          </a:p>
          <a:p>
            <a:pPr marL="457200" indent="-457200" algn="l">
              <a:buFont typeface="Wingdings" panose="05000000000000000000" pitchFamily="2" charset="2"/>
              <a:buChar char="v"/>
            </a:pPr>
            <a:r>
              <a:rPr lang="en-US" sz="2200" dirty="0"/>
              <a:t>A </a:t>
            </a:r>
            <a:r>
              <a:rPr lang="en-US" sz="2200" dirty="0">
                <a:hlinkClick r:id="rId4"/>
              </a:rPr>
              <a:t>webinar</a:t>
            </a:r>
            <a:r>
              <a:rPr lang="en-US" sz="2200" dirty="0"/>
              <a:t> in December 2019 outlined the changes.</a:t>
            </a:r>
            <a:endParaRPr lang="en-US" sz="2200" dirty="0">
              <a:solidFill>
                <a:srgbClr val="FF0000"/>
              </a:solidFill>
            </a:endParaRPr>
          </a:p>
          <a:p>
            <a:pPr marL="457200" indent="-457200" algn="l">
              <a:buFont typeface="Wingdings" panose="05000000000000000000" pitchFamily="2" charset="2"/>
              <a:buChar char="v"/>
            </a:pPr>
            <a:r>
              <a:rPr lang="en-US" sz="2200" dirty="0"/>
              <a:t>Access the complete webinar presentation in Learn.</a:t>
            </a:r>
          </a:p>
          <a:p>
            <a:pPr marL="457200" indent="-457200" algn="l">
              <a:buFont typeface="Wingdings" panose="05000000000000000000" pitchFamily="2" charset="2"/>
              <a:buChar char="v"/>
            </a:pPr>
            <a:r>
              <a:rPr lang="en-US" sz="2200" dirty="0"/>
              <a:t>Find a </a:t>
            </a:r>
            <a:r>
              <a:rPr lang="en-US" sz="2200" dirty="0">
                <a:hlinkClick r:id="rId5"/>
              </a:rPr>
              <a:t>condensed version </a:t>
            </a:r>
            <a:r>
              <a:rPr lang="en-US" sz="2200" dirty="0"/>
              <a:t>of the slides on the OMES website.</a:t>
            </a:r>
          </a:p>
          <a:p>
            <a:pPr marL="457200" indent="-457200" algn="l">
              <a:buFont typeface="Wingdings" panose="05000000000000000000" pitchFamily="2" charset="2"/>
              <a:buChar char="v"/>
            </a:pPr>
            <a:endParaRPr lang="en-US" dirty="0">
              <a:solidFill>
                <a:srgbClr val="FF0000"/>
              </a:solidFill>
              <a:highlight>
                <a:srgbClr val="FFFF00"/>
              </a:highlight>
            </a:endParaRPr>
          </a:p>
        </p:txBody>
      </p:sp>
    </p:spTree>
    <p:extLst>
      <p:ext uri="{BB962C8B-B14F-4D97-AF65-F5344CB8AC3E}">
        <p14:creationId xmlns:p14="http://schemas.microsoft.com/office/powerpoint/2010/main" val="8823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a:stretch>
            <a:fillRect/>
          </a:stretch>
        </p:blipFill>
        <p:spPr>
          <a:xfrm>
            <a:off x="957425" y="2222073"/>
            <a:ext cx="5239444" cy="3700410"/>
          </a:xfrm>
          <a:prstGeom prst="rect">
            <a:avLst/>
          </a:prstGeom>
        </p:spPr>
      </p:pic>
      <p:pic>
        <p:nvPicPr>
          <p:cNvPr id="5" name="Picture 4"/>
          <p:cNvPicPr>
            <a:picLocks noChangeAspect="1"/>
          </p:cNvPicPr>
          <p:nvPr/>
        </p:nvPicPr>
        <p:blipFill>
          <a:blip r:embed="rId5"/>
          <a:stretch>
            <a:fillRect/>
          </a:stretch>
        </p:blipFill>
        <p:spPr>
          <a:xfrm>
            <a:off x="957425" y="1625519"/>
            <a:ext cx="5286375" cy="590550"/>
          </a:xfrm>
          <a:prstGeom prst="rect">
            <a:avLst/>
          </a:prstGeom>
        </p:spPr>
      </p:pic>
      <p:sp>
        <p:nvSpPr>
          <p:cNvPr id="6"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State contract structure</a:t>
            </a:r>
          </a:p>
        </p:txBody>
      </p:sp>
    </p:spTree>
    <p:extLst>
      <p:ext uri="{BB962C8B-B14F-4D97-AF65-F5344CB8AC3E}">
        <p14:creationId xmlns:p14="http://schemas.microsoft.com/office/powerpoint/2010/main" val="49416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What is the same?</a:t>
            </a:r>
          </a:p>
        </p:txBody>
      </p:sp>
      <p:sp>
        <p:nvSpPr>
          <p:cNvPr id="8" name="Subtitle 2"/>
          <p:cNvSpPr txBox="1">
            <a:spLocks/>
          </p:cNvSpPr>
          <p:nvPr/>
        </p:nvSpPr>
        <p:spPr>
          <a:xfrm>
            <a:off x="913732" y="1596860"/>
            <a:ext cx="7255710" cy="41401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t>The information an agency attaches to a requisition submitted to OMES Central Purchasing is primarily the same except one new ask, listed as No. 1 on the next slide.</a:t>
            </a:r>
          </a:p>
        </p:txBody>
      </p:sp>
    </p:spTree>
    <p:extLst>
      <p:ext uri="{BB962C8B-B14F-4D97-AF65-F5344CB8AC3E}">
        <p14:creationId xmlns:p14="http://schemas.microsoft.com/office/powerpoint/2010/main" val="398084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What is different?</a:t>
            </a:r>
          </a:p>
        </p:txBody>
      </p:sp>
      <p:sp>
        <p:nvSpPr>
          <p:cNvPr id="6" name="Subtitle 2"/>
          <p:cNvSpPr txBox="1">
            <a:spLocks/>
          </p:cNvSpPr>
          <p:nvPr/>
        </p:nvSpPr>
        <p:spPr>
          <a:xfrm>
            <a:off x="913732" y="1596860"/>
            <a:ext cx="7408231" cy="2712024"/>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t>Two big differences:</a:t>
            </a:r>
          </a:p>
          <a:p>
            <a:pPr marL="457200" lvl="0" indent="-457200" algn="l">
              <a:buFont typeface="+mj-lt"/>
              <a:buAutoNum type="arabicPeriod"/>
            </a:pPr>
            <a:r>
              <a:rPr lang="en-US" sz="2200" dirty="0"/>
              <a:t>The one agency ask:</a:t>
            </a:r>
          </a:p>
          <a:p>
            <a:pPr marL="800100" lvl="0" indent="-342900" algn="l">
              <a:buFont typeface="Wingdings" panose="05000000000000000000" pitchFamily="2" charset="2"/>
              <a:buChar char="v"/>
            </a:pPr>
            <a:r>
              <a:rPr lang="en-US" sz="2000" dirty="0"/>
              <a:t>An agency will need to compare its standard contract terms (formerly Section B of the RFP) to the</a:t>
            </a:r>
            <a:r>
              <a:rPr lang="en-US" sz="2000" dirty="0">
                <a:hlinkClick r:id="rId4"/>
              </a:rPr>
              <a:t> State of Oklahoma General Terms</a:t>
            </a:r>
            <a:r>
              <a:rPr lang="en-US" sz="2000" dirty="0"/>
              <a:t>.</a:t>
            </a:r>
          </a:p>
          <a:p>
            <a:pPr marL="800100" lvl="1" indent="-342900" algn="l">
              <a:buFont typeface="Wingdings" panose="05000000000000000000" pitchFamily="2" charset="2"/>
              <a:buChar char="v"/>
            </a:pPr>
            <a:r>
              <a:rPr lang="en-US" dirty="0"/>
              <a:t>Remove from agency terms any provisions that are duplicates of provisions in the state general terms. For many agencies, this deduplication has reduced terms to a few pages.</a:t>
            </a:r>
          </a:p>
        </p:txBody>
      </p:sp>
      <p:sp>
        <p:nvSpPr>
          <p:cNvPr id="4" name="TextBox 3"/>
          <p:cNvSpPr txBox="1"/>
          <p:nvPr/>
        </p:nvSpPr>
        <p:spPr>
          <a:xfrm>
            <a:off x="913733" y="4373668"/>
            <a:ext cx="7408231" cy="1677382"/>
          </a:xfrm>
          <a:prstGeom prst="rect">
            <a:avLst/>
          </a:prstGeom>
          <a:noFill/>
        </p:spPr>
        <p:txBody>
          <a:bodyPr wrap="square" rtlCol="0">
            <a:spAutoFit/>
          </a:bodyPr>
          <a:lstStyle/>
          <a:p>
            <a:r>
              <a:rPr lang="en-US" sz="1700" b="1" dirty="0"/>
              <a:t>Note:</a:t>
            </a:r>
            <a:r>
              <a:rPr lang="en-US" sz="1700" dirty="0"/>
              <a:t> An agency will go through this once. Afterward, the agencies should only revise their terms as required for specific acquisitions. OMES will not keep these terms on file. Attach a Microsoft Word list of contract terms the agency wishes to include in the procurement documents. Please confirm if no agency-specific terms are needed. </a:t>
            </a:r>
          </a:p>
          <a:p>
            <a:endParaRPr lang="en-US" dirty="0"/>
          </a:p>
        </p:txBody>
      </p:sp>
    </p:spTree>
    <p:extLst>
      <p:ext uri="{BB962C8B-B14F-4D97-AF65-F5344CB8AC3E}">
        <p14:creationId xmlns:p14="http://schemas.microsoft.com/office/powerpoint/2010/main" val="2509827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74320"/>
            <a:ext cx="7772400" cy="980758"/>
          </a:xfrm>
        </p:spPr>
        <p:txBody>
          <a:bodyPr anchor="ctr" anchorCtr="0">
            <a:normAutofit/>
          </a:bodyPr>
          <a:lstStyle/>
          <a:p>
            <a:r>
              <a:rPr lang="en-US" sz="3800" dirty="0">
                <a:latin typeface="Century Gothic" panose="020B0502020202020204" pitchFamily="34" charset="0"/>
              </a:rPr>
              <a:t>What is different, cont.</a:t>
            </a:r>
          </a:p>
        </p:txBody>
      </p:sp>
      <p:sp>
        <p:nvSpPr>
          <p:cNvPr id="6" name="Subtitle 2"/>
          <p:cNvSpPr txBox="1">
            <a:spLocks/>
          </p:cNvSpPr>
          <p:nvPr/>
        </p:nvSpPr>
        <p:spPr>
          <a:xfrm>
            <a:off x="913733" y="1596860"/>
            <a:ext cx="6581941" cy="4674100"/>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t>Two big differences:</a:t>
            </a:r>
          </a:p>
          <a:p>
            <a:pPr marL="457200" lvl="0" indent="-457200" algn="l">
              <a:spcAft>
                <a:spcPts val="600"/>
              </a:spcAft>
              <a:buSzPct val="110000"/>
              <a:buAutoNum type="arabicPeriod" startAt="2"/>
            </a:pPr>
            <a:r>
              <a:rPr lang="en-US" sz="2000" dirty="0"/>
              <a:t>While the information is the same, the form in which the information is provided and its location in the procurement documents is not. </a:t>
            </a:r>
          </a:p>
          <a:p>
            <a:pPr marL="800100" lvl="1" indent="-342900" algn="l">
              <a:spcAft>
                <a:spcPts val="600"/>
              </a:spcAft>
              <a:buFont typeface="Wingdings" panose="05000000000000000000" pitchFamily="2" charset="2"/>
              <a:buChar char="v"/>
            </a:pPr>
            <a:r>
              <a:rPr lang="en-US" dirty="0"/>
              <a:t>The structure of documents is entirely different.</a:t>
            </a:r>
          </a:p>
          <a:p>
            <a:pPr marL="800100" lvl="1" indent="-342900" algn="l">
              <a:spcAft>
                <a:spcPts val="600"/>
              </a:spcAft>
              <a:buFont typeface="Wingdings" panose="05000000000000000000" pitchFamily="2" charset="2"/>
              <a:buChar char="v"/>
            </a:pPr>
            <a:r>
              <a:rPr lang="en-US" dirty="0"/>
              <a:t>The former RFP document – with sections A, B, C and so forth – is obsolete.</a:t>
            </a:r>
          </a:p>
          <a:p>
            <a:pPr marL="800100" lvl="1" indent="-342900" algn="l">
              <a:spcAft>
                <a:spcPts val="600"/>
              </a:spcAft>
              <a:buFont typeface="Wingdings" panose="05000000000000000000" pitchFamily="2" charset="2"/>
              <a:buChar char="v"/>
            </a:pPr>
            <a:r>
              <a:rPr lang="en-US" dirty="0"/>
              <a:t>Therefore, attaching the former RFP format to a requisition will delay issuance of the RFP. </a:t>
            </a:r>
          </a:p>
          <a:p>
            <a:pPr marL="800100" lvl="1" indent="-342900" algn="l">
              <a:spcAft>
                <a:spcPts val="600"/>
              </a:spcAft>
              <a:buFont typeface="Wingdings" panose="05000000000000000000" pitchFamily="2" charset="2"/>
              <a:buChar char="v"/>
            </a:pPr>
            <a:r>
              <a:rPr lang="en-US" dirty="0"/>
              <a:t>Refer to the webinar slides for a helpful guide between the former RFP sections and the sections of the new contract structure.</a:t>
            </a:r>
          </a:p>
          <a:p>
            <a:pPr algn="l"/>
            <a:endParaRPr lang="en-US" dirty="0"/>
          </a:p>
        </p:txBody>
      </p:sp>
    </p:spTree>
    <p:extLst>
      <p:ext uri="{BB962C8B-B14F-4D97-AF65-F5344CB8AC3E}">
        <p14:creationId xmlns:p14="http://schemas.microsoft.com/office/powerpoint/2010/main" val="1890373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636816" y="209549"/>
            <a:ext cx="7903029" cy="1144929"/>
          </a:xfrm>
        </p:spPr>
        <p:txBody>
          <a:bodyPr wrap="square" anchor="ctr" anchorCtr="0">
            <a:spAutoFit/>
          </a:bodyPr>
          <a:lstStyle/>
          <a:p>
            <a:r>
              <a:rPr lang="en-US" sz="3800" dirty="0">
                <a:latin typeface="Century Gothic" panose="020B0502020202020204" pitchFamily="34" charset="0"/>
              </a:rPr>
              <a:t>What an agency provides Central Purchasing</a:t>
            </a:r>
          </a:p>
        </p:txBody>
      </p:sp>
      <p:sp>
        <p:nvSpPr>
          <p:cNvPr id="6" name="Subtitle 2"/>
          <p:cNvSpPr txBox="1">
            <a:spLocks/>
          </p:cNvSpPr>
          <p:nvPr/>
        </p:nvSpPr>
        <p:spPr>
          <a:xfrm>
            <a:off x="913733" y="1596860"/>
            <a:ext cx="7075722" cy="3984681"/>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Wingdings" panose="05000000000000000000" pitchFamily="2" charset="2"/>
              <a:buChar char="v"/>
            </a:pPr>
            <a:r>
              <a:rPr lang="en-US" sz="2000" dirty="0"/>
              <a:t>An agency may use either of the two alternatives described in this presentation to provide the procurement information with a requisition. </a:t>
            </a:r>
          </a:p>
          <a:p>
            <a:pPr marL="342900" indent="-342900" algn="l">
              <a:buFont typeface="Wingdings" panose="05000000000000000000" pitchFamily="2" charset="2"/>
              <a:buChar char="v"/>
            </a:pPr>
            <a:r>
              <a:rPr lang="en-US" sz="2000" dirty="0"/>
              <a:t>We recommend Alternative 1 for agencies new to the change. OMES is glad to schedule a planning meeting before an agency submits information, if needed. </a:t>
            </a:r>
          </a:p>
          <a:p>
            <a:pPr marL="342900" indent="-342900" algn="l">
              <a:buFont typeface="Wingdings" panose="05000000000000000000" pitchFamily="2" charset="2"/>
              <a:buChar char="v"/>
            </a:pPr>
            <a:r>
              <a:rPr lang="en-US" sz="2000" dirty="0"/>
              <a:t>For agencies using Alternative 2, the online </a:t>
            </a:r>
            <a:r>
              <a:rPr lang="en-US" sz="2000" dirty="0">
                <a:hlinkClick r:id="rId4"/>
              </a:rPr>
              <a:t>Acquisition Planning Worksheet</a:t>
            </a:r>
            <a:r>
              <a:rPr lang="en-US" sz="2000" dirty="0"/>
              <a:t> may be a helpful guide.</a:t>
            </a:r>
          </a:p>
          <a:p>
            <a:pPr marL="342900" indent="-342900" algn="l">
              <a:buFont typeface="Wingdings" panose="05000000000000000000" pitchFamily="2" charset="2"/>
              <a:buChar char="v"/>
            </a:pPr>
            <a:r>
              <a:rPr lang="en-US" sz="2000" dirty="0"/>
              <a:t>Regardless of the alternative, the procurement documents will be sent to the agency as usual, along with a suggested timeline for approval prior to issuance of the bid. </a:t>
            </a:r>
          </a:p>
          <a:p>
            <a:pPr algn="l"/>
            <a:endParaRPr lang="en-US" dirty="0"/>
          </a:p>
        </p:txBody>
      </p:sp>
    </p:spTree>
    <p:extLst>
      <p:ext uri="{BB962C8B-B14F-4D97-AF65-F5344CB8AC3E}">
        <p14:creationId xmlns:p14="http://schemas.microsoft.com/office/powerpoint/2010/main" val="3347771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2778"/>
            <a:ext cx="7772400" cy="1828655"/>
          </a:xfrm>
        </p:spPr>
        <p:txBody>
          <a:bodyPr>
            <a:normAutofit/>
          </a:bodyPr>
          <a:lstStyle/>
          <a:p>
            <a:r>
              <a:rPr lang="en-US" dirty="0"/>
              <a:t/>
            </a:r>
            <a:br>
              <a:rPr lang="en-US" dirty="0"/>
            </a:br>
            <a:endParaRPr lang="en-US" dirty="0"/>
          </a:p>
        </p:txBody>
      </p:sp>
      <p:sp>
        <p:nvSpPr>
          <p:cNvPr id="8" name="Title 1"/>
          <p:cNvSpPr txBox="1">
            <a:spLocks/>
          </p:cNvSpPr>
          <p:nvPr/>
        </p:nvSpPr>
        <p:spPr>
          <a:xfrm>
            <a:off x="685800" y="274320"/>
            <a:ext cx="7772400" cy="980758"/>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800" dirty="0">
                <a:latin typeface="Century Gothic" panose="020B0502020202020204" pitchFamily="34" charset="0"/>
              </a:rPr>
              <a:t>Questions</a:t>
            </a:r>
          </a:p>
        </p:txBody>
      </p:sp>
      <p:sp>
        <p:nvSpPr>
          <p:cNvPr id="5" name="Subtitle 2"/>
          <p:cNvSpPr txBox="1">
            <a:spLocks/>
          </p:cNvSpPr>
          <p:nvPr/>
        </p:nvSpPr>
        <p:spPr>
          <a:xfrm>
            <a:off x="913733" y="1596860"/>
            <a:ext cx="7906994" cy="2760756"/>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1313" indent="-341313" algn="l">
              <a:spcBef>
                <a:spcPts val="0"/>
              </a:spcBef>
              <a:spcAft>
                <a:spcPts val="300"/>
              </a:spcAft>
              <a:buFont typeface="+mj-lt"/>
              <a:buAutoNum type="arabicPeriod"/>
            </a:pPr>
            <a:r>
              <a:rPr lang="en-US" sz="1600" b="1" dirty="0"/>
              <a:t>What was the one new ask from OMES?</a:t>
            </a:r>
          </a:p>
          <a:p>
            <a:pPr marL="573088" indent="-230188" algn="l">
              <a:spcBef>
                <a:spcPts val="0"/>
              </a:spcBef>
              <a:spcAft>
                <a:spcPts val="300"/>
              </a:spcAft>
              <a:buFont typeface="+mj-lt"/>
              <a:buAutoNum type="alphaLcParenR"/>
            </a:pPr>
            <a:r>
              <a:rPr lang="en-US" sz="1600" dirty="0"/>
              <a:t>OMES asks you to compare the agency’s specific terms to the state general terms.*</a:t>
            </a:r>
          </a:p>
          <a:p>
            <a:pPr marL="573088" indent="-230188" algn="l">
              <a:spcBef>
                <a:spcPts val="0"/>
              </a:spcBef>
              <a:spcAft>
                <a:spcPts val="300"/>
              </a:spcAft>
              <a:buFont typeface="+mj-lt"/>
              <a:buAutoNum type="alphaLcParenR"/>
            </a:pPr>
            <a:r>
              <a:rPr lang="en-US" sz="1600" dirty="0"/>
              <a:t>OMES asks you to continue to use the old formatted terms.</a:t>
            </a:r>
          </a:p>
          <a:p>
            <a:pPr marL="573088" indent="-230188" algn="l">
              <a:spcBef>
                <a:spcPts val="0"/>
              </a:spcBef>
              <a:buFont typeface="+mj-lt"/>
              <a:buAutoNum type="alphaLcParenR"/>
            </a:pPr>
            <a:r>
              <a:rPr lang="en-US" sz="1600" dirty="0"/>
              <a:t>OMES asks you to </a:t>
            </a:r>
            <a:r>
              <a:rPr lang="en-US" sz="1600" b="1" dirty="0"/>
              <a:t>not</a:t>
            </a:r>
            <a:r>
              <a:rPr lang="en-US" sz="1600" dirty="0"/>
              <a:t> use the state general terms.</a:t>
            </a:r>
          </a:p>
          <a:p>
            <a:pPr marL="573088" indent="-230188" algn="l">
              <a:spcBef>
                <a:spcPts val="0"/>
              </a:spcBef>
              <a:buFont typeface="+mj-lt"/>
              <a:buAutoNum type="alphaLcParenR"/>
            </a:pPr>
            <a:endParaRPr lang="en-US" sz="1600" dirty="0"/>
          </a:p>
          <a:p>
            <a:pPr marL="341313" indent="-341313" algn="l">
              <a:spcBef>
                <a:spcPts val="0"/>
              </a:spcBef>
              <a:spcAft>
                <a:spcPts val="300"/>
              </a:spcAft>
              <a:buFont typeface="+mj-lt"/>
              <a:buAutoNum type="arabicPeriod" startAt="2"/>
            </a:pPr>
            <a:r>
              <a:rPr lang="en-US" sz="1600" b="1" dirty="0"/>
              <a:t>What was the same?</a:t>
            </a:r>
          </a:p>
          <a:p>
            <a:pPr marL="573088" indent="-230188" algn="l">
              <a:spcBef>
                <a:spcPts val="0"/>
              </a:spcBef>
              <a:spcAft>
                <a:spcPts val="300"/>
              </a:spcAft>
              <a:buFont typeface="+mj-lt"/>
              <a:buAutoNum type="alphaLcParenR"/>
            </a:pPr>
            <a:r>
              <a:rPr lang="en-US" sz="1600" dirty="0"/>
              <a:t>The information formatted in the old RFP.</a:t>
            </a:r>
          </a:p>
          <a:p>
            <a:pPr marL="573088" indent="-230188" algn="l">
              <a:spcBef>
                <a:spcPts val="0"/>
              </a:spcBef>
              <a:spcAft>
                <a:spcPts val="300"/>
              </a:spcAft>
              <a:buFont typeface="+mj-lt"/>
              <a:buAutoNum type="alphaLcParenR"/>
            </a:pPr>
            <a:r>
              <a:rPr lang="en-US" sz="1600" dirty="0"/>
              <a:t>The information an agency attaches to a requisition submitted to OMES Central Purchasing.*</a:t>
            </a:r>
          </a:p>
          <a:p>
            <a:pPr marL="573088" indent="-230188" algn="l">
              <a:spcBef>
                <a:spcPts val="0"/>
              </a:spcBef>
              <a:buFont typeface="+mj-lt"/>
              <a:buAutoNum type="alphaLcParenR"/>
            </a:pPr>
            <a:r>
              <a:rPr lang="en-US" sz="1600" dirty="0"/>
              <a:t>Nothing is new.</a:t>
            </a:r>
          </a:p>
          <a:p>
            <a:pPr marL="342900" algn="l">
              <a:spcBef>
                <a:spcPts val="0"/>
              </a:spcBef>
            </a:pPr>
            <a:endParaRPr lang="en-US" sz="1600" dirty="0"/>
          </a:p>
        </p:txBody>
      </p:sp>
    </p:spTree>
    <p:extLst>
      <p:ext uri="{BB962C8B-B14F-4D97-AF65-F5344CB8AC3E}">
        <p14:creationId xmlns:p14="http://schemas.microsoft.com/office/powerpoint/2010/main" val="1468384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132B3286FF8346B22D1DA34C0719AC" ma:contentTypeVersion="15" ma:contentTypeDescription="Create a new document." ma:contentTypeScope="" ma:versionID="5656f20e457efa35fe8b71c94ad17a1e">
  <xsd:schema xmlns:xsd="http://www.w3.org/2001/XMLSchema" xmlns:xs="http://www.w3.org/2001/XMLSchema" xmlns:p="http://schemas.microsoft.com/office/2006/metadata/properties" xmlns:ns1="http://schemas.microsoft.com/sharepoint/v3" xmlns:ns3="2616b61c-01e3-420e-954d-f9606dbef896" xmlns:ns4="aec6b55d-3de3-4884-82c9-9045bd390d40" targetNamespace="http://schemas.microsoft.com/office/2006/metadata/properties" ma:root="true" ma:fieldsID="b75fd959b44630856f70fbac96bd80fc" ns1:_="" ns3:_="" ns4:_="">
    <xsd:import namespace="http://schemas.microsoft.com/sharepoint/v3"/>
    <xsd:import namespace="2616b61c-01e3-420e-954d-f9606dbef896"/>
    <xsd:import namespace="aec6b55d-3de3-4884-82c9-9045bd390d40"/>
    <xsd:element name="properties">
      <xsd:complexType>
        <xsd:sequence>
          <xsd:element name="documentManagement">
            <xsd:complexType>
              <xsd:all>
                <xsd:element ref="ns1:_ip_UnifiedCompliancePolicyProperties" minOccurs="0"/>
                <xsd:element ref="ns1:_ip_UnifiedCompliancePolicyUIAction" minOccurs="0"/>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description="" ma:hidden="true" ma:internalName="_ip_UnifiedCompliancePolicyProperties">
      <xsd:simpleType>
        <xsd:restriction base="dms:Note"/>
      </xsd:simpleType>
    </xsd:element>
    <xsd:element name="_ip_UnifiedCompliancePolicyUIAction" ma:index="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16b61c-01e3-420e-954d-f9606dbef896"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c6b55d-3de3-4884-82c9-9045bd390d4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8BD389-1264-44E3-86AC-002B5CAEAD28}">
  <ds:schemaRefs>
    <ds:schemaRef ds:uri="http://schemas.microsoft.com/sharepoint/v3/contenttype/forms"/>
  </ds:schemaRefs>
</ds:datastoreItem>
</file>

<file path=customXml/itemProps2.xml><?xml version="1.0" encoding="utf-8"?>
<ds:datastoreItem xmlns:ds="http://schemas.openxmlformats.org/officeDocument/2006/customXml" ds:itemID="{44E3086F-E2F5-42EE-8728-DACC3A0EDAE4}">
  <ds:schemaRefs>
    <ds:schemaRef ds:uri="http://schemas.microsoft.com/sharepoint/v3"/>
    <ds:schemaRef ds:uri="aec6b55d-3de3-4884-82c9-9045bd390d4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616b61c-01e3-420e-954d-f9606dbef896"/>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12A5C710-BC05-4329-8904-54B8C9DC8B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616b61c-01e3-420e-954d-f9606dbef896"/>
    <ds:schemaRef ds:uri="aec6b55d-3de3-4884-82c9-9045bd390d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4015</TotalTime>
  <Words>3512</Words>
  <Application>Microsoft Office PowerPoint</Application>
  <PresentationFormat>On-screen Show (4:3)</PresentationFormat>
  <Paragraphs>392</Paragraphs>
  <Slides>28</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Century Gothic</vt:lpstr>
      <vt:lpstr>Wingdings</vt:lpstr>
      <vt:lpstr>Office Theme</vt:lpstr>
      <vt:lpstr>OMES New Template Revisited</vt:lpstr>
      <vt:lpstr>Learner outcomes</vt:lpstr>
      <vt:lpstr>New contract structure</vt:lpstr>
      <vt:lpstr>State contract structure</vt:lpstr>
      <vt:lpstr>What is the same?</vt:lpstr>
      <vt:lpstr>What is different?</vt:lpstr>
      <vt:lpstr>What is different, cont.</vt:lpstr>
      <vt:lpstr>What an agency provides Central Purchasing</vt:lpstr>
      <vt:lpstr> </vt:lpstr>
      <vt:lpstr> </vt:lpstr>
      <vt:lpstr>Alternative 1</vt:lpstr>
      <vt:lpstr>Acquisition Planning Worksheet</vt:lpstr>
      <vt:lpstr>Acquisition Planning Worksheet</vt:lpstr>
      <vt:lpstr>Acquisition Planning Worksheet</vt:lpstr>
      <vt:lpstr>Acquisition Planning Worksheet</vt:lpstr>
      <vt:lpstr>Acquisition Planning Worksheet</vt:lpstr>
      <vt:lpstr>PowerPoint Presentation</vt:lpstr>
      <vt:lpstr>Acquisition Planning Worksheet</vt:lpstr>
      <vt:lpstr>Contract performance obligations</vt:lpstr>
      <vt:lpstr> </vt:lpstr>
      <vt:lpstr>Alternative 2</vt:lpstr>
      <vt:lpstr>Alternative 2, cont.</vt:lpstr>
      <vt:lpstr>Bid packet format</vt:lpstr>
      <vt:lpstr>Bid packet format, cont.</vt:lpstr>
      <vt:lpstr>PowerPoint Presentation</vt:lpstr>
      <vt:lpstr>Summary</vt:lpstr>
      <vt:lpstr>OMES Central Purchasing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Revisted</dc:title>
  <dc:subject>Slides explaining the changes in solicitation templates used by OMES Central Purchasing.</dc:subject>
  <dc:creator>OMES Central Purchasing</dc:creator>
  <cp:keywords>template, central, purchase, omes, solicitation</cp:keywords>
  <cp:lastModifiedBy>Jake Lowrey</cp:lastModifiedBy>
  <cp:revision>173</cp:revision>
  <dcterms:created xsi:type="dcterms:W3CDTF">2020-03-04T20:48:14Z</dcterms:created>
  <dcterms:modified xsi:type="dcterms:W3CDTF">2020-06-23T15:19:58Z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0x0101005C132B3286FF8346B22D1DA34C0719AC</vt:lpwstr>
  </property>
  <property fmtid="{D5CDD505-2E9C-101B-9397-08002B2CF9AE}" pid="3" name="Language">
    <vt:lpwstr>English</vt:lpwstr>
  </property>
</Properties>
</file>