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8"/>
  </p:notesMasterIdLst>
  <p:handoutMasterIdLst>
    <p:handoutMasterId r:id="rId19"/>
  </p:handoutMasterIdLst>
  <p:sldIdLst>
    <p:sldId id="260" r:id="rId2"/>
    <p:sldId id="273" r:id="rId3"/>
    <p:sldId id="257" r:id="rId4"/>
    <p:sldId id="264" r:id="rId5"/>
    <p:sldId id="259" r:id="rId6"/>
    <p:sldId id="256" r:id="rId7"/>
    <p:sldId id="266" r:id="rId8"/>
    <p:sldId id="258" r:id="rId9"/>
    <p:sldId id="265" r:id="rId10"/>
    <p:sldId id="261" r:id="rId11"/>
    <p:sldId id="271" r:id="rId12"/>
    <p:sldId id="269" r:id="rId13"/>
    <p:sldId id="262" r:id="rId14"/>
    <p:sldId id="270" r:id="rId15"/>
    <p:sldId id="274" r:id="rId16"/>
    <p:sldId id="26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0AD2B7-4A49-4BF8-8BC7-FE6EB88E3E88}">
          <p14:sldIdLst>
            <p14:sldId id="260"/>
            <p14:sldId id="273"/>
            <p14:sldId id="257"/>
            <p14:sldId id="264"/>
            <p14:sldId id="259"/>
            <p14:sldId id="256"/>
            <p14:sldId id="266"/>
            <p14:sldId id="258"/>
            <p14:sldId id="265"/>
            <p14:sldId id="261"/>
            <p14:sldId id="271"/>
            <p14:sldId id="269"/>
            <p14:sldId id="262"/>
            <p14:sldId id="270"/>
            <p14:sldId id="274"/>
            <p14:sldId id="268"/>
          </p14:sldIdLst>
        </p14:section>
        <p14:section name="Untitled Section" id="{DE21E1C2-E787-4554-8658-78A6687CEA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5B7"/>
    <a:srgbClr val="B7BC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84" autoAdjust="0"/>
  </p:normalViewPr>
  <p:slideViewPr>
    <p:cSldViewPr>
      <p:cViewPr varScale="1">
        <p:scale>
          <a:sx n="86" d="100"/>
          <a:sy n="86"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71A308-54C2-4F2C-8092-2EAD11AD319F}" type="datetimeFigureOut">
              <a:rPr lang="en-US" smtClean="0"/>
              <a:t>9/26/2018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30D8FA-C5FA-4E94-8BAE-7D64D4373F01}" type="slidenum">
              <a:rPr lang="en-US" smtClean="0"/>
              <a:t>‹#›</a:t>
            </a:fld>
            <a:endParaRPr lang="en-US" dirty="0"/>
          </a:p>
        </p:txBody>
      </p:sp>
    </p:spTree>
    <p:extLst>
      <p:ext uri="{BB962C8B-B14F-4D97-AF65-F5344CB8AC3E}">
        <p14:creationId xmlns:p14="http://schemas.microsoft.com/office/powerpoint/2010/main" val="1713144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8A0DAE-6D8F-4032-81A2-74825A4AEBD1}" type="datetimeFigureOut">
              <a:rPr lang="en-US" smtClean="0"/>
              <a:t>9/26/2018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3AFD20-0C67-4E8A-95B7-D49B4DC2A1BA}" type="slidenum">
              <a:rPr lang="en-US" smtClean="0"/>
              <a:t>‹#›</a:t>
            </a:fld>
            <a:endParaRPr lang="en-US" dirty="0"/>
          </a:p>
        </p:txBody>
      </p:sp>
    </p:spTree>
    <p:extLst>
      <p:ext uri="{BB962C8B-B14F-4D97-AF65-F5344CB8AC3E}">
        <p14:creationId xmlns:p14="http://schemas.microsoft.com/office/powerpoint/2010/main" val="280214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DSA provides a more efficient and effective way for participating agencies to share data for authorized regulatory and public purposes.</a:t>
            </a:r>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3</a:t>
            </a:fld>
            <a:endParaRPr lang="en-US" dirty="0"/>
          </a:p>
        </p:txBody>
      </p:sp>
    </p:spTree>
    <p:extLst>
      <p:ext uri="{BB962C8B-B14F-4D97-AF65-F5344CB8AC3E}">
        <p14:creationId xmlns:p14="http://schemas.microsoft.com/office/powerpoint/2010/main" val="347930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4</a:t>
            </a:fld>
            <a:endParaRPr lang="en-US" dirty="0"/>
          </a:p>
        </p:txBody>
      </p:sp>
    </p:spTree>
    <p:extLst>
      <p:ext uri="{BB962C8B-B14F-4D97-AF65-F5344CB8AC3E}">
        <p14:creationId xmlns:p14="http://schemas.microsoft.com/office/powerpoint/2010/main" val="301950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5</a:t>
            </a:fld>
            <a:endParaRPr lang="en-US" dirty="0"/>
          </a:p>
        </p:txBody>
      </p:sp>
    </p:spTree>
    <p:extLst>
      <p:ext uri="{BB962C8B-B14F-4D97-AF65-F5344CB8AC3E}">
        <p14:creationId xmlns:p14="http://schemas.microsoft.com/office/powerpoint/2010/main" val="297619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6</a:t>
            </a:fld>
            <a:endParaRPr lang="en-US" dirty="0"/>
          </a:p>
        </p:txBody>
      </p:sp>
    </p:spTree>
    <p:extLst>
      <p:ext uri="{BB962C8B-B14F-4D97-AF65-F5344CB8AC3E}">
        <p14:creationId xmlns:p14="http://schemas.microsoft.com/office/powerpoint/2010/main" val="301950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if</a:t>
            </a:r>
            <a:r>
              <a:rPr lang="en-US" baseline="0" dirty="0" smtClean="0"/>
              <a:t> DHS wants to engage in a project with OSDH that involve data sharing, the two agencies would agree to use the Multi-Agency Data Sharing Agreement (DSA) and then work out the specific details using a "Schedule A" form.  The full agreement for each project then is the signed overarching DSA including its terms and appendices, and the completed "Schedule A“ Form(s).</a:t>
            </a:r>
          </a:p>
          <a:p>
            <a:endParaRPr lang="en-US" baseline="0" dirty="0" smtClean="0"/>
          </a:p>
          <a:p>
            <a:r>
              <a:rPr lang="en-US" baseline="0" dirty="0" smtClean="0"/>
              <a:t>Note: Approval by an Institutional Review Board (IRB) is a separate process.  If the intended project involves human subjects research, then separate IRB approval would be required.</a:t>
            </a:r>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8</a:t>
            </a:fld>
            <a:endParaRPr lang="en-US" dirty="0"/>
          </a:p>
        </p:txBody>
      </p:sp>
    </p:spTree>
    <p:extLst>
      <p:ext uri="{BB962C8B-B14F-4D97-AF65-F5344CB8AC3E}">
        <p14:creationId xmlns:p14="http://schemas.microsoft.com/office/powerpoint/2010/main" val="632698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3AFD20-0C67-4E8A-95B7-D49B4DC2A1BA}" type="slidenum">
              <a:rPr lang="en-US" smtClean="0"/>
              <a:t>9</a:t>
            </a:fld>
            <a:endParaRPr lang="en-US" dirty="0"/>
          </a:p>
        </p:txBody>
      </p:sp>
    </p:spTree>
    <p:extLst>
      <p:ext uri="{BB962C8B-B14F-4D97-AF65-F5344CB8AC3E}">
        <p14:creationId xmlns:p14="http://schemas.microsoft.com/office/powerpoint/2010/main" val="632698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C90FF4-FAC5-4606-AEB6-D7CA37658508}" type="datetime1">
              <a:rPr lang="en-US" smtClean="0"/>
              <a:t>9/26/2018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655B7EEF-909F-423A-BD3B-CDD4016687BB}" type="slidenum">
              <a:rPr lang="en-US" smtClean="0"/>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5AAEB-D423-4DD8-A88F-B1C98D0E68D8}" type="datetime1">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FC039-3284-4C16-8199-845C4EFFA71C}" type="datetime1">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655B7EEF-909F-423A-BD3B-CDD4016687BB}"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4B079E-2AF9-4149-9B85-5933146A492C}" type="datetime1">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CFBF6-48D7-41B6-B1C3-0972D796D84F}" type="datetime1">
              <a:rPr lang="en-US" smtClean="0"/>
              <a:t>9/26/2018</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655B7EEF-909F-423A-BD3B-CDD4016687BB}" type="slidenum">
              <a:rPr lang="en-US" smtClean="0"/>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687A05-0151-49EE-A1F6-C764BC4882EB}" type="datetime1">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729B06-0E4A-481B-AD9A-FE2D6402F385}" type="datetime1">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59E70-C91F-4DB8-AC08-83E0BB3FA6A1}" type="datetime1">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CAAA3-990E-414C-A7DF-D814E442C813}" type="datetime1">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5B7EEF-909F-423A-BD3B-CDD4016687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052C97-FCB8-42FE-99F1-14B020117747}" type="datetime1">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B7EEF-909F-423A-BD3B-CDD4016687BB}"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0BBE6020-FD58-48C0-BAD8-892D00CA3DAD}" type="datetime1">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B7EEF-909F-423A-BD3B-CDD4016687BB}"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ADEA6D0-B1B9-4567-BE82-7D43AA21D652}" type="datetime1">
              <a:rPr lang="en-US" smtClean="0"/>
              <a:t>9/26/2018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55B7EEF-909F-423A-BD3B-CDD4016687BB}" type="slidenum">
              <a:rPr lang="en-US" smtClean="0"/>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atagovernance@omes.ok.gov"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ok.gov/cio/documents/DataGovernanceMulti-AgencyMOU.pdf" TargetMode="External"/><Relationship Id="rId4" Type="http://schemas.openxmlformats.org/officeDocument/2006/relationships/hyperlink" Target="http://omes.ok.gov/services/information-services/data-governance/discus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mes.ok.gov/services/information-services/data-governance/discus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95600"/>
            <a:ext cx="8686800" cy="1524000"/>
          </a:xfrm>
        </p:spPr>
        <p:txBody>
          <a:bodyPr/>
          <a:lstStyle/>
          <a:p>
            <a:r>
              <a:rPr lang="en-US" sz="5400" dirty="0" smtClean="0"/>
              <a:t>Oklahoma Multi-Agency </a:t>
            </a:r>
            <a:br>
              <a:rPr lang="en-US" sz="5400" dirty="0" smtClean="0"/>
            </a:br>
            <a:r>
              <a:rPr lang="en-US" sz="5400" dirty="0" smtClean="0"/>
              <a:t>Data Sharing Agreement</a:t>
            </a:r>
            <a:endParaRPr lang="en-US" sz="5400" dirty="0"/>
          </a:p>
        </p:txBody>
      </p:sp>
      <p:sp>
        <p:nvSpPr>
          <p:cNvPr id="3" name="Subtitle 2"/>
          <p:cNvSpPr>
            <a:spLocks noGrp="1"/>
          </p:cNvSpPr>
          <p:nvPr>
            <p:ph type="subTitle" idx="1"/>
          </p:nvPr>
        </p:nvSpPr>
        <p:spPr>
          <a:xfrm>
            <a:off x="695325" y="5943600"/>
            <a:ext cx="8001000" cy="533400"/>
          </a:xfrm>
        </p:spPr>
        <p:txBody>
          <a:bodyPr/>
          <a:lstStyle/>
          <a:p>
            <a:r>
              <a:rPr lang="en-US" b="1" dirty="0" smtClean="0"/>
              <a:t>July 2018</a:t>
            </a:r>
            <a:endParaRPr lang="en-US" b="1" dirty="0"/>
          </a:p>
        </p:txBody>
      </p:sp>
      <p:pic>
        <p:nvPicPr>
          <p:cNvPr id="7" name="Picture 6" descr="Discuss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219" y="514350"/>
            <a:ext cx="1970314" cy="723900"/>
          </a:xfrm>
          <a:prstGeom prst="rect">
            <a:avLst/>
          </a:prstGeom>
        </p:spPr>
      </p:pic>
    </p:spTree>
    <p:extLst>
      <p:ext uri="{BB962C8B-B14F-4D97-AF65-F5344CB8AC3E}">
        <p14:creationId xmlns:p14="http://schemas.microsoft.com/office/powerpoint/2010/main" val="2232352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Autofit/>
          </a:bodyPr>
          <a:lstStyle/>
          <a:p>
            <a:pPr>
              <a:lnSpc>
                <a:spcPts val="4700"/>
              </a:lnSpc>
            </a:pPr>
            <a:r>
              <a:rPr lang="en-US" sz="4400" dirty="0" smtClean="0"/>
              <a:t>What is a</a:t>
            </a:r>
            <a:br>
              <a:rPr lang="en-US" sz="4400" dirty="0" smtClean="0"/>
            </a:br>
            <a:r>
              <a:rPr lang="en-US" sz="4400" dirty="0" smtClean="0"/>
              <a:t>"Schedule A" Form?</a:t>
            </a:r>
            <a:endParaRPr lang="en-US" sz="4400" dirty="0"/>
          </a:p>
        </p:txBody>
      </p:sp>
      <p:sp>
        <p:nvSpPr>
          <p:cNvPr id="3" name="Content Placeholder 2"/>
          <p:cNvSpPr>
            <a:spLocks noGrp="1"/>
          </p:cNvSpPr>
          <p:nvPr>
            <p:ph idx="1"/>
          </p:nvPr>
        </p:nvSpPr>
        <p:spPr>
          <a:xfrm>
            <a:off x="533400" y="1905000"/>
            <a:ext cx="8153400" cy="4297363"/>
          </a:xfrm>
        </p:spPr>
        <p:txBody>
          <a:bodyPr>
            <a:normAutofit fontScale="92500" lnSpcReduction="20000"/>
          </a:bodyPr>
          <a:lstStyle/>
          <a:p>
            <a:pPr algn="just"/>
            <a:r>
              <a:rPr lang="en-US" b="1" dirty="0" smtClean="0"/>
              <a:t>How the form is used:</a:t>
            </a:r>
          </a:p>
          <a:p>
            <a:pPr marL="635000" lvl="1"/>
            <a:r>
              <a:rPr lang="en-US" sz="2400" dirty="0"/>
              <a:t>Serves as an addendum to the </a:t>
            </a:r>
            <a:r>
              <a:rPr lang="en-US" sz="2400" dirty="0" smtClean="0"/>
              <a:t>overarching  agreement</a:t>
            </a:r>
            <a:r>
              <a:rPr lang="en-US" sz="2400" dirty="0"/>
              <a:t>. </a:t>
            </a:r>
            <a:endParaRPr lang="en-US" sz="2400" dirty="0" smtClean="0"/>
          </a:p>
          <a:p>
            <a:pPr marL="635000" lvl="1"/>
            <a:r>
              <a:rPr lang="en-US" sz="2400" dirty="0" smtClean="0"/>
              <a:t>Is not </a:t>
            </a:r>
            <a:r>
              <a:rPr lang="en-US" sz="2400" dirty="0"/>
              <a:t>to be used as a stand alone agreement</a:t>
            </a:r>
            <a:r>
              <a:rPr lang="en-US" sz="2400" dirty="0" smtClean="0"/>
              <a:t>.</a:t>
            </a:r>
          </a:p>
          <a:p>
            <a:pPr marL="635000" lvl="1"/>
            <a:r>
              <a:rPr lang="en-US" sz="2400" dirty="0" smtClean="0"/>
              <a:t>Provides </a:t>
            </a:r>
            <a:r>
              <a:rPr lang="en-US" sz="2400" dirty="0"/>
              <a:t>specific details about an individual data exchange</a:t>
            </a:r>
            <a:r>
              <a:rPr lang="en-US" sz="2400" dirty="0" smtClean="0"/>
              <a:t>.</a:t>
            </a:r>
            <a:endParaRPr lang="en-US" sz="2400" dirty="0"/>
          </a:p>
          <a:p>
            <a:pPr marL="635000" lvl="1"/>
            <a:r>
              <a:rPr lang="en-US" sz="2400" dirty="0" smtClean="0"/>
              <a:t>Is jointly completed by two or more DSA agencies that wish to share data.</a:t>
            </a:r>
          </a:p>
          <a:p>
            <a:pPr marL="457200" lvl="1" indent="0" algn="just">
              <a:buNone/>
            </a:pPr>
            <a:endParaRPr lang="en-US" sz="2400" dirty="0" smtClean="0"/>
          </a:p>
          <a:p>
            <a:pPr algn="just"/>
            <a:r>
              <a:rPr lang="en-US" b="1" dirty="0" smtClean="0"/>
              <a:t>Requires participating agencies to comply with: </a:t>
            </a:r>
          </a:p>
          <a:p>
            <a:pPr lvl="1"/>
            <a:r>
              <a:rPr lang="en-US" sz="2400" dirty="0"/>
              <a:t>State and federal rules and </a:t>
            </a:r>
            <a:r>
              <a:rPr lang="en-US" sz="2400" dirty="0" smtClean="0"/>
              <a:t>laws.</a:t>
            </a:r>
            <a:endParaRPr lang="en-US" sz="2400" dirty="0"/>
          </a:p>
          <a:p>
            <a:pPr lvl="1"/>
            <a:r>
              <a:rPr lang="en-US" sz="2400" dirty="0" smtClean="0"/>
              <a:t>Stipulations as provided in the “Schedule A” form.</a:t>
            </a:r>
            <a:endParaRPr lang="en-US" sz="2400" u="sng" dirty="0" smtClean="0"/>
          </a:p>
          <a:p>
            <a:pPr lvl="1"/>
            <a:r>
              <a:rPr lang="en-US" sz="2400" dirty="0" smtClean="0"/>
              <a:t>Requirements provided in the overall Data Sharing Agreement.</a:t>
            </a:r>
          </a:p>
          <a:p>
            <a:pPr lvl="1"/>
            <a:r>
              <a:rPr lang="en-US" sz="2400" dirty="0" smtClean="0"/>
              <a:t>Any </a:t>
            </a:r>
            <a:r>
              <a:rPr lang="en-US" sz="2400" dirty="0"/>
              <a:t>additional requirements agreed upon by the </a:t>
            </a:r>
            <a:r>
              <a:rPr lang="en-US" sz="2400" dirty="0" smtClean="0"/>
              <a:t>parties.</a:t>
            </a:r>
          </a:p>
          <a:p>
            <a:pPr lvl="1"/>
            <a:endParaRPr lang="en-US" dirty="0"/>
          </a:p>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10</a:t>
            </a:fld>
            <a:endParaRPr lang="en-US" dirty="0"/>
          </a:p>
        </p:txBody>
      </p:sp>
      <p:pic>
        <p:nvPicPr>
          <p:cNvPr id="8" name="Picture 7" descr="DISCUS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2126549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 Form</a:t>
            </a:r>
            <a:endParaRPr lang="en-US" dirty="0"/>
          </a:p>
        </p:txBody>
      </p:sp>
      <p:sp>
        <p:nvSpPr>
          <p:cNvPr id="3" name="Content Placeholder 2"/>
          <p:cNvSpPr>
            <a:spLocks noGrp="1"/>
          </p:cNvSpPr>
          <p:nvPr>
            <p:ph idx="1"/>
          </p:nvPr>
        </p:nvSpPr>
        <p:spPr>
          <a:xfrm>
            <a:off x="381000" y="1752600"/>
            <a:ext cx="8305800" cy="4830763"/>
          </a:xfrm>
        </p:spPr>
        <p:txBody>
          <a:bodyPr>
            <a:normAutofit/>
          </a:bodyPr>
          <a:lstStyle/>
          <a:p>
            <a:pPr marL="0" indent="0" algn="just">
              <a:buNone/>
            </a:pPr>
            <a:r>
              <a:rPr lang="en-US" sz="2200" b="1" dirty="0" smtClean="0"/>
              <a:t>When two or more DSA agencies have identified a need to share data, the agency Points of Contact (i.e. IT Strategists, Program Manager, Agency ITOC, etc.) work together to complete a “Schedule A” Form detailing the purpose and specifics of the exchange, including:</a:t>
            </a:r>
          </a:p>
          <a:p>
            <a:pPr marL="968375" indent="-392113">
              <a:spcBef>
                <a:spcPts val="1200"/>
              </a:spcBef>
            </a:pPr>
            <a:r>
              <a:rPr lang="en-US" sz="2200" dirty="0" smtClean="0"/>
              <a:t>Contact information for agency Points of Contact </a:t>
            </a:r>
          </a:p>
          <a:p>
            <a:pPr marL="968375" indent="-392113">
              <a:spcBef>
                <a:spcPts val="400"/>
              </a:spcBef>
            </a:pPr>
            <a:r>
              <a:rPr lang="en-US" sz="2200" dirty="0" smtClean="0"/>
              <a:t>Who owns the data being exchanged</a:t>
            </a:r>
            <a:endParaRPr lang="en-US" sz="2200" dirty="0"/>
          </a:p>
          <a:p>
            <a:pPr marL="968375" indent="-392113">
              <a:spcBef>
                <a:spcPts val="400"/>
              </a:spcBef>
            </a:pPr>
            <a:r>
              <a:rPr lang="en-US" sz="2200" dirty="0" smtClean="0"/>
              <a:t>A description of the data </a:t>
            </a:r>
            <a:r>
              <a:rPr lang="en-US" sz="2200" dirty="0"/>
              <a:t>variables </a:t>
            </a:r>
            <a:r>
              <a:rPr lang="en-US" sz="2200" dirty="0" smtClean="0"/>
              <a:t>to be exchanged</a:t>
            </a:r>
            <a:endParaRPr lang="en-US" sz="2200" dirty="0"/>
          </a:p>
          <a:p>
            <a:pPr marL="968375" indent="-392113">
              <a:spcBef>
                <a:spcPts val="400"/>
              </a:spcBef>
            </a:pPr>
            <a:r>
              <a:rPr lang="en-US" sz="2200" dirty="0" smtClean="0"/>
              <a:t>How data will be used, secured, stored, published, tracked, transported, released, or published</a:t>
            </a:r>
            <a:endParaRPr lang="en-US" sz="2200" dirty="0"/>
          </a:p>
          <a:p>
            <a:pPr marL="968375" indent="-392113">
              <a:spcBef>
                <a:spcPts val="400"/>
              </a:spcBef>
            </a:pPr>
            <a:r>
              <a:rPr lang="en-US" sz="2200" dirty="0" smtClean="0"/>
              <a:t>When the agreement will end (if applicable)</a:t>
            </a:r>
          </a:p>
          <a:p>
            <a:pPr marL="968375" indent="-392113">
              <a:spcBef>
                <a:spcPts val="400"/>
              </a:spcBef>
            </a:pPr>
            <a:r>
              <a:rPr lang="en-US" sz="2200" dirty="0" smtClean="0"/>
              <a:t>How data will be returned </a:t>
            </a:r>
            <a:r>
              <a:rPr lang="en-US" sz="2200" dirty="0"/>
              <a:t>(if applicable) </a:t>
            </a:r>
          </a:p>
          <a:p>
            <a:pPr lvl="1"/>
            <a:endParaRPr lang="en-US" dirty="0" smtClean="0"/>
          </a:p>
          <a:p>
            <a:pPr lvl="1"/>
            <a:endParaRPr lang="en-US" dirty="0"/>
          </a:p>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11</a:t>
            </a:fld>
            <a:endParaRPr lang="en-US" dirty="0"/>
          </a:p>
        </p:txBody>
      </p:sp>
      <p:pic>
        <p:nvPicPr>
          <p:cNvPr id="8" name="Picture 7" descr="DISCUS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2877318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r>
              <a:rPr lang="en-US" dirty="0" smtClean="0"/>
              <a:t>"Schedule A" Form</a:t>
            </a:r>
            <a:endParaRPr lang="en-US" dirty="0"/>
          </a:p>
        </p:txBody>
      </p:sp>
      <p:sp>
        <p:nvSpPr>
          <p:cNvPr id="3" name="Content Placeholder 2"/>
          <p:cNvSpPr>
            <a:spLocks noGrp="1"/>
          </p:cNvSpPr>
          <p:nvPr>
            <p:ph idx="1"/>
          </p:nvPr>
        </p:nvSpPr>
        <p:spPr>
          <a:xfrm>
            <a:off x="381000" y="1905000"/>
            <a:ext cx="8382000" cy="4200525"/>
          </a:xfrm>
        </p:spPr>
        <p:txBody>
          <a:bodyPr>
            <a:normAutofit fontScale="92500"/>
          </a:bodyPr>
          <a:lstStyle/>
          <a:p>
            <a:pPr marL="57150" indent="0" algn="just">
              <a:spcBef>
                <a:spcPts val="0"/>
              </a:spcBef>
              <a:buNone/>
            </a:pPr>
            <a:r>
              <a:rPr lang="en-US" b="1" dirty="0" smtClean="0"/>
              <a:t>The completed Schedule A Form should also </a:t>
            </a:r>
            <a:r>
              <a:rPr lang="en-US" b="1" dirty="0"/>
              <a:t>include any additional </a:t>
            </a:r>
            <a:r>
              <a:rPr lang="en-US" b="1" dirty="0" smtClean="0"/>
              <a:t>requirements </a:t>
            </a:r>
            <a:r>
              <a:rPr lang="en-US" b="1" dirty="0"/>
              <a:t>agreed upon by the parties </a:t>
            </a:r>
            <a:r>
              <a:rPr lang="en-US" b="1" dirty="0" smtClean="0"/>
              <a:t>that </a:t>
            </a:r>
            <a:r>
              <a:rPr lang="en-US" b="1" dirty="0"/>
              <a:t>aren’t </a:t>
            </a:r>
            <a:r>
              <a:rPr lang="en-US" b="1" dirty="0" smtClean="0"/>
              <a:t>addressed elsewhere, such as: </a:t>
            </a:r>
          </a:p>
          <a:p>
            <a:pPr marL="631825" lvl="1" indent="-403225">
              <a:lnSpc>
                <a:spcPct val="110000"/>
              </a:lnSpc>
              <a:spcBef>
                <a:spcPts val="1200"/>
              </a:spcBef>
              <a:buClr>
                <a:schemeClr val="accent1"/>
              </a:buClr>
              <a:buSzPct val="75000"/>
              <a:buFont typeface="Wingdings" pitchFamily="2" charset="2"/>
              <a:buChar char=""/>
            </a:pPr>
            <a:r>
              <a:rPr lang="en-US" sz="2400" dirty="0" smtClean="0"/>
              <a:t>Reference </a:t>
            </a:r>
            <a:r>
              <a:rPr lang="en-US" sz="2400" dirty="0"/>
              <a:t>to additional applicable state or federal rules or laws</a:t>
            </a:r>
          </a:p>
          <a:p>
            <a:pPr marL="631825" lvl="1" indent="-403225">
              <a:lnSpc>
                <a:spcPct val="110000"/>
              </a:lnSpc>
              <a:buClr>
                <a:schemeClr val="accent1"/>
              </a:buClr>
              <a:buSzPct val="75000"/>
              <a:buFont typeface="Wingdings" pitchFamily="2" charset="2"/>
              <a:buChar char=""/>
            </a:pPr>
            <a:r>
              <a:rPr lang="en-US" sz="2400" dirty="0"/>
              <a:t>Data management plan guidelines, protocols and standards</a:t>
            </a:r>
          </a:p>
          <a:p>
            <a:pPr marL="631825" lvl="1" indent="-403225">
              <a:lnSpc>
                <a:spcPct val="110000"/>
              </a:lnSpc>
              <a:buClr>
                <a:schemeClr val="accent1"/>
              </a:buClr>
              <a:buSzPct val="75000"/>
              <a:buFont typeface="Wingdings" pitchFamily="2" charset="2"/>
              <a:buChar char=""/>
            </a:pPr>
            <a:r>
              <a:rPr lang="en-US" sz="2400" dirty="0"/>
              <a:t>A matrix detailing individual agency requirements</a:t>
            </a:r>
          </a:p>
          <a:p>
            <a:pPr marL="631825" lvl="1" indent="-403225">
              <a:lnSpc>
                <a:spcPct val="110000"/>
              </a:lnSpc>
              <a:buClr>
                <a:schemeClr val="accent1"/>
              </a:buClr>
              <a:buSzPct val="75000"/>
              <a:buFont typeface="Wingdings" pitchFamily="2" charset="2"/>
              <a:buChar char=""/>
            </a:pPr>
            <a:r>
              <a:rPr lang="en-US" sz="2400" dirty="0"/>
              <a:t>Any rules that apply to the method of transfer, storage or destruction of the specific type of data being shared</a:t>
            </a:r>
          </a:p>
          <a:p>
            <a:pPr marL="631825" lvl="1" indent="-403225">
              <a:lnSpc>
                <a:spcPct val="110000"/>
              </a:lnSpc>
              <a:buClr>
                <a:schemeClr val="accent1"/>
              </a:buClr>
              <a:buSzPct val="75000"/>
              <a:buFont typeface="Wingdings" pitchFamily="2" charset="2"/>
              <a:buChar char=""/>
            </a:pPr>
            <a:r>
              <a:rPr lang="en-US" sz="2400" dirty="0"/>
              <a:t>A business rules glossary</a:t>
            </a:r>
          </a:p>
          <a:p>
            <a:pPr marL="631825" lvl="1" indent="-403225">
              <a:lnSpc>
                <a:spcPct val="110000"/>
              </a:lnSpc>
              <a:buClr>
                <a:schemeClr val="accent1"/>
              </a:buClr>
              <a:buSzPct val="75000"/>
              <a:buFont typeface="Wingdings" pitchFamily="2" charset="2"/>
              <a:buChar char=""/>
            </a:pPr>
            <a:r>
              <a:rPr lang="en-US" sz="2400" dirty="0"/>
              <a:t>Research, publication and distribution requirements</a:t>
            </a:r>
          </a:p>
          <a:p>
            <a:endParaRPr lang="en-US" dirty="0"/>
          </a:p>
          <a:p>
            <a:pPr lvl="1"/>
            <a:endParaRPr lang="en-US" dirty="0" smtClean="0"/>
          </a:p>
          <a:p>
            <a:pPr lvl="1"/>
            <a:endParaRPr lang="en-US" dirty="0"/>
          </a:p>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12</a:t>
            </a:fld>
            <a:endParaRPr lang="en-US" dirty="0"/>
          </a:p>
        </p:txBody>
      </p:sp>
      <p:pic>
        <p:nvPicPr>
          <p:cNvPr id="8" name="Picture 7" descr="DISCUS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1360431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rmAutofit/>
          </a:bodyPr>
          <a:lstStyle/>
          <a:p>
            <a:r>
              <a:rPr lang="en-US" dirty="0" smtClean="0"/>
              <a:t>DISCUSS Email &amp; Webpage</a:t>
            </a:r>
            <a:endParaRPr lang="en-US" dirty="0"/>
          </a:p>
        </p:txBody>
      </p:sp>
      <p:sp>
        <p:nvSpPr>
          <p:cNvPr id="3" name="Content Placeholder 2"/>
          <p:cNvSpPr>
            <a:spLocks noGrp="1"/>
          </p:cNvSpPr>
          <p:nvPr>
            <p:ph idx="1"/>
          </p:nvPr>
        </p:nvSpPr>
        <p:spPr>
          <a:xfrm>
            <a:off x="606879" y="2536371"/>
            <a:ext cx="7981950" cy="3382963"/>
          </a:xfrm>
        </p:spPr>
        <p:txBody>
          <a:bodyPr>
            <a:normAutofit/>
          </a:bodyPr>
          <a:lstStyle/>
          <a:p>
            <a:pPr marL="0" indent="0" algn="just">
              <a:spcBef>
                <a:spcPts val="1800"/>
              </a:spcBef>
              <a:buNone/>
            </a:pPr>
            <a:r>
              <a:rPr lang="en-US" sz="2200" dirty="0"/>
              <a:t>DISCUSS </a:t>
            </a:r>
            <a:r>
              <a:rPr lang="en-US" sz="2200" dirty="0" smtClean="0"/>
              <a:t>has developed an </a:t>
            </a:r>
            <a:r>
              <a:rPr lang="en-US" sz="2200" dirty="0"/>
              <a:t>online webpage under the </a:t>
            </a:r>
            <a:r>
              <a:rPr lang="en-US" sz="2200" dirty="0" smtClean="0"/>
              <a:t>OMES </a:t>
            </a:r>
            <a:r>
              <a:rPr lang="en-US" sz="2200" dirty="0"/>
              <a:t>Data Governance website, to provide a place to easily access the </a:t>
            </a:r>
            <a:r>
              <a:rPr lang="en-US" sz="2200" dirty="0" smtClean="0"/>
              <a:t>       Multi-Agency Data </a:t>
            </a:r>
            <a:r>
              <a:rPr lang="en-US" sz="2200" dirty="0"/>
              <a:t>Sharing Agreement, </a:t>
            </a:r>
            <a:r>
              <a:rPr lang="en-US" sz="2200" dirty="0" smtClean="0"/>
              <a:t>"</a:t>
            </a:r>
            <a:r>
              <a:rPr lang="en-US" sz="2200" dirty="0"/>
              <a:t>Schedule A" Forms and FAQs about the </a:t>
            </a:r>
            <a:r>
              <a:rPr lang="en-US" sz="2200" dirty="0" smtClean="0"/>
              <a:t>agreement:</a:t>
            </a:r>
            <a:endParaRPr lang="en-US" sz="2200" dirty="0"/>
          </a:p>
          <a:p>
            <a:pPr marL="0" indent="0">
              <a:spcBef>
                <a:spcPts val="600"/>
              </a:spcBef>
              <a:buNone/>
            </a:pPr>
            <a:endParaRPr lang="en-US" sz="1000" dirty="0" smtClean="0"/>
          </a:p>
          <a:p>
            <a:pPr marL="0" indent="0">
              <a:buNone/>
            </a:pPr>
            <a:endParaRPr lang="en-US" dirty="0" smtClean="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13</a:t>
            </a:fld>
            <a:endParaRPr lang="en-US" dirty="0"/>
          </a:p>
        </p:txBody>
      </p:sp>
      <p:pic>
        <p:nvPicPr>
          <p:cNvPr id="7" name="Picture 6" descr="DISCUS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
        <p:nvSpPr>
          <p:cNvPr id="8" name="Footer Placeholder 3"/>
          <p:cNvSpPr txBox="1">
            <a:spLocks/>
          </p:cNvSpPr>
          <p:nvPr/>
        </p:nvSpPr>
        <p:spPr>
          <a:xfrm>
            <a:off x="1447800" y="1676400"/>
            <a:ext cx="6400800" cy="609600"/>
          </a:xfrm>
          <a:prstGeom prst="rect">
            <a:avLst/>
          </a:prstGeom>
          <a:solidFill>
            <a:schemeClr val="accent2">
              <a:lumMod val="20000"/>
              <a:lumOff val="80000"/>
              <a:alpha val="64000"/>
            </a:schemeClr>
          </a:solidFill>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t>DISCUSS </a:t>
            </a:r>
            <a:r>
              <a:rPr lang="en-US" sz="2000" b="1" dirty="0"/>
              <a:t>email address: </a:t>
            </a:r>
            <a:r>
              <a:rPr lang="en-US" sz="2000" b="1" dirty="0" smtClean="0">
                <a:hlinkClick r:id="rId3"/>
              </a:rPr>
              <a:t>datagovernance@omes.ok.gov</a:t>
            </a:r>
            <a:r>
              <a:rPr lang="en-US" sz="2000" b="1" dirty="0" smtClean="0"/>
              <a:t> </a:t>
            </a:r>
            <a:endParaRPr lang="en-US" sz="2000" b="1" dirty="0"/>
          </a:p>
        </p:txBody>
      </p:sp>
      <p:sp>
        <p:nvSpPr>
          <p:cNvPr id="9" name="Content Placeholder 2"/>
          <p:cNvSpPr txBox="1">
            <a:spLocks/>
          </p:cNvSpPr>
          <p:nvPr/>
        </p:nvSpPr>
        <p:spPr>
          <a:xfrm>
            <a:off x="628650" y="3962400"/>
            <a:ext cx="7981950" cy="1905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lgn="ctr">
              <a:spcBef>
                <a:spcPts val="600"/>
              </a:spcBef>
              <a:buNone/>
            </a:pPr>
            <a:r>
              <a:rPr lang="en-US" sz="2000" b="1" dirty="0" smtClean="0"/>
              <a:t>Webpage</a:t>
            </a:r>
          </a:p>
          <a:p>
            <a:pPr marL="0" indent="0" algn="ctr">
              <a:spcBef>
                <a:spcPts val="600"/>
              </a:spcBef>
              <a:buNone/>
            </a:pPr>
            <a:r>
              <a:rPr lang="en-US" sz="1800" dirty="0">
                <a:hlinkClick r:id="rId4"/>
              </a:rPr>
              <a:t>http://</a:t>
            </a:r>
            <a:r>
              <a:rPr lang="en-US" sz="1800" dirty="0" smtClean="0">
                <a:hlinkClick r:id="rId4"/>
              </a:rPr>
              <a:t>omes.ok.gov/services/information-services/data-governance/discuss</a:t>
            </a:r>
            <a:endParaRPr lang="en-US" sz="1800" dirty="0" smtClean="0"/>
          </a:p>
          <a:p>
            <a:pPr marL="0" indent="0" algn="ctr">
              <a:spcBef>
                <a:spcPts val="600"/>
              </a:spcBef>
              <a:buNone/>
            </a:pPr>
            <a:endParaRPr lang="en-US" sz="1400" dirty="0" smtClean="0"/>
          </a:p>
          <a:p>
            <a:pPr marL="0" indent="0" algn="ctr">
              <a:buNone/>
            </a:pPr>
            <a:r>
              <a:rPr lang="en-US" sz="2000" b="1" dirty="0" smtClean="0"/>
              <a:t>Data Sharing Agreement</a:t>
            </a:r>
          </a:p>
          <a:p>
            <a:pPr marL="0" indent="0" algn="ctr">
              <a:buNone/>
            </a:pPr>
            <a:r>
              <a:rPr lang="en-US" sz="1800" dirty="0" smtClean="0">
                <a:hlinkClick r:id="rId5"/>
              </a:rPr>
              <a:t>https://www.ok.gov/cio/documents/DataGovernanceMulti-AgencyMOU.pdf</a:t>
            </a:r>
            <a:endParaRPr lang="en-US" sz="1800" dirty="0" smtClean="0"/>
          </a:p>
          <a:p>
            <a:pPr marL="0" indent="0" algn="ctr">
              <a:buNone/>
            </a:pPr>
            <a:endParaRPr lang="en-US" dirty="0" smtClean="0"/>
          </a:p>
          <a:p>
            <a:endParaRPr lang="en-US" dirty="0" smtClean="0"/>
          </a:p>
          <a:p>
            <a:pPr marL="0" indent="0">
              <a:buFont typeface="Wingdings" pitchFamily="2" charset="2"/>
              <a:buNone/>
            </a:pPr>
            <a:endParaRPr lang="en-US" dirty="0"/>
          </a:p>
        </p:txBody>
      </p:sp>
    </p:spTree>
    <p:extLst>
      <p:ext uri="{BB962C8B-B14F-4D97-AF65-F5344CB8AC3E}">
        <p14:creationId xmlns:p14="http://schemas.microsoft.com/office/powerpoint/2010/main" val="563904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DISCUSS Data </a:t>
            </a:r>
            <a:r>
              <a:rPr lang="en-US" b="1" dirty="0" smtClean="0"/>
              <a:t>Governance</a:t>
            </a:r>
            <a:endParaRPr lang="en-US" b="1" dirty="0"/>
          </a:p>
        </p:txBody>
      </p:sp>
      <p:sp>
        <p:nvSpPr>
          <p:cNvPr id="3" name="Content Placeholder 2"/>
          <p:cNvSpPr>
            <a:spLocks noGrp="1"/>
          </p:cNvSpPr>
          <p:nvPr>
            <p:ph idx="1"/>
          </p:nvPr>
        </p:nvSpPr>
        <p:spPr/>
        <p:txBody>
          <a:bodyPr/>
          <a:lstStyle/>
          <a:p>
            <a:pPr marL="0" indent="0">
              <a:buNone/>
            </a:pPr>
            <a:endParaRPr lang="en-US" b="1" dirty="0"/>
          </a:p>
          <a:p>
            <a:pPr marL="0" indent="0">
              <a:buNone/>
            </a:pPr>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14</a:t>
            </a:fld>
            <a:endParaRPr lang="en-US" dirty="0"/>
          </a:p>
        </p:txBody>
      </p:sp>
      <p:sp>
        <p:nvSpPr>
          <p:cNvPr id="6" name="Text Placeholder 5"/>
          <p:cNvSpPr>
            <a:spLocks noGrp="1"/>
          </p:cNvSpPr>
          <p:nvPr>
            <p:ph type="body" sz="half" idx="2"/>
          </p:nvPr>
        </p:nvSpPr>
        <p:spPr/>
        <p:txBody>
          <a:bodyPr/>
          <a:lstStyle/>
          <a:p>
            <a:r>
              <a:rPr lang="en-US" b="1" dirty="0" smtClean="0"/>
              <a:t>Subcommittee Members</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417284994"/>
              </p:ext>
            </p:extLst>
          </p:nvPr>
        </p:nvGraphicFramePr>
        <p:xfrm>
          <a:off x="876300" y="1717040"/>
          <a:ext cx="7467602" cy="490220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xmlns="" val="20000"/>
                    </a:ext>
                  </a:extLst>
                </a:gridCol>
                <a:gridCol w="2952752">
                  <a:extLst>
                    <a:ext uri="{9D8B030D-6E8A-4147-A177-3AD203B41FA5}">
                      <a16:colId xmlns:a16="http://schemas.microsoft.com/office/drawing/2014/main" xmlns="" val="20001"/>
                    </a:ext>
                  </a:extLst>
                </a:gridCol>
                <a:gridCol w="2800350">
                  <a:extLst>
                    <a:ext uri="{9D8B030D-6E8A-4147-A177-3AD203B41FA5}">
                      <a16:colId xmlns:a16="http://schemas.microsoft.com/office/drawing/2014/main" xmlns="" val="20002"/>
                    </a:ext>
                  </a:extLst>
                </a:gridCol>
              </a:tblGrid>
              <a:tr h="457200">
                <a:tc>
                  <a:txBody>
                    <a:bodyPr/>
                    <a:lstStyle/>
                    <a:p>
                      <a:pPr algn="ctr"/>
                      <a:r>
                        <a:rPr lang="en-US" dirty="0" smtClean="0"/>
                        <a:t>Agency </a:t>
                      </a:r>
                      <a:endParaRPr lang="en-US" dirty="0"/>
                    </a:p>
                  </a:txBody>
                  <a:tcPr/>
                </a:tc>
                <a:tc>
                  <a:txBody>
                    <a:bodyPr/>
                    <a:lstStyle/>
                    <a:p>
                      <a:pPr algn="ctr"/>
                      <a:r>
                        <a:rPr lang="en-US" dirty="0" smtClean="0"/>
                        <a:t>Voting Members</a:t>
                      </a:r>
                      <a:endParaRPr lang="en-US" dirty="0"/>
                    </a:p>
                  </a:txBody>
                  <a:tcPr/>
                </a:tc>
                <a:tc>
                  <a:txBody>
                    <a:bodyPr/>
                    <a:lstStyle/>
                    <a:p>
                      <a:pPr algn="ctr"/>
                      <a:r>
                        <a:rPr lang="en-US" dirty="0" smtClean="0"/>
                        <a:t>Designee</a:t>
                      </a:r>
                      <a:endParaRPr lang="en-US" dirty="0"/>
                    </a:p>
                  </a:txBody>
                  <a:tcPr/>
                </a:tc>
                <a:extLst>
                  <a:ext uri="{0D108BD9-81ED-4DB2-BD59-A6C34878D82A}">
                    <a16:rowId xmlns:a16="http://schemas.microsoft.com/office/drawing/2014/main" xmlns="" val="10000"/>
                  </a:ext>
                </a:extLst>
              </a:tr>
              <a:tr h="370840">
                <a:tc>
                  <a:txBody>
                    <a:bodyPr/>
                    <a:lstStyle/>
                    <a:p>
                      <a:pPr algn="ctr"/>
                      <a:r>
                        <a:rPr lang="en-US" dirty="0" smtClean="0"/>
                        <a:t>OHCA</a:t>
                      </a:r>
                      <a:endParaRPr lang="en-US" dirty="0"/>
                    </a:p>
                  </a:txBody>
                  <a:tcPr/>
                </a:tc>
                <a:tc>
                  <a:txBody>
                    <a:bodyPr/>
                    <a:lstStyle/>
                    <a:p>
                      <a:pPr algn="ctr"/>
                      <a:r>
                        <a:rPr lang="en-US" dirty="0" smtClean="0"/>
                        <a:t>Fred Oraene, Chair</a:t>
                      </a:r>
                      <a:endParaRPr lang="en-US" dirty="0"/>
                    </a:p>
                  </a:txBody>
                  <a:tcPr/>
                </a:tc>
                <a:tc>
                  <a:txBody>
                    <a:bodyPr/>
                    <a:lstStyle/>
                    <a:p>
                      <a:pPr algn="ctr"/>
                      <a:r>
                        <a:rPr lang="en-US" dirty="0" smtClean="0"/>
                        <a:t>Derek Lieser</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DMHSAS</a:t>
                      </a:r>
                      <a:endParaRPr lang="en-US" dirty="0"/>
                    </a:p>
                  </a:txBody>
                  <a:tcPr/>
                </a:tc>
                <a:tc>
                  <a:txBody>
                    <a:bodyPr/>
                    <a:lstStyle/>
                    <a:p>
                      <a:pPr algn="ctr"/>
                      <a:r>
                        <a:rPr lang="en-US" dirty="0" smtClean="0"/>
                        <a:t>Tracy Leeper, Vice-Chair</a:t>
                      </a:r>
                      <a:endParaRPr lang="en-US" dirty="0"/>
                    </a:p>
                  </a:txBody>
                  <a:tcPr>
                    <a:lnB w="12700" cmpd="sng">
                      <a:noFill/>
                    </a:lnB>
                  </a:tcPr>
                </a:tc>
                <a:tc>
                  <a:txBody>
                    <a:bodyPr/>
                    <a:lstStyle/>
                    <a:p>
                      <a:pPr algn="ctr"/>
                      <a:r>
                        <a:rPr lang="en-US" dirty="0" smtClean="0"/>
                        <a:t>Austin Ralstin</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OSDH</a:t>
                      </a:r>
                      <a:endParaRPr lang="en-US" dirty="0"/>
                    </a:p>
                  </a:txBody>
                  <a:tcPr>
                    <a:lnR w="12700" cmpd="sng">
                      <a:noFill/>
                    </a:lnR>
                  </a:tcPr>
                </a:tc>
                <a:tc>
                  <a:txBody>
                    <a:bodyPr/>
                    <a:lstStyle/>
                    <a:p>
                      <a:pPr algn="ctr"/>
                      <a:r>
                        <a:rPr lang="en-US" dirty="0" smtClean="0"/>
                        <a:t>Becki Moore</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Derek</a:t>
                      </a:r>
                      <a:r>
                        <a:rPr lang="en-US" baseline="0" dirty="0" smtClean="0"/>
                        <a:t> Pate</a:t>
                      </a:r>
                      <a:endParaRPr lang="en-US" dirty="0"/>
                    </a:p>
                  </a:txBody>
                  <a:tcPr>
                    <a:lnL w="12700" cmpd="sng">
                      <a:noFill/>
                    </a:lnL>
                  </a:tcPr>
                </a:tc>
                <a:extLst>
                  <a:ext uri="{0D108BD9-81ED-4DB2-BD59-A6C34878D82A}">
                    <a16:rowId xmlns:a16="http://schemas.microsoft.com/office/drawing/2014/main" xmlns="" val="10003"/>
                  </a:ext>
                </a:extLst>
              </a:tr>
              <a:tr h="370840">
                <a:tc>
                  <a:txBody>
                    <a:bodyPr/>
                    <a:lstStyle/>
                    <a:p>
                      <a:pPr algn="ctr"/>
                      <a:r>
                        <a:rPr lang="en-US" dirty="0" smtClean="0"/>
                        <a:t>OKDRS</a:t>
                      </a:r>
                      <a:endParaRPr lang="en-US" dirty="0"/>
                    </a:p>
                  </a:txBody>
                  <a:tcPr/>
                </a:tc>
                <a:tc>
                  <a:txBody>
                    <a:bodyPr/>
                    <a:lstStyle/>
                    <a:p>
                      <a:pPr algn="ctr"/>
                      <a:r>
                        <a:rPr lang="en-US" dirty="0" smtClean="0"/>
                        <a:t>Lyuda Polyun</a:t>
                      </a:r>
                      <a:endParaRPr lang="en-US" dirty="0"/>
                    </a:p>
                  </a:txBody>
                  <a:tcPr>
                    <a:lnT w="12700" cmpd="sng">
                      <a:noFill/>
                    </a:lnT>
                  </a:tcPr>
                </a:tc>
                <a:tc>
                  <a:txBody>
                    <a:bodyPr/>
                    <a:lstStyle/>
                    <a:p>
                      <a:pPr algn="ctr"/>
                      <a:r>
                        <a:rPr lang="en-US" dirty="0" smtClean="0"/>
                        <a:t>Tiffany Davis</a:t>
                      </a:r>
                      <a:endParaRPr lang="en-US" dirty="0"/>
                    </a:p>
                  </a:txBody>
                  <a:tcPr/>
                </a:tc>
                <a:extLst>
                  <a:ext uri="{0D108BD9-81ED-4DB2-BD59-A6C34878D82A}">
                    <a16:rowId xmlns:a16="http://schemas.microsoft.com/office/drawing/2014/main" xmlns="" val="10004"/>
                  </a:ext>
                </a:extLst>
              </a:tr>
              <a:tr h="370840">
                <a:tc>
                  <a:txBody>
                    <a:bodyPr/>
                    <a:lstStyle/>
                    <a:p>
                      <a:pPr algn="ctr"/>
                      <a:r>
                        <a:rPr lang="en-US" dirty="0" smtClean="0"/>
                        <a:t>DHS</a:t>
                      </a:r>
                      <a:endParaRPr lang="en-US" dirty="0"/>
                    </a:p>
                  </a:txBody>
                  <a:tcPr/>
                </a:tc>
                <a:tc>
                  <a:txBody>
                    <a:bodyPr/>
                    <a:lstStyle/>
                    <a:p>
                      <a:pPr algn="ctr"/>
                      <a:r>
                        <a:rPr lang="en-US" dirty="0" smtClean="0"/>
                        <a:t>Molly Green</a:t>
                      </a:r>
                      <a:endParaRPr lang="en-US" dirty="0"/>
                    </a:p>
                  </a:txBody>
                  <a:tcPr/>
                </a:tc>
                <a:tc>
                  <a:txBody>
                    <a:bodyPr/>
                    <a:lstStyle/>
                    <a:p>
                      <a:pPr algn="ctr"/>
                      <a:r>
                        <a:rPr lang="en-US" dirty="0" smtClean="0"/>
                        <a:t>Tara</a:t>
                      </a:r>
                      <a:r>
                        <a:rPr lang="en-US" baseline="0" dirty="0" smtClean="0"/>
                        <a:t> Williams</a:t>
                      </a:r>
                      <a:endParaRPr lang="en-US" dirty="0"/>
                    </a:p>
                  </a:txBody>
                  <a:tcPr/>
                </a:tc>
                <a:extLst>
                  <a:ext uri="{0D108BD9-81ED-4DB2-BD59-A6C34878D82A}">
                    <a16:rowId xmlns:a16="http://schemas.microsoft.com/office/drawing/2014/main" xmlns="" val="10005"/>
                  </a:ext>
                </a:extLst>
              </a:tr>
              <a:tr h="370840">
                <a:tc>
                  <a:txBody>
                    <a:bodyPr/>
                    <a:lstStyle/>
                    <a:p>
                      <a:pPr algn="ctr"/>
                      <a:r>
                        <a:rPr lang="en-US" dirty="0" smtClean="0"/>
                        <a:t>JDMC</a:t>
                      </a:r>
                      <a:endParaRPr lang="en-US" dirty="0"/>
                    </a:p>
                  </a:txBody>
                  <a:tcPr>
                    <a:lnB w="12700" cmpd="sng">
                      <a:noFill/>
                    </a:lnB>
                  </a:tcPr>
                </a:tc>
                <a:tc>
                  <a:txBody>
                    <a:bodyPr/>
                    <a:lstStyle/>
                    <a:p>
                      <a:pPr algn="ctr"/>
                      <a:r>
                        <a:rPr lang="en-US" dirty="0" smtClean="0"/>
                        <a:t>Erik Paulson</a:t>
                      </a:r>
                      <a:endParaRPr lang="en-US" dirty="0"/>
                    </a:p>
                  </a:txBody>
                  <a:tcPr>
                    <a:lnB w="12700" cmpd="sng">
                      <a:noFill/>
                    </a:lnB>
                  </a:tcPr>
                </a:tc>
                <a:tc>
                  <a:txBody>
                    <a:bodyPr/>
                    <a:lstStyle/>
                    <a:p>
                      <a:pPr algn="ctr"/>
                      <a:r>
                        <a:rPr lang="en-US" dirty="0" smtClean="0"/>
                        <a:t>TBD</a:t>
                      </a:r>
                      <a:endParaRPr lang="en-US" dirty="0"/>
                    </a:p>
                  </a:txBody>
                  <a:tcPr>
                    <a:lnB w="12700" cmpd="sng">
                      <a:noFill/>
                    </a:lnB>
                  </a:tcPr>
                </a:tc>
                <a:extLst>
                  <a:ext uri="{0D108BD9-81ED-4DB2-BD59-A6C34878D82A}">
                    <a16:rowId xmlns:a16="http://schemas.microsoft.com/office/drawing/2014/main" xmlns="" val="10006"/>
                  </a:ext>
                </a:extLst>
              </a:tr>
              <a:tr h="370840">
                <a:tc>
                  <a:txBody>
                    <a:bodyPr/>
                    <a:lstStyle/>
                    <a:p>
                      <a:pPr algn="ctr"/>
                      <a:r>
                        <a:rPr lang="en-US" dirty="0" smtClean="0"/>
                        <a:t>OJA</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Len Morris</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TBD</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70840">
                <a:tc>
                  <a:txBody>
                    <a:bodyPr/>
                    <a:lstStyle/>
                    <a:p>
                      <a:pPr algn="ctr"/>
                      <a:r>
                        <a:rPr lang="en-US" dirty="0" smtClean="0"/>
                        <a:t>OSDE</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Erik Friend</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TBD</a:t>
                      </a: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70840">
                <a:tc>
                  <a:txBody>
                    <a:bodyPr/>
                    <a:lstStyle/>
                    <a:p>
                      <a:pPr algn="ctr"/>
                      <a:r>
                        <a:rPr lang="en-US" dirty="0" smtClean="0"/>
                        <a:t>OMES</a:t>
                      </a:r>
                      <a:endParaRPr lang="en-US" dirty="0"/>
                    </a:p>
                  </a:txBody>
                  <a:tcPr>
                    <a:lnT w="12700" cap="flat" cmpd="sng" algn="ctr">
                      <a:noFill/>
                      <a:prstDash val="solid"/>
                      <a:round/>
                      <a:headEnd type="none" w="med" len="med"/>
                      <a:tailEnd type="none" w="med" len="med"/>
                    </a:lnT>
                  </a:tcPr>
                </a:tc>
                <a:tc gridSpan="2">
                  <a:txBody>
                    <a:bodyPr/>
                    <a:lstStyle/>
                    <a:p>
                      <a:pPr algn="l"/>
                      <a:r>
                        <a:rPr lang="en-US" dirty="0" smtClean="0"/>
                        <a:t>     Patsy</a:t>
                      </a:r>
                      <a:r>
                        <a:rPr lang="en-US" baseline="0" dirty="0" smtClean="0"/>
                        <a:t> </a:t>
                      </a:r>
                      <a:r>
                        <a:rPr lang="en-US" baseline="0" dirty="0" err="1" smtClean="0"/>
                        <a:t>Leisering</a:t>
                      </a:r>
                      <a:r>
                        <a:rPr lang="en-US" baseline="0" dirty="0" smtClean="0"/>
                        <a:t> &amp; Sumita Pokharel, </a:t>
                      </a:r>
                      <a:r>
                        <a:rPr lang="en-US" dirty="0" smtClean="0"/>
                        <a:t>Non-voting Members</a:t>
                      </a:r>
                      <a:endParaRPr lang="en-US" dirty="0"/>
                    </a:p>
                  </a:txBody>
                  <a:tcPr>
                    <a:lnT w="12700" cap="flat" cmpd="sng" algn="ctr">
                      <a:noFill/>
                      <a:prstDash val="solid"/>
                      <a:round/>
                      <a:headEnd type="none" w="med" len="med"/>
                      <a:tailEnd type="none" w="med" len="med"/>
                    </a:lnT>
                  </a:tcPr>
                </a:tc>
                <a:tc hMerge="1">
                  <a:txBody>
                    <a:bodyPr/>
                    <a:lstStyle/>
                    <a:p>
                      <a:endParaRPr lang="en-US" dirty="0"/>
                    </a:p>
                  </a:txBody>
                  <a:tcPr/>
                </a:tc>
                <a:extLst>
                  <a:ext uri="{0D108BD9-81ED-4DB2-BD59-A6C34878D82A}">
                    <a16:rowId xmlns:a16="http://schemas.microsoft.com/office/drawing/2014/main" xmlns="" val="10009"/>
                  </a:ext>
                </a:extLst>
              </a:tr>
              <a:tr h="370840">
                <a:tc>
                  <a:txBody>
                    <a:bodyPr/>
                    <a:lstStyle/>
                    <a:p>
                      <a:pPr algn="ctr"/>
                      <a:r>
                        <a:rPr lang="en-US" dirty="0" smtClean="0"/>
                        <a:t>OMES</a:t>
                      </a:r>
                      <a:endParaRPr lang="en-US" dirty="0"/>
                    </a:p>
                  </a:txBody>
                  <a:tcPr/>
                </a:tc>
                <a:tc gridSpan="2">
                  <a:txBody>
                    <a:bodyPr/>
                    <a:lstStyle/>
                    <a:p>
                      <a:pPr algn="l"/>
                      <a:r>
                        <a:rPr lang="en-US" dirty="0" smtClean="0"/>
                        <a:t>     Autumn Felty, Data Governance Manager</a:t>
                      </a:r>
                      <a:endParaRPr lang="en-US" dirty="0"/>
                    </a:p>
                  </a:txBody>
                  <a:tcPr/>
                </a:tc>
                <a:tc hMerge="1">
                  <a:txBody>
                    <a:bodyPr/>
                    <a:lstStyle/>
                    <a:p>
                      <a:endParaRPr lang="en-US" dirty="0"/>
                    </a:p>
                  </a:txBody>
                  <a:tcPr/>
                </a:tc>
                <a:extLst>
                  <a:ext uri="{0D108BD9-81ED-4DB2-BD59-A6C34878D82A}">
                    <a16:rowId xmlns:a16="http://schemas.microsoft.com/office/drawing/2014/main" xmlns="" val="10010"/>
                  </a:ext>
                </a:extLst>
              </a:tr>
              <a:tr h="370840">
                <a:tc>
                  <a:txBody>
                    <a:bodyPr/>
                    <a:lstStyle/>
                    <a:p>
                      <a:pPr algn="ctr"/>
                      <a:r>
                        <a:rPr lang="en-US" dirty="0" smtClean="0"/>
                        <a:t>HHS DISCUSS</a:t>
                      </a:r>
                      <a:endParaRPr lang="en-US" dirty="0"/>
                    </a:p>
                  </a:txBody>
                  <a:tcPr/>
                </a:tc>
                <a:tc gridSpan="2">
                  <a:txBody>
                    <a:bodyPr/>
                    <a:lstStyle/>
                    <a:p>
                      <a:pPr algn="l"/>
                      <a:r>
                        <a:rPr lang="en-US" dirty="0" smtClean="0"/>
                        <a:t>     Nicole Prieto Johns,  DISCUSS Program Administrator</a:t>
                      </a:r>
                      <a:endParaRPr lang="en-US" dirty="0"/>
                    </a:p>
                  </a:txBody>
                  <a:tcPr/>
                </a:tc>
                <a:tc hMerge="1">
                  <a:txBody>
                    <a:bodyPr/>
                    <a:lstStyle/>
                    <a:p>
                      <a:endParaRPr lang="en-US" dirty="0"/>
                    </a:p>
                  </a:txBody>
                  <a:tcPr/>
                </a:tc>
                <a:extLst>
                  <a:ext uri="{0D108BD9-81ED-4DB2-BD59-A6C34878D82A}">
                    <a16:rowId xmlns:a16="http://schemas.microsoft.com/office/drawing/2014/main" xmlns="" val="10011"/>
                  </a:ext>
                </a:extLst>
              </a:tr>
              <a:tr h="254000">
                <a:tc>
                  <a:txBody>
                    <a:bodyPr/>
                    <a:lstStyle/>
                    <a:p>
                      <a:pPr algn="ctr"/>
                      <a:endParaRPr lang="en-US" dirty="0"/>
                    </a:p>
                  </a:txBody>
                  <a:tcPr>
                    <a:solidFill>
                      <a:schemeClr val="accent1"/>
                    </a:solidFill>
                  </a:tcPr>
                </a:tc>
                <a:tc>
                  <a:txBody>
                    <a:bodyPr/>
                    <a:lstStyle/>
                    <a:p>
                      <a:pPr algn="ctr"/>
                      <a:endParaRPr lang="en-US" dirty="0"/>
                    </a:p>
                  </a:txBody>
                  <a:tcPr>
                    <a:solidFill>
                      <a:schemeClr val="accent1"/>
                    </a:solidFill>
                  </a:tcPr>
                </a:tc>
                <a:tc>
                  <a:txBody>
                    <a:bodyPr/>
                    <a:lstStyle/>
                    <a:p>
                      <a:pPr algn="ctr"/>
                      <a:endParaRPr lang="en-US" dirty="0"/>
                    </a:p>
                  </a:txBody>
                  <a:tcPr>
                    <a:solidFill>
                      <a:schemeClr val="accent1"/>
                    </a:solidFill>
                  </a:tcPr>
                </a:tc>
                <a:extLst>
                  <a:ext uri="{0D108BD9-81ED-4DB2-BD59-A6C34878D82A}">
                    <a16:rowId xmlns:a16="http://schemas.microsoft.com/office/drawing/2014/main" xmlns="" val="10012"/>
                  </a:ext>
                </a:extLst>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943" y="6172200"/>
            <a:ext cx="495300" cy="538480"/>
          </a:xfrm>
          <a:prstGeom prst="rect">
            <a:avLst/>
          </a:prstGeom>
        </p:spPr>
      </p:pic>
    </p:spTree>
    <p:extLst>
      <p:ext uri="{BB962C8B-B14F-4D97-AF65-F5344CB8AC3E}">
        <p14:creationId xmlns:p14="http://schemas.microsoft.com/office/powerpoint/2010/main" val="3030550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Questions?</a:t>
            </a:r>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15</a:t>
            </a:fld>
            <a:endParaRPr lang="en-US" dirty="0"/>
          </a:p>
        </p:txBody>
      </p:sp>
      <p:pic>
        <p:nvPicPr>
          <p:cNvPr id="1026" name="Picture 2" descr="ic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9690" y="3114216"/>
            <a:ext cx="6484620" cy="131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descr="DISCUS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924810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Thank you!</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
        <p:nvSpPr>
          <p:cNvPr id="2" name="Slide Number Placeholder 1"/>
          <p:cNvSpPr>
            <a:spLocks noGrp="1"/>
          </p:cNvSpPr>
          <p:nvPr>
            <p:ph type="sldNum" sz="quarter" idx="12"/>
          </p:nvPr>
        </p:nvSpPr>
        <p:spPr/>
        <p:txBody>
          <a:bodyPr/>
          <a:lstStyle/>
          <a:p>
            <a:fld id="{655B7EEF-909F-423A-BD3B-CDD4016687BB}" type="slidenum">
              <a:rPr lang="en-US" smtClean="0"/>
              <a:t>16</a:t>
            </a:fld>
            <a:endParaRPr lang="en-US" dirty="0"/>
          </a:p>
        </p:txBody>
      </p:sp>
    </p:spTree>
    <p:extLst>
      <p:ext uri="{BB962C8B-B14F-4D97-AF65-F5344CB8AC3E}">
        <p14:creationId xmlns:p14="http://schemas.microsoft.com/office/powerpoint/2010/main" val="2628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0" y="182880"/>
            <a:ext cx="9144000" cy="1111664"/>
          </a:xfrm>
        </p:spPr>
        <p:txBody>
          <a:bodyPr>
            <a:normAutofit/>
          </a:bodyPr>
          <a:lstStyle/>
          <a:p>
            <a:r>
              <a:rPr lang="en-US" sz="4400" dirty="0" smtClean="0"/>
              <a:t>Multi-Agency Data Sharing Agreement</a:t>
            </a:r>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2</a:t>
            </a:fld>
            <a:endParaRPr lang="en-US" dirty="0"/>
          </a:p>
        </p:txBody>
      </p:sp>
      <p:pic>
        <p:nvPicPr>
          <p:cNvPr id="14" name="Picture 13" descr="discus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pic>
        <p:nvPicPr>
          <p:cNvPr id="10" name="Picture 6" descr="background"/>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rot="-360000">
            <a:off x="284466" y="3280255"/>
            <a:ext cx="3126897" cy="2690773"/>
          </a:xfrm>
          <a:prstGeom prst="rect">
            <a:avLst/>
          </a:prstGeom>
          <a:noFill/>
          <a:ln>
            <a:noFill/>
          </a:ln>
          <a:effectLst>
            <a:glow rad="292100">
              <a:schemeClr val="accent2">
                <a:lumMod val="60000"/>
                <a:lumOff val="40000"/>
              </a:schemeClr>
            </a:glow>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descr="background"/>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tretch>
            <a:fillRect/>
          </a:stretch>
        </p:blipFill>
        <p:spPr bwMode="auto">
          <a:xfrm rot="22200000">
            <a:off x="380438" y="1694048"/>
            <a:ext cx="3082396" cy="2814362"/>
          </a:xfrm>
          <a:prstGeom prst="rect">
            <a:avLst/>
          </a:prstGeom>
          <a:noFill/>
          <a:ln>
            <a:noFill/>
          </a:ln>
          <a:effectLst>
            <a:glow rad="317500">
              <a:schemeClr val="accent2">
                <a:lumMod val="60000"/>
                <a:lumOff val="40000"/>
              </a:schemeClr>
            </a:glow>
            <a:softEdge rad="508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Placeholder 12"/>
          <p:cNvSpPr>
            <a:spLocks noGrp="1"/>
          </p:cNvSpPr>
          <p:nvPr>
            <p:ph type="body" sz="quarter" idx="3"/>
          </p:nvPr>
        </p:nvSpPr>
        <p:spPr>
          <a:xfrm>
            <a:off x="3657600" y="1676400"/>
            <a:ext cx="5105400" cy="4572000"/>
          </a:xfrm>
          <a:solidFill>
            <a:srgbClr val="C1C5B7"/>
          </a:solidFill>
          <a:scene3d>
            <a:camera prst="orthographicFront"/>
            <a:lightRig rig="threePt" dir="t"/>
          </a:scene3d>
          <a:sp3d contourW="12700">
            <a:bevelT w="127000" h="127000"/>
            <a:contourClr>
              <a:schemeClr val="bg1"/>
            </a:contourClr>
          </a:sp3d>
        </p:spPr>
        <p:txBody>
          <a:bodyPr lIns="182880" rIns="274320" anchor="ctr" anchorCtr="0">
            <a:normAutofit fontScale="92500" lnSpcReduction="20000"/>
          </a:bodyPr>
          <a:lstStyle/>
          <a:p>
            <a:pPr marL="119063" algn="just">
              <a:tabLst>
                <a:tab pos="4691063" algn="l"/>
              </a:tabLst>
            </a:pPr>
            <a:endParaRPr lang="en-US" sz="2200" b="0" dirty="0" smtClean="0"/>
          </a:p>
          <a:p>
            <a:pPr marL="119063" algn="just">
              <a:tabLst>
                <a:tab pos="4691063" algn="l"/>
              </a:tabLst>
            </a:pPr>
            <a:r>
              <a:rPr lang="en-US" sz="2200" b="0" dirty="0" smtClean="0"/>
              <a:t>Nine </a:t>
            </a:r>
            <a:r>
              <a:rPr lang="en-US" sz="2200" b="0" dirty="0"/>
              <a:t>Oklahoma State Agencies </a:t>
            </a:r>
            <a:r>
              <a:rPr lang="en-US" sz="2200" b="0" dirty="0" smtClean="0"/>
              <a:t>worked together to develop </a:t>
            </a:r>
            <a:r>
              <a:rPr lang="en-US" sz="2200" b="0" dirty="0"/>
              <a:t>a Multi-Agency Data Sharing Agreement (DSA). </a:t>
            </a:r>
            <a:endParaRPr lang="en-US" sz="2200" b="0" dirty="0" smtClean="0"/>
          </a:p>
          <a:p>
            <a:pPr marL="119063" algn="just">
              <a:tabLst>
                <a:tab pos="4691063" algn="l"/>
              </a:tabLst>
            </a:pPr>
            <a:r>
              <a:rPr lang="en-US" sz="2200" b="0" dirty="0" smtClean="0"/>
              <a:t> </a:t>
            </a:r>
            <a:endParaRPr lang="en-US" sz="2200" b="0" dirty="0"/>
          </a:p>
          <a:p>
            <a:pPr marL="119063" algn="just">
              <a:tabLst>
                <a:tab pos="4691063" algn="l"/>
              </a:tabLst>
            </a:pPr>
            <a:r>
              <a:rPr lang="en-US" sz="2200" b="0" dirty="0" smtClean="0"/>
              <a:t>This allows participating </a:t>
            </a:r>
            <a:r>
              <a:rPr lang="en-US" sz="2200" b="0" dirty="0"/>
              <a:t>agencies to streamline </a:t>
            </a:r>
            <a:r>
              <a:rPr lang="en-US" sz="2200" b="0" dirty="0" smtClean="0"/>
              <a:t>their </a:t>
            </a:r>
            <a:r>
              <a:rPr lang="en-US" sz="2200" b="0" dirty="0"/>
              <a:t>data sharing processes </a:t>
            </a:r>
            <a:r>
              <a:rPr lang="en-US" sz="2200" b="0" dirty="0" smtClean="0"/>
              <a:t>as outlined in an </a:t>
            </a:r>
            <a:r>
              <a:rPr lang="en-US" sz="2200" b="0" dirty="0"/>
              <a:t>overarching </a:t>
            </a:r>
            <a:r>
              <a:rPr lang="en-US" sz="2200" b="0" dirty="0" smtClean="0"/>
              <a:t>agreement.  It also provides a form </a:t>
            </a:r>
            <a:r>
              <a:rPr lang="en-US" sz="2200" b="0" dirty="0"/>
              <a:t>that can be used </a:t>
            </a:r>
            <a:r>
              <a:rPr lang="en-US" sz="2200" b="0" dirty="0" smtClean="0"/>
              <a:t>to detail an exchange of data between two or more of the agencies. </a:t>
            </a:r>
          </a:p>
          <a:p>
            <a:pPr marL="119063" algn="just">
              <a:tabLst>
                <a:tab pos="4691063" algn="l"/>
              </a:tabLst>
            </a:pPr>
            <a:endParaRPr lang="en-US" sz="2200" b="0" dirty="0"/>
          </a:p>
          <a:p>
            <a:pPr marL="119063" algn="just">
              <a:tabLst>
                <a:tab pos="4691063" algn="l"/>
              </a:tabLst>
            </a:pPr>
            <a:r>
              <a:rPr lang="en-US" sz="2200" b="0" dirty="0" smtClean="0"/>
              <a:t>The form, or “Schedule A”, </a:t>
            </a:r>
            <a:r>
              <a:rPr lang="en-US" sz="2200" b="0" dirty="0"/>
              <a:t>is used </a:t>
            </a:r>
            <a:r>
              <a:rPr lang="en-US" sz="2200" b="0" dirty="0" smtClean="0"/>
              <a:t>to detail </a:t>
            </a:r>
            <a:r>
              <a:rPr lang="en-US" sz="2200" b="0" dirty="0"/>
              <a:t>data exchange criteria such as intended </a:t>
            </a:r>
            <a:r>
              <a:rPr lang="en-US" sz="2200" b="0" dirty="0" smtClean="0"/>
              <a:t>uses, constraints, confidentiality, security and methods </a:t>
            </a:r>
            <a:r>
              <a:rPr lang="en-US" sz="2200" b="0" dirty="0"/>
              <a:t>of data sharing to be applied.  </a:t>
            </a:r>
          </a:p>
          <a:p>
            <a:endParaRPr lang="en-US" sz="1600" dirty="0"/>
          </a:p>
        </p:txBody>
      </p:sp>
    </p:spTree>
    <p:extLst>
      <p:ext uri="{BB962C8B-B14F-4D97-AF65-F5344CB8AC3E}">
        <p14:creationId xmlns:p14="http://schemas.microsoft.com/office/powerpoint/2010/main" val="115586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the Agreement</a:t>
            </a:r>
            <a:endParaRPr lang="en-US" dirty="0"/>
          </a:p>
        </p:txBody>
      </p:sp>
      <p:sp>
        <p:nvSpPr>
          <p:cNvPr id="3" name="Content Placeholder 2"/>
          <p:cNvSpPr>
            <a:spLocks noGrp="1"/>
          </p:cNvSpPr>
          <p:nvPr>
            <p:ph idx="1"/>
          </p:nvPr>
        </p:nvSpPr>
        <p:spPr>
          <a:xfrm>
            <a:off x="413657" y="2133601"/>
            <a:ext cx="8077200" cy="3962400"/>
          </a:xfrm>
        </p:spPr>
        <p:txBody>
          <a:bodyPr>
            <a:normAutofit/>
          </a:bodyPr>
          <a:lstStyle/>
          <a:p>
            <a:pPr algn="just">
              <a:spcBef>
                <a:spcPts val="1200"/>
              </a:spcBef>
            </a:pPr>
            <a:r>
              <a:rPr lang="en-US" b="1" dirty="0" smtClean="0"/>
              <a:t>Streamline Data Exchanges: </a:t>
            </a:r>
            <a:r>
              <a:rPr lang="en-US" dirty="0" smtClean="0"/>
              <a:t>The purpose of the data </a:t>
            </a:r>
            <a:r>
              <a:rPr lang="en-US" dirty="0"/>
              <a:t>s</a:t>
            </a:r>
            <a:r>
              <a:rPr lang="en-US" dirty="0" smtClean="0"/>
              <a:t>haring agreement (DSA) is to streamline future data exchanges by providing an overarching agreement using standardized language that has been approved by the legal services and information security personnel of each participating agency.</a:t>
            </a:r>
            <a:endParaRPr lang="en-US" dirty="0"/>
          </a:p>
          <a:p>
            <a:pPr algn="just">
              <a:spcBef>
                <a:spcPts val="1200"/>
              </a:spcBef>
            </a:pPr>
            <a:r>
              <a:rPr lang="en-US" b="1" dirty="0" smtClean="0"/>
              <a:t>Benefits: </a:t>
            </a:r>
            <a:r>
              <a:rPr lang="en-US" dirty="0" smtClean="0"/>
              <a:t>The agreement allows participating agencies to:</a:t>
            </a:r>
          </a:p>
          <a:p>
            <a:pPr algn="just"/>
            <a:endParaRPr lang="en-US" sz="1000" dirty="0" smtClean="0"/>
          </a:p>
          <a:p>
            <a:pPr lvl="1" algn="just">
              <a:spcBef>
                <a:spcPts val="0"/>
              </a:spcBef>
            </a:pPr>
            <a:r>
              <a:rPr lang="en-US" sz="2200" dirty="0" smtClean="0"/>
              <a:t>Learn </a:t>
            </a:r>
            <a:r>
              <a:rPr lang="en-US" sz="2200" dirty="0"/>
              <a:t>of other services being offered or provided to its </a:t>
            </a:r>
            <a:r>
              <a:rPr lang="en-US" sz="2200" dirty="0" smtClean="0"/>
              <a:t>clients</a:t>
            </a:r>
          </a:p>
          <a:p>
            <a:pPr lvl="1" algn="just"/>
            <a:r>
              <a:rPr lang="en-US" sz="2200" dirty="0" smtClean="0"/>
              <a:t>Better </a:t>
            </a:r>
            <a:r>
              <a:rPr lang="en-US" sz="2200" dirty="0"/>
              <a:t>regulate government programs and increase </a:t>
            </a:r>
            <a:r>
              <a:rPr lang="en-US" sz="2200" dirty="0" smtClean="0"/>
              <a:t>efficiencies</a:t>
            </a:r>
          </a:p>
          <a:p>
            <a:pPr lvl="1" algn="just"/>
            <a:r>
              <a:rPr lang="en-US" sz="2200" dirty="0" smtClean="0"/>
              <a:t>Maximize </a:t>
            </a:r>
            <a:r>
              <a:rPr lang="en-US" sz="2200" dirty="0"/>
              <a:t>clients’ benefits </a:t>
            </a:r>
            <a:r>
              <a:rPr lang="en-US" sz="2200" dirty="0" smtClean="0"/>
              <a:t>received by the agencies</a:t>
            </a:r>
          </a:p>
        </p:txBody>
      </p:sp>
      <p:sp>
        <p:nvSpPr>
          <p:cNvPr id="5" name="Slide Number Placeholder 4"/>
          <p:cNvSpPr>
            <a:spLocks noGrp="1"/>
          </p:cNvSpPr>
          <p:nvPr>
            <p:ph type="sldNum" sz="quarter" idx="12"/>
          </p:nvPr>
        </p:nvSpPr>
        <p:spPr/>
        <p:txBody>
          <a:bodyPr/>
          <a:lstStyle/>
          <a:p>
            <a:fld id="{655B7EEF-909F-423A-BD3B-CDD4016687BB}" type="slidenum">
              <a:rPr lang="en-US" smtClean="0"/>
              <a:t>3</a:t>
            </a:fld>
            <a:endParaRPr lang="en-US" dirty="0"/>
          </a:p>
        </p:txBody>
      </p:sp>
      <p:pic>
        <p:nvPicPr>
          <p:cNvPr id="7" name="Picture 6" descr="DISCUS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334984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2880"/>
            <a:ext cx="9144000" cy="1111664"/>
          </a:xfrm>
        </p:spPr>
        <p:txBody>
          <a:bodyPr>
            <a:noAutofit/>
          </a:bodyPr>
          <a:lstStyle/>
          <a:p>
            <a:r>
              <a:rPr lang="en-US" dirty="0" smtClean="0"/>
              <a:t>Participating Agencies</a:t>
            </a:r>
            <a:endParaRPr lang="en-US" dirty="0"/>
          </a:p>
        </p:txBody>
      </p:sp>
      <p:sp>
        <p:nvSpPr>
          <p:cNvPr id="7" name="Text Placeholder 6"/>
          <p:cNvSpPr>
            <a:spLocks noGrp="1"/>
          </p:cNvSpPr>
          <p:nvPr>
            <p:ph type="body" idx="1"/>
          </p:nvPr>
        </p:nvSpPr>
        <p:spPr/>
        <p:txBody>
          <a:bodyPr>
            <a:normAutofit fontScale="92500"/>
          </a:bodyPr>
          <a:lstStyle/>
          <a:p>
            <a:r>
              <a:rPr lang="en-US" dirty="0" smtClean="0"/>
              <a:t>Oklahoma HHS Cabinet Agencies</a:t>
            </a:r>
            <a:endParaRPr lang="en-US" dirty="0"/>
          </a:p>
        </p:txBody>
      </p:sp>
      <p:sp>
        <p:nvSpPr>
          <p:cNvPr id="5" name="Content Placeholder 4"/>
          <p:cNvSpPr>
            <a:spLocks noGrp="1"/>
          </p:cNvSpPr>
          <p:nvPr>
            <p:ph sz="half" idx="2"/>
          </p:nvPr>
        </p:nvSpPr>
        <p:spPr>
          <a:xfrm>
            <a:off x="304800" y="2174875"/>
            <a:ext cx="4191000" cy="3951288"/>
          </a:xfrm>
        </p:spPr>
        <p:txBody>
          <a:bodyPr>
            <a:normAutofit fontScale="92500"/>
          </a:bodyPr>
          <a:lstStyle/>
          <a:p>
            <a:pPr marL="290513" indent="-290513"/>
            <a:r>
              <a:rPr lang="en-US" dirty="0" smtClean="0"/>
              <a:t>Commission on Children and Youth </a:t>
            </a:r>
          </a:p>
          <a:p>
            <a:pPr marL="290513" indent="-290513"/>
            <a:r>
              <a:rPr lang="en-US" dirty="0" smtClean="0"/>
              <a:t>Department </a:t>
            </a:r>
            <a:r>
              <a:rPr lang="en-US" dirty="0"/>
              <a:t>of Human </a:t>
            </a:r>
            <a:r>
              <a:rPr lang="en-US" dirty="0" smtClean="0"/>
              <a:t>Services </a:t>
            </a:r>
          </a:p>
          <a:p>
            <a:pPr marL="290513" indent="-290513"/>
            <a:r>
              <a:rPr lang="en-US" dirty="0" smtClean="0"/>
              <a:t>Department </a:t>
            </a:r>
            <a:r>
              <a:rPr lang="en-US" dirty="0"/>
              <a:t>of Mental Health </a:t>
            </a:r>
            <a:r>
              <a:rPr lang="en-US" dirty="0" smtClean="0"/>
              <a:t>   and </a:t>
            </a:r>
            <a:r>
              <a:rPr lang="en-US" dirty="0"/>
              <a:t>Substance Abuse Services </a:t>
            </a:r>
            <a:endParaRPr lang="en-US" dirty="0" smtClean="0"/>
          </a:p>
          <a:p>
            <a:pPr marL="290513" indent="-290513"/>
            <a:r>
              <a:rPr lang="en-US" dirty="0" smtClean="0"/>
              <a:t>Office </a:t>
            </a:r>
            <a:r>
              <a:rPr lang="en-US" dirty="0"/>
              <a:t>of Juvenile Affairs </a:t>
            </a:r>
            <a:endParaRPr lang="en-US" dirty="0" smtClean="0"/>
          </a:p>
          <a:p>
            <a:pPr marL="290513" indent="-290513"/>
            <a:r>
              <a:rPr lang="en-US" dirty="0" smtClean="0"/>
              <a:t>Health </a:t>
            </a:r>
            <a:r>
              <a:rPr lang="en-US" dirty="0"/>
              <a:t>Care Authority </a:t>
            </a:r>
            <a:endParaRPr lang="en-US" dirty="0" smtClean="0"/>
          </a:p>
          <a:p>
            <a:pPr marL="290513" indent="-290513"/>
            <a:r>
              <a:rPr lang="en-US" dirty="0" smtClean="0"/>
              <a:t>State </a:t>
            </a:r>
            <a:r>
              <a:rPr lang="en-US" dirty="0"/>
              <a:t>Department of Health </a:t>
            </a:r>
            <a:endParaRPr lang="en-US" dirty="0" smtClean="0"/>
          </a:p>
          <a:p>
            <a:pPr marL="290513" indent="-290513"/>
            <a:r>
              <a:rPr lang="en-US" dirty="0" smtClean="0"/>
              <a:t>Department </a:t>
            </a:r>
            <a:r>
              <a:rPr lang="en-US" dirty="0"/>
              <a:t>of Rehabilitation </a:t>
            </a:r>
            <a:r>
              <a:rPr lang="en-US" dirty="0" smtClean="0"/>
              <a:t>Services</a:t>
            </a:r>
          </a:p>
        </p:txBody>
      </p:sp>
      <p:sp>
        <p:nvSpPr>
          <p:cNvPr id="8" name="Text Placeholder 7"/>
          <p:cNvSpPr>
            <a:spLocks noGrp="1"/>
          </p:cNvSpPr>
          <p:nvPr>
            <p:ph type="body" sz="quarter" idx="3"/>
          </p:nvPr>
        </p:nvSpPr>
        <p:spPr/>
        <p:txBody>
          <a:bodyPr>
            <a:normAutofit/>
          </a:bodyPr>
          <a:lstStyle/>
          <a:p>
            <a:r>
              <a:rPr lang="en-US" sz="2200" dirty="0" smtClean="0"/>
              <a:t>Other Oklahoma Agencies</a:t>
            </a:r>
            <a:endParaRPr lang="en-US" sz="2200" dirty="0"/>
          </a:p>
        </p:txBody>
      </p:sp>
      <p:sp>
        <p:nvSpPr>
          <p:cNvPr id="9" name="Content Placeholder 8"/>
          <p:cNvSpPr>
            <a:spLocks noGrp="1"/>
          </p:cNvSpPr>
          <p:nvPr>
            <p:ph sz="quarter" idx="4"/>
          </p:nvPr>
        </p:nvSpPr>
        <p:spPr>
          <a:xfrm>
            <a:off x="4724400" y="2174875"/>
            <a:ext cx="4343400" cy="3951288"/>
          </a:xfrm>
        </p:spPr>
        <p:txBody>
          <a:bodyPr>
            <a:normAutofit/>
          </a:bodyPr>
          <a:lstStyle/>
          <a:p>
            <a:pPr marL="342900" lvl="1" indent="-342900">
              <a:buClr>
                <a:schemeClr val="accent1"/>
              </a:buClr>
              <a:buSzPct val="75000"/>
              <a:buFont typeface="Wingdings" pitchFamily="2" charset="2"/>
              <a:buChar char=""/>
            </a:pPr>
            <a:r>
              <a:rPr lang="en-US" sz="2200" dirty="0" smtClean="0"/>
              <a:t>State </a:t>
            </a:r>
            <a:r>
              <a:rPr lang="en-US" sz="2200" dirty="0"/>
              <a:t>Department of Education </a:t>
            </a:r>
            <a:endParaRPr lang="en-US" sz="2200" dirty="0" smtClean="0"/>
          </a:p>
          <a:p>
            <a:pPr marL="342900" lvl="1" indent="-342900">
              <a:buClr>
                <a:schemeClr val="accent1"/>
              </a:buClr>
              <a:buSzPct val="75000"/>
              <a:buFont typeface="Wingdings" pitchFamily="2" charset="2"/>
              <a:buChar char=""/>
            </a:pPr>
            <a:r>
              <a:rPr lang="en-US" sz="2200" dirty="0" smtClean="0"/>
              <a:t>Department </a:t>
            </a:r>
            <a:r>
              <a:rPr lang="en-US" sz="2200" dirty="0"/>
              <a:t>of </a:t>
            </a:r>
            <a:r>
              <a:rPr lang="en-US" sz="2200" dirty="0" smtClean="0"/>
              <a:t>Corrections</a:t>
            </a:r>
            <a:endParaRPr lang="en-US" sz="2200" dirty="0"/>
          </a:p>
        </p:txBody>
      </p:sp>
      <p:sp>
        <p:nvSpPr>
          <p:cNvPr id="3" name="Slide Number Placeholder 2"/>
          <p:cNvSpPr>
            <a:spLocks noGrp="1"/>
          </p:cNvSpPr>
          <p:nvPr>
            <p:ph type="sldNum" sz="quarter" idx="12"/>
          </p:nvPr>
        </p:nvSpPr>
        <p:spPr/>
        <p:txBody>
          <a:bodyPr/>
          <a:lstStyle/>
          <a:p>
            <a:fld id="{655B7EEF-909F-423A-BD3B-CDD4016687BB}" type="slidenum">
              <a:rPr lang="en-US" smtClean="0"/>
              <a:t>4</a:t>
            </a:fld>
            <a:endParaRPr lang="en-US" dirty="0"/>
          </a:p>
        </p:txBody>
      </p:sp>
      <p:sp>
        <p:nvSpPr>
          <p:cNvPr id="10" name="Flowchart: Process 9"/>
          <p:cNvSpPr/>
          <p:nvPr/>
        </p:nvSpPr>
        <p:spPr>
          <a:xfrm>
            <a:off x="4876800" y="3457575"/>
            <a:ext cx="3581400" cy="2263048"/>
          </a:xfrm>
          <a:prstGeom prst="flowChartProcess">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457200" tIns="91440" rIns="182880" bIns="91440" rtlCol="0" anchor="ctr"/>
          <a:lstStyle/>
          <a:p>
            <a:r>
              <a:rPr lang="en-US" sz="2400" dirty="0"/>
              <a:t>P</a:t>
            </a:r>
            <a:r>
              <a:rPr lang="en-US" sz="2400" dirty="0" smtClean="0"/>
              <a:t>articipating DSA partners include non-HHS </a:t>
            </a:r>
            <a:r>
              <a:rPr lang="en-US" sz="2400" dirty="0"/>
              <a:t>cabinet agencies who often </a:t>
            </a:r>
            <a:r>
              <a:rPr lang="en-US" sz="2400" dirty="0" smtClean="0"/>
              <a:t>serve shared populations.</a:t>
            </a:r>
            <a:endParaRPr lang="en-US" sz="2400" dirty="0"/>
          </a:p>
        </p:txBody>
      </p:sp>
    </p:spTree>
    <p:extLst>
      <p:ext uri="{BB962C8B-B14F-4D97-AF65-F5344CB8AC3E}">
        <p14:creationId xmlns:p14="http://schemas.microsoft.com/office/powerpoint/2010/main" val="257070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Recommended Uses</a:t>
            </a:r>
            <a:endParaRPr lang="en-US" dirty="0"/>
          </a:p>
        </p:txBody>
      </p:sp>
      <p:sp>
        <p:nvSpPr>
          <p:cNvPr id="3" name="Content Placeholder 2"/>
          <p:cNvSpPr>
            <a:spLocks noGrp="1"/>
          </p:cNvSpPr>
          <p:nvPr>
            <p:ph idx="1"/>
          </p:nvPr>
        </p:nvSpPr>
        <p:spPr>
          <a:xfrm>
            <a:off x="685800" y="1981200"/>
            <a:ext cx="7924800" cy="3687763"/>
          </a:xfrm>
        </p:spPr>
        <p:txBody>
          <a:bodyPr>
            <a:normAutofit/>
          </a:bodyPr>
          <a:lstStyle/>
          <a:p>
            <a:pPr marL="0" indent="0">
              <a:buNone/>
            </a:pPr>
            <a:r>
              <a:rPr lang="en-US" b="1" dirty="0" smtClean="0"/>
              <a:t>Recommended uses for the Multi-Agency Data Sharing Agreement include: </a:t>
            </a:r>
          </a:p>
          <a:p>
            <a:pPr marL="0" indent="0">
              <a:spcBef>
                <a:spcPts val="0"/>
              </a:spcBef>
              <a:buNone/>
            </a:pPr>
            <a:endParaRPr lang="en-US" sz="2200" b="1" dirty="0" smtClean="0"/>
          </a:p>
          <a:p>
            <a:r>
              <a:rPr lang="en-US" sz="2200" dirty="0" smtClean="0"/>
              <a:t>Use for future data sharing projects involving one or more of the DSA participating agencies.</a:t>
            </a:r>
          </a:p>
          <a:p>
            <a:pPr marL="0" indent="0">
              <a:buNone/>
            </a:pPr>
            <a:endParaRPr lang="en-US" sz="2200" dirty="0" smtClean="0"/>
          </a:p>
          <a:p>
            <a:r>
              <a:rPr lang="en-US" sz="2200" dirty="0" smtClean="0"/>
              <a:t>Use as a model or template for the development of future data sharing agreements among state and non-state entities.  </a:t>
            </a:r>
            <a:endParaRPr lang="en-US" sz="2200" dirty="0"/>
          </a:p>
        </p:txBody>
      </p:sp>
      <p:sp>
        <p:nvSpPr>
          <p:cNvPr id="5" name="Slide Number Placeholder 4"/>
          <p:cNvSpPr>
            <a:spLocks noGrp="1"/>
          </p:cNvSpPr>
          <p:nvPr>
            <p:ph type="sldNum" sz="quarter" idx="12"/>
          </p:nvPr>
        </p:nvSpPr>
        <p:spPr/>
        <p:txBody>
          <a:bodyPr/>
          <a:lstStyle/>
          <a:p>
            <a:fld id="{655B7EEF-909F-423A-BD3B-CDD4016687BB}" type="slidenum">
              <a:rPr lang="en-US" smtClean="0"/>
              <a:t>5</a:t>
            </a:fld>
            <a:endParaRPr lang="en-US" dirty="0"/>
          </a:p>
        </p:txBody>
      </p:sp>
    </p:spTree>
    <p:extLst>
      <p:ext uri="{BB962C8B-B14F-4D97-AF65-F5344CB8AC3E}">
        <p14:creationId xmlns:p14="http://schemas.microsoft.com/office/powerpoint/2010/main" val="438194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Background</a:t>
            </a:r>
            <a:endParaRPr lang="en-US" dirty="0"/>
          </a:p>
        </p:txBody>
      </p:sp>
      <p:sp>
        <p:nvSpPr>
          <p:cNvPr id="5" name="Content Placeholder 4"/>
          <p:cNvSpPr>
            <a:spLocks noGrp="1"/>
          </p:cNvSpPr>
          <p:nvPr>
            <p:ph idx="1"/>
          </p:nvPr>
        </p:nvSpPr>
        <p:spPr>
          <a:xfrm>
            <a:off x="457200" y="1752600"/>
            <a:ext cx="8077200" cy="4726940"/>
          </a:xfrm>
        </p:spPr>
        <p:txBody>
          <a:bodyPr>
            <a:normAutofit fontScale="92500"/>
          </a:bodyPr>
          <a:lstStyle/>
          <a:p>
            <a:pPr algn="just">
              <a:spcBef>
                <a:spcPts val="1200"/>
              </a:spcBef>
            </a:pPr>
            <a:r>
              <a:rPr lang="en-US" b="1" dirty="0" smtClean="0"/>
              <a:t>Streamline Data Sharing</a:t>
            </a:r>
            <a:r>
              <a:rPr lang="en-US" dirty="0" smtClean="0"/>
              <a:t>: Several years ago, State agencies recognized the need for a streamlined process that would allow agencies to more efficiently share information.</a:t>
            </a:r>
          </a:p>
          <a:p>
            <a:pPr algn="just">
              <a:spcBef>
                <a:spcPts val="1200"/>
              </a:spcBef>
            </a:pPr>
            <a:r>
              <a:rPr lang="en-US" b="1" dirty="0" smtClean="0"/>
              <a:t>Agreement Signed: </a:t>
            </a:r>
            <a:r>
              <a:rPr lang="en-US" dirty="0" smtClean="0"/>
              <a:t>A Multi-Agency Data Sharing Agreement (DSA) was signed and put into effect in 2013.</a:t>
            </a:r>
          </a:p>
          <a:p>
            <a:pPr algn="just">
              <a:spcBef>
                <a:spcPts val="1200"/>
              </a:spcBef>
            </a:pPr>
            <a:r>
              <a:rPr lang="en-US" b="1" dirty="0" smtClean="0"/>
              <a:t>Adding </a:t>
            </a:r>
            <a:r>
              <a:rPr lang="en-US" b="1" dirty="0"/>
              <a:t>State Department of </a:t>
            </a:r>
            <a:r>
              <a:rPr lang="en-US" b="1" dirty="0" smtClean="0"/>
              <a:t>Education: </a:t>
            </a:r>
            <a:r>
              <a:rPr lang="en-US" dirty="0" smtClean="0"/>
              <a:t>In 2017 the agreement was expanded to enable SDE to participate.</a:t>
            </a:r>
          </a:p>
          <a:p>
            <a:pPr algn="just">
              <a:spcBef>
                <a:spcPts val="1200"/>
              </a:spcBef>
            </a:pPr>
            <a:r>
              <a:rPr lang="en-US" b="1" dirty="0" smtClean="0"/>
              <a:t>Governance: </a:t>
            </a:r>
            <a:r>
              <a:rPr lang="en-US" dirty="0" smtClean="0"/>
              <a:t>The </a:t>
            </a:r>
            <a:r>
              <a:rPr lang="en-US" b="1" dirty="0" smtClean="0"/>
              <a:t>“</a:t>
            </a:r>
            <a:r>
              <a:rPr lang="en-US" i="1" dirty="0" smtClean="0"/>
              <a:t>Deliver Interoperable Solution Components Utilizing Shared Services Committee” (DISCUSS)</a:t>
            </a:r>
            <a:r>
              <a:rPr lang="en-US" dirty="0" smtClean="0"/>
              <a:t> is </a:t>
            </a:r>
            <a:r>
              <a:rPr lang="en-US" dirty="0"/>
              <a:t>the </a:t>
            </a:r>
            <a:r>
              <a:rPr lang="en-US" dirty="0" smtClean="0"/>
              <a:t>information technology </a:t>
            </a:r>
            <a:r>
              <a:rPr lang="en-US" dirty="0"/>
              <a:t>and </a:t>
            </a:r>
            <a:r>
              <a:rPr lang="en-US" dirty="0" smtClean="0"/>
              <a:t>shared services governance entity for </a:t>
            </a:r>
            <a:r>
              <a:rPr lang="en-US" dirty="0"/>
              <a:t>Oklahoma Health and Human Services Cabinet (HHS</a:t>
            </a:r>
            <a:r>
              <a:rPr lang="en-US" dirty="0" smtClean="0"/>
              <a:t>) initiatives. It also serves as the governing body for the data sharing agreement.</a:t>
            </a:r>
          </a:p>
          <a:p>
            <a:pPr marL="0" indent="0">
              <a:buNone/>
            </a:pPr>
            <a:endParaRPr lang="en-US" sz="1000" dirty="0"/>
          </a:p>
          <a:p>
            <a:pPr marL="0" indent="0">
              <a:buNone/>
            </a:pPr>
            <a:endParaRPr lang="en-US" dirty="0"/>
          </a:p>
          <a:p>
            <a:endParaRPr lang="en-US" dirty="0" smtClean="0"/>
          </a:p>
        </p:txBody>
      </p:sp>
      <p:sp>
        <p:nvSpPr>
          <p:cNvPr id="3" name="Slide Number Placeholder 2"/>
          <p:cNvSpPr>
            <a:spLocks noGrp="1"/>
          </p:cNvSpPr>
          <p:nvPr>
            <p:ph type="sldNum" sz="quarter" idx="12"/>
          </p:nvPr>
        </p:nvSpPr>
        <p:spPr/>
        <p:txBody>
          <a:bodyPr/>
          <a:lstStyle/>
          <a:p>
            <a:fld id="{655B7EEF-909F-423A-BD3B-CDD4016687BB}" type="slidenum">
              <a:rPr lang="en-US" smtClean="0"/>
              <a:t>6</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421880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Agreement Governance</a:t>
            </a:r>
            <a:endParaRPr lang="en-US" sz="2000" dirty="0"/>
          </a:p>
        </p:txBody>
      </p:sp>
      <p:sp>
        <p:nvSpPr>
          <p:cNvPr id="3" name="Content Placeholder 2"/>
          <p:cNvSpPr>
            <a:spLocks noGrp="1"/>
          </p:cNvSpPr>
          <p:nvPr>
            <p:ph idx="1"/>
          </p:nvPr>
        </p:nvSpPr>
        <p:spPr>
          <a:xfrm>
            <a:off x="628650" y="2057400"/>
            <a:ext cx="7924800" cy="4525963"/>
          </a:xfrm>
        </p:spPr>
        <p:txBody>
          <a:bodyPr>
            <a:normAutofit/>
          </a:bodyPr>
          <a:lstStyle/>
          <a:p>
            <a:endParaRPr lang="en-US" sz="900" b="1" dirty="0" smtClean="0"/>
          </a:p>
          <a:p>
            <a:pPr marL="0" indent="0" algn="just">
              <a:spcBef>
                <a:spcPts val="1200"/>
              </a:spcBef>
              <a:buNone/>
            </a:pPr>
            <a:r>
              <a:rPr lang="en-US" b="1" dirty="0" smtClean="0"/>
              <a:t>DISCUSS</a:t>
            </a:r>
            <a:r>
              <a:rPr lang="en-US" dirty="0" smtClean="0"/>
              <a:t> seeks to improve lives and empower Oklahomans by leveraging the collective strengths of HHS Cabinet agencies.</a:t>
            </a:r>
          </a:p>
          <a:p>
            <a:pPr marL="0" indent="0" algn="just">
              <a:spcBef>
                <a:spcPts val="0"/>
              </a:spcBef>
              <a:buNone/>
            </a:pPr>
            <a:endParaRPr lang="en-US" sz="1000" dirty="0" smtClean="0"/>
          </a:p>
          <a:p>
            <a:pPr marL="0" indent="0" algn="just">
              <a:buNone/>
            </a:pPr>
            <a:r>
              <a:rPr lang="en-US" dirty="0" smtClean="0"/>
              <a:t>Under the direction of the HHS Secretary, DISCUSS provides governance for the data sharing agreement (DSA).  </a:t>
            </a:r>
          </a:p>
          <a:p>
            <a:pPr marL="0" indent="0" algn="just">
              <a:buNone/>
            </a:pPr>
            <a:endParaRPr lang="en-US" sz="1000" dirty="0" smtClean="0"/>
          </a:p>
          <a:p>
            <a:pPr marL="0" indent="0" algn="just">
              <a:buNone/>
            </a:pPr>
            <a:r>
              <a:rPr lang="en-US" dirty="0" smtClean="0"/>
              <a:t>DISCUSS also provides assistance to participating agencies by establishing and administering online access and storing of the agreement and supporting documents: </a:t>
            </a:r>
          </a:p>
          <a:p>
            <a:pPr marL="0" indent="0" algn="ctr">
              <a:spcBef>
                <a:spcPts val="1200"/>
              </a:spcBef>
              <a:buNone/>
            </a:pPr>
            <a:r>
              <a:rPr lang="en-US" sz="1900" dirty="0">
                <a:hlinkClick r:id="rId2"/>
              </a:rPr>
              <a:t>http://</a:t>
            </a:r>
            <a:r>
              <a:rPr lang="en-US" sz="1800" dirty="0" smtClean="0">
                <a:hlinkClick r:id="rId2"/>
              </a:rPr>
              <a:t>omes.ok.gov/services/information-services/data-governance/discuss</a:t>
            </a:r>
            <a:endParaRPr lang="en-US" sz="1800" dirty="0" smtClean="0"/>
          </a:p>
          <a:p>
            <a:pPr marL="0" indent="0" algn="ctr">
              <a:spcBef>
                <a:spcPts val="1200"/>
              </a:spcBef>
              <a:buNone/>
            </a:pPr>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7</a:t>
            </a:fld>
            <a:endParaRPr lang="en-US" dirty="0"/>
          </a:p>
        </p:txBody>
      </p:sp>
      <p:pic>
        <p:nvPicPr>
          <p:cNvPr id="6" name="Picture 5" descr="DISCUSS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600200"/>
            <a:ext cx="2133600" cy="783892"/>
          </a:xfrm>
          <a:prstGeom prst="rect">
            <a:avLst/>
          </a:prstGeom>
        </p:spPr>
      </p:pic>
    </p:spTree>
    <p:extLst>
      <p:ext uri="{BB962C8B-B14F-4D97-AF65-F5344CB8AC3E}">
        <p14:creationId xmlns:p14="http://schemas.microsoft.com/office/powerpoint/2010/main" val="343626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Provisions</a:t>
            </a:r>
            <a:endParaRPr lang="en-US" dirty="0"/>
          </a:p>
        </p:txBody>
      </p:sp>
      <p:sp>
        <p:nvSpPr>
          <p:cNvPr id="3" name="Content Placeholder 2"/>
          <p:cNvSpPr>
            <a:spLocks noGrp="1"/>
          </p:cNvSpPr>
          <p:nvPr>
            <p:ph idx="1"/>
          </p:nvPr>
        </p:nvSpPr>
        <p:spPr>
          <a:xfrm>
            <a:off x="457200" y="1951037"/>
            <a:ext cx="8077200" cy="4297363"/>
          </a:xfrm>
        </p:spPr>
        <p:txBody>
          <a:bodyPr>
            <a:normAutofit/>
          </a:bodyPr>
          <a:lstStyle/>
          <a:p>
            <a:pPr algn="just">
              <a:spcBef>
                <a:spcPts val="1200"/>
              </a:spcBef>
            </a:pPr>
            <a:r>
              <a:rPr lang="en-US" b="1" dirty="0" smtClean="0"/>
              <a:t>Compliance: </a:t>
            </a:r>
            <a:r>
              <a:rPr lang="en-US" dirty="0" smtClean="0"/>
              <a:t>Participating DSA agencies remain subject to all applicable state and federal laws and regulations, including compliance with:</a:t>
            </a:r>
          </a:p>
          <a:p>
            <a:pPr lvl="1" algn="just">
              <a:spcBef>
                <a:spcPts val="600"/>
              </a:spcBef>
            </a:pPr>
            <a:r>
              <a:rPr lang="en-US" sz="2200" dirty="0" smtClean="0"/>
              <a:t> HIPAA - Health Insurance Portability and Accountability Act</a:t>
            </a:r>
          </a:p>
          <a:p>
            <a:pPr lvl="1" algn="just">
              <a:spcBef>
                <a:spcPts val="600"/>
              </a:spcBef>
            </a:pPr>
            <a:r>
              <a:rPr lang="en-US" sz="2200" dirty="0" smtClean="0"/>
              <a:t>HITECH - Health </a:t>
            </a:r>
            <a:r>
              <a:rPr lang="en-US" sz="2200" dirty="0"/>
              <a:t>Information Technology for Economic and Clinical Health Act </a:t>
            </a:r>
            <a:endParaRPr lang="en-US" sz="2200" dirty="0" smtClean="0"/>
          </a:p>
          <a:p>
            <a:pPr lvl="1" algn="just">
              <a:spcBef>
                <a:spcPts val="600"/>
              </a:spcBef>
            </a:pPr>
            <a:r>
              <a:rPr lang="en-US" sz="2200" dirty="0" smtClean="0"/>
              <a:t>FERPA - Family Educational Rights and Privacy Act </a:t>
            </a:r>
          </a:p>
          <a:p>
            <a:pPr algn="just">
              <a:spcBef>
                <a:spcPts val="1200"/>
              </a:spcBef>
            </a:pPr>
            <a:r>
              <a:rPr lang="en-US" b="1" dirty="0" smtClean="0"/>
              <a:t>Use of Information: </a:t>
            </a:r>
            <a:r>
              <a:rPr lang="en-US" dirty="0" smtClean="0"/>
              <a:t>DSA partnering agencies commit to using shared information as agreed upon by each agency.</a:t>
            </a:r>
          </a:p>
          <a:p>
            <a:endParaRPr lang="en-US" dirty="0"/>
          </a:p>
          <a:p>
            <a:endParaRPr lang="en-US" dirty="0" smtClean="0"/>
          </a:p>
          <a:p>
            <a:endParaRPr lang="en-US" dirty="0" smtClean="0"/>
          </a:p>
          <a:p>
            <a:endParaRPr lang="en-US" dirty="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8</a:t>
            </a:fld>
            <a:endParaRPr lang="en-US" dirty="0"/>
          </a:p>
        </p:txBody>
      </p:sp>
      <p:pic>
        <p:nvPicPr>
          <p:cNvPr id="7" name="Picture 6" descr="DISCUS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4256708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rmAutofit/>
          </a:bodyPr>
          <a:lstStyle/>
          <a:p>
            <a:r>
              <a:rPr lang="en-US" dirty="0" smtClean="0"/>
              <a:t>Key Provisions</a:t>
            </a:r>
            <a:endParaRPr lang="en-US" dirty="0"/>
          </a:p>
        </p:txBody>
      </p:sp>
      <p:sp>
        <p:nvSpPr>
          <p:cNvPr id="3" name="Content Placeholder 2"/>
          <p:cNvSpPr>
            <a:spLocks noGrp="1"/>
          </p:cNvSpPr>
          <p:nvPr>
            <p:ph idx="1"/>
          </p:nvPr>
        </p:nvSpPr>
        <p:spPr>
          <a:xfrm>
            <a:off x="609600" y="1981200"/>
            <a:ext cx="7924800" cy="4144963"/>
          </a:xfrm>
        </p:spPr>
        <p:txBody>
          <a:bodyPr>
            <a:normAutofit/>
          </a:bodyPr>
          <a:lstStyle/>
          <a:p>
            <a:pPr algn="just">
              <a:spcBef>
                <a:spcPts val="1400"/>
              </a:spcBef>
            </a:pPr>
            <a:r>
              <a:rPr lang="en-US" b="1" dirty="0" smtClean="0"/>
              <a:t>Security: </a:t>
            </a:r>
            <a:r>
              <a:rPr lang="en-US" dirty="0" smtClean="0"/>
              <a:t>Participating agencies are responsible to provide for the protection, maintenance, confidentiality and security of the data being shared.</a:t>
            </a:r>
          </a:p>
          <a:p>
            <a:pPr algn="just">
              <a:spcBef>
                <a:spcPts val="1400"/>
              </a:spcBef>
            </a:pPr>
            <a:r>
              <a:rPr lang="en-US" b="1" dirty="0" smtClean="0"/>
              <a:t>No new rules: </a:t>
            </a:r>
            <a:r>
              <a:rPr lang="en-US" dirty="0" smtClean="0"/>
              <a:t>The agreement allows agencies to share data in accordance with current state and </a:t>
            </a:r>
            <a:r>
              <a:rPr lang="en-US" dirty="0"/>
              <a:t>federal </a:t>
            </a:r>
            <a:r>
              <a:rPr lang="en-US" dirty="0" smtClean="0"/>
              <a:t>requirements; the agreement provides no new </a:t>
            </a:r>
            <a:r>
              <a:rPr lang="en-US" dirty="0"/>
              <a:t>rights, rules or </a:t>
            </a:r>
            <a:r>
              <a:rPr lang="en-US" dirty="0" smtClean="0"/>
              <a:t>laws.</a:t>
            </a:r>
          </a:p>
          <a:p>
            <a:pPr algn="just">
              <a:spcBef>
                <a:spcPts val="1400"/>
              </a:spcBef>
            </a:pPr>
            <a:r>
              <a:rPr lang="en-US" b="1" dirty="0" smtClean="0"/>
              <a:t>Schedule A: </a:t>
            </a:r>
            <a:r>
              <a:rPr lang="en-US" dirty="0" smtClean="0"/>
              <a:t>When two or more participating agencies wish to engage in a project that requires the exchange of data, they jointly complete a "Schedule A" Form.</a:t>
            </a:r>
          </a:p>
          <a:p>
            <a:endParaRPr lang="en-US" dirty="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655B7EEF-909F-423A-BD3B-CDD4016687BB}" type="slidenum">
              <a:rPr lang="en-US" smtClean="0"/>
              <a:t>9</a:t>
            </a:fld>
            <a:endParaRPr lang="en-US" dirty="0"/>
          </a:p>
        </p:txBody>
      </p:sp>
      <p:pic>
        <p:nvPicPr>
          <p:cNvPr id="7" name="Picture 6" descr="DISCUS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248400"/>
            <a:ext cx="495300" cy="462280"/>
          </a:xfrm>
          <a:prstGeom prst="rect">
            <a:avLst/>
          </a:prstGeom>
        </p:spPr>
      </p:pic>
    </p:spTree>
    <p:extLst>
      <p:ext uri="{BB962C8B-B14F-4D97-AF65-F5344CB8AC3E}">
        <p14:creationId xmlns:p14="http://schemas.microsoft.com/office/powerpoint/2010/main" val="3727598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1575</TotalTime>
  <Words>1219</Words>
  <Application>Microsoft Office PowerPoint</Application>
  <PresentationFormat>On-screen Show (4:3)</PresentationFormat>
  <Paragraphs>168</Paragraphs>
  <Slides>16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Wingdings</vt:lpstr>
      <vt:lpstr>Decatur</vt:lpstr>
      <vt:lpstr>Oklahoma Multi-Agency  Data Sharing Agreement</vt:lpstr>
      <vt:lpstr>Multi-Agency Data Sharing Agreement</vt:lpstr>
      <vt:lpstr>Purpose of the Agreement</vt:lpstr>
      <vt:lpstr>Participating Agencies</vt:lpstr>
      <vt:lpstr>Recommended Uses</vt:lpstr>
      <vt:lpstr>Background</vt:lpstr>
      <vt:lpstr>Agreement Governance</vt:lpstr>
      <vt:lpstr>Key Provisions</vt:lpstr>
      <vt:lpstr>Key Provisions</vt:lpstr>
      <vt:lpstr>What is a "Schedule A" Form?</vt:lpstr>
      <vt:lpstr>"Schedule A" Form</vt:lpstr>
      <vt:lpstr>"Schedule A" Form</vt:lpstr>
      <vt:lpstr>DISCUSS Email &amp; Webpage</vt:lpstr>
      <vt:lpstr>DISCUSS Data Governance</vt:lpstr>
      <vt:lpstr>Questions?</vt:lpstr>
      <vt:lpstr>Thank you!</vt:lpstr>
    </vt:vector>
  </TitlesOfParts>
  <Company>OKDHS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Multi-Agency Data Sharing Agreement</dc:title>
  <dc:subject>Slideshow explaining the Oklahoma Multi-Agency Data Sharing Agreement.</dc:subject>
  <dc:creator>Molly Green</dc:creator>
  <cp:keywords>multi-agency, data sharing, agreement, oklahoma</cp:keywords>
  <cp:lastModifiedBy>Jake Lowrey</cp:lastModifiedBy>
  <cp:revision>176</cp:revision>
  <cp:lastPrinted>2017-08-15T18:11:35Z</cp:lastPrinted>
  <dcterms:created xsi:type="dcterms:W3CDTF">2017-06-27T02:08:20Z</dcterms:created>
  <dcterms:modified xsi:type="dcterms:W3CDTF">2018-09-26T13:25:12Z</dcterms:modified>
</cp:coreProperties>
</file>