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7"/>
  </p:notesMasterIdLst>
  <p:handoutMasterIdLst>
    <p:handoutMasterId r:id="rId38"/>
  </p:handoutMasterIdLst>
  <p:sldIdLst>
    <p:sldId id="256" r:id="rId5"/>
    <p:sldId id="460" r:id="rId6"/>
    <p:sldId id="461" r:id="rId7"/>
    <p:sldId id="486" r:id="rId8"/>
    <p:sldId id="462" r:id="rId9"/>
    <p:sldId id="463" r:id="rId10"/>
    <p:sldId id="468" r:id="rId11"/>
    <p:sldId id="469" r:id="rId12"/>
    <p:sldId id="487" r:id="rId13"/>
    <p:sldId id="472" r:id="rId14"/>
    <p:sldId id="500" r:id="rId15"/>
    <p:sldId id="499" r:id="rId16"/>
    <p:sldId id="488" r:id="rId17"/>
    <p:sldId id="471" r:id="rId18"/>
    <p:sldId id="473" r:id="rId19"/>
    <p:sldId id="474" r:id="rId20"/>
    <p:sldId id="475" r:id="rId21"/>
    <p:sldId id="476" r:id="rId22"/>
    <p:sldId id="489" r:id="rId23"/>
    <p:sldId id="477" r:id="rId24"/>
    <p:sldId id="478" r:id="rId25"/>
    <p:sldId id="479" r:id="rId26"/>
    <p:sldId id="490" r:id="rId27"/>
    <p:sldId id="493" r:id="rId28"/>
    <p:sldId id="494" r:id="rId29"/>
    <p:sldId id="495" r:id="rId30"/>
    <p:sldId id="483" r:id="rId31"/>
    <p:sldId id="484" r:id="rId32"/>
    <p:sldId id="491" r:id="rId33"/>
    <p:sldId id="480" r:id="rId34"/>
    <p:sldId id="496" r:id="rId35"/>
    <p:sldId id="501" r:id="rId3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256343" initials="2"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82" autoAdjust="0"/>
    <p:restoredTop sz="90116" autoAdjust="0"/>
  </p:normalViewPr>
  <p:slideViewPr>
    <p:cSldViewPr>
      <p:cViewPr varScale="1">
        <p:scale>
          <a:sx n="104" d="100"/>
          <a:sy n="104" d="100"/>
        </p:scale>
        <p:origin x="165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pPr>
              <a:defRPr/>
            </a:pPr>
            <a:fld id="{BE32958B-F139-4A79-9F5C-51F96402DBEB}" type="datetimeFigureOut">
              <a:rPr lang="en-US"/>
              <a:pPr>
                <a:defRPr/>
              </a:pPr>
              <a:t>5/20/2020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A9274463-D171-4734-A31E-EC6BE9FC3DD6}" type="slidenum">
              <a:rPr lang="en-US" altLang="en-US"/>
              <a:pPr>
                <a:defRPr/>
              </a:pPr>
              <a:t>‹#›</a:t>
            </a:fld>
            <a:endParaRPr lang="en-US" altLang="en-US"/>
          </a:p>
        </p:txBody>
      </p:sp>
    </p:spTree>
    <p:extLst>
      <p:ext uri="{BB962C8B-B14F-4D97-AF65-F5344CB8AC3E}">
        <p14:creationId xmlns:p14="http://schemas.microsoft.com/office/powerpoint/2010/main" val="3132684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pPr>
              <a:defRPr/>
            </a:pPr>
            <a:fld id="{98BDD97F-8335-4A51-8E20-DABACB1611CC}" type="datetimeFigureOut">
              <a:rPr lang="en-US"/>
              <a:pPr>
                <a:defRPr/>
              </a:pPr>
              <a:t>5/20/2020</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1263"/>
            <a:ext cx="3038475" cy="465137"/>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0338" y="8831263"/>
            <a:ext cx="3038475" cy="46513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860AF34-016F-4FEF-8D71-6E627B35B1BC}" type="slidenum">
              <a:rPr lang="en-US" altLang="en-US"/>
              <a:pPr>
                <a:defRPr/>
              </a:pPr>
              <a:t>‹#›</a:t>
            </a:fld>
            <a:endParaRPr lang="en-US" altLang="en-US"/>
          </a:p>
        </p:txBody>
      </p:sp>
    </p:spTree>
    <p:extLst>
      <p:ext uri="{BB962C8B-B14F-4D97-AF65-F5344CB8AC3E}">
        <p14:creationId xmlns:p14="http://schemas.microsoft.com/office/powerpoint/2010/main" val="34107928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Arial" panose="020B0604020202020204" pitchFamily="34" charset="0"/>
              </a:rPr>
              <a:t>It is a set-aside program established in 1974 to provide </a:t>
            </a:r>
            <a:r>
              <a:rPr lang="en-US" sz="1200" b="0" i="0" u="none" kern="1200" dirty="0" smtClean="0">
                <a:solidFill>
                  <a:schemeClr val="tx1"/>
                </a:solidFill>
                <a:latin typeface="+mn-lt"/>
                <a:ea typeface="+mn-ea"/>
                <a:cs typeface="Arial" panose="020B0604020202020204" pitchFamily="34" charset="0"/>
              </a:rPr>
              <a:t>employment opportunities to persons with severe disabilities.</a:t>
            </a:r>
          </a:p>
          <a:p>
            <a:endParaRPr lang="en-US" b="0" i="0" u="none" dirty="0"/>
          </a:p>
        </p:txBody>
      </p:sp>
      <p:sp>
        <p:nvSpPr>
          <p:cNvPr id="4" name="Slide Number Placeholder 3"/>
          <p:cNvSpPr>
            <a:spLocks noGrp="1"/>
          </p:cNvSpPr>
          <p:nvPr>
            <p:ph type="sldNum" sz="quarter" idx="10"/>
          </p:nvPr>
        </p:nvSpPr>
        <p:spPr/>
        <p:txBody>
          <a:bodyPr/>
          <a:lstStyle/>
          <a:p>
            <a:pPr>
              <a:defRPr/>
            </a:pPr>
            <a:fld id="{F860AF34-016F-4FEF-8D71-6E627B35B1BC}" type="slidenum">
              <a:rPr lang="en-US" altLang="en-US" smtClean="0"/>
              <a:pPr>
                <a:defRPr/>
              </a:pPr>
              <a:t>4</a:t>
            </a:fld>
            <a:endParaRPr lang="en-US" altLang="en-US"/>
          </a:p>
        </p:txBody>
      </p:sp>
    </p:spTree>
    <p:extLst>
      <p:ext uri="{BB962C8B-B14F-4D97-AF65-F5344CB8AC3E}">
        <p14:creationId xmlns:p14="http://schemas.microsoft.com/office/powerpoint/2010/main" val="1528763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State Use committee</a:t>
            </a:r>
            <a:endParaRPr lang="en-US" dirty="0"/>
          </a:p>
        </p:txBody>
      </p:sp>
      <p:sp>
        <p:nvSpPr>
          <p:cNvPr id="4" name="Slide Number Placeholder 3"/>
          <p:cNvSpPr>
            <a:spLocks noGrp="1"/>
          </p:cNvSpPr>
          <p:nvPr>
            <p:ph type="sldNum" sz="quarter" idx="10"/>
          </p:nvPr>
        </p:nvSpPr>
        <p:spPr/>
        <p:txBody>
          <a:bodyPr/>
          <a:lstStyle/>
          <a:p>
            <a:pPr>
              <a:defRPr/>
            </a:pPr>
            <a:fld id="{F860AF34-016F-4FEF-8D71-6E627B35B1BC}" type="slidenum">
              <a:rPr lang="en-US" altLang="en-US" smtClean="0"/>
              <a:pPr>
                <a:defRPr/>
              </a:pPr>
              <a:t>9</a:t>
            </a:fld>
            <a:endParaRPr lang="en-US" altLang="en-US"/>
          </a:p>
        </p:txBody>
      </p:sp>
    </p:spTree>
    <p:extLst>
      <p:ext uri="{BB962C8B-B14F-4D97-AF65-F5344CB8AC3E}">
        <p14:creationId xmlns:p14="http://schemas.microsoft.com/office/powerpoint/2010/main" val="1746583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Vendor request 2. Agency request 3. Requisition</a:t>
            </a:r>
          </a:p>
          <a:p>
            <a:endParaRPr lang="en-US" dirty="0"/>
          </a:p>
        </p:txBody>
      </p:sp>
      <p:sp>
        <p:nvSpPr>
          <p:cNvPr id="4" name="Slide Number Placeholder 3"/>
          <p:cNvSpPr>
            <a:spLocks noGrp="1"/>
          </p:cNvSpPr>
          <p:nvPr>
            <p:ph type="sldNum" sz="quarter" idx="10"/>
          </p:nvPr>
        </p:nvSpPr>
        <p:spPr/>
        <p:txBody>
          <a:bodyPr/>
          <a:lstStyle/>
          <a:p>
            <a:pPr>
              <a:defRPr/>
            </a:pPr>
            <a:fld id="{F860AF34-016F-4FEF-8D71-6E627B35B1BC}" type="slidenum">
              <a:rPr lang="en-US" altLang="en-US" smtClean="0"/>
              <a:pPr>
                <a:defRPr/>
              </a:pPr>
              <a:t>13</a:t>
            </a:fld>
            <a:endParaRPr lang="en-US" altLang="en-US"/>
          </a:p>
        </p:txBody>
      </p:sp>
    </p:spTree>
    <p:extLst>
      <p:ext uri="{BB962C8B-B14F-4D97-AF65-F5344CB8AC3E}">
        <p14:creationId xmlns:p14="http://schemas.microsoft.com/office/powerpoint/2010/main" val="2726098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minimum of 5 comparisons</a:t>
            </a:r>
            <a:endParaRPr lang="en-US" dirty="0"/>
          </a:p>
        </p:txBody>
      </p:sp>
      <p:sp>
        <p:nvSpPr>
          <p:cNvPr id="4" name="Slide Number Placeholder 3"/>
          <p:cNvSpPr>
            <a:spLocks noGrp="1"/>
          </p:cNvSpPr>
          <p:nvPr>
            <p:ph type="sldNum" sz="quarter" idx="10"/>
          </p:nvPr>
        </p:nvSpPr>
        <p:spPr/>
        <p:txBody>
          <a:bodyPr/>
          <a:lstStyle/>
          <a:p>
            <a:pPr>
              <a:defRPr/>
            </a:pPr>
            <a:fld id="{F860AF34-016F-4FEF-8D71-6E627B35B1BC}" type="slidenum">
              <a:rPr lang="en-US" altLang="en-US" smtClean="0"/>
              <a:pPr>
                <a:defRPr/>
              </a:pPr>
              <a:t>19</a:t>
            </a:fld>
            <a:endParaRPr lang="en-US" altLang="en-US"/>
          </a:p>
        </p:txBody>
      </p:sp>
    </p:spTree>
    <p:extLst>
      <p:ext uri="{BB962C8B-B14F-4D97-AF65-F5344CB8AC3E}">
        <p14:creationId xmlns:p14="http://schemas.microsoft.com/office/powerpoint/2010/main" val="2343815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Repackaging 2. Assemble 3. Labeling AND MANY MORE WAYS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F860AF34-016F-4FEF-8D71-6E627B35B1BC}" type="slidenum">
              <a:rPr lang="en-US" altLang="en-US" smtClean="0"/>
              <a:pPr>
                <a:defRPr/>
              </a:pPr>
              <a:t>23</a:t>
            </a:fld>
            <a:endParaRPr lang="en-US" altLang="en-US"/>
          </a:p>
        </p:txBody>
      </p:sp>
    </p:spTree>
    <p:extLst>
      <p:ext uri="{BB962C8B-B14F-4D97-AF65-F5344CB8AC3E}">
        <p14:creationId xmlns:p14="http://schemas.microsoft.com/office/powerpoint/2010/main" val="2156882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860AF34-016F-4FEF-8D71-6E627B35B1BC}" type="slidenum">
              <a:rPr lang="en-US" altLang="en-US" smtClean="0"/>
              <a:pPr>
                <a:defRPr/>
              </a:pPr>
              <a:t>25</a:t>
            </a:fld>
            <a:endParaRPr lang="en-US" altLang="en-US"/>
          </a:p>
        </p:txBody>
      </p:sp>
    </p:spTree>
    <p:extLst>
      <p:ext uri="{BB962C8B-B14F-4D97-AF65-F5344CB8AC3E}">
        <p14:creationId xmlns:p14="http://schemas.microsoft.com/office/powerpoint/2010/main" val="1941239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25% - based upon the number of people employed by the State Use vendors.</a:t>
            </a:r>
          </a:p>
          <a:p>
            <a:endParaRPr lang="en-US" dirty="0"/>
          </a:p>
        </p:txBody>
      </p:sp>
      <p:sp>
        <p:nvSpPr>
          <p:cNvPr id="4" name="Slide Number Placeholder 3"/>
          <p:cNvSpPr>
            <a:spLocks noGrp="1"/>
          </p:cNvSpPr>
          <p:nvPr>
            <p:ph type="sldNum" sz="quarter" idx="10"/>
          </p:nvPr>
        </p:nvSpPr>
        <p:spPr/>
        <p:txBody>
          <a:bodyPr/>
          <a:lstStyle/>
          <a:p>
            <a:pPr>
              <a:defRPr/>
            </a:pPr>
            <a:fld id="{F860AF34-016F-4FEF-8D71-6E627B35B1BC}" type="slidenum">
              <a:rPr lang="en-US" altLang="en-US" smtClean="0"/>
              <a:pPr>
                <a:defRPr/>
              </a:pPr>
              <a:t>26</a:t>
            </a:fld>
            <a:endParaRPr lang="en-US" altLang="en-US"/>
          </a:p>
        </p:txBody>
      </p:sp>
    </p:spTree>
    <p:extLst>
      <p:ext uri="{BB962C8B-B14F-4D97-AF65-F5344CB8AC3E}">
        <p14:creationId xmlns:p14="http://schemas.microsoft.com/office/powerpoint/2010/main" val="547015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They are not required but encouraged and allowed.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F860AF34-016F-4FEF-8D71-6E627B35B1BC}" type="slidenum">
              <a:rPr lang="en-US" altLang="en-US" smtClean="0"/>
              <a:pPr>
                <a:defRPr/>
              </a:pPr>
              <a:t>29</a:t>
            </a:fld>
            <a:endParaRPr lang="en-US" altLang="en-US"/>
          </a:p>
        </p:txBody>
      </p:sp>
    </p:spTree>
    <p:extLst>
      <p:ext uri="{BB962C8B-B14F-4D97-AF65-F5344CB8AC3E}">
        <p14:creationId xmlns:p14="http://schemas.microsoft.com/office/powerpoint/2010/main" val="1073353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DB8FD83-B4B5-4EC2-9709-43D346CE9FE1}" type="datetime1">
              <a:rPr lang="en-US" smtClean="0"/>
              <a:t>5/20/2020</a:t>
            </a:fld>
            <a:endParaRPr lang="en-US" dirty="0"/>
          </a:p>
        </p:txBody>
      </p:sp>
      <p:sp>
        <p:nvSpPr>
          <p:cNvPr id="6" name="Slide Number Placeholder 5"/>
          <p:cNvSpPr>
            <a:spLocks noGrp="1"/>
          </p:cNvSpPr>
          <p:nvPr>
            <p:ph type="sldNum" sz="quarter" idx="12"/>
          </p:nvPr>
        </p:nvSpPr>
        <p:spPr>
          <a:xfrm>
            <a:off x="3581400" y="6477000"/>
            <a:ext cx="2133600" cy="365125"/>
          </a:xfrm>
          <a:prstGeom prst="rect">
            <a:avLst/>
          </a:prstGeom>
        </p:spPr>
        <p:txBody>
          <a:bodyPr/>
          <a:lstStyle>
            <a:lvl1pPr algn="ctr">
              <a:defRPr/>
            </a:lvl1pPr>
          </a:lstStyle>
          <a:p>
            <a:pPr>
              <a:defRPr/>
            </a:pPr>
            <a:endParaRPr lang="en-US" altLang="en-US" dirty="0"/>
          </a:p>
        </p:txBody>
      </p:sp>
    </p:spTree>
    <p:extLst>
      <p:ext uri="{BB962C8B-B14F-4D97-AF65-F5344CB8AC3E}">
        <p14:creationId xmlns:p14="http://schemas.microsoft.com/office/powerpoint/2010/main" val="35707108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4B8AF94-186D-42CD-8E8E-38904660F24A}" type="datetime1">
              <a:rPr lang="en-US" smtClean="0"/>
              <a:t>5/20/2020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296962F4-ECEF-471E-880A-0EFD1EA6EF92}" type="slidenum">
              <a:rPr lang="en-US" altLang="en-US"/>
              <a:pPr>
                <a:defRPr/>
              </a:pPr>
              <a:t>‹#›</a:t>
            </a:fld>
            <a:endParaRPr lang="en-US" altLang="en-US"/>
          </a:p>
        </p:txBody>
      </p:sp>
    </p:spTree>
    <p:extLst>
      <p:ext uri="{BB962C8B-B14F-4D97-AF65-F5344CB8AC3E}">
        <p14:creationId xmlns:p14="http://schemas.microsoft.com/office/powerpoint/2010/main" val="2221644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7BF192-297D-4BB5-A124-B8B17493A13A}" type="datetime1">
              <a:rPr lang="en-US" smtClean="0"/>
              <a:t>5/20/2020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A07FA963-CAAF-4DCD-852D-077EDE83179F}" type="slidenum">
              <a:rPr lang="en-US" altLang="en-US"/>
              <a:pPr>
                <a:defRPr/>
              </a:pPr>
              <a:t>‹#›</a:t>
            </a:fld>
            <a:endParaRPr lang="en-US" altLang="en-US"/>
          </a:p>
        </p:txBody>
      </p:sp>
    </p:spTree>
    <p:extLst>
      <p:ext uri="{BB962C8B-B14F-4D97-AF65-F5344CB8AC3E}">
        <p14:creationId xmlns:p14="http://schemas.microsoft.com/office/powerpoint/2010/main" val="2180420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AE63BA-8613-4BAC-A2C8-C0698154EC84}" type="datetime1">
              <a:rPr lang="en-US" smtClean="0"/>
              <a:t>5/20/2020</a:t>
            </a:fld>
            <a:endParaRPr lang="en-US" dirty="0"/>
          </a:p>
        </p:txBody>
      </p:sp>
      <p:sp>
        <p:nvSpPr>
          <p:cNvPr id="6" name="Slide Number Placeholder 5"/>
          <p:cNvSpPr>
            <a:spLocks noGrp="1"/>
          </p:cNvSpPr>
          <p:nvPr>
            <p:ph type="sldNum" sz="quarter" idx="12"/>
          </p:nvPr>
        </p:nvSpPr>
        <p:spPr>
          <a:xfrm>
            <a:off x="3733800" y="6477000"/>
            <a:ext cx="2133600" cy="244475"/>
          </a:xfrm>
          <a:prstGeom prst="rect">
            <a:avLst/>
          </a:prstGeom>
        </p:spPr>
        <p:txBody>
          <a:bodyPr/>
          <a:lstStyle>
            <a:lvl1pPr>
              <a:defRPr>
                <a:solidFill>
                  <a:schemeClr val="tx1"/>
                </a:solidFill>
              </a:defRPr>
            </a:lvl1pPr>
          </a:lstStyle>
          <a:p>
            <a:pPr>
              <a:defRPr/>
            </a:pPr>
            <a:fld id="{7C1E01EE-AFF5-4A09-96E1-69442A19EFFA}" type="slidenum">
              <a:rPr lang="en-US" altLang="en-US" smtClean="0"/>
              <a:pPr>
                <a:defRPr/>
              </a:pPr>
              <a:t>‹#›</a:t>
            </a:fld>
            <a:endParaRPr lang="en-US" altLang="en-US" dirty="0"/>
          </a:p>
        </p:txBody>
      </p:sp>
    </p:spTree>
    <p:extLst>
      <p:ext uri="{BB962C8B-B14F-4D97-AF65-F5344CB8AC3E}">
        <p14:creationId xmlns:p14="http://schemas.microsoft.com/office/powerpoint/2010/main" val="2308375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7B921D8-1A67-40F1-872F-97F8014DC893}" type="datetime1">
              <a:rPr lang="en-US" smtClean="0"/>
              <a:t>5/20/2020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B6AC20D-4DAD-4909-9EB7-38A8CCF3A629}" type="slidenum">
              <a:rPr lang="en-US" altLang="en-US"/>
              <a:pPr>
                <a:defRPr/>
              </a:pPr>
              <a:t>‹#›</a:t>
            </a:fld>
            <a:endParaRPr lang="en-US" altLang="en-US"/>
          </a:p>
        </p:txBody>
      </p:sp>
    </p:spTree>
    <p:extLst>
      <p:ext uri="{BB962C8B-B14F-4D97-AF65-F5344CB8AC3E}">
        <p14:creationId xmlns:p14="http://schemas.microsoft.com/office/powerpoint/2010/main" val="1185048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535013D-C4D1-4956-8934-025180245F44}" type="datetime1">
              <a:rPr lang="en-US" smtClean="0"/>
              <a:t>5/20/2020</a:t>
            </a:fld>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2B4AA6C0-CEAF-464D-A9C4-9F7BA7370853}" type="slidenum">
              <a:rPr lang="en-US" altLang="en-US"/>
              <a:pPr>
                <a:defRPr/>
              </a:pPr>
              <a:t>‹#›</a:t>
            </a:fld>
            <a:endParaRPr lang="en-US" altLang="en-US"/>
          </a:p>
        </p:txBody>
      </p:sp>
    </p:spTree>
    <p:extLst>
      <p:ext uri="{BB962C8B-B14F-4D97-AF65-F5344CB8AC3E}">
        <p14:creationId xmlns:p14="http://schemas.microsoft.com/office/powerpoint/2010/main" val="1504016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73EA891-92C3-4B44-8DD3-E7CFB842FB30}" type="datetime1">
              <a:rPr lang="en-US" smtClean="0"/>
              <a:t>5/20/2020</a:t>
            </a:fld>
            <a:endParaRPr lang="en-US" dirty="0"/>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2B86933-6489-4ACD-B450-90E1FFD2C393}" type="slidenum">
              <a:rPr lang="en-US" altLang="en-US"/>
              <a:pPr>
                <a:defRPr/>
              </a:pPr>
              <a:t>‹#›</a:t>
            </a:fld>
            <a:endParaRPr lang="en-US" altLang="en-US"/>
          </a:p>
        </p:txBody>
      </p:sp>
    </p:spTree>
    <p:extLst>
      <p:ext uri="{BB962C8B-B14F-4D97-AF65-F5344CB8AC3E}">
        <p14:creationId xmlns:p14="http://schemas.microsoft.com/office/powerpoint/2010/main" val="557608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0EC699C-2408-4D02-B23F-9B7880B9DB4F}" type="datetime1">
              <a:rPr lang="en-US" smtClean="0"/>
              <a:t>5/20/2020</a:t>
            </a:fld>
            <a:endParaRPr lang="en-US" dirty="0"/>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B206E80-6ECA-4E8B-852B-368D3AF5B423}" type="slidenum">
              <a:rPr lang="en-US" altLang="en-US"/>
              <a:pPr>
                <a:defRPr/>
              </a:pPr>
              <a:t>‹#›</a:t>
            </a:fld>
            <a:endParaRPr lang="en-US" altLang="en-US"/>
          </a:p>
        </p:txBody>
      </p:sp>
    </p:spTree>
    <p:extLst>
      <p:ext uri="{BB962C8B-B14F-4D97-AF65-F5344CB8AC3E}">
        <p14:creationId xmlns:p14="http://schemas.microsoft.com/office/powerpoint/2010/main" val="3910478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941F22A-6630-42E6-BBA2-D3E88ACF406D}" type="datetime1">
              <a:rPr lang="en-US" smtClean="0"/>
              <a:t>5/20/2020</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9FF749C-21E2-4991-945F-218136DD8333}" type="slidenum">
              <a:rPr lang="en-US" altLang="en-US"/>
              <a:pPr>
                <a:defRPr/>
              </a:pPr>
              <a:t>‹#›</a:t>
            </a:fld>
            <a:endParaRPr lang="en-US" altLang="en-US"/>
          </a:p>
        </p:txBody>
      </p:sp>
    </p:spTree>
    <p:extLst>
      <p:ext uri="{BB962C8B-B14F-4D97-AF65-F5344CB8AC3E}">
        <p14:creationId xmlns:p14="http://schemas.microsoft.com/office/powerpoint/2010/main" val="421084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81FD4F3-29E8-4DF8-8BC7-26CD8638936A}" type="datetime1">
              <a:rPr lang="en-US" smtClean="0"/>
              <a:t>5/20/2020</a:t>
            </a:fld>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DC4B5AC-6C65-4120-B3E7-A665D6491348}" type="slidenum">
              <a:rPr lang="en-US" altLang="en-US"/>
              <a:pPr>
                <a:defRPr/>
              </a:pPr>
              <a:t>‹#›</a:t>
            </a:fld>
            <a:endParaRPr lang="en-US" altLang="en-US"/>
          </a:p>
        </p:txBody>
      </p:sp>
    </p:spTree>
    <p:extLst>
      <p:ext uri="{BB962C8B-B14F-4D97-AF65-F5344CB8AC3E}">
        <p14:creationId xmlns:p14="http://schemas.microsoft.com/office/powerpoint/2010/main" val="1462314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2C87B7E-D32B-40BD-8B22-4E3EED7A99AA}" type="datetime1">
              <a:rPr lang="en-US" smtClean="0"/>
              <a:t>5/20/2020</a:t>
            </a:fld>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0D8F19A-8A43-4D67-8103-35C09E110842}" type="slidenum">
              <a:rPr lang="en-US" altLang="en-US"/>
              <a:pPr>
                <a:defRPr/>
              </a:pPr>
              <a:t>‹#›</a:t>
            </a:fld>
            <a:endParaRPr lang="en-US" altLang="en-US"/>
          </a:p>
        </p:txBody>
      </p:sp>
    </p:spTree>
    <p:extLst>
      <p:ext uri="{BB962C8B-B14F-4D97-AF65-F5344CB8AC3E}">
        <p14:creationId xmlns:p14="http://schemas.microsoft.com/office/powerpoint/2010/main" val="195818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a:defRPr/>
            </a:pPr>
            <a:fld id="{B7F44A4B-53B5-4899-8754-5B1F6E6BD51B}" type="datetime1">
              <a:rPr lang="en-US" smtClean="0"/>
              <a:t>5/20/2020</a:t>
            </a:fld>
            <a:endParaRPr lang="en-US" dirty="0"/>
          </a:p>
        </p:txBody>
      </p:sp>
      <p:sp>
        <p:nvSpPr>
          <p:cNvPr id="8" name="Slide Number Placeholder 5"/>
          <p:cNvSpPr>
            <a:spLocks noGrp="1"/>
          </p:cNvSpPr>
          <p:nvPr>
            <p:ph type="sldNum" sz="quarter" idx="4"/>
          </p:nvPr>
        </p:nvSpPr>
        <p:spPr>
          <a:xfrm>
            <a:off x="3733800" y="6400800"/>
            <a:ext cx="2133600" cy="320675"/>
          </a:xfrm>
          <a:prstGeom prst="rect">
            <a:avLst/>
          </a:prstGeom>
        </p:spPr>
        <p:txBody>
          <a:bodyPr/>
          <a:lstStyle>
            <a:lvl1pPr algn="ctr">
              <a:defRPr sz="1050">
                <a:solidFill>
                  <a:schemeClr val="tx1"/>
                </a:solidFill>
              </a:defRPr>
            </a:lvl1pPr>
          </a:lstStyle>
          <a:p>
            <a:pPr>
              <a:defRPr/>
            </a:pPr>
            <a:fld id="{7C1E01EE-AFF5-4A09-96E1-69442A19EFF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oscn.net/applications/oscn/deliverdocument.asp?citeid=10305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oscn.net/applications/oscn/deliverdocument.asp?citeid=10305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oscn.net/applications/oscn/deliverdocument.asp?citeid=103054" TargetMode="External"/><Relationship Id="rId2" Type="http://schemas.openxmlformats.org/officeDocument/2006/relationships/hyperlink" Target="http://www.oscn.net/applications/oscn/deliverdocument.asp?citeid=10105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Comm_Mtg_Sched_2012.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ctrTitle"/>
          </p:nvPr>
        </p:nvSpPr>
        <p:spPr>
          <a:xfrm>
            <a:off x="762000" y="1752600"/>
            <a:ext cx="7696200" cy="4038600"/>
          </a:xfrm>
        </p:spPr>
        <p:txBody>
          <a:bodyPr/>
          <a:lstStyle/>
          <a:p>
            <a:pPr eaLnBrk="1" hangingPunct="1"/>
            <a:r>
              <a:rPr lang="en-US" altLang="en-US" sz="3600" dirty="0" smtClean="0"/>
              <a:t>Understanding the </a:t>
            </a:r>
            <a:r>
              <a:rPr lang="en-US" sz="3600" dirty="0" smtClean="0"/>
              <a:t>State </a:t>
            </a:r>
            <a:r>
              <a:rPr lang="en-US" sz="3600" dirty="0"/>
              <a:t>Use </a:t>
            </a:r>
            <a:r>
              <a:rPr lang="en-US" sz="3600" dirty="0" smtClean="0"/>
              <a:t>Program</a:t>
            </a:r>
            <a:br>
              <a:rPr lang="en-US" sz="3600" dirty="0" smtClean="0"/>
            </a:br>
            <a:r>
              <a:rPr lang="en-US" sz="3600" dirty="0" smtClean="0"/>
              <a:t>Module 6</a:t>
            </a:r>
            <a:r>
              <a:rPr lang="en-US" sz="3200" b="1" dirty="0" smtClean="0">
                <a:latin typeface="Calibri" panose="020F0502020204030204" pitchFamily="34" charset="0"/>
              </a:rPr>
              <a:t/>
            </a:r>
            <a:br>
              <a:rPr lang="en-US" sz="3200" b="1" dirty="0" smtClean="0">
                <a:latin typeface="Calibri" panose="020F0502020204030204" pitchFamily="34" charset="0"/>
              </a:rPr>
            </a:br>
            <a:r>
              <a:rPr lang="en-US" b="1" dirty="0" smtClean="0">
                <a:latin typeface="Calibri" panose="020F0502020204030204" pitchFamily="34" charset="0"/>
              </a:rPr>
              <a:t/>
            </a:r>
            <a:br>
              <a:rPr lang="en-US" b="1" dirty="0" smtClean="0">
                <a:latin typeface="Calibri" panose="020F0502020204030204" pitchFamily="34" charset="0"/>
              </a:rPr>
            </a:br>
            <a:endParaRPr lang="en-US" altLang="en-US" sz="2400" b="1" dirty="0" smtClean="0"/>
          </a:p>
        </p:txBody>
      </p:sp>
      <p:sp>
        <p:nvSpPr>
          <p:cNvPr id="2" name="Slide Number Placeholder 1"/>
          <p:cNvSpPr>
            <a:spLocks noGrp="1"/>
          </p:cNvSpPr>
          <p:nvPr>
            <p:ph type="sldNum" sz="quarter" idx="12"/>
          </p:nvPr>
        </p:nvSpPr>
        <p:spPr>
          <a:xfrm>
            <a:off x="3581400" y="6400800"/>
            <a:ext cx="2133600" cy="365125"/>
          </a:xfrm>
        </p:spPr>
        <p:txBody>
          <a:bodyPr/>
          <a:lstStyle/>
          <a:p>
            <a:pPr>
              <a:defRPr/>
            </a:pPr>
            <a:fld id="{83381DF1-244A-4FC5-B710-D451F5CAF12A}" type="slidenum">
              <a:rPr lang="en-US" altLang="en-US" smtClean="0"/>
              <a:t>1</a:t>
            </a:fld>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458200" cy="1143000"/>
          </a:xfrm>
        </p:spPr>
        <p:txBody>
          <a:bodyPr/>
          <a:lstStyle/>
          <a:p>
            <a:r>
              <a:rPr lang="en-US" sz="3200" dirty="0" smtClean="0"/>
              <a:t>Product/Service Determination</a:t>
            </a:r>
            <a:endParaRPr lang="en-US" sz="3200" dirty="0"/>
          </a:p>
        </p:txBody>
      </p:sp>
      <p:sp>
        <p:nvSpPr>
          <p:cNvPr id="3" name="Content Placeholder 2"/>
          <p:cNvSpPr>
            <a:spLocks noGrp="1"/>
          </p:cNvSpPr>
          <p:nvPr>
            <p:ph idx="1"/>
          </p:nvPr>
        </p:nvSpPr>
        <p:spPr>
          <a:xfrm>
            <a:off x="914400" y="1295400"/>
            <a:ext cx="7772400" cy="4708525"/>
          </a:xfrm>
        </p:spPr>
        <p:txBody>
          <a:bodyPr/>
          <a:lstStyle/>
          <a:p>
            <a:pPr marL="0" indent="0">
              <a:buNone/>
            </a:pPr>
            <a:r>
              <a:rPr lang="en-US" sz="2400" b="1" dirty="0"/>
              <a:t>Product Comparison Test – AG Opinion </a:t>
            </a:r>
            <a:r>
              <a:rPr lang="en-US" sz="2400" b="1" dirty="0" smtClean="0"/>
              <a:t>(2010 OK AG 12)</a:t>
            </a:r>
            <a:endParaRPr lang="en-US" sz="2400" b="1" dirty="0"/>
          </a:p>
          <a:p>
            <a:pPr marL="0" indent="347663">
              <a:buNone/>
            </a:pPr>
            <a:r>
              <a:rPr lang="en-US" sz="2400" dirty="0" smtClean="0"/>
              <a:t>W.A</a:t>
            </a:r>
            <a:r>
              <a:rPr lang="en-US" sz="2400" dirty="0"/>
              <a:t>. DREW EDMONDSON, Attorney General of Oklahoma</a:t>
            </a:r>
          </a:p>
          <a:p>
            <a:pPr marL="0" indent="347663">
              <a:buNone/>
            </a:pPr>
            <a:r>
              <a:rPr lang="en-US" sz="2400" dirty="0" smtClean="0"/>
              <a:t>RICHARD </a:t>
            </a:r>
            <a:r>
              <a:rPr lang="en-US" sz="2400" dirty="0"/>
              <a:t>D. OLDERBAK, Assistant Attorney General</a:t>
            </a:r>
          </a:p>
          <a:p>
            <a:pPr marL="0" indent="0">
              <a:buNone/>
            </a:pPr>
            <a:endParaRPr lang="en-US" sz="1800" dirty="0"/>
          </a:p>
          <a:p>
            <a:pPr marL="0" indent="0">
              <a:buNone/>
            </a:pPr>
            <a:r>
              <a:rPr lang="en-US" sz="2400" dirty="0"/>
              <a:t>“It is, therefore, the official Opinion of the Attorney General that:</a:t>
            </a:r>
          </a:p>
          <a:p>
            <a:pPr marL="166688" indent="0">
              <a:buNone/>
            </a:pPr>
            <a:r>
              <a:rPr lang="en-US" sz="2400" dirty="0"/>
              <a:t>1. Pursuant to </a:t>
            </a:r>
            <a:r>
              <a:rPr lang="en-US" sz="2400" u="sng" dirty="0">
                <a:hlinkClick r:id="rId2"/>
              </a:rPr>
              <a:t>74 O.S.2001, § 3007</a:t>
            </a:r>
            <a:r>
              <a:rPr lang="en-US" sz="2400" dirty="0"/>
              <a:t>(B) a state agency is prohibited from evading the purchase of individual products or services listed on the State Use </a:t>
            </a:r>
            <a:r>
              <a:rPr lang="en-US" sz="2400" dirty="0" smtClean="0"/>
              <a:t>committee's </a:t>
            </a:r>
            <a:r>
              <a:rPr lang="en-US" sz="2400" dirty="0"/>
              <a:t>procurement schedule, by issuing a solicitation for products or services that is a slight variation from the standards adopted by the State Use </a:t>
            </a:r>
            <a:r>
              <a:rPr lang="en-US" sz="2400" dirty="0" smtClean="0"/>
              <a:t>committee</a:t>
            </a:r>
            <a:r>
              <a:rPr lang="en-US" sz="2400" dirty="0"/>
              <a:t>.</a:t>
            </a:r>
          </a:p>
          <a:p>
            <a:pPr marL="0" indent="0">
              <a:buNone/>
            </a:pPr>
            <a:endParaRPr lang="en-US" sz="2400"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10</a:t>
            </a:fld>
            <a:endParaRPr lang="en-US" altLang="en-US"/>
          </a:p>
        </p:txBody>
      </p:sp>
    </p:spTree>
    <p:extLst>
      <p:ext uri="{BB962C8B-B14F-4D97-AF65-F5344CB8AC3E}">
        <p14:creationId xmlns:p14="http://schemas.microsoft.com/office/powerpoint/2010/main" val="3202633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534400" cy="1143000"/>
          </a:xfrm>
        </p:spPr>
        <p:txBody>
          <a:bodyPr/>
          <a:lstStyle/>
          <a:p>
            <a:r>
              <a:rPr lang="en-US" sz="3200" dirty="0" smtClean="0"/>
              <a:t>Product/Service Determination (Cont.)</a:t>
            </a:r>
            <a:endParaRPr lang="en-US" sz="3200" dirty="0"/>
          </a:p>
        </p:txBody>
      </p:sp>
      <p:sp>
        <p:nvSpPr>
          <p:cNvPr id="3" name="Content Placeholder 2"/>
          <p:cNvSpPr>
            <a:spLocks noGrp="1"/>
          </p:cNvSpPr>
          <p:nvPr>
            <p:ph idx="1"/>
          </p:nvPr>
        </p:nvSpPr>
        <p:spPr>
          <a:xfrm>
            <a:off x="914400" y="990600"/>
            <a:ext cx="7772400" cy="4708525"/>
          </a:xfrm>
        </p:spPr>
        <p:txBody>
          <a:bodyPr/>
          <a:lstStyle/>
          <a:p>
            <a:pPr marL="166688" indent="0">
              <a:buNone/>
            </a:pPr>
            <a:r>
              <a:rPr lang="en-US" sz="2300" dirty="0" smtClean="0"/>
              <a:t>2</a:t>
            </a:r>
            <a:r>
              <a:rPr lang="en-US" sz="2300" dirty="0"/>
              <a:t>. The proper test to apply in determining whether a solicitation by a state agency violates State Use statutes is found within the language of subsection A and turns on whether or not the particular solicitation is for "any product or service included in the procurement schedule." </a:t>
            </a:r>
            <a:r>
              <a:rPr lang="en-US" sz="2300" u="sng" dirty="0">
                <a:hlinkClick r:id="rId2"/>
              </a:rPr>
              <a:t>74 O.S.2001, § 3007</a:t>
            </a:r>
            <a:r>
              <a:rPr lang="en-US" sz="2300" dirty="0"/>
              <a:t>(A). For example, a solicitation for prepared soup is not a violation of the intent of the State Use statutes even though it includes individual items on the schedule such as pasta, peas and beans, because the product of prepared soup is not an item on the procurement schedule. Likewise, a solicitation for a comprehensive package of computer parts and services would not violate the intent of the State Use statutes even though it includes an individual item such as toner, because the product/service of comprehensive computer services is not on the procurement schedule</a:t>
            </a:r>
            <a:r>
              <a:rPr lang="en-US" sz="2300" dirty="0" smtClean="0"/>
              <a:t>.</a:t>
            </a:r>
            <a:r>
              <a:rPr lang="en-US" sz="2300" b="1" dirty="0" smtClean="0"/>
              <a:t> </a:t>
            </a:r>
            <a:endParaRPr lang="en-US" sz="2300" b="1" dirty="0"/>
          </a:p>
          <a:p>
            <a:pPr marL="0" indent="0">
              <a:buNone/>
            </a:pPr>
            <a:endParaRPr lang="en-US" sz="2400"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11</a:t>
            </a:fld>
            <a:endParaRPr lang="en-US" altLang="en-US"/>
          </a:p>
        </p:txBody>
      </p:sp>
    </p:spTree>
    <p:extLst>
      <p:ext uri="{BB962C8B-B14F-4D97-AF65-F5344CB8AC3E}">
        <p14:creationId xmlns:p14="http://schemas.microsoft.com/office/powerpoint/2010/main" val="2896902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458200" cy="1143000"/>
          </a:xfrm>
        </p:spPr>
        <p:txBody>
          <a:bodyPr/>
          <a:lstStyle/>
          <a:p>
            <a:r>
              <a:rPr lang="en-US" sz="3200" dirty="0" smtClean="0"/>
              <a:t>Product/Service Determination (Cont.)</a:t>
            </a:r>
            <a:endParaRPr lang="en-US" sz="3200" dirty="0"/>
          </a:p>
        </p:txBody>
      </p:sp>
      <p:sp>
        <p:nvSpPr>
          <p:cNvPr id="3" name="Content Placeholder 2"/>
          <p:cNvSpPr>
            <a:spLocks noGrp="1"/>
          </p:cNvSpPr>
          <p:nvPr>
            <p:ph idx="1"/>
          </p:nvPr>
        </p:nvSpPr>
        <p:spPr>
          <a:xfrm>
            <a:off x="838200" y="1295400"/>
            <a:ext cx="7086600" cy="4708525"/>
          </a:xfrm>
        </p:spPr>
        <p:txBody>
          <a:bodyPr/>
          <a:lstStyle/>
          <a:p>
            <a:pPr marL="0" indent="0">
              <a:buNone/>
            </a:pPr>
            <a:endParaRPr lang="en-US" sz="1200" dirty="0"/>
          </a:p>
          <a:p>
            <a:pPr marL="166688" indent="0">
              <a:buNone/>
            </a:pPr>
            <a:r>
              <a:rPr lang="en-US" sz="2400" dirty="0" smtClean="0"/>
              <a:t>3. Whether or not any given solicitation constitutes an evasion of the intent of the State Use program is a question of fact beyond the scope of an Official Attorney General Opinion. </a:t>
            </a:r>
            <a:r>
              <a:rPr lang="en-US" sz="2400" i="1" dirty="0" smtClean="0"/>
              <a:t>See</a:t>
            </a:r>
            <a:r>
              <a:rPr lang="en-US" sz="2400" dirty="0" smtClean="0"/>
              <a:t> </a:t>
            </a:r>
            <a:r>
              <a:rPr lang="en-US" sz="2400" u="sng" dirty="0" smtClean="0">
                <a:hlinkClick r:id="rId2"/>
              </a:rPr>
              <a:t>74 O.S.2001, § 18b</a:t>
            </a:r>
            <a:r>
              <a:rPr lang="en-US" sz="2400" dirty="0" smtClean="0"/>
              <a:t>(A)(5).</a:t>
            </a:r>
          </a:p>
          <a:p>
            <a:pPr marL="166688" indent="0">
              <a:buNone/>
            </a:pPr>
            <a:endParaRPr lang="en-US" sz="2400" dirty="0"/>
          </a:p>
          <a:p>
            <a:pPr marL="166688" indent="0">
              <a:buNone/>
            </a:pPr>
            <a:r>
              <a:rPr lang="en-US" sz="2400" dirty="0"/>
              <a:t>4. The determination of whether or not any purchase by a state agency violates the intent of the State Use laws is the responsibility of the State Use Committee. </a:t>
            </a:r>
            <a:r>
              <a:rPr lang="en-US" sz="2400" i="1" dirty="0"/>
              <a:t>See</a:t>
            </a:r>
            <a:r>
              <a:rPr lang="en-US" sz="2400" dirty="0"/>
              <a:t> </a:t>
            </a:r>
            <a:r>
              <a:rPr lang="en-US" sz="2400" u="sng" dirty="0">
                <a:hlinkClick r:id="rId3"/>
              </a:rPr>
              <a:t>74 O.S.2001, § 3009</a:t>
            </a:r>
            <a:r>
              <a:rPr lang="en-US" sz="2400" dirty="0"/>
              <a:t>(C).”</a:t>
            </a:r>
          </a:p>
          <a:p>
            <a:pPr marL="0" indent="0">
              <a:buNone/>
            </a:pPr>
            <a:endParaRPr lang="en-US" sz="1200"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12</a:t>
            </a:fld>
            <a:endParaRPr lang="en-US" altLang="en-US"/>
          </a:p>
        </p:txBody>
      </p:sp>
    </p:spTree>
    <p:extLst>
      <p:ext uri="{BB962C8B-B14F-4D97-AF65-F5344CB8AC3E}">
        <p14:creationId xmlns:p14="http://schemas.microsoft.com/office/powerpoint/2010/main" val="34662873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458200" cy="1143000"/>
          </a:xfrm>
        </p:spPr>
        <p:txBody>
          <a:bodyPr/>
          <a:lstStyle/>
          <a:p>
            <a:r>
              <a:rPr lang="en-US" sz="3200" dirty="0" smtClean="0"/>
              <a:t>Question</a:t>
            </a:r>
            <a:endParaRPr lang="en-US" sz="3200" dirty="0"/>
          </a:p>
        </p:txBody>
      </p:sp>
      <p:sp>
        <p:nvSpPr>
          <p:cNvPr id="3" name="Content Placeholder 2"/>
          <p:cNvSpPr>
            <a:spLocks noGrp="1"/>
          </p:cNvSpPr>
          <p:nvPr>
            <p:ph idx="1"/>
          </p:nvPr>
        </p:nvSpPr>
        <p:spPr>
          <a:xfrm>
            <a:off x="914400" y="1447801"/>
            <a:ext cx="7543800" cy="3429000"/>
          </a:xfrm>
        </p:spPr>
        <p:txBody>
          <a:bodyPr/>
          <a:lstStyle/>
          <a:p>
            <a:pPr marL="0" indent="0" algn="ctr">
              <a:buNone/>
            </a:pPr>
            <a:r>
              <a:rPr lang="en-US" sz="2800" dirty="0" smtClean="0"/>
              <a:t>Name </a:t>
            </a:r>
            <a:r>
              <a:rPr lang="en-US" sz="2800" b="1" dirty="0" smtClean="0"/>
              <a:t>one</a:t>
            </a:r>
            <a:r>
              <a:rPr lang="en-US" sz="2800" dirty="0" smtClean="0"/>
              <a:t> way a product/service can be considered for the procurement schedule.</a:t>
            </a:r>
          </a:p>
          <a:p>
            <a:pPr marL="0" indent="0" algn="ctr">
              <a:buNone/>
            </a:pPr>
            <a:endParaRPr lang="en-US" sz="2400" dirty="0"/>
          </a:p>
          <a:p>
            <a:pPr marL="457200" indent="-457200">
              <a:buAutoNum type="arabicPeriod"/>
            </a:pPr>
            <a:r>
              <a:rPr lang="en-US" sz="2400" dirty="0" smtClean="0"/>
              <a:t>Vendor request.</a:t>
            </a:r>
          </a:p>
          <a:p>
            <a:pPr marL="457200" indent="-457200">
              <a:buAutoNum type="arabicPeriod"/>
            </a:pPr>
            <a:r>
              <a:rPr lang="en-US" sz="2400" dirty="0" smtClean="0"/>
              <a:t>Agency request.</a:t>
            </a:r>
          </a:p>
          <a:p>
            <a:pPr marL="457200" indent="-457200">
              <a:buAutoNum type="arabicPeriod"/>
            </a:pPr>
            <a:r>
              <a:rPr lang="en-US" sz="2400" dirty="0" smtClean="0"/>
              <a:t>Requisition.</a:t>
            </a:r>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13</a:t>
            </a:fld>
            <a:endParaRPr lang="en-US" altLang="en-US"/>
          </a:p>
        </p:txBody>
      </p:sp>
    </p:spTree>
    <p:extLst>
      <p:ext uri="{BB962C8B-B14F-4D97-AF65-F5344CB8AC3E}">
        <p14:creationId xmlns:p14="http://schemas.microsoft.com/office/powerpoint/2010/main" val="1290597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458200" cy="1143000"/>
          </a:xfrm>
        </p:spPr>
        <p:txBody>
          <a:bodyPr/>
          <a:lstStyle/>
          <a:p>
            <a:r>
              <a:rPr lang="en-US" sz="3200" dirty="0" smtClean="0"/>
              <a:t>Fair Market Value Pricing</a:t>
            </a:r>
            <a:endParaRPr lang="en-US" sz="3200" dirty="0"/>
          </a:p>
        </p:txBody>
      </p:sp>
      <p:sp>
        <p:nvSpPr>
          <p:cNvPr id="3" name="Content Placeholder 2"/>
          <p:cNvSpPr>
            <a:spLocks noGrp="1"/>
          </p:cNvSpPr>
          <p:nvPr>
            <p:ph idx="1"/>
          </p:nvPr>
        </p:nvSpPr>
        <p:spPr>
          <a:xfrm>
            <a:off x="914400" y="1524000"/>
            <a:ext cx="7239000" cy="3124200"/>
          </a:xfrm>
        </p:spPr>
        <p:txBody>
          <a:bodyPr/>
          <a:lstStyle/>
          <a:p>
            <a:pPr marL="0" indent="0">
              <a:buNone/>
            </a:pPr>
            <a:r>
              <a:rPr lang="en-US" sz="2400" dirty="0"/>
              <a:t>It shall be the </a:t>
            </a:r>
            <a:r>
              <a:rPr lang="en-US" sz="2400" dirty="0" smtClean="0"/>
              <a:t>policy </a:t>
            </a:r>
            <a:r>
              <a:rPr lang="en-US" sz="2400" dirty="0"/>
              <a:t>of the State Use </a:t>
            </a:r>
            <a:r>
              <a:rPr lang="en-US" sz="2400" dirty="0" smtClean="0"/>
              <a:t>committee</a:t>
            </a:r>
            <a:r>
              <a:rPr lang="en-US" sz="2400" dirty="0"/>
              <a:t>, pursuant to Title 74 O.S. </a:t>
            </a:r>
            <a:r>
              <a:rPr lang="en-US" sz="2400" dirty="0" smtClean="0"/>
              <a:t>§ 3005</a:t>
            </a:r>
            <a:r>
              <a:rPr lang="en-US" sz="2400" dirty="0"/>
              <a:t>, and O.A.C. </a:t>
            </a:r>
            <a:r>
              <a:rPr lang="en-US" sz="2400" dirty="0" smtClean="0"/>
              <a:t>260:120-1-4, </a:t>
            </a:r>
            <a:r>
              <a:rPr lang="en-US" sz="2400" dirty="0"/>
              <a:t>to provide the herein described methodology and procedure for the preparation of </a:t>
            </a:r>
            <a:r>
              <a:rPr lang="en-US" sz="2400" dirty="0" smtClean="0"/>
              <a:t>fair market </a:t>
            </a:r>
            <a:r>
              <a:rPr lang="en-US" sz="2400" dirty="0"/>
              <a:t>price analysis, which shall be presented to the State Use </a:t>
            </a:r>
            <a:r>
              <a:rPr lang="en-US" sz="2400" dirty="0" smtClean="0"/>
              <a:t>committee </a:t>
            </a:r>
            <a:r>
              <a:rPr lang="en-US" sz="2400" dirty="0"/>
              <a:t>for approval and establishment of the </a:t>
            </a:r>
            <a:r>
              <a:rPr lang="en-US" sz="2400" dirty="0" smtClean="0"/>
              <a:t>fair market price</a:t>
            </a:r>
            <a:r>
              <a:rPr lang="en-US" sz="2400" dirty="0"/>
              <a:t>.</a:t>
            </a:r>
          </a:p>
          <a:p>
            <a:pPr marL="0" indent="0">
              <a:buNone/>
            </a:pPr>
            <a:endParaRPr lang="en-US" sz="2400"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14</a:t>
            </a:fld>
            <a:endParaRPr lang="en-US" altLang="en-US"/>
          </a:p>
        </p:txBody>
      </p:sp>
    </p:spTree>
    <p:extLst>
      <p:ext uri="{BB962C8B-B14F-4D97-AF65-F5344CB8AC3E}">
        <p14:creationId xmlns:p14="http://schemas.microsoft.com/office/powerpoint/2010/main" val="29884607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458200" cy="1143000"/>
          </a:xfrm>
        </p:spPr>
        <p:txBody>
          <a:bodyPr/>
          <a:lstStyle/>
          <a:p>
            <a:r>
              <a:rPr lang="en-US" sz="3200" dirty="0" smtClean="0"/>
              <a:t>Fair Market Value Pricing</a:t>
            </a:r>
            <a:endParaRPr lang="en-US" sz="3200" dirty="0"/>
          </a:p>
        </p:txBody>
      </p:sp>
      <p:sp>
        <p:nvSpPr>
          <p:cNvPr id="3" name="Content Placeholder 2"/>
          <p:cNvSpPr>
            <a:spLocks noGrp="1"/>
          </p:cNvSpPr>
          <p:nvPr>
            <p:ph idx="1"/>
          </p:nvPr>
        </p:nvSpPr>
        <p:spPr>
          <a:xfrm>
            <a:off x="914400" y="1371600"/>
            <a:ext cx="7315200" cy="4525963"/>
          </a:xfrm>
        </p:spPr>
        <p:txBody>
          <a:bodyPr/>
          <a:lstStyle/>
          <a:p>
            <a:pPr marL="0" indent="0">
              <a:buNone/>
            </a:pPr>
            <a:r>
              <a:rPr lang="en-US" sz="2400" dirty="0" smtClean="0"/>
              <a:t>Title 74 O.S. § 3005. Determination </a:t>
            </a:r>
            <a:r>
              <a:rPr lang="en-US" sz="2400" dirty="0"/>
              <a:t>of fair market price.</a:t>
            </a:r>
          </a:p>
          <a:p>
            <a:pPr marL="166688" indent="0">
              <a:buNone/>
            </a:pPr>
            <a:r>
              <a:rPr lang="en-US" sz="2400" dirty="0" smtClean="0"/>
              <a:t>“The committee </a:t>
            </a:r>
            <a:r>
              <a:rPr lang="en-US" sz="2400" dirty="0"/>
              <a:t>shall determine the fair market price of all products and services included in the procurement schedule and shall revise such prices in accordance with changing market conditions; provided, however, a change in price shall not be effective prior to the expiration of fifteen (15) days from the date on which such change is made by the </a:t>
            </a:r>
            <a:r>
              <a:rPr lang="en-US" sz="2400" dirty="0" smtClean="0"/>
              <a:t>committee.”</a:t>
            </a:r>
            <a:endParaRPr lang="en-US" sz="2400" dirty="0"/>
          </a:p>
          <a:p>
            <a:pPr marL="0" indent="0">
              <a:buNone/>
            </a:pPr>
            <a:endParaRPr lang="en-US" sz="2400" dirty="0"/>
          </a:p>
          <a:p>
            <a:pPr marL="0" indent="0">
              <a:buNone/>
            </a:pPr>
            <a:r>
              <a:rPr lang="en-US" sz="2400" dirty="0"/>
              <a:t>Laws 1973, c. 20, § 5, operative July 1, 1973.</a:t>
            </a:r>
          </a:p>
          <a:p>
            <a:pPr marL="0" indent="0">
              <a:buNone/>
            </a:pPr>
            <a:endParaRPr lang="en-US" sz="2400"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15</a:t>
            </a:fld>
            <a:endParaRPr lang="en-US" altLang="en-US"/>
          </a:p>
        </p:txBody>
      </p:sp>
    </p:spTree>
    <p:extLst>
      <p:ext uri="{BB962C8B-B14F-4D97-AF65-F5344CB8AC3E}">
        <p14:creationId xmlns:p14="http://schemas.microsoft.com/office/powerpoint/2010/main" val="2010229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458200" cy="1143000"/>
          </a:xfrm>
        </p:spPr>
        <p:txBody>
          <a:bodyPr/>
          <a:lstStyle/>
          <a:p>
            <a:r>
              <a:rPr lang="en-US" sz="3200" dirty="0" smtClean="0"/>
              <a:t>Fair Market Value Pricing</a:t>
            </a:r>
            <a:r>
              <a:rPr lang="en-US" dirty="0" smtClean="0"/>
              <a:t/>
            </a:r>
            <a:br>
              <a:rPr lang="en-US" dirty="0" smtClean="0"/>
            </a:br>
            <a:endParaRPr lang="en-US" dirty="0"/>
          </a:p>
        </p:txBody>
      </p:sp>
      <p:sp>
        <p:nvSpPr>
          <p:cNvPr id="3" name="Content Placeholder 2"/>
          <p:cNvSpPr>
            <a:spLocks noGrp="1"/>
          </p:cNvSpPr>
          <p:nvPr>
            <p:ph idx="1"/>
          </p:nvPr>
        </p:nvSpPr>
        <p:spPr>
          <a:xfrm>
            <a:off x="914400" y="846138"/>
            <a:ext cx="7772400" cy="5859462"/>
          </a:xfrm>
        </p:spPr>
        <p:txBody>
          <a:bodyPr/>
          <a:lstStyle/>
          <a:p>
            <a:pPr marL="0" lvl="0" indent="0">
              <a:buNone/>
            </a:pPr>
            <a:r>
              <a:rPr lang="en-US" sz="1600" b="1" dirty="0"/>
              <a:t>Fair Market Price </a:t>
            </a:r>
            <a:r>
              <a:rPr lang="en-US" sz="1600" b="1" dirty="0" smtClean="0"/>
              <a:t>Comparison</a:t>
            </a:r>
            <a:br>
              <a:rPr lang="en-US" sz="1600" b="1" dirty="0" smtClean="0"/>
            </a:br>
            <a:r>
              <a:rPr lang="en-US" sz="1600" dirty="0" smtClean="0"/>
              <a:t>Fair market price comparison </a:t>
            </a:r>
            <a:r>
              <a:rPr lang="en-US" sz="1600" dirty="0"/>
              <a:t>is a reasonable </a:t>
            </a:r>
            <a:r>
              <a:rPr lang="en-US" sz="1600" dirty="0" smtClean="0"/>
              <a:t>price </a:t>
            </a:r>
            <a:r>
              <a:rPr lang="en-US" sz="1600" dirty="0"/>
              <a:t>which can be charged by the </a:t>
            </a:r>
            <a:r>
              <a:rPr lang="en-US" sz="1600" dirty="0" smtClean="0"/>
              <a:t>qualified organization</a:t>
            </a:r>
            <a:r>
              <a:rPr lang="en-US" sz="1600" dirty="0"/>
              <a:t>, which may include, but is not limited to, the cost of raw materials, labor, capital equipment cost amortization, overhead and profit, service charges, </a:t>
            </a:r>
            <a:r>
              <a:rPr lang="en-US" sz="1600" dirty="0" smtClean="0"/>
              <a:t>delivery </a:t>
            </a:r>
            <a:r>
              <a:rPr lang="en-US" sz="1600" dirty="0"/>
              <a:t>and shipping costs</a:t>
            </a:r>
            <a:r>
              <a:rPr lang="en-US" sz="1600" dirty="0" smtClean="0"/>
              <a:t>. </a:t>
            </a:r>
            <a:br>
              <a:rPr lang="en-US" sz="1600" dirty="0" smtClean="0"/>
            </a:br>
            <a:endParaRPr lang="en-US" sz="1600" dirty="0" smtClean="0"/>
          </a:p>
          <a:p>
            <a:pPr marL="0" lvl="0" indent="0">
              <a:buNone/>
            </a:pPr>
            <a:r>
              <a:rPr lang="en-US" sz="1600" dirty="0" smtClean="0"/>
              <a:t>Also</a:t>
            </a:r>
            <a:r>
              <a:rPr lang="en-US" sz="1600" dirty="0"/>
              <a:t>, in determining fair market prices, consideration should be given to the following factors:</a:t>
            </a:r>
          </a:p>
          <a:p>
            <a:pPr marL="398463" lvl="3" indent="-166688">
              <a:spcBef>
                <a:spcPts val="0"/>
              </a:spcBef>
              <a:buFont typeface="Arial" panose="020B0604020202020204" pitchFamily="34" charset="0"/>
              <a:buChar char="•"/>
            </a:pPr>
            <a:r>
              <a:rPr lang="en-US" sz="1600" dirty="0"/>
              <a:t>To the extent applicable, the amounts being paid for similar articles in retail quantities by federal agencies purchasing the commodities or services.</a:t>
            </a:r>
          </a:p>
          <a:p>
            <a:pPr marL="398463" lvl="3" indent="-166688">
              <a:spcBef>
                <a:spcPts val="0"/>
              </a:spcBef>
              <a:buFont typeface="Arial" panose="020B0604020202020204" pitchFamily="34" charset="0"/>
              <a:buChar char="•"/>
            </a:pPr>
            <a:r>
              <a:rPr lang="en-US" sz="1600" dirty="0"/>
              <a:t>The price of commodities or services in similar quantities if purchased from a reputable in-state vendor engaged in the business of selling retail commodities.</a:t>
            </a:r>
          </a:p>
          <a:p>
            <a:pPr marL="398463" lvl="3" indent="-166688">
              <a:spcBef>
                <a:spcPts val="0"/>
              </a:spcBef>
              <a:buFont typeface="Arial" panose="020B0604020202020204" pitchFamily="34" charset="0"/>
              <a:buChar char="•"/>
            </a:pPr>
            <a:r>
              <a:rPr lang="en-US" sz="1600" dirty="0"/>
              <a:t>To the extent possible, the amount paid by the state in any recent purchases of retail commodities or services in similar quantities, making due allowance for general inflationary or deflationary trends.</a:t>
            </a:r>
          </a:p>
          <a:p>
            <a:pPr marL="398463" lvl="3" indent="-166688">
              <a:spcBef>
                <a:spcPts val="0"/>
              </a:spcBef>
              <a:buFont typeface="Arial" panose="020B0604020202020204" pitchFamily="34" charset="0"/>
              <a:buChar char="•"/>
            </a:pPr>
            <a:r>
              <a:rPr lang="en-US" sz="1600" dirty="0"/>
              <a:t>The fair market price of a commodity or service, determined after consideration of relevant factors of the before mentioned types may not be excessive or unreasonable.</a:t>
            </a:r>
          </a:p>
          <a:p>
            <a:pPr marL="398463" lvl="3" indent="-166688">
              <a:spcBef>
                <a:spcPts val="0"/>
              </a:spcBef>
              <a:buFont typeface="Arial" panose="020B0604020202020204" pitchFamily="34" charset="0"/>
              <a:buChar char="•"/>
            </a:pPr>
            <a:r>
              <a:rPr lang="en-US" sz="1600" dirty="0"/>
              <a:t>The fair market price may include a reasonable charge for overhead and profit that is competitive with other retail markets.</a:t>
            </a:r>
          </a:p>
          <a:p>
            <a:pPr marL="398463" lvl="3" indent="-166688">
              <a:spcBef>
                <a:spcPts val="0"/>
              </a:spcBef>
              <a:buFont typeface="Arial" panose="020B0604020202020204" pitchFamily="34" charset="0"/>
              <a:buChar char="•"/>
            </a:pPr>
            <a:r>
              <a:rPr lang="en-US" sz="1600" dirty="0"/>
              <a:t>Price comparison when appropriate should include wholesale and retail pricing of like commodities</a:t>
            </a:r>
            <a:r>
              <a:rPr lang="en-US" sz="1600" dirty="0" smtClean="0"/>
              <a:t>. </a:t>
            </a:r>
            <a:endParaRPr lang="en-US" sz="1600" dirty="0"/>
          </a:p>
          <a:p>
            <a:pPr marL="0" indent="0">
              <a:buNone/>
            </a:pPr>
            <a:endParaRPr lang="en-US" sz="1600" dirty="0" smtClean="0"/>
          </a:p>
          <a:p>
            <a:pPr marL="0" indent="0">
              <a:buNone/>
            </a:pPr>
            <a:r>
              <a:rPr lang="en-US" sz="1600" dirty="0" smtClean="0"/>
              <a:t>Fair Market Policy as approved by the State Use Committee 4-30-2014</a:t>
            </a:r>
            <a:endParaRPr lang="en-US" sz="1600"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16</a:t>
            </a:fld>
            <a:endParaRPr lang="en-US" altLang="en-US"/>
          </a:p>
        </p:txBody>
      </p:sp>
    </p:spTree>
    <p:extLst>
      <p:ext uri="{BB962C8B-B14F-4D97-AF65-F5344CB8AC3E}">
        <p14:creationId xmlns:p14="http://schemas.microsoft.com/office/powerpoint/2010/main" val="1472340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458200" cy="1143000"/>
          </a:xfrm>
        </p:spPr>
        <p:txBody>
          <a:bodyPr/>
          <a:lstStyle/>
          <a:p>
            <a:r>
              <a:rPr lang="en-US" sz="3200" dirty="0" smtClean="0"/>
              <a:t>Fair Market Value Pricing</a:t>
            </a:r>
            <a:endParaRPr lang="en-US" sz="3200" dirty="0"/>
          </a:p>
        </p:txBody>
      </p:sp>
      <p:sp>
        <p:nvSpPr>
          <p:cNvPr id="3" name="Content Placeholder 2"/>
          <p:cNvSpPr>
            <a:spLocks noGrp="1"/>
          </p:cNvSpPr>
          <p:nvPr>
            <p:ph idx="1"/>
          </p:nvPr>
        </p:nvSpPr>
        <p:spPr>
          <a:xfrm>
            <a:off x="914400" y="1295400"/>
            <a:ext cx="7772400" cy="4525963"/>
          </a:xfrm>
        </p:spPr>
        <p:txBody>
          <a:bodyPr/>
          <a:lstStyle/>
          <a:p>
            <a:pPr marL="0" indent="0">
              <a:buNone/>
            </a:pPr>
            <a:r>
              <a:rPr lang="en-US" sz="2200" dirty="0"/>
              <a:t>Fair </a:t>
            </a:r>
            <a:r>
              <a:rPr lang="en-US" sz="2200" dirty="0" smtClean="0"/>
              <a:t>market price determination </a:t>
            </a:r>
            <a:r>
              <a:rPr lang="en-US" sz="2200" dirty="0"/>
              <a:t>should be prepared by the </a:t>
            </a:r>
            <a:r>
              <a:rPr lang="en-US" sz="2200" dirty="0" smtClean="0"/>
              <a:t>qualified organization </a:t>
            </a:r>
            <a:r>
              <a:rPr lang="en-US" sz="2200" dirty="0"/>
              <a:t>as follows:</a:t>
            </a:r>
          </a:p>
          <a:p>
            <a:endParaRPr lang="en-US" sz="2200" dirty="0"/>
          </a:p>
          <a:p>
            <a:pPr marL="0" indent="0">
              <a:buNone/>
            </a:pPr>
            <a:r>
              <a:rPr lang="en-US" sz="2200" dirty="0"/>
              <a:t>3.1.1</a:t>
            </a:r>
            <a:r>
              <a:rPr lang="en-US" sz="2200" dirty="0" smtClean="0"/>
              <a:t>. The </a:t>
            </a:r>
            <a:r>
              <a:rPr lang="en-US" sz="2200" dirty="0"/>
              <a:t>number of fair market comparisons obtained should be a fair and </a:t>
            </a:r>
            <a:r>
              <a:rPr lang="en-US" sz="2200" dirty="0" smtClean="0"/>
              <a:t>adequate </a:t>
            </a:r>
            <a:r>
              <a:rPr lang="en-US" sz="2200" dirty="0"/>
              <a:t>representation of market pricing</a:t>
            </a:r>
            <a:r>
              <a:rPr lang="en-US" sz="2200" dirty="0" smtClean="0"/>
              <a:t>. Whenever </a:t>
            </a:r>
            <a:r>
              <a:rPr lang="en-US" sz="2200" dirty="0"/>
              <a:t>possible a minimum of five (5) fair market comparisons should be obtained and the highest and lowest prices will be discarded with the remaining comparisons averaged to arrive at the fair market price. </a:t>
            </a:r>
          </a:p>
          <a:p>
            <a:pPr marL="0" indent="0">
              <a:buNone/>
            </a:pPr>
            <a:endParaRPr lang="en-US" sz="2200" dirty="0" smtClean="0"/>
          </a:p>
          <a:p>
            <a:pPr marL="0" indent="0">
              <a:buNone/>
            </a:pPr>
            <a:r>
              <a:rPr lang="en-US" sz="2200" dirty="0" smtClean="0"/>
              <a:t>Fair Market Policy as approved by the State Use Committee 4-30-2014</a:t>
            </a:r>
            <a:endParaRPr lang="en-US" sz="2200"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17</a:t>
            </a:fld>
            <a:endParaRPr lang="en-US" altLang="en-US"/>
          </a:p>
        </p:txBody>
      </p:sp>
    </p:spTree>
    <p:extLst>
      <p:ext uri="{BB962C8B-B14F-4D97-AF65-F5344CB8AC3E}">
        <p14:creationId xmlns:p14="http://schemas.microsoft.com/office/powerpoint/2010/main" val="34907481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458200" cy="1143000"/>
          </a:xfrm>
        </p:spPr>
        <p:txBody>
          <a:bodyPr/>
          <a:lstStyle/>
          <a:p>
            <a:r>
              <a:rPr lang="en-US" sz="3200" dirty="0" smtClean="0"/>
              <a:t>Fair Market Value Pricing</a:t>
            </a:r>
            <a:endParaRPr lang="en-US" sz="3200" dirty="0"/>
          </a:p>
        </p:txBody>
      </p:sp>
      <p:sp>
        <p:nvSpPr>
          <p:cNvPr id="3" name="Content Placeholder 2"/>
          <p:cNvSpPr>
            <a:spLocks noGrp="1"/>
          </p:cNvSpPr>
          <p:nvPr>
            <p:ph idx="1"/>
          </p:nvPr>
        </p:nvSpPr>
        <p:spPr>
          <a:xfrm>
            <a:off x="914400" y="914400"/>
            <a:ext cx="7772400" cy="5486400"/>
          </a:xfrm>
        </p:spPr>
        <p:txBody>
          <a:bodyPr/>
          <a:lstStyle/>
          <a:p>
            <a:pPr marL="0" indent="0">
              <a:buNone/>
            </a:pPr>
            <a:r>
              <a:rPr lang="en-US" sz="1200" b="1" dirty="0"/>
              <a:t>Administrative Rule 260:120-1-4. Determination of fair market </a:t>
            </a:r>
            <a:r>
              <a:rPr lang="en-US" sz="1200" b="1" dirty="0" smtClean="0"/>
              <a:t>price </a:t>
            </a:r>
            <a:endParaRPr lang="en-US" sz="1200" dirty="0"/>
          </a:p>
          <a:p>
            <a:pPr marL="0" indent="0">
              <a:buNone/>
            </a:pPr>
            <a:endParaRPr lang="en-US" sz="1200" dirty="0"/>
          </a:p>
          <a:p>
            <a:pPr marL="0" indent="0">
              <a:buNone/>
            </a:pPr>
            <a:r>
              <a:rPr lang="en-US" sz="1200" dirty="0"/>
              <a:t>(1</a:t>
            </a:r>
            <a:r>
              <a:rPr lang="en-US" sz="1200" dirty="0" smtClean="0"/>
              <a:t>) The </a:t>
            </a:r>
            <a:r>
              <a:rPr lang="en-US" sz="1200" dirty="0"/>
              <a:t>contracting officer shall prepare a current market analysis to determine the fair price for the products or services requisitioned or used by state agencies utilizing internal as well as external sources and established pertinent criteria. When appropriate, the criteria may include, but not be limited to:</a:t>
            </a:r>
          </a:p>
          <a:p>
            <a:pPr marL="0" indent="228600">
              <a:buNone/>
            </a:pPr>
            <a:r>
              <a:rPr lang="en-US" sz="1200" dirty="0"/>
              <a:t>(A</a:t>
            </a:r>
            <a:r>
              <a:rPr lang="en-US" sz="1200" dirty="0" smtClean="0"/>
              <a:t>) A </a:t>
            </a:r>
            <a:r>
              <a:rPr lang="en-US" sz="1200" dirty="0"/>
              <a:t>survey of comparable private contracts for like products and </a:t>
            </a:r>
            <a:r>
              <a:rPr lang="en-US" sz="1200" dirty="0" smtClean="0"/>
              <a:t>services.</a:t>
            </a:r>
            <a:endParaRPr lang="en-US" sz="1200" dirty="0"/>
          </a:p>
          <a:p>
            <a:pPr marL="0" indent="228600">
              <a:buNone/>
            </a:pPr>
            <a:r>
              <a:rPr lang="en-US" sz="1200" dirty="0"/>
              <a:t>(B</a:t>
            </a:r>
            <a:r>
              <a:rPr lang="en-US" sz="1200" dirty="0" smtClean="0"/>
              <a:t>) Research </a:t>
            </a:r>
            <a:r>
              <a:rPr lang="en-US" sz="1200" dirty="0"/>
              <a:t>of other governmental entities within and outside the State of </a:t>
            </a:r>
            <a:r>
              <a:rPr lang="en-US" sz="1200" dirty="0" smtClean="0"/>
              <a:t>Oklahoma.</a:t>
            </a:r>
            <a:endParaRPr lang="en-US" sz="1200" dirty="0"/>
          </a:p>
          <a:p>
            <a:pPr marL="0" indent="228600">
              <a:buNone/>
            </a:pPr>
            <a:r>
              <a:rPr lang="en-US" sz="1200" dirty="0"/>
              <a:t>(C</a:t>
            </a:r>
            <a:r>
              <a:rPr lang="en-US" sz="1200" dirty="0" smtClean="0"/>
              <a:t>) Comparison</a:t>
            </a:r>
            <a:r>
              <a:rPr lang="en-US" sz="1200" dirty="0"/>
              <a:t>, when appropriate, of wholesale and retail pricing of like commodities.</a:t>
            </a:r>
          </a:p>
          <a:p>
            <a:pPr marL="400050" indent="-400050">
              <a:buNone/>
            </a:pPr>
            <a:r>
              <a:rPr lang="en-US" sz="1200" dirty="0"/>
              <a:t>(2</a:t>
            </a:r>
            <a:r>
              <a:rPr lang="en-US" sz="1200" dirty="0" smtClean="0"/>
              <a:t>) Based </a:t>
            </a:r>
            <a:r>
              <a:rPr lang="en-US" sz="1200" dirty="0"/>
              <a:t>on the data described in OAC 260:120-1-4(1), the contracting officer or designee shall recommend a fair market price with supporting documentation to the </a:t>
            </a:r>
            <a:r>
              <a:rPr lang="en-US" sz="1200" dirty="0" smtClean="0"/>
              <a:t>committee </a:t>
            </a:r>
            <a:r>
              <a:rPr lang="en-US" sz="1200" dirty="0"/>
              <a:t>for consideration.</a:t>
            </a:r>
          </a:p>
          <a:p>
            <a:pPr marL="400050" indent="-400050">
              <a:buNone/>
            </a:pPr>
            <a:r>
              <a:rPr lang="en-US" sz="1200" dirty="0"/>
              <a:t>(3</a:t>
            </a:r>
            <a:r>
              <a:rPr lang="en-US" sz="1200" dirty="0" smtClean="0"/>
              <a:t>) The committee </a:t>
            </a:r>
            <a:r>
              <a:rPr lang="en-US" sz="1200" dirty="0"/>
              <a:t>shall, by majority vote, approve, modify, amend or disapprove the recommended fair market price.</a:t>
            </a:r>
          </a:p>
          <a:p>
            <a:pPr marL="0" indent="0">
              <a:buNone/>
            </a:pPr>
            <a:r>
              <a:rPr lang="en-US" sz="1200" dirty="0"/>
              <a:t>(4</a:t>
            </a:r>
            <a:r>
              <a:rPr lang="en-US" sz="1200" dirty="0" smtClean="0"/>
              <a:t>) Whenever </a:t>
            </a:r>
            <a:r>
              <a:rPr lang="en-US" sz="1200" dirty="0"/>
              <a:t>the </a:t>
            </a:r>
            <a:r>
              <a:rPr lang="en-US" sz="1200" dirty="0" smtClean="0"/>
              <a:t>committee </a:t>
            </a:r>
            <a:r>
              <a:rPr lang="en-US" sz="1200" dirty="0"/>
              <a:t>establishes a price, the price shall become the fair market price.</a:t>
            </a:r>
          </a:p>
          <a:p>
            <a:pPr marL="231775" indent="-231775">
              <a:buNone/>
            </a:pPr>
            <a:r>
              <a:rPr lang="en-US" sz="1200" dirty="0"/>
              <a:t>(5</a:t>
            </a:r>
            <a:r>
              <a:rPr lang="en-US" sz="1200" dirty="0" smtClean="0"/>
              <a:t>) If </a:t>
            </a:r>
            <a:r>
              <a:rPr lang="en-US" sz="1200" dirty="0"/>
              <a:t>the product or service is one for which the pricing does not vary by state agency or location, the fair market price as approved, </a:t>
            </a:r>
            <a:r>
              <a:rPr lang="en-US" sz="1200" dirty="0" smtClean="0"/>
              <a:t>modified </a:t>
            </a:r>
            <a:r>
              <a:rPr lang="en-US" sz="1200" dirty="0"/>
              <a:t>or </a:t>
            </a:r>
            <a:r>
              <a:rPr lang="en-US" sz="1200" dirty="0" smtClean="0"/>
              <a:t>amended </a:t>
            </a:r>
            <a:r>
              <a:rPr lang="en-US" sz="1200" dirty="0"/>
              <a:t>shall remain in effect until the </a:t>
            </a:r>
            <a:r>
              <a:rPr lang="en-US" sz="1200" dirty="0" smtClean="0"/>
              <a:t>committee </a:t>
            </a:r>
            <a:r>
              <a:rPr lang="en-US" sz="1200" dirty="0"/>
              <a:t>establishes a new fair market price</a:t>
            </a:r>
            <a:r>
              <a:rPr lang="en-US" sz="1200" dirty="0" smtClean="0"/>
              <a:t>.</a:t>
            </a:r>
          </a:p>
          <a:p>
            <a:pPr marL="0" indent="0">
              <a:buNone/>
            </a:pPr>
            <a:r>
              <a:rPr lang="en-US" sz="1200" dirty="0"/>
              <a:t>(6</a:t>
            </a:r>
            <a:r>
              <a:rPr lang="en-US" sz="1200" dirty="0" smtClean="0"/>
              <a:t>) If </a:t>
            </a:r>
            <a:r>
              <a:rPr lang="en-US" sz="1200" dirty="0"/>
              <a:t>the product or service is one for which the price does vary depending on the state agency, location, or specifications, the Committee shall approve, each contract for the product or service.</a:t>
            </a:r>
          </a:p>
          <a:p>
            <a:pPr marL="0" indent="0">
              <a:buNone/>
            </a:pPr>
            <a:r>
              <a:rPr lang="en-US" sz="1200" dirty="0"/>
              <a:t>(7</a:t>
            </a:r>
            <a:r>
              <a:rPr lang="en-US" sz="1200" dirty="0" smtClean="0"/>
              <a:t>) If </a:t>
            </a:r>
            <a:r>
              <a:rPr lang="en-US" sz="1200" dirty="0"/>
              <a:t>the product or service is one for which fair market has not been established, either because the fair market for the type of product or service has been determined to vary depending on the state agency, location or specifications, the Contracting Officer, with the approval of the State Purchasing Director, is authorized to award a contract in accordance with the State Use Fair Market Price Policy to a qualified individual or organizations, thereby establishing fair market price, which establishment shall be subject to ratification by the Committee at the next regular Committee meeting.</a:t>
            </a:r>
          </a:p>
          <a:p>
            <a:pPr marL="0" indent="0">
              <a:buNone/>
            </a:pPr>
            <a:r>
              <a:rPr lang="en-US" sz="1200" dirty="0"/>
              <a:t>(8</a:t>
            </a:r>
            <a:r>
              <a:rPr lang="en-US" sz="1200" dirty="0" smtClean="0"/>
              <a:t>) In </a:t>
            </a:r>
            <a:r>
              <a:rPr lang="en-US" sz="1200" dirty="0"/>
              <a:t>the event of an emergency, with approval of the State Purchasing Director, the contracting officer may award a contract to an individual or agency for a maximum period of three (3) months without prior Committee approval, but subject to Committee approval at the next regular Committee meeting. If the Committee approves the contract, the contract shall terminate at the end of the contract period.</a:t>
            </a:r>
          </a:p>
          <a:p>
            <a:r>
              <a:rPr lang="en-US" sz="1200" dirty="0"/>
              <a:t>[</a:t>
            </a:r>
            <a:r>
              <a:rPr lang="en-US" sz="1200" b="1" dirty="0"/>
              <a:t>Source: </a:t>
            </a:r>
            <a:r>
              <a:rPr lang="en-US" sz="1200" dirty="0"/>
              <a:t>Added at 31 Ok </a:t>
            </a:r>
            <a:r>
              <a:rPr lang="en-US" sz="1200" dirty="0" err="1"/>
              <a:t>Reg</a:t>
            </a:r>
            <a:r>
              <a:rPr lang="en-US" sz="1200" dirty="0"/>
              <a:t> 1551, eff 9-12-14; Amended at 32 Ok </a:t>
            </a:r>
            <a:r>
              <a:rPr lang="en-US" sz="1200" dirty="0" err="1"/>
              <a:t>Reg</a:t>
            </a:r>
            <a:r>
              <a:rPr lang="en-US" sz="1200" dirty="0"/>
              <a:t> 1786, eff 9-11-15]</a:t>
            </a:r>
          </a:p>
          <a:p>
            <a:pPr marL="400050" indent="-400050">
              <a:buNone/>
            </a:pPr>
            <a:endParaRPr lang="en-US" sz="1200" dirty="0"/>
          </a:p>
          <a:p>
            <a:pPr marL="400050" indent="-400050">
              <a:buNone/>
            </a:pPr>
            <a:endParaRPr lang="en-US" sz="1200"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18</a:t>
            </a:fld>
            <a:endParaRPr lang="en-US" altLang="en-US"/>
          </a:p>
        </p:txBody>
      </p:sp>
    </p:spTree>
    <p:extLst>
      <p:ext uri="{BB962C8B-B14F-4D97-AF65-F5344CB8AC3E}">
        <p14:creationId xmlns:p14="http://schemas.microsoft.com/office/powerpoint/2010/main" val="14666523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458200" cy="1143000"/>
          </a:xfrm>
        </p:spPr>
        <p:txBody>
          <a:bodyPr/>
          <a:lstStyle/>
          <a:p>
            <a:r>
              <a:rPr lang="en-US" sz="3200" dirty="0" smtClean="0"/>
              <a:t>Question</a:t>
            </a:r>
            <a:endParaRPr lang="en-US" sz="3200" dirty="0"/>
          </a:p>
        </p:txBody>
      </p:sp>
      <p:sp>
        <p:nvSpPr>
          <p:cNvPr id="3" name="Content Placeholder 2"/>
          <p:cNvSpPr>
            <a:spLocks noGrp="1"/>
          </p:cNvSpPr>
          <p:nvPr>
            <p:ph idx="1"/>
          </p:nvPr>
        </p:nvSpPr>
        <p:spPr>
          <a:xfrm>
            <a:off x="914400" y="1600200"/>
            <a:ext cx="7315200" cy="4525963"/>
          </a:xfrm>
        </p:spPr>
        <p:txBody>
          <a:bodyPr/>
          <a:lstStyle/>
          <a:p>
            <a:pPr marL="0" indent="0" algn="ctr">
              <a:spcBef>
                <a:spcPts val="0"/>
              </a:spcBef>
              <a:buNone/>
            </a:pPr>
            <a:r>
              <a:rPr lang="en-US" sz="2800" dirty="0" smtClean="0"/>
              <a:t>How many price comparisons are required </a:t>
            </a:r>
          </a:p>
          <a:p>
            <a:pPr marL="0" indent="0" algn="ctr">
              <a:spcBef>
                <a:spcPts val="0"/>
              </a:spcBef>
              <a:buNone/>
            </a:pPr>
            <a:r>
              <a:rPr lang="en-US" sz="2800" dirty="0" smtClean="0"/>
              <a:t>from the vendor to establish a </a:t>
            </a:r>
          </a:p>
          <a:p>
            <a:pPr marL="0" indent="0" algn="ctr">
              <a:spcBef>
                <a:spcPts val="0"/>
              </a:spcBef>
              <a:buNone/>
            </a:pPr>
            <a:r>
              <a:rPr lang="en-US" sz="2800" dirty="0" smtClean="0"/>
              <a:t>fair market value?</a:t>
            </a:r>
          </a:p>
          <a:p>
            <a:pPr marL="0" indent="0" algn="ctr">
              <a:buNone/>
            </a:pPr>
            <a:endParaRPr lang="en-US" sz="2400" dirty="0"/>
          </a:p>
          <a:p>
            <a:pPr marL="0" indent="0">
              <a:buNone/>
            </a:pPr>
            <a:r>
              <a:rPr lang="en-US" sz="2400" dirty="0"/>
              <a:t>A minimum of 5 </a:t>
            </a:r>
            <a:r>
              <a:rPr lang="en-US" sz="2400" dirty="0" smtClean="0"/>
              <a:t>comparisons.</a:t>
            </a:r>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19</a:t>
            </a:fld>
            <a:endParaRPr lang="en-US" altLang="en-US"/>
          </a:p>
        </p:txBody>
      </p:sp>
    </p:spTree>
    <p:extLst>
      <p:ext uri="{BB962C8B-B14F-4D97-AF65-F5344CB8AC3E}">
        <p14:creationId xmlns:p14="http://schemas.microsoft.com/office/powerpoint/2010/main" val="2428781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610600" cy="1143000"/>
          </a:xfrm>
        </p:spPr>
        <p:txBody>
          <a:bodyPr/>
          <a:lstStyle/>
          <a:p>
            <a:r>
              <a:rPr lang="en-US" sz="3200" dirty="0" smtClean="0"/>
              <a:t>Learner Outcomes</a:t>
            </a:r>
            <a:endParaRPr lang="en-US" sz="3200" dirty="0"/>
          </a:p>
        </p:txBody>
      </p:sp>
      <p:sp>
        <p:nvSpPr>
          <p:cNvPr id="5" name="Content Placeholder 2"/>
          <p:cNvSpPr>
            <a:spLocks noGrp="1"/>
          </p:cNvSpPr>
          <p:nvPr>
            <p:ph idx="1"/>
          </p:nvPr>
        </p:nvSpPr>
        <p:spPr>
          <a:xfrm>
            <a:off x="914400" y="1600200"/>
            <a:ext cx="7239000" cy="4267200"/>
          </a:xfrm>
        </p:spPr>
        <p:txBody>
          <a:bodyPr/>
          <a:lstStyle/>
          <a:p>
            <a:pPr marL="0" indent="0">
              <a:buNone/>
            </a:pPr>
            <a:r>
              <a:rPr lang="en-US" sz="2400" dirty="0" smtClean="0"/>
              <a:t>Students will:</a:t>
            </a:r>
          </a:p>
          <a:p>
            <a:pPr marL="347663" indent="-347663"/>
            <a:r>
              <a:rPr lang="en-US" sz="2400" dirty="0" smtClean="0"/>
              <a:t>Recall the purpose of the State Use Program.</a:t>
            </a:r>
          </a:p>
          <a:p>
            <a:pPr marL="347663" indent="-347663"/>
            <a:r>
              <a:rPr lang="en-US" sz="2400" dirty="0" smtClean="0">
                <a:cs typeface="Arial" panose="020B0604020202020204" pitchFamily="34" charset="0"/>
              </a:rPr>
              <a:t>Memorize the title and section where State Use is found. </a:t>
            </a:r>
          </a:p>
          <a:p>
            <a:pPr marL="347663" indent="-347663"/>
            <a:r>
              <a:rPr lang="en-US" sz="2400" dirty="0" smtClean="0">
                <a:cs typeface="Arial" panose="020B0604020202020204" pitchFamily="34" charset="0"/>
              </a:rPr>
              <a:t>Recognize an </a:t>
            </a:r>
            <a:r>
              <a:rPr lang="en-US" sz="2400" dirty="0">
                <a:cs typeface="Arial" panose="020B0604020202020204" pitchFamily="34" charset="0"/>
              </a:rPr>
              <a:t>exemption from the Central Purchasing Act does not exempt the agency from State </a:t>
            </a:r>
            <a:r>
              <a:rPr lang="en-US" sz="2400" dirty="0" smtClean="0">
                <a:cs typeface="Arial" panose="020B0604020202020204" pitchFamily="34" charset="0"/>
              </a:rPr>
              <a:t>Use.</a:t>
            </a:r>
            <a:endParaRPr lang="en-US" sz="2400" dirty="0">
              <a:cs typeface="Arial" panose="020B0604020202020204" pitchFamily="34" charset="0"/>
            </a:endParaRPr>
          </a:p>
        </p:txBody>
      </p:sp>
      <p:sp>
        <p:nvSpPr>
          <p:cNvPr id="3" name="Slide Number Placeholder 2"/>
          <p:cNvSpPr>
            <a:spLocks noGrp="1"/>
          </p:cNvSpPr>
          <p:nvPr>
            <p:ph type="sldNum" sz="quarter" idx="12"/>
          </p:nvPr>
        </p:nvSpPr>
        <p:spPr/>
        <p:txBody>
          <a:bodyPr/>
          <a:lstStyle/>
          <a:p>
            <a:pPr>
              <a:defRPr/>
            </a:pPr>
            <a:fld id="{7C1E01EE-AFF5-4A09-96E1-69442A19EFFA}" type="slidenum">
              <a:rPr lang="en-US" altLang="en-US" smtClean="0"/>
              <a:pPr>
                <a:defRPr/>
              </a:pPr>
              <a:t>2</a:t>
            </a:fld>
            <a:endParaRPr lang="en-US" altLang="en-US" dirty="0"/>
          </a:p>
        </p:txBody>
      </p:sp>
    </p:spTree>
    <p:extLst>
      <p:ext uri="{BB962C8B-B14F-4D97-AF65-F5344CB8AC3E}">
        <p14:creationId xmlns:p14="http://schemas.microsoft.com/office/powerpoint/2010/main" val="36742804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458200" cy="1143000"/>
          </a:xfrm>
        </p:spPr>
        <p:txBody>
          <a:bodyPr/>
          <a:lstStyle/>
          <a:p>
            <a:r>
              <a:rPr lang="en-US" sz="3200" dirty="0" smtClean="0"/>
              <a:t>Fair Market Value Pricing</a:t>
            </a:r>
            <a:endParaRPr lang="en-US" sz="3200" dirty="0"/>
          </a:p>
        </p:txBody>
      </p:sp>
      <p:sp>
        <p:nvSpPr>
          <p:cNvPr id="3" name="Content Placeholder 2"/>
          <p:cNvSpPr>
            <a:spLocks noGrp="1"/>
          </p:cNvSpPr>
          <p:nvPr>
            <p:ph idx="1"/>
          </p:nvPr>
        </p:nvSpPr>
        <p:spPr>
          <a:xfrm>
            <a:off x="914400" y="1600200"/>
            <a:ext cx="7772400" cy="4525963"/>
          </a:xfrm>
        </p:spPr>
        <p:txBody>
          <a:bodyPr/>
          <a:lstStyle/>
          <a:p>
            <a:pPr marL="0" lvl="0" indent="0">
              <a:buNone/>
            </a:pPr>
            <a:r>
              <a:rPr lang="en-US" sz="2400" b="1" dirty="0"/>
              <a:t>Cost Analysis</a:t>
            </a:r>
          </a:p>
          <a:p>
            <a:pPr marL="457200" lvl="1" indent="0">
              <a:buNone/>
            </a:pPr>
            <a:r>
              <a:rPr lang="en-US" sz="2400" dirty="0" smtClean="0"/>
              <a:t>Cost </a:t>
            </a:r>
            <a:r>
              <a:rPr lang="en-US" sz="2400" dirty="0"/>
              <a:t>analysis means the determination made by the </a:t>
            </a:r>
            <a:r>
              <a:rPr lang="en-US" sz="2400" dirty="0" smtClean="0"/>
              <a:t>qualified organization, </a:t>
            </a:r>
            <a:r>
              <a:rPr lang="en-US" sz="2400" dirty="0"/>
              <a:t>with advice from the </a:t>
            </a:r>
            <a:r>
              <a:rPr lang="en-US" sz="2400" dirty="0" smtClean="0"/>
              <a:t>contracting officer </a:t>
            </a:r>
            <a:r>
              <a:rPr lang="en-US" sz="2400" dirty="0"/>
              <a:t>and support staff, of the monies needed to be expended to produce a commodity or provide a service</a:t>
            </a:r>
            <a:r>
              <a:rPr lang="en-US" sz="2400" dirty="0" smtClean="0"/>
              <a:t>. Adequate </a:t>
            </a:r>
            <a:r>
              <a:rPr lang="en-US" sz="2400" dirty="0"/>
              <a:t>weight will be given to legal and moral imperatives to pay workers with severe disabilities equitable wages. </a:t>
            </a:r>
          </a:p>
          <a:p>
            <a:pPr marL="0" indent="0">
              <a:buNone/>
            </a:pPr>
            <a:endParaRPr lang="en-US" sz="2800"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20</a:t>
            </a:fld>
            <a:endParaRPr lang="en-US" altLang="en-US"/>
          </a:p>
        </p:txBody>
      </p:sp>
    </p:spTree>
    <p:extLst>
      <p:ext uri="{BB962C8B-B14F-4D97-AF65-F5344CB8AC3E}">
        <p14:creationId xmlns:p14="http://schemas.microsoft.com/office/powerpoint/2010/main" val="34771345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458200" cy="1143000"/>
          </a:xfrm>
        </p:spPr>
        <p:txBody>
          <a:bodyPr/>
          <a:lstStyle/>
          <a:p>
            <a:r>
              <a:rPr lang="en-US" sz="3200" dirty="0" smtClean="0"/>
              <a:t>Fair Market Value Pricing</a:t>
            </a:r>
            <a:endParaRPr lang="en-US" sz="3200" dirty="0"/>
          </a:p>
        </p:txBody>
      </p:sp>
      <p:sp>
        <p:nvSpPr>
          <p:cNvPr id="3" name="Content Placeholder 2"/>
          <p:cNvSpPr>
            <a:spLocks noGrp="1"/>
          </p:cNvSpPr>
          <p:nvPr>
            <p:ph idx="1"/>
          </p:nvPr>
        </p:nvSpPr>
        <p:spPr>
          <a:xfrm>
            <a:off x="914399" y="914400"/>
            <a:ext cx="8001001" cy="5257800"/>
          </a:xfrm>
        </p:spPr>
        <p:txBody>
          <a:bodyPr/>
          <a:lstStyle/>
          <a:p>
            <a:pPr marL="347663" lvl="2" indent="-347663">
              <a:buNone/>
            </a:pPr>
            <a:r>
              <a:rPr lang="en-US" sz="2200" dirty="0"/>
              <a:t>This determination may include, but is not limited to, items such as:</a:t>
            </a:r>
          </a:p>
          <a:p>
            <a:pPr marL="347663" lvl="3" indent="-347663">
              <a:buFont typeface="Arial" panose="020B0604020202020204" pitchFamily="34" charset="0"/>
              <a:buChar char="•"/>
            </a:pPr>
            <a:r>
              <a:rPr lang="en-US" sz="2200" dirty="0" smtClean="0"/>
              <a:t>The </a:t>
            </a:r>
            <a:r>
              <a:rPr lang="en-US" sz="2200" dirty="0"/>
              <a:t>cost of raw </a:t>
            </a:r>
            <a:r>
              <a:rPr lang="en-US" sz="2200" dirty="0" smtClean="0"/>
              <a:t>materials.</a:t>
            </a:r>
            <a:endParaRPr lang="en-US" sz="2200" dirty="0"/>
          </a:p>
          <a:p>
            <a:pPr marL="347663" lvl="3" indent="-347663">
              <a:buFont typeface="Arial" panose="020B0604020202020204" pitchFamily="34" charset="0"/>
              <a:buChar char="•"/>
            </a:pPr>
            <a:r>
              <a:rPr lang="en-US" sz="2200" dirty="0" smtClean="0"/>
              <a:t>Supplies.</a:t>
            </a:r>
            <a:endParaRPr lang="en-US" sz="2200" dirty="0"/>
          </a:p>
          <a:p>
            <a:pPr marL="347663" lvl="3" indent="-347663">
              <a:buFont typeface="Arial" panose="020B0604020202020204" pitchFamily="34" charset="0"/>
              <a:buChar char="•"/>
            </a:pPr>
            <a:r>
              <a:rPr lang="en-US" sz="2200" dirty="0" smtClean="0"/>
              <a:t>Labor.</a:t>
            </a:r>
            <a:endParaRPr lang="en-US" sz="2200" dirty="0"/>
          </a:p>
          <a:p>
            <a:pPr marL="347663" lvl="3" indent="-347663">
              <a:buFont typeface="Arial" panose="020B0604020202020204" pitchFamily="34" charset="0"/>
              <a:buChar char="•"/>
            </a:pPr>
            <a:r>
              <a:rPr lang="en-US" sz="2200" dirty="0" smtClean="0"/>
              <a:t>(Prevailing </a:t>
            </a:r>
            <a:r>
              <a:rPr lang="en-US" sz="2200" dirty="0"/>
              <a:t>wage) fringe </a:t>
            </a:r>
            <a:r>
              <a:rPr lang="en-US" sz="2200" dirty="0" smtClean="0"/>
              <a:t>benefits.</a:t>
            </a:r>
            <a:endParaRPr lang="en-US" sz="2200" dirty="0"/>
          </a:p>
          <a:p>
            <a:pPr marL="347663" lvl="3" indent="-347663">
              <a:buFont typeface="Arial" panose="020B0604020202020204" pitchFamily="34" charset="0"/>
              <a:buChar char="•"/>
            </a:pPr>
            <a:r>
              <a:rPr lang="en-US" sz="2200" dirty="0" smtClean="0"/>
              <a:t>Capital expenditures.</a:t>
            </a:r>
            <a:endParaRPr lang="en-US" sz="2200" dirty="0"/>
          </a:p>
          <a:p>
            <a:pPr marL="347663" lvl="3" indent="-347663">
              <a:buFont typeface="Arial" panose="020B0604020202020204" pitchFamily="34" charset="0"/>
              <a:buChar char="•"/>
            </a:pPr>
            <a:r>
              <a:rPr lang="en-US" sz="2200" dirty="0" smtClean="0"/>
              <a:t>Equipment maintenance.</a:t>
            </a:r>
            <a:endParaRPr lang="en-US" sz="2200" dirty="0"/>
          </a:p>
          <a:p>
            <a:pPr marL="347663" lvl="3" indent="-347663">
              <a:buFont typeface="Arial" panose="020B0604020202020204" pitchFamily="34" charset="0"/>
              <a:buChar char="•"/>
            </a:pPr>
            <a:r>
              <a:rPr lang="en-US" sz="2200" dirty="0" smtClean="0"/>
              <a:t>Overhead. </a:t>
            </a:r>
            <a:endParaRPr lang="en-US" sz="2200" dirty="0"/>
          </a:p>
          <a:p>
            <a:pPr marL="347663" lvl="3" indent="-347663">
              <a:buFont typeface="Arial" panose="020B0604020202020204" pitchFamily="34" charset="0"/>
              <a:buChar char="•"/>
            </a:pPr>
            <a:r>
              <a:rPr lang="en-US" sz="2200" dirty="0" smtClean="0"/>
              <a:t>Profit.</a:t>
            </a:r>
            <a:endParaRPr lang="en-US" sz="2200" dirty="0"/>
          </a:p>
          <a:p>
            <a:pPr marL="347663" lvl="3" indent="-347663">
              <a:buFont typeface="Arial" panose="020B0604020202020204" pitchFamily="34" charset="0"/>
              <a:buChar char="•"/>
            </a:pPr>
            <a:r>
              <a:rPr lang="en-US" sz="2200" dirty="0" smtClean="0"/>
              <a:t>Workshop charges.</a:t>
            </a:r>
            <a:endParaRPr lang="en-US" sz="2200" dirty="0"/>
          </a:p>
          <a:p>
            <a:pPr marL="347663" lvl="3" indent="-347663">
              <a:buFont typeface="Arial" panose="020B0604020202020204" pitchFamily="34" charset="0"/>
              <a:buChar char="•"/>
            </a:pPr>
            <a:r>
              <a:rPr lang="en-US" sz="2200" dirty="0" smtClean="0"/>
              <a:t>Delivery costs.</a:t>
            </a:r>
            <a:endParaRPr lang="en-US" sz="2200" dirty="0"/>
          </a:p>
          <a:p>
            <a:pPr marL="347663" lvl="3" indent="-347663">
              <a:buFont typeface="Arial" panose="020B0604020202020204" pitchFamily="34" charset="0"/>
              <a:buChar char="•"/>
            </a:pPr>
            <a:r>
              <a:rPr lang="en-US" sz="2200" dirty="0" smtClean="0"/>
              <a:t>Other </a:t>
            </a:r>
            <a:r>
              <a:rPr lang="en-US" sz="2200" dirty="0"/>
              <a:t>usual, customary and reasonable costs of </a:t>
            </a:r>
            <a:r>
              <a:rPr lang="en-US" sz="2200" dirty="0" smtClean="0"/>
              <a:t>manufacturing. </a:t>
            </a:r>
            <a:endParaRPr lang="en-US" sz="2200" dirty="0"/>
          </a:p>
          <a:p>
            <a:pPr marL="347663" lvl="3" indent="-347663">
              <a:buFont typeface="Arial" panose="020B0604020202020204" pitchFamily="34" charset="0"/>
              <a:buChar char="•"/>
            </a:pPr>
            <a:r>
              <a:rPr lang="en-US" sz="2200" dirty="0" smtClean="0"/>
              <a:t>Marketing </a:t>
            </a:r>
            <a:r>
              <a:rPr lang="en-US" sz="2200" dirty="0"/>
              <a:t>and distribution of a commodity or service</a:t>
            </a:r>
            <a:r>
              <a:rPr lang="en-US" sz="2200" dirty="0" smtClean="0"/>
              <a:t>.</a:t>
            </a:r>
            <a:endParaRPr lang="en-US" sz="2200"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21</a:t>
            </a:fld>
            <a:endParaRPr lang="en-US" altLang="en-US"/>
          </a:p>
        </p:txBody>
      </p:sp>
    </p:spTree>
    <p:extLst>
      <p:ext uri="{BB962C8B-B14F-4D97-AF65-F5344CB8AC3E}">
        <p14:creationId xmlns:p14="http://schemas.microsoft.com/office/powerpoint/2010/main" val="6586095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a:lstStyle/>
          <a:p>
            <a:r>
              <a:rPr lang="en-US" sz="3200" dirty="0" smtClean="0"/>
              <a:t>Fair Market Value Pricing</a:t>
            </a:r>
            <a:endParaRPr lang="en-US" sz="3200" dirty="0"/>
          </a:p>
        </p:txBody>
      </p:sp>
      <p:sp>
        <p:nvSpPr>
          <p:cNvPr id="3" name="Content Placeholder 2"/>
          <p:cNvSpPr>
            <a:spLocks noGrp="1"/>
          </p:cNvSpPr>
          <p:nvPr>
            <p:ph idx="1"/>
          </p:nvPr>
        </p:nvSpPr>
        <p:spPr>
          <a:xfrm>
            <a:off x="914400" y="1265237"/>
            <a:ext cx="7772400" cy="4525963"/>
          </a:xfrm>
        </p:spPr>
        <p:txBody>
          <a:bodyPr/>
          <a:lstStyle/>
          <a:p>
            <a:pPr marL="0" indent="0">
              <a:buNone/>
            </a:pPr>
            <a:r>
              <a:rPr lang="en-US" sz="2400" b="1" dirty="0"/>
              <a:t>Value Added</a:t>
            </a:r>
          </a:p>
          <a:p>
            <a:pPr marL="0" indent="0">
              <a:buNone/>
            </a:pPr>
            <a:r>
              <a:rPr lang="en-US" sz="2400" dirty="0"/>
              <a:t>4.1. Value added is anything that will enhance a product, i.e</a:t>
            </a:r>
            <a:r>
              <a:rPr lang="en-US" sz="2400" dirty="0" smtClean="0"/>
              <a:t>., </a:t>
            </a:r>
            <a:r>
              <a:rPr lang="en-US" sz="2400" dirty="0"/>
              <a:t>repackage, inventory, delivery; or additional benefits such as those identified in the </a:t>
            </a:r>
            <a:r>
              <a:rPr lang="en-US" sz="2400" dirty="0" smtClean="0"/>
              <a:t>economic benefits studies </a:t>
            </a:r>
            <a:r>
              <a:rPr lang="en-US" sz="2400" dirty="0"/>
              <a:t>that have been </a:t>
            </a:r>
            <a:r>
              <a:rPr lang="en-US" sz="2400" dirty="0" smtClean="0"/>
              <a:t>conducted</a:t>
            </a:r>
            <a:r>
              <a:rPr lang="en-US" sz="2400" dirty="0"/>
              <a:t>.</a:t>
            </a:r>
          </a:p>
          <a:p>
            <a:pPr marL="0" indent="0">
              <a:buNone/>
            </a:pPr>
            <a:r>
              <a:rPr lang="en-US" sz="2400" dirty="0"/>
              <a:t>4.1.1</a:t>
            </a:r>
            <a:r>
              <a:rPr lang="en-US" sz="2400" dirty="0" smtClean="0"/>
              <a:t>. List </a:t>
            </a:r>
            <a:r>
              <a:rPr lang="en-US" sz="2400" dirty="0"/>
              <a:t>all value added items in the documentation for initial fair market </a:t>
            </a:r>
            <a:r>
              <a:rPr lang="en-US" sz="2400" dirty="0" smtClean="0"/>
              <a:t>determination</a:t>
            </a:r>
            <a:r>
              <a:rPr lang="en-US" sz="2400" dirty="0"/>
              <a:t>.</a:t>
            </a:r>
          </a:p>
          <a:p>
            <a:pPr marL="0" indent="0">
              <a:buNone/>
            </a:pPr>
            <a:endParaRPr lang="en-US" sz="2000" dirty="0" smtClean="0"/>
          </a:p>
          <a:p>
            <a:pPr marL="0" indent="0">
              <a:buNone/>
            </a:pPr>
            <a:r>
              <a:rPr lang="en-US" sz="1800" dirty="0"/>
              <a:t>Fair Market Policy </a:t>
            </a:r>
            <a:r>
              <a:rPr lang="en-US" sz="1800" dirty="0" smtClean="0"/>
              <a:t>as approved by the State Use Committee 4-30-2014</a:t>
            </a:r>
            <a:endParaRPr lang="en-US" sz="1800" dirty="0"/>
          </a:p>
          <a:p>
            <a:pPr marL="0" indent="0">
              <a:buNone/>
            </a:pPr>
            <a:endParaRPr lang="en-US" sz="2000" dirty="0" smtClean="0"/>
          </a:p>
          <a:p>
            <a:pPr marL="0" indent="0">
              <a:buNone/>
            </a:pPr>
            <a:endParaRPr lang="en-US" sz="2000" dirty="0"/>
          </a:p>
          <a:p>
            <a:pPr marL="0" indent="0">
              <a:buNone/>
            </a:pPr>
            <a:endParaRPr lang="en-US" sz="2000"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22</a:t>
            </a:fld>
            <a:endParaRPr lang="en-US" altLang="en-US"/>
          </a:p>
        </p:txBody>
      </p:sp>
    </p:spTree>
    <p:extLst>
      <p:ext uri="{BB962C8B-B14F-4D97-AF65-F5344CB8AC3E}">
        <p14:creationId xmlns:p14="http://schemas.microsoft.com/office/powerpoint/2010/main" val="17960906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458200" cy="1143000"/>
          </a:xfrm>
        </p:spPr>
        <p:txBody>
          <a:bodyPr/>
          <a:lstStyle/>
          <a:p>
            <a:r>
              <a:rPr lang="en-US" sz="3200" dirty="0" smtClean="0"/>
              <a:t>Question</a:t>
            </a:r>
            <a:endParaRPr lang="en-US" sz="3200" dirty="0"/>
          </a:p>
        </p:txBody>
      </p:sp>
      <p:sp>
        <p:nvSpPr>
          <p:cNvPr id="3" name="Content Placeholder 2"/>
          <p:cNvSpPr>
            <a:spLocks noGrp="1"/>
          </p:cNvSpPr>
          <p:nvPr>
            <p:ph idx="1"/>
          </p:nvPr>
        </p:nvSpPr>
        <p:spPr>
          <a:xfrm>
            <a:off x="990600" y="1600200"/>
            <a:ext cx="7315200" cy="4525963"/>
          </a:xfrm>
        </p:spPr>
        <p:txBody>
          <a:bodyPr/>
          <a:lstStyle/>
          <a:p>
            <a:pPr marL="0" indent="0" algn="ctr">
              <a:spcBef>
                <a:spcPts val="0"/>
              </a:spcBef>
              <a:buNone/>
            </a:pPr>
            <a:r>
              <a:rPr lang="en-US" sz="2800" dirty="0" smtClean="0"/>
              <a:t>Name one way a vendor can </a:t>
            </a:r>
          </a:p>
          <a:p>
            <a:pPr marL="0" indent="0" algn="ctr">
              <a:spcBef>
                <a:spcPts val="0"/>
              </a:spcBef>
              <a:buNone/>
            </a:pPr>
            <a:r>
              <a:rPr lang="en-US" sz="2800" dirty="0" smtClean="0"/>
              <a:t>“add value” to a product.</a:t>
            </a:r>
          </a:p>
          <a:p>
            <a:pPr marL="0" indent="0" algn="ctr">
              <a:buNone/>
            </a:pPr>
            <a:endParaRPr lang="en-US" dirty="0"/>
          </a:p>
          <a:p>
            <a:pPr marL="457200" indent="-457200">
              <a:buAutoNum type="arabicPeriod"/>
            </a:pPr>
            <a:r>
              <a:rPr lang="en-US" sz="2400" dirty="0" smtClean="0"/>
              <a:t>Repackaging.</a:t>
            </a:r>
          </a:p>
          <a:p>
            <a:pPr marL="457200" indent="-457200">
              <a:buAutoNum type="arabicPeriod"/>
            </a:pPr>
            <a:r>
              <a:rPr lang="en-US" sz="2400" dirty="0" smtClean="0"/>
              <a:t>Assembling.</a:t>
            </a:r>
          </a:p>
          <a:p>
            <a:pPr marL="457200" indent="-457200">
              <a:buAutoNum type="arabicPeriod"/>
            </a:pPr>
            <a:r>
              <a:rPr lang="en-US" sz="2400" dirty="0" smtClean="0"/>
              <a:t>Labeling, AND </a:t>
            </a:r>
            <a:r>
              <a:rPr lang="en-US" sz="2400" dirty="0"/>
              <a:t>MANY MORE </a:t>
            </a:r>
            <a:r>
              <a:rPr lang="en-US" sz="2400" dirty="0" smtClean="0"/>
              <a:t>WAYS.</a:t>
            </a:r>
            <a:endParaRPr lang="en-US" sz="2400" dirty="0"/>
          </a:p>
          <a:p>
            <a:pPr marL="0" indent="0" algn="ctr">
              <a:buNone/>
            </a:pPr>
            <a:endParaRPr lang="en-US"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23</a:t>
            </a:fld>
            <a:endParaRPr lang="en-US" altLang="en-US"/>
          </a:p>
        </p:txBody>
      </p:sp>
    </p:spTree>
    <p:extLst>
      <p:ext uri="{BB962C8B-B14F-4D97-AF65-F5344CB8AC3E}">
        <p14:creationId xmlns:p14="http://schemas.microsoft.com/office/powerpoint/2010/main" val="8946324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458200" cy="1143000"/>
          </a:xfrm>
        </p:spPr>
        <p:txBody>
          <a:bodyPr/>
          <a:lstStyle/>
          <a:p>
            <a:r>
              <a:rPr lang="en-US" sz="3200" dirty="0" smtClean="0"/>
              <a:t>Exception Process</a:t>
            </a:r>
            <a:endParaRPr lang="en-US" sz="3200" dirty="0"/>
          </a:p>
        </p:txBody>
      </p:sp>
      <p:sp>
        <p:nvSpPr>
          <p:cNvPr id="3" name="Content Placeholder 2"/>
          <p:cNvSpPr>
            <a:spLocks noGrp="1"/>
          </p:cNvSpPr>
          <p:nvPr>
            <p:ph idx="1"/>
          </p:nvPr>
        </p:nvSpPr>
        <p:spPr>
          <a:xfrm>
            <a:off x="914400" y="838200"/>
            <a:ext cx="7772400" cy="5410200"/>
          </a:xfrm>
        </p:spPr>
        <p:txBody>
          <a:bodyPr/>
          <a:lstStyle/>
          <a:p>
            <a:pPr marL="347663" indent="-347663">
              <a:buFont typeface="+mj-lt"/>
              <a:buAutoNum type="arabicPeriod"/>
            </a:pPr>
            <a:r>
              <a:rPr lang="en-US" sz="2100" dirty="0" smtClean="0"/>
              <a:t>Exception request is to be emailed to the State Use program administrator.</a:t>
            </a:r>
          </a:p>
          <a:p>
            <a:pPr marL="347663" indent="-347663">
              <a:buFont typeface="+mj-lt"/>
              <a:buAutoNum type="arabicPeriod"/>
            </a:pPr>
            <a:r>
              <a:rPr lang="en-US" sz="2100" dirty="0" smtClean="0"/>
              <a:t>The reason for the request is reviewed.</a:t>
            </a:r>
          </a:p>
          <a:p>
            <a:pPr marL="347663" indent="-347663">
              <a:buFont typeface="+mj-lt"/>
              <a:buAutoNum type="arabicPeriod"/>
            </a:pPr>
            <a:r>
              <a:rPr lang="en-US" sz="2100" dirty="0" smtClean="0"/>
              <a:t>The product comparison must be equal.</a:t>
            </a:r>
          </a:p>
          <a:p>
            <a:pPr marL="347663" indent="-347663">
              <a:buFont typeface="+mj-lt"/>
              <a:buAutoNum type="arabicPeriod"/>
            </a:pPr>
            <a:r>
              <a:rPr lang="en-US" sz="2100" dirty="0" smtClean="0"/>
              <a:t>If price is the reason for exception, the two prices are evaluated against the current economic advantage of the program (currently at 25 percent).</a:t>
            </a:r>
          </a:p>
          <a:p>
            <a:pPr marL="631825" lvl="1" indent="-284163">
              <a:buFont typeface="Arial" panose="020B0604020202020204" pitchFamily="34" charset="0"/>
              <a:buChar char="•"/>
            </a:pPr>
            <a:r>
              <a:rPr lang="en-US" sz="2100" dirty="0" smtClean="0"/>
              <a:t>The economic advantage is based upon the number of persons with disabilities that are involved in the program and the current average of $2,366/person/year for government services not being paid to the disabled employee due to job income.</a:t>
            </a:r>
          </a:p>
          <a:p>
            <a:pPr marL="631825" lvl="1" indent="-284163">
              <a:buFont typeface="Arial" panose="020B0604020202020204" pitchFamily="34" charset="0"/>
              <a:buChar char="•"/>
            </a:pPr>
            <a:r>
              <a:rPr lang="en-US" sz="2100" dirty="0" smtClean="0"/>
              <a:t>In FY 2016, there were 2,423 disabled employee in the program. The government services savings were $26,280,823.76.</a:t>
            </a:r>
          </a:p>
          <a:p>
            <a:pPr marL="347663" indent="-347663">
              <a:buFont typeface="+mj-lt"/>
              <a:buAutoNum type="arabicPeriod"/>
            </a:pPr>
            <a:r>
              <a:rPr lang="en-US" sz="2100" dirty="0" smtClean="0"/>
              <a:t>The exception </a:t>
            </a:r>
            <a:r>
              <a:rPr lang="en-US" sz="2100" dirty="0"/>
              <a:t>request is sent to the vendor to try to match or </a:t>
            </a:r>
            <a:r>
              <a:rPr lang="en-US" sz="2100" dirty="0" smtClean="0"/>
              <a:t>beat the exception price.</a:t>
            </a:r>
            <a:endParaRPr lang="en-US" sz="2100" dirty="0"/>
          </a:p>
          <a:p>
            <a:pPr marL="514350" indent="-514350">
              <a:buFont typeface="+mj-lt"/>
              <a:buAutoNum type="arabicPeriod"/>
            </a:pPr>
            <a:endParaRPr lang="en-US" sz="2400" dirty="0" smtClean="0"/>
          </a:p>
          <a:p>
            <a:pPr marL="400050" lvl="1" indent="0">
              <a:buNone/>
            </a:pPr>
            <a:endParaRPr lang="en-US" sz="2200" dirty="0" smtClean="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24</a:t>
            </a:fld>
            <a:endParaRPr lang="en-US" altLang="en-US"/>
          </a:p>
        </p:txBody>
      </p:sp>
    </p:spTree>
    <p:extLst>
      <p:ext uri="{BB962C8B-B14F-4D97-AF65-F5344CB8AC3E}">
        <p14:creationId xmlns:p14="http://schemas.microsoft.com/office/powerpoint/2010/main" val="3299870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458200" cy="1143000"/>
          </a:xfrm>
        </p:spPr>
        <p:txBody>
          <a:bodyPr/>
          <a:lstStyle/>
          <a:p>
            <a:r>
              <a:rPr lang="en-US" sz="3200" dirty="0" smtClean="0"/>
              <a:t>Exception Process</a:t>
            </a:r>
            <a:endParaRPr lang="en-US" sz="3200" dirty="0"/>
          </a:p>
        </p:txBody>
      </p:sp>
      <p:sp>
        <p:nvSpPr>
          <p:cNvPr id="3" name="Content Placeholder 2"/>
          <p:cNvSpPr>
            <a:spLocks noGrp="1"/>
          </p:cNvSpPr>
          <p:nvPr>
            <p:ph idx="1"/>
          </p:nvPr>
        </p:nvSpPr>
        <p:spPr>
          <a:xfrm>
            <a:off x="914400" y="1219200"/>
            <a:ext cx="7772400" cy="4525963"/>
          </a:xfrm>
        </p:spPr>
        <p:txBody>
          <a:bodyPr/>
          <a:lstStyle/>
          <a:p>
            <a:pPr marL="347663" indent="-347663">
              <a:buFont typeface="+mj-lt"/>
              <a:buAutoNum type="arabicPeriod" startAt="6"/>
            </a:pPr>
            <a:r>
              <a:rPr lang="en-US" sz="2000" dirty="0" smtClean="0"/>
              <a:t>If </a:t>
            </a:r>
            <a:r>
              <a:rPr lang="en-US" sz="2000" dirty="0"/>
              <a:t>the </a:t>
            </a:r>
            <a:r>
              <a:rPr lang="en-US" sz="2000" dirty="0" smtClean="0"/>
              <a:t>vendor’s </a:t>
            </a:r>
            <a:r>
              <a:rPr lang="en-US" sz="2000" dirty="0"/>
              <a:t>price is above the </a:t>
            </a:r>
            <a:r>
              <a:rPr lang="en-US" sz="2000" dirty="0" smtClean="0"/>
              <a:t>25 percent economic </a:t>
            </a:r>
            <a:r>
              <a:rPr lang="en-US" sz="2000" dirty="0"/>
              <a:t>a</a:t>
            </a:r>
            <a:r>
              <a:rPr lang="en-US" sz="2000" dirty="0" smtClean="0"/>
              <a:t>dvantage </a:t>
            </a:r>
            <a:r>
              <a:rPr lang="en-US" sz="2000" dirty="0"/>
              <a:t>difference and </a:t>
            </a:r>
            <a:r>
              <a:rPr lang="en-US" sz="2000" dirty="0" smtClean="0"/>
              <a:t>can not </a:t>
            </a:r>
            <a:r>
              <a:rPr lang="en-US" sz="2000" dirty="0"/>
              <a:t>be </a:t>
            </a:r>
            <a:r>
              <a:rPr lang="en-US" sz="2000" dirty="0" smtClean="0"/>
              <a:t>lowered, </a:t>
            </a:r>
            <a:r>
              <a:rPr lang="en-US" sz="2000" dirty="0"/>
              <a:t>the </a:t>
            </a:r>
            <a:r>
              <a:rPr lang="en-US" sz="2000" dirty="0" smtClean="0"/>
              <a:t>exception </a:t>
            </a:r>
            <a:r>
              <a:rPr lang="en-US" sz="2000" dirty="0"/>
              <a:t>is </a:t>
            </a:r>
            <a:r>
              <a:rPr lang="en-US" sz="2000" dirty="0" smtClean="0"/>
              <a:t>granted.</a:t>
            </a:r>
            <a:endParaRPr lang="en-US" sz="2000" dirty="0"/>
          </a:p>
          <a:p>
            <a:pPr marL="347663" indent="-347663">
              <a:buFont typeface="+mj-lt"/>
              <a:buAutoNum type="arabicPeriod" startAt="6"/>
            </a:pPr>
            <a:r>
              <a:rPr lang="en-US" sz="2000" dirty="0" smtClean="0"/>
              <a:t>If the total dollar exception request is for less than the 25 percent economic advantage difference, the exception request is generally denied. </a:t>
            </a:r>
          </a:p>
          <a:p>
            <a:pPr marL="457200" lvl="1" indent="0">
              <a:buNone/>
            </a:pPr>
            <a:endParaRPr lang="en-US" sz="1400" dirty="0"/>
          </a:p>
          <a:p>
            <a:pPr marL="57150" indent="0">
              <a:buNone/>
            </a:pPr>
            <a:r>
              <a:rPr lang="en-US" sz="2000" b="1" dirty="0" smtClean="0"/>
              <a:t>AG </a:t>
            </a:r>
            <a:r>
              <a:rPr lang="en-US" sz="2000" b="1" dirty="0"/>
              <a:t>Opinion </a:t>
            </a:r>
            <a:r>
              <a:rPr lang="en-US" sz="2000" b="1" dirty="0" smtClean="0"/>
              <a:t>(2009 OK AG 22)</a:t>
            </a:r>
          </a:p>
          <a:p>
            <a:pPr marL="682625" lvl="1" indent="-334963">
              <a:buNone/>
            </a:pPr>
            <a:r>
              <a:rPr lang="en-US" sz="2000" dirty="0" smtClean="0"/>
              <a:t>W.A</a:t>
            </a:r>
            <a:r>
              <a:rPr lang="en-US" sz="2000" dirty="0"/>
              <a:t>. DREW EDMONDSON, Attorney General of </a:t>
            </a:r>
            <a:r>
              <a:rPr lang="en-US" sz="2000" dirty="0" smtClean="0"/>
              <a:t>Oklahoma</a:t>
            </a:r>
          </a:p>
          <a:p>
            <a:pPr marL="682625" lvl="1" indent="-334963">
              <a:buNone/>
            </a:pPr>
            <a:r>
              <a:rPr lang="en-US" sz="2000" dirty="0" smtClean="0"/>
              <a:t>RICHARD </a:t>
            </a:r>
            <a:r>
              <a:rPr lang="en-US" sz="2000" dirty="0"/>
              <a:t>D. OLDERBAK, Assistant Attorney </a:t>
            </a:r>
            <a:r>
              <a:rPr lang="en-US" sz="2000" dirty="0" smtClean="0"/>
              <a:t>General</a:t>
            </a:r>
            <a:endParaRPr lang="en-US" sz="2000" dirty="0"/>
          </a:p>
          <a:p>
            <a:pPr marL="682625" lvl="2" indent="-334963"/>
            <a:r>
              <a:rPr lang="en-US" sz="2000" dirty="0"/>
              <a:t>“State agencies shall make acquisitions from suppliers on the State Use Committee procurement schedule </a:t>
            </a:r>
            <a:r>
              <a:rPr lang="en-US" sz="2000" b="1" i="1" dirty="0"/>
              <a:t>regardless of the acquisition purchase price</a:t>
            </a:r>
            <a:r>
              <a:rPr lang="en-US" sz="2000" b="1" dirty="0"/>
              <a:t> </a:t>
            </a:r>
            <a:r>
              <a:rPr lang="en-US" sz="2000" dirty="0"/>
              <a:t>if the supplier's delivery date meets state agency requirements. State Use C</a:t>
            </a:r>
            <a:r>
              <a:rPr lang="en-US" sz="2000" dirty="0" smtClean="0"/>
              <a:t>ommittee </a:t>
            </a:r>
            <a:r>
              <a:rPr lang="en-US" sz="2000" dirty="0"/>
              <a:t>contracts are mandatory contracts.”</a:t>
            </a:r>
          </a:p>
          <a:p>
            <a:pPr marL="0" indent="0">
              <a:buNone/>
            </a:pPr>
            <a:endParaRPr lang="en-US" sz="1800"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25</a:t>
            </a:fld>
            <a:endParaRPr lang="en-US" altLang="en-US"/>
          </a:p>
        </p:txBody>
      </p:sp>
    </p:spTree>
    <p:extLst>
      <p:ext uri="{BB962C8B-B14F-4D97-AF65-F5344CB8AC3E}">
        <p14:creationId xmlns:p14="http://schemas.microsoft.com/office/powerpoint/2010/main" val="36893108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458200" cy="1143000"/>
          </a:xfrm>
        </p:spPr>
        <p:txBody>
          <a:bodyPr/>
          <a:lstStyle/>
          <a:p>
            <a:r>
              <a:rPr lang="en-US" sz="3200" dirty="0" smtClean="0"/>
              <a:t>Question</a:t>
            </a:r>
            <a:endParaRPr lang="en-US" sz="3200" dirty="0"/>
          </a:p>
        </p:txBody>
      </p:sp>
      <p:sp>
        <p:nvSpPr>
          <p:cNvPr id="3" name="Content Placeholder 2"/>
          <p:cNvSpPr>
            <a:spLocks noGrp="1"/>
          </p:cNvSpPr>
          <p:nvPr>
            <p:ph idx="1"/>
          </p:nvPr>
        </p:nvSpPr>
        <p:spPr>
          <a:xfrm>
            <a:off x="914400" y="1600200"/>
            <a:ext cx="7772400" cy="4525963"/>
          </a:xfrm>
        </p:spPr>
        <p:txBody>
          <a:bodyPr/>
          <a:lstStyle/>
          <a:p>
            <a:pPr marL="0" indent="0" algn="ctr">
              <a:buNone/>
            </a:pPr>
            <a:r>
              <a:rPr lang="en-US" sz="2800" dirty="0" smtClean="0"/>
              <a:t>How much is the economic advantage when using the State Use program contracts?</a:t>
            </a:r>
            <a:endParaRPr lang="en-US" sz="2800" dirty="0"/>
          </a:p>
        </p:txBody>
      </p:sp>
      <p:sp>
        <p:nvSpPr>
          <p:cNvPr id="4" name="Rectangle 3"/>
          <p:cNvSpPr/>
          <p:nvPr/>
        </p:nvSpPr>
        <p:spPr>
          <a:xfrm>
            <a:off x="1066800" y="3048000"/>
            <a:ext cx="7239000" cy="830997"/>
          </a:xfrm>
          <a:prstGeom prst="rect">
            <a:avLst/>
          </a:prstGeom>
        </p:spPr>
        <p:txBody>
          <a:bodyPr wrap="square">
            <a:spAutoFit/>
          </a:bodyPr>
          <a:lstStyle/>
          <a:p>
            <a:pPr lvl="0">
              <a:spcBef>
                <a:spcPct val="30000"/>
              </a:spcBef>
              <a:defRPr/>
            </a:pPr>
            <a:r>
              <a:rPr lang="en-US" sz="2400" dirty="0" smtClean="0">
                <a:latin typeface="+mn-lt"/>
              </a:rPr>
              <a:t>25 percent – </a:t>
            </a:r>
            <a:r>
              <a:rPr lang="en-US" sz="2400" dirty="0">
                <a:latin typeface="+mn-lt"/>
              </a:rPr>
              <a:t>based upon the number of people employed by the State Use vendors.</a:t>
            </a:r>
          </a:p>
        </p:txBody>
      </p:sp>
      <p:sp>
        <p:nvSpPr>
          <p:cNvPr id="5" name="Slide Number Placeholder 4"/>
          <p:cNvSpPr>
            <a:spLocks noGrp="1"/>
          </p:cNvSpPr>
          <p:nvPr>
            <p:ph type="sldNum" sz="quarter" idx="12"/>
          </p:nvPr>
        </p:nvSpPr>
        <p:spPr/>
        <p:txBody>
          <a:bodyPr/>
          <a:lstStyle/>
          <a:p>
            <a:pPr>
              <a:defRPr/>
            </a:pPr>
            <a:fld id="{7C1E01EE-AFF5-4A09-96E1-69442A19EFFA}" type="slidenum">
              <a:rPr lang="en-US" altLang="en-US" smtClean="0"/>
              <a:pPr>
                <a:defRPr/>
              </a:pPr>
              <a:t>26</a:t>
            </a:fld>
            <a:endParaRPr lang="en-US" altLang="en-US"/>
          </a:p>
        </p:txBody>
      </p:sp>
    </p:spTree>
    <p:extLst>
      <p:ext uri="{BB962C8B-B14F-4D97-AF65-F5344CB8AC3E}">
        <p14:creationId xmlns:p14="http://schemas.microsoft.com/office/powerpoint/2010/main" val="3061436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458200" cy="1143000"/>
          </a:xfrm>
        </p:spPr>
        <p:txBody>
          <a:bodyPr/>
          <a:lstStyle/>
          <a:p>
            <a:r>
              <a:rPr lang="en-US" sz="3200" dirty="0" smtClean="0"/>
              <a:t>Statutory Requirements</a:t>
            </a:r>
            <a:endParaRPr lang="en-US" sz="3200" dirty="0"/>
          </a:p>
        </p:txBody>
      </p:sp>
      <p:sp>
        <p:nvSpPr>
          <p:cNvPr id="3" name="Content Placeholder 2"/>
          <p:cNvSpPr>
            <a:spLocks noGrp="1"/>
          </p:cNvSpPr>
          <p:nvPr>
            <p:ph idx="1"/>
          </p:nvPr>
        </p:nvSpPr>
        <p:spPr>
          <a:xfrm>
            <a:off x="914400" y="990600"/>
            <a:ext cx="7772400" cy="4525963"/>
          </a:xfrm>
        </p:spPr>
        <p:txBody>
          <a:bodyPr/>
          <a:lstStyle/>
          <a:p>
            <a:pPr marL="0" indent="0">
              <a:buNone/>
            </a:pPr>
            <a:r>
              <a:rPr lang="en-US" sz="1400" b="1" dirty="0" smtClean="0"/>
              <a:t>Who is statutorily required to utilize the State Use Program contracts?</a:t>
            </a:r>
          </a:p>
          <a:p>
            <a:pPr marL="0" indent="0">
              <a:buNone/>
            </a:pPr>
            <a:endParaRPr lang="en-US" sz="1400" b="1" dirty="0" smtClean="0"/>
          </a:p>
          <a:p>
            <a:pPr marL="0" indent="0">
              <a:buNone/>
            </a:pPr>
            <a:r>
              <a:rPr lang="en-US" sz="1500" dirty="0" smtClean="0"/>
              <a:t>Title 74 O.S. § 3007. State or agency to procure a product or service at fair market price. </a:t>
            </a:r>
          </a:p>
          <a:p>
            <a:pPr indent="-228600">
              <a:buNone/>
            </a:pPr>
            <a:r>
              <a:rPr lang="en-US" sz="1500" dirty="0" smtClean="0"/>
              <a:t>A. Whenever the State of Oklahoma or any of its agencies intends to procure any product or service included in the procurement schedule, that entity shall secure the product or service from a qualified nonprofit agency providing employment to people with severe disabilities at the fair market price determined by the committee if the product or service is available within the period required by the entity. </a:t>
            </a:r>
          </a:p>
          <a:p>
            <a:pPr indent="-228600">
              <a:buNone/>
            </a:pPr>
            <a:r>
              <a:rPr lang="en-US" sz="1500" dirty="0" smtClean="0"/>
              <a:t>B. An agency of this state shall not evade the intent and meaning of this section by slight variations from standards adopted by the Office of Management and Enterprise Services. </a:t>
            </a:r>
          </a:p>
          <a:p>
            <a:pPr marL="0" indent="0">
              <a:buNone/>
            </a:pPr>
            <a:r>
              <a:rPr lang="en-US" sz="1500" dirty="0" smtClean="0"/>
              <a:t> C. Provided, the requirements of this section shall not apply to the procurement of janitorial services by the Oklahoma State Bureau of Investigation. The Bureau shall conduct background investigations and national criminal history record checks on companies and individuals with which it contracts to provide janitorial services.</a:t>
            </a:r>
          </a:p>
          <a:p>
            <a:pPr marL="0" indent="0">
              <a:buNone/>
            </a:pPr>
            <a:r>
              <a:rPr lang="en-US" sz="1500" dirty="0" smtClean="0"/>
              <a:t> D. When the fair market price for a product or service approved by the Committee exceeds a current market price for the same product or service, and such lower market price has been verified by the agency through compliance with the fair market analysis process approved by the Office of Management and Enterprise Services, the state use contracting officer may grant a temporary exception to a requesting agency so that the agency may purchase the product or service from the vendor offering the lower market price. The temporary exception shall automatically expire when a new fair market price is established by the State Use Committee.</a:t>
            </a:r>
          </a:p>
          <a:p>
            <a:pPr indent="-228600">
              <a:buNone/>
            </a:pPr>
            <a:endParaRPr lang="en-US" sz="1300" dirty="0"/>
          </a:p>
          <a:p>
            <a:pPr marL="0" indent="0">
              <a:buNone/>
            </a:pPr>
            <a:endParaRPr lang="en-US" sz="1300"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27</a:t>
            </a:fld>
            <a:endParaRPr lang="en-US" altLang="en-US"/>
          </a:p>
        </p:txBody>
      </p:sp>
    </p:spTree>
    <p:extLst>
      <p:ext uri="{BB962C8B-B14F-4D97-AF65-F5344CB8AC3E}">
        <p14:creationId xmlns:p14="http://schemas.microsoft.com/office/powerpoint/2010/main" val="24276196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458200" cy="1143000"/>
          </a:xfrm>
        </p:spPr>
        <p:txBody>
          <a:bodyPr/>
          <a:lstStyle/>
          <a:p>
            <a:r>
              <a:rPr lang="en-US" sz="3200" dirty="0" smtClean="0"/>
              <a:t>Statutory Requirements</a:t>
            </a:r>
            <a:endParaRPr lang="en-US" sz="3200" dirty="0"/>
          </a:p>
        </p:txBody>
      </p:sp>
      <p:sp>
        <p:nvSpPr>
          <p:cNvPr id="3" name="Content Placeholder 2"/>
          <p:cNvSpPr>
            <a:spLocks noGrp="1"/>
          </p:cNvSpPr>
          <p:nvPr>
            <p:ph idx="1"/>
          </p:nvPr>
        </p:nvSpPr>
        <p:spPr>
          <a:xfrm>
            <a:off x="914400" y="1265237"/>
            <a:ext cx="7772400" cy="4525963"/>
          </a:xfrm>
        </p:spPr>
        <p:txBody>
          <a:bodyPr/>
          <a:lstStyle/>
          <a:p>
            <a:pPr marL="0" indent="0">
              <a:buNone/>
            </a:pPr>
            <a:r>
              <a:rPr lang="en-US" sz="2000" b="1" dirty="0" smtClean="0"/>
              <a:t>Who is statutorily authorized to utilize the State Use Program contracts?</a:t>
            </a:r>
          </a:p>
          <a:p>
            <a:pPr marL="0" indent="0">
              <a:buNone/>
            </a:pPr>
            <a:endParaRPr lang="en-US" sz="1800" b="1" dirty="0" smtClean="0"/>
          </a:p>
          <a:p>
            <a:pPr marL="0" indent="0">
              <a:buNone/>
            </a:pPr>
            <a:r>
              <a:rPr lang="en-US" sz="2000" dirty="0" smtClean="0"/>
              <a:t>Title 74 O.S. § 3010. Municipalities </a:t>
            </a:r>
            <a:r>
              <a:rPr lang="en-US" sz="2000" dirty="0"/>
              <a:t>or county agencies </a:t>
            </a:r>
            <a:r>
              <a:rPr lang="en-US" sz="2000" dirty="0" smtClean="0"/>
              <a:t>– </a:t>
            </a:r>
            <a:r>
              <a:rPr lang="en-US" sz="2000" dirty="0"/>
              <a:t>Purchases from sheltered workshops </a:t>
            </a:r>
            <a:r>
              <a:rPr lang="en-US" sz="2000" dirty="0" smtClean="0"/>
              <a:t>– </a:t>
            </a:r>
            <a:r>
              <a:rPr lang="en-US" sz="2000" dirty="0"/>
              <a:t>Exemption from competitive bid requirements. </a:t>
            </a:r>
          </a:p>
          <a:p>
            <a:pPr marL="0" indent="0">
              <a:buNone/>
            </a:pPr>
            <a:r>
              <a:rPr lang="en-US" sz="2000" dirty="0"/>
              <a:t>Any municipality or county agency of this state is authorized to purchase products and services from any qualified nonprofit agency providing employment to persons with severe disabilities which is certified as a sheltered workshop by the Wage and Hour Division of the United States Department of Labor</a:t>
            </a:r>
            <a:r>
              <a:rPr lang="en-US" sz="2000" dirty="0" smtClean="0"/>
              <a:t>. Procurements </a:t>
            </a:r>
            <a:r>
              <a:rPr lang="en-US" sz="2000" dirty="0"/>
              <a:t>made pursuant to the provisions of this section shall not be subject to competitive bid requirements</a:t>
            </a:r>
            <a:r>
              <a:rPr lang="en-US" sz="2000" dirty="0" smtClean="0"/>
              <a:t>. To </a:t>
            </a:r>
            <a:r>
              <a:rPr lang="en-US" sz="2000" dirty="0"/>
              <a:t>participate, a qualified nonprofit agency for the severely disabled must be able to meet the needs and specifications for the products or services required by the purchasing body at a fair market price.</a:t>
            </a:r>
          </a:p>
          <a:p>
            <a:pPr marL="0" indent="0">
              <a:buNone/>
            </a:pPr>
            <a:endParaRPr lang="en-US" sz="1800" dirty="0" smtClean="0"/>
          </a:p>
          <a:p>
            <a:pPr marL="0" indent="0">
              <a:buNone/>
            </a:pPr>
            <a:endParaRPr lang="en-US" sz="1800"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28</a:t>
            </a:fld>
            <a:endParaRPr lang="en-US" altLang="en-US"/>
          </a:p>
        </p:txBody>
      </p:sp>
    </p:spTree>
    <p:extLst>
      <p:ext uri="{BB962C8B-B14F-4D97-AF65-F5344CB8AC3E}">
        <p14:creationId xmlns:p14="http://schemas.microsoft.com/office/powerpoint/2010/main" val="15699881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458200" cy="1143000"/>
          </a:xfrm>
        </p:spPr>
        <p:txBody>
          <a:bodyPr/>
          <a:lstStyle/>
          <a:p>
            <a:r>
              <a:rPr lang="en-US" sz="3200" dirty="0" smtClean="0"/>
              <a:t>Question</a:t>
            </a:r>
            <a:endParaRPr lang="en-US" sz="3200" dirty="0"/>
          </a:p>
        </p:txBody>
      </p:sp>
      <p:sp>
        <p:nvSpPr>
          <p:cNvPr id="3" name="Content Placeholder 2"/>
          <p:cNvSpPr>
            <a:spLocks noGrp="1"/>
          </p:cNvSpPr>
          <p:nvPr>
            <p:ph idx="1"/>
          </p:nvPr>
        </p:nvSpPr>
        <p:spPr>
          <a:xfrm>
            <a:off x="914400" y="1600200"/>
            <a:ext cx="7772400" cy="4525963"/>
          </a:xfrm>
        </p:spPr>
        <p:txBody>
          <a:bodyPr/>
          <a:lstStyle/>
          <a:p>
            <a:pPr marL="0" indent="0" algn="ctr">
              <a:spcBef>
                <a:spcPts val="0"/>
              </a:spcBef>
              <a:buNone/>
            </a:pPr>
            <a:r>
              <a:rPr lang="en-US" sz="2800" dirty="0" smtClean="0"/>
              <a:t>Are municipalities required to use the </a:t>
            </a:r>
          </a:p>
          <a:p>
            <a:pPr marL="0" indent="0" algn="ctr">
              <a:spcBef>
                <a:spcPts val="0"/>
              </a:spcBef>
              <a:buNone/>
            </a:pPr>
            <a:r>
              <a:rPr lang="en-US" sz="2800" dirty="0" smtClean="0"/>
              <a:t>State Use program contracts?</a:t>
            </a:r>
          </a:p>
          <a:p>
            <a:pPr marL="0" indent="0" algn="ctr">
              <a:buNone/>
            </a:pPr>
            <a:endParaRPr lang="en-US" sz="1800" dirty="0"/>
          </a:p>
          <a:p>
            <a:pPr marL="0" indent="0">
              <a:buNone/>
            </a:pPr>
            <a:endParaRPr lang="en-US" sz="1800" dirty="0" smtClean="0"/>
          </a:p>
          <a:p>
            <a:pPr marL="0" indent="0">
              <a:buNone/>
            </a:pPr>
            <a:r>
              <a:rPr lang="en-US" sz="2400" dirty="0" smtClean="0"/>
              <a:t>They </a:t>
            </a:r>
            <a:r>
              <a:rPr lang="en-US" sz="2400" dirty="0"/>
              <a:t>are not required but encouraged and allowed.</a:t>
            </a:r>
          </a:p>
          <a:p>
            <a:pPr marL="0" indent="0" algn="ctr">
              <a:buNone/>
            </a:pPr>
            <a:endParaRPr lang="en-US"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29</a:t>
            </a:fld>
            <a:endParaRPr lang="en-US" altLang="en-US"/>
          </a:p>
        </p:txBody>
      </p:sp>
    </p:spTree>
    <p:extLst>
      <p:ext uri="{BB962C8B-B14F-4D97-AF65-F5344CB8AC3E}">
        <p14:creationId xmlns:p14="http://schemas.microsoft.com/office/powerpoint/2010/main" val="2074328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534400" cy="1143000"/>
          </a:xfrm>
        </p:spPr>
        <p:txBody>
          <a:bodyPr/>
          <a:lstStyle/>
          <a:p>
            <a:r>
              <a:rPr lang="en-US" sz="3200" dirty="0" smtClean="0"/>
              <a:t>What is the State Use Program</a:t>
            </a:r>
            <a:endParaRPr lang="en-US" sz="3200" dirty="0"/>
          </a:p>
        </p:txBody>
      </p:sp>
      <p:sp>
        <p:nvSpPr>
          <p:cNvPr id="5" name="Content Placeholder 2"/>
          <p:cNvSpPr>
            <a:spLocks noGrp="1"/>
          </p:cNvSpPr>
          <p:nvPr>
            <p:ph idx="1"/>
          </p:nvPr>
        </p:nvSpPr>
        <p:spPr>
          <a:xfrm>
            <a:off x="914400" y="1371600"/>
            <a:ext cx="7315200" cy="3657600"/>
          </a:xfrm>
        </p:spPr>
        <p:txBody>
          <a:bodyPr/>
          <a:lstStyle/>
          <a:p>
            <a:pPr marL="347663" indent="-347663">
              <a:spcBef>
                <a:spcPts val="600"/>
              </a:spcBef>
            </a:pPr>
            <a:r>
              <a:rPr lang="en-US" sz="2400" dirty="0" smtClean="0">
                <a:cs typeface="Arial" panose="020B0604020202020204" pitchFamily="34" charset="0"/>
              </a:rPr>
              <a:t>Preference </a:t>
            </a:r>
            <a:r>
              <a:rPr lang="en-US" sz="2400" dirty="0">
                <a:cs typeface="Arial" panose="020B0604020202020204" pitchFamily="34" charset="0"/>
              </a:rPr>
              <a:t>program established in 1974 to provide employment opportunities to persons with severe disabilities.</a:t>
            </a:r>
          </a:p>
          <a:p>
            <a:pPr marL="347663" indent="-347663">
              <a:spcBef>
                <a:spcPts val="600"/>
              </a:spcBef>
            </a:pPr>
            <a:r>
              <a:rPr lang="en-US" sz="2400" dirty="0">
                <a:cs typeface="Arial" panose="020B0604020202020204" pitchFamily="34" charset="0"/>
              </a:rPr>
              <a:t>Operated through qualified, nonprofit organizations that supply products and services to the state</a:t>
            </a:r>
            <a:r>
              <a:rPr lang="en-US" sz="2400" dirty="0" smtClean="0">
                <a:cs typeface="Arial" panose="020B0604020202020204" pitchFamily="34" charset="0"/>
              </a:rPr>
              <a:t>.</a:t>
            </a:r>
            <a:endParaRPr lang="en-US" sz="2400" dirty="0"/>
          </a:p>
        </p:txBody>
      </p:sp>
      <p:sp>
        <p:nvSpPr>
          <p:cNvPr id="3" name="Slide Number Placeholder 2"/>
          <p:cNvSpPr>
            <a:spLocks noGrp="1"/>
          </p:cNvSpPr>
          <p:nvPr>
            <p:ph type="sldNum" sz="quarter" idx="12"/>
          </p:nvPr>
        </p:nvSpPr>
        <p:spPr/>
        <p:txBody>
          <a:bodyPr/>
          <a:lstStyle/>
          <a:p>
            <a:pPr>
              <a:defRPr/>
            </a:pPr>
            <a:fld id="{7C1E01EE-AFF5-4A09-96E1-69442A19EFFA}" type="slidenum">
              <a:rPr lang="en-US" altLang="en-US" smtClean="0"/>
              <a:pPr>
                <a:defRPr/>
              </a:pPr>
              <a:t>3</a:t>
            </a:fld>
            <a:endParaRPr lang="en-US" altLang="en-US"/>
          </a:p>
        </p:txBody>
      </p:sp>
    </p:spTree>
    <p:extLst>
      <p:ext uri="{BB962C8B-B14F-4D97-AF65-F5344CB8AC3E}">
        <p14:creationId xmlns:p14="http://schemas.microsoft.com/office/powerpoint/2010/main" val="10473028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534400" cy="1143000"/>
          </a:xfrm>
        </p:spPr>
        <p:txBody>
          <a:bodyPr/>
          <a:lstStyle/>
          <a:p>
            <a:r>
              <a:rPr lang="en-US" sz="3200" dirty="0" smtClean="0"/>
              <a:t>Review</a:t>
            </a:r>
            <a:endParaRPr lang="en-US" sz="3200" dirty="0"/>
          </a:p>
        </p:txBody>
      </p:sp>
      <p:sp>
        <p:nvSpPr>
          <p:cNvPr id="3" name="Content Placeholder 2"/>
          <p:cNvSpPr>
            <a:spLocks noGrp="1"/>
          </p:cNvSpPr>
          <p:nvPr>
            <p:ph idx="1"/>
          </p:nvPr>
        </p:nvSpPr>
        <p:spPr>
          <a:xfrm>
            <a:off x="914400" y="1600200"/>
            <a:ext cx="7772400" cy="4525963"/>
          </a:xfrm>
        </p:spPr>
        <p:txBody>
          <a:bodyPr/>
          <a:lstStyle/>
          <a:p>
            <a:pPr marL="347663" indent="-347663">
              <a:spcBef>
                <a:spcPts val="600"/>
              </a:spcBef>
            </a:pPr>
            <a:r>
              <a:rPr lang="en-US" sz="2400" dirty="0">
                <a:cs typeface="Arial" panose="020B0604020202020204" pitchFamily="34" charset="0"/>
              </a:rPr>
              <a:t>State Use is the first source for procurement needs.</a:t>
            </a:r>
          </a:p>
          <a:p>
            <a:pPr marL="347663" indent="-347663">
              <a:spcBef>
                <a:spcPts val="600"/>
              </a:spcBef>
            </a:pPr>
            <a:r>
              <a:rPr lang="en-US" sz="2400" dirty="0">
                <a:cs typeface="Arial" panose="020B0604020202020204" pitchFamily="34" charset="0"/>
              </a:rPr>
              <a:t>State Use products and services are provided by nonprofit agencies that employ people with disabilities.</a:t>
            </a:r>
          </a:p>
          <a:p>
            <a:pPr marL="347663" indent="-347663">
              <a:spcBef>
                <a:spcPts val="600"/>
              </a:spcBef>
            </a:pPr>
            <a:r>
              <a:rPr lang="en-US" sz="2400" dirty="0">
                <a:cs typeface="Arial" panose="020B0604020202020204" pitchFamily="34" charset="0"/>
              </a:rPr>
              <a:t>Fair </a:t>
            </a:r>
            <a:r>
              <a:rPr lang="en-US" sz="2400" dirty="0" smtClean="0">
                <a:cs typeface="Arial" panose="020B0604020202020204" pitchFamily="34" charset="0"/>
              </a:rPr>
              <a:t>market determination.</a:t>
            </a:r>
          </a:p>
          <a:p>
            <a:pPr marL="347663" indent="-347663">
              <a:spcBef>
                <a:spcPts val="600"/>
              </a:spcBef>
            </a:pPr>
            <a:r>
              <a:rPr lang="en-US" sz="2400" dirty="0">
                <a:cs typeface="Arial" panose="020B0604020202020204" pitchFamily="34" charset="0"/>
              </a:rPr>
              <a:t>State </a:t>
            </a:r>
            <a:r>
              <a:rPr lang="en-US" sz="2400" dirty="0" smtClean="0">
                <a:cs typeface="Arial" panose="020B0604020202020204" pitchFamily="34" charset="0"/>
              </a:rPr>
              <a:t>Agencies</a:t>
            </a:r>
            <a:r>
              <a:rPr lang="en-US" sz="2400" dirty="0" smtClean="0"/>
              <a:t> are </a:t>
            </a:r>
            <a:r>
              <a:rPr lang="en-US" sz="2400" dirty="0" smtClean="0">
                <a:cs typeface="Arial" panose="020B0604020202020204" pitchFamily="34" charset="0"/>
              </a:rPr>
              <a:t>statutorily required to use the State Use program</a:t>
            </a:r>
            <a:r>
              <a:rPr lang="en-US" sz="2400" dirty="0">
                <a:cs typeface="Arial" panose="020B0604020202020204" pitchFamily="34" charset="0"/>
              </a:rPr>
              <a:t>.</a:t>
            </a:r>
            <a:endParaRPr lang="en-US" sz="2400" dirty="0" smtClean="0">
              <a:cs typeface="Arial" panose="020B0604020202020204" pitchFamily="34" charset="0"/>
            </a:endParaRPr>
          </a:p>
          <a:p>
            <a:endParaRPr lang="en-US" sz="2800"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30</a:t>
            </a:fld>
            <a:endParaRPr lang="en-US" altLang="en-US"/>
          </a:p>
        </p:txBody>
      </p:sp>
    </p:spTree>
    <p:extLst>
      <p:ext uri="{BB962C8B-B14F-4D97-AF65-F5344CB8AC3E}">
        <p14:creationId xmlns:p14="http://schemas.microsoft.com/office/powerpoint/2010/main" val="18769798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458200" cy="1143000"/>
          </a:xfrm>
        </p:spPr>
        <p:txBody>
          <a:bodyPr/>
          <a:lstStyle/>
          <a:p>
            <a:r>
              <a:rPr lang="en-US" sz="3200" dirty="0" smtClean="0"/>
              <a:t>Review</a:t>
            </a:r>
            <a:endParaRPr lang="en-US" sz="3200" dirty="0"/>
          </a:p>
        </p:txBody>
      </p:sp>
      <p:sp>
        <p:nvSpPr>
          <p:cNvPr id="3" name="Content Placeholder 2"/>
          <p:cNvSpPr>
            <a:spLocks noGrp="1"/>
          </p:cNvSpPr>
          <p:nvPr>
            <p:ph idx="1"/>
          </p:nvPr>
        </p:nvSpPr>
        <p:spPr>
          <a:xfrm>
            <a:off x="990600" y="1600200"/>
            <a:ext cx="7696200" cy="4525963"/>
          </a:xfrm>
        </p:spPr>
        <p:txBody>
          <a:bodyPr/>
          <a:lstStyle/>
          <a:p>
            <a:pPr marL="228600" indent="-228600">
              <a:spcBef>
                <a:spcPts val="600"/>
              </a:spcBef>
            </a:pPr>
            <a:r>
              <a:rPr lang="en-US" sz="2400" dirty="0" smtClean="0">
                <a:cs typeface="Arial" panose="020B0604020202020204" pitchFamily="34" charset="0"/>
              </a:rPr>
              <a:t>An exemption from the Central Purchasing Act does not exempt the agency from State Use.</a:t>
            </a:r>
          </a:p>
          <a:p>
            <a:pPr marL="228600" indent="-228600">
              <a:spcBef>
                <a:spcPts val="600"/>
              </a:spcBef>
            </a:pPr>
            <a:r>
              <a:rPr lang="en-US" sz="2400" dirty="0" smtClean="0">
                <a:cs typeface="Arial" panose="020B0604020202020204" pitchFamily="34" charset="0"/>
              </a:rPr>
              <a:t>State Use is found in Title 74 O.S. § 3001-3010.</a:t>
            </a:r>
            <a:endParaRPr lang="en-US" sz="2400" dirty="0" smtClean="0"/>
          </a:p>
          <a:p>
            <a:pPr marL="0" indent="0">
              <a:buNone/>
            </a:pPr>
            <a:endParaRPr lang="en-US" sz="2800"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31</a:t>
            </a:fld>
            <a:endParaRPr lang="en-US" altLang="en-US"/>
          </a:p>
        </p:txBody>
      </p:sp>
    </p:spTree>
    <p:extLst>
      <p:ext uri="{BB962C8B-B14F-4D97-AF65-F5344CB8AC3E}">
        <p14:creationId xmlns:p14="http://schemas.microsoft.com/office/powerpoint/2010/main" val="15507502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941" y="2707957"/>
            <a:ext cx="7973059" cy="492443"/>
          </a:xfrm>
        </p:spPr>
        <p:txBody>
          <a:bodyPr/>
          <a:lstStyle/>
          <a:p>
            <a:r>
              <a:rPr lang="en-US" sz="3200" b="1" dirty="0" smtClean="0"/>
              <a:t>CONTINUE TO MODULE 7</a:t>
            </a:r>
            <a:endParaRPr lang="en-US" sz="3200" b="1" dirty="0"/>
          </a:p>
        </p:txBody>
      </p:sp>
      <p:sp>
        <p:nvSpPr>
          <p:cNvPr id="3" name="Slide Number Placeholder 2"/>
          <p:cNvSpPr>
            <a:spLocks noGrp="1"/>
          </p:cNvSpPr>
          <p:nvPr>
            <p:ph type="sldNum" sz="quarter" idx="12"/>
          </p:nvPr>
        </p:nvSpPr>
        <p:spPr/>
        <p:txBody>
          <a:bodyPr/>
          <a:lstStyle/>
          <a:p>
            <a:pPr>
              <a:defRPr/>
            </a:pPr>
            <a:fld id="{7C1E01EE-AFF5-4A09-96E1-69442A19EFFA}" type="slidenum">
              <a:rPr lang="en-US" altLang="en-US" smtClean="0"/>
              <a:pPr>
                <a:defRPr/>
              </a:pPr>
              <a:t>32</a:t>
            </a:fld>
            <a:endParaRPr lang="en-US" altLang="en-US"/>
          </a:p>
        </p:txBody>
      </p:sp>
    </p:spTree>
    <p:extLst>
      <p:ext uri="{BB962C8B-B14F-4D97-AF65-F5344CB8AC3E}">
        <p14:creationId xmlns:p14="http://schemas.microsoft.com/office/powerpoint/2010/main" val="3905215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610600" cy="1143000"/>
          </a:xfrm>
        </p:spPr>
        <p:txBody>
          <a:bodyPr/>
          <a:lstStyle/>
          <a:p>
            <a:r>
              <a:rPr lang="en-US" sz="3200" dirty="0" smtClean="0"/>
              <a:t>Question</a:t>
            </a:r>
            <a:endParaRPr lang="en-US" sz="3200" dirty="0"/>
          </a:p>
        </p:txBody>
      </p:sp>
      <p:sp>
        <p:nvSpPr>
          <p:cNvPr id="3" name="Content Placeholder 2"/>
          <p:cNvSpPr>
            <a:spLocks noGrp="1"/>
          </p:cNvSpPr>
          <p:nvPr>
            <p:ph idx="1"/>
          </p:nvPr>
        </p:nvSpPr>
        <p:spPr>
          <a:xfrm>
            <a:off x="914400" y="1417637"/>
            <a:ext cx="7772400" cy="4221163"/>
          </a:xfrm>
        </p:spPr>
        <p:txBody>
          <a:bodyPr/>
          <a:lstStyle/>
          <a:p>
            <a:pPr marL="0" indent="0" algn="ctr">
              <a:spcBef>
                <a:spcPts val="0"/>
              </a:spcBef>
              <a:buNone/>
            </a:pPr>
            <a:r>
              <a:rPr lang="en-US" sz="2800" dirty="0" smtClean="0"/>
              <a:t>What is the overall purpose of the </a:t>
            </a:r>
          </a:p>
          <a:p>
            <a:pPr marL="0" indent="0" algn="ctr">
              <a:spcBef>
                <a:spcPts val="0"/>
              </a:spcBef>
              <a:buNone/>
            </a:pPr>
            <a:r>
              <a:rPr lang="en-US" sz="2800" dirty="0" smtClean="0"/>
              <a:t>State Use Program?</a:t>
            </a:r>
          </a:p>
          <a:p>
            <a:pPr marL="0" indent="0">
              <a:spcBef>
                <a:spcPts val="600"/>
              </a:spcBef>
              <a:buNone/>
            </a:pPr>
            <a:endParaRPr lang="en-US" sz="2400" dirty="0" smtClean="0">
              <a:cs typeface="Arial" panose="020B0604020202020204" pitchFamily="34" charset="0"/>
            </a:endParaRPr>
          </a:p>
          <a:p>
            <a:pPr marL="0" indent="0">
              <a:spcBef>
                <a:spcPts val="600"/>
              </a:spcBef>
              <a:buNone/>
            </a:pPr>
            <a:r>
              <a:rPr lang="en-US" sz="2400" dirty="0" smtClean="0">
                <a:cs typeface="Arial" panose="020B0604020202020204" pitchFamily="34" charset="0"/>
              </a:rPr>
              <a:t>It </a:t>
            </a:r>
            <a:r>
              <a:rPr lang="en-US" sz="2400" dirty="0">
                <a:cs typeface="Arial" panose="020B0604020202020204" pitchFamily="34" charset="0"/>
              </a:rPr>
              <a:t>is a set-aside program established in 1974 to provide employment opportunities to persons with severe disabilities.</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4</a:t>
            </a:fld>
            <a:endParaRPr lang="en-US" altLang="en-US"/>
          </a:p>
        </p:txBody>
      </p:sp>
    </p:spTree>
    <p:extLst>
      <p:ext uri="{BB962C8B-B14F-4D97-AF65-F5344CB8AC3E}">
        <p14:creationId xmlns:p14="http://schemas.microsoft.com/office/powerpoint/2010/main" val="4094799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610600" cy="1143000"/>
          </a:xfrm>
        </p:spPr>
        <p:txBody>
          <a:bodyPr/>
          <a:lstStyle/>
          <a:p>
            <a:r>
              <a:rPr lang="en-US" sz="3200" b="1" dirty="0">
                <a:latin typeface="Arial" panose="020B0604020202020204" pitchFamily="34" charset="0"/>
                <a:cs typeface="Arial" panose="020B0604020202020204" pitchFamily="34" charset="0"/>
              </a:rPr>
              <a:t>State Purchasing Hierarchy</a:t>
            </a:r>
            <a:br>
              <a:rPr lang="en-US" sz="3200" b="1" dirty="0">
                <a:latin typeface="Arial" panose="020B0604020202020204" pitchFamily="34" charset="0"/>
                <a:cs typeface="Arial" panose="020B0604020202020204" pitchFamily="34" charset="0"/>
              </a:rPr>
            </a:br>
            <a:endParaRPr lang="en-US" sz="3200"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14400" y="609600"/>
            <a:ext cx="7696200" cy="5454380"/>
          </a:xfrm>
          <a:prstGeom prst="rect">
            <a:avLst/>
          </a:prstGeom>
        </p:spPr>
      </p:pic>
      <p:sp>
        <p:nvSpPr>
          <p:cNvPr id="3" name="Slide Number Placeholder 2"/>
          <p:cNvSpPr>
            <a:spLocks noGrp="1"/>
          </p:cNvSpPr>
          <p:nvPr>
            <p:ph type="sldNum" sz="quarter" idx="12"/>
          </p:nvPr>
        </p:nvSpPr>
        <p:spPr/>
        <p:txBody>
          <a:bodyPr/>
          <a:lstStyle/>
          <a:p>
            <a:pPr>
              <a:defRPr/>
            </a:pPr>
            <a:fld id="{7C1E01EE-AFF5-4A09-96E1-69442A19EFFA}" type="slidenum">
              <a:rPr lang="en-US" altLang="en-US" smtClean="0"/>
              <a:pPr>
                <a:defRPr/>
              </a:pPr>
              <a:t>5</a:t>
            </a:fld>
            <a:endParaRPr lang="en-US" altLang="en-US"/>
          </a:p>
        </p:txBody>
      </p:sp>
    </p:spTree>
    <p:extLst>
      <p:ext uri="{BB962C8B-B14F-4D97-AF65-F5344CB8AC3E}">
        <p14:creationId xmlns:p14="http://schemas.microsoft.com/office/powerpoint/2010/main" val="1029220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610600" cy="1143000"/>
          </a:xfrm>
        </p:spPr>
        <p:txBody>
          <a:bodyPr/>
          <a:lstStyle/>
          <a:p>
            <a:r>
              <a:rPr lang="en-US" sz="3200" dirty="0" smtClean="0"/>
              <a:t>Vendor Qualifications</a:t>
            </a:r>
            <a:endParaRPr lang="en-US" sz="3200" dirty="0"/>
          </a:p>
        </p:txBody>
      </p:sp>
      <p:sp>
        <p:nvSpPr>
          <p:cNvPr id="5" name="Content Placeholder 2"/>
          <p:cNvSpPr>
            <a:spLocks noGrp="1"/>
          </p:cNvSpPr>
          <p:nvPr>
            <p:ph idx="1"/>
          </p:nvPr>
        </p:nvSpPr>
        <p:spPr>
          <a:xfrm>
            <a:off x="914400" y="1600200"/>
            <a:ext cx="7391400" cy="4114800"/>
          </a:xfrm>
        </p:spPr>
        <p:txBody>
          <a:bodyPr/>
          <a:lstStyle/>
          <a:p>
            <a:pPr marL="0" indent="0">
              <a:spcBef>
                <a:spcPts val="0"/>
              </a:spcBef>
              <a:buNone/>
            </a:pPr>
            <a:r>
              <a:rPr lang="en-US" sz="2400" dirty="0" smtClean="0">
                <a:cs typeface="Arial" panose="020B0604020202020204" pitchFamily="34" charset="0"/>
              </a:rPr>
              <a:t>Each </a:t>
            </a:r>
            <a:r>
              <a:rPr lang="en-US" sz="2400" dirty="0">
                <a:cs typeface="Arial" panose="020B0604020202020204" pitchFamily="34" charset="0"/>
              </a:rPr>
              <a:t>organization or agency must:</a:t>
            </a:r>
          </a:p>
          <a:p>
            <a:pPr marL="347663" indent="-347663">
              <a:spcBef>
                <a:spcPts val="0"/>
              </a:spcBef>
            </a:pPr>
            <a:r>
              <a:rPr lang="en-US" sz="2400" dirty="0">
                <a:cs typeface="Arial" panose="020B0604020202020204" pitchFamily="34" charset="0"/>
              </a:rPr>
              <a:t>Have proof of 501(c)3 nonprofit status with the </a:t>
            </a:r>
            <a:r>
              <a:rPr lang="en-US" sz="2400" dirty="0" smtClean="0">
                <a:cs typeface="Arial" panose="020B0604020202020204" pitchFamily="34" charset="0"/>
              </a:rPr>
              <a:t>IRS.</a:t>
            </a:r>
          </a:p>
          <a:p>
            <a:pPr marL="347663" indent="-347663">
              <a:spcBef>
                <a:spcPts val="0"/>
              </a:spcBef>
            </a:pPr>
            <a:r>
              <a:rPr lang="en-US" sz="2400" dirty="0" smtClean="0">
                <a:cs typeface="Arial" panose="020B0604020202020204" pitchFamily="34" charset="0"/>
              </a:rPr>
              <a:t>Have </a:t>
            </a:r>
            <a:r>
              <a:rPr lang="en-US" sz="2400" dirty="0">
                <a:cs typeface="Arial" panose="020B0604020202020204" pitchFamily="34" charset="0"/>
              </a:rPr>
              <a:t>a Department of Labor certificate that allows </a:t>
            </a:r>
            <a:r>
              <a:rPr lang="en-US" sz="2400" dirty="0" smtClean="0">
                <a:cs typeface="Arial" panose="020B0604020202020204" pitchFamily="34" charset="0"/>
              </a:rPr>
              <a:t>below-minimum wage </a:t>
            </a:r>
            <a:r>
              <a:rPr lang="en-US" sz="2400" dirty="0">
                <a:cs typeface="Arial" panose="020B0604020202020204" pitchFamily="34" charset="0"/>
              </a:rPr>
              <a:t>employment.</a:t>
            </a:r>
          </a:p>
          <a:p>
            <a:pPr marL="347663" indent="-347663">
              <a:spcBef>
                <a:spcPts val="0"/>
              </a:spcBef>
            </a:pPr>
            <a:r>
              <a:rPr lang="en-US" sz="2400" dirty="0">
                <a:cs typeface="Arial" panose="020B0604020202020204" pitchFamily="34" charset="0"/>
              </a:rPr>
              <a:t>Have workers’ compensation insurance.</a:t>
            </a:r>
          </a:p>
          <a:p>
            <a:pPr marL="347663" indent="-347663">
              <a:spcBef>
                <a:spcPts val="0"/>
              </a:spcBef>
            </a:pPr>
            <a:r>
              <a:rPr lang="en-US" sz="2400" dirty="0">
                <a:cs typeface="Arial" panose="020B0604020202020204" pitchFamily="34" charset="0"/>
              </a:rPr>
              <a:t>Be approved by the State Use </a:t>
            </a:r>
            <a:r>
              <a:rPr lang="en-US" sz="2400" dirty="0" smtClean="0">
                <a:cs typeface="Arial" panose="020B0604020202020204" pitchFamily="34" charset="0"/>
              </a:rPr>
              <a:t>committee</a:t>
            </a:r>
            <a:r>
              <a:rPr lang="en-US" sz="2400" dirty="0">
                <a:cs typeface="Arial" panose="020B0604020202020204" pitchFamily="34" charset="0"/>
              </a:rPr>
              <a:t>.</a:t>
            </a:r>
          </a:p>
          <a:p>
            <a:pPr marL="0" indent="0">
              <a:buNone/>
            </a:pPr>
            <a:endParaRPr lang="en-US" sz="2800" dirty="0"/>
          </a:p>
        </p:txBody>
      </p:sp>
      <p:sp>
        <p:nvSpPr>
          <p:cNvPr id="3" name="Slide Number Placeholder 2"/>
          <p:cNvSpPr>
            <a:spLocks noGrp="1"/>
          </p:cNvSpPr>
          <p:nvPr>
            <p:ph type="sldNum" sz="quarter" idx="12"/>
          </p:nvPr>
        </p:nvSpPr>
        <p:spPr/>
        <p:txBody>
          <a:bodyPr/>
          <a:lstStyle/>
          <a:p>
            <a:pPr>
              <a:defRPr/>
            </a:pPr>
            <a:fld id="{7C1E01EE-AFF5-4A09-96E1-69442A19EFFA}" type="slidenum">
              <a:rPr lang="en-US" altLang="en-US" smtClean="0"/>
              <a:pPr>
                <a:defRPr/>
              </a:pPr>
              <a:t>6</a:t>
            </a:fld>
            <a:endParaRPr lang="en-US" altLang="en-US"/>
          </a:p>
        </p:txBody>
      </p:sp>
    </p:spTree>
    <p:extLst>
      <p:ext uri="{BB962C8B-B14F-4D97-AF65-F5344CB8AC3E}">
        <p14:creationId xmlns:p14="http://schemas.microsoft.com/office/powerpoint/2010/main" val="2670239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458200" cy="1143000"/>
          </a:xfrm>
        </p:spPr>
        <p:txBody>
          <a:bodyPr/>
          <a:lstStyle/>
          <a:p>
            <a:r>
              <a:rPr lang="en-US" sz="3200" dirty="0" smtClean="0"/>
              <a:t>State Use Governing Committee</a:t>
            </a:r>
            <a:endParaRPr lang="en-US" sz="3200" dirty="0"/>
          </a:p>
        </p:txBody>
      </p:sp>
      <p:sp>
        <p:nvSpPr>
          <p:cNvPr id="3" name="Content Placeholder 2"/>
          <p:cNvSpPr>
            <a:spLocks noGrp="1"/>
          </p:cNvSpPr>
          <p:nvPr>
            <p:ph idx="1"/>
          </p:nvPr>
        </p:nvSpPr>
        <p:spPr>
          <a:xfrm>
            <a:off x="914400" y="1219200"/>
            <a:ext cx="7772400" cy="4525963"/>
          </a:xfrm>
        </p:spPr>
        <p:txBody>
          <a:bodyPr/>
          <a:lstStyle/>
          <a:p>
            <a:pPr marL="347663" lvl="2" indent="-347663">
              <a:lnSpc>
                <a:spcPct val="125000"/>
              </a:lnSpc>
              <a:buNone/>
            </a:pPr>
            <a:r>
              <a:rPr lang="en-US" b="1" dirty="0">
                <a:ea typeface="Verdana" panose="020B0604030504040204" pitchFamily="34" charset="0"/>
                <a:cs typeface="Arial" panose="020B0604020202020204" pitchFamily="34" charset="0"/>
              </a:rPr>
              <a:t>Committee Members</a:t>
            </a:r>
          </a:p>
          <a:p>
            <a:pPr marL="347663" lvl="2" indent="-347663">
              <a:lnSpc>
                <a:spcPct val="125000"/>
              </a:lnSpc>
            </a:pPr>
            <a:r>
              <a:rPr lang="en-US" sz="2000" b="1" dirty="0">
                <a:ea typeface="Verdana" panose="020B0604030504040204" pitchFamily="34" charset="0"/>
                <a:cs typeface="Arial" panose="020B0604020202020204" pitchFamily="34" charset="0"/>
              </a:rPr>
              <a:t>Will Smith, </a:t>
            </a:r>
            <a:r>
              <a:rPr lang="en-US" sz="2000" dirty="0">
                <a:ea typeface="Verdana" panose="020B0604030504040204" pitchFamily="34" charset="0"/>
                <a:cs typeface="Arial" panose="020B0604020202020204" pitchFamily="34" charset="0"/>
              </a:rPr>
              <a:t>Kiamichi Opportunities </a:t>
            </a:r>
            <a:r>
              <a:rPr lang="en-US" sz="2000" dirty="0" smtClean="0">
                <a:ea typeface="Verdana" panose="020B0604030504040204" pitchFamily="34" charset="0"/>
                <a:cs typeface="Arial" panose="020B0604020202020204" pitchFamily="34" charset="0"/>
              </a:rPr>
              <a:t>(past </a:t>
            </a:r>
            <a:r>
              <a:rPr lang="en-US" sz="2000" dirty="0">
                <a:ea typeface="Verdana" panose="020B0604030504040204" pitchFamily="34" charset="0"/>
                <a:cs typeface="Arial" panose="020B0604020202020204" pitchFamily="34" charset="0"/>
              </a:rPr>
              <a:t>president of </a:t>
            </a:r>
            <a:r>
              <a:rPr lang="en-US" sz="2000" dirty="0" smtClean="0">
                <a:ea typeface="Verdana" panose="020B0604030504040204" pitchFamily="34" charset="0"/>
                <a:cs typeface="Arial" panose="020B0604020202020204" pitchFamily="34" charset="0"/>
              </a:rPr>
              <a:t>OCP).</a:t>
            </a:r>
            <a:endParaRPr lang="en-US" sz="2000" b="1" dirty="0" smtClean="0">
              <a:ea typeface="Verdana" panose="020B0604030504040204" pitchFamily="34" charset="0"/>
              <a:cs typeface="Arial" panose="020B0604020202020204" pitchFamily="34" charset="0"/>
            </a:endParaRPr>
          </a:p>
          <a:p>
            <a:pPr marL="347663" lvl="2" indent="-347663">
              <a:lnSpc>
                <a:spcPct val="125000"/>
              </a:lnSpc>
            </a:pPr>
            <a:r>
              <a:rPr lang="en-US" sz="2000" b="1" dirty="0" smtClean="0">
                <a:ea typeface="Verdana" panose="020B0604030504040204" pitchFamily="34" charset="0"/>
                <a:cs typeface="Arial" panose="020B0604020202020204" pitchFamily="34" charset="0"/>
              </a:rPr>
              <a:t>David </a:t>
            </a:r>
            <a:r>
              <a:rPr lang="en-US" sz="2000" b="1" dirty="0">
                <a:ea typeface="Verdana" panose="020B0604030504040204" pitchFamily="34" charset="0"/>
                <a:cs typeface="Arial" panose="020B0604020202020204" pitchFamily="34" charset="0"/>
              </a:rPr>
              <a:t>Oliver, </a:t>
            </a:r>
            <a:r>
              <a:rPr lang="en-US" sz="2000" dirty="0">
                <a:ea typeface="Verdana" panose="020B0604030504040204" pitchFamily="34" charset="0"/>
                <a:cs typeface="Arial" panose="020B0604020202020204" pitchFamily="34" charset="0"/>
              </a:rPr>
              <a:t>Tulsa Goodwill Industries </a:t>
            </a:r>
            <a:r>
              <a:rPr lang="en-US" sz="2000" dirty="0" smtClean="0">
                <a:ea typeface="Verdana" panose="020B0604030504040204" pitchFamily="34" charset="0"/>
                <a:cs typeface="Arial" panose="020B0604020202020204" pitchFamily="34" charset="0"/>
              </a:rPr>
              <a:t>(governor </a:t>
            </a:r>
            <a:r>
              <a:rPr lang="en-US" sz="2000" dirty="0">
                <a:ea typeface="Verdana" panose="020B0604030504040204" pitchFamily="34" charset="0"/>
                <a:cs typeface="Arial" panose="020B0604020202020204" pitchFamily="34" charset="0"/>
              </a:rPr>
              <a:t>appointee</a:t>
            </a:r>
            <a:r>
              <a:rPr lang="en-US" sz="2000" dirty="0" smtClean="0">
                <a:ea typeface="Verdana" panose="020B0604030504040204" pitchFamily="34" charset="0"/>
                <a:cs typeface="Arial" panose="020B0604020202020204" pitchFamily="34" charset="0"/>
              </a:rPr>
              <a:t>)</a:t>
            </a:r>
            <a:r>
              <a:rPr lang="en-US" sz="2000" dirty="0">
                <a:ea typeface="Verdana" panose="020B0604030504040204" pitchFamily="34" charset="0"/>
                <a:cs typeface="Arial" panose="020B0604020202020204" pitchFamily="34" charset="0"/>
              </a:rPr>
              <a:t>.</a:t>
            </a:r>
            <a:r>
              <a:rPr lang="en-US" sz="2000" dirty="0" smtClean="0">
                <a:ea typeface="Verdana" panose="020B0604030504040204" pitchFamily="34" charset="0"/>
                <a:cs typeface="Arial" panose="020B0604020202020204" pitchFamily="34" charset="0"/>
              </a:rPr>
              <a:t> </a:t>
            </a:r>
            <a:endParaRPr lang="en-US" sz="2000" dirty="0">
              <a:ea typeface="Verdana" panose="020B0604030504040204" pitchFamily="34" charset="0"/>
              <a:cs typeface="Arial" panose="020B0604020202020204" pitchFamily="34" charset="0"/>
            </a:endParaRPr>
          </a:p>
          <a:p>
            <a:pPr marL="347663" lvl="2" indent="-347663">
              <a:lnSpc>
                <a:spcPct val="125000"/>
              </a:lnSpc>
            </a:pPr>
            <a:r>
              <a:rPr lang="en-US" sz="2000" b="1" dirty="0" smtClean="0">
                <a:ea typeface="Verdana" panose="020B0604030504040204" pitchFamily="34" charset="0"/>
                <a:cs typeface="Arial" panose="020B0604020202020204" pitchFamily="34" charset="0"/>
              </a:rPr>
              <a:t>Robin </a:t>
            </a:r>
            <a:r>
              <a:rPr lang="en-US" sz="2000" b="1" dirty="0" err="1" smtClean="0">
                <a:ea typeface="Verdana" panose="020B0604030504040204" pitchFamily="34" charset="0"/>
                <a:cs typeface="Arial" panose="020B0604020202020204" pitchFamily="34" charset="0"/>
              </a:rPr>
              <a:t>Arter</a:t>
            </a:r>
            <a:r>
              <a:rPr lang="en-US" sz="2000" b="1" dirty="0" smtClean="0">
                <a:ea typeface="Verdana" panose="020B0604030504040204" pitchFamily="34" charset="0"/>
                <a:cs typeface="Arial" panose="020B0604020202020204" pitchFamily="34" charset="0"/>
              </a:rPr>
              <a:t>, </a:t>
            </a:r>
            <a:r>
              <a:rPr lang="en-US" sz="2000" dirty="0" smtClean="0">
                <a:ea typeface="Verdana" panose="020B0604030504040204" pitchFamily="34" charset="0"/>
                <a:cs typeface="Arial" panose="020B0604020202020204" pitchFamily="34" charset="0"/>
              </a:rPr>
              <a:t>parent of individual </a:t>
            </a:r>
            <a:r>
              <a:rPr lang="en-US" sz="2000" dirty="0">
                <a:ea typeface="Verdana" panose="020B0604030504040204" pitchFamily="34" charset="0"/>
                <a:cs typeface="Arial" panose="020B0604020202020204" pitchFamily="34" charset="0"/>
              </a:rPr>
              <a:t>in the </a:t>
            </a:r>
            <a:r>
              <a:rPr lang="en-US" sz="2000" dirty="0" smtClean="0">
                <a:ea typeface="Verdana" panose="020B0604030504040204" pitchFamily="34" charset="0"/>
                <a:cs typeface="Arial" panose="020B0604020202020204" pitchFamily="34" charset="0"/>
              </a:rPr>
              <a:t>program.</a:t>
            </a:r>
            <a:endParaRPr lang="en-US" sz="2000" dirty="0">
              <a:ea typeface="Verdana" panose="020B0604030504040204" pitchFamily="34" charset="0"/>
              <a:cs typeface="Arial" panose="020B0604020202020204" pitchFamily="34" charset="0"/>
            </a:endParaRPr>
          </a:p>
          <a:p>
            <a:pPr marL="347663" lvl="2" indent="-347663">
              <a:lnSpc>
                <a:spcPct val="125000"/>
              </a:lnSpc>
            </a:pPr>
            <a:r>
              <a:rPr lang="en-US" sz="2000" b="1" dirty="0">
                <a:ea typeface="Verdana" panose="020B0604030504040204" pitchFamily="34" charset="0"/>
                <a:cs typeface="Arial" panose="020B0604020202020204" pitchFamily="34" charset="0"/>
              </a:rPr>
              <a:t>Jim Kettler, </a:t>
            </a:r>
            <a:r>
              <a:rPr lang="en-US" sz="2000" dirty="0" smtClean="0">
                <a:ea typeface="Verdana" panose="020B0604030504040204" pitchFamily="34" charset="0"/>
                <a:cs typeface="Arial" panose="020B0604020202020204" pitchFamily="34" charset="0"/>
              </a:rPr>
              <a:t>designee </a:t>
            </a:r>
            <a:r>
              <a:rPr lang="en-US" sz="2000" dirty="0">
                <a:ea typeface="Verdana" panose="020B0604030504040204" pitchFamily="34" charset="0"/>
                <a:cs typeface="Arial" panose="020B0604020202020204" pitchFamily="34" charset="0"/>
              </a:rPr>
              <a:t>for Administrator of Visual Services, </a:t>
            </a:r>
            <a:r>
              <a:rPr lang="en-US" sz="2000" dirty="0" smtClean="0">
                <a:ea typeface="Verdana" panose="020B0604030504040204" pitchFamily="34" charset="0"/>
                <a:cs typeface="Arial" panose="020B0604020202020204" pitchFamily="34" charset="0"/>
              </a:rPr>
              <a:t>DRS.</a:t>
            </a:r>
            <a:endParaRPr lang="en-US" sz="2000" dirty="0">
              <a:ea typeface="Verdana" panose="020B0604030504040204" pitchFamily="34" charset="0"/>
              <a:cs typeface="Arial" panose="020B0604020202020204" pitchFamily="34" charset="0"/>
            </a:endParaRPr>
          </a:p>
          <a:p>
            <a:pPr marL="347663" lvl="2" indent="-347663">
              <a:lnSpc>
                <a:spcPct val="125000"/>
              </a:lnSpc>
            </a:pPr>
            <a:r>
              <a:rPr lang="en-US" sz="2000" b="1" dirty="0">
                <a:ea typeface="Verdana" panose="020B0604030504040204" pitchFamily="34" charset="0"/>
                <a:cs typeface="Arial" panose="020B0604020202020204" pitchFamily="34" charset="0"/>
              </a:rPr>
              <a:t>Stephanie Brown, </a:t>
            </a:r>
            <a:r>
              <a:rPr lang="en-US" sz="2000" dirty="0" smtClean="0">
                <a:ea typeface="Verdana" panose="020B0604030504040204" pitchFamily="34" charset="0"/>
                <a:cs typeface="Arial" panose="020B0604020202020204" pitchFamily="34" charset="0"/>
              </a:rPr>
              <a:t>designee </a:t>
            </a:r>
            <a:r>
              <a:rPr lang="en-US" sz="2000" dirty="0">
                <a:ea typeface="Verdana" panose="020B0604030504040204" pitchFamily="34" charset="0"/>
                <a:cs typeface="Arial" panose="020B0604020202020204" pitchFamily="34" charset="0"/>
              </a:rPr>
              <a:t>for OMES </a:t>
            </a:r>
            <a:r>
              <a:rPr lang="en-US" sz="2000" dirty="0" smtClean="0">
                <a:ea typeface="Verdana" panose="020B0604030504040204" pitchFamily="34" charset="0"/>
                <a:cs typeface="Arial" panose="020B0604020202020204" pitchFamily="34" charset="0"/>
              </a:rPr>
              <a:t>Director Denise Northrup.</a:t>
            </a:r>
            <a:endParaRPr lang="en-US" sz="2000" dirty="0">
              <a:ea typeface="Verdana" panose="020B0604030504040204" pitchFamily="34" charset="0"/>
              <a:cs typeface="Arial" panose="020B0604020202020204" pitchFamily="34" charset="0"/>
            </a:endParaRPr>
          </a:p>
          <a:p>
            <a:pPr marL="347663" lvl="2" indent="-347663">
              <a:lnSpc>
                <a:spcPct val="125000"/>
              </a:lnSpc>
            </a:pPr>
            <a:r>
              <a:rPr lang="en-US" sz="2000" b="1" dirty="0">
                <a:ea typeface="Verdana" panose="020B0604030504040204" pitchFamily="34" charset="0"/>
                <a:cs typeface="Arial" panose="020B0604020202020204" pitchFamily="34" charset="0"/>
              </a:rPr>
              <a:t>Regina Chace, </a:t>
            </a:r>
            <a:r>
              <a:rPr lang="en-US" sz="2000" dirty="0" smtClean="0">
                <a:ea typeface="Verdana" panose="020B0604030504040204" pitchFamily="34" charset="0"/>
                <a:cs typeface="Arial" panose="020B0604020202020204" pitchFamily="34" charset="0"/>
              </a:rPr>
              <a:t>designee </a:t>
            </a:r>
            <a:r>
              <a:rPr lang="en-US" sz="2000" dirty="0">
                <a:ea typeface="Verdana" panose="020B0604030504040204" pitchFamily="34" charset="0"/>
                <a:cs typeface="Arial" panose="020B0604020202020204" pitchFamily="34" charset="0"/>
              </a:rPr>
              <a:t>for DHS </a:t>
            </a:r>
            <a:r>
              <a:rPr lang="en-US" sz="2000" dirty="0" smtClean="0">
                <a:ea typeface="Verdana" panose="020B0604030504040204" pitchFamily="34" charset="0"/>
                <a:cs typeface="Arial" panose="020B0604020202020204" pitchFamily="34" charset="0"/>
              </a:rPr>
              <a:t>Director Ed Lake.</a:t>
            </a:r>
            <a:endParaRPr lang="en-US" sz="2000" dirty="0">
              <a:ea typeface="Verdana" panose="020B0604030504040204" pitchFamily="34" charset="0"/>
              <a:cs typeface="Arial" panose="020B0604020202020204" pitchFamily="34" charset="0"/>
            </a:endParaRPr>
          </a:p>
          <a:p>
            <a:pPr marL="347663" lvl="2" indent="-347663">
              <a:lnSpc>
                <a:spcPct val="125000"/>
              </a:lnSpc>
            </a:pPr>
            <a:r>
              <a:rPr lang="en-US" sz="2000" b="1" dirty="0">
                <a:ea typeface="Verdana" panose="020B0604030504040204" pitchFamily="34" charset="0"/>
                <a:cs typeface="Arial" panose="020B0604020202020204" pitchFamily="34" charset="0"/>
              </a:rPr>
              <a:t>Jerry Tate, </a:t>
            </a:r>
            <a:r>
              <a:rPr lang="en-US" sz="2000" dirty="0" smtClean="0">
                <a:ea typeface="Verdana" panose="020B0604030504040204" pitchFamily="34" charset="0"/>
                <a:cs typeface="Arial" panose="020B0604020202020204" pitchFamily="34" charset="0"/>
              </a:rPr>
              <a:t>designee </a:t>
            </a:r>
            <a:r>
              <a:rPr lang="en-US" sz="2000" dirty="0">
                <a:ea typeface="Verdana" panose="020B0604030504040204" pitchFamily="34" charset="0"/>
                <a:cs typeface="Arial" panose="020B0604020202020204" pitchFamily="34" charset="0"/>
              </a:rPr>
              <a:t>for </a:t>
            </a:r>
            <a:r>
              <a:rPr lang="en-US" sz="2000" dirty="0" smtClean="0">
                <a:ea typeface="Verdana" panose="020B0604030504040204" pitchFamily="34" charset="0"/>
                <a:cs typeface="Arial" panose="020B0604020202020204" pitchFamily="34" charset="0"/>
              </a:rPr>
              <a:t>State Purchasing Director Ferris Barger.</a:t>
            </a:r>
            <a:endParaRPr lang="en-US" sz="2000" dirty="0">
              <a:ea typeface="Verdana" panose="020B0604030504040204" pitchFamily="34" charset="0"/>
              <a:cs typeface="Arial" panose="020B0604020202020204" pitchFamily="34" charset="0"/>
            </a:endParaRPr>
          </a:p>
          <a:p>
            <a:pPr marL="347663" lvl="2" indent="-347663">
              <a:lnSpc>
                <a:spcPct val="125000"/>
              </a:lnSpc>
            </a:pPr>
            <a:r>
              <a:rPr lang="en-US" sz="2000" b="1" dirty="0">
                <a:ea typeface="Verdana" panose="020B0604030504040204" pitchFamily="34" charset="0"/>
                <a:cs typeface="Arial" panose="020B0604020202020204" pitchFamily="34" charset="0"/>
              </a:rPr>
              <a:t>Daron Hoggatt, </a:t>
            </a:r>
            <a:r>
              <a:rPr lang="en-US" sz="2000" dirty="0">
                <a:ea typeface="Verdana" panose="020B0604030504040204" pitchFamily="34" charset="0"/>
                <a:cs typeface="Arial" panose="020B0604020202020204" pitchFamily="34" charset="0"/>
              </a:rPr>
              <a:t>State Use Administrator </a:t>
            </a:r>
            <a:r>
              <a:rPr lang="en-US" sz="2000" dirty="0" smtClean="0">
                <a:ea typeface="Verdana" panose="020B0604030504040204" pitchFamily="34" charset="0"/>
                <a:cs typeface="Arial" panose="020B0604020202020204" pitchFamily="34" charset="0"/>
              </a:rPr>
              <a:t>(non-voting </a:t>
            </a:r>
            <a:r>
              <a:rPr lang="en-US" sz="2000" dirty="0">
                <a:ea typeface="Verdana" panose="020B0604030504040204" pitchFamily="34" charset="0"/>
                <a:cs typeface="Arial" panose="020B0604020202020204" pitchFamily="34" charset="0"/>
              </a:rPr>
              <a:t>member</a:t>
            </a:r>
            <a:r>
              <a:rPr lang="en-US" sz="2000" dirty="0" smtClean="0">
                <a:ea typeface="Verdana" panose="020B0604030504040204" pitchFamily="34" charset="0"/>
                <a:cs typeface="Arial" panose="020B0604020202020204" pitchFamily="34" charset="0"/>
              </a:rPr>
              <a:t>).</a:t>
            </a:r>
            <a:endParaRPr lang="en-US" sz="2000" dirty="0">
              <a:ea typeface="Verdana" panose="020B0604030504040204" pitchFamily="34" charset="0"/>
              <a:cs typeface="Arial" panose="020B0604020202020204" pitchFamily="34" charset="0"/>
            </a:endParaRPr>
          </a:p>
          <a:p>
            <a:pPr marL="347663" lvl="2" indent="-347663">
              <a:lnSpc>
                <a:spcPct val="90000"/>
              </a:lnSpc>
            </a:pPr>
            <a:endParaRPr lang="en-US" sz="1800" dirty="0">
              <a:solidFill>
                <a:schemeClr val="accent2"/>
              </a:solidFill>
              <a:ea typeface="Verdana" panose="020B0604030504040204" pitchFamily="34" charset="0"/>
              <a:cs typeface="Verdana" panose="020B0604030504040204" pitchFamily="34" charset="0"/>
            </a:endParaRPr>
          </a:p>
          <a:p>
            <a:pPr marL="347663" lvl="2" indent="-347663">
              <a:lnSpc>
                <a:spcPct val="90000"/>
              </a:lnSpc>
              <a:buNone/>
            </a:pPr>
            <a:r>
              <a:rPr lang="en-US" sz="1800" dirty="0">
                <a:solidFill>
                  <a:schemeClr val="accent2"/>
                </a:solidFill>
                <a:ea typeface="Verdana" panose="020B0604030504040204" pitchFamily="34" charset="0"/>
                <a:cs typeface="Verdana" panose="020B0604030504040204" pitchFamily="34" charset="0"/>
                <a:hlinkClick r:id="rId2" action="ppaction://hlinkfile"/>
              </a:rPr>
              <a:t>Committee meets 6 times a </a:t>
            </a:r>
            <a:r>
              <a:rPr lang="en-US" sz="1800" dirty="0" smtClean="0">
                <a:solidFill>
                  <a:schemeClr val="accent2"/>
                </a:solidFill>
                <a:ea typeface="Verdana" panose="020B0604030504040204" pitchFamily="34" charset="0"/>
                <a:cs typeface="Verdana" panose="020B0604030504040204" pitchFamily="34" charset="0"/>
                <a:hlinkClick r:id="rId2" action="ppaction://hlinkfile"/>
              </a:rPr>
              <a:t>year</a:t>
            </a:r>
            <a:r>
              <a:rPr lang="en-US" sz="1800" dirty="0">
                <a:solidFill>
                  <a:schemeClr val="accent2"/>
                </a:solidFill>
              </a:rPr>
              <a:t>	</a:t>
            </a:r>
            <a:r>
              <a:rPr lang="en-US" sz="1800" dirty="0"/>
              <a:t>	</a:t>
            </a:r>
          </a:p>
          <a:p>
            <a:pPr marL="347663" lvl="2" indent="-347663">
              <a:lnSpc>
                <a:spcPct val="90000"/>
              </a:lnSpc>
              <a:buNone/>
            </a:pPr>
            <a:r>
              <a:rPr lang="en-US" sz="1800" dirty="0" smtClean="0"/>
              <a:t>Title 74 O.S. § 3009 260:120-1-10(a</a:t>
            </a:r>
            <a:r>
              <a:rPr lang="en-US" sz="1800" dirty="0"/>
              <a:t>)</a:t>
            </a:r>
          </a:p>
          <a:p>
            <a:pPr marL="857250" lvl="2" indent="0">
              <a:lnSpc>
                <a:spcPct val="90000"/>
              </a:lnSpc>
              <a:buNone/>
            </a:pPr>
            <a:endParaRPr lang="en-US" sz="1800" dirty="0"/>
          </a:p>
          <a:p>
            <a:pPr marL="0" indent="0">
              <a:buNone/>
            </a:pPr>
            <a:endParaRPr lang="en-US" sz="1800"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7</a:t>
            </a:fld>
            <a:endParaRPr lang="en-US" altLang="en-US"/>
          </a:p>
        </p:txBody>
      </p:sp>
    </p:spTree>
    <p:extLst>
      <p:ext uri="{BB962C8B-B14F-4D97-AF65-F5344CB8AC3E}">
        <p14:creationId xmlns:p14="http://schemas.microsoft.com/office/powerpoint/2010/main" val="832174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534400" cy="1143000"/>
          </a:xfrm>
        </p:spPr>
        <p:txBody>
          <a:bodyPr/>
          <a:lstStyle/>
          <a:p>
            <a:r>
              <a:rPr lang="en-US" sz="3200" dirty="0" smtClean="0"/>
              <a:t>State Use Program </a:t>
            </a:r>
            <a:br>
              <a:rPr lang="en-US" sz="3200" dirty="0" smtClean="0"/>
            </a:br>
            <a:r>
              <a:rPr lang="en-US" sz="3200" dirty="0" smtClean="0"/>
              <a:t>Procurement Schedule</a:t>
            </a:r>
            <a:endParaRPr lang="en-US" sz="3200" dirty="0"/>
          </a:p>
        </p:txBody>
      </p:sp>
      <p:sp>
        <p:nvSpPr>
          <p:cNvPr id="3" name="Content Placeholder 2"/>
          <p:cNvSpPr>
            <a:spLocks noGrp="1"/>
          </p:cNvSpPr>
          <p:nvPr>
            <p:ph idx="1"/>
          </p:nvPr>
        </p:nvSpPr>
        <p:spPr>
          <a:xfrm>
            <a:off x="914400" y="1676400"/>
            <a:ext cx="7772400" cy="4876800"/>
          </a:xfrm>
        </p:spPr>
        <p:txBody>
          <a:bodyPr/>
          <a:lstStyle/>
          <a:p>
            <a:pPr marL="347663" indent="-347663">
              <a:spcBef>
                <a:spcPts val="600"/>
              </a:spcBef>
              <a:buSzPct val="100000"/>
            </a:pPr>
            <a:r>
              <a:rPr lang="en-US" sz="2400" dirty="0">
                <a:cs typeface="Arial" panose="020B0604020202020204" pitchFamily="34" charset="0"/>
              </a:rPr>
              <a:t>First source when searching for goods and services.</a:t>
            </a:r>
          </a:p>
          <a:p>
            <a:pPr marL="347663" indent="-347663">
              <a:spcBef>
                <a:spcPts val="600"/>
              </a:spcBef>
              <a:buSzPct val="100000"/>
            </a:pPr>
            <a:r>
              <a:rPr lang="en-US" sz="2400" dirty="0">
                <a:cs typeface="Arial" panose="020B0604020202020204" pitchFamily="34" charset="0"/>
              </a:rPr>
              <a:t>All registered vendors in the State Use </a:t>
            </a:r>
            <a:r>
              <a:rPr lang="en-US" sz="2400" dirty="0" smtClean="0">
                <a:cs typeface="Arial" panose="020B0604020202020204" pitchFamily="34" charset="0"/>
              </a:rPr>
              <a:t>program </a:t>
            </a:r>
            <a:r>
              <a:rPr lang="en-US" sz="2400" dirty="0">
                <a:cs typeface="Arial" panose="020B0604020202020204" pitchFamily="34" charset="0"/>
              </a:rPr>
              <a:t>listed.</a:t>
            </a:r>
          </a:p>
          <a:p>
            <a:pPr marL="347663" indent="-347663">
              <a:spcBef>
                <a:spcPts val="600"/>
              </a:spcBef>
              <a:buSzPct val="100000"/>
            </a:pPr>
            <a:r>
              <a:rPr lang="en-US" sz="2400" dirty="0">
                <a:cs typeface="Arial" panose="020B0604020202020204" pitchFamily="34" charset="0"/>
              </a:rPr>
              <a:t>All mandatory products and services provided by State Use vendors listed.</a:t>
            </a:r>
          </a:p>
          <a:p>
            <a:pPr marL="347663" indent="-347663">
              <a:spcBef>
                <a:spcPts val="600"/>
              </a:spcBef>
              <a:buSzPct val="100000"/>
            </a:pPr>
            <a:r>
              <a:rPr lang="en-US" sz="2400" dirty="0">
                <a:cs typeface="Arial" panose="020B0604020202020204" pitchFamily="34" charset="0"/>
              </a:rPr>
              <a:t>Remaining items (suitable to procure list) – </a:t>
            </a:r>
            <a:r>
              <a:rPr lang="en-US" sz="2400" dirty="0" smtClean="0">
                <a:cs typeface="Arial" panose="020B0604020202020204" pitchFamily="34" charset="0"/>
              </a:rPr>
              <a:t>State Use </a:t>
            </a:r>
            <a:r>
              <a:rPr lang="en-US" sz="2400" dirty="0">
                <a:cs typeface="Arial" panose="020B0604020202020204" pitchFamily="34" charset="0"/>
              </a:rPr>
              <a:t>vendors </a:t>
            </a:r>
            <a:r>
              <a:rPr lang="en-US" sz="2400" b="1" dirty="0">
                <a:cs typeface="Arial" panose="020B0604020202020204" pitchFamily="34" charset="0"/>
              </a:rPr>
              <a:t>must</a:t>
            </a:r>
            <a:r>
              <a:rPr lang="en-US" sz="2400" dirty="0">
                <a:cs typeface="Arial" panose="020B0604020202020204" pitchFamily="34" charset="0"/>
              </a:rPr>
              <a:t> be included in any bid or quote</a:t>
            </a:r>
            <a:r>
              <a:rPr lang="en-US" sz="2400" dirty="0" smtClean="0">
                <a:cs typeface="Arial" panose="020B0604020202020204" pitchFamily="34" charset="0"/>
              </a:rPr>
              <a:t>.</a:t>
            </a:r>
            <a:endParaRPr lang="en-US" sz="2400" dirty="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8</a:t>
            </a:fld>
            <a:endParaRPr lang="en-US" altLang="en-US"/>
          </a:p>
        </p:txBody>
      </p:sp>
    </p:spTree>
    <p:extLst>
      <p:ext uri="{BB962C8B-B14F-4D97-AF65-F5344CB8AC3E}">
        <p14:creationId xmlns:p14="http://schemas.microsoft.com/office/powerpoint/2010/main" val="2237548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610600" cy="1143000"/>
          </a:xfrm>
        </p:spPr>
        <p:txBody>
          <a:bodyPr/>
          <a:lstStyle/>
          <a:p>
            <a:r>
              <a:rPr lang="en-US" sz="3200" dirty="0" smtClean="0"/>
              <a:t>Question</a:t>
            </a:r>
            <a:endParaRPr lang="en-US" sz="3200" dirty="0"/>
          </a:p>
        </p:txBody>
      </p:sp>
      <p:sp>
        <p:nvSpPr>
          <p:cNvPr id="3" name="Content Placeholder 2"/>
          <p:cNvSpPr>
            <a:spLocks noGrp="1"/>
          </p:cNvSpPr>
          <p:nvPr>
            <p:ph idx="1"/>
          </p:nvPr>
        </p:nvSpPr>
        <p:spPr>
          <a:xfrm>
            <a:off x="914400" y="1524000"/>
            <a:ext cx="7772400" cy="4373563"/>
          </a:xfrm>
        </p:spPr>
        <p:txBody>
          <a:bodyPr/>
          <a:lstStyle/>
          <a:p>
            <a:pPr marL="0" indent="0" algn="ctr">
              <a:spcBef>
                <a:spcPts val="0"/>
              </a:spcBef>
              <a:buNone/>
            </a:pPr>
            <a:r>
              <a:rPr lang="en-US" sz="2800" dirty="0" smtClean="0"/>
              <a:t>Who has the authority to add products/services to the procurement schedule?</a:t>
            </a:r>
          </a:p>
          <a:p>
            <a:pPr marL="0" indent="0" algn="ctr">
              <a:buNone/>
            </a:pPr>
            <a:endParaRPr lang="en-US" sz="2400" dirty="0"/>
          </a:p>
          <a:p>
            <a:pPr marL="0" indent="0">
              <a:buNone/>
            </a:pPr>
            <a:r>
              <a:rPr lang="en-US" sz="2400" dirty="0"/>
              <a:t>The State Use </a:t>
            </a:r>
            <a:r>
              <a:rPr lang="en-US" sz="2400" dirty="0" smtClean="0"/>
              <a:t>committee.</a:t>
            </a:r>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pPr>
              <a:defRPr/>
            </a:pPr>
            <a:fld id="{7C1E01EE-AFF5-4A09-96E1-69442A19EFFA}" type="slidenum">
              <a:rPr lang="en-US" altLang="en-US" smtClean="0"/>
              <a:pPr>
                <a:defRPr/>
              </a:pPr>
              <a:t>9</a:t>
            </a:fld>
            <a:endParaRPr lang="en-US" altLang="en-US"/>
          </a:p>
        </p:txBody>
      </p:sp>
    </p:spTree>
    <p:extLst>
      <p:ext uri="{BB962C8B-B14F-4D97-AF65-F5344CB8AC3E}">
        <p14:creationId xmlns:p14="http://schemas.microsoft.com/office/powerpoint/2010/main" val="1162689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132B3286FF8346B22D1DA34C0719AC" ma:contentTypeVersion="15" ma:contentTypeDescription="Create a new document." ma:contentTypeScope="" ma:versionID="5656f20e457efa35fe8b71c94ad17a1e">
  <xsd:schema xmlns:xsd="http://www.w3.org/2001/XMLSchema" xmlns:xs="http://www.w3.org/2001/XMLSchema" xmlns:p="http://schemas.microsoft.com/office/2006/metadata/properties" xmlns:ns1="http://schemas.microsoft.com/sharepoint/v3" xmlns:ns3="2616b61c-01e3-420e-954d-f9606dbef896" xmlns:ns4="aec6b55d-3de3-4884-82c9-9045bd390d40" targetNamespace="http://schemas.microsoft.com/office/2006/metadata/properties" ma:root="true" ma:fieldsID="b75fd959b44630856f70fbac96bd80fc" ns1:_="" ns3:_="" ns4:_="">
    <xsd:import namespace="http://schemas.microsoft.com/sharepoint/v3"/>
    <xsd:import namespace="2616b61c-01e3-420e-954d-f9606dbef896"/>
    <xsd:import namespace="aec6b55d-3de3-4884-82c9-9045bd390d40"/>
    <xsd:element name="properties">
      <xsd:complexType>
        <xsd:sequence>
          <xsd:element name="documentManagement">
            <xsd:complexType>
              <xsd:all>
                <xsd:element ref="ns1:_ip_UnifiedCompliancePolicyProperties" minOccurs="0"/>
                <xsd:element ref="ns1:_ip_UnifiedCompliancePolicyUIAction" minOccurs="0"/>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description="" ma:hidden="true" ma:internalName="_ip_UnifiedCompliancePolicyProperties">
      <xsd:simpleType>
        <xsd:restriction base="dms:Note"/>
      </xsd:simpleType>
    </xsd:element>
    <xsd:element name="_ip_UnifiedCompliancePolicyUIAction" ma:index="9"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16b61c-01e3-420e-954d-f9606dbef896"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c6b55d-3de3-4884-82c9-9045bd390d40"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AB2500-47E0-45FC-B5D4-FBAFB9703EC5}">
  <ds:schemaRefs>
    <ds:schemaRef ds:uri="http://purl.org/dc/elements/1.1/"/>
    <ds:schemaRef ds:uri="http://schemas.microsoft.com/office/2006/metadata/properties"/>
    <ds:schemaRef ds:uri="http://schemas.microsoft.com/sharepoint/v3"/>
    <ds:schemaRef ds:uri="aec6b55d-3de3-4884-82c9-9045bd390d40"/>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2616b61c-01e3-420e-954d-f9606dbef896"/>
    <ds:schemaRef ds:uri="http://www.w3.org/XML/1998/namespace"/>
    <ds:schemaRef ds:uri="http://purl.org/dc/dcmitype/"/>
  </ds:schemaRefs>
</ds:datastoreItem>
</file>

<file path=customXml/itemProps2.xml><?xml version="1.0" encoding="utf-8"?>
<ds:datastoreItem xmlns:ds="http://schemas.openxmlformats.org/officeDocument/2006/customXml" ds:itemID="{BA7D78E4-963A-4F78-8AA7-AE373E9318CA}">
  <ds:schemaRefs>
    <ds:schemaRef ds:uri="http://schemas.microsoft.com/sharepoint/v3/contenttype/forms"/>
  </ds:schemaRefs>
</ds:datastoreItem>
</file>

<file path=customXml/itemProps3.xml><?xml version="1.0" encoding="utf-8"?>
<ds:datastoreItem xmlns:ds="http://schemas.openxmlformats.org/officeDocument/2006/customXml" ds:itemID="{6C83FA8B-59DC-40DD-A61E-7ADE5D5925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616b61c-01e3-420e-954d-f9606dbef896"/>
    <ds:schemaRef ds:uri="aec6b55d-3de3-4884-82c9-9045bd390d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6488</TotalTime>
  <Words>2877</Words>
  <Application>Microsoft Office PowerPoint</Application>
  <PresentationFormat>On-screen Show (4:3)</PresentationFormat>
  <Paragraphs>233</Paragraphs>
  <Slides>32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Verdana</vt:lpstr>
      <vt:lpstr>Office Theme</vt:lpstr>
      <vt:lpstr>Understanding the State Use Program Module 6  </vt:lpstr>
      <vt:lpstr>Learner Outcomes</vt:lpstr>
      <vt:lpstr>What is the State Use Program</vt:lpstr>
      <vt:lpstr>Question</vt:lpstr>
      <vt:lpstr>State Purchasing Hierarchy </vt:lpstr>
      <vt:lpstr>Vendor Qualifications</vt:lpstr>
      <vt:lpstr>State Use Governing Committee</vt:lpstr>
      <vt:lpstr>State Use Program  Procurement Schedule</vt:lpstr>
      <vt:lpstr>Question</vt:lpstr>
      <vt:lpstr>Product/Service Determination</vt:lpstr>
      <vt:lpstr>Product/Service Determination (Cont.)</vt:lpstr>
      <vt:lpstr>Product/Service Determination (Cont.)</vt:lpstr>
      <vt:lpstr>Question</vt:lpstr>
      <vt:lpstr>Fair Market Value Pricing</vt:lpstr>
      <vt:lpstr>Fair Market Value Pricing</vt:lpstr>
      <vt:lpstr>Fair Market Value Pricing </vt:lpstr>
      <vt:lpstr>Fair Market Value Pricing</vt:lpstr>
      <vt:lpstr>Fair Market Value Pricing</vt:lpstr>
      <vt:lpstr>Question</vt:lpstr>
      <vt:lpstr>Fair Market Value Pricing</vt:lpstr>
      <vt:lpstr>Fair Market Value Pricing</vt:lpstr>
      <vt:lpstr>Fair Market Value Pricing</vt:lpstr>
      <vt:lpstr>Question</vt:lpstr>
      <vt:lpstr>Exception Process</vt:lpstr>
      <vt:lpstr>Exception Process</vt:lpstr>
      <vt:lpstr>Question</vt:lpstr>
      <vt:lpstr>Statutory Requirements</vt:lpstr>
      <vt:lpstr>Statutory Requirements</vt:lpstr>
      <vt:lpstr>Question</vt:lpstr>
      <vt:lpstr>Review</vt:lpstr>
      <vt:lpstr>Review</vt:lpstr>
      <vt:lpstr>CONTINUE TO MODULE 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OMES &amp; DCAM Websites, PIMs</dc:title>
  <dc:creator>101049</dc:creator>
  <cp:lastModifiedBy>Jake Lowrey</cp:lastModifiedBy>
  <cp:revision>495</cp:revision>
  <cp:lastPrinted>2016-04-13T14:51:14Z</cp:lastPrinted>
  <dcterms:created xsi:type="dcterms:W3CDTF">2013-08-12T19:06:44Z</dcterms:created>
  <dcterms:modified xsi:type="dcterms:W3CDTF">2020-05-20T18:44:08Z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0x0101005C132B3286FF8346B22D1DA34C0719AC</vt:lpwstr>
  </property>
</Properties>
</file>