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49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303" r:id="rId20"/>
    <p:sldId id="30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1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y Southall" initials="A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A32DF-4E5D-4637-8EE0-D45041BA28AA}" type="datetimeFigureOut">
              <a:rPr lang="en-US" smtClean="0"/>
              <a:t>5/20/2020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82014-4BCE-4EFE-9FFA-4E9F73097A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5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5469" y="119473"/>
            <a:ext cx="7973059" cy="677108"/>
          </a:xfrm>
        </p:spPr>
        <p:txBody>
          <a:bodyPr lIns="0" tIns="0" rIns="0" bIns="0"/>
          <a:lstStyle>
            <a:lvl1pPr algn="ctr"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4B1E-FA3F-45C1-8A18-3EE92765394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3C95-8D4E-49E9-A1F4-5D108CCC62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4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38069" y="416306"/>
            <a:ext cx="446786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82827" y="4128007"/>
            <a:ext cx="7578344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DEF82-5750-4273-9EE7-A1FBA36B0EC2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09855">
              <a:lnSpc>
                <a:spcPts val="1425"/>
              </a:lnSpc>
            </a:pPr>
            <a:fld id="{81D60167-4931-47E6-BA6A-407CBD079E47}" type="slidenum">
              <a:rPr spc="-5" dirty="0">
                <a:solidFill>
                  <a:srgbClr val="000000"/>
                </a:solidFill>
              </a:rPr>
              <a:t>‹#›</a:t>
            </a:fld>
            <a:endParaRPr spc="-5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8951088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5470" y="86087"/>
            <a:ext cx="7973059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3585" y="1464818"/>
            <a:ext cx="7656829" cy="4621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F469-CDA7-4A12-9E0C-64C6779F531E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017520" y="635571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3C95-8D4E-49E9-A1F4-5D108CCC62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2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hdr="0" ftr="0" dt="0"/>
  <p:txStyles>
    <p:titleStyle>
      <a:lvl1pPr algn="ctr">
        <a:defRPr sz="4000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sa.gov/portal/content/105300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cn.net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" y="1981200"/>
            <a:ext cx="9143998" cy="12561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>
                <a:srgbClr val="4B2203"/>
              </a:buClr>
              <a:buSzTx/>
              <a:buFontTx/>
              <a:buNone/>
              <a:tabLst>
                <a:tab pos="354965" algn="l"/>
                <a:tab pos="355600" algn="l"/>
              </a:tabLst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Acquisition Methods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>
                <a:srgbClr val="4B2203"/>
              </a:buClr>
              <a:buSzTx/>
              <a:buFontTx/>
              <a:buNone/>
              <a:tabLst>
                <a:tab pos="354965" algn="l"/>
                <a:tab pos="355600" algn="l"/>
              </a:tabLst>
              <a:defRPr/>
            </a:pPr>
            <a:r>
              <a:rPr lang="en-US" sz="4000" noProof="0" dirty="0" smtClean="0">
                <a:solidFill>
                  <a:prstClr val="black"/>
                </a:solidFill>
                <a:latin typeface="Calibri"/>
                <a:cs typeface="Calibri"/>
              </a:rPr>
              <a:t>Module 5</a:t>
            </a:r>
            <a:endParaRPr kumimoji="0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62887" y="6312154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91136B-107C-4371-9998-B32EF1DB35BF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24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341299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0" spc="-20" dirty="0" smtClean="0">
                <a:latin typeface="+mn-lt"/>
                <a:cs typeface="Calibri Light"/>
              </a:rPr>
              <a:t>Exempt from Bid – </a:t>
            </a:r>
            <a:r>
              <a:rPr sz="3200" b="0" spc="-20" dirty="0" smtClean="0">
                <a:latin typeface="+mn-lt"/>
                <a:cs typeface="Calibri Light"/>
              </a:rPr>
              <a:t>Statewide</a:t>
            </a:r>
            <a:r>
              <a:rPr sz="3200" b="0" spc="-60" dirty="0" smtClean="0">
                <a:latin typeface="+mn-lt"/>
                <a:cs typeface="Calibri Light"/>
              </a:rPr>
              <a:t> </a:t>
            </a:r>
            <a:r>
              <a:rPr sz="3200" b="0" spc="-15" dirty="0">
                <a:latin typeface="+mn-lt"/>
                <a:cs typeface="Calibri Light"/>
              </a:rPr>
              <a:t>Contracts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5981" y="1300950"/>
            <a:ext cx="6892577" cy="2983252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46075" marR="77597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agencies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required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Statewide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when the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 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offers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products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meet reasonable agency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requirements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lnSpc>
                <a:spcPts val="3020"/>
              </a:lnSpc>
              <a:spcBef>
                <a:spcPts val="815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tabLst>
                <a:tab pos="184785" algn="l"/>
                <a:tab pos="3126740" algn="l"/>
              </a:tabLst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an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desires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purchase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item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on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Mandatory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Statewide Contract from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other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source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xception 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required from OMES. The OMES form (CP-109), Mandatory</a:t>
            </a:r>
            <a:r>
              <a:rPr kumimoji="0" lang="en-US" sz="2000" b="0" i="0" u="none" strike="noStrike" kern="1200" cap="none" spc="-15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Statewide Contract Request for Exception, can be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found on the OMES </a:t>
            </a:r>
            <a:r>
              <a:rPr kumimoji="0" lang="en-US" sz="2000" b="0" i="0" u="none" strike="noStrike" kern="1200" cap="none" spc="-5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website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76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289308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0" spc="-20" dirty="0" smtClean="0">
                <a:latin typeface="+mn-lt"/>
                <a:cs typeface="Calibri Light"/>
              </a:rPr>
              <a:t>Exempt from Bid – </a:t>
            </a:r>
            <a:r>
              <a:rPr sz="3200" b="0" spc="-20" dirty="0" smtClean="0">
                <a:latin typeface="+mn-lt"/>
                <a:cs typeface="Calibri Light"/>
              </a:rPr>
              <a:t>Statewide</a:t>
            </a:r>
            <a:r>
              <a:rPr sz="3200" b="0" spc="-60" dirty="0" smtClean="0">
                <a:latin typeface="+mn-lt"/>
                <a:cs typeface="Calibri Light"/>
              </a:rPr>
              <a:t> </a:t>
            </a:r>
            <a:r>
              <a:rPr sz="3200" b="0" spc="-15" dirty="0">
                <a:latin typeface="+mn-lt"/>
                <a:cs typeface="Calibri Light"/>
              </a:rPr>
              <a:t>Contracts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4566" y="1374482"/>
            <a:ext cx="7115357" cy="2216631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46075" marR="0" lvl="1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Competitively bid 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by 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OMES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.</a:t>
            </a:r>
          </a:p>
          <a:p>
            <a:pPr marL="346075" marR="0" lvl="1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Specific </a:t>
            </a: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contract</a:t>
            </a:r>
            <a:r>
              <a:rPr kumimoji="0" lang="en-US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period.</a:t>
            </a:r>
            <a:endParaRPr lang="en-US" sz="20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6075" marR="0" lvl="1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Specific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type of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acquisition.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6075" marR="0" lvl="1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Indefinite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delivery</a:t>
            </a:r>
            <a:r>
              <a:rPr kumimoji="0" lang="en-US" sz="20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type.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6075" marR="0" lvl="1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Reduces 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agency </a:t>
            </a: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administrative burden 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by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allowing agencies </a:t>
            </a: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to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place </a:t>
            </a:r>
            <a:r>
              <a:rPr kumimoji="0" lang="en-US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orders for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supplies or services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as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needed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95732" y="1722120"/>
            <a:ext cx="7057244" cy="236731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46075" marR="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F2B20"/>
              </a:buClr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Defined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Title 74, Section</a:t>
            </a:r>
            <a:r>
              <a:rPr kumimoji="0" sz="2000" strike="noStrike" kern="1200" cap="none" spc="-6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85.2.37.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1651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indefinite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delivery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contract for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specific acquisitions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entered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into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by </a:t>
            </a:r>
            <a:r>
              <a:rPr kumimoji="0" sz="2000" strike="noStrike" kern="1200" cap="none" spc="-2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agencies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during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specified period with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provision allowing the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agencies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place orders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as</a:t>
            </a:r>
            <a:r>
              <a:rPr kumimoji="0" lang="en-US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acquisitions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are needed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2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delivery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during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specified</a:t>
            </a:r>
            <a:r>
              <a:rPr kumimoji="0" sz="2000" strike="noStrike" kern="1200" cap="none" spc="-3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period.</a:t>
            </a:r>
            <a:endParaRPr kumimoji="0" sz="2000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Currently 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there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over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75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competitively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bid</a:t>
            </a:r>
            <a:r>
              <a:rPr kumimoji="0" lang="en-US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non-information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technology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statewide</a:t>
            </a:r>
            <a:r>
              <a:rPr kumimoji="0" lang="en-US" sz="2000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place.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3250" y="496260"/>
            <a:ext cx="85907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0" spc="-20" dirty="0" smtClean="0">
                <a:latin typeface="+mn-lt"/>
                <a:cs typeface="Calibri Light"/>
              </a:rPr>
              <a:t>Exempt from Bid – Statewide</a:t>
            </a:r>
            <a:r>
              <a:rPr lang="en-US" sz="3200" b="0" spc="-60" dirty="0" smtClean="0">
                <a:latin typeface="+mn-lt"/>
                <a:cs typeface="Calibri Light"/>
              </a:rPr>
              <a:t> </a:t>
            </a:r>
            <a:r>
              <a:rPr lang="en-US" sz="3200" b="0" spc="-15" dirty="0" smtClean="0">
                <a:latin typeface="+mn-lt"/>
                <a:cs typeface="Calibri Light"/>
              </a:rPr>
              <a:t>Contracts</a:t>
            </a:r>
            <a:endParaRPr sz="3200" dirty="0">
              <a:latin typeface="+mn-l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0302" y="6324980"/>
            <a:ext cx="71120" cy="396240"/>
          </a:xfrm>
          <a:custGeom>
            <a:avLst/>
            <a:gdLst/>
            <a:ahLst/>
            <a:cxnLst/>
            <a:rect l="l" t="t" r="r" b="b"/>
            <a:pathLst>
              <a:path w="71120" h="396240">
                <a:moveTo>
                  <a:pt x="0" y="0"/>
                </a:moveTo>
                <a:lnTo>
                  <a:pt x="27684" y="5588"/>
                </a:lnTo>
                <a:lnTo>
                  <a:pt x="50290" y="20829"/>
                </a:lnTo>
                <a:lnTo>
                  <a:pt x="65531" y="43435"/>
                </a:lnTo>
                <a:lnTo>
                  <a:pt x="71120" y="71120"/>
                </a:lnTo>
                <a:lnTo>
                  <a:pt x="71120" y="325120"/>
                </a:lnTo>
                <a:lnTo>
                  <a:pt x="65531" y="352804"/>
                </a:lnTo>
                <a:lnTo>
                  <a:pt x="50290" y="375410"/>
                </a:lnTo>
                <a:lnTo>
                  <a:pt x="27684" y="390651"/>
                </a:lnTo>
                <a:lnTo>
                  <a:pt x="0" y="39624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3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35928" y="1658021"/>
            <a:ext cx="7032415" cy="188064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F2B2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Central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Purchasing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primary</a:t>
            </a:r>
            <a:r>
              <a:rPr kumimoji="0" sz="2000" b="0" i="0" u="none" strike="noStrike" kern="1200" cap="none" spc="7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focus.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5600" marR="1082040" lvl="0" indent="-355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6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Two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types –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mandatory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non-</a:t>
            </a:r>
            <a:r>
              <a:rPr kumimoji="0" sz="2000" b="0" i="0" u="none" strike="noStrike" kern="1200" cap="none" spc="-3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mandatory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5600" marR="690245" lvl="0" indent="-355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Large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volume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quantity </a:t>
            </a:r>
            <a:r>
              <a:rPr kumimoji="0" sz="2000" b="0" i="0" u="none" strike="noStrike" kern="1200" cap="none" spc="-2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statewide</a:t>
            </a:r>
            <a:r>
              <a:rPr kumimoji="0" lang="en-US" sz="2000" b="0" i="0" u="none" strike="noStrike" kern="1200" cap="none" spc="-2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contract</a:t>
            </a:r>
            <a:r>
              <a:rPr kumimoji="0" sz="2000" b="0" i="0" u="none" strike="noStrike" kern="1200" cap="none" spc="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purchases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.</a:t>
            </a:r>
            <a:endParaRPr lang="en-US" sz="20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55600" marR="690245" lvl="0" indent="-355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Exceptions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–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approval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prior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to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purchase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(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OMES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Form</a:t>
            </a:r>
            <a:r>
              <a:rPr kumimoji="0" sz="2000" b="0" i="0" u="none" strike="noStrike" kern="1200" cap="none" spc="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2000" b="0" i="0" u="none" strike="noStrike" kern="1200" cap="none" spc="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CP-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109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cs typeface="Calibri"/>
              </a:rPr>
              <a:t>).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0934" y="533400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0" spc="-20" dirty="0">
                <a:latin typeface="+mn-lt"/>
                <a:cs typeface="Calibri Light"/>
              </a:rPr>
              <a:t>Exempt from Bid </a:t>
            </a:r>
            <a:r>
              <a:rPr lang="en-US" sz="3200" b="0" spc="-20" dirty="0" smtClean="0">
                <a:latin typeface="+mn-lt"/>
                <a:cs typeface="Calibri Light"/>
              </a:rPr>
              <a:t>– </a:t>
            </a:r>
            <a:r>
              <a:rPr lang="en-US" sz="3200" b="0" spc="-20" dirty="0">
                <a:latin typeface="+mn-lt"/>
                <a:cs typeface="Calibri Light"/>
              </a:rPr>
              <a:t>Statewide</a:t>
            </a:r>
            <a:r>
              <a:rPr lang="en-US" sz="3200" b="0" spc="-60" dirty="0">
                <a:latin typeface="+mn-lt"/>
                <a:cs typeface="Calibri Light"/>
              </a:rPr>
              <a:t> </a:t>
            </a:r>
            <a:r>
              <a:rPr lang="en-US" sz="3200" b="0" spc="-15" dirty="0">
                <a:latin typeface="+mn-lt"/>
                <a:cs typeface="Calibri Light"/>
              </a:rPr>
              <a:t>Contracts</a:t>
            </a:r>
            <a:endParaRPr sz="3200" dirty="0">
              <a:latin typeface="+mn-l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0302" y="6324980"/>
            <a:ext cx="71120" cy="396240"/>
          </a:xfrm>
          <a:custGeom>
            <a:avLst/>
            <a:gdLst/>
            <a:ahLst/>
            <a:cxnLst/>
            <a:rect l="l" t="t" r="r" b="b"/>
            <a:pathLst>
              <a:path w="71120" h="396240">
                <a:moveTo>
                  <a:pt x="0" y="0"/>
                </a:moveTo>
                <a:lnTo>
                  <a:pt x="27684" y="5588"/>
                </a:lnTo>
                <a:lnTo>
                  <a:pt x="50290" y="20829"/>
                </a:lnTo>
                <a:lnTo>
                  <a:pt x="65531" y="43435"/>
                </a:lnTo>
                <a:lnTo>
                  <a:pt x="71120" y="71120"/>
                </a:lnTo>
                <a:lnTo>
                  <a:pt x="71120" y="325120"/>
                </a:lnTo>
                <a:lnTo>
                  <a:pt x="65531" y="352804"/>
                </a:lnTo>
                <a:lnTo>
                  <a:pt x="50290" y="375410"/>
                </a:lnTo>
                <a:lnTo>
                  <a:pt x="27684" y="390651"/>
                </a:lnTo>
                <a:lnTo>
                  <a:pt x="0" y="39624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7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1980" y="1463738"/>
            <a:ext cx="7087944" cy="4128694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R="5080" lvl="0" defTabSz="914400">
              <a:lnSpc>
                <a:spcPts val="2380"/>
              </a:lnSpc>
              <a:spcBef>
                <a:spcPts val="600"/>
              </a:spcBef>
              <a:tabLst>
                <a:tab pos="812800" algn="l"/>
              </a:tabLst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Mandatory statewide </a:t>
            </a:r>
            <a:r>
              <a:rPr lang="en-US" sz="2000" dirty="0" smtClean="0">
                <a:solidFill>
                  <a:prstClr val="black"/>
                </a:solidFill>
                <a:cs typeface="Calibri"/>
              </a:rPr>
              <a:t>contract</a:t>
            </a:r>
            <a:endParaRPr lang="en-US" sz="2000" dirty="0">
              <a:solidFill>
                <a:prstClr val="black"/>
              </a:solidFill>
              <a:cs typeface="Calibri"/>
            </a:endParaRPr>
          </a:p>
          <a:p>
            <a:pPr marL="457200" marR="5080" lvl="0" indent="-457200" algn="l" defTabSz="914400" rtl="0" eaLnBrk="1" fontAlgn="auto" latinLnBrk="0" hangingPunct="1">
              <a:lnSpc>
                <a:spcPts val="238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812800" algn="l"/>
              </a:tabLst>
              <a:defRPr/>
            </a:pP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The 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tate 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p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urchasing 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d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irector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may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designate a statewide contract for mandatory use.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State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agencies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shall make acquisitions from mandatory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statewide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contracts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regardless of the acquisition purchase price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cs typeface="Calibri"/>
              </a:rPr>
              <a:t>.</a:t>
            </a:r>
            <a:endParaRPr kumimoji="0" lang="en-US" sz="2000" strike="noStrike" kern="1200" cap="none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000000"/>
                </a:solidFill>
              </a:uFill>
              <a:cs typeface="Calibri"/>
            </a:endParaRPr>
          </a:p>
          <a:p>
            <a:pPr marR="5080" lvl="0" defTabSz="914400">
              <a:lnSpc>
                <a:spcPts val="2380"/>
              </a:lnSpc>
              <a:spcBef>
                <a:spcPts val="1200"/>
              </a:spcBef>
              <a:tabLst>
                <a:tab pos="812800" algn="l"/>
              </a:tabLst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Non-mandatory statewide contracts</a:t>
            </a:r>
            <a:endParaRPr kumimoji="0" sz="2000" strike="noStrike" kern="120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/>
            </a:endParaRPr>
          </a:p>
          <a:p>
            <a:pPr marL="457200" marR="191770" lvl="0" indent="-457200" algn="l" defTabSz="914400" rtl="0" eaLnBrk="1" fontAlgn="auto" latinLnBrk="0" hangingPunct="1">
              <a:lnSpc>
                <a:spcPts val="238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13435" algn="l"/>
              </a:tabLst>
              <a:defRPr/>
            </a:pP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State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agencies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are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encouraged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to use non-mandatory statewide contracts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.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Whenever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 state agency acquires a product or service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from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an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alternate source, the acquisition shall be made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in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accordance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with the Central Purchasing Act, the rules of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this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chapter 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and any other laws and rules applicable to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the</a:t>
            </a:r>
            <a:r>
              <a:rPr kumimoji="0" lang="en-US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acquisition</a:t>
            </a:r>
            <a:r>
              <a:rPr kumimoji="0" sz="2000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0934" y="474805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9470" marR="5080" indent="-1325245" algn="l">
              <a:lnSpc>
                <a:spcPct val="100000"/>
              </a:lnSpc>
              <a:spcBef>
                <a:spcPts val="100"/>
              </a:spcBef>
            </a:pPr>
            <a:r>
              <a:rPr lang="en-US" sz="3200" b="0" spc="-20" dirty="0">
                <a:latin typeface="+mn-lt"/>
                <a:cs typeface="Calibri Light"/>
              </a:rPr>
              <a:t>Exempt from Bid </a:t>
            </a:r>
            <a:r>
              <a:rPr lang="en-US" sz="3200" b="0" spc="-20" dirty="0" smtClean="0">
                <a:latin typeface="+mn-lt"/>
                <a:cs typeface="Calibri Light"/>
              </a:rPr>
              <a:t>– </a:t>
            </a:r>
            <a:r>
              <a:rPr lang="en-US" sz="3200" b="0" spc="-20" dirty="0">
                <a:latin typeface="+mn-lt"/>
                <a:cs typeface="Calibri Light"/>
              </a:rPr>
              <a:t>Statewide</a:t>
            </a:r>
            <a:r>
              <a:rPr lang="en-US" sz="3200" b="0" spc="-60" dirty="0">
                <a:latin typeface="+mn-lt"/>
                <a:cs typeface="Calibri Light"/>
              </a:rPr>
              <a:t> </a:t>
            </a:r>
            <a:r>
              <a:rPr lang="en-US" sz="3200" b="0" spc="-15" dirty="0">
                <a:latin typeface="+mn-lt"/>
                <a:cs typeface="Calibri Light"/>
              </a:rPr>
              <a:t>Contracts</a:t>
            </a:r>
            <a:endParaRPr sz="3200" b="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32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8618" y="542881"/>
            <a:ext cx="857538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 </a:t>
            </a:r>
            <a:r>
              <a:rPr sz="3200" b="0" spc="-25" dirty="0">
                <a:latin typeface="+mn-lt"/>
                <a:cs typeface="Calibri Light"/>
              </a:rPr>
              <a:t>State</a:t>
            </a:r>
            <a:r>
              <a:rPr sz="3200" b="0" spc="-35" dirty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Printing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9097" y="1619331"/>
            <a:ext cx="7117185" cy="3243196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175" marR="751205" lvl="0" algn="l" defTabSz="914400" rtl="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printing needs are supervised and contracted through 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OMES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including:</a:t>
            </a:r>
          </a:p>
          <a:p>
            <a:pPr marL="346075" marR="5080" lvl="0" indent="-346075" algn="l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All public printing and binding authorized by the Legislature,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and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the 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g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overnor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Supreme Court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, state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institutions 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state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officers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, boards or commissions created pursuant to the laws of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the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state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.</a:t>
            </a:r>
          </a:p>
          <a:p>
            <a:pPr marL="346075" marR="219075" lvl="0" indent="-346075" algn="l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Contracts for printing and binding are subject to the same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terms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conditions as other contracts for state supplies and are let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by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 OMES 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as </a:t>
            </a:r>
            <a:r>
              <a:rPr kumimoji="0" sz="2000" b="0" i="0" u="none" strike="noStrike" kern="120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/>
              </a:rPr>
              <a:t>provided by law.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0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2614" y="522223"/>
            <a:ext cx="854138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 </a:t>
            </a:r>
            <a:r>
              <a:rPr sz="3200" b="0" spc="-20" dirty="0">
                <a:latin typeface="+mn-lt"/>
                <a:cs typeface="Calibri Light"/>
              </a:rPr>
              <a:t>Interagency</a:t>
            </a:r>
            <a:r>
              <a:rPr sz="3200" b="0" dirty="0">
                <a:latin typeface="+mn-lt"/>
                <a:cs typeface="Calibri Light"/>
              </a:rPr>
              <a:t> </a:t>
            </a:r>
            <a:r>
              <a:rPr sz="3200" b="0" spc="-5" dirty="0">
                <a:latin typeface="+mn-lt"/>
                <a:cs typeface="Calibri Light"/>
              </a:rPr>
              <a:t>Mail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823" y="1350587"/>
            <a:ext cx="7174783" cy="4546116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46075" marR="0" lvl="0" indent="-3429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OMES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operates 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 mailing service for state agencies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and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departments 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located in Oklahoma City. 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/>
            </a:endParaRPr>
          </a:p>
          <a:p>
            <a:pPr marL="346075" marR="0" lvl="0" indent="-3429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IAM 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serves 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cs typeface="Calibri"/>
              </a:rPr>
              <a:t>as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a clearinghouse for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interagency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communications 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and deposits the state's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mail 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with the United States Post Office. The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statutes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disagree 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on the mandatory use of state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agenc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y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mail with the United States Post </a:t>
            </a:r>
            <a:r>
              <a:rPr kumimoji="0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Office.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/>
            </a:endParaRPr>
          </a:p>
          <a:p>
            <a:pPr marL="346075" indent="-34290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spc="-5" dirty="0">
                <a:solidFill>
                  <a:prstClr val="black"/>
                </a:solidFill>
                <a:cs typeface="Calibri"/>
              </a:rPr>
              <a:t>Neither </a:t>
            </a:r>
            <a:r>
              <a:rPr lang="en-US" sz="2000" spc="-15" dirty="0">
                <a:solidFill>
                  <a:prstClr val="black"/>
                </a:solidFill>
                <a:cs typeface="Calibri"/>
              </a:rPr>
              <a:t>statute </a:t>
            </a:r>
            <a:r>
              <a:rPr lang="en-US" sz="2000" spc="-20" dirty="0">
                <a:solidFill>
                  <a:prstClr val="black"/>
                </a:solidFill>
                <a:cs typeface="Calibri"/>
              </a:rPr>
              <a:t>makes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the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purchase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of a </a:t>
            </a:r>
            <a:r>
              <a:rPr lang="en-US" sz="2000" spc="-15" dirty="0">
                <a:solidFill>
                  <a:prstClr val="black"/>
                </a:solidFill>
                <a:cs typeface="Calibri"/>
              </a:rPr>
              <a:t>postage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meter </a:t>
            </a:r>
            <a:r>
              <a:rPr lang="en-US" sz="2000" spc="-20" dirty="0">
                <a:solidFill>
                  <a:prstClr val="black"/>
                </a:solidFill>
                <a:cs typeface="Calibri"/>
              </a:rPr>
              <a:t>exempt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from competitive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bid. It </a:t>
            </a:r>
            <a:r>
              <a:rPr lang="en-US" sz="2000" spc="-15" dirty="0">
                <a:solidFill>
                  <a:prstClr val="black"/>
                </a:solidFill>
                <a:cs typeface="Calibri"/>
              </a:rPr>
              <a:t>may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be </a:t>
            </a:r>
            <a:r>
              <a:rPr lang="en-US" sz="2000" spc="-20" dirty="0">
                <a:solidFill>
                  <a:prstClr val="black"/>
                </a:solidFill>
                <a:cs typeface="Calibri"/>
              </a:rPr>
              <a:t>exempt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from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bid if </a:t>
            </a:r>
            <a:r>
              <a:rPr lang="en-US" sz="2000" spc="-10" dirty="0" smtClean="0">
                <a:solidFill>
                  <a:prstClr val="black"/>
                </a:solidFill>
                <a:cs typeface="Calibri"/>
              </a:rPr>
              <a:t>acquired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from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an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authorized </a:t>
            </a:r>
            <a:r>
              <a:rPr lang="en-US" sz="2000" spc="-15" dirty="0">
                <a:solidFill>
                  <a:prstClr val="black"/>
                </a:solidFill>
                <a:cs typeface="Calibri"/>
              </a:rPr>
              <a:t>Statewide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Contract,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but it is not </a:t>
            </a:r>
            <a:r>
              <a:rPr lang="en-US" sz="2000" spc="-20" dirty="0">
                <a:solidFill>
                  <a:prstClr val="black"/>
                </a:solidFill>
                <a:cs typeface="Calibri"/>
              </a:rPr>
              <a:t>exempt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under either of the </a:t>
            </a:r>
            <a:r>
              <a:rPr lang="en-US" sz="2000" spc="-15" dirty="0">
                <a:solidFill>
                  <a:prstClr val="black"/>
                </a:solidFill>
                <a:cs typeface="Calibri"/>
              </a:rPr>
              <a:t>postage statutes.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Ownership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of a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meter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is not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required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if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you are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using </a:t>
            </a:r>
            <a:r>
              <a:rPr lang="en-US" sz="2000" spc="-15" dirty="0">
                <a:solidFill>
                  <a:prstClr val="black"/>
                </a:solidFill>
                <a:cs typeface="Calibri"/>
              </a:rPr>
              <a:t>Interagency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Mail </a:t>
            </a:r>
            <a:r>
              <a:rPr lang="en-US" sz="2000" spc="-15" dirty="0">
                <a:solidFill>
                  <a:prstClr val="black"/>
                </a:solidFill>
                <a:cs typeface="Calibri"/>
              </a:rPr>
              <a:t>for </a:t>
            </a:r>
            <a:r>
              <a:rPr lang="en-US" sz="2000" spc="-5" dirty="0">
                <a:solidFill>
                  <a:prstClr val="black"/>
                </a:solidFill>
                <a:cs typeface="Calibri"/>
              </a:rPr>
              <a:t>all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your </a:t>
            </a:r>
            <a:r>
              <a:rPr lang="en-US" sz="2000" spc="-15" dirty="0">
                <a:solidFill>
                  <a:prstClr val="black"/>
                </a:solidFill>
                <a:cs typeface="Calibri"/>
              </a:rPr>
              <a:t>U.S. </a:t>
            </a:r>
            <a:r>
              <a:rPr lang="en-US" sz="2000" spc="-20" dirty="0">
                <a:solidFill>
                  <a:prstClr val="black"/>
                </a:solidFill>
                <a:cs typeface="Calibri"/>
              </a:rPr>
              <a:t>Post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Office</a:t>
            </a:r>
            <a:r>
              <a:rPr lang="en-US" sz="2000" spc="12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000" spc="-5" dirty="0" smtClean="0">
                <a:solidFill>
                  <a:prstClr val="black"/>
                </a:solidFill>
                <a:cs typeface="Calibri"/>
              </a:rPr>
              <a:t>mailings.</a:t>
            </a:r>
            <a:endParaRPr lang="en-US" sz="2000" dirty="0">
              <a:solidFill>
                <a:prstClr val="black"/>
              </a:solidFill>
              <a:cs typeface="Calibri"/>
            </a:endParaRPr>
          </a:p>
          <a:p>
            <a:pPr marL="3175" marR="0" lvl="0" algn="l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72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2614" y="522223"/>
            <a:ext cx="854138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 </a:t>
            </a:r>
            <a:r>
              <a:rPr sz="3200" b="0" spc="-20" dirty="0">
                <a:latin typeface="+mn-lt"/>
                <a:cs typeface="Calibri Light"/>
              </a:rPr>
              <a:t>Interagency</a:t>
            </a:r>
            <a:r>
              <a:rPr sz="3200" b="0" dirty="0">
                <a:latin typeface="+mn-lt"/>
                <a:cs typeface="Calibri Light"/>
              </a:rPr>
              <a:t> </a:t>
            </a:r>
            <a:r>
              <a:rPr sz="3200" b="0" spc="-5" dirty="0">
                <a:latin typeface="+mn-lt"/>
                <a:cs typeface="Calibri Light"/>
              </a:rPr>
              <a:t>Mail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3664" y="1387913"/>
            <a:ext cx="7061626" cy="3815788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46075" lvl="0" indent="-34290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spc="-5" dirty="0">
                <a:solidFill>
                  <a:prstClr val="black"/>
                </a:solidFill>
                <a:cs typeface="Calibri"/>
              </a:rPr>
              <a:t>74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O.S. </a:t>
            </a:r>
            <a:r>
              <a:rPr lang="en-US" sz="2000" dirty="0">
                <a:solidFill>
                  <a:prstClr val="black"/>
                </a:solidFill>
                <a:cs typeface="Calibri"/>
              </a:rPr>
              <a:t>§ </a:t>
            </a:r>
            <a:r>
              <a:rPr lang="en-US" sz="2000" spc="-5" dirty="0" smtClean="0">
                <a:solidFill>
                  <a:prstClr val="black"/>
                </a:solidFill>
                <a:cs typeface="Calibri"/>
              </a:rPr>
              <a:t>76</a:t>
            </a:r>
            <a:r>
              <a:rPr lang="en-US" sz="2000" dirty="0" smtClean="0">
                <a:solidFill>
                  <a:prstClr val="black"/>
                </a:solidFill>
                <a:cs typeface="Calibri"/>
              </a:rPr>
              <a:t> </a:t>
            </a:r>
            <a:r>
              <a:rPr lang="en-US" sz="2000" dirty="0">
                <a:solidFill>
                  <a:prstClr val="black"/>
                </a:solidFill>
                <a:cs typeface="Calibri"/>
              </a:rPr>
              <a:t>states every state agency and department </a:t>
            </a:r>
            <a:r>
              <a:rPr lang="en-US" sz="2000" dirty="0" smtClean="0">
                <a:solidFill>
                  <a:prstClr val="black"/>
                </a:solidFill>
                <a:cs typeface="Calibri"/>
              </a:rPr>
              <a:t>in </a:t>
            </a:r>
            <a:r>
              <a:rPr lang="en-US" sz="2000" dirty="0">
                <a:solidFill>
                  <a:prstClr val="black"/>
                </a:solidFill>
                <a:cs typeface="Calibri"/>
              </a:rPr>
              <a:t>Oklahoma City must participate in the mailing service, except:</a:t>
            </a:r>
          </a:p>
          <a:p>
            <a:pPr marL="746125" lvl="0" indent="-346075" defTabSz="914400">
              <a:spcBef>
                <a:spcPts val="600"/>
              </a:spcBef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Department of Human Services</a:t>
            </a:r>
          </a:p>
          <a:p>
            <a:pPr marL="746125" lvl="0" indent="-346075" defTabSz="914400">
              <a:spcBef>
                <a:spcPts val="600"/>
              </a:spcBef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Oklahoma Commission for Human Services</a:t>
            </a:r>
          </a:p>
          <a:p>
            <a:pPr marL="746125" lvl="0" indent="-346075" defTabSz="914400">
              <a:spcBef>
                <a:spcPts val="600"/>
              </a:spcBef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Oklahoma Tax Commission</a:t>
            </a:r>
          </a:p>
          <a:p>
            <a:pPr marL="746125" lvl="0" indent="-346075" defTabSz="914400">
              <a:spcBef>
                <a:spcPts val="600"/>
              </a:spcBef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University of Oklahoma Medical Center</a:t>
            </a:r>
          </a:p>
          <a:p>
            <a:pPr marL="746125" lvl="0" indent="-346075" defTabSz="914400">
              <a:spcBef>
                <a:spcPts val="600"/>
              </a:spcBef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Oklahoma Employment Security Commission</a:t>
            </a:r>
          </a:p>
          <a:p>
            <a:pPr marL="746125" lvl="0" indent="-346075" defTabSz="914400">
              <a:spcBef>
                <a:spcPts val="600"/>
              </a:spcBef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Oklahoma Legislature</a:t>
            </a:r>
          </a:p>
          <a:p>
            <a:pPr marL="746125" lvl="0" indent="-346075" defTabSz="914400">
              <a:spcBef>
                <a:spcPts val="600"/>
              </a:spcBef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cs typeface="Calibri"/>
              </a:rPr>
              <a:t>Oklahoma Medical Center</a:t>
            </a:r>
          </a:p>
          <a:p>
            <a:pPr marL="746125" lvl="0" indent="-346075" defTabSz="914400">
              <a:spcBef>
                <a:spcPts val="600"/>
              </a:spcBef>
              <a:buFont typeface="Calibri" panose="020F0502020204030204" pitchFamily="34" charset="0"/>
              <a:buChar char="–"/>
              <a:defRPr/>
            </a:pPr>
            <a:r>
              <a:rPr lang="en-US" sz="2000" dirty="0" smtClean="0">
                <a:solidFill>
                  <a:prstClr val="black"/>
                </a:solidFill>
                <a:cs typeface="Calibri"/>
              </a:rPr>
              <a:t>State Department </a:t>
            </a:r>
            <a:r>
              <a:rPr lang="en-US" sz="2000" dirty="0">
                <a:solidFill>
                  <a:prstClr val="black"/>
                </a:solidFill>
                <a:cs typeface="Calibri"/>
              </a:rPr>
              <a:t>of Health in the Health Sciences </a:t>
            </a:r>
            <a:r>
              <a:rPr lang="en-US" sz="2000" dirty="0" smtClean="0">
                <a:solidFill>
                  <a:prstClr val="black"/>
                </a:solidFill>
                <a:cs typeface="Calibri"/>
              </a:rPr>
              <a:t>Center</a:t>
            </a:r>
            <a:endParaRPr lang="en-US" sz="20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23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250" y="455168"/>
            <a:ext cx="859075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– </a:t>
            </a:r>
            <a:r>
              <a:rPr sz="3200" b="0" spc="-15" dirty="0">
                <a:latin typeface="+mn-lt"/>
                <a:cs typeface="Calibri Light"/>
              </a:rPr>
              <a:t>Property</a:t>
            </a:r>
            <a:r>
              <a:rPr sz="3200" b="0" spc="85" dirty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Distribution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3771" y="1447800"/>
            <a:ext cx="7184572" cy="269304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3175" marR="44450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OMES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provides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rules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for 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state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agencies </a:t>
            </a:r>
            <a:r>
              <a:rPr kumimoji="0" sz="2000" b="0" i="0" u="none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disposal of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surplus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property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/>
            </a:endParaRPr>
          </a:p>
          <a:p>
            <a:pPr marL="3175"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The rules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include:</a:t>
            </a:r>
            <a:endParaRPr lang="en-US" sz="2000" dirty="0">
              <a:solidFill>
                <a:prstClr val="black"/>
              </a:solidFill>
              <a:cs typeface="Calibri"/>
            </a:endParaRPr>
          </a:p>
          <a:p>
            <a:pPr marL="346075" lvl="1" indent="-346075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Standards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disposal of</a:t>
            </a:r>
            <a:r>
              <a:rPr kumimoji="0" sz="20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records.</a:t>
            </a:r>
            <a:endParaRPr lang="en-US" sz="20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6075" lvl="1" indent="-346075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Methods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for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removal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or disposal of surplus</a:t>
            </a:r>
            <a:r>
              <a:rPr kumimoji="0" sz="2000" b="0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property.</a:t>
            </a:r>
            <a:endParaRPr lang="en-US" sz="20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6075" lvl="1" indent="-346075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Acquisition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by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agencies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authorized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entities of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surplus</a:t>
            </a:r>
            <a:r>
              <a:rPr kumimoji="0" lang="en-US" sz="2000" b="0" i="0" u="none" strike="noStrike" kern="1200" cap="none" spc="-5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property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management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of surplus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property</a:t>
            </a:r>
            <a:r>
              <a:rPr kumimoji="0" sz="20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programs.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0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390" y="721074"/>
            <a:ext cx="851281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– </a:t>
            </a:r>
            <a:r>
              <a:rPr sz="3200" b="0" spc="-15" dirty="0">
                <a:latin typeface="+mn-lt"/>
                <a:cs typeface="Calibri Light"/>
              </a:rPr>
              <a:t>Property</a:t>
            </a:r>
            <a:r>
              <a:rPr sz="3200" b="0" spc="85" dirty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Distribution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9139" y="1809877"/>
            <a:ext cx="7069311" cy="197233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46075" marR="508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 </a:t>
            </a:r>
            <a:r>
              <a:rPr kumimoji="0" sz="2000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agencies shall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make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maximum use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surplus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</a:t>
            </a:r>
            <a:r>
              <a:rPr kumimoji="0" lang="en-US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before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acquiring new goods unless they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 obtain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better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value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open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market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lang="en-US" sz="2000" strike="noStrike" kern="1200" cap="none" spc="-15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197485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If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agency desires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acquire surplus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property,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state</a:t>
            </a:r>
            <a:r>
              <a:rPr kumimoji="0" lang="en-US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agency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may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contact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Property Distribution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determine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property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availability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4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935" y="214467"/>
            <a:ext cx="8583066" cy="492443"/>
          </a:xfrm>
        </p:spPr>
        <p:txBody>
          <a:bodyPr/>
          <a:lstStyle/>
          <a:p>
            <a:r>
              <a:rPr lang="en-US" sz="3200" b="0" dirty="0" smtClean="0"/>
              <a:t>Learner Outcomes</a:t>
            </a:r>
            <a:endParaRPr lang="en-US" sz="28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584" y="1095986"/>
            <a:ext cx="7332336" cy="466281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b="0" dirty="0" smtClean="0">
                <a:uFill>
                  <a:solidFill>
                    <a:srgbClr val="000000"/>
                  </a:solidFill>
                </a:uFill>
              </a:rPr>
              <a:t>Students will: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uFill>
                  <a:solidFill>
                    <a:srgbClr val="000000"/>
                  </a:solidFill>
                </a:uFill>
              </a:rPr>
              <a:t>Recognize what a </a:t>
            </a:r>
            <a:r>
              <a:rPr lang="en-US" sz="2000" b="0" spc="-20" dirty="0">
                <a:uFill>
                  <a:solidFill>
                    <a:srgbClr val="000000"/>
                  </a:solidFill>
                </a:uFill>
              </a:rPr>
              <a:t>state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agency </a:t>
            </a: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must obtain from OCI if they have </a:t>
            </a:r>
            <a:r>
              <a:rPr lang="en-US" sz="2000" b="0" spc="-10" dirty="0">
                <a:uFill>
                  <a:solidFill>
                    <a:srgbClr val="000000"/>
                  </a:solidFill>
                </a:uFill>
              </a:rPr>
              <a:t>obtained </a:t>
            </a:r>
            <a:r>
              <a:rPr lang="en-US" sz="2000" b="0" dirty="0">
                <a:uFill>
                  <a:solidFill>
                    <a:srgbClr val="000000"/>
                  </a:solidFill>
                </a:uFill>
              </a:rPr>
              <a:t>a </a:t>
            </a:r>
            <a:r>
              <a:rPr lang="en-US" sz="2000" b="0" spc="-10" dirty="0">
                <a:uFill>
                  <a:solidFill>
                    <a:srgbClr val="000000"/>
                  </a:solidFill>
                </a:uFill>
              </a:rPr>
              <a:t>lowest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and </a:t>
            </a:r>
            <a:r>
              <a:rPr lang="en-US" sz="2000" b="0" spc="-10" dirty="0">
                <a:uFill>
                  <a:solidFill>
                    <a:srgbClr val="000000"/>
                  </a:solidFill>
                </a:uFill>
              </a:rPr>
              <a:t>best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bid from </a:t>
            </a: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another </a:t>
            </a:r>
            <a:r>
              <a:rPr lang="en-US" sz="2000" b="0" spc="-25" dirty="0" smtClean="0">
                <a:uFill>
                  <a:solidFill>
                    <a:srgbClr val="000000"/>
                  </a:solidFill>
                </a:uFill>
              </a:rPr>
              <a:t>entity</a:t>
            </a: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2000" b="0" spc="-15" dirty="0">
                <a:uFill>
                  <a:solidFill>
                    <a:srgbClr val="000000"/>
                  </a:solidFill>
                </a:uFill>
              </a:rPr>
              <a:t>to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purchase </a:t>
            </a:r>
            <a:r>
              <a:rPr lang="en-US" sz="2000" b="0" dirty="0">
                <a:uFill>
                  <a:solidFill>
                    <a:srgbClr val="000000"/>
                  </a:solidFill>
                </a:uFill>
              </a:rPr>
              <a:t>the </a:t>
            </a:r>
            <a:r>
              <a:rPr lang="en-US" sz="2000" b="0" spc="-10" dirty="0">
                <a:uFill>
                  <a:solidFill>
                    <a:srgbClr val="000000"/>
                  </a:solidFill>
                </a:uFill>
              </a:rPr>
              <a:t>item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from </a:t>
            </a:r>
            <a:r>
              <a:rPr lang="en-US" sz="2000" b="0" dirty="0">
                <a:uFill>
                  <a:solidFill>
                    <a:srgbClr val="000000"/>
                  </a:solidFill>
                </a:uFill>
              </a:rPr>
              <a:t>the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outside</a:t>
            </a:r>
            <a:r>
              <a:rPr lang="en-US" sz="2000" b="0" spc="-7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2000" b="0" spc="-10" dirty="0" smtClean="0">
                <a:uFill>
                  <a:solidFill>
                    <a:srgbClr val="000000"/>
                  </a:solidFill>
                </a:uFill>
              </a:rPr>
              <a:t>source.</a:t>
            </a:r>
            <a:endParaRPr lang="en-US" sz="2000" b="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5" dirty="0">
                <a:solidFill>
                  <a:srgbClr val="2F2B20"/>
                </a:solidFill>
              </a:rPr>
              <a:t>Recall </a:t>
            </a:r>
            <a:r>
              <a:rPr lang="en-US" sz="2000" b="0" spc="-5" dirty="0" smtClean="0">
                <a:solidFill>
                  <a:srgbClr val="2F2B20"/>
                </a:solidFill>
              </a:rPr>
              <a:t>what </a:t>
            </a:r>
            <a:r>
              <a:rPr lang="en-US" sz="2000" b="0" spc="-5" dirty="0">
                <a:solidFill>
                  <a:srgbClr val="2F2B20"/>
                </a:solidFill>
              </a:rPr>
              <a:t>is written for a specific contract period with a provision allowing state agencies to place orders as acquisitions are </a:t>
            </a:r>
            <a:r>
              <a:rPr lang="en-US" sz="2000" b="0" spc="-5" dirty="0" smtClean="0">
                <a:solidFill>
                  <a:srgbClr val="2F2B20"/>
                </a:solidFill>
              </a:rPr>
              <a:t>needed.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/>
              <a:t>Know that s</a:t>
            </a:r>
            <a:r>
              <a:rPr lang="en-US" sz="2000" b="0" spc="-10" dirty="0" smtClean="0">
                <a:uFill>
                  <a:solidFill>
                    <a:srgbClr val="000000"/>
                  </a:solidFill>
                </a:uFill>
              </a:rPr>
              <a:t>tate </a:t>
            </a: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agencies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shall </a:t>
            </a:r>
            <a:r>
              <a:rPr lang="en-US" sz="2000" b="0" spc="-20" dirty="0">
                <a:uFill>
                  <a:solidFill>
                    <a:srgbClr val="000000"/>
                  </a:solidFill>
                </a:uFill>
              </a:rPr>
              <a:t>make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acquisitions from mandatory </a:t>
            </a:r>
            <a:r>
              <a:rPr lang="en-US" sz="2000" b="0" spc="-15" dirty="0" smtClean="0">
                <a:uFill>
                  <a:solidFill>
                    <a:srgbClr val="000000"/>
                  </a:solidFill>
                </a:uFill>
              </a:rPr>
              <a:t>statewide </a:t>
            </a:r>
            <a:r>
              <a:rPr lang="en-US" sz="2000" b="0" spc="-10" dirty="0">
                <a:uFill>
                  <a:solidFill>
                    <a:srgbClr val="000000"/>
                  </a:solidFill>
                </a:uFill>
              </a:rPr>
              <a:t>contracts </a:t>
            </a: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in any dollar amount.</a:t>
            </a:r>
            <a:endParaRPr lang="en-US" sz="2000" b="0" spc="-10" dirty="0" smtClean="0">
              <a:uFill>
                <a:solidFill>
                  <a:srgbClr val="000000"/>
                </a:solidFill>
              </a:u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Recognize the process if a </a:t>
            </a:r>
            <a:r>
              <a:rPr lang="en-US" sz="2000" b="0" spc="-20" dirty="0" smtClean="0">
                <a:uFill>
                  <a:solidFill>
                    <a:srgbClr val="000000"/>
                  </a:solidFill>
                </a:uFill>
              </a:rPr>
              <a:t>state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agency desires </a:t>
            </a:r>
            <a:r>
              <a:rPr lang="en-US" sz="2000" b="0" spc="-15" dirty="0">
                <a:uFill>
                  <a:solidFill>
                    <a:srgbClr val="000000"/>
                  </a:solidFill>
                </a:uFill>
              </a:rPr>
              <a:t>to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acquire surplus </a:t>
            </a:r>
            <a:r>
              <a:rPr lang="en-US" sz="2000" b="0" spc="-15" dirty="0" smtClean="0">
                <a:uFill>
                  <a:solidFill>
                    <a:srgbClr val="000000"/>
                  </a:solidFill>
                </a:uFill>
              </a:rPr>
              <a:t>property</a:t>
            </a:r>
            <a:r>
              <a:rPr lang="en-US" sz="2000" b="0" spc="-10" dirty="0" smtClean="0">
                <a:uFill>
                  <a:solidFill>
                    <a:srgbClr val="000000"/>
                  </a:solidFill>
                </a:u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10" dirty="0" smtClean="0">
                <a:uFill>
                  <a:solidFill>
                    <a:srgbClr val="000000"/>
                  </a:solidFill>
                </a:uFill>
              </a:rPr>
              <a:t>Identify which procurements are exempt from bid.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200" b="0" spc="-10" dirty="0">
              <a:uFill>
                <a:solidFill>
                  <a:srgbClr val="000000"/>
                </a:solidFill>
              </a:u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0" spc="-5" dirty="0" smtClean="0">
              <a:solidFill>
                <a:srgbClr val="2F2B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4571998" y="6439307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91136B-107C-4371-9998-B32EF1DB35BF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1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2614" y="423418"/>
            <a:ext cx="854138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– </a:t>
            </a:r>
            <a:r>
              <a:rPr sz="3200" b="0" spc="-15" dirty="0">
                <a:latin typeface="+mn-lt"/>
                <a:cs typeface="Calibri Light"/>
              </a:rPr>
              <a:t>Property</a:t>
            </a:r>
            <a:r>
              <a:rPr sz="3200" b="0" spc="85" dirty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Distribution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5245" y="1371600"/>
            <a:ext cx="7094796" cy="299184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175" marR="5080" lvl="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If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non-exempt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agency desires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dispose of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state</a:t>
            </a:r>
            <a:r>
              <a:rPr kumimoji="0" lang="en-US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surplus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property it no longer needs,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agency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shall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request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approval of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Surplus </a:t>
            </a:r>
            <a:r>
              <a:rPr kumimoji="0" lang="en-US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dministrator 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to</a:t>
            </a:r>
            <a:r>
              <a:rPr kumimoji="0" lang="en-US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dispose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of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property through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authorized</a:t>
            </a:r>
            <a:r>
              <a:rPr kumimoji="0" sz="2000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methods.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32639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Surplus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available through 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OMES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lang="en-US" sz="2000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agencies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authorized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entities, including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political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subdivisions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school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districts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nonprofit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entities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Oklahoma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81915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 Distribution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also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responsible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disposing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Federal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Surplus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Oklahoma.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250" y="423418"/>
            <a:ext cx="859075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– </a:t>
            </a:r>
            <a:r>
              <a:rPr sz="3200" b="0" spc="-15" dirty="0">
                <a:latin typeface="+mn-lt"/>
                <a:cs typeface="Calibri Light"/>
              </a:rPr>
              <a:t>Property</a:t>
            </a:r>
            <a:r>
              <a:rPr sz="3200" b="0" spc="85" dirty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Distribution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8296" y="1395476"/>
            <a:ext cx="6920613" cy="2914901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175" marR="5080" lvl="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chief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administrative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officer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of each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state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agency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subject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this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act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maintains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current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list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of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all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surplus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property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held and disposed of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by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th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agency.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list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includes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: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Pct val="95000"/>
              <a:buFont typeface="Arial"/>
              <a:buChar char="•"/>
              <a:defRPr/>
            </a:pP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L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ocation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where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surplus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property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2000" b="0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maintained.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Pct val="95000"/>
              <a:buFont typeface="Arial"/>
              <a:buChar char="•"/>
              <a:defRPr/>
            </a:pP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urchase</a:t>
            </a:r>
            <a:r>
              <a:rPr kumimoji="0" sz="2000" b="0" i="0" u="none" strike="noStrike" kern="1200" cap="none" spc="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price.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Pct val="95000"/>
              <a:buFont typeface="Arial"/>
              <a:buChar char="•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elling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price and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date</a:t>
            </a:r>
            <a:r>
              <a:rPr kumimoji="0" sz="2000" b="0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sold.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Pct val="95000"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If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transferred, 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which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agency 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authorized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entity</a:t>
            </a:r>
            <a:r>
              <a:rPr lang="en-US" sz="2000" spc="150" dirty="0">
                <a:solidFill>
                  <a:prstClr val="black"/>
                </a:solidFill>
                <a:latin typeface="Calibri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Pct val="95000"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If otherwise disposed </a:t>
            </a:r>
            <a:r>
              <a:rPr kumimoji="0" sz="2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of,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what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manner of</a:t>
            </a:r>
            <a:r>
              <a:rPr kumimoji="0" sz="2000" b="0" i="0" u="none" strike="noStrike" kern="1200" cap="none" spc="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rPr>
              <a:t>disposal.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8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2614" y="423418"/>
            <a:ext cx="846518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– </a:t>
            </a:r>
            <a:r>
              <a:rPr sz="3200" b="0" spc="-15" dirty="0">
                <a:latin typeface="+mn-lt"/>
                <a:cs typeface="Calibri Light"/>
              </a:rPr>
              <a:t>Property</a:t>
            </a:r>
            <a:r>
              <a:rPr sz="3200" b="0" spc="85" dirty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Distribution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9140" y="1371600"/>
            <a:ext cx="7146152" cy="2488886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46075" marR="172085" lvl="0" indent="-346075" algn="l" defTabSz="914400" rtl="0" eaLnBrk="1" fontAlgn="auto" latinLnBrk="0" hangingPunct="1">
              <a:lnSpc>
                <a:spcPts val="2590"/>
              </a:lnSpc>
              <a:spcBef>
                <a:spcPts val="819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costs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incurred by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OMES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the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sale,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trade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distribution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disposal of surplus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having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minimal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no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value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(in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excess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monies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received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property)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charged against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lang="en-US" sz="2000" b="0" i="0" u="none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transferring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OMES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lnSpc>
                <a:spcPts val="2590"/>
              </a:lnSpc>
              <a:spcBef>
                <a:spcPts val="81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surplus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 lists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available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upon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request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OMES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lang="en-US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tate 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uditor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lang="en-US" sz="2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sz="2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nspector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overnor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member of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Legislature.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0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2860" y="237057"/>
            <a:ext cx="858114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</a:t>
            </a:r>
            <a:r>
              <a:rPr sz="3200" b="0" spc="0" dirty="0">
                <a:latin typeface="+mn-lt"/>
                <a:cs typeface="Calibri Light"/>
              </a:rPr>
              <a:t> </a:t>
            </a:r>
            <a:r>
              <a:rPr sz="3200" b="0" spc="-20" dirty="0">
                <a:latin typeface="+mn-lt"/>
                <a:cs typeface="Calibri Light"/>
              </a:rPr>
              <a:t>Interagency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0613" y="1198937"/>
            <a:ext cx="7038574" cy="494302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46075" marR="144145" lvl="0" indent="-346075" algn="l" defTabSz="914400" rtl="0" eaLnBrk="1" fontAlgn="auto" latinLnBrk="0" hangingPunct="1">
              <a:spcBef>
                <a:spcPts val="345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agency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may contract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with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any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other department of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state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government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or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institution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pursuant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Title 74.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agency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may contract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with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any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"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public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agency"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pursuant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Title 74, which includes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political subdivision of this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another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state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and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any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agency of this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or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United</a:t>
            </a:r>
            <a:r>
              <a:rPr kumimoji="0" sz="2000" b="0" i="0" u="none" strike="noStrike" kern="1200" cap="none" spc="1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States.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/>
            </a:endParaRPr>
          </a:p>
          <a:p>
            <a:pPr marL="346075" marR="257175" lvl="0" indent="-346075" algn="l" defTabSz="914400" rtl="0" eaLnBrk="1" fontAlgn="auto" latinLnBrk="0" hangingPunct="1">
              <a:spcBef>
                <a:spcPts val="815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Acquisitions shall not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be made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the purpose of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evading competitive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bidding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requirements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provisions of the Oklahoma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Central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Purchasing Act, rules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provisions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related 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the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Use</a:t>
            </a:r>
            <a:r>
              <a:rPr kumimoji="0" sz="2000" b="0" i="0" u="none" strike="noStrike" kern="1200" cap="none" spc="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Committee.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spcBef>
                <a:spcPts val="815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good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rule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to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follow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when considering whether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to contract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with another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agency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or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bid is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ask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two</a:t>
            </a:r>
            <a:r>
              <a:rPr kumimoji="0" sz="2000" b="0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questions: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/>
            </a:endParaRPr>
          </a:p>
          <a:p>
            <a:pPr marL="688975" marR="0" lvl="1" indent="-342900" algn="l" defTabSz="914400" rtl="0" eaLnBrk="1" fontAlgn="auto" latinLnBrk="0" hangingPunct="1">
              <a:spcBef>
                <a:spcPts val="16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Is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the product/service they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provide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part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of their agency</a:t>
            </a:r>
            <a:r>
              <a:rPr kumimoji="0" sz="20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mission?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/>
            </a:endParaRPr>
          </a:p>
          <a:p>
            <a:pPr marL="688975" marR="148590" lvl="1" indent="-342900" algn="l" defTabSz="914400" rtl="0" eaLnBrk="1" fontAlgn="auto" latinLnBrk="0" hangingPunct="1">
              <a:spcBef>
                <a:spcPts val="43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Is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any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part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of 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project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going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be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performed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by someone other than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the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agency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?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If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answer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is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yes,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it is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not</a:t>
            </a:r>
            <a:r>
              <a:rPr kumimoji="0" sz="2000" b="0" i="0" u="none" strike="noStrike" kern="1200" cap="none" spc="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</a:rPr>
              <a:t>exempt.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325290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</a:t>
            </a:r>
            <a:r>
              <a:rPr sz="3200" b="0" spc="0" dirty="0">
                <a:latin typeface="+mn-lt"/>
                <a:cs typeface="Calibri Light"/>
              </a:rPr>
              <a:t> </a:t>
            </a:r>
            <a:r>
              <a:rPr sz="3200" b="0" spc="-20" dirty="0">
                <a:latin typeface="+mn-lt"/>
                <a:cs typeface="Calibri Light"/>
              </a:rPr>
              <a:t>Interagency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1348" y="1494895"/>
            <a:ext cx="7046259" cy="29014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R="215265" lvl="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tabLst>
                <a:tab pos="3978275" algn="l"/>
              </a:tabLst>
              <a:defRPr/>
            </a:pP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New 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aw</a:t>
            </a:r>
            <a:r>
              <a:rPr kumimoji="0" sz="2000" b="0" i="0" u="none" strike="noStrike" kern="1200" cap="none" spc="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2000" b="0" i="0" u="none" strike="noStrike" kern="1200" cap="none" spc="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2000" b="0" i="0" u="none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ffective</a:t>
            </a:r>
            <a:r>
              <a:rPr kumimoji="0" sz="2000" b="0" i="0" u="none" strike="noStrike" kern="1200" cap="none" spc="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2000" b="0" i="0" u="none" strike="noStrike" kern="1200" cap="none" spc="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Nov. 1,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2015,</a:t>
            </a:r>
            <a:r>
              <a:rPr kumimoji="0" lang="en-US" sz="2000" b="0" i="0" u="none" strike="noStrike" kern="1200" cap="none" spc="-5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pursuant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Senate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Bill</a:t>
            </a:r>
            <a:r>
              <a:rPr kumimoji="0" sz="20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0346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states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1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 are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entering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Memorandum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Understanding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Memorandum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Agreement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</a:t>
            </a:r>
            <a:r>
              <a:rPr kumimoji="0" sz="2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</a:t>
            </a:r>
            <a:r>
              <a:rPr kumimoji="0" lang="en-US" sz="2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department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or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receiving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appropriated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3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money</a:t>
            </a:r>
            <a:r>
              <a:rPr kumimoji="0" sz="20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grants,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contracts, from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Oklahoma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funds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Federal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Government,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 are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required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publish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report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your website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documents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tab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 ok.gov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website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within 15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days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</a:t>
            </a:r>
            <a:r>
              <a:rPr kumimoji="0" sz="20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agreement.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24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45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295195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 </a:t>
            </a:r>
            <a:r>
              <a:rPr sz="3200" b="0" spc="-5" dirty="0">
                <a:latin typeface="+mn-lt"/>
                <a:cs typeface="Calibri Light"/>
              </a:rPr>
              <a:t>Title </a:t>
            </a:r>
            <a:r>
              <a:rPr sz="3200" b="0" dirty="0">
                <a:latin typeface="+mn-lt"/>
                <a:cs typeface="Calibri Light"/>
              </a:rPr>
              <a:t>18 </a:t>
            </a:r>
            <a:r>
              <a:rPr sz="3200" b="0" spc="-20" dirty="0">
                <a:latin typeface="+mn-lt"/>
                <a:cs typeface="Calibri Light"/>
              </a:rPr>
              <a:t>Professional</a:t>
            </a:r>
            <a:r>
              <a:rPr sz="3200" b="0" spc="-5" dirty="0">
                <a:latin typeface="+mn-lt"/>
                <a:cs typeface="Calibri Light"/>
              </a:rPr>
              <a:t> </a:t>
            </a:r>
            <a:r>
              <a:rPr sz="3200" b="0" dirty="0">
                <a:latin typeface="+mn-lt"/>
                <a:cs typeface="Calibri Light"/>
              </a:rPr>
              <a:t>Services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6825" y="1108855"/>
            <a:ext cx="7246041" cy="4964821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46075" marR="132715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may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professional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</a:t>
            </a:r>
            <a:r>
              <a:rPr kumimoji="0" lang="en-US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defined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Section 803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Title 18. Be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aware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professional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defined 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have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wording “pursuant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Oklahoma </a:t>
            </a:r>
            <a:r>
              <a:rPr kumimoji="0" sz="2000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Statutes</a:t>
            </a:r>
            <a:r>
              <a:rPr kumimoji="0" lang="en-US" sz="2000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,”</a:t>
            </a:r>
            <a:r>
              <a:rPr kumimoji="0" sz="2000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defining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what constitutes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professional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exempt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competitive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bidding under Oklahoma</a:t>
            </a:r>
            <a:r>
              <a:rPr kumimoji="0" sz="2000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law.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379095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most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cases,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they must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licensed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certified in the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Oklahoma and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 must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using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them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which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they are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licensed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</a:t>
            </a:r>
            <a:r>
              <a:rPr kumimoji="0" sz="2000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certified.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lang="en-US" sz="2000" strike="noStrike" kern="1200" cap="none" spc="-4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lang="en-US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ttorney </a:t>
            </a:r>
            <a:r>
              <a:rPr kumimoji="0" lang="en-US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eneral’s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approval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any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all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legal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as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well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</a:t>
            </a:r>
            <a:r>
              <a:rPr kumimoji="0" lang="en-US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getting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copy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their bar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card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verifying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they are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good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standing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the bar</a:t>
            </a:r>
            <a:r>
              <a:rPr kumimoji="0" sz="2000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association.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386715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lang="en-US" sz="2000" strike="noStrike" kern="1200" cap="none" spc="-4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copy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certificate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a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CPO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other licensed individual 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must be obtained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verifying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they</a:t>
            </a:r>
            <a:r>
              <a:rPr kumimoji="0" lang="en-US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comply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Oklahoma</a:t>
            </a:r>
            <a:r>
              <a:rPr kumimoji="0" sz="2000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law.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8636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If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final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product of the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contract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is a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report,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copy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of the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report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is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filed by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agency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with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lang="en-US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tate </a:t>
            </a:r>
            <a:r>
              <a:rPr kumimoji="0" lang="en-US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l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ibrarian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and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rchivist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06824" y="1464817"/>
            <a:ext cx="7307515" cy="414023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46075" marR="105410" lvl="0" indent="-346075" algn="l" defTabSz="914400" rtl="0" eaLnBrk="1" fontAlgn="auto" latinLnBrk="0" hangingPunct="1">
              <a:lnSpc>
                <a:spcPts val="3020"/>
              </a:lnSpc>
              <a:spcBef>
                <a:spcPts val="600"/>
              </a:spcBef>
              <a:spcAft>
                <a:spcPts val="0"/>
              </a:spcAft>
              <a:buClr>
                <a:srgbClr val="2F2B20"/>
              </a:buClr>
              <a:buSzTx/>
              <a:buFont typeface="Arial"/>
              <a:buChar char="•"/>
              <a:defRPr/>
            </a:pP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There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restrictions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within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one</a:t>
            </a:r>
            <a:r>
              <a:rPr kumimoji="0" lang="en-US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year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after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termination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employment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(85.42) </a:t>
            </a:r>
            <a:r>
              <a:rPr kumimoji="0" sz="2400" b="0" i="0" u="none" strike="noStrike" kern="1200" cap="none" spc="-2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</a:t>
            </a:r>
            <a:r>
              <a:rPr kumimoji="0" lang="en-US" sz="2400" b="0" i="0" u="none" strike="noStrike" kern="1200" cap="none" spc="-2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some </a:t>
            </a:r>
            <a:r>
              <a:rPr kumimoji="0" sz="2400" b="0" i="0" u="none" strike="noStrike" kern="1200" cap="none" spc="-3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employees.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lnSpc>
                <a:spcPts val="302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Supplier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must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sign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sworn 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statement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certifying</a:t>
            </a:r>
            <a:r>
              <a:rPr kumimoji="0" lang="en-US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400" b="0" i="0" u="none" strike="noStrike" kern="1200" cap="none" spc="-3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employee was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previously 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involved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</a:t>
            </a:r>
            <a:r>
              <a:rPr kumimoji="0" lang="en-US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development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the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contract.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1000125" lvl="0" indent="-346075" algn="l" defTabSz="914400" rtl="0" eaLnBrk="1" fontAlgn="auto" latinLnBrk="0" hangingPunct="1">
              <a:lnSpc>
                <a:spcPts val="302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Uniform </a:t>
            </a:r>
            <a:r>
              <a:rPr kumimoji="0" sz="2400" b="0" i="0" u="none" strike="noStrike" kern="1200" cap="none" spc="-2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rates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must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used </a:t>
            </a:r>
            <a:r>
              <a:rPr kumimoji="0" sz="2400" b="0" i="0" u="none" strike="noStrike" kern="1200" cap="none" spc="-2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duration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kumimoji="0" lang="en-US" sz="2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452755" lvl="0" indent="-346075" algn="l" defTabSz="914400" rtl="0" eaLnBrk="1" fontAlgn="auto" latinLnBrk="0" hangingPunct="1">
              <a:lnSpc>
                <a:spcPts val="302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400" b="0" i="0" u="none" strike="noStrike" kern="1200" cap="none" spc="-3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Attach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license 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requisition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when </a:t>
            </a:r>
            <a:r>
              <a:rPr kumimoji="0" sz="24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professional</a:t>
            </a:r>
            <a:r>
              <a:rPr kumimoji="0" lang="en-US" sz="2400" b="0" i="0" u="none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licensure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required.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17334" y="518413"/>
            <a:ext cx="86266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0" spc="-20" dirty="0">
                <a:cs typeface="Calibri Light"/>
              </a:rPr>
              <a:t>Exempt from </a:t>
            </a:r>
            <a:r>
              <a:rPr lang="en-US" sz="3200" b="0" spc="-5" dirty="0">
                <a:cs typeface="Calibri Light"/>
              </a:rPr>
              <a:t>Bid </a:t>
            </a:r>
            <a:r>
              <a:rPr lang="en-US" sz="3200" b="0" dirty="0">
                <a:cs typeface="Calibri Light"/>
              </a:rPr>
              <a:t>– </a:t>
            </a:r>
            <a:r>
              <a:rPr lang="en-US" sz="3200" b="0" spc="-5" dirty="0">
                <a:cs typeface="Calibri Light"/>
              </a:rPr>
              <a:t>Title </a:t>
            </a:r>
            <a:r>
              <a:rPr lang="en-US" sz="3200" b="0" dirty="0">
                <a:cs typeface="Calibri Light"/>
              </a:rPr>
              <a:t>18 </a:t>
            </a:r>
            <a:r>
              <a:rPr lang="en-US" sz="3200" b="0" spc="-20" dirty="0">
                <a:cs typeface="Calibri Light"/>
              </a:rPr>
              <a:t>Professional</a:t>
            </a:r>
            <a:r>
              <a:rPr lang="en-US" sz="3200" b="0" spc="-5" dirty="0">
                <a:cs typeface="Calibri Light"/>
              </a:rPr>
              <a:t> </a:t>
            </a:r>
            <a:r>
              <a:rPr lang="en-US" sz="3200" b="0" dirty="0">
                <a:cs typeface="Calibri Light"/>
              </a:rPr>
              <a:t>Services</a:t>
            </a:r>
            <a:endParaRPr sz="3200" dirty="0"/>
          </a:p>
        </p:txBody>
      </p:sp>
      <p:sp>
        <p:nvSpPr>
          <p:cNvPr id="6" name="object 6"/>
          <p:cNvSpPr/>
          <p:nvPr/>
        </p:nvSpPr>
        <p:spPr>
          <a:xfrm>
            <a:off x="630302" y="6324980"/>
            <a:ext cx="71120" cy="396240"/>
          </a:xfrm>
          <a:custGeom>
            <a:avLst/>
            <a:gdLst/>
            <a:ahLst/>
            <a:cxnLst/>
            <a:rect l="l" t="t" r="r" b="b"/>
            <a:pathLst>
              <a:path w="71120" h="396240">
                <a:moveTo>
                  <a:pt x="0" y="0"/>
                </a:moveTo>
                <a:lnTo>
                  <a:pt x="27684" y="5588"/>
                </a:lnTo>
                <a:lnTo>
                  <a:pt x="50290" y="20829"/>
                </a:lnTo>
                <a:lnTo>
                  <a:pt x="65531" y="43435"/>
                </a:lnTo>
                <a:lnTo>
                  <a:pt x="71120" y="71120"/>
                </a:lnTo>
                <a:lnTo>
                  <a:pt x="71120" y="325120"/>
                </a:lnTo>
                <a:lnTo>
                  <a:pt x="65531" y="352804"/>
                </a:lnTo>
                <a:lnTo>
                  <a:pt x="50290" y="375410"/>
                </a:lnTo>
                <a:lnTo>
                  <a:pt x="27684" y="390651"/>
                </a:lnTo>
                <a:lnTo>
                  <a:pt x="0" y="39624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1456" y="1371630"/>
            <a:ext cx="7123099" cy="271484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46075" marR="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F2B20"/>
              </a:buClr>
              <a:buSzTx/>
              <a:buFont typeface="Arial"/>
              <a:buChar char="•"/>
              <a:defRPr/>
            </a:pPr>
            <a:r>
              <a:rPr kumimoji="0" sz="2000" strike="noStrike" kern="1200" cap="none" spc="-3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Attach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attorney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general approval </a:t>
            </a:r>
            <a:r>
              <a:rPr kumimoji="0" sz="2000" strike="noStrike" kern="1200" cap="none" spc="-2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</a:t>
            </a:r>
            <a:r>
              <a:rPr kumimoji="0" sz="2000" strike="noStrike" kern="1200" cap="none" spc="5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attorneys.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23876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Contracts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must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be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signed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by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2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agency's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chief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administrative officer or the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chief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administrative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officer of the requisitioning</a:t>
            </a:r>
            <a:r>
              <a:rPr kumimoji="0" sz="2000" strike="noStrike" kern="1200" cap="none" spc="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unit.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Exempt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competitive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bid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professional</a:t>
            </a:r>
            <a:r>
              <a:rPr kumimoji="0" lang="en-US" sz="2000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found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Title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18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O.S. </a:t>
            </a:r>
            <a:r>
              <a:rPr kumimoji="0" lang="en-US" sz="2000" strike="noStrike" kern="1200" cap="none" spc="-1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§ 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803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include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but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limited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professional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engineers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</a:t>
            </a:r>
            <a:r>
              <a:rPr kumimoji="0" lang="en-US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physicians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attorneys,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psychologists, </a:t>
            </a:r>
            <a:r>
              <a:rPr kumimoji="0" sz="2000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registered</a:t>
            </a:r>
            <a:r>
              <a:rPr kumimoji="0" lang="en-US" sz="2000" strike="noStrike" kern="1200" cap="none" spc="-2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nurses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>
                  <a:solidFill>
                    <a:srgbClr val="2F2B20"/>
                  </a:solidFill>
                </a:uFill>
                <a:latin typeface="Calibri"/>
                <a:ea typeface="+mn-ea"/>
                <a:cs typeface="Calibri"/>
              </a:rPr>
              <a:t>speech therapists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professional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counselors</a:t>
            </a:r>
            <a:r>
              <a:rPr kumimoji="0" lang="en-US" sz="2000" strike="noStrike" kern="1200" cap="none" spc="-1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</a:t>
            </a:r>
            <a:r>
              <a:rPr kumimoji="0" sz="2000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veterinarians.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17334" y="518413"/>
            <a:ext cx="86266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0" spc="-20" dirty="0">
                <a:cs typeface="Calibri Light"/>
              </a:rPr>
              <a:t>Exempt from </a:t>
            </a:r>
            <a:r>
              <a:rPr lang="en-US" sz="3200" b="0" spc="-5" dirty="0">
                <a:cs typeface="Calibri Light"/>
              </a:rPr>
              <a:t>Bid </a:t>
            </a:r>
            <a:r>
              <a:rPr lang="en-US" sz="3200" b="0" dirty="0">
                <a:cs typeface="Calibri Light"/>
              </a:rPr>
              <a:t>– </a:t>
            </a:r>
            <a:r>
              <a:rPr lang="en-US" sz="3200" b="0" spc="-5" dirty="0">
                <a:cs typeface="Calibri Light"/>
              </a:rPr>
              <a:t>Title </a:t>
            </a:r>
            <a:r>
              <a:rPr lang="en-US" sz="3200" b="0" dirty="0">
                <a:cs typeface="Calibri Light"/>
              </a:rPr>
              <a:t>18 </a:t>
            </a:r>
            <a:r>
              <a:rPr lang="en-US" sz="3200" b="0" spc="-20" dirty="0">
                <a:cs typeface="Calibri Light"/>
              </a:rPr>
              <a:t>Professional</a:t>
            </a:r>
            <a:r>
              <a:rPr lang="en-US" sz="3200" b="0" spc="-5" dirty="0">
                <a:cs typeface="Calibri Light"/>
              </a:rPr>
              <a:t> </a:t>
            </a:r>
            <a:r>
              <a:rPr lang="en-US" sz="3200" b="0" dirty="0">
                <a:cs typeface="Calibri Light"/>
              </a:rPr>
              <a:t>Services</a:t>
            </a:r>
            <a:endParaRPr sz="3200" dirty="0"/>
          </a:p>
        </p:txBody>
      </p:sp>
      <p:sp>
        <p:nvSpPr>
          <p:cNvPr id="6" name="object 6"/>
          <p:cNvSpPr/>
          <p:nvPr/>
        </p:nvSpPr>
        <p:spPr>
          <a:xfrm>
            <a:off x="630302" y="6324980"/>
            <a:ext cx="71120" cy="396240"/>
          </a:xfrm>
          <a:custGeom>
            <a:avLst/>
            <a:gdLst/>
            <a:ahLst/>
            <a:cxnLst/>
            <a:rect l="l" t="t" r="r" b="b"/>
            <a:pathLst>
              <a:path w="71120" h="396240">
                <a:moveTo>
                  <a:pt x="0" y="0"/>
                </a:moveTo>
                <a:lnTo>
                  <a:pt x="27684" y="5588"/>
                </a:lnTo>
                <a:lnTo>
                  <a:pt x="50290" y="20829"/>
                </a:lnTo>
                <a:lnTo>
                  <a:pt x="65531" y="43435"/>
                </a:lnTo>
                <a:lnTo>
                  <a:pt x="71120" y="71120"/>
                </a:lnTo>
                <a:lnTo>
                  <a:pt x="71120" y="325120"/>
                </a:lnTo>
                <a:lnTo>
                  <a:pt x="65531" y="352804"/>
                </a:lnTo>
                <a:lnTo>
                  <a:pt x="50290" y="375410"/>
                </a:lnTo>
                <a:lnTo>
                  <a:pt x="27684" y="390651"/>
                </a:lnTo>
                <a:lnTo>
                  <a:pt x="0" y="39624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27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3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362247"/>
            <a:ext cx="860806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 </a:t>
            </a:r>
            <a:r>
              <a:rPr sz="3200" b="0" spc="-20" dirty="0">
                <a:latin typeface="+mn-lt"/>
                <a:cs typeface="Calibri Light"/>
              </a:rPr>
              <a:t>Fixed</a:t>
            </a:r>
            <a:r>
              <a:rPr sz="3200" b="0" spc="-40" dirty="0">
                <a:latin typeface="+mn-lt"/>
                <a:cs typeface="Calibri Light"/>
              </a:rPr>
              <a:t> </a:t>
            </a:r>
            <a:r>
              <a:rPr sz="3200" b="0" spc="-25" dirty="0">
                <a:latin typeface="+mn-lt"/>
                <a:cs typeface="Calibri Light"/>
              </a:rPr>
              <a:t>Rate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4509" y="1310640"/>
            <a:ext cx="6942651" cy="1980029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346075" marR="31750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en-US" sz="2000" spc="-15" dirty="0" smtClean="0">
                <a:solidFill>
                  <a:prstClr val="black"/>
                </a:solidFill>
                <a:latin typeface="Calibri"/>
                <a:cs typeface="Calibri"/>
              </a:rPr>
              <a:t>OMES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establishes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criteria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guidelines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qualify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fixed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uniform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rate.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Under this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statute, fixed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uniform 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rate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limited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provided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directly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persons benefiting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cannot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used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employ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consultants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make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other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acquisitions.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40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342366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 smtClean="0">
                <a:latin typeface="+mn-lt"/>
                <a:cs typeface="Calibri Light"/>
              </a:rPr>
              <a:t>Exempt from </a:t>
            </a:r>
            <a:r>
              <a:rPr sz="3200" b="0" spc="-5" dirty="0" smtClean="0">
                <a:latin typeface="+mn-lt"/>
                <a:cs typeface="Calibri Light"/>
              </a:rPr>
              <a:t>Bid </a:t>
            </a:r>
            <a:r>
              <a:rPr sz="3200" b="0" dirty="0" smtClean="0">
                <a:latin typeface="+mn-lt"/>
                <a:cs typeface="Calibri Light"/>
              </a:rPr>
              <a:t>– </a:t>
            </a:r>
            <a:r>
              <a:rPr sz="3200" b="0" spc="-20" dirty="0" smtClean="0">
                <a:latin typeface="+mn-lt"/>
                <a:cs typeface="Calibri Light"/>
              </a:rPr>
              <a:t>Fixed</a:t>
            </a:r>
            <a:r>
              <a:rPr sz="3200" b="0" spc="-40" dirty="0" smtClean="0">
                <a:latin typeface="+mn-lt"/>
                <a:cs typeface="Calibri Light"/>
              </a:rPr>
              <a:t> </a:t>
            </a:r>
            <a:r>
              <a:rPr sz="3200" b="0" spc="-25" dirty="0" smtClean="0">
                <a:latin typeface="+mn-lt"/>
                <a:cs typeface="Calibri Light"/>
              </a:rPr>
              <a:t>Rate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2928" y="1210875"/>
            <a:ext cx="7100047" cy="4371067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46075" marR="26670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Requests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fixed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uniform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rate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qualification are submitted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OMES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along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supporting</a:t>
            </a:r>
            <a:r>
              <a:rPr kumimoji="0" sz="2000" b="0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documentation.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OMES (through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Central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Purchasing)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will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approve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deny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</a:t>
            </a:r>
            <a:r>
              <a:rPr kumimoji="0" sz="2000" b="0" i="0" u="none" strike="noStrike" kern="1200" cap="none" spc="1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request.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912494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OMES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approves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request,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establishes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fixed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uniform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rate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service subject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approval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a public</a:t>
            </a:r>
            <a:r>
              <a:rPr kumimoji="0" sz="20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hearing.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entered into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until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has been</a:t>
            </a:r>
            <a:r>
              <a:rPr kumimoji="0" sz="2000" b="0" i="0" u="none" strike="noStrike" kern="1200" cap="none" spc="2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approved.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OMES director (through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Central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Purchasing)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may </a:t>
            </a:r>
            <a:r>
              <a:rPr kumimoji="0" sz="20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review</a:t>
            </a:r>
            <a:r>
              <a:rPr kumimoji="0" sz="2000" b="0" i="0" u="none" strike="noStrike" kern="1200" cap="none" spc="-4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</a:t>
            </a:r>
            <a:r>
              <a:rPr kumimoji="0" lang="en-US" sz="2000" b="0" i="0" u="none" strike="noStrike" kern="1200" cap="none" spc="-4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suspend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terminate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 entered into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under this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statute </a:t>
            </a:r>
            <a:r>
              <a:rPr kumimoji="0" sz="2000" b="0" i="1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at</a:t>
            </a:r>
            <a:r>
              <a:rPr kumimoji="0" lang="en-US" sz="2000" b="0" i="1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1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20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time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determined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necessary,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excessive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or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justified.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12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50" y="203997"/>
            <a:ext cx="8590750" cy="492443"/>
          </a:xfrm>
        </p:spPr>
        <p:txBody>
          <a:bodyPr/>
          <a:lstStyle/>
          <a:p>
            <a:r>
              <a:rPr lang="en-US" sz="3200" b="0" dirty="0" smtClean="0"/>
              <a:t>Learner Outcomes</a:t>
            </a:r>
            <a:endParaRPr lang="en-US" sz="28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584" y="1176329"/>
            <a:ext cx="7217076" cy="43396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b="0" spc="-10" dirty="0" smtClean="0">
                <a:uFill>
                  <a:solidFill>
                    <a:srgbClr val="000000"/>
                  </a:solidFill>
                </a:uFill>
              </a:rPr>
              <a:t>Students will: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10" dirty="0" smtClean="0">
                <a:uFill>
                  <a:solidFill>
                    <a:srgbClr val="000000"/>
                  </a:solidFill>
                </a:uFill>
              </a:rPr>
              <a:t>Recall </a:t>
            </a:r>
            <a:r>
              <a:rPr lang="en-US" sz="2000" b="0" dirty="0" smtClean="0">
                <a:uFill>
                  <a:solidFill>
                    <a:srgbClr val="000000"/>
                  </a:solidFill>
                </a:uFill>
              </a:rPr>
              <a:t>the process for a </a:t>
            </a:r>
            <a:r>
              <a:rPr lang="en-US" sz="2000" b="0" spc="-15" dirty="0" smtClean="0">
                <a:uFill>
                  <a:solidFill>
                    <a:srgbClr val="000000"/>
                  </a:solidFill>
                </a:uFill>
              </a:rPr>
              <a:t>non-exempt </a:t>
            </a:r>
            <a:r>
              <a:rPr lang="en-US" sz="2000" b="0" spc="-20" dirty="0">
                <a:uFill>
                  <a:solidFill>
                    <a:srgbClr val="000000"/>
                  </a:solidFill>
                </a:uFill>
              </a:rPr>
              <a:t>state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agency </a:t>
            </a:r>
            <a:r>
              <a:rPr lang="en-US" sz="2000" b="0" spc="-15" dirty="0" smtClean="0">
                <a:uFill>
                  <a:solidFill>
                    <a:srgbClr val="000000"/>
                  </a:solidFill>
                </a:uFill>
              </a:rPr>
              <a:t>to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dispose of </a:t>
            </a:r>
            <a:r>
              <a:rPr lang="en-US" sz="2000" b="0" spc="-20" dirty="0">
                <a:uFill>
                  <a:solidFill>
                    <a:srgbClr val="000000"/>
                  </a:solidFill>
                </a:uFill>
              </a:rPr>
              <a:t>state </a:t>
            </a: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surplus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property it no longer </a:t>
            </a: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needs.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Recognize where </a:t>
            </a:r>
            <a:r>
              <a:rPr lang="en-US" sz="2000" b="0" dirty="0" smtClean="0">
                <a:uFill>
                  <a:solidFill>
                    <a:srgbClr val="000000"/>
                  </a:solidFill>
                </a:uFill>
              </a:rPr>
              <a:t>the </a:t>
            </a:r>
            <a:r>
              <a:rPr lang="en-US" sz="2000" b="0" spc="-5" dirty="0">
                <a:uFill>
                  <a:solidFill>
                    <a:srgbClr val="000000"/>
                  </a:solidFill>
                </a:uFill>
              </a:rPr>
              <a:t>final </a:t>
            </a:r>
            <a:r>
              <a:rPr lang="en-US" sz="2000" b="0" dirty="0">
                <a:uFill>
                  <a:solidFill>
                    <a:srgbClr val="000000"/>
                  </a:solidFill>
                </a:uFill>
              </a:rPr>
              <a:t>product of the </a:t>
            </a:r>
            <a:r>
              <a:rPr lang="en-US" sz="2000" b="0" spc="-10" dirty="0" smtClean="0">
                <a:uFill>
                  <a:solidFill>
                    <a:srgbClr val="000000"/>
                  </a:solidFill>
                </a:uFill>
              </a:rPr>
              <a:t>contract for professional services </a:t>
            </a:r>
            <a:r>
              <a:rPr lang="en-US" sz="2000" b="0" dirty="0" smtClean="0">
                <a:uFill>
                  <a:solidFill>
                    <a:srgbClr val="000000"/>
                  </a:solidFill>
                </a:uFill>
              </a:rPr>
              <a:t>should be filed</a:t>
            </a:r>
            <a:r>
              <a:rPr lang="en-US" sz="2000" b="0" spc="-5" dirty="0" smtClean="0">
                <a:uFill>
                  <a:solidFill>
                    <a:srgbClr val="000000"/>
                  </a:solidFill>
                </a:u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5" dirty="0" smtClean="0">
                <a:solidFill>
                  <a:srgbClr val="2F2B20"/>
                </a:solidFill>
                <a:uFill>
                  <a:solidFill>
                    <a:srgbClr val="000000"/>
                  </a:solidFill>
                </a:uFill>
              </a:rPr>
              <a:t>Recognize professional services </a:t>
            </a:r>
            <a:r>
              <a:rPr lang="en-US" sz="2000" b="0" spc="-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c</a:t>
            </a:r>
            <a:r>
              <a:rPr lang="en-US" sz="2000" b="0" spc="-5" dirty="0" smtClean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ontracts </a:t>
            </a:r>
            <a:r>
              <a:rPr lang="en-US" sz="2000" b="0" spc="-1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must </a:t>
            </a:r>
            <a:r>
              <a:rPr lang="en-US" sz="2000" b="0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be </a:t>
            </a:r>
            <a:r>
              <a:rPr lang="en-US" sz="2000" b="0" spc="-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signed </a:t>
            </a:r>
            <a:r>
              <a:rPr lang="en-US" sz="2000" b="0" spc="-10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by </a:t>
            </a:r>
            <a:r>
              <a:rPr lang="en-US" sz="2000" b="0" spc="-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the </a:t>
            </a:r>
            <a:r>
              <a:rPr lang="en-US" sz="2000" b="0" spc="-2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state </a:t>
            </a:r>
            <a:r>
              <a:rPr lang="en-US" sz="2000" b="0" spc="-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agency's </a:t>
            </a:r>
            <a:r>
              <a:rPr lang="en-US" sz="2000" b="0" spc="-5" dirty="0" smtClean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chief </a:t>
            </a:r>
            <a:r>
              <a:rPr lang="en-US" sz="2000" b="0" spc="-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administrative officer or the chief </a:t>
            </a:r>
            <a:r>
              <a:rPr lang="en-US" sz="2000" b="0" spc="-5" dirty="0" smtClean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administrative </a:t>
            </a:r>
            <a:r>
              <a:rPr lang="en-US" sz="2000" b="0" spc="-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officer of the requisitioning</a:t>
            </a:r>
            <a:r>
              <a:rPr lang="en-US" sz="2000" b="0" spc="15" dirty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 </a:t>
            </a:r>
            <a:r>
              <a:rPr lang="en-US" sz="2000" b="0" spc="-5" dirty="0" smtClean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unit such as in Title 18.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5" dirty="0" smtClean="0">
                <a:solidFill>
                  <a:srgbClr val="2F2B20"/>
                </a:solidFill>
                <a:uFill>
                  <a:solidFill>
                    <a:srgbClr val="2F2B20"/>
                  </a:solidFill>
                </a:uFill>
              </a:rPr>
              <a:t>Recall examples of professional services, such as speech therapist and physician, exempt from competitive bidding as in Title 18.</a:t>
            </a:r>
          </a:p>
          <a:p>
            <a:pPr marL="346075" indent="-346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10" dirty="0">
                <a:uFill>
                  <a:solidFill>
                    <a:srgbClr val="000000"/>
                  </a:solidFill>
                </a:uFill>
              </a:rPr>
              <a:t>Recall which type of acquisition is restricted to one supplier.</a:t>
            </a:r>
          </a:p>
          <a:p>
            <a:pPr marL="346075" indent="-346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spc="-10" dirty="0">
                <a:uFill>
                  <a:solidFill>
                    <a:srgbClr val="000000"/>
                  </a:solidFill>
                </a:uFill>
              </a:rPr>
              <a:t>Name who must sign a sole source/sole brand certification</a:t>
            </a:r>
            <a:r>
              <a:rPr lang="en-US" sz="2000" b="0" spc="-10" dirty="0" smtClean="0">
                <a:uFill>
                  <a:solidFill>
                    <a:srgbClr val="000000"/>
                  </a:solidFill>
                </a:uFill>
              </a:rPr>
              <a:t>.</a:t>
            </a:r>
            <a:endParaRPr lang="en-US" sz="1200" b="0" spc="-5" dirty="0" smtClean="0">
              <a:solidFill>
                <a:srgbClr val="2F2B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4571998" y="6439307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D606738-5A1C-41FF-9EE6-5A2916DA8521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5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6660" y="379079"/>
            <a:ext cx="85907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 </a:t>
            </a:r>
            <a:r>
              <a:rPr sz="3200" b="0" spc="-20" dirty="0">
                <a:latin typeface="+mn-lt"/>
                <a:cs typeface="Calibri Light"/>
              </a:rPr>
              <a:t>Fixed</a:t>
            </a:r>
            <a:r>
              <a:rPr sz="3200" b="0" spc="-40" dirty="0">
                <a:latin typeface="+mn-lt"/>
                <a:cs typeface="Calibri Light"/>
              </a:rPr>
              <a:t> </a:t>
            </a:r>
            <a:r>
              <a:rPr sz="3200" b="0" spc="-25" dirty="0">
                <a:latin typeface="+mn-lt"/>
                <a:cs typeface="Calibri Light"/>
              </a:rPr>
              <a:t>Rate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2191" y="1405462"/>
            <a:ext cx="7161520" cy="236475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588" marR="5080" lvl="0" algn="l" defTabSz="914400" rtl="0" eaLnBrk="1" fontAlgn="auto" latinLnBrk="0" hangingPunct="1">
              <a:lnSpc>
                <a:spcPts val="292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Within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two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weeks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after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Legislature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convenes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each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furnishes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complete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list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endParaRPr kumimoji="0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390525" lvl="0" indent="-346075" algn="l" defTabSz="914400" rtl="0" eaLnBrk="1" fontAlgn="auto" latinLnBrk="0" hangingPunct="1">
              <a:lnSpc>
                <a:spcPts val="259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types of services paid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uniform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fixed</a:t>
            </a:r>
            <a:r>
              <a:rPr kumimoji="0" lang="en-US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rates.</a:t>
            </a:r>
            <a:endParaRPr kumimoji="0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351790" lvl="0" indent="-346075" algn="l" defTabSz="914400" rtl="0" eaLnBrk="1" fontAlgn="auto" latinLnBrk="0" hangingPunct="1">
              <a:lnSpc>
                <a:spcPts val="259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amount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rate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last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approved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157480" lvl="0" indent="-346075" algn="l" defTabSz="914400" rtl="0" eaLnBrk="1" fontAlgn="auto" latinLnBrk="0" hangingPunct="1">
              <a:lnSpc>
                <a:spcPts val="259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number of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existence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each type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8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434367"/>
            <a:ext cx="843661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Arial" panose="020B0604020202020204" pitchFamily="34" charset="0"/>
              </a:rPr>
              <a:t>Exempt from </a:t>
            </a:r>
            <a:r>
              <a:rPr sz="3200" b="0" spc="-5" dirty="0">
                <a:latin typeface="+mn-lt"/>
                <a:cs typeface="Arial" panose="020B0604020202020204" pitchFamily="34" charset="0"/>
              </a:rPr>
              <a:t>Bid </a:t>
            </a:r>
            <a:r>
              <a:rPr sz="3200" b="0" dirty="0">
                <a:latin typeface="+mn-lt"/>
                <a:cs typeface="Arial" panose="020B0604020202020204" pitchFamily="34" charset="0"/>
              </a:rPr>
              <a:t>– </a:t>
            </a:r>
            <a:r>
              <a:rPr sz="3200" b="0" spc="-20" dirty="0">
                <a:latin typeface="+mn-lt"/>
                <a:cs typeface="Arial" panose="020B0604020202020204" pitchFamily="34" charset="0"/>
              </a:rPr>
              <a:t>Fixed</a:t>
            </a:r>
            <a:r>
              <a:rPr sz="3200" b="0" spc="-40" dirty="0">
                <a:latin typeface="+mn-lt"/>
                <a:cs typeface="Arial" panose="020B0604020202020204" pitchFamily="34" charset="0"/>
              </a:rPr>
              <a:t> </a:t>
            </a:r>
            <a:r>
              <a:rPr sz="3200" b="0" spc="-25" dirty="0">
                <a:latin typeface="+mn-lt"/>
                <a:cs typeface="Arial" panose="020B0604020202020204" pitchFamily="34" charset="0"/>
              </a:rPr>
              <a:t>Rate</a:t>
            </a:r>
            <a:endParaRPr sz="3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9031" y="1766612"/>
            <a:ext cx="6969419" cy="2210862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588" marR="587375" lvl="0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3050" algn="l"/>
              </a:tabLst>
              <a:defRPr/>
            </a:pP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lang="en-US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</a:t>
            </a:r>
            <a:r>
              <a:rPr kumimoji="0" sz="20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specifically identifies any rate 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which </a:t>
            </a:r>
            <a:r>
              <a:rPr kumimoji="0" sz="20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OMES director has determined to 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20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excessive.</a:t>
            </a:r>
          </a:p>
          <a:p>
            <a:pPr marL="927100" marR="0" lvl="0" indent="-927100" algn="just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</a:t>
            </a:r>
            <a:r>
              <a:rPr kumimoji="0" lang="en-US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list is furnished to</a:t>
            </a:r>
            <a:r>
              <a:rPr kumimoji="0" lang="en-US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endParaRPr kumimoji="0" sz="2000" b="0" i="0" u="none" strike="noStrike" kern="1200" cap="none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lang="en-US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peaker of the House of Representatives.</a:t>
            </a: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lang="en-US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resident </a:t>
            </a:r>
            <a:r>
              <a:rPr kumimoji="0" lang="en-US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 </a:t>
            </a:r>
            <a:r>
              <a:rPr kumimoji="0" lang="en-US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</a:t>
            </a: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empore of the Senate.</a:t>
            </a: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member of the House or Senate who requests it.</a:t>
            </a:r>
            <a:endParaRPr kumimoji="0" sz="2000" b="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31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4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642873"/>
            <a:ext cx="868426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</a:t>
            </a:r>
            <a:r>
              <a:rPr sz="3200" b="0" spc="-15" dirty="0">
                <a:latin typeface="+mn-lt"/>
                <a:cs typeface="Calibri Light"/>
              </a:rPr>
              <a:t> </a:t>
            </a:r>
            <a:r>
              <a:rPr sz="3200" b="0" spc="-5" dirty="0">
                <a:latin typeface="+mn-lt"/>
                <a:cs typeface="Calibri Light"/>
              </a:rPr>
              <a:t>Utilities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5980" y="1652619"/>
            <a:ext cx="6892579" cy="1392689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346075" marR="5080" lvl="0" indent="-342900" defTabSz="914400" rtl="0" eaLnBrk="1" fontAlgn="auto" latinLnBrk="0" hangingPunct="1"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Utility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regulated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federal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regulatory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commission,</a:t>
            </a:r>
            <a:r>
              <a:rPr kumimoji="0" lang="en-US" sz="2000" b="0" i="0" u="none" strike="noStrike" kern="1200" cap="none" spc="-5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municipal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ordinance,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Indian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ouncil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price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and/or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exempt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bid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now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paid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using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P-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ard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32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8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400" y="663211"/>
            <a:ext cx="836041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5" dirty="0">
                <a:latin typeface="+mn-lt"/>
                <a:cs typeface="Calibri Light"/>
              </a:rPr>
              <a:t>Exempt</a:t>
            </a:r>
            <a:r>
              <a:rPr sz="3200" b="0" spc="-20" dirty="0">
                <a:latin typeface="+mn-lt"/>
                <a:cs typeface="Calibri Light"/>
              </a:rPr>
              <a:t> from</a:t>
            </a:r>
            <a:r>
              <a:rPr sz="3200" b="0" spc="-50" dirty="0">
                <a:latin typeface="+mn-lt"/>
                <a:cs typeface="Calibri Light"/>
              </a:rPr>
              <a:t> </a:t>
            </a:r>
            <a:r>
              <a:rPr sz="3200" b="0" spc="-5" dirty="0">
                <a:latin typeface="+mn-lt"/>
                <a:cs typeface="Calibri Light"/>
              </a:rPr>
              <a:t>Bid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619" y="1690242"/>
            <a:ext cx="6969992" cy="23705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46075" marR="508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defRPr/>
            </a:pP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US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General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Services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Administration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contracts 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are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open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to 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local governments </a:t>
            </a:r>
            <a:r>
              <a:rPr kumimoji="0" sz="2000" b="0" i="0" u="none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for</a:t>
            </a:r>
            <a:r>
              <a:rPr kumimoji="0" lang="en-US" sz="2000" b="0" i="0" u="none" strike="noStrike" kern="1200" cap="none" spc="-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use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(see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restrictions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on</a:t>
            </a:r>
            <a:r>
              <a:rPr kumimoji="0" sz="2000" b="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each</a:t>
            </a:r>
            <a:r>
              <a:rPr kumimoji="0" sz="20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contract).	</a:t>
            </a:r>
            <a:endParaRPr kumimoji="0" lang="en-US" sz="2000" b="0" i="0" u="none" strike="noStrike" kern="1200" cap="none" spc="-15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/>
            </a:endParaRPr>
          </a:p>
          <a:p>
            <a:pPr marL="346075" marR="5080" lvl="0" indent="-346075" defTabSz="914400">
              <a:spcBef>
                <a:spcPts val="600"/>
              </a:spcBef>
              <a:buClr>
                <a:srgbClr val="4B2203"/>
              </a:buClr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See</a:t>
            </a:r>
            <a:r>
              <a:rPr kumimoji="0" sz="2000" b="0" i="0" u="none" strike="noStrike" kern="1200" cap="none" spc="-7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PIM</a:t>
            </a:r>
            <a:r>
              <a:rPr lang="en-US" sz="2000" spc="-10" dirty="0" smtClean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(Procurement Information </a:t>
            </a:r>
            <a:r>
              <a:rPr lang="en-US" sz="2000" spc="-5" dirty="0">
                <a:cs typeface="Calibri"/>
              </a:rPr>
              <a:t>Memorandum)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2000-02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for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restrictions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on</a:t>
            </a:r>
            <a:r>
              <a:rPr kumimoji="0" sz="20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use.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/>
            </a:endParaRPr>
          </a:p>
          <a:p>
            <a:pPr marL="346075" marR="556895" indent="-346075" defTabSz="914400">
              <a:spcBef>
                <a:spcPts val="600"/>
              </a:spcBef>
              <a:buClr>
                <a:srgbClr val="4B2203"/>
              </a:buClr>
              <a:buFont typeface="Arial"/>
              <a:buChar char="•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Visit </a:t>
            </a:r>
            <a:r>
              <a:rPr lang="en-US" sz="2000" u="heavy" spc="-15" dirty="0" smtClean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cs typeface="Calibri"/>
                <a:hlinkClick r:id="rId2"/>
              </a:rPr>
              <a:t>http</a:t>
            </a:r>
            <a:r>
              <a:rPr lang="en-US" sz="2000" u="heavy" spc="-1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cs typeface="Calibri"/>
                <a:hlinkClick r:id="rId2"/>
              </a:rPr>
              <a:t>://</a:t>
            </a:r>
            <a:r>
              <a:rPr lang="en-US" sz="2000" u="heavy" spc="-15" dirty="0" smtClean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cs typeface="Calibri"/>
                <a:hlinkClick r:id="rId2"/>
              </a:rPr>
              <a:t>www.gsa.gov/portal/content/105300</a:t>
            </a:r>
            <a:r>
              <a:rPr lang="en-US" sz="2000" spc="-15" dirty="0" smtClean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cs typeface="Calibri"/>
              </a:rPr>
              <a:t> </a:t>
            </a:r>
            <a:r>
              <a:rPr lang="en-US" sz="2000" spc="-15" dirty="0" smtClean="0">
                <a:uFill>
                  <a:solidFill>
                    <a:srgbClr val="0563C1"/>
                  </a:solidFill>
                </a:uFill>
                <a:cs typeface="Calibri"/>
              </a:rPr>
              <a:t>to l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earn about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programs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available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to </a:t>
            </a:r>
            <a:r>
              <a:rPr kumimoji="0" sz="2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local</a:t>
            </a:r>
            <a:r>
              <a:rPr kumimoji="0" sz="2000" b="0" i="0" u="none" strike="noStrike" kern="1200" cap="none" spc="3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/>
              </a:rPr>
              <a:t>governments.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0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8618" y="609600"/>
            <a:ext cx="857538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5" dirty="0">
                <a:latin typeface="+mn-lt"/>
                <a:cs typeface="Calibri Light"/>
              </a:rPr>
              <a:t>State</a:t>
            </a:r>
            <a:r>
              <a:rPr sz="3200" b="0" spc="-90" dirty="0">
                <a:latin typeface="+mn-lt"/>
                <a:cs typeface="Calibri Light"/>
              </a:rPr>
              <a:t> </a:t>
            </a:r>
            <a:r>
              <a:rPr sz="3200" b="0" spc="-15" dirty="0">
                <a:latin typeface="+mn-lt"/>
                <a:cs typeface="Calibri Light"/>
              </a:rPr>
              <a:t>Resources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9032" y="1779651"/>
            <a:ext cx="6685109" cy="142795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R="0" lvl="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Does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have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 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this</a:t>
            </a:r>
            <a:r>
              <a:rPr kumimoji="0" sz="20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item?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0" lvl="1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3B1D15"/>
              </a:buClr>
              <a:buSzTx/>
              <a:buFont typeface="Arial"/>
              <a:buChar char="•"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</a:t>
            </a:r>
            <a:r>
              <a:rPr kumimoji="0" sz="2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yes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purchase directly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</a:t>
            </a:r>
            <a:r>
              <a:rPr kumimoji="0" sz="20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0" lvl="1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3B1D15"/>
              </a:buClr>
              <a:buSzTx/>
              <a:buFont typeface="Arial"/>
              <a:buChar char="•"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determine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another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supply the item/service</a:t>
            </a:r>
            <a:r>
              <a:rPr kumimoji="0" sz="2000" b="0" i="0" u="none" strike="noStrike" kern="1200" cap="none" spc="1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</a:t>
            </a:r>
            <a:r>
              <a:rPr kumimoji="0" lang="en-US" sz="2000" b="1" i="1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meet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minimum</a:t>
            </a:r>
            <a:r>
              <a:rPr kumimoji="0" sz="20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requirements.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7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308274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5" dirty="0">
                <a:latin typeface="+mn-lt"/>
                <a:cs typeface="Calibri Light"/>
              </a:rPr>
              <a:t>Additional</a:t>
            </a:r>
            <a:r>
              <a:rPr sz="3200" b="0" spc="-60" dirty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Considerations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89690" y="1003776"/>
            <a:ext cx="7163285" cy="5463034"/>
          </a:xfrm>
        </p:spPr>
        <p:txBody>
          <a:bodyPr/>
          <a:lstStyle/>
          <a:p>
            <a:pPr marL="346075" marR="116839" indent="-346075">
              <a:spcBef>
                <a:spcPts val="600"/>
              </a:spcBef>
              <a:buFont typeface="Arial"/>
              <a:buChar char="•"/>
            </a:pPr>
            <a:r>
              <a:rPr lang="en-US" sz="2000" b="0" spc="-5" dirty="0"/>
              <a:t>Some </a:t>
            </a:r>
            <a:r>
              <a:rPr lang="en-US" sz="2000" b="0" spc="-15" dirty="0"/>
              <a:t>exemptions </a:t>
            </a:r>
            <a:r>
              <a:rPr lang="en-US" sz="2000" b="0" dirty="0"/>
              <a:t>and </a:t>
            </a:r>
            <a:r>
              <a:rPr lang="en-US" sz="2000" b="0" spc="-5" dirty="0"/>
              <a:t>special agency </a:t>
            </a:r>
            <a:r>
              <a:rPr lang="en-US" sz="2000" b="0" spc="-10" dirty="0"/>
              <a:t>requirements are </a:t>
            </a:r>
            <a:r>
              <a:rPr lang="en-US" sz="2000" b="0" spc="-5" dirty="0"/>
              <a:t>not </a:t>
            </a:r>
            <a:r>
              <a:rPr lang="en-US" sz="2000" b="0" spc="-10" dirty="0"/>
              <a:t>found </a:t>
            </a:r>
            <a:r>
              <a:rPr lang="en-US" sz="2000" b="0" dirty="0"/>
              <a:t>in </a:t>
            </a:r>
            <a:r>
              <a:rPr lang="en-US" sz="2000" b="0" spc="-5" dirty="0"/>
              <a:t>the </a:t>
            </a:r>
            <a:r>
              <a:rPr lang="en-US" sz="2000" b="0" spc="-10" dirty="0"/>
              <a:t>Central </a:t>
            </a:r>
            <a:r>
              <a:rPr lang="en-US" sz="2000" b="0" spc="-5" dirty="0"/>
              <a:t>Purchasing Act.</a:t>
            </a:r>
            <a:endParaRPr lang="en-US" sz="2000" dirty="0"/>
          </a:p>
          <a:p>
            <a:pPr marL="346075" marR="5080" indent="-346075">
              <a:spcBef>
                <a:spcPts val="600"/>
              </a:spcBef>
              <a:buFont typeface="Arial"/>
              <a:buChar char="•"/>
            </a:pPr>
            <a:r>
              <a:rPr lang="en-US" sz="2000" b="0" spc="-35" dirty="0"/>
              <a:t>Your </a:t>
            </a:r>
            <a:r>
              <a:rPr lang="en-US" sz="2000" b="0" spc="-5" dirty="0"/>
              <a:t>agency </a:t>
            </a:r>
            <a:r>
              <a:rPr lang="en-US" sz="2000" b="0" spc="-15" dirty="0"/>
              <a:t>may have exemptions </a:t>
            </a:r>
            <a:r>
              <a:rPr lang="en-US" sz="2000" b="0" spc="-10" dirty="0"/>
              <a:t>mandated </a:t>
            </a:r>
            <a:r>
              <a:rPr lang="en-US" sz="2000" b="0" spc="-5" dirty="0"/>
              <a:t>by f</a:t>
            </a:r>
            <a:r>
              <a:rPr lang="en-US" sz="2000" b="0" spc="-10" dirty="0"/>
              <a:t>ederal s</a:t>
            </a:r>
            <a:r>
              <a:rPr lang="en-US" sz="2000" b="0" spc="-15" dirty="0"/>
              <a:t>tatute, </a:t>
            </a:r>
            <a:r>
              <a:rPr lang="en-US" sz="2000" b="0" spc="-10" dirty="0"/>
              <a:t>written </a:t>
            </a:r>
            <a:r>
              <a:rPr lang="en-US" sz="2000" b="0" dirty="0"/>
              <a:t>in </a:t>
            </a:r>
            <a:r>
              <a:rPr lang="en-US" sz="2000" b="0" spc="-5" dirty="0"/>
              <a:t>the Oklahoma </a:t>
            </a:r>
            <a:r>
              <a:rPr lang="en-US" sz="2000" b="0" spc="-15" dirty="0"/>
              <a:t>State </a:t>
            </a:r>
            <a:r>
              <a:rPr lang="en-US" sz="2000" b="0" spc="-5" dirty="0"/>
              <a:t>Constitution </a:t>
            </a:r>
            <a:r>
              <a:rPr lang="en-US" sz="2000" b="0" spc="-10" dirty="0"/>
              <a:t>where your </a:t>
            </a:r>
            <a:r>
              <a:rPr lang="en-US" sz="2000" b="0" spc="-5" dirty="0"/>
              <a:t>agency </a:t>
            </a:r>
            <a:r>
              <a:rPr lang="en-US" sz="2000" b="0" spc="-10" dirty="0"/>
              <a:t>was formed, </a:t>
            </a:r>
            <a:r>
              <a:rPr lang="en-US" sz="2000" b="0" spc="-5" dirty="0"/>
              <a:t>or </a:t>
            </a:r>
            <a:r>
              <a:rPr lang="en-US" sz="2000" b="0" dirty="0"/>
              <a:t>in </a:t>
            </a:r>
            <a:r>
              <a:rPr lang="en-US" sz="2000" b="0" spc="-5" dirty="0"/>
              <a:t>the special section of </a:t>
            </a:r>
            <a:r>
              <a:rPr lang="en-US" sz="2000" b="0" spc="-15" dirty="0"/>
              <a:t>statutes created for </a:t>
            </a:r>
            <a:r>
              <a:rPr lang="en-US" sz="2000" b="0" spc="-10" dirty="0"/>
              <a:t>your</a:t>
            </a:r>
            <a:r>
              <a:rPr lang="en-US" sz="2000" b="0" spc="175" dirty="0"/>
              <a:t> </a:t>
            </a:r>
            <a:r>
              <a:rPr lang="en-US" sz="2000" b="0" spc="-25" dirty="0"/>
              <a:t>agency.</a:t>
            </a:r>
            <a:endParaRPr lang="en-US" sz="2000" dirty="0"/>
          </a:p>
          <a:p>
            <a:pPr marL="346075" marR="219710" indent="-346075">
              <a:spcBef>
                <a:spcPts val="600"/>
              </a:spcBef>
              <a:buFont typeface="Arial"/>
              <a:buChar char="•"/>
            </a:pPr>
            <a:r>
              <a:rPr lang="en-US" sz="2000" b="0" spc="-35" dirty="0"/>
              <a:t>Your </a:t>
            </a:r>
            <a:r>
              <a:rPr lang="en-US" sz="2000" b="0" spc="-5" dirty="0"/>
              <a:t>agency </a:t>
            </a:r>
            <a:r>
              <a:rPr lang="en-US" sz="2000" b="0" spc="-15" dirty="0"/>
              <a:t>may </a:t>
            </a:r>
            <a:r>
              <a:rPr lang="en-US" sz="2000" b="0" spc="-5" dirty="0"/>
              <a:t>also </a:t>
            </a:r>
            <a:r>
              <a:rPr lang="en-US" sz="2000" b="0" spc="-15" dirty="0"/>
              <a:t>have </a:t>
            </a:r>
            <a:r>
              <a:rPr lang="en-US" sz="2000" b="0" spc="-5" dirty="0"/>
              <a:t>special </a:t>
            </a:r>
            <a:r>
              <a:rPr lang="en-US" sz="2000" b="0" spc="-10" dirty="0"/>
              <a:t>restrictions that can </a:t>
            </a:r>
            <a:r>
              <a:rPr lang="en-US" sz="2000" b="0" spc="-5" dirty="0"/>
              <a:t>only </a:t>
            </a:r>
            <a:r>
              <a:rPr lang="en-US" sz="2000" b="0" dirty="0"/>
              <a:t>be </a:t>
            </a:r>
            <a:r>
              <a:rPr lang="en-US" sz="2000" b="0" spc="-10" dirty="0"/>
              <a:t>found </a:t>
            </a:r>
            <a:r>
              <a:rPr lang="en-US" sz="2000" b="0" dirty="0"/>
              <a:t>in </a:t>
            </a:r>
            <a:r>
              <a:rPr lang="en-US" sz="2000" b="0" spc="-5" dirty="0"/>
              <a:t>one of these </a:t>
            </a:r>
            <a:r>
              <a:rPr lang="en-US" sz="2000" b="0" spc="-10" dirty="0"/>
              <a:t>areas </a:t>
            </a:r>
            <a:r>
              <a:rPr lang="en-US" sz="2000" b="0" spc="-5" dirty="0"/>
              <a:t>or </a:t>
            </a:r>
            <a:r>
              <a:rPr lang="en-US" sz="2000" b="0" dirty="0"/>
              <a:t>in </a:t>
            </a:r>
            <a:r>
              <a:rPr lang="en-US" sz="2000" b="0" spc="-10" dirty="0"/>
              <a:t>your </a:t>
            </a:r>
            <a:r>
              <a:rPr lang="en-US" sz="2000" b="0" spc="-5" dirty="0"/>
              <a:t>agency </a:t>
            </a:r>
            <a:r>
              <a:rPr lang="en-US" sz="2000" b="0" spc="-10" dirty="0" smtClean="0"/>
              <a:t>administrative </a:t>
            </a:r>
            <a:r>
              <a:rPr lang="en-US" sz="2000" b="0" spc="-5" dirty="0" smtClean="0"/>
              <a:t>rules </a:t>
            </a:r>
            <a:r>
              <a:rPr lang="en-US" sz="2000" b="0" spc="-5" dirty="0"/>
              <a:t>or </a:t>
            </a:r>
            <a:r>
              <a:rPr lang="en-US" sz="2000" b="0" spc="-5" dirty="0" smtClean="0"/>
              <a:t>purchasing</a:t>
            </a:r>
            <a:r>
              <a:rPr lang="en-US" sz="2000" b="0" spc="140" dirty="0" smtClean="0"/>
              <a:t> </a:t>
            </a:r>
            <a:r>
              <a:rPr lang="en-US" sz="2000" b="0" spc="-10" dirty="0" smtClean="0"/>
              <a:t>procedures</a:t>
            </a:r>
            <a:r>
              <a:rPr lang="en-US" sz="2000" b="0" spc="-10" dirty="0"/>
              <a:t>.</a:t>
            </a:r>
            <a:endParaRPr lang="en-US" sz="2000" dirty="0"/>
          </a:p>
          <a:p>
            <a:pPr marL="346075" marR="43180" indent="-346075">
              <a:spcBef>
                <a:spcPts val="600"/>
              </a:spcBef>
              <a:buFont typeface="Arial"/>
              <a:buChar char="•"/>
            </a:pPr>
            <a:r>
              <a:rPr lang="en-US" sz="2000" b="0" spc="-50" dirty="0"/>
              <a:t>You </a:t>
            </a:r>
            <a:r>
              <a:rPr lang="en-US" sz="2000" b="0" spc="-5" dirty="0"/>
              <a:t>should </a:t>
            </a:r>
            <a:r>
              <a:rPr lang="en-US" sz="2000" b="0" spc="-10" dirty="0"/>
              <a:t>read </a:t>
            </a:r>
            <a:r>
              <a:rPr lang="en-US" sz="2000" b="0" dirty="0"/>
              <a:t>all </a:t>
            </a:r>
            <a:r>
              <a:rPr lang="en-US" sz="2000" b="0" spc="-5" dirty="0"/>
              <a:t>legislation </a:t>
            </a:r>
            <a:r>
              <a:rPr lang="en-US" sz="2000" b="0" spc="-10" dirty="0"/>
              <a:t>that </a:t>
            </a:r>
            <a:r>
              <a:rPr lang="en-US" sz="2000" b="0" spc="-15" dirty="0"/>
              <a:t>affects </a:t>
            </a:r>
            <a:r>
              <a:rPr lang="en-US" sz="2000" b="0" spc="-10" dirty="0"/>
              <a:t>your </a:t>
            </a:r>
            <a:r>
              <a:rPr lang="en-US" sz="2000" b="0" spc="-5" dirty="0"/>
              <a:t>agency </a:t>
            </a:r>
            <a:r>
              <a:rPr lang="en-US" sz="2000" b="0" dirty="0"/>
              <a:t>and </a:t>
            </a:r>
            <a:r>
              <a:rPr lang="en-US" sz="2000" b="0" spc="-5" dirty="0"/>
              <a:t>the </a:t>
            </a:r>
            <a:r>
              <a:rPr lang="en-US" sz="2000" b="0" spc="-10" dirty="0"/>
              <a:t>programs </a:t>
            </a:r>
            <a:r>
              <a:rPr lang="en-US" sz="2000" b="0" spc="-15" dirty="0"/>
              <a:t>for </a:t>
            </a:r>
            <a:r>
              <a:rPr lang="en-US" sz="2000" b="0" spc="-5" dirty="0"/>
              <a:t>which </a:t>
            </a:r>
            <a:r>
              <a:rPr lang="en-US" sz="2000" b="0" spc="-10" dirty="0"/>
              <a:t>you </a:t>
            </a:r>
            <a:r>
              <a:rPr lang="en-US" sz="2000" b="0" spc="-15" dirty="0"/>
              <a:t>have </a:t>
            </a:r>
            <a:r>
              <a:rPr lang="en-US" sz="2000" b="0" spc="-5" dirty="0"/>
              <a:t>purchasing </a:t>
            </a:r>
            <a:r>
              <a:rPr lang="en-US" sz="2000" b="0" spc="-15" dirty="0"/>
              <a:t>responsibility. </a:t>
            </a:r>
            <a:r>
              <a:rPr lang="en-US" sz="2000" b="0" spc="-5" dirty="0"/>
              <a:t>Be </a:t>
            </a:r>
            <a:r>
              <a:rPr lang="en-US" sz="2000" b="0" spc="-10" dirty="0"/>
              <a:t>sure </a:t>
            </a:r>
            <a:r>
              <a:rPr lang="en-US" sz="2000" b="0" spc="-15" dirty="0"/>
              <a:t>to </a:t>
            </a:r>
            <a:r>
              <a:rPr lang="en-US" sz="2000" b="0" spc="-10" dirty="0"/>
              <a:t>read </a:t>
            </a:r>
            <a:r>
              <a:rPr lang="en-US" sz="2000" b="0" spc="-5" dirty="0"/>
              <a:t>the </a:t>
            </a:r>
            <a:r>
              <a:rPr lang="en-US" sz="2000" b="0" spc="-10" dirty="0"/>
              <a:t>wording </a:t>
            </a:r>
            <a:r>
              <a:rPr lang="en-US" sz="2000" b="0" spc="-20" dirty="0"/>
              <a:t>carefully. </a:t>
            </a:r>
            <a:r>
              <a:rPr lang="en-US" sz="2000" b="0" spc="-5" dirty="0"/>
              <a:t>Being </a:t>
            </a:r>
            <a:r>
              <a:rPr lang="en-US" sz="2000" b="0" spc="-25" dirty="0"/>
              <a:t>exempt </a:t>
            </a:r>
            <a:r>
              <a:rPr lang="en-US" sz="2000" b="0" spc="-10" dirty="0"/>
              <a:t>from competitive </a:t>
            </a:r>
            <a:r>
              <a:rPr lang="en-US" sz="2000" b="0" dirty="0"/>
              <a:t>bid </a:t>
            </a:r>
            <a:r>
              <a:rPr lang="en-US" sz="2000" b="0" spc="-10" dirty="0"/>
              <a:t>procedures </a:t>
            </a:r>
            <a:r>
              <a:rPr lang="en-US" sz="2000" b="0" spc="-5" dirty="0"/>
              <a:t>of the </a:t>
            </a:r>
            <a:r>
              <a:rPr lang="en-US" sz="2000" b="0" spc="-10" dirty="0"/>
              <a:t>Central </a:t>
            </a:r>
            <a:r>
              <a:rPr lang="en-US" sz="2000" b="0" spc="-5" dirty="0"/>
              <a:t>Purchasing </a:t>
            </a:r>
            <a:r>
              <a:rPr lang="en-US" sz="2000" b="0" spc="5" dirty="0"/>
              <a:t>Act </a:t>
            </a:r>
            <a:r>
              <a:rPr lang="en-US" sz="2000" b="0" dirty="0"/>
              <a:t>is </a:t>
            </a:r>
            <a:r>
              <a:rPr lang="en-US" sz="2000" b="0" spc="-5" dirty="0"/>
              <a:t>not the same thing </a:t>
            </a:r>
            <a:r>
              <a:rPr lang="en-US" sz="2000" b="0" dirty="0"/>
              <a:t>as </a:t>
            </a:r>
            <a:r>
              <a:rPr lang="en-US" sz="2000" b="0" spc="-5" dirty="0"/>
              <a:t>being </a:t>
            </a:r>
            <a:r>
              <a:rPr lang="en-US" sz="2000" b="0" spc="-25" dirty="0"/>
              <a:t>exempt </a:t>
            </a:r>
            <a:r>
              <a:rPr lang="en-US" sz="2000" b="0" spc="-10" dirty="0"/>
              <a:t>from </a:t>
            </a:r>
            <a:r>
              <a:rPr lang="en-US" sz="2000" b="0" spc="-5" dirty="0"/>
              <a:t>the </a:t>
            </a:r>
            <a:r>
              <a:rPr lang="en-US" sz="2000" b="0" spc="-10" dirty="0"/>
              <a:t>Central </a:t>
            </a:r>
            <a:r>
              <a:rPr lang="en-US" sz="2000" b="0" spc="-5" dirty="0"/>
              <a:t>Purchasing </a:t>
            </a:r>
            <a:r>
              <a:rPr lang="en-US" sz="2000" b="0" spc="-25" dirty="0"/>
              <a:t>Act. </a:t>
            </a:r>
            <a:r>
              <a:rPr lang="en-US" sz="2000" b="0" dirty="0"/>
              <a:t>In </a:t>
            </a:r>
            <a:r>
              <a:rPr lang="en-US" sz="2000" b="0" spc="-5" dirty="0"/>
              <a:t>the </a:t>
            </a:r>
            <a:r>
              <a:rPr lang="en-US" sz="2000" b="0" spc="-10" dirty="0"/>
              <a:t>first case, you are </a:t>
            </a:r>
            <a:r>
              <a:rPr lang="en-US" sz="2000" b="0" spc="-5" dirty="0"/>
              <a:t>still </a:t>
            </a:r>
            <a:r>
              <a:rPr lang="en-US" sz="2000" b="0" spc="-10" dirty="0"/>
              <a:t>required </a:t>
            </a:r>
            <a:r>
              <a:rPr lang="en-US" sz="2000" b="0" spc="-15" dirty="0"/>
              <a:t>to </a:t>
            </a:r>
            <a:r>
              <a:rPr lang="en-US" sz="2000" b="0" spc="-5" dirty="0"/>
              <a:t>comply with the other </a:t>
            </a:r>
            <a:r>
              <a:rPr lang="en-US" sz="2000" b="0" spc="-10" dirty="0"/>
              <a:t>requirements </a:t>
            </a:r>
            <a:r>
              <a:rPr lang="en-US" sz="2000" b="0" spc="-5" dirty="0"/>
              <a:t>of the </a:t>
            </a:r>
            <a:r>
              <a:rPr lang="en-US" sz="2000" b="0" dirty="0"/>
              <a:t>act, </a:t>
            </a:r>
            <a:r>
              <a:rPr lang="en-US" sz="2000" b="0" spc="-5" dirty="0"/>
              <a:t>such </a:t>
            </a:r>
            <a:r>
              <a:rPr lang="en-US" sz="2000" b="0" dirty="0"/>
              <a:t>as </a:t>
            </a:r>
            <a:r>
              <a:rPr lang="en-US" sz="2000" b="0" spc="-5" dirty="0"/>
              <a:t>reporting.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35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05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3250" y="327728"/>
            <a:ext cx="85907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b="0" spc="-5" dirty="0">
                <a:cs typeface="Calibri Light"/>
              </a:rPr>
              <a:t>Sole </a:t>
            </a:r>
            <a:r>
              <a:rPr sz="3200" b="0" spc="-10" dirty="0">
                <a:cs typeface="Calibri Light"/>
              </a:rPr>
              <a:t>Source</a:t>
            </a:r>
            <a:r>
              <a:rPr sz="3200" b="0" spc="-85" dirty="0">
                <a:cs typeface="Calibri Light"/>
              </a:rPr>
              <a:t> </a:t>
            </a:r>
            <a:r>
              <a:rPr sz="3200" b="0" spc="-15" dirty="0">
                <a:cs typeface="Calibri Light"/>
              </a:rPr>
              <a:t>Product</a:t>
            </a:r>
            <a:endParaRPr sz="3200" dirty="0"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8186" y="2106977"/>
            <a:ext cx="6777319" cy="103913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42900" marR="5080" indent="-342900">
              <a:lnSpc>
                <a:spcPts val="259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sz="2000" dirty="0" smtClean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sole </a:t>
            </a:r>
            <a:r>
              <a:rPr sz="2000" spc="-10" dirty="0">
                <a:latin typeface="Calibri"/>
                <a:cs typeface="Calibri"/>
              </a:rPr>
              <a:t>source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type of acquisition, based </a:t>
            </a:r>
            <a:r>
              <a:rPr sz="2000" spc="-5" dirty="0" smtClean="0">
                <a:latin typeface="Calibri"/>
                <a:cs typeface="Calibri"/>
              </a:rPr>
              <a:t>upon </a:t>
            </a:r>
            <a:r>
              <a:rPr sz="2000" spc="-5" dirty="0">
                <a:latin typeface="Calibri"/>
                <a:cs typeface="Calibri"/>
              </a:rPr>
              <a:t>specifications needed </a:t>
            </a:r>
            <a:r>
              <a:rPr sz="2000" spc="-10" dirty="0">
                <a:latin typeface="Calibri"/>
                <a:cs typeface="Calibri"/>
              </a:rPr>
              <a:t>by </a:t>
            </a:r>
            <a:r>
              <a:rPr sz="2000" spc="-5" dirty="0">
                <a:latin typeface="Calibri"/>
                <a:cs typeface="Calibri"/>
              </a:rPr>
              <a:t>an agency that </a:t>
            </a:r>
            <a:r>
              <a:rPr sz="2000" spc="-5" dirty="0" smtClean="0">
                <a:latin typeface="Calibri"/>
                <a:cs typeface="Calibri"/>
              </a:rPr>
              <a:t>restricts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contract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one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supplier.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36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3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250" y="289308"/>
            <a:ext cx="85907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5" dirty="0">
                <a:latin typeface="+mn-lt"/>
                <a:cs typeface="Calibri Light"/>
              </a:rPr>
              <a:t>Sole</a:t>
            </a:r>
            <a:r>
              <a:rPr sz="3200" b="0" spc="-80" dirty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Source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9876" y="1134961"/>
            <a:ext cx="7084680" cy="3736279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spcBef>
                <a:spcPts val="600"/>
              </a:spcBef>
            </a:pPr>
            <a:r>
              <a:rPr sz="2000" spc="-9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use the sole </a:t>
            </a:r>
            <a:r>
              <a:rPr sz="2000" spc="-10" dirty="0">
                <a:latin typeface="Calibri"/>
                <a:cs typeface="Calibri"/>
              </a:rPr>
              <a:t>source </a:t>
            </a:r>
            <a:r>
              <a:rPr sz="2000" spc="-5" dirty="0" smtClean="0">
                <a:latin typeface="Calibri"/>
                <a:cs typeface="Calibri"/>
              </a:rPr>
              <a:t>method</a:t>
            </a:r>
            <a:r>
              <a:rPr lang="en-US" sz="2000" spc="-5" dirty="0">
                <a:latin typeface="Calibri"/>
                <a:cs typeface="Calibri"/>
              </a:rPr>
              <a:t>:</a:t>
            </a:r>
            <a:endParaRPr sz="2000" dirty="0" smtClean="0">
              <a:latin typeface="Calibri"/>
              <a:cs typeface="Calibri"/>
            </a:endParaRPr>
          </a:p>
          <a:p>
            <a:pPr marL="346075" marR="5080" indent="-346075">
              <a:spcBef>
                <a:spcPts val="600"/>
              </a:spcBef>
              <a:buClr>
                <a:srgbClr val="3B1D15"/>
              </a:buClr>
              <a:buFont typeface="Arial"/>
              <a:buChar char="•"/>
            </a:pPr>
            <a:r>
              <a:rPr sz="2000" spc="-5" dirty="0" smtClean="0">
                <a:latin typeface="Calibri"/>
                <a:cs typeface="Calibri"/>
              </a:rPr>
              <a:t>Clearly </a:t>
            </a:r>
            <a:r>
              <a:rPr sz="2000" dirty="0" smtClean="0">
                <a:latin typeface="Calibri"/>
                <a:cs typeface="Calibri"/>
              </a:rPr>
              <a:t>and </a:t>
            </a:r>
            <a:r>
              <a:rPr sz="2000" spc="-5" dirty="0" smtClean="0">
                <a:latin typeface="Calibri"/>
                <a:cs typeface="Calibri"/>
              </a:rPr>
              <a:t>convincingly </a:t>
            </a:r>
            <a:r>
              <a:rPr sz="2000" spc="-15" dirty="0" smtClean="0">
                <a:latin typeface="Calibri"/>
                <a:cs typeface="Calibri"/>
              </a:rPr>
              <a:t>demonstrate </a:t>
            </a:r>
            <a:r>
              <a:rPr sz="2000" dirty="0" smtClean="0">
                <a:latin typeface="Calibri"/>
                <a:cs typeface="Calibri"/>
              </a:rPr>
              <a:t>a </a:t>
            </a:r>
            <a:r>
              <a:rPr sz="2000" spc="-5" dirty="0" smtClean="0">
                <a:latin typeface="Calibri"/>
                <a:cs typeface="Calibri"/>
              </a:rPr>
              <a:t>true sole </a:t>
            </a:r>
            <a:r>
              <a:rPr sz="2000" spc="-10" dirty="0" smtClean="0">
                <a:latin typeface="Calibri"/>
                <a:cs typeface="Calibri"/>
              </a:rPr>
              <a:t>source </a:t>
            </a:r>
            <a:r>
              <a:rPr sz="2000" spc="-5" dirty="0" smtClean="0">
                <a:latin typeface="Calibri"/>
                <a:cs typeface="Calibri"/>
              </a:rPr>
              <a:t>situation </a:t>
            </a:r>
            <a:r>
              <a:rPr sz="2000" spc="-15" dirty="0" smtClean="0">
                <a:latin typeface="Calibri"/>
                <a:cs typeface="Calibri"/>
              </a:rPr>
              <a:t>exists </a:t>
            </a:r>
            <a:r>
              <a:rPr sz="2000" spc="-5" dirty="0" smtClean="0">
                <a:latin typeface="Calibri"/>
                <a:cs typeface="Calibri"/>
              </a:rPr>
              <a:t>using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the criteria by type </a:t>
            </a:r>
            <a:r>
              <a:rPr sz="2000" spc="-10" dirty="0" smtClean="0">
                <a:latin typeface="Calibri"/>
                <a:cs typeface="Calibri"/>
              </a:rPr>
              <a:t>listed </a:t>
            </a:r>
            <a:r>
              <a:rPr sz="2000" dirty="0" smtClean="0">
                <a:latin typeface="Calibri"/>
                <a:cs typeface="Calibri"/>
              </a:rPr>
              <a:t>in PIM </a:t>
            </a:r>
            <a:r>
              <a:rPr sz="2000" spc="-10" dirty="0" smtClean="0">
                <a:latin typeface="Calibri"/>
                <a:cs typeface="Calibri"/>
              </a:rPr>
              <a:t>(Procurement Information </a:t>
            </a:r>
            <a:r>
              <a:rPr sz="2000" spc="-5" dirty="0" smtClean="0">
                <a:latin typeface="Calibri"/>
                <a:cs typeface="Calibri"/>
              </a:rPr>
              <a:t>Memorandum)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99-03.</a:t>
            </a:r>
          </a:p>
          <a:p>
            <a:pPr marL="346075" marR="231775" indent="-346075">
              <a:spcBef>
                <a:spcPts val="600"/>
              </a:spcBef>
              <a:buClr>
                <a:srgbClr val="3B1D15"/>
              </a:buClr>
              <a:buFont typeface="Arial"/>
              <a:buChar char="•"/>
            </a:pPr>
            <a:r>
              <a:rPr sz="2000" spc="-5" dirty="0" smtClean="0">
                <a:latin typeface="Calibri"/>
                <a:cs typeface="Calibri"/>
              </a:rPr>
              <a:t>Document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file and be </a:t>
            </a:r>
            <a:r>
              <a:rPr sz="2000" spc="-10" dirty="0">
                <a:latin typeface="Calibri"/>
                <a:cs typeface="Calibri"/>
              </a:rPr>
              <a:t>prepared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20" dirty="0">
                <a:latin typeface="Calibri"/>
                <a:cs typeface="Calibri"/>
              </a:rPr>
              <a:t>attest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facts </a:t>
            </a:r>
            <a:r>
              <a:rPr sz="2000" spc="-5" dirty="0">
                <a:latin typeface="Calibri"/>
                <a:cs typeface="Calibri"/>
              </a:rPr>
              <a:t>behind </a:t>
            </a:r>
            <a:r>
              <a:rPr sz="2000" spc="-5" dirty="0" smtClean="0">
                <a:latin typeface="Calibri"/>
                <a:cs typeface="Calibri"/>
              </a:rPr>
              <a:t>such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determination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event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an </a:t>
            </a:r>
            <a:r>
              <a:rPr sz="2000" spc="-5" dirty="0">
                <a:latin typeface="Calibri"/>
                <a:cs typeface="Calibri"/>
              </a:rPr>
              <a:t>audit, </a:t>
            </a:r>
            <a:r>
              <a:rPr sz="2000" spc="-15" dirty="0">
                <a:latin typeface="Calibri"/>
                <a:cs typeface="Calibri"/>
              </a:rPr>
              <a:t>protest, </a:t>
            </a:r>
            <a:r>
              <a:rPr sz="2000" dirty="0">
                <a:latin typeface="Calibri"/>
                <a:cs typeface="Calibri"/>
              </a:rPr>
              <a:t>public </a:t>
            </a:r>
            <a:r>
              <a:rPr sz="2000" spc="-15" dirty="0" smtClean="0">
                <a:latin typeface="Calibri"/>
                <a:cs typeface="Calibri"/>
              </a:rPr>
              <a:t>inquiry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litigation.</a:t>
            </a:r>
            <a:endParaRPr sz="2000" dirty="0">
              <a:latin typeface="Calibri"/>
              <a:cs typeface="Calibri"/>
            </a:endParaRPr>
          </a:p>
          <a:p>
            <a:pPr marL="346075" indent="-346075">
              <a:spcBef>
                <a:spcPts val="600"/>
              </a:spcBef>
              <a:buClr>
                <a:srgbClr val="3B1D15"/>
              </a:buClr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lang="en-US" sz="2000" spc="-5" dirty="0" smtClean="0">
                <a:latin typeface="Calibri"/>
                <a:cs typeface="Calibri"/>
              </a:rPr>
              <a:t>s</a:t>
            </a:r>
            <a:r>
              <a:rPr sz="2000" spc="-5" dirty="0" smtClean="0">
                <a:latin typeface="Calibri"/>
                <a:cs typeface="Calibri"/>
              </a:rPr>
              <a:t>ole </a:t>
            </a:r>
            <a:r>
              <a:rPr lang="en-US" sz="2000" spc="-5" dirty="0" smtClean="0">
                <a:latin typeface="Calibri"/>
                <a:cs typeface="Calibri"/>
              </a:rPr>
              <a:t>s</a:t>
            </a:r>
            <a:r>
              <a:rPr sz="2000" spc="-5" dirty="0" smtClean="0">
                <a:latin typeface="Calibri"/>
                <a:cs typeface="Calibri"/>
              </a:rPr>
              <a:t>ource </a:t>
            </a:r>
            <a:r>
              <a:rPr sz="2000" spc="-5" dirty="0">
                <a:latin typeface="Calibri"/>
                <a:cs typeface="Calibri"/>
              </a:rPr>
              <a:t>must </a:t>
            </a:r>
            <a:r>
              <a:rPr sz="2000" dirty="0">
                <a:latin typeface="Calibri"/>
                <a:cs typeface="Calibri"/>
              </a:rPr>
              <a:t>be </a:t>
            </a:r>
            <a:r>
              <a:rPr sz="2000" spc="-10" dirty="0">
                <a:latin typeface="Calibri"/>
                <a:cs typeface="Calibri"/>
              </a:rPr>
              <a:t>documented </a:t>
            </a:r>
            <a:r>
              <a:rPr sz="2000" spc="-5" dirty="0">
                <a:latin typeface="Calibri"/>
                <a:cs typeface="Calibri"/>
              </a:rPr>
              <a:t>on the </a:t>
            </a:r>
            <a:r>
              <a:rPr lang="en-US" sz="2000" spc="-5" dirty="0" smtClean="0">
                <a:latin typeface="Calibri"/>
                <a:cs typeface="Calibri"/>
              </a:rPr>
              <a:t>p</a:t>
            </a:r>
            <a:r>
              <a:rPr sz="2000" spc="-5" dirty="0" smtClean="0">
                <a:latin typeface="Calibri"/>
                <a:cs typeface="Calibri"/>
              </a:rPr>
              <a:t>urchase </a:t>
            </a:r>
            <a:r>
              <a:rPr lang="en-US" sz="2000" spc="-5" dirty="0" smtClean="0">
                <a:latin typeface="Calibri"/>
                <a:cs typeface="Calibri"/>
              </a:rPr>
              <a:t>o</a:t>
            </a:r>
            <a:r>
              <a:rPr sz="2000" spc="-10" dirty="0" smtClean="0">
                <a:latin typeface="Calibri"/>
                <a:cs typeface="Calibri"/>
              </a:rPr>
              <a:t>rder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PeopleSoft.</a:t>
            </a:r>
            <a:endParaRPr sz="2000" dirty="0">
              <a:latin typeface="Calibri"/>
              <a:cs typeface="Calibri"/>
            </a:endParaRPr>
          </a:p>
          <a:p>
            <a:pPr marL="346075" marR="767080" indent="-346075">
              <a:spcBef>
                <a:spcPts val="600"/>
              </a:spcBef>
              <a:buClr>
                <a:srgbClr val="3B1D15"/>
              </a:buClr>
              <a:buFont typeface="Arial"/>
              <a:buChar char="•"/>
            </a:pPr>
            <a:r>
              <a:rPr sz="2000" dirty="0">
                <a:latin typeface="Calibri"/>
                <a:cs typeface="Calibri"/>
              </a:rPr>
              <a:t>All </a:t>
            </a:r>
            <a:r>
              <a:rPr lang="en-US" sz="2000" dirty="0" smtClean="0">
                <a:latin typeface="Calibri"/>
                <a:cs typeface="Calibri"/>
              </a:rPr>
              <a:t>s</a:t>
            </a:r>
            <a:r>
              <a:rPr sz="2000" spc="-5" dirty="0" smtClean="0">
                <a:latin typeface="Calibri"/>
                <a:cs typeface="Calibri"/>
              </a:rPr>
              <a:t>ole </a:t>
            </a:r>
            <a:r>
              <a:rPr lang="en-US" sz="2000" spc="-5" dirty="0" smtClean="0">
                <a:latin typeface="Calibri"/>
                <a:cs typeface="Calibri"/>
              </a:rPr>
              <a:t>s</a:t>
            </a:r>
            <a:r>
              <a:rPr sz="2000" spc="-5" dirty="0" smtClean="0">
                <a:latin typeface="Calibri"/>
                <a:cs typeface="Calibri"/>
              </a:rPr>
              <a:t>ources </a:t>
            </a:r>
            <a:r>
              <a:rPr sz="2000" spc="-10" dirty="0">
                <a:latin typeface="Calibri"/>
                <a:cs typeface="Calibri"/>
              </a:rPr>
              <a:t>are required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be </a:t>
            </a:r>
            <a:r>
              <a:rPr sz="2000" spc="-10" dirty="0">
                <a:latin typeface="Calibri"/>
                <a:cs typeface="Calibri"/>
              </a:rPr>
              <a:t>submitted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lang="en-US" sz="2000" spc="-15" dirty="0" smtClean="0">
                <a:latin typeface="Calibri"/>
                <a:cs typeface="Calibri"/>
              </a:rPr>
              <a:t>s</a:t>
            </a:r>
            <a:r>
              <a:rPr sz="2000" spc="-15" dirty="0" smtClean="0">
                <a:latin typeface="Calibri"/>
                <a:cs typeface="Calibri"/>
              </a:rPr>
              <a:t>tate </a:t>
            </a:r>
            <a:r>
              <a:rPr lang="en-US" sz="2000" spc="-5" dirty="0" smtClean="0">
                <a:latin typeface="Calibri"/>
                <a:cs typeface="Calibri"/>
              </a:rPr>
              <a:t>p</a:t>
            </a:r>
            <a:r>
              <a:rPr sz="2000" spc="-5" dirty="0" smtClean="0">
                <a:latin typeface="Calibri"/>
                <a:cs typeface="Calibri"/>
              </a:rPr>
              <a:t>urchasing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lang="en-US" sz="2000" spc="-30" dirty="0" smtClean="0">
                <a:latin typeface="Calibri"/>
                <a:cs typeface="Calibri"/>
              </a:rPr>
              <a:t>d</a:t>
            </a:r>
            <a:r>
              <a:rPr sz="2000" spc="-30" dirty="0" smtClean="0">
                <a:latin typeface="Calibri"/>
                <a:cs typeface="Calibri"/>
              </a:rPr>
              <a:t>irector</a:t>
            </a:r>
            <a:r>
              <a:rPr sz="2000" spc="-3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251" y="191810"/>
            <a:ext cx="859074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5" dirty="0">
                <a:latin typeface="+mn-lt"/>
                <a:cs typeface="Calibri Light"/>
              </a:rPr>
              <a:t>Sole </a:t>
            </a:r>
            <a:r>
              <a:rPr sz="3200" b="0" spc="-10" dirty="0">
                <a:latin typeface="+mn-lt"/>
                <a:cs typeface="Calibri Light"/>
              </a:rPr>
              <a:t>Source</a:t>
            </a:r>
            <a:r>
              <a:rPr sz="3200" b="0" spc="-75" dirty="0">
                <a:latin typeface="+mn-lt"/>
                <a:cs typeface="Calibri Light"/>
              </a:rPr>
              <a:t> </a:t>
            </a:r>
            <a:r>
              <a:rPr sz="3200" b="0" spc="-20" dirty="0">
                <a:latin typeface="+mn-lt"/>
                <a:cs typeface="Calibri Light"/>
              </a:rPr>
              <a:t>Procurement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4798" y="1050334"/>
            <a:ext cx="7125125" cy="4812856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spcBef>
                <a:spcPts val="600"/>
              </a:spcBef>
            </a:pPr>
            <a:r>
              <a:rPr sz="2000" spc="-5" dirty="0">
                <a:latin typeface="Calibri"/>
                <a:cs typeface="Calibri"/>
              </a:rPr>
              <a:t>Conditions </a:t>
            </a:r>
            <a:r>
              <a:rPr sz="2000" spc="-20" dirty="0">
                <a:latin typeface="Calibri"/>
                <a:cs typeface="Calibri"/>
              </a:rPr>
              <a:t>for </a:t>
            </a:r>
            <a:r>
              <a:rPr sz="2000" spc="-5" dirty="0" smtClean="0">
                <a:latin typeface="Calibri"/>
                <a:cs typeface="Calibri"/>
              </a:rPr>
              <a:t>use</a:t>
            </a:r>
            <a:r>
              <a:rPr lang="en-US" sz="2000" spc="-5" dirty="0" smtClean="0">
                <a:latin typeface="Calibri"/>
                <a:cs typeface="Calibri"/>
              </a:rPr>
              <a:t> of sole source procurement</a:t>
            </a:r>
            <a:endParaRPr sz="2000" dirty="0">
              <a:latin typeface="Calibri"/>
              <a:cs typeface="Calibri"/>
            </a:endParaRPr>
          </a:p>
          <a:p>
            <a:pPr marL="346075" marR="509905" indent="-346075">
              <a:spcBef>
                <a:spcPts val="600"/>
              </a:spcBef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Used only if a </a:t>
            </a:r>
            <a:r>
              <a:rPr sz="2000" b="1" i="1" spc="-5" dirty="0">
                <a:latin typeface="Calibri"/>
                <a:cs typeface="Calibri"/>
              </a:rPr>
              <a:t>reasonable </a:t>
            </a:r>
            <a:r>
              <a:rPr sz="2000" spc="-10" dirty="0">
                <a:latin typeface="Calibri"/>
                <a:cs typeface="Calibri"/>
              </a:rPr>
              <a:t>requirement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5" dirty="0">
                <a:latin typeface="Calibri"/>
                <a:cs typeface="Calibri"/>
              </a:rPr>
              <a:t>available </a:t>
            </a:r>
            <a:r>
              <a:rPr sz="2000" spc="-10" dirty="0">
                <a:latin typeface="Calibri"/>
                <a:cs typeface="Calibri"/>
              </a:rPr>
              <a:t>from </a:t>
            </a:r>
            <a:r>
              <a:rPr sz="2000" spc="-5" dirty="0">
                <a:latin typeface="Calibri"/>
                <a:cs typeface="Calibri"/>
              </a:rPr>
              <a:t>a </a:t>
            </a:r>
            <a:r>
              <a:rPr sz="2000" spc="-5" dirty="0" smtClean="0">
                <a:latin typeface="Calibri"/>
                <a:cs typeface="Calibri"/>
              </a:rPr>
              <a:t>single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30" dirty="0" smtClean="0">
                <a:latin typeface="Calibri"/>
                <a:cs typeface="Calibri"/>
              </a:rPr>
              <a:t>supplier</a:t>
            </a:r>
            <a:r>
              <a:rPr sz="2000" spc="-3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346075" marR="60325" indent="-346075">
              <a:spcBef>
                <a:spcPts val="600"/>
              </a:spcBef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A good rule is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10" dirty="0">
                <a:latin typeface="Calibri"/>
                <a:cs typeface="Calibri"/>
              </a:rPr>
              <a:t>explain </a:t>
            </a:r>
            <a:r>
              <a:rPr sz="2000" spc="-20" dirty="0">
                <a:latin typeface="Calibri"/>
                <a:cs typeface="Calibri"/>
              </a:rPr>
              <a:t>why </a:t>
            </a:r>
            <a:r>
              <a:rPr sz="2000" spc="-5" dirty="0">
                <a:latin typeface="Calibri"/>
                <a:cs typeface="Calibri"/>
              </a:rPr>
              <a:t>no other </a:t>
            </a:r>
            <a:r>
              <a:rPr sz="2000" spc="-10" dirty="0">
                <a:latin typeface="Calibri"/>
                <a:cs typeface="Calibri"/>
              </a:rPr>
              <a:t>product/service can </a:t>
            </a:r>
            <a:r>
              <a:rPr sz="2000" spc="-10" dirty="0" smtClean="0">
                <a:latin typeface="Calibri"/>
                <a:cs typeface="Calibri"/>
              </a:rPr>
              <a:t>perform</a:t>
            </a:r>
            <a:r>
              <a:rPr lang="en-US" sz="2000" spc="-10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minimum function </a:t>
            </a:r>
            <a:r>
              <a:rPr sz="2000" spc="-10" dirty="0">
                <a:latin typeface="Calibri"/>
                <a:cs typeface="Calibri"/>
              </a:rPr>
              <a:t>needed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10" dirty="0">
                <a:latin typeface="Calibri"/>
                <a:cs typeface="Calibri"/>
              </a:rPr>
              <a:t>comply </a:t>
            </a:r>
            <a:r>
              <a:rPr sz="2000" spc="-5" dirty="0">
                <a:latin typeface="Calibri"/>
                <a:cs typeface="Calibri"/>
              </a:rPr>
              <a:t>with the </a:t>
            </a:r>
            <a:r>
              <a:rPr sz="2000" spc="-15" dirty="0">
                <a:latin typeface="Calibri"/>
                <a:cs typeface="Calibri"/>
              </a:rPr>
              <a:t>agency’s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mission.</a:t>
            </a:r>
            <a:endParaRPr sz="2000" dirty="0">
              <a:latin typeface="Calibri"/>
              <a:cs typeface="Calibri"/>
            </a:endParaRPr>
          </a:p>
          <a:p>
            <a:pPr marL="346075" marR="218440" indent="-346075">
              <a:spcBef>
                <a:spcPts val="600"/>
              </a:spcBef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A </a:t>
            </a:r>
            <a:r>
              <a:rPr sz="2000" spc="-10" dirty="0">
                <a:latin typeface="Calibri"/>
                <a:cs typeface="Calibri"/>
              </a:rPr>
              <a:t>requirement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a particular </a:t>
            </a:r>
            <a:r>
              <a:rPr sz="2000" spc="-10" dirty="0">
                <a:latin typeface="Calibri"/>
                <a:cs typeface="Calibri"/>
              </a:rPr>
              <a:t>proprietary item </a:t>
            </a:r>
            <a:r>
              <a:rPr lang="en-US" sz="2000" spc="-10" dirty="0" smtClean="0">
                <a:latin typeface="Calibri"/>
                <a:cs typeface="Calibri"/>
              </a:rPr>
              <a:t>does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NOT </a:t>
            </a:r>
            <a:r>
              <a:rPr sz="2000" spc="-10" dirty="0">
                <a:latin typeface="Calibri"/>
                <a:cs typeface="Calibri"/>
              </a:rPr>
              <a:t>justify </a:t>
            </a:r>
            <a:r>
              <a:rPr sz="2000" spc="-5" dirty="0" smtClean="0">
                <a:latin typeface="Calibri"/>
                <a:cs typeface="Calibri"/>
              </a:rPr>
              <a:t>a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sole </a:t>
            </a:r>
            <a:r>
              <a:rPr sz="2000" spc="-10" dirty="0">
                <a:latin typeface="Calibri"/>
                <a:cs typeface="Calibri"/>
              </a:rPr>
              <a:t>source procurement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if:</a:t>
            </a:r>
            <a:endParaRPr sz="2000" dirty="0">
              <a:latin typeface="Calibri"/>
              <a:cs typeface="Calibri"/>
            </a:endParaRPr>
          </a:p>
          <a:p>
            <a:pPr marL="803275" marR="133985" lvl="2" indent="-346075">
              <a:spcBef>
                <a:spcPts val="600"/>
              </a:spcBef>
              <a:buClr>
                <a:srgbClr val="203864"/>
              </a:buClr>
              <a:buSzPct val="78125"/>
              <a:buFont typeface="Calibri" panose="020F0502020204030204" pitchFamily="34" charset="0"/>
              <a:buChar char="─"/>
            </a:pPr>
            <a:r>
              <a:rPr sz="2000" spc="-10" dirty="0">
                <a:latin typeface="Calibri"/>
                <a:cs typeface="Calibri"/>
              </a:rPr>
              <a:t>There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more </a:t>
            </a:r>
            <a:r>
              <a:rPr sz="2000" spc="-5" dirty="0">
                <a:latin typeface="Calibri"/>
                <a:cs typeface="Calibri"/>
              </a:rPr>
              <a:t>than one </a:t>
            </a:r>
            <a:r>
              <a:rPr sz="2000" spc="-10" dirty="0">
                <a:latin typeface="Calibri"/>
                <a:cs typeface="Calibri"/>
              </a:rPr>
              <a:t>potential </a:t>
            </a:r>
            <a:r>
              <a:rPr sz="2000" spc="-5" dirty="0">
                <a:latin typeface="Calibri"/>
                <a:cs typeface="Calibri"/>
              </a:rPr>
              <a:t>bidder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10" dirty="0">
                <a:latin typeface="Calibri"/>
                <a:cs typeface="Calibri"/>
              </a:rPr>
              <a:t>that item </a:t>
            </a:r>
            <a:r>
              <a:rPr sz="2000" spc="-5" dirty="0">
                <a:latin typeface="Calibri"/>
                <a:cs typeface="Calibri"/>
              </a:rPr>
              <a:t>(this is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sole </a:t>
            </a:r>
            <a:r>
              <a:rPr sz="2000" spc="-10" dirty="0">
                <a:latin typeface="Calibri"/>
                <a:cs typeface="Calibri"/>
              </a:rPr>
              <a:t>brand). For </a:t>
            </a:r>
            <a:r>
              <a:rPr sz="2000" spc="-10" dirty="0" smtClean="0">
                <a:latin typeface="Calibri"/>
                <a:cs typeface="Calibri"/>
              </a:rPr>
              <a:t>example</a:t>
            </a:r>
            <a:r>
              <a:rPr sz="2000" spc="-10" dirty="0">
                <a:latin typeface="Calibri"/>
                <a:cs typeface="Calibri"/>
              </a:rPr>
              <a:t>, </a:t>
            </a:r>
            <a:r>
              <a:rPr sz="2000" spc="-5" dirty="0">
                <a:latin typeface="Calibri"/>
                <a:cs typeface="Calibri"/>
              </a:rPr>
              <a:t>John </a:t>
            </a:r>
            <a:r>
              <a:rPr sz="2000" spc="-10" dirty="0">
                <a:latin typeface="Calibri"/>
                <a:cs typeface="Calibri"/>
              </a:rPr>
              <a:t>Deere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lang="en-US" sz="2000" spc="-10" dirty="0" smtClean="0">
                <a:latin typeface="Calibri"/>
                <a:cs typeface="Calibri"/>
              </a:rPr>
              <a:t>l</a:t>
            </a:r>
            <a:r>
              <a:rPr sz="2000" spc="-10" dirty="0" smtClean="0">
                <a:latin typeface="Calibri"/>
                <a:cs typeface="Calibri"/>
              </a:rPr>
              <a:t>awn</a:t>
            </a:r>
            <a:r>
              <a:rPr lang="en-US" sz="2000" spc="-10" dirty="0" smtClean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mowers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12700">
              <a:spcBef>
                <a:spcPts val="600"/>
              </a:spcBef>
            </a:pPr>
            <a:r>
              <a:rPr sz="2000" spc="-5" dirty="0">
                <a:latin typeface="Calibri"/>
                <a:cs typeface="Calibri"/>
              </a:rPr>
              <a:t>Additional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lang="en-US" sz="2000" spc="-10" dirty="0" smtClean="0">
                <a:latin typeface="Calibri"/>
                <a:cs typeface="Calibri"/>
              </a:rPr>
              <a:t>c</a:t>
            </a:r>
            <a:r>
              <a:rPr sz="2000" spc="-10" dirty="0" smtClean="0">
                <a:latin typeface="Calibri"/>
                <a:cs typeface="Calibri"/>
              </a:rPr>
              <a:t>onsiderations</a:t>
            </a:r>
            <a:endParaRPr sz="2000" dirty="0">
              <a:latin typeface="Calibri"/>
              <a:cs typeface="Calibri"/>
            </a:endParaRPr>
          </a:p>
          <a:p>
            <a:pPr marL="346075" marR="5080" indent="-346075">
              <a:spcBef>
                <a:spcPts val="600"/>
              </a:spcBef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If </a:t>
            </a:r>
            <a:r>
              <a:rPr sz="2000" spc="-15" dirty="0">
                <a:latin typeface="Calibri"/>
                <a:cs typeface="Calibri"/>
              </a:rPr>
              <a:t>federal </a:t>
            </a:r>
            <a:r>
              <a:rPr sz="2000" spc="-5" dirty="0">
                <a:latin typeface="Calibri"/>
                <a:cs typeface="Calibri"/>
              </a:rPr>
              <a:t>funds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5" dirty="0">
                <a:latin typeface="Calibri"/>
                <a:cs typeface="Calibri"/>
              </a:rPr>
              <a:t>being used, it </a:t>
            </a:r>
            <a:r>
              <a:rPr sz="2000" spc="-15" dirty="0">
                <a:latin typeface="Calibri"/>
                <a:cs typeface="Calibri"/>
              </a:rPr>
              <a:t>may </a:t>
            </a:r>
            <a:r>
              <a:rPr sz="2000" spc="-5" dirty="0">
                <a:latin typeface="Calibri"/>
                <a:cs typeface="Calibri"/>
              </a:rPr>
              <a:t>be </a:t>
            </a:r>
            <a:r>
              <a:rPr sz="2000" spc="-10" dirty="0">
                <a:latin typeface="Calibri"/>
                <a:cs typeface="Calibri"/>
              </a:rPr>
              <a:t>prohibited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do a </a:t>
            </a:r>
            <a:r>
              <a:rPr sz="2000" spc="-5" dirty="0" smtClean="0">
                <a:latin typeface="Calibri"/>
                <a:cs typeface="Calibri"/>
              </a:rPr>
              <a:t>sole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source </a:t>
            </a:r>
            <a:r>
              <a:rPr sz="2000" spc="-5" dirty="0">
                <a:latin typeface="Calibri"/>
                <a:cs typeface="Calibri"/>
              </a:rPr>
              <a:t>or use a bid </a:t>
            </a:r>
            <a:r>
              <a:rPr sz="2000" spc="-10" dirty="0">
                <a:latin typeface="Calibri"/>
                <a:cs typeface="Calibri"/>
              </a:rPr>
              <a:t>where there </a:t>
            </a:r>
            <a:r>
              <a:rPr sz="2000" spc="-5" dirty="0">
                <a:latin typeface="Calibri"/>
                <a:cs typeface="Calibri"/>
              </a:rPr>
              <a:t>is only one </a:t>
            </a:r>
            <a:r>
              <a:rPr sz="2000" spc="-10" dirty="0">
                <a:latin typeface="Calibri"/>
                <a:cs typeface="Calibri"/>
              </a:rPr>
              <a:t>response </a:t>
            </a:r>
            <a:r>
              <a:rPr sz="2000" spc="-5" dirty="0">
                <a:latin typeface="Calibri"/>
                <a:cs typeface="Calibri"/>
              </a:rPr>
              <a:t>(single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source).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38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62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250" y="245598"/>
            <a:ext cx="85907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5" dirty="0">
                <a:latin typeface="+mn-lt"/>
                <a:cs typeface="Calibri Light"/>
              </a:rPr>
              <a:t>Sole </a:t>
            </a:r>
            <a:r>
              <a:rPr sz="3200" b="0" spc="-10" dirty="0">
                <a:latin typeface="+mn-lt"/>
                <a:cs typeface="Calibri Light"/>
              </a:rPr>
              <a:t>Source</a:t>
            </a:r>
            <a:r>
              <a:rPr sz="3200" b="0" spc="-75" dirty="0">
                <a:latin typeface="+mn-lt"/>
                <a:cs typeface="Calibri Light"/>
              </a:rPr>
              <a:t> </a:t>
            </a:r>
            <a:r>
              <a:rPr sz="3200" b="0" spc="-15" dirty="0">
                <a:latin typeface="+mn-lt"/>
                <a:cs typeface="Calibri Light"/>
              </a:rPr>
              <a:t>Products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6826" y="1203111"/>
            <a:ext cx="7130782" cy="3063017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102870">
              <a:spcBef>
                <a:spcPts val="600"/>
              </a:spcBef>
            </a:pPr>
            <a:r>
              <a:rPr sz="2000" dirty="0">
                <a:latin typeface="Calibri"/>
                <a:cs typeface="Calibri"/>
              </a:rPr>
              <a:t>Items manufactured and marketed by a person or firm </a:t>
            </a:r>
            <a:r>
              <a:rPr sz="2000" dirty="0" smtClean="0">
                <a:latin typeface="Calibri"/>
                <a:cs typeface="Calibri"/>
              </a:rPr>
              <a:t>having</a:t>
            </a:r>
            <a:r>
              <a:rPr lang="en-US" sz="2000" dirty="0" smtClean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exclusive </a:t>
            </a:r>
            <a:r>
              <a:rPr sz="2000" dirty="0">
                <a:latin typeface="Calibri"/>
                <a:cs typeface="Calibri"/>
              </a:rPr>
              <a:t>right to manufacture and sell the </a:t>
            </a:r>
            <a:r>
              <a:rPr sz="2000" dirty="0" smtClean="0">
                <a:latin typeface="Calibri"/>
                <a:cs typeface="Calibri"/>
              </a:rPr>
              <a:t>product</a:t>
            </a:r>
            <a:r>
              <a:rPr sz="2000" dirty="0">
                <a:latin typeface="Calibri"/>
                <a:cs typeface="Calibri"/>
              </a:rPr>
              <a:t>.</a:t>
            </a:r>
          </a:p>
          <a:p>
            <a:pPr marL="346075" marR="916940" indent="-346075">
              <a:spcBef>
                <a:spcPts val="600"/>
              </a:spcBef>
              <a:buFont typeface="Arial"/>
              <a:buChar char="•"/>
            </a:pPr>
            <a:r>
              <a:rPr sz="2000" dirty="0">
                <a:latin typeface="Calibri"/>
                <a:cs typeface="Calibri"/>
              </a:rPr>
              <a:t>If </a:t>
            </a:r>
            <a:r>
              <a:rPr sz="2000" spc="-5" dirty="0">
                <a:latin typeface="Calibri"/>
                <a:cs typeface="Calibri"/>
              </a:rPr>
              <a:t>multiple </a:t>
            </a:r>
            <a:r>
              <a:rPr sz="2000" spc="-10" dirty="0">
                <a:latin typeface="Calibri"/>
                <a:cs typeface="Calibri"/>
              </a:rPr>
              <a:t>distributors </a:t>
            </a:r>
            <a:r>
              <a:rPr sz="2000" spc="-15" dirty="0">
                <a:latin typeface="Calibri"/>
                <a:cs typeface="Calibri"/>
              </a:rPr>
              <a:t>exist,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item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5" dirty="0">
                <a:latin typeface="Calibri"/>
                <a:cs typeface="Calibri"/>
              </a:rPr>
              <a:t>not </a:t>
            </a:r>
            <a:r>
              <a:rPr sz="2000" dirty="0">
                <a:latin typeface="Calibri"/>
                <a:cs typeface="Calibri"/>
              </a:rPr>
              <a:t>eligible </a:t>
            </a:r>
            <a:r>
              <a:rPr sz="2000" spc="-20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sole </a:t>
            </a:r>
            <a:r>
              <a:rPr sz="2000" spc="-10" dirty="0">
                <a:latin typeface="Calibri"/>
                <a:cs typeface="Calibri"/>
              </a:rPr>
              <a:t>source </a:t>
            </a:r>
            <a:r>
              <a:rPr sz="2000" spc="-10" dirty="0" smtClean="0">
                <a:latin typeface="Calibri"/>
                <a:cs typeface="Calibri"/>
              </a:rPr>
              <a:t>procurement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346075" marR="118745" indent="-346075">
              <a:spcBef>
                <a:spcPts val="600"/>
              </a:spcBef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Purchase </a:t>
            </a:r>
            <a:r>
              <a:rPr sz="2000" spc="-10" dirty="0">
                <a:latin typeface="Calibri"/>
                <a:cs typeface="Calibri"/>
              </a:rPr>
              <a:t>requires written justification from </a:t>
            </a:r>
            <a:r>
              <a:rPr sz="2000" spc="-5" dirty="0">
                <a:latin typeface="Calibri"/>
                <a:cs typeface="Calibri"/>
              </a:rPr>
              <a:t>the using agency </a:t>
            </a:r>
            <a:r>
              <a:rPr sz="2000" dirty="0">
                <a:latin typeface="Calibri"/>
                <a:cs typeface="Calibri"/>
              </a:rPr>
              <a:t>including </a:t>
            </a:r>
            <a:r>
              <a:rPr sz="2000" spc="-5" dirty="0" smtClean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research completed to </a:t>
            </a:r>
            <a:r>
              <a:rPr sz="2000" spc="-5" dirty="0">
                <a:latin typeface="Calibri"/>
                <a:cs typeface="Calibri"/>
              </a:rPr>
              <a:t>assume the sole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source.</a:t>
            </a:r>
            <a:endParaRPr sz="2000" dirty="0">
              <a:latin typeface="Calibri"/>
              <a:cs typeface="Calibri"/>
            </a:endParaRPr>
          </a:p>
          <a:p>
            <a:pPr marL="346075" marR="5080" indent="-346075">
              <a:spcBef>
                <a:spcPts val="600"/>
              </a:spcBef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Purchases </a:t>
            </a:r>
            <a:r>
              <a:rPr sz="2000" spc="-10" dirty="0">
                <a:latin typeface="Calibri"/>
                <a:cs typeface="Calibri"/>
              </a:rPr>
              <a:t>greater </a:t>
            </a:r>
            <a:r>
              <a:rPr sz="2000" spc="-5" dirty="0">
                <a:latin typeface="Calibri"/>
                <a:cs typeface="Calibri"/>
              </a:rPr>
              <a:t>than the </a:t>
            </a:r>
            <a:r>
              <a:rPr sz="2000" spc="-15" dirty="0">
                <a:latin typeface="Calibri"/>
                <a:cs typeface="Calibri"/>
              </a:rPr>
              <a:t>agency’s </a:t>
            </a:r>
            <a:r>
              <a:rPr sz="2000" spc="-10" dirty="0">
                <a:latin typeface="Calibri"/>
                <a:cs typeface="Calibri"/>
              </a:rPr>
              <a:t>monetary procurement </a:t>
            </a:r>
            <a:r>
              <a:rPr sz="2000" spc="-5" dirty="0">
                <a:latin typeface="Calibri"/>
                <a:cs typeface="Calibri"/>
              </a:rPr>
              <a:t>authority </a:t>
            </a:r>
            <a:r>
              <a:rPr sz="2000" spc="-10" dirty="0" smtClean="0">
                <a:latin typeface="Calibri"/>
                <a:cs typeface="Calibri"/>
              </a:rPr>
              <a:t>must</a:t>
            </a:r>
            <a:r>
              <a:rPr lang="en-US" sz="2000" spc="-10" dirty="0" smtClean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be </a:t>
            </a:r>
            <a:r>
              <a:rPr sz="2000" spc="-10" dirty="0">
                <a:latin typeface="Calibri"/>
                <a:cs typeface="Calibri"/>
              </a:rPr>
              <a:t>approved </a:t>
            </a:r>
            <a:r>
              <a:rPr sz="2000" dirty="0">
                <a:latin typeface="Calibri"/>
                <a:cs typeface="Calibri"/>
              </a:rPr>
              <a:t>and issued </a:t>
            </a:r>
            <a:r>
              <a:rPr sz="2000" spc="-5" dirty="0">
                <a:latin typeface="Calibri"/>
                <a:cs typeface="Calibri"/>
              </a:rPr>
              <a:t>by </a:t>
            </a:r>
            <a:r>
              <a:rPr lang="en-US" sz="2000" spc="-10" dirty="0" smtClean="0">
                <a:latin typeface="Calibri"/>
                <a:cs typeface="Calibri"/>
              </a:rPr>
              <a:t>OMES </a:t>
            </a:r>
            <a:r>
              <a:rPr sz="2000" dirty="0" smtClean="0">
                <a:latin typeface="Calibri"/>
                <a:cs typeface="Calibri"/>
              </a:rPr>
              <a:t>using </a:t>
            </a:r>
            <a:r>
              <a:rPr sz="2000" spc="-5" dirty="0">
                <a:latin typeface="Calibri"/>
                <a:cs typeface="Calibri"/>
              </a:rPr>
              <a:t>the Sole </a:t>
            </a:r>
            <a:r>
              <a:rPr sz="2000" spc="-10" dirty="0" smtClean="0">
                <a:latin typeface="Calibri"/>
                <a:cs typeface="Calibri"/>
              </a:rPr>
              <a:t>Source</a:t>
            </a:r>
            <a:r>
              <a:rPr lang="en-US" sz="2000" spc="-10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Certification </a:t>
            </a:r>
            <a:r>
              <a:rPr sz="2000" spc="-10" dirty="0">
                <a:latin typeface="Calibri"/>
                <a:cs typeface="Calibri"/>
              </a:rPr>
              <a:t>Form </a:t>
            </a:r>
            <a:r>
              <a:rPr sz="2000" spc="-5" dirty="0">
                <a:latin typeface="Calibri"/>
                <a:cs typeface="Calibri"/>
              </a:rPr>
              <a:t>on 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website.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9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489094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</a:t>
            </a:r>
            <a:r>
              <a:rPr sz="3200" b="0" spc="-50" dirty="0">
                <a:latin typeface="+mn-lt"/>
                <a:cs typeface="Calibri Light"/>
              </a:rPr>
              <a:t> </a:t>
            </a:r>
            <a:r>
              <a:rPr sz="3200" b="0" spc="-5" dirty="0">
                <a:latin typeface="+mn-lt"/>
                <a:cs typeface="Calibri Light"/>
              </a:rPr>
              <a:t>Bid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3622" y="1697531"/>
            <a:ext cx="7099460" cy="1664558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46075" marR="508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There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some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within the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MUST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law)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they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offer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product that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meets the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agency’s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minimum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requirements.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4953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These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</a:t>
            </a:r>
            <a:r>
              <a:rPr kumimoji="0" lang="en-US" sz="2000" b="0" i="0" u="none" strike="noStrike" kern="1200" cap="none" spc="-15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exempt from bid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which means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you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may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order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that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without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competitive</a:t>
            </a:r>
            <a:r>
              <a:rPr kumimoji="0" sz="20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bids.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8" y="6439307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DE39C67-01D9-4D7D-B4C7-5358FB68090A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2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263818"/>
            <a:ext cx="85830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5" dirty="0">
                <a:latin typeface="+mn-lt"/>
                <a:cs typeface="Calibri Light"/>
              </a:rPr>
              <a:t>Sole </a:t>
            </a:r>
            <a:r>
              <a:rPr sz="3200" b="0" spc="-15" dirty="0">
                <a:latin typeface="+mn-lt"/>
                <a:cs typeface="Calibri Light"/>
              </a:rPr>
              <a:t>Brand</a:t>
            </a:r>
            <a:r>
              <a:rPr sz="3200" b="0" spc="-65" dirty="0">
                <a:latin typeface="+mn-lt"/>
                <a:cs typeface="Calibri Light"/>
              </a:rPr>
              <a:t> </a:t>
            </a:r>
            <a:r>
              <a:rPr sz="3200" b="0" spc="-5" dirty="0">
                <a:latin typeface="+mn-lt"/>
                <a:cs typeface="Calibri Light"/>
              </a:rPr>
              <a:t>Acquisition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0613" y="1767328"/>
            <a:ext cx="6639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A Sole Brand Acquisition restricts the acquisition to one manufacturer or brand name; i.e., John Deere.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74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250" y="422331"/>
            <a:ext cx="85907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5" dirty="0">
                <a:latin typeface="+mn-lt"/>
                <a:cs typeface="Calibri Light"/>
              </a:rPr>
              <a:t>Sole </a:t>
            </a:r>
            <a:r>
              <a:rPr sz="3200" b="0" spc="-15" dirty="0">
                <a:latin typeface="+mn-lt"/>
                <a:cs typeface="Calibri Light"/>
              </a:rPr>
              <a:t>Brand</a:t>
            </a:r>
            <a:r>
              <a:rPr sz="3200" b="0" spc="-80" dirty="0">
                <a:latin typeface="+mn-lt"/>
                <a:cs typeface="Calibri Light"/>
              </a:rPr>
              <a:t> </a:t>
            </a:r>
            <a:r>
              <a:rPr sz="3200" b="0" spc="-20" dirty="0">
                <a:latin typeface="+mn-lt"/>
                <a:cs typeface="Calibri Light"/>
              </a:rPr>
              <a:t>Procurement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2927" y="1402116"/>
            <a:ext cx="7061627" cy="3325269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Calibri"/>
                <a:cs typeface="Calibri"/>
              </a:rPr>
              <a:t>Conditions </a:t>
            </a:r>
            <a:r>
              <a:rPr sz="2000" spc="-20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use of sole </a:t>
            </a:r>
            <a:r>
              <a:rPr sz="2000" spc="-15" dirty="0">
                <a:latin typeface="Calibri"/>
                <a:cs typeface="Calibri"/>
              </a:rPr>
              <a:t>brand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procurement:</a:t>
            </a:r>
            <a:endParaRPr sz="2000" dirty="0">
              <a:latin typeface="Calibri"/>
              <a:cs typeface="Calibri"/>
            </a:endParaRPr>
          </a:p>
          <a:p>
            <a:pPr marL="346075" marR="5080" indent="-346075">
              <a:lnSpc>
                <a:spcPts val="2160"/>
              </a:lnSpc>
              <a:spcBef>
                <a:spcPts val="600"/>
              </a:spcBef>
              <a:buClr>
                <a:srgbClr val="3B1D15"/>
              </a:buClr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Used </a:t>
            </a:r>
            <a:r>
              <a:rPr sz="2000" b="1" i="1" spc="-5" dirty="0">
                <a:latin typeface="Calibri"/>
                <a:cs typeface="Calibri"/>
              </a:rPr>
              <a:t>only if </a:t>
            </a:r>
            <a:r>
              <a:rPr sz="2000" spc="-5" dirty="0">
                <a:latin typeface="Calibri"/>
                <a:cs typeface="Calibri"/>
              </a:rPr>
              <a:t>a specific and reasonable </a:t>
            </a:r>
            <a:r>
              <a:rPr sz="2000" spc="-10" dirty="0">
                <a:latin typeface="Calibri"/>
                <a:cs typeface="Calibri"/>
              </a:rPr>
              <a:t>requirement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5" dirty="0">
                <a:latin typeface="Calibri"/>
                <a:cs typeface="Calibri"/>
              </a:rPr>
              <a:t>available </a:t>
            </a:r>
            <a:r>
              <a:rPr sz="2000" spc="-10" dirty="0">
                <a:latin typeface="Calibri"/>
                <a:cs typeface="Calibri"/>
              </a:rPr>
              <a:t>from </a:t>
            </a:r>
            <a:r>
              <a:rPr sz="2000" spc="-5" dirty="0" smtClean="0">
                <a:latin typeface="Calibri"/>
                <a:cs typeface="Calibri"/>
              </a:rPr>
              <a:t>a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single</a:t>
            </a:r>
            <a:r>
              <a:rPr sz="2000" spc="5" dirty="0" smtClean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manufacturer.</a:t>
            </a:r>
            <a:endParaRPr sz="2000" dirty="0">
              <a:latin typeface="Calibri"/>
              <a:cs typeface="Calibri"/>
            </a:endParaRPr>
          </a:p>
          <a:p>
            <a:pPr marL="346075" marR="334645" indent="-346075">
              <a:lnSpc>
                <a:spcPts val="2160"/>
              </a:lnSpc>
              <a:spcBef>
                <a:spcPts val="600"/>
              </a:spcBef>
              <a:buClr>
                <a:srgbClr val="3B1D15"/>
              </a:buClr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Agency </a:t>
            </a:r>
            <a:r>
              <a:rPr sz="2000" spc="-10" dirty="0">
                <a:latin typeface="Calibri"/>
                <a:cs typeface="Calibri"/>
              </a:rPr>
              <a:t>procurement </a:t>
            </a:r>
            <a:r>
              <a:rPr sz="2000" spc="-20" dirty="0">
                <a:latin typeface="Calibri"/>
                <a:cs typeface="Calibri"/>
              </a:rPr>
              <a:t>staff </a:t>
            </a:r>
            <a:r>
              <a:rPr sz="2000" spc="-5" dirty="0">
                <a:latin typeface="Calibri"/>
                <a:cs typeface="Calibri"/>
              </a:rPr>
              <a:t>should </a:t>
            </a:r>
            <a:r>
              <a:rPr sz="2000" spc="-10" dirty="0">
                <a:latin typeface="Calibri"/>
                <a:cs typeface="Calibri"/>
              </a:rPr>
              <a:t>research </a:t>
            </a:r>
            <a:r>
              <a:rPr sz="2000" spc="-5" dirty="0">
                <a:latin typeface="Calibri"/>
                <a:cs typeface="Calibri"/>
              </a:rPr>
              <a:t>each </a:t>
            </a:r>
            <a:r>
              <a:rPr sz="2000" spc="-10" dirty="0">
                <a:latin typeface="Calibri"/>
                <a:cs typeface="Calibri"/>
              </a:rPr>
              <a:t>instance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10" dirty="0" smtClean="0">
                <a:latin typeface="Calibri"/>
                <a:cs typeface="Calibri"/>
              </a:rPr>
              <a:t>assure</a:t>
            </a:r>
            <a:r>
              <a:rPr lang="en-US" sz="2000" spc="-10" dirty="0" smtClean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there </a:t>
            </a:r>
            <a:r>
              <a:rPr sz="2000" spc="-15" dirty="0">
                <a:latin typeface="Calibri"/>
                <a:cs typeface="Calibri"/>
              </a:rPr>
              <a:t>are </a:t>
            </a:r>
            <a:r>
              <a:rPr sz="2000" spc="-5" dirty="0">
                <a:latin typeface="Calibri"/>
                <a:cs typeface="Calibri"/>
              </a:rPr>
              <a:t>no </a:t>
            </a:r>
            <a:r>
              <a:rPr sz="2000" spc="-10" dirty="0" smtClean="0">
                <a:latin typeface="Calibri"/>
                <a:cs typeface="Calibri"/>
              </a:rPr>
              <a:t>resellers</a:t>
            </a:r>
            <a:r>
              <a:rPr lang="en-US" sz="2000" spc="-10" dirty="0">
                <a:latin typeface="Calibri"/>
                <a:cs typeface="Calibri"/>
              </a:rPr>
              <a:t> </a:t>
            </a:r>
            <a:r>
              <a:rPr lang="en-US" sz="2000" spc="-10" dirty="0" smtClean="0">
                <a:latin typeface="Calibri"/>
                <a:cs typeface="Calibri"/>
              </a:rPr>
              <a:t>through </a:t>
            </a:r>
            <a:r>
              <a:rPr sz="2000" spc="-5" dirty="0" smtClean="0">
                <a:latin typeface="Calibri"/>
                <a:cs typeface="Calibri"/>
              </a:rPr>
              <a:t>online </a:t>
            </a:r>
            <a:r>
              <a:rPr sz="2000" spc="-10" dirty="0">
                <a:latin typeface="Calibri"/>
                <a:cs typeface="Calibri"/>
              </a:rPr>
              <a:t>searches, research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5" dirty="0" smtClean="0">
                <a:latin typeface="Calibri"/>
                <a:cs typeface="Calibri"/>
              </a:rPr>
              <a:t>the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manufacturer’s </a:t>
            </a:r>
            <a:r>
              <a:rPr sz="2000" spc="-15" dirty="0">
                <a:latin typeface="Calibri"/>
                <a:cs typeface="Calibri"/>
              </a:rPr>
              <a:t>website </a:t>
            </a:r>
            <a:r>
              <a:rPr sz="2000" spc="-5" dirty="0">
                <a:latin typeface="Calibri"/>
                <a:cs typeface="Calibri"/>
              </a:rPr>
              <a:t>and checking other </a:t>
            </a:r>
            <a:r>
              <a:rPr sz="2000" spc="-10" dirty="0">
                <a:latin typeface="Calibri"/>
                <a:cs typeface="Calibri"/>
              </a:rPr>
              <a:t>government </a:t>
            </a:r>
            <a:r>
              <a:rPr sz="2000" spc="-15" dirty="0" smtClean="0">
                <a:latin typeface="Calibri"/>
                <a:cs typeface="Calibri"/>
              </a:rPr>
              <a:t>contracts</a:t>
            </a:r>
            <a:r>
              <a:rPr lang="en-US" sz="2000" spc="-15" dirty="0" smtClean="0">
                <a:latin typeface="Calibri"/>
                <a:cs typeface="Calibri"/>
              </a:rPr>
              <a:t>, </a:t>
            </a:r>
            <a:r>
              <a:rPr sz="2000" spc="-5" dirty="0" smtClean="0">
                <a:latin typeface="Calibri"/>
                <a:cs typeface="Calibri"/>
              </a:rPr>
              <a:t>such </a:t>
            </a:r>
            <a:r>
              <a:rPr sz="2000" spc="-5" dirty="0">
                <a:latin typeface="Calibri"/>
                <a:cs typeface="Calibri"/>
              </a:rPr>
              <a:t>as </a:t>
            </a:r>
            <a:r>
              <a:rPr lang="en-US" sz="2000" spc="-5" dirty="0" smtClean="0">
                <a:latin typeface="Calibri"/>
                <a:cs typeface="Calibri"/>
              </a:rPr>
              <a:t>General </a:t>
            </a:r>
            <a:r>
              <a:rPr lang="en-US" sz="2000" spc="-5" smtClean="0">
                <a:latin typeface="Calibri"/>
                <a:cs typeface="Calibri"/>
              </a:rPr>
              <a:t>Services Administration (</a:t>
            </a:r>
            <a:r>
              <a:rPr sz="2000" spc="-10" dirty="0" smtClean="0">
                <a:latin typeface="Calibri"/>
                <a:cs typeface="Calibri"/>
              </a:rPr>
              <a:t>GSA</a:t>
            </a:r>
            <a:r>
              <a:rPr lang="en-US" sz="2000" spc="-10" dirty="0" smtClean="0">
                <a:latin typeface="Calibri"/>
                <a:cs typeface="Calibri"/>
              </a:rPr>
              <a:t>) </a:t>
            </a:r>
            <a:r>
              <a:rPr sz="2000" spc="-10" dirty="0" smtClean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15" dirty="0">
                <a:latin typeface="Calibri"/>
                <a:cs typeface="Calibri"/>
              </a:rPr>
              <a:t>requirement </a:t>
            </a:r>
            <a:r>
              <a:rPr sz="2000" spc="-20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particular </a:t>
            </a:r>
            <a:r>
              <a:rPr sz="2000" spc="-15" dirty="0">
                <a:latin typeface="Calibri"/>
                <a:cs typeface="Calibri"/>
              </a:rPr>
              <a:t>brand </a:t>
            </a:r>
            <a:r>
              <a:rPr sz="2000" spc="-10" dirty="0">
                <a:latin typeface="Calibri"/>
                <a:cs typeface="Calibri"/>
              </a:rPr>
              <a:t>item must </a:t>
            </a:r>
            <a:r>
              <a:rPr sz="2000" spc="-5" dirty="0">
                <a:latin typeface="Calibri"/>
                <a:cs typeface="Calibri"/>
              </a:rPr>
              <a:t>be bid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if:</a:t>
            </a:r>
            <a:endParaRPr sz="2000" dirty="0">
              <a:latin typeface="Calibri"/>
              <a:cs typeface="Calibri"/>
            </a:endParaRP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Clr>
                <a:srgbClr val="3B1D15"/>
              </a:buClr>
              <a:buFont typeface="Arial"/>
              <a:buChar char="•"/>
            </a:pPr>
            <a:r>
              <a:rPr sz="2000" spc="-10" dirty="0">
                <a:latin typeface="Calibri"/>
                <a:cs typeface="Calibri"/>
              </a:rPr>
              <a:t>There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more </a:t>
            </a:r>
            <a:r>
              <a:rPr sz="2000" spc="-5" dirty="0">
                <a:latin typeface="Calibri"/>
                <a:cs typeface="Calibri"/>
              </a:rPr>
              <a:t>than one </a:t>
            </a:r>
            <a:r>
              <a:rPr sz="2000" spc="-10" dirty="0">
                <a:latin typeface="Calibri"/>
                <a:cs typeface="Calibri"/>
              </a:rPr>
              <a:t>potential </a:t>
            </a:r>
            <a:r>
              <a:rPr sz="2000" spc="-5" dirty="0">
                <a:latin typeface="Calibri"/>
                <a:cs typeface="Calibri"/>
              </a:rPr>
              <a:t>bidder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that</a:t>
            </a:r>
            <a:r>
              <a:rPr sz="2000" spc="1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item.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9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0934" y="112411"/>
            <a:ext cx="8583066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5" dirty="0">
                <a:latin typeface="+mn-lt"/>
                <a:cs typeface="Calibri Light"/>
              </a:rPr>
              <a:t>Sole </a:t>
            </a:r>
            <a:r>
              <a:rPr sz="3200" b="0" spc="-10" dirty="0" smtClean="0">
                <a:latin typeface="+mn-lt"/>
                <a:cs typeface="Calibri Light"/>
              </a:rPr>
              <a:t>Source</a:t>
            </a:r>
            <a:r>
              <a:rPr lang="en-US" sz="3200" b="0" spc="-10" dirty="0" smtClean="0">
                <a:latin typeface="+mn-lt"/>
                <a:cs typeface="Calibri Light"/>
              </a:rPr>
              <a:t> or</a:t>
            </a:r>
            <a:r>
              <a:rPr sz="3200" b="0" spc="-10" dirty="0" smtClean="0">
                <a:latin typeface="+mn-lt"/>
                <a:cs typeface="Calibri Light"/>
              </a:rPr>
              <a:t> </a:t>
            </a:r>
            <a:r>
              <a:rPr sz="3200" b="0" spc="-5" dirty="0">
                <a:latin typeface="+mn-lt"/>
                <a:cs typeface="Calibri Light"/>
              </a:rPr>
              <a:t>Sole </a:t>
            </a:r>
            <a:r>
              <a:rPr sz="3200" b="0" spc="-15" dirty="0">
                <a:latin typeface="+mn-lt"/>
                <a:cs typeface="Calibri Light"/>
              </a:rPr>
              <a:t>Brand </a:t>
            </a:r>
            <a:r>
              <a:rPr lang="en-US" sz="3200" b="0" spc="-15" dirty="0" smtClean="0">
                <a:latin typeface="+mn-lt"/>
                <a:cs typeface="Calibri Light"/>
              </a:rPr>
              <a:t/>
            </a:r>
            <a:br>
              <a:rPr lang="en-US" sz="3200" b="0" spc="-15" dirty="0" smtClean="0">
                <a:latin typeface="+mn-lt"/>
                <a:cs typeface="Calibri Light"/>
              </a:rPr>
            </a:br>
            <a:r>
              <a:rPr sz="3200" b="0" spc="-5" dirty="0" smtClean="0">
                <a:latin typeface="+mn-lt"/>
                <a:cs typeface="Calibri Light"/>
              </a:rPr>
              <a:t>Acquisition</a:t>
            </a:r>
            <a:r>
              <a:rPr sz="3200" b="0" spc="-10" dirty="0" smtClean="0">
                <a:latin typeface="+mn-lt"/>
                <a:cs typeface="Calibri Light"/>
              </a:rPr>
              <a:t> </a:t>
            </a:r>
            <a:r>
              <a:rPr sz="3200" b="0" spc="-10" dirty="0">
                <a:latin typeface="+mn-lt"/>
                <a:cs typeface="Calibri Light"/>
              </a:rPr>
              <a:t>Certification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8402" y="1626714"/>
            <a:ext cx="7192257" cy="2670603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46075" marR="5080" indent="-346075">
              <a:spcBef>
                <a:spcPts val="600"/>
              </a:spcBef>
              <a:buFont typeface="Arial"/>
              <a:buChar char="•"/>
            </a:pPr>
            <a:r>
              <a:rPr lang="en-US" sz="2000" spc="-10" dirty="0" smtClean="0">
                <a:latin typeface="Calibri"/>
                <a:cs typeface="Calibri"/>
              </a:rPr>
              <a:t>The Sole Source or Sole Brand Acquisition Certification (</a:t>
            </a:r>
            <a:r>
              <a:rPr sz="2000" spc="-10" dirty="0" smtClean="0">
                <a:latin typeface="Calibri"/>
                <a:cs typeface="Calibri"/>
              </a:rPr>
              <a:t>OMES </a:t>
            </a:r>
            <a:r>
              <a:rPr sz="2000" spc="-15" dirty="0">
                <a:latin typeface="Calibri"/>
                <a:cs typeface="Calibri"/>
              </a:rPr>
              <a:t>Form </a:t>
            </a:r>
            <a:r>
              <a:rPr sz="2000" spc="-5" dirty="0" smtClean="0">
                <a:latin typeface="Calibri"/>
                <a:cs typeface="Calibri"/>
              </a:rPr>
              <a:t>CP-002</a:t>
            </a:r>
            <a:r>
              <a:rPr lang="en-US" sz="2000" spc="-5" dirty="0" smtClean="0">
                <a:latin typeface="Calibri"/>
                <a:cs typeface="Calibri"/>
              </a:rPr>
              <a:t>)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must </a:t>
            </a:r>
            <a:r>
              <a:rPr sz="2000" spc="-5" dirty="0">
                <a:latin typeface="Calibri"/>
                <a:cs typeface="Calibri"/>
              </a:rPr>
              <a:t>be </a:t>
            </a:r>
            <a:r>
              <a:rPr sz="2000" spc="-10" dirty="0">
                <a:latin typeface="Calibri"/>
                <a:cs typeface="Calibri"/>
              </a:rPr>
              <a:t>completed </a:t>
            </a:r>
            <a:r>
              <a:rPr sz="2000" spc="-5" dirty="0">
                <a:latin typeface="Calibri"/>
                <a:cs typeface="Calibri"/>
              </a:rPr>
              <a:t>and signed </a:t>
            </a:r>
            <a:r>
              <a:rPr sz="2000" spc="-10" dirty="0">
                <a:latin typeface="Calibri"/>
                <a:cs typeface="Calibri"/>
              </a:rPr>
              <a:t>by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 smtClean="0">
                <a:latin typeface="Calibri"/>
                <a:cs typeface="Calibri"/>
              </a:rPr>
              <a:t>chief</a:t>
            </a:r>
            <a:r>
              <a:rPr lang="en-US" sz="2000" spc="-10" dirty="0" smtClean="0">
                <a:latin typeface="Calibri"/>
                <a:cs typeface="Calibri"/>
              </a:rPr>
              <a:t> </a:t>
            </a:r>
            <a:r>
              <a:rPr sz="2000" spc="-15" dirty="0" smtClean="0">
                <a:latin typeface="Calibri"/>
                <a:cs typeface="Calibri"/>
              </a:rPr>
              <a:t>administrative </a:t>
            </a:r>
            <a:r>
              <a:rPr sz="2000" spc="-10" dirty="0">
                <a:latin typeface="Calibri"/>
                <a:cs typeface="Calibri"/>
              </a:rPr>
              <a:t>officer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agency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dirty="0">
                <a:latin typeface="Calibri"/>
                <a:cs typeface="Calibri"/>
              </a:rPr>
              <a:t>all </a:t>
            </a:r>
            <a:r>
              <a:rPr sz="2000" spc="-5" dirty="0">
                <a:latin typeface="Calibri"/>
                <a:cs typeface="Calibri"/>
              </a:rPr>
              <a:t>sole </a:t>
            </a:r>
            <a:r>
              <a:rPr sz="2000" spc="-10" dirty="0">
                <a:latin typeface="Calibri"/>
                <a:cs typeface="Calibri"/>
              </a:rPr>
              <a:t>source </a:t>
            </a:r>
            <a:r>
              <a:rPr sz="2000" spc="-5" dirty="0">
                <a:latin typeface="Calibri"/>
                <a:cs typeface="Calibri"/>
              </a:rPr>
              <a:t>and </a:t>
            </a:r>
            <a:r>
              <a:rPr sz="2000" spc="-5" dirty="0" smtClean="0">
                <a:latin typeface="Calibri"/>
                <a:cs typeface="Calibri"/>
              </a:rPr>
              <a:t>sole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15" dirty="0" smtClean="0">
                <a:latin typeface="Calibri"/>
                <a:cs typeface="Calibri"/>
              </a:rPr>
              <a:t>brand </a:t>
            </a:r>
            <a:r>
              <a:rPr sz="2000" spc="-5" dirty="0">
                <a:latin typeface="Calibri"/>
                <a:cs typeface="Calibri"/>
              </a:rPr>
              <a:t>acquisitions and </a:t>
            </a:r>
            <a:r>
              <a:rPr sz="2000" spc="-10" dirty="0">
                <a:latin typeface="Calibri"/>
                <a:cs typeface="Calibri"/>
              </a:rPr>
              <a:t>submitted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lang="en-US" sz="2000" spc="-20" dirty="0" smtClean="0">
                <a:latin typeface="Calibri"/>
                <a:cs typeface="Calibri"/>
              </a:rPr>
              <a:t>s</a:t>
            </a:r>
            <a:r>
              <a:rPr sz="2000" spc="-20" dirty="0" smtClean="0">
                <a:latin typeface="Calibri"/>
                <a:cs typeface="Calibri"/>
              </a:rPr>
              <a:t>tate </a:t>
            </a:r>
            <a:r>
              <a:rPr lang="en-US" sz="2000" spc="-10" dirty="0" smtClean="0">
                <a:latin typeface="Calibri"/>
                <a:cs typeface="Calibri"/>
              </a:rPr>
              <a:t>p</a:t>
            </a:r>
            <a:r>
              <a:rPr sz="2000" spc="-10" dirty="0" smtClean="0">
                <a:latin typeface="Calibri"/>
                <a:cs typeface="Calibri"/>
              </a:rPr>
              <a:t>urchasing</a:t>
            </a:r>
            <a:r>
              <a:rPr lang="en-US" sz="2000" spc="-10" dirty="0" smtClean="0">
                <a:latin typeface="Calibri"/>
                <a:cs typeface="Calibri"/>
              </a:rPr>
              <a:t> d</a:t>
            </a:r>
            <a:r>
              <a:rPr sz="2000" spc="-10" dirty="0" smtClean="0">
                <a:latin typeface="Calibri"/>
                <a:cs typeface="Calibri"/>
              </a:rPr>
              <a:t>irector </a:t>
            </a:r>
            <a:r>
              <a:rPr sz="2000" dirty="0">
                <a:latin typeface="Calibri"/>
                <a:cs typeface="Calibri"/>
              </a:rPr>
              <a:t>if it </a:t>
            </a:r>
            <a:r>
              <a:rPr sz="2000" spc="-20" dirty="0">
                <a:latin typeface="Calibri"/>
                <a:cs typeface="Calibri"/>
              </a:rPr>
              <a:t>exceeds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agency’s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threshold</a:t>
            </a:r>
            <a:r>
              <a:rPr sz="2000" spc="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authority</a:t>
            </a:r>
            <a:r>
              <a:rPr sz="2000" spc="-20" dirty="0" smtClean="0">
                <a:latin typeface="Calibri"/>
                <a:cs typeface="Calibri"/>
              </a:rPr>
              <a:t>.</a:t>
            </a:r>
            <a:r>
              <a:rPr lang="en-US" sz="2000" spc="-20" dirty="0" smtClean="0">
                <a:latin typeface="Calibri"/>
                <a:cs typeface="Calibri"/>
              </a:rPr>
              <a:t> </a:t>
            </a:r>
          </a:p>
          <a:p>
            <a:pPr marL="346075" marR="5080" indent="-346075">
              <a:spcBef>
                <a:spcPts val="600"/>
              </a:spcBef>
              <a:buFont typeface="Arial"/>
              <a:buChar char="•"/>
            </a:pPr>
            <a:r>
              <a:rPr sz="2000" dirty="0" smtClean="0">
                <a:latin typeface="Calibri"/>
                <a:cs typeface="Calibri"/>
              </a:rPr>
              <a:t>A</a:t>
            </a:r>
            <a:r>
              <a:rPr sz="2000" spc="-100" dirty="0" smtClean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report</a:t>
            </a:r>
            <a:r>
              <a:rPr lang="en-US" sz="2000" spc="-10" dirty="0" smtClean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given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Legislature </a:t>
            </a:r>
            <a:r>
              <a:rPr sz="2000" spc="-5" dirty="0">
                <a:latin typeface="Calibri"/>
                <a:cs typeface="Calibri"/>
              </a:rPr>
              <a:t>each </a:t>
            </a:r>
            <a:r>
              <a:rPr sz="2000" spc="-10" dirty="0">
                <a:latin typeface="Calibri"/>
                <a:cs typeface="Calibri"/>
              </a:rPr>
              <a:t>month detailing </a:t>
            </a:r>
            <a:r>
              <a:rPr sz="2000" dirty="0">
                <a:latin typeface="Calibri"/>
                <a:cs typeface="Calibri"/>
              </a:rPr>
              <a:t>all </a:t>
            </a:r>
            <a:r>
              <a:rPr sz="2000" spc="-5" dirty="0" smtClean="0">
                <a:latin typeface="Calibri"/>
                <a:cs typeface="Calibri"/>
              </a:rPr>
              <a:t>sole</a:t>
            </a:r>
            <a:r>
              <a:rPr lang="en-US" sz="2000" spc="-5" dirty="0" smtClean="0">
                <a:latin typeface="Calibri"/>
                <a:cs typeface="Calibri"/>
              </a:rPr>
              <a:t> </a:t>
            </a:r>
            <a:r>
              <a:rPr sz="2000" spc="-15" dirty="0" smtClean="0">
                <a:latin typeface="Calibri"/>
                <a:cs typeface="Calibri"/>
              </a:rPr>
              <a:t>source/sole </a:t>
            </a:r>
            <a:r>
              <a:rPr sz="2000" spc="-15" dirty="0">
                <a:latin typeface="Calibri"/>
                <a:cs typeface="Calibri"/>
              </a:rPr>
              <a:t>brand </a:t>
            </a:r>
            <a:r>
              <a:rPr sz="2000" spc="-5" dirty="0">
                <a:latin typeface="Calibri"/>
                <a:cs typeface="Calibri"/>
              </a:rPr>
              <a:t>acquisitions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made.</a:t>
            </a:r>
            <a:endParaRPr sz="2000" dirty="0">
              <a:latin typeface="Calibri"/>
              <a:cs typeface="Calibri"/>
            </a:endParaRPr>
          </a:p>
          <a:p>
            <a:pPr marL="346075" marR="645160" indent="-346075">
              <a:spcBef>
                <a:spcPts val="600"/>
              </a:spcBef>
              <a:buFont typeface="Arial"/>
              <a:buChar char="•"/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lang="en-US" sz="2000" spc="-5" dirty="0" smtClean="0">
                <a:latin typeface="Calibri"/>
                <a:cs typeface="Calibri"/>
              </a:rPr>
              <a:t>form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15" dirty="0">
                <a:latin typeface="Calibri"/>
                <a:cs typeface="Calibri"/>
              </a:rPr>
              <a:t>located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lang="en-US" sz="2000" spc="-15" dirty="0" smtClean="0">
                <a:latin typeface="Calibri"/>
                <a:cs typeface="Calibri"/>
              </a:rPr>
              <a:t>OMES </a:t>
            </a:r>
            <a:r>
              <a:rPr sz="2000" spc="-10" dirty="0" smtClean="0">
                <a:latin typeface="Calibri"/>
                <a:cs typeface="Calibri"/>
              </a:rPr>
              <a:t>website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42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1700" y="1371600"/>
            <a:ext cx="6989445" cy="23974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6075" marR="281305" indent="-346075">
              <a:lnSpc>
                <a:spcPct val="100000"/>
              </a:lnSpc>
              <a:spcBef>
                <a:spcPts val="600"/>
              </a:spcBef>
              <a:buClr>
                <a:srgbClr val="2F2B20"/>
              </a:buClr>
              <a:buFont typeface="Arial"/>
              <a:buChar char="•"/>
            </a:pP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Sole </a:t>
            </a:r>
            <a:r>
              <a:rPr sz="2000" spc="-15" dirty="0">
                <a:solidFill>
                  <a:srgbClr val="2F2B20"/>
                </a:solidFill>
                <a:latin typeface="Calibri"/>
                <a:cs typeface="Calibri"/>
              </a:rPr>
              <a:t>source </a:t>
            </a:r>
            <a:r>
              <a:rPr sz="2000" spc="-10" dirty="0">
                <a:solidFill>
                  <a:srgbClr val="2F2B20"/>
                </a:solidFill>
                <a:latin typeface="Calibri"/>
                <a:cs typeface="Calibri"/>
              </a:rPr>
              <a:t>certification </a:t>
            </a: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is not </a:t>
            </a:r>
            <a:r>
              <a:rPr sz="2000" spc="-20" dirty="0" smtClean="0">
                <a:solidFill>
                  <a:srgbClr val="2F2B20"/>
                </a:solidFill>
                <a:latin typeface="Calibri"/>
                <a:cs typeface="Calibri"/>
              </a:rPr>
              <a:t>required</a:t>
            </a:r>
            <a:r>
              <a:rPr lang="en-US" sz="2000" spc="-20" dirty="0" smtClean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25" dirty="0" smtClean="0">
                <a:solidFill>
                  <a:srgbClr val="2F2B20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acquisitions less than</a:t>
            </a:r>
            <a:r>
              <a:rPr sz="2000" spc="50" dirty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$5,000.</a:t>
            </a:r>
            <a:endParaRPr sz="2000" dirty="0">
              <a:latin typeface="Calibri"/>
              <a:cs typeface="Calibri"/>
            </a:endParaRPr>
          </a:p>
          <a:p>
            <a:pPr marL="652780" marR="42545" lvl="1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─"/>
              <a:tabLst>
                <a:tab pos="538480" algn="l"/>
              </a:tabLst>
            </a:pPr>
            <a:r>
              <a:rPr sz="2000" spc="-20" dirty="0">
                <a:solidFill>
                  <a:srgbClr val="2F2B20"/>
                </a:solidFill>
                <a:latin typeface="Calibri"/>
                <a:cs typeface="Calibri"/>
              </a:rPr>
              <a:t>Retain </a:t>
            </a:r>
            <a:r>
              <a:rPr sz="2000" spc="-10" dirty="0">
                <a:solidFill>
                  <a:srgbClr val="2F2B20"/>
                </a:solidFill>
                <a:latin typeface="Calibri"/>
                <a:cs typeface="Calibri"/>
              </a:rPr>
              <a:t>certification </a:t>
            </a: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and all </a:t>
            </a:r>
            <a:r>
              <a:rPr sz="2000" spc="-15" dirty="0" smtClean="0">
                <a:solidFill>
                  <a:srgbClr val="2F2B20"/>
                </a:solidFill>
                <a:latin typeface="Calibri"/>
                <a:cs typeface="Calibri"/>
              </a:rPr>
              <a:t>related</a:t>
            </a:r>
            <a:r>
              <a:rPr lang="en-US" sz="2000" spc="-15" dirty="0" smtClean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10" dirty="0" smtClean="0">
                <a:solidFill>
                  <a:srgbClr val="2F2B20"/>
                </a:solidFill>
                <a:latin typeface="Calibri"/>
                <a:cs typeface="Calibri"/>
              </a:rPr>
              <a:t>documentation </a:t>
            </a: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in the agency acquisition </a:t>
            </a:r>
            <a:r>
              <a:rPr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file</a:t>
            </a:r>
            <a:r>
              <a:rPr lang="en-US"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or </a:t>
            </a:r>
            <a:r>
              <a:rPr sz="2000" spc="-15" dirty="0">
                <a:solidFill>
                  <a:srgbClr val="2F2B20"/>
                </a:solidFill>
                <a:latin typeface="Calibri"/>
                <a:cs typeface="Calibri"/>
              </a:rPr>
              <a:t>attached </a:t>
            </a:r>
            <a:r>
              <a:rPr sz="2000" spc="-20" dirty="0">
                <a:solidFill>
                  <a:srgbClr val="2F2B20"/>
                </a:solidFill>
                <a:latin typeface="Calibri"/>
                <a:cs typeface="Calibri"/>
              </a:rPr>
              <a:t>to</a:t>
            </a:r>
            <a:r>
              <a:rPr sz="2000" spc="15" dirty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F2B20"/>
                </a:solidFill>
                <a:latin typeface="Calibri"/>
                <a:cs typeface="Calibri"/>
              </a:rPr>
              <a:t>requisition</a:t>
            </a:r>
            <a:endParaRPr sz="2000" dirty="0">
              <a:latin typeface="Calibri"/>
              <a:cs typeface="Calibri"/>
            </a:endParaRP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sz="2000" spc="-15" dirty="0">
                <a:solidFill>
                  <a:srgbClr val="2F2B20"/>
                </a:solidFill>
                <a:latin typeface="Calibri"/>
                <a:cs typeface="Calibri"/>
              </a:rPr>
              <a:t>Three year </a:t>
            </a: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minimum </a:t>
            </a:r>
            <a:r>
              <a:rPr sz="2000" spc="-20" dirty="0">
                <a:solidFill>
                  <a:srgbClr val="2F2B20"/>
                </a:solidFill>
                <a:latin typeface="Calibri"/>
                <a:cs typeface="Calibri"/>
              </a:rPr>
              <a:t>retention</a:t>
            </a:r>
            <a:r>
              <a:rPr sz="2000" spc="80" dirty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period</a:t>
            </a:r>
            <a:r>
              <a:rPr lang="en-US"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346075" marR="5080" indent="-346075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Guidelines </a:t>
            </a:r>
            <a:r>
              <a:rPr sz="2000" spc="-25" dirty="0">
                <a:solidFill>
                  <a:srgbClr val="2F2B20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sole </a:t>
            </a:r>
            <a:r>
              <a:rPr sz="2000" spc="-15" dirty="0">
                <a:solidFill>
                  <a:srgbClr val="2F2B20"/>
                </a:solidFill>
                <a:latin typeface="Calibri"/>
                <a:cs typeface="Calibri"/>
              </a:rPr>
              <a:t>source </a:t>
            </a:r>
            <a:r>
              <a:rPr sz="2000" spc="-5" dirty="0">
                <a:solidFill>
                  <a:srgbClr val="2F2B20"/>
                </a:solidFill>
                <a:latin typeface="Calibri"/>
                <a:cs typeface="Calibri"/>
              </a:rPr>
              <a:t>acquisitions</a:t>
            </a:r>
            <a:r>
              <a:rPr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,</a:t>
            </a:r>
            <a:r>
              <a:rPr lang="en-US"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lang="en-US" sz="2000" spc="-20" dirty="0" smtClean="0">
                <a:solidFill>
                  <a:srgbClr val="2F2B20"/>
                </a:solidFill>
                <a:latin typeface="Calibri"/>
                <a:cs typeface="Calibri"/>
              </a:rPr>
              <a:t>OMES </a:t>
            </a:r>
            <a:r>
              <a:rPr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PIM 1999-03</a:t>
            </a:r>
            <a:r>
              <a:rPr lang="en-US"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,</a:t>
            </a:r>
            <a:r>
              <a:rPr sz="2000" spc="-5" dirty="0" smtClean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10" dirty="0" smtClean="0">
                <a:solidFill>
                  <a:srgbClr val="2F2B20"/>
                </a:solidFill>
                <a:latin typeface="Calibri"/>
                <a:cs typeface="Calibri"/>
              </a:rPr>
              <a:t>include</a:t>
            </a:r>
            <a:r>
              <a:rPr lang="en-US" sz="2000" spc="-10" dirty="0" smtClean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15" dirty="0" smtClean="0">
                <a:solidFill>
                  <a:srgbClr val="2F2B20"/>
                </a:solidFill>
                <a:latin typeface="Calibri"/>
                <a:cs typeface="Calibri"/>
              </a:rPr>
              <a:t>eight</a:t>
            </a:r>
            <a:r>
              <a:rPr sz="2000" spc="40" dirty="0" smtClean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2000" spc="-15" dirty="0" smtClean="0">
                <a:solidFill>
                  <a:srgbClr val="2F2B20"/>
                </a:solidFill>
                <a:latin typeface="Calibri"/>
                <a:cs typeface="Calibri"/>
              </a:rPr>
              <a:t>directives</a:t>
            </a:r>
            <a:r>
              <a:rPr lang="en-US" sz="2000" spc="-15" dirty="0" smtClean="0">
                <a:solidFill>
                  <a:srgbClr val="2F2B20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3250" y="310944"/>
            <a:ext cx="85907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80" dirty="0">
                <a:solidFill>
                  <a:srgbClr val="2F2B20"/>
                </a:solidFill>
                <a:latin typeface="Calibri"/>
                <a:cs typeface="Calibri"/>
              </a:rPr>
              <a:t>Sole </a:t>
            </a:r>
            <a:r>
              <a:rPr sz="3200" b="0" spc="-105" dirty="0">
                <a:solidFill>
                  <a:srgbClr val="2F2B20"/>
                </a:solidFill>
                <a:latin typeface="Calibri"/>
                <a:cs typeface="Calibri"/>
              </a:rPr>
              <a:t>Source/Sole</a:t>
            </a:r>
            <a:r>
              <a:rPr sz="3200" b="0" spc="-355" dirty="0">
                <a:solidFill>
                  <a:srgbClr val="2F2B20"/>
                </a:solidFill>
                <a:latin typeface="Calibri"/>
                <a:cs typeface="Calibri"/>
              </a:rPr>
              <a:t> </a:t>
            </a:r>
            <a:r>
              <a:rPr sz="3200" b="0" spc="-100" dirty="0">
                <a:solidFill>
                  <a:srgbClr val="2F2B20"/>
                </a:solidFill>
                <a:latin typeface="Calibri"/>
                <a:cs typeface="Calibri"/>
              </a:rPr>
              <a:t>Brand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0302" y="6324980"/>
            <a:ext cx="71120" cy="396240"/>
          </a:xfrm>
          <a:custGeom>
            <a:avLst/>
            <a:gdLst/>
            <a:ahLst/>
            <a:cxnLst/>
            <a:rect l="l" t="t" r="r" b="b"/>
            <a:pathLst>
              <a:path w="71120" h="396240">
                <a:moveTo>
                  <a:pt x="0" y="0"/>
                </a:moveTo>
                <a:lnTo>
                  <a:pt x="27684" y="5588"/>
                </a:lnTo>
                <a:lnTo>
                  <a:pt x="50290" y="20829"/>
                </a:lnTo>
                <a:lnTo>
                  <a:pt x="65531" y="43435"/>
                </a:lnTo>
                <a:lnTo>
                  <a:pt x="71120" y="71120"/>
                </a:lnTo>
                <a:lnTo>
                  <a:pt x="71120" y="325120"/>
                </a:lnTo>
                <a:lnTo>
                  <a:pt x="65531" y="352804"/>
                </a:lnTo>
                <a:lnTo>
                  <a:pt x="50290" y="375410"/>
                </a:lnTo>
                <a:lnTo>
                  <a:pt x="27684" y="390651"/>
                </a:lnTo>
                <a:lnTo>
                  <a:pt x="0" y="39624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TextBox 6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0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3682" y="2161024"/>
            <a:ext cx="4467860" cy="492443"/>
          </a:xfrm>
        </p:spPr>
        <p:txBody>
          <a:bodyPr/>
          <a:lstStyle/>
          <a:p>
            <a:r>
              <a:rPr lang="en-US" sz="3200" dirty="0" smtClean="0"/>
              <a:t>CONTINUE TO MODULE 6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1997" y="6439307"/>
            <a:ext cx="55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8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566" y="537463"/>
            <a:ext cx="8598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Arial" panose="020B0604020202020204" pitchFamily="34" charset="0"/>
              </a:rPr>
              <a:t>Exempt from</a:t>
            </a:r>
            <a:r>
              <a:rPr sz="3200" b="0" spc="-50" dirty="0">
                <a:latin typeface="+mn-lt"/>
                <a:cs typeface="Arial" panose="020B0604020202020204" pitchFamily="34" charset="0"/>
              </a:rPr>
              <a:t> </a:t>
            </a:r>
            <a:r>
              <a:rPr sz="3200" b="0" spc="-5" dirty="0">
                <a:latin typeface="+mn-lt"/>
                <a:cs typeface="Arial" panose="020B0604020202020204" pitchFamily="34" charset="0"/>
              </a:rPr>
              <a:t>Bid</a:t>
            </a:r>
            <a:endParaRPr sz="3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258" y="1591123"/>
            <a:ext cx="7250665" cy="2639184"/>
          </a:xfrm>
          <a:prstGeom prst="rect">
            <a:avLst/>
          </a:prstGeom>
          <a:ln>
            <a:noFill/>
          </a:ln>
        </p:spPr>
        <p:txBody>
          <a:bodyPr vert="horz" wrap="square" lIns="0" tIns="48260" rIns="0" bIns="0" rtlCol="0">
            <a:spAutoFit/>
          </a:bodyPr>
          <a:lstStyle/>
          <a:p>
            <a:pPr marL="346075" marR="508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statutes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governing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these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found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Oklahoma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Supreme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Court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website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at</a:t>
            </a:r>
            <a:r>
              <a:rPr kumimoji="0" lang="en-US" sz="2000" b="0" i="0" u="none" strike="noStrike" kern="1200" cap="none" spc="-15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2000" b="0" i="0" strike="noStrike" kern="1200" cap="none" spc="-15" normalizeH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www.oscn.net</a:t>
            </a:r>
            <a:r>
              <a:rPr kumimoji="0" lang="en-US" sz="2000" b="0" i="0" u="none" strike="noStrike" kern="1200" cap="none" spc="-15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 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0" lvl="0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sz="2000" b="0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read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statute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its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entirety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98513" marR="0" lvl="1" indent="-452438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Log on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2000" b="0" i="0" strike="noStrike" kern="1200" cap="none" spc="-15" normalizeH="0" baseline="0" noProof="0" dirty="0" smtClean="0"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www.oscn.net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 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98513" marR="0" lvl="1" indent="-452438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Select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Legal Researc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 in the menu.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98513" marR="0" lvl="1" indent="-452438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Select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Oklahoma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Statutes</a:t>
            </a:r>
            <a:r>
              <a:rPr kumimoji="0" sz="20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Citationized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98513" marR="0" lvl="1" indent="-452438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Search 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scroll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through 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select from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list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statutes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8" y="6439307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84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232822"/>
            <a:ext cx="8303260" cy="1085682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200" b="0" spc="-5" dirty="0">
                <a:latin typeface="+mn-lt"/>
                <a:cs typeface="Calibri Light"/>
              </a:rPr>
              <a:t>Is it </a:t>
            </a:r>
            <a:r>
              <a:rPr lang="en-US" sz="3200" b="0" spc="-15" dirty="0" smtClean="0">
                <a:latin typeface="+mn-lt"/>
                <a:cs typeface="Calibri Light"/>
              </a:rPr>
              <a:t>A</a:t>
            </a:r>
            <a:r>
              <a:rPr sz="3200" b="0" spc="-15" dirty="0" smtClean="0">
                <a:latin typeface="+mn-lt"/>
                <a:cs typeface="Calibri Light"/>
              </a:rPr>
              <a:t>vailable </a:t>
            </a:r>
            <a:r>
              <a:rPr sz="3200" b="0" spc="-20" dirty="0">
                <a:latin typeface="+mn-lt"/>
                <a:cs typeface="Calibri Light"/>
              </a:rPr>
              <a:t>from </a:t>
            </a:r>
            <a:r>
              <a:rPr sz="3200" b="0" dirty="0">
                <a:latin typeface="+mn-lt"/>
                <a:cs typeface="Calibri Light"/>
              </a:rPr>
              <a:t>a </a:t>
            </a:r>
            <a:r>
              <a:rPr sz="3200" b="0" spc="-10" dirty="0">
                <a:latin typeface="+mn-lt"/>
                <a:cs typeface="Calibri Light"/>
              </a:rPr>
              <a:t>Mandatory Source </a:t>
            </a:r>
            <a:r>
              <a:rPr sz="3200" b="0" dirty="0" smtClean="0">
                <a:latin typeface="+mn-lt"/>
                <a:cs typeface="Calibri Light"/>
              </a:rPr>
              <a:t>or </a:t>
            </a:r>
            <a:r>
              <a:rPr sz="3200" b="0" spc="-20" dirty="0">
                <a:latin typeface="+mn-lt"/>
                <a:cs typeface="Calibri Light"/>
              </a:rPr>
              <a:t>Property</a:t>
            </a:r>
            <a:r>
              <a:rPr sz="3200" b="0" spc="-15" dirty="0">
                <a:latin typeface="+mn-lt"/>
                <a:cs typeface="Calibri Light"/>
              </a:rPr>
              <a:t> Reutilization?</a:t>
            </a:r>
            <a:endParaRPr sz="320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9140" y="1772706"/>
            <a:ext cx="7153835" cy="2587888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R="5080" lvl="0" algn="l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>
                <a:srgbClr val="4B2203"/>
              </a:buClr>
              <a:buSzTx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first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question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need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answer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whether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not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it is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available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0" lvl="1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–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74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O.S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§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3001-3010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0" lvl="1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Oklahoma Correctional</a:t>
            </a:r>
            <a:r>
              <a:rPr kumimoji="0" sz="20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Industries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–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57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O.S.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§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549.1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0" lvl="1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Reutilization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(surplus</a:t>
            </a:r>
            <a:r>
              <a:rPr kumimoji="0" sz="20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property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–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74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O.S.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§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62.1-62.9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§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85.9.B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0" lvl="1" indent="-346075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4B2203"/>
              </a:buClr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Mandatory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Statewide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– 74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O.S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§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85.5.G.3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8" y="6439307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62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250" y="224821"/>
            <a:ext cx="8590750" cy="108555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 </a:t>
            </a:r>
            <a:r>
              <a:rPr lang="en-US" sz="3200" b="0" dirty="0" smtClean="0">
                <a:latin typeface="+mn-lt"/>
                <a:cs typeface="Calibri Light"/>
              </a:rPr>
              <a:t/>
            </a:r>
            <a:br>
              <a:rPr lang="en-US" sz="3200" b="0" dirty="0" smtClean="0">
                <a:latin typeface="+mn-lt"/>
                <a:cs typeface="Calibri Light"/>
              </a:rPr>
            </a:br>
            <a:r>
              <a:rPr sz="3200" b="0" spc="-25" dirty="0" smtClean="0">
                <a:latin typeface="+mn-lt"/>
                <a:cs typeface="Calibri Light"/>
              </a:rPr>
              <a:t>State</a:t>
            </a:r>
            <a:r>
              <a:rPr sz="3200" b="0" spc="-40" dirty="0" smtClean="0">
                <a:latin typeface="+mn-lt"/>
                <a:cs typeface="Calibri Light"/>
              </a:rPr>
              <a:t> </a:t>
            </a:r>
            <a:r>
              <a:rPr sz="3200" b="0" dirty="0" smtClean="0">
                <a:latin typeface="+mn-lt"/>
                <a:cs typeface="Calibri Light"/>
              </a:rPr>
              <a:t>Use</a:t>
            </a:r>
            <a:r>
              <a:rPr lang="en-US" sz="3200" b="0" dirty="0" smtClean="0">
                <a:latin typeface="+mn-lt"/>
                <a:cs typeface="Calibri Light"/>
              </a:rPr>
              <a:t> </a:t>
            </a:r>
            <a:r>
              <a:rPr sz="3200" b="0" spc="-10" dirty="0" smtClean="0"/>
              <a:t>(Mandatory</a:t>
            </a:r>
            <a:r>
              <a:rPr sz="3200" b="0" spc="-10" dirty="0"/>
              <a:t>)</a:t>
            </a:r>
            <a:endParaRPr sz="3200" dirty="0"/>
          </a:p>
        </p:txBody>
      </p:sp>
      <p:sp>
        <p:nvSpPr>
          <p:cNvPr id="4" name="object 4"/>
          <p:cNvSpPr txBox="1"/>
          <p:nvPr/>
        </p:nvSpPr>
        <p:spPr>
          <a:xfrm>
            <a:off x="795147" y="1771132"/>
            <a:ext cx="7142459" cy="4055597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46075" marR="22860" lvl="0" indent="-346075" algn="l" defTabSz="914400" rtl="0" eaLnBrk="1" fontAlgn="auto" latinLnBrk="0" hangingPunct="1">
              <a:lnSpc>
                <a:spcPts val="259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Procurements made under the State Use Act shall be exempt from bid.</a:t>
            </a:r>
          </a:p>
          <a:p>
            <a:pPr marL="346075" marR="22860" lvl="0" indent="-346075" algn="l" defTabSz="914400" rtl="0" eaLnBrk="1" fontAlgn="auto" latinLnBrk="0" hangingPunct="1">
              <a:lnSpc>
                <a:spcPts val="259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lang="en-US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 commodities and services </a:t>
            </a:r>
            <a:r>
              <a:rPr kumimoji="0" lang="en-US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have 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absolute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priority </a:t>
            </a: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over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other methods of</a:t>
            </a: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acquisition.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22860" lvl="0" indent="-346075" algn="l" defTabSz="914400" rtl="0" eaLnBrk="1" fontAlgn="auto" latinLnBrk="0" hangingPunct="1">
              <a:lnSpc>
                <a:spcPts val="259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Committee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administers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procurement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promote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meaningful 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gainful employment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opportunities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persons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severe</a:t>
            </a:r>
            <a:r>
              <a:rPr kumimoji="0" sz="20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disabilities.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6075" marR="5080" lvl="0" indent="-346075" algn="l" defTabSz="914400" rtl="0" eaLnBrk="1" fontAlgn="auto" latinLnBrk="0" hangingPunct="1">
              <a:lnSpc>
                <a:spcPts val="259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contracting </a:t>
            </a:r>
            <a:r>
              <a:rPr kumimoji="0" sz="20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officer,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dedicated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</a:t>
            </a:r>
            <a:r>
              <a:rPr kumimoji="0" lang="en-US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works 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OMES 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solicit,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develop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negotiate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contracts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qualified agencies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individuals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lang="en-US" sz="2000" b="0" i="0" u="none" strike="noStrike" kern="1200" cap="none" spc="-15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algn="l" defTabSz="914400" rtl="0" eaLnBrk="1" fontAlgn="auto" latinLnBrk="0" hangingPunct="1">
              <a:lnSpc>
                <a:spcPts val="2590"/>
              </a:lnSpc>
              <a:spcBef>
                <a:spcPts val="805"/>
              </a:spcBef>
              <a:spcAft>
                <a:spcPts val="0"/>
              </a:spcAft>
              <a:buClrTx/>
              <a:buSzTx/>
              <a:tabLst>
                <a:tab pos="184150" algn="l"/>
              </a:tabLst>
              <a:defRPr/>
            </a:pP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8" y="6439307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1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1814" y="450673"/>
            <a:ext cx="859218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</a:t>
            </a:r>
            <a:r>
              <a:rPr sz="3200" b="0" spc="-35" dirty="0">
                <a:latin typeface="+mn-lt"/>
                <a:cs typeface="Calibri Light"/>
              </a:rPr>
              <a:t> </a:t>
            </a:r>
            <a:r>
              <a:rPr sz="3200" b="0" spc="-5" dirty="0" smtClean="0">
                <a:latin typeface="+mn-lt"/>
                <a:cs typeface="Calibri Light"/>
              </a:rPr>
              <a:t>OCI</a:t>
            </a:r>
            <a:r>
              <a:rPr lang="en-US" sz="3200" b="0" spc="-5" dirty="0" smtClean="0">
                <a:latin typeface="+mn-lt"/>
                <a:cs typeface="Calibri Light"/>
              </a:rPr>
              <a:t> (Mandatory)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1447800"/>
            <a:ext cx="7214849" cy="3052759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400050" marR="105410" lvl="0" indent="-346075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Department of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Corrections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operates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maintains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industries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agricultural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programs at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penal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institutions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under</a:t>
            </a:r>
            <a:r>
              <a:rPr kumimoji="0" sz="20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their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jurisdiction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This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entity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</a:t>
            </a:r>
            <a:r>
              <a:rPr kumimoji="0" sz="20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known</a:t>
            </a: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Oklahoma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Correctional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Industries.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373380" lvl="0" indent="-346075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OCI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products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used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construction,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operation,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maintenance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use of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5080" lvl="0" indent="-346075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lang="en-US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Upon request, </a:t>
            </a:r>
            <a:r>
              <a:rPr kumimoji="0" sz="2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OCI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provides</a:t>
            </a:r>
            <a:r>
              <a:rPr kumimoji="0" sz="2000" b="0" i="0" u="none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labor and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manufactured</a:t>
            </a:r>
            <a:r>
              <a:rPr kumimoji="0" lang="en-US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products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repair,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construction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maintenance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historical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sites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parks.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8" y="6439307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7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250" y="493192"/>
            <a:ext cx="85907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latin typeface="+mn-lt"/>
                <a:cs typeface="Calibri Light"/>
              </a:rPr>
              <a:t>Exempt from </a:t>
            </a:r>
            <a:r>
              <a:rPr sz="3200" b="0" spc="-5" dirty="0">
                <a:latin typeface="+mn-lt"/>
                <a:cs typeface="Calibri Light"/>
              </a:rPr>
              <a:t>Bid </a:t>
            </a:r>
            <a:r>
              <a:rPr sz="3200" b="0" dirty="0">
                <a:latin typeface="+mn-lt"/>
                <a:cs typeface="Calibri Light"/>
              </a:rPr>
              <a:t>–</a:t>
            </a:r>
            <a:r>
              <a:rPr sz="3200" b="0" spc="-35" dirty="0">
                <a:latin typeface="+mn-lt"/>
                <a:cs typeface="Calibri Light"/>
              </a:rPr>
              <a:t> </a:t>
            </a:r>
            <a:r>
              <a:rPr sz="3200" b="0" spc="-5" dirty="0" smtClean="0">
                <a:latin typeface="+mn-lt"/>
                <a:cs typeface="Calibri Light"/>
              </a:rPr>
              <a:t>OCI</a:t>
            </a:r>
            <a:r>
              <a:rPr lang="en-US" sz="3200" b="0" spc="-5" dirty="0" smtClean="0">
                <a:latin typeface="+mn-lt"/>
                <a:cs typeface="Calibri Light"/>
              </a:rPr>
              <a:t> (Mandatory)</a:t>
            </a:r>
            <a:endParaRPr sz="3200" b="0" dirty="0">
              <a:latin typeface="+mn-l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1447800"/>
            <a:ext cx="7214849" cy="3129703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400050" marR="32004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Articles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services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provided by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OCI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may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purchased</a:t>
            </a:r>
            <a:r>
              <a:rPr kumimoji="0" lang="en-US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directly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2000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</a:t>
            </a:r>
            <a:r>
              <a:rPr kumimoji="0" sz="2000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agency.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15875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order from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OCI, submit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proper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requisition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</a:t>
            </a:r>
            <a:r>
              <a:rPr kumimoji="0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urchase </a:t>
            </a:r>
            <a:r>
              <a:rPr kumimoji="0" lang="en-US" sz="2000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rder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directly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prison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industries</a:t>
            </a:r>
            <a:r>
              <a:rPr kumimoji="0" sz="2000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34290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agencies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may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also bid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items available by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OCI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open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market</a:t>
            </a:r>
            <a:r>
              <a:rPr kumimoji="0" lang="en-US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;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however</a:t>
            </a:r>
            <a:r>
              <a:rPr kumimoji="0" lang="en-US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</a:t>
            </a:r>
            <a:r>
              <a:rPr kumimoji="0" sz="2000" strike="noStrike" kern="120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OCI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must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included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the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bid.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00050" marR="5080" lvl="0" indent="-3460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If a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state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agency has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obtained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lowest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and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best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bid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from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another </a:t>
            </a:r>
            <a:r>
              <a:rPr kumimoji="0" sz="2000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entity,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they must still obtain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an </a:t>
            </a:r>
            <a:r>
              <a:rPr kumimoji="0" sz="2000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exception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from</a:t>
            </a:r>
            <a:r>
              <a:rPr kumimoji="0" lang="en-US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OCI </a:t>
            </a:r>
            <a:r>
              <a:rPr kumimoji="0" sz="2000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to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purchase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item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from </a:t>
            </a:r>
            <a:r>
              <a:rPr kumimoji="0" sz="20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the </a:t>
            </a:r>
            <a:r>
              <a:rPr kumimoji="0" sz="2000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outside</a:t>
            </a:r>
            <a:r>
              <a:rPr kumimoji="0" sz="2000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000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source.</a:t>
            </a:r>
            <a:endParaRPr kumimoji="0" sz="20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1998" y="6439307"/>
            <a:ext cx="2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0E7C78E-4783-435C-8BCE-254318DDB9E8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45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132B3286FF8346B22D1DA34C0719AC" ma:contentTypeVersion="15" ma:contentTypeDescription="Create a new document." ma:contentTypeScope="" ma:versionID="5656f20e457efa35fe8b71c94ad17a1e">
  <xsd:schema xmlns:xsd="http://www.w3.org/2001/XMLSchema" xmlns:xs="http://www.w3.org/2001/XMLSchema" xmlns:p="http://schemas.microsoft.com/office/2006/metadata/properties" xmlns:ns1="http://schemas.microsoft.com/sharepoint/v3" xmlns:ns3="2616b61c-01e3-420e-954d-f9606dbef896" xmlns:ns4="aec6b55d-3de3-4884-82c9-9045bd390d40" targetNamespace="http://schemas.microsoft.com/office/2006/metadata/properties" ma:root="true" ma:fieldsID="b75fd959b44630856f70fbac96bd80fc" ns1:_="" ns3:_="" ns4:_="">
    <xsd:import namespace="http://schemas.microsoft.com/sharepoint/v3"/>
    <xsd:import namespace="2616b61c-01e3-420e-954d-f9606dbef896"/>
    <xsd:import namespace="aec6b55d-3de3-4884-82c9-9045bd390d40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6b61c-01e3-420e-954d-f9606dbef8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6b55d-3de3-4884-82c9-9045bd390d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E8CE66-375E-401A-94A7-6F92DC0FE862}">
  <ds:schemaRefs>
    <ds:schemaRef ds:uri="http://purl.org/dc/elements/1.1/"/>
    <ds:schemaRef ds:uri="http://schemas.microsoft.com/office/2006/metadata/properties"/>
    <ds:schemaRef ds:uri="http://schemas.microsoft.com/sharepoint/v3"/>
    <ds:schemaRef ds:uri="aec6b55d-3de3-4884-82c9-9045bd390d4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616b61c-01e3-420e-954d-f9606dbef89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A64705-60A5-4B1C-8422-F7F3702AF4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599B9A-24C3-4079-8FEB-F9F0CC29E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616b61c-01e3-420e-954d-f9606dbef896"/>
    <ds:schemaRef ds:uri="aec6b55d-3de3-4884-82c9-9045bd390d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1609</TotalTime>
  <Words>3378</Words>
  <Application>Microsoft Office PowerPoint</Application>
  <PresentationFormat>On-screen Show (4:3)</PresentationFormat>
  <Paragraphs>255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1_Office Theme</vt:lpstr>
      <vt:lpstr>PowerPoint Presentation</vt:lpstr>
      <vt:lpstr>Learner Outcomes</vt:lpstr>
      <vt:lpstr>Learner Outcomes</vt:lpstr>
      <vt:lpstr>Exempt from Bid</vt:lpstr>
      <vt:lpstr>Exempt from Bid</vt:lpstr>
      <vt:lpstr>Is it Available from a Mandatory Source or Property Reutilization?</vt:lpstr>
      <vt:lpstr>Exempt from Bid –  State Use (Mandatory)</vt:lpstr>
      <vt:lpstr>Exempt from Bid – OCI (Mandatory)</vt:lpstr>
      <vt:lpstr>Exempt from Bid – OCI (Mandatory)</vt:lpstr>
      <vt:lpstr>Exempt from Bid – Statewide Contracts</vt:lpstr>
      <vt:lpstr>Exempt from Bid – Statewide Contracts</vt:lpstr>
      <vt:lpstr>Exempt from Bid – Statewide Contracts</vt:lpstr>
      <vt:lpstr>Exempt from Bid – Statewide Contracts</vt:lpstr>
      <vt:lpstr>Exempt from Bid – Statewide Contracts</vt:lpstr>
      <vt:lpstr>Exempt from Bid – State Printing</vt:lpstr>
      <vt:lpstr>Exempt from Bid – Interagency Mail</vt:lpstr>
      <vt:lpstr>Exempt from Bid – Interagency Mail</vt:lpstr>
      <vt:lpstr>Exempt from Bid – Property Distribution</vt:lpstr>
      <vt:lpstr>Exempt from Bid – Property Distribution</vt:lpstr>
      <vt:lpstr>Exempt from Bid – Property Distribution</vt:lpstr>
      <vt:lpstr>Exempt from Bid – Property Distribution</vt:lpstr>
      <vt:lpstr>Exempt from Bid – Property Distribution</vt:lpstr>
      <vt:lpstr>Exempt from Bid – Interagency</vt:lpstr>
      <vt:lpstr>Exempt from Bid – Interagency</vt:lpstr>
      <vt:lpstr>Exempt from Bid – Title 18 Professional Services</vt:lpstr>
      <vt:lpstr>Exempt from Bid – Title 18 Professional Services</vt:lpstr>
      <vt:lpstr>Exempt from Bid – Title 18 Professional Services</vt:lpstr>
      <vt:lpstr>Exempt from Bid – Fixed Rate</vt:lpstr>
      <vt:lpstr>Exempt from Bid – Fixed Rate</vt:lpstr>
      <vt:lpstr>Exempt from Bid – Fixed Rate</vt:lpstr>
      <vt:lpstr>Exempt from Bid – Fixed Rate</vt:lpstr>
      <vt:lpstr>Exempt from Bid – Utilities</vt:lpstr>
      <vt:lpstr>Exempt from Bid</vt:lpstr>
      <vt:lpstr>State Resources</vt:lpstr>
      <vt:lpstr>Additional Considerations</vt:lpstr>
      <vt:lpstr>PowerPoint Presentation</vt:lpstr>
      <vt:lpstr>Sole Source</vt:lpstr>
      <vt:lpstr>Sole Source Procurement</vt:lpstr>
      <vt:lpstr>Sole Source Products</vt:lpstr>
      <vt:lpstr>Sole Brand Acquisition</vt:lpstr>
      <vt:lpstr>Sole Brand Procurement</vt:lpstr>
      <vt:lpstr>Sole Source or Sole Brand  Acquisition Certification</vt:lpstr>
      <vt:lpstr>Sole Source/Sole Brand</vt:lpstr>
      <vt:lpstr>CONTINUE TO MODULE 6</vt:lpstr>
    </vt:vector>
  </TitlesOfParts>
  <Company>State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Loretta Caldwell</dc:creator>
  <cp:lastModifiedBy>Jake Lowrey</cp:lastModifiedBy>
  <cp:revision>88</cp:revision>
  <dcterms:created xsi:type="dcterms:W3CDTF">2018-01-22T17:45:31Z</dcterms:created>
  <dcterms:modified xsi:type="dcterms:W3CDTF">2020-05-20T18:45:06Z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0x0101005C132B3286FF8346B22D1DA34C0719AC</vt:lpwstr>
  </property>
</Properties>
</file>