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59"/>
  </p:notesMasterIdLst>
  <p:sldIdLst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4" r:id="rId22"/>
    <p:sldId id="275" r:id="rId23"/>
    <p:sldId id="309" r:id="rId24"/>
    <p:sldId id="310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63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61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373C9A-A83B-4E9C-A2C4-77AEBE8C488D}" type="datetimeFigureOut">
              <a:rPr lang="en-US" smtClean="0"/>
              <a:t>5/20/2020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9CC3C7-5B13-4F81-A31B-67BE4BC9B0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6368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B9CC3C7-5B13-4F81-A31B-67BE4BC9B04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349974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338069" y="416306"/>
            <a:ext cx="4467860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782827" y="4128007"/>
            <a:ext cx="7578344" cy="7569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58CBB4-50A0-4073-8543-1E981FF942F6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76747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5469" y="119473"/>
            <a:ext cx="7973059" cy="677108"/>
          </a:xfr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359227-9CCC-4878-8120-15E5FB8CD438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7562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5470" y="86087"/>
            <a:ext cx="7973059" cy="677108"/>
          </a:xfrm>
        </p:spPr>
        <p:txBody>
          <a:bodyPr lIns="0" tIns="0" rIns="0" bIns="0"/>
          <a:lstStyle>
            <a:lvl1pPr algn="ctr"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916939" y="1595881"/>
            <a:ext cx="3717925" cy="3644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01844" y="1599056"/>
            <a:ext cx="3217545" cy="39408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 u="heavy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34FAE-C4E1-4783-8858-A81B2B19C976}" type="datetime1">
              <a:rPr lang="en-US" smtClean="0"/>
              <a:t>5/20/2020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6870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85470" y="86087"/>
            <a:ext cx="7973059" cy="1354217"/>
          </a:xfrm>
        </p:spPr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r>
              <a:rPr lang="en-US" dirty="0" smtClean="0"/>
              <a:t/>
            </a:r>
            <a:br>
              <a:rPr lang="en-US" dirty="0" smtClean="0"/>
            </a:b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E89B56-336C-4250-A82D-B7E45085E889}" type="datetime1">
              <a:rPr lang="en-US" smtClean="0"/>
              <a:t>5/20/2020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82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9144000" cy="68569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547CE-03DD-48E7-AC12-146005962183}" type="datetime1">
              <a:rPr lang="en-US" smtClean="0"/>
              <a:t>5/20/2020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spc="-5" dirty="0">
                <a:solidFill>
                  <a:srgbClr val="000000"/>
                </a:solidFill>
              </a:rPr>
              <a:t>‹#›</a:t>
            </a:fld>
            <a:endParaRPr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1470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0" y="0"/>
            <a:ext cx="8951088" cy="6858000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85470" y="86087"/>
            <a:ext cx="7973059" cy="6771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743585" y="1464818"/>
            <a:ext cx="7656829" cy="46215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4924EB-C1E6-4773-A582-8D650298F7B3}" type="datetime1">
              <a:rPr lang="en-US" smtClean="0"/>
              <a:t>5/20/2020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4057095" y="6542880"/>
            <a:ext cx="1257584" cy="1795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 sz="1200" b="0" i="0">
                <a:solidFill>
                  <a:srgbClr val="8A8A8A"/>
                </a:solidFill>
                <a:latin typeface="Arial"/>
                <a:cs typeface="Arial"/>
              </a:defRPr>
            </a:lvl1pPr>
          </a:lstStyle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pPr marL="109855">
                <a:lnSpc>
                  <a:spcPts val="1425"/>
                </a:lnSpc>
              </a:pPr>
              <a:t>‹#›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46394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</p:sldLayoutIdLst>
  <p:hf hdr="0" ftr="0" dt="0"/>
  <p:txStyles>
    <p:titleStyle>
      <a:lvl1pPr algn="ctr">
        <a:defRPr sz="4000"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1" y="0"/>
            <a:ext cx="9143999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" y="2169766"/>
            <a:ext cx="9128758" cy="113300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>
                <a:srgbClr val="4B2203"/>
              </a:buClr>
              <a:buSzTx/>
              <a:buFontTx/>
              <a:buNone/>
              <a:tabLst>
                <a:tab pos="354965" algn="l"/>
                <a:tab pos="355600" algn="l"/>
              </a:tabLst>
              <a:defRPr/>
            </a:pPr>
            <a:r>
              <a:rPr kumimoji="0" lang="en-US" sz="36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Procurement </a:t>
            </a:r>
            <a:r>
              <a:rPr kumimoji="0" lang="en-US" sz="36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Process</a:t>
            </a:r>
          </a:p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>
                <a:srgbClr val="4B2203"/>
              </a:buClr>
              <a:buSzTx/>
              <a:buFontTx/>
              <a:buNone/>
              <a:tabLst>
                <a:tab pos="354965" algn="l"/>
                <a:tab pos="355600" algn="l"/>
              </a:tabLst>
              <a:defRPr/>
            </a:pPr>
            <a:r>
              <a:rPr lang="en-US" sz="3600" spc="-15" dirty="0" smtClean="0">
                <a:solidFill>
                  <a:prstClr val="black"/>
                </a:solidFill>
                <a:latin typeface="Calibri"/>
                <a:cs typeface="Calibri"/>
              </a:rPr>
              <a:t>Module 4</a:t>
            </a:r>
            <a:endParaRPr kumimoji="0" lang="en-US" sz="3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>
          <a:xfrm>
            <a:off x="4057095" y="6436344"/>
            <a:ext cx="1257584" cy="179536"/>
          </a:xfrm>
        </p:spPr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40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8784" y="1195487"/>
            <a:ext cx="7778496" cy="27879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R="1448435" lvl="0" indent="-825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3: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Bidding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kumimoji="0" lang="en-US" sz="2800" b="0" i="0" u="none" strike="noStrike" kern="1200" cap="none" spc="-1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R="1448435" lvl="0" indent="-8255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</a:t>
            </a:r>
            <a:r>
              <a:rPr kumimoji="0" sz="2800" b="0" i="0" u="none" strike="noStrike" kern="1200" cap="none" spc="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Access 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review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Ask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clarification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Prepare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submit the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response.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Revise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withdraw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response.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10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5761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195487"/>
            <a:ext cx="7790688" cy="371178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2755265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4: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kumimoji="0" lang="en-US" sz="2800" b="0" i="0" u="none" strike="noStrike" kern="1200" cap="none" spc="-1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94615" marR="2755265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</a:t>
            </a:r>
            <a:r>
              <a:rPr kumimoji="0" sz="2800" b="0" i="0" u="none" strike="noStrike" kern="1200" cap="none" spc="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Manage 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bidders’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eligibility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 additional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 from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(may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include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conducting interviews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demonstrations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negotiations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appropriate.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Finalize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discussions.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9463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207679"/>
            <a:ext cx="7778496" cy="288335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2461895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4: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lang="en-US" sz="2800" spc="-15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94615" marR="2461895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</a:t>
            </a:r>
            <a:r>
              <a:rPr kumimoji="0" sz="2800" b="0" i="0" u="none" strike="noStrike" kern="1200" cap="none" spc="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Respond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requests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clarifications,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Appear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interviews,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Participate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negotiations,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Participate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discussions, if</a:t>
            </a:r>
            <a:r>
              <a:rPr kumimoji="0" sz="2400" b="0" i="0" u="none" strike="noStrike" kern="1200" cap="none" spc="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7497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193943"/>
            <a:ext cx="7790688" cy="4503797"/>
          </a:xfrm>
          <a:prstGeom prst="rect">
            <a:avLst/>
          </a:prstGeom>
        </p:spPr>
        <p:txBody>
          <a:bodyPr vert="horz" wrap="square" lIns="0" tIns="11176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</a:t>
            </a:r>
            <a:r>
              <a:rPr kumimoji="0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kumimoji="0" lang="en-US" sz="2800" b="0" i="0" u="none" strike="noStrike" kern="1200" cap="none" spc="-1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8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 </a:t>
            </a:r>
            <a:r>
              <a:rPr kumimoji="0" sz="28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 </a:t>
            </a:r>
            <a:r>
              <a:rPr kumimoji="0" sz="28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Proposal </a:t>
            </a:r>
            <a:r>
              <a:rPr kumimoji="0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Invitation </a:t>
            </a:r>
            <a:r>
              <a:rPr kumimoji="0" sz="28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Bid:</a:t>
            </a: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public notice of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results.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Check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 has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registration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financial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insurance</a:t>
            </a:r>
            <a:r>
              <a:rPr kumimoji="0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461645" lvl="0" indent="-341313" algn="l" defTabSz="914400" rtl="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Have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records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prompt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review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Issue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Participate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protest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applicable.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81513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195832"/>
            <a:ext cx="7778496" cy="2694969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R="5080" lvl="0" indent="-596265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5:</a:t>
            </a:r>
            <a:r>
              <a:rPr kumimoji="0" lang="en-US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 </a:t>
            </a:r>
            <a:r>
              <a:rPr kumimoji="0" sz="2800" b="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– Request for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Proposal</a:t>
            </a:r>
            <a:r>
              <a:rPr kumimoji="0" lang="en-US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Invitation </a:t>
            </a:r>
            <a:r>
              <a:rPr kumimoji="0" sz="2800" b="0" i="0" u="none" strike="noStrike" kern="1200" cap="none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800" b="0" i="0" u="none" strike="noStrike" kern="1200" cap="none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</a:t>
            </a:r>
            <a:endParaRPr kumimoji="0" lang="en-US" sz="2800" b="0" i="0" u="none" strike="noStrike" kern="1200" cap="none" normalizeH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R="5080" lvl="0" indent="-596265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lang="en-US" sz="2800" dirty="0" smtClean="0">
                <a:solidFill>
                  <a:prstClr val="black"/>
                </a:solidFill>
                <a:latin typeface="Calibri"/>
                <a:cs typeface="Calibri"/>
              </a:rPr>
              <a:t>Supplier Actions:</a:t>
            </a:r>
            <a:endParaRPr kumimoji="0" sz="2800" b="0" i="0" u="none" strike="noStrike" kern="1200" cap="none" normalizeH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Receive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award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</a:t>
            </a:r>
            <a:r>
              <a:rPr kumimoji="0" sz="24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applicable.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Contact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user agency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Notice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Participate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protest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applicable.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60896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195487"/>
            <a:ext cx="7790688" cy="32655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3397250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lang="en-US" sz="2800" spc="-15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94615" marR="3397250" lvl="0" indent="-82550" algn="l" defTabSz="914400" rtl="0" eaLnBrk="1" fontAlgn="auto" latinLnBrk="0" hangingPunct="1">
              <a:lnSpc>
                <a:spcPct val="12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</a:t>
            </a:r>
            <a:r>
              <a:rPr kumimoji="0" sz="2800" b="0" i="0" u="none" strike="noStrike" kern="1200" cap="none" spc="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Administer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manage the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discuss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new risks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changes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either the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schedule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pricing.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90170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Work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supplier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resolve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disputes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Complete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close out</a:t>
            </a:r>
            <a:r>
              <a:rPr kumimoji="0" sz="24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tasks.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52780" algn="l"/>
              </a:tabLst>
              <a:defRPr/>
            </a:pP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supplier/product</a:t>
            </a:r>
            <a:r>
              <a:rPr kumimoji="0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15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52731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8784" y="1192726"/>
            <a:ext cx="7766304" cy="358713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94615" marR="2967355" lvl="0" indent="-82550" algn="l" defTabSz="914400" rtl="0" eaLnBrk="1" fontAlgn="auto" latinLnBrk="0" hangingPunct="1">
              <a:lnSpc>
                <a:spcPct val="11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6: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endParaRPr kumimoji="0" lang="en-US" sz="2800" b="0" i="0" u="none" strike="noStrike" kern="1200" cap="none" spc="-1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94615" marR="2967355" lvl="0" indent="-82550" algn="l" defTabSz="914400" rtl="0" eaLnBrk="1" fontAlgn="auto" latinLnBrk="0" hangingPunct="1">
              <a:lnSpc>
                <a:spcPct val="11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Supplier</a:t>
            </a:r>
            <a:r>
              <a:rPr kumimoji="0" sz="2800" b="0" i="0" u="none" strike="noStrike" kern="1200" cap="none" spc="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6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under the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8415" lvl="0" indent="-341313" algn="l" defTabSz="914400" rtl="0" eaLnBrk="1" fontAlgn="auto" latinLnBrk="0" hangingPunct="1">
              <a:lnSpc>
                <a:spcPts val="302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File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reports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discuss with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3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changes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timeline or</a:t>
            </a:r>
            <a:r>
              <a:rPr kumimoji="0" sz="2400" b="0" i="0" u="none" strike="noStrike" kern="1200" cap="none" spc="9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pricing.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lnSpc>
                <a:spcPts val="302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Work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entity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resolve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disputes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248285" lvl="0" indent="-341313" algn="l" defTabSz="914400" rtl="0" eaLnBrk="1" fontAlgn="auto" latinLnBrk="0" hangingPunct="1">
              <a:lnSpc>
                <a:spcPts val="3020"/>
              </a:lnSpc>
              <a:spcBef>
                <a:spcPts val="68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Deliver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“as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builts,”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diagrams,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reference</a:t>
            </a:r>
            <a:r>
              <a:rPr kumimoji="0" lang="en-US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materials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warranties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future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16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400640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/>
          <p:nvPr/>
        </p:nvSpPr>
        <p:spPr>
          <a:xfrm>
            <a:off x="950976" y="1190062"/>
            <a:ext cx="7766304" cy="3572773"/>
          </a:xfrm>
          <a:prstGeom prst="rect">
            <a:avLst/>
          </a:prstGeom>
        </p:spPr>
        <p:txBody>
          <a:bodyPr vert="horz" wrap="square" lIns="0" tIns="195580" rIns="0" bIns="0" rtlCol="0">
            <a:sp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15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NOTE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5080" lvl="0" indent="0" defTabSz="914400" rtl="0" eaLnBrk="1" fontAlgn="auto" latinLnBrk="0" hangingPunct="1">
              <a:lnSpc>
                <a:spcPct val="100000"/>
              </a:lnSpc>
              <a:spcBef>
                <a:spcPts val="144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Invoicing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ratification are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considered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part of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payment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ratification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process. Complete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accurate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during the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has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direct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impact on 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invoicing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ratification/payment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process.</a:t>
            </a:r>
            <a:endParaRPr lang="en-US" sz="2400" spc="-10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2700" marR="5080" defTabSz="914400">
              <a:spcBef>
                <a:spcPts val="1440"/>
              </a:spcBef>
              <a:defRPr/>
            </a:pP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If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requisition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is 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correctly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created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maintained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</a:t>
            </a:r>
            <a:r>
              <a:rPr kumimoji="0" sz="2400" b="0" i="0" u="none" strike="noStrike" kern="1200" cap="none" spc="-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Berlin Sans FB"/>
              </a:rPr>
              <a:t>PeopleSoft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Berlin Sans FB"/>
              </a:rPr>
              <a:t>, r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eceipting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invoicing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will be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problematic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payment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will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potentially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delayed.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17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855093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5492" y="560323"/>
            <a:ext cx="856850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5" dirty="0"/>
              <a:t>Why We Need </a:t>
            </a:r>
            <a:r>
              <a:rPr lang="en-US" sz="3200" b="0" spc="-5" dirty="0"/>
              <a:t>Procurement </a:t>
            </a:r>
            <a:r>
              <a:rPr sz="3200" b="0" spc="-5" dirty="0"/>
              <a:t>Guidelines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38784" y="1336039"/>
            <a:ext cx="7824216" cy="3330206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41313" marR="378460" lvl="0" indent="-328613" algn="l" defTabSz="914400" rtl="0" eaLnBrk="1" fontAlgn="auto" latinLnBrk="0" hangingPunct="1">
              <a:lnSpc>
                <a:spcPts val="3020"/>
              </a:lnSpc>
              <a:spcBef>
                <a:spcPts val="484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Acquiring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commodities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skills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discipline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knowledge.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lnSpc>
                <a:spcPts val="3020"/>
              </a:lnSpc>
              <a:spcBef>
                <a:spcPts val="80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fundamental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mission of the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centralized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function is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goods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205104" lvl="0" indent="-328613" algn="l" defTabSz="914400" rtl="0" eaLnBrk="1" fontAlgn="auto" latinLnBrk="0" hangingPunct="1">
              <a:lnSpc>
                <a:spcPts val="3020"/>
              </a:lnSpc>
              <a:spcBef>
                <a:spcPts val="82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Successful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suppliers must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quality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goods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reasonable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“lowest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best”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</a:t>
            </a:r>
            <a:r>
              <a:rPr kumimoji="0" lang="en-US" sz="24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r>
              <a:rPr kumimoji="0" sz="24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”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18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644372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450215" y="405384"/>
            <a:ext cx="869378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/>
              <a:t>Why We Need </a:t>
            </a:r>
            <a:r>
              <a:rPr lang="en-US" sz="3200" b="0" spc="-5" dirty="0"/>
              <a:t>Procurement </a:t>
            </a:r>
            <a:r>
              <a:rPr sz="3200" b="0" spc="-5" dirty="0"/>
              <a:t>Guidelines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50976" y="1208350"/>
            <a:ext cx="7754112" cy="2724463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341313" marR="164465" lvl="0" indent="-3302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Knowledge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Central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 and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Rules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establishes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level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playing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field 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protects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6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buyer</a:t>
            </a:r>
            <a:r>
              <a:rPr kumimoji="0" sz="24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302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shall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retain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records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include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but 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justification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supporting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documents,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related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evaluations,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other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evidence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reports.</a:t>
            </a:r>
            <a:endParaRPr lang="en-US" sz="2400" spc="-10" dirty="0">
              <a:solidFill>
                <a:prstClr val="black"/>
              </a:solidFill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19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7865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5338" y="286924"/>
            <a:ext cx="650620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0" spc="-10" dirty="0" smtClean="0"/>
              <a:t>Learner</a:t>
            </a:r>
            <a:r>
              <a:rPr sz="3200" b="0" spc="-25" dirty="0" smtClean="0"/>
              <a:t> </a:t>
            </a:r>
            <a:r>
              <a:rPr sz="3200" b="0" spc="-15" dirty="0" smtClean="0"/>
              <a:t>Outcomes</a:t>
            </a:r>
            <a:endParaRPr sz="3200" b="0" spc="-15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1528711"/>
            <a:ext cx="7896225" cy="3860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Students will: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Recite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stages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</a:t>
            </a:r>
            <a:r>
              <a:rPr kumimoji="0" lang="en-US" sz="24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process.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Recall the most appropriate bid method for small purchases.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Memorize when the procurement process begins.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Recall the most complex method to evaluate offers.</a:t>
            </a:r>
          </a:p>
          <a:p>
            <a:pPr marL="280988" marR="0" lvl="0" indent="-280988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Name the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type of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 most appropriate for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informal solicitation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(less than $10,000)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purchases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.</a:t>
            </a:r>
          </a:p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endParaRPr kumimoji="0" lang="en-US" sz="1800" b="0" i="0" u="none" strike="noStrike" kern="1200" cap="none" spc="-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>
                <a:solidFill>
                  <a:srgbClr val="000000"/>
                </a:solidFill>
              </a:uFill>
              <a:latin typeface="Calibri"/>
              <a:ea typeface="+mn-ea"/>
              <a:cs typeface="Calibri"/>
            </a:endParaRPr>
          </a:p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95591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469" y="119473"/>
            <a:ext cx="7973059" cy="492443"/>
          </a:xfrm>
        </p:spPr>
        <p:txBody>
          <a:bodyPr/>
          <a:lstStyle/>
          <a:p>
            <a:r>
              <a:rPr lang="en-US" sz="3200" b="0" dirty="0" smtClean="0"/>
              <a:t>Price Analysis</a:t>
            </a:r>
            <a:endParaRPr lang="en-US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472" y="1399967"/>
            <a:ext cx="7656829" cy="3323987"/>
          </a:xfr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b="0" dirty="0">
                <a:latin typeface="+mj-lt"/>
              </a:rPr>
              <a:t>Price analysis is the examination of a vendor's </a:t>
            </a:r>
            <a:r>
              <a:rPr lang="en-US" b="0" dirty="0" smtClean="0">
                <a:latin typeface="+mj-lt"/>
              </a:rPr>
              <a:t>price.</a:t>
            </a:r>
          </a:p>
          <a:p>
            <a:pPr marR="0" lvl="0" algn="l" defTabSz="914400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endParaRPr lang="en-US" kern="1200" spc="-5" dirty="0">
              <a:solidFill>
                <a:srgbClr val="2F2B20"/>
              </a:solidFill>
              <a:uFill>
                <a:solidFill>
                  <a:srgbClr val="2F2B20"/>
                </a:solidFill>
              </a:uFill>
              <a:latin typeface="+mj-lt"/>
              <a:cs typeface="Arial"/>
            </a:endParaRPr>
          </a:p>
          <a:p>
            <a:pPr algn="ctr" rtl="0">
              <a:defRPr/>
            </a:pPr>
            <a:r>
              <a:rPr lang="en-US" b="0" kern="1200" spc="-5" dirty="0" smtClean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cs typeface="Arial"/>
              </a:rPr>
              <a:t>What </a:t>
            </a:r>
            <a:r>
              <a:rPr lang="en-US" b="0" kern="1200" spc="-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cs typeface="Arial"/>
              </a:rPr>
              <a:t>is the most appropriate evaluation method for </a:t>
            </a:r>
            <a:r>
              <a:rPr lang="en-US" b="0" kern="1200" spc="-5" dirty="0" smtClean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cs typeface="Arial"/>
              </a:rPr>
              <a:t>simple</a:t>
            </a:r>
            <a:r>
              <a:rPr lang="en-US" b="0" kern="1200" spc="-30" dirty="0" smtClean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cs typeface="Arial"/>
              </a:rPr>
              <a:t> </a:t>
            </a:r>
            <a:r>
              <a:rPr lang="en-US" b="0" kern="1200" spc="-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cs typeface="Arial"/>
              </a:rPr>
              <a:t>purchases?</a:t>
            </a:r>
          </a:p>
          <a:p>
            <a:pPr marL="342900" marR="0" lvl="0" indent="-342900" algn="ctr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b="0" spc="-5" dirty="0">
              <a:solidFill>
                <a:srgbClr val="2F2B20"/>
              </a:solidFill>
              <a:uFill>
                <a:solidFill>
                  <a:srgbClr val="2F2B20"/>
                </a:solidFill>
              </a:uFill>
              <a:latin typeface="+mj-lt"/>
              <a:cs typeface="Arial"/>
            </a:endParaRPr>
          </a:p>
          <a:p>
            <a:pPr marR="0" lvl="0" algn="ctr" defTabSz="914400" rtl="0" eaLnBrk="1" fontAlgn="auto" latinLnBrk="0" hangingPunct="1">
              <a:spcAft>
                <a:spcPts val="0"/>
              </a:spcAft>
              <a:buClrTx/>
              <a:buSzTx/>
              <a:tabLst/>
              <a:defRPr/>
            </a:pPr>
            <a:r>
              <a:rPr lang="en-US" b="0" kern="1200" spc="-5" dirty="0" smtClean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Price</a:t>
            </a:r>
            <a:r>
              <a:rPr lang="en-US" b="0" kern="1200" spc="-125" dirty="0" smtClean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 </a:t>
            </a:r>
            <a:r>
              <a:rPr lang="en-US" b="0" kern="1200" spc="-10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Analysis!!</a:t>
            </a:r>
            <a:endParaRPr lang="en-US" b="0" kern="1200" dirty="0">
              <a:solidFill>
                <a:prstClr val="black"/>
              </a:solidFill>
              <a:latin typeface="+mj-lt"/>
              <a:cs typeface="Arial"/>
            </a:endParaRPr>
          </a:p>
          <a:p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20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828370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5469" y="119473"/>
            <a:ext cx="7973059" cy="492443"/>
          </a:xfrm>
        </p:spPr>
        <p:txBody>
          <a:bodyPr/>
          <a:lstStyle/>
          <a:p>
            <a:r>
              <a:rPr lang="en-US" sz="3200" b="0" dirty="0" smtClean="0"/>
              <a:t>Value Analysis</a:t>
            </a:r>
            <a:endParaRPr lang="en-US" sz="3200" b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585" y="1464818"/>
            <a:ext cx="7656829" cy="2905924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b="0" dirty="0" smtClean="0"/>
              <a:t>Value analysis in purchasing </a:t>
            </a:r>
            <a:r>
              <a:rPr lang="en-US" b="0" dirty="0"/>
              <a:t>is to allow purchasers to improve the value obtained from purchases</a:t>
            </a:r>
            <a:r>
              <a:rPr lang="en-US" b="0" dirty="0" smtClean="0"/>
              <a:t>.</a:t>
            </a:r>
          </a:p>
          <a:p>
            <a:endParaRPr lang="en-US" b="0" dirty="0"/>
          </a:p>
          <a:p>
            <a:pPr marR="0" lvl="0" indent="0" algn="ctr" defTabSz="914400" rtl="0" eaLnBrk="1" fontAlgn="auto" latinLnBrk="0" hangingPunct="1">
              <a:spcBef>
                <a:spcPts val="18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1200" spc="-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What is the most complex method </a:t>
            </a:r>
            <a:r>
              <a:rPr lang="en-US" b="0" kern="1200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to </a:t>
            </a:r>
            <a:r>
              <a:rPr lang="en-US" b="0" kern="1200" spc="-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evaluate</a:t>
            </a:r>
            <a:r>
              <a:rPr lang="en-US" b="0" kern="1200" spc="2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 </a:t>
            </a:r>
            <a:r>
              <a:rPr lang="en-US" b="0" kern="1200" spc="-10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offers?</a:t>
            </a:r>
            <a:endParaRPr lang="en-US" b="0" kern="1200" dirty="0">
              <a:solidFill>
                <a:prstClr val="black"/>
              </a:solidFill>
              <a:latin typeface="+mj-lt"/>
              <a:cs typeface="Arial"/>
            </a:endParaRPr>
          </a:p>
          <a:p>
            <a:pPr marR="0" lvl="0" indent="0" algn="ctr" defTabSz="914400" rtl="0" eaLnBrk="1" fontAlgn="auto" latinLnBrk="0" hangingPunct="1">
              <a:spcBef>
                <a:spcPts val="7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="0" kern="1200" spc="-30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Value</a:t>
            </a:r>
            <a:r>
              <a:rPr lang="en-US" b="0" kern="1200" spc="-150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 </a:t>
            </a:r>
            <a:r>
              <a:rPr lang="en-US" b="0" kern="1200" spc="-5" dirty="0">
                <a:solidFill>
                  <a:srgbClr val="2F2B20"/>
                </a:solidFill>
                <a:uFill>
                  <a:solidFill>
                    <a:srgbClr val="2F2B20"/>
                  </a:solidFill>
                </a:uFill>
                <a:latin typeface="+mj-lt"/>
                <a:cs typeface="Arial"/>
              </a:rPr>
              <a:t>Analysis!</a:t>
            </a:r>
            <a:endParaRPr lang="en-US" b="0" kern="1200" dirty="0">
              <a:solidFill>
                <a:prstClr val="black"/>
              </a:solidFill>
              <a:latin typeface="+mj-lt"/>
              <a:cs typeface="Arial"/>
            </a:endParaRPr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94622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32466"/>
            <a:ext cx="86080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5" dirty="0"/>
              <a:t>Lowest and Best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891286" y="1243584"/>
            <a:ext cx="7801610" cy="2864887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means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 based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which include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total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</a:t>
            </a:r>
            <a:r>
              <a:rPr kumimoji="0" sz="2400" b="0" i="0" u="none" strike="noStrike" kern="1200" cap="none" spc="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quality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reliability of the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product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consistency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 with the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agency’s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planning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announced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strategic program</a:t>
            </a:r>
            <a:r>
              <a:rPr kumimoji="0" sz="2400" b="0" i="0" u="none" strike="noStrike" kern="1200" cap="none" spc="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direction</a:t>
            </a:r>
            <a:r>
              <a:rPr kumimoji="0" sz="1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700444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231392"/>
            <a:ext cx="7001167" cy="3217547"/>
          </a:xfrm>
          <a:prstGeom prst="rect">
            <a:avLst/>
          </a:prstGeom>
        </p:spPr>
        <p:txBody>
          <a:bodyPr vert="horz" wrap="square" lIns="0" tIns="100330" rIns="0" bIns="0" rtlCol="0">
            <a:spAutoFit/>
          </a:bodyPr>
          <a:lstStyle/>
          <a:p>
            <a:pPr marL="240665" marR="0" lvl="0" indent="-227965" algn="l" defTabSz="914400" rtl="0" eaLnBrk="1" fontAlgn="auto" latinLnBrk="0" hangingPunct="1">
              <a:lnSpc>
                <a:spcPct val="100000"/>
              </a:lnSpc>
              <a:spcBef>
                <a:spcPts val="790"/>
              </a:spcBef>
              <a:spcAft>
                <a:spcPts val="0"/>
              </a:spcAft>
              <a:buClr>
                <a:srgbClr val="2F2B20"/>
              </a:buClr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Defined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Title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74,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section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85.2.19.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52780" marR="113030" lvl="1" indent="-34290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>
                <a:tab pos="539115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“based on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include but not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…”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gives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list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might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</a:t>
            </a:r>
            <a:r>
              <a:rPr kumimoji="0" sz="2000" b="0" i="0" u="none" strike="noStrike" kern="1200" cap="none" spc="-25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000" b="0" i="0" u="none" strike="noStrike" kern="1200" cap="none" spc="-25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2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r>
              <a:rPr kumimoji="0" sz="2000" b="0" i="0" u="none" strike="noStrike" kern="1200" cap="none" spc="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0665" marR="0" lvl="0" indent="-227965" algn="l" defTabSz="914400" rtl="0" eaLnBrk="1" fontAlgn="auto" latinLnBrk="0" hangingPunct="1">
              <a:lnSpc>
                <a:spcPct val="100000"/>
              </a:lnSpc>
              <a:spcBef>
                <a:spcPts val="65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 meets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specifications.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0665" marR="0" lvl="0" indent="-227965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used in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Invitations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6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-5" normalizeH="0" baseline="0" noProof="0" dirty="0" smtClean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675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endParaRPr lang="en-US" sz="2400" spc="-5" dirty="0">
              <a:solidFill>
                <a:srgbClr val="2F2B20"/>
              </a:solidFill>
              <a:latin typeface="Calibri"/>
              <a:cs typeface="Calibri"/>
            </a:endParaRPr>
          </a:p>
          <a:p>
            <a:pPr marR="0" lvl="0" indent="0" algn="ctr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strike="noStrike" kern="1200" cap="none" spc="-5" normalizeH="0" baseline="0" noProof="0" dirty="0" smtClean="0">
              <a:ln>
                <a:noFill/>
              </a:ln>
              <a:solidFill>
                <a:srgbClr val="2F2B20"/>
              </a:solidFill>
              <a:effectLst/>
              <a:uLnTx/>
              <a:uFill>
                <a:solidFill>
                  <a:srgbClr val="2F2B20"/>
                </a:solidFill>
              </a:uFill>
              <a:latin typeface="Arial"/>
              <a:ea typeface="+mn-ea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36448" y="433069"/>
            <a:ext cx="8607552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5" dirty="0" smtClean="0">
                <a:solidFill>
                  <a:srgbClr val="2F2B20"/>
                </a:solidFill>
                <a:latin typeface="Calibri"/>
                <a:cs typeface="Calibri"/>
              </a:rPr>
              <a:t>Lowest </a:t>
            </a:r>
            <a:r>
              <a:rPr sz="3200" b="0" spc="-70" dirty="0">
                <a:solidFill>
                  <a:srgbClr val="2F2B20"/>
                </a:solidFill>
                <a:latin typeface="Calibri"/>
                <a:cs typeface="Calibri"/>
              </a:rPr>
              <a:t>and </a:t>
            </a:r>
            <a:r>
              <a:rPr sz="3200" b="0" spc="-90" dirty="0">
                <a:solidFill>
                  <a:srgbClr val="2F2B20"/>
                </a:solidFill>
                <a:latin typeface="Calibri"/>
                <a:cs typeface="Calibri"/>
              </a:rPr>
              <a:t>Best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0302" y="6324980"/>
            <a:ext cx="71120" cy="396240"/>
          </a:xfrm>
          <a:custGeom>
            <a:avLst/>
            <a:gdLst/>
            <a:ahLst/>
            <a:cxnLst/>
            <a:rect l="l" t="t" r="r" b="b"/>
            <a:pathLst>
              <a:path w="71120" h="396240">
                <a:moveTo>
                  <a:pt x="0" y="0"/>
                </a:moveTo>
                <a:lnTo>
                  <a:pt x="27684" y="5588"/>
                </a:lnTo>
                <a:lnTo>
                  <a:pt x="50290" y="20829"/>
                </a:lnTo>
                <a:lnTo>
                  <a:pt x="65531" y="43435"/>
                </a:lnTo>
                <a:lnTo>
                  <a:pt x="71120" y="71120"/>
                </a:lnTo>
                <a:lnTo>
                  <a:pt x="71120" y="325120"/>
                </a:lnTo>
                <a:lnTo>
                  <a:pt x="65531" y="352804"/>
                </a:lnTo>
                <a:lnTo>
                  <a:pt x="50290" y="375410"/>
                </a:lnTo>
                <a:lnTo>
                  <a:pt x="27684" y="390651"/>
                </a:lnTo>
                <a:lnTo>
                  <a:pt x="0" y="39624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29240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21639"/>
            <a:ext cx="86080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105" dirty="0">
                <a:solidFill>
                  <a:srgbClr val="2F2B20"/>
                </a:solidFill>
              </a:rPr>
              <a:t>Best Value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38784" y="1272031"/>
            <a:ext cx="7824216" cy="331116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means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criteria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include,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acquisition’s operational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would</a:t>
            </a:r>
            <a:r>
              <a:rPr kumimoji="0" sz="2400" b="0" i="0" u="none" strike="noStrike" kern="1200" cap="none" spc="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incur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quality of the acquisition, or its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technical</a:t>
            </a:r>
            <a:r>
              <a:rPr kumimoji="0" sz="24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competency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reliability of the bidder’s delivery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implementation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schedules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acquisition’s facilitation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data transfer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systems</a:t>
            </a:r>
            <a:r>
              <a:rPr kumimoji="0" sz="2400" b="0" i="0" u="none" strike="noStrike" kern="1200" cap="none" spc="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integration.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948241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73455"/>
            <a:ext cx="86080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5" dirty="0">
                <a:solidFill>
                  <a:srgbClr val="2F2B20"/>
                </a:solidFill>
              </a:rPr>
              <a:t>Best Value </a:t>
            </a:r>
            <a:r>
              <a:rPr lang="en-US" sz="3200" b="0" spc="-105" dirty="0" smtClean="0">
                <a:solidFill>
                  <a:srgbClr val="2F2B20"/>
                </a:solidFill>
              </a:rPr>
              <a:t>–</a:t>
            </a:r>
            <a:r>
              <a:rPr sz="3200" b="0" spc="-105" dirty="0" smtClean="0">
                <a:solidFill>
                  <a:srgbClr val="2F2B20"/>
                </a:solidFill>
              </a:rPr>
              <a:t> </a:t>
            </a:r>
            <a:r>
              <a:rPr sz="3200" b="0" spc="-105" dirty="0">
                <a:solidFill>
                  <a:srgbClr val="2F2B20"/>
                </a:solidFill>
              </a:rPr>
              <a:t>Continued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26592" y="1289304"/>
            <a:ext cx="7836408" cy="278794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5080" lvl="0" indent="0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means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criteria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include,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acquisition’s warranties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guarantees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bidder’s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return</a:t>
            </a:r>
            <a:r>
              <a:rPr kumimoji="0" sz="2400" b="0" i="0" u="none" strike="noStrike" kern="1200" cap="none" spc="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policy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bidder’s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financial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stability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acquisition’s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adherence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agency’s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planning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announced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strategic program</a:t>
            </a:r>
            <a:r>
              <a:rPr kumimoji="0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direction.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25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3906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424687"/>
            <a:ext cx="86080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105" dirty="0">
                <a:solidFill>
                  <a:srgbClr val="2F2B20"/>
                </a:solidFill>
              </a:rPr>
              <a:t>Best Value - Continued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914400" y="1233932"/>
            <a:ext cx="7802880" cy="3947234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12700" marR="63500" lvl="0" indent="0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means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criteria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include,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350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bidders’ industry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program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experience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record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successful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past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acquisitions of similar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scope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sz="2400" b="0" i="0" u="none" strike="noStrike" kern="1200" cap="none" spc="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complexity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350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anticipated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acceptance by user</a:t>
            </a:r>
            <a:r>
              <a:rPr kumimoji="0" sz="2400" b="0" i="0" u="none" strike="noStrike" kern="1200" cap="none" spc="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groups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350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acquisition’s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of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proven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development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methodology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innovative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current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technologies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lead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quality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results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3500" lvl="1" indent="-341313" algn="l" defTabSz="914400" rtl="0" eaLnBrk="1" fontAlgn="auto" latinLnBrk="0" hangingPunct="1">
              <a:lnSpc>
                <a:spcPct val="100000"/>
              </a:lnSpc>
              <a:spcBef>
                <a:spcPts val="38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agency’s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desire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sz="2400" b="0" i="0" u="none" strike="noStrike" kern="1200" cap="none" spc="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26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90930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8784" y="1192320"/>
            <a:ext cx="7778496" cy="4154342"/>
          </a:xfrm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Clr>
                <a:srgbClr val="2F2B20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Defined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Title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74,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section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85.2.2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84213" marR="266700" lvl="1" indent="-342900" algn="l" defTabSz="914400" rtl="0" eaLnBrk="1" fontAlgn="auto" latinLnBrk="0" hangingPunct="1">
              <a:lnSpc>
                <a:spcPts val="2810"/>
              </a:lnSpc>
              <a:spcBef>
                <a:spcPts val="675"/>
              </a:spcBef>
              <a:spcAft>
                <a:spcPts val="0"/>
              </a:spcAft>
              <a:buClrTx/>
              <a:buSzTx/>
              <a:buFont typeface="Calibri" panose="020F0502020204030204" pitchFamily="34" charset="0"/>
              <a:buChar char="–"/>
              <a:tabLst>
                <a:tab pos="512763" algn="l"/>
              </a:tabLst>
              <a:defRPr/>
            </a:pP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“Evaluation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include, but is not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limited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…”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–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gives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 ideas </a:t>
            </a:r>
            <a:r>
              <a:rPr kumimoji="0" sz="2000" b="0" i="0" u="none" strike="noStrike" kern="1200" cap="none" spc="-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sz="2000" b="0" i="0" u="none" strike="noStrike" kern="1200" cap="none" spc="3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term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“may”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adds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increased</a:t>
            </a:r>
            <a:r>
              <a:rPr kumimoji="0" sz="2400" b="0" i="0" u="none" strike="noStrike" kern="1200" cap="none" spc="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flexibility.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891540" lvl="0" indent="-328613" algn="l" defTabSz="914400" rtl="0" eaLnBrk="1" fontAlgn="auto" latinLnBrk="0" hangingPunct="1">
              <a:lnSpc>
                <a:spcPts val="302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used in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Requests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400" b="0" i="0" u="none" strike="noStrike" kern="1200" cap="none" spc="-25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Proposals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089025" lvl="0" indent="-328613" algn="l" defTabSz="914400" rtl="0" eaLnBrk="1" fontAlgn="auto" latinLnBrk="0" hangingPunct="1">
              <a:lnSpc>
                <a:spcPts val="3020"/>
              </a:lnSpc>
              <a:spcBef>
                <a:spcPts val="68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Weighted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prior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posting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basis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</a:t>
            </a:r>
            <a:r>
              <a:rPr kumimoji="0" sz="2400" b="0" i="0" u="none" strike="noStrike" kern="1200" cap="none" spc="3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29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400" b="0" i="1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</a:t>
            </a:r>
            <a:r>
              <a:rPr kumimoji="0" sz="2400" b="0" i="1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(less </a:t>
            </a:r>
            <a:r>
              <a:rPr kumimoji="0" sz="2400" b="0" i="1" u="none" strike="noStrike" kern="1200" cap="none" spc="-1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weighting) must </a:t>
            </a:r>
            <a:r>
              <a:rPr kumimoji="0" sz="2400" b="0" i="1" u="none" strike="noStrike" kern="1200" cap="none" spc="-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included in the</a:t>
            </a:r>
            <a:r>
              <a:rPr kumimoji="0" sz="2400" b="0" i="1" u="none" strike="noStrike" kern="1200" cap="none" spc="15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1" u="none" strike="noStrike" kern="1200" cap="none" spc="-90" normalizeH="0" baseline="0" noProof="0" dirty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RFP</a:t>
            </a:r>
            <a:r>
              <a:rPr kumimoji="0" sz="2400" b="0" i="1" u="none" strike="noStrike" kern="1200" cap="none" spc="-90" normalizeH="0" baseline="0" noProof="0" dirty="0" smtClean="0">
                <a:ln>
                  <a:noFill/>
                </a:ln>
                <a:solidFill>
                  <a:srgbClr val="2F2B20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1" u="none" strike="noStrike" kern="1200" cap="none" spc="-90" normalizeH="0" baseline="0" noProof="0" dirty="0" smtClean="0">
              <a:ln>
                <a:noFill/>
              </a:ln>
              <a:solidFill>
                <a:srgbClr val="2F2B20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R="0" lvl="0" indent="0" algn="ctr" defTabSz="914400" rtl="0" eaLnBrk="1" fontAlgn="auto" latinLnBrk="0" hangingPunct="1">
              <a:spcBef>
                <a:spcPts val="183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000" strike="noStrike" kern="1200" cap="none" spc="-5" normalizeH="0" baseline="0" noProof="0" dirty="0" smtClean="0">
              <a:ln>
                <a:noFill/>
              </a:ln>
              <a:solidFill>
                <a:srgbClr val="2F2B20"/>
              </a:solidFill>
              <a:effectLst/>
              <a:uLnTx/>
              <a:uFill>
                <a:solidFill>
                  <a:srgbClr val="2F2B20"/>
                </a:solidFill>
              </a:uFill>
              <a:latin typeface="Arial"/>
              <a:ea typeface="+mn-ea"/>
              <a:cs typeface="Arial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48640" y="396240"/>
            <a:ext cx="85953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90" dirty="0" smtClean="0">
                <a:solidFill>
                  <a:srgbClr val="2F2B20"/>
                </a:solidFill>
                <a:latin typeface="Calibri"/>
                <a:cs typeface="Calibri"/>
              </a:rPr>
              <a:t>Best</a:t>
            </a:r>
            <a:r>
              <a:rPr sz="3200" b="0" spc="-620" dirty="0" smtClean="0">
                <a:solidFill>
                  <a:srgbClr val="2F2B20"/>
                </a:solidFill>
                <a:latin typeface="Calibri"/>
                <a:cs typeface="Calibri"/>
              </a:rPr>
              <a:t> </a:t>
            </a:r>
            <a:r>
              <a:rPr sz="3200" b="0" spc="-155" dirty="0">
                <a:solidFill>
                  <a:srgbClr val="2F2B20"/>
                </a:solidFill>
                <a:latin typeface="Calibri"/>
                <a:cs typeface="Calibri"/>
              </a:rPr>
              <a:t>Value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630302" y="6324980"/>
            <a:ext cx="71120" cy="396240"/>
          </a:xfrm>
          <a:custGeom>
            <a:avLst/>
            <a:gdLst/>
            <a:ahLst/>
            <a:cxnLst/>
            <a:rect l="l" t="t" r="r" b="b"/>
            <a:pathLst>
              <a:path w="71120" h="396240">
                <a:moveTo>
                  <a:pt x="0" y="0"/>
                </a:moveTo>
                <a:lnTo>
                  <a:pt x="27684" y="5588"/>
                </a:lnTo>
                <a:lnTo>
                  <a:pt x="50290" y="20829"/>
                </a:lnTo>
                <a:lnTo>
                  <a:pt x="65531" y="43435"/>
                </a:lnTo>
                <a:lnTo>
                  <a:pt x="71120" y="71120"/>
                </a:lnTo>
                <a:lnTo>
                  <a:pt x="71120" y="325120"/>
                </a:lnTo>
                <a:lnTo>
                  <a:pt x="65531" y="352804"/>
                </a:lnTo>
                <a:lnTo>
                  <a:pt x="50290" y="375410"/>
                </a:lnTo>
                <a:lnTo>
                  <a:pt x="27684" y="390651"/>
                </a:lnTo>
                <a:lnTo>
                  <a:pt x="0" y="396240"/>
                </a:lnTo>
              </a:path>
            </a:pathLst>
          </a:custGeom>
          <a:ln w="1905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27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1890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73024" y="457200"/>
            <a:ext cx="857097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+mn-lt"/>
                <a:cs typeface="Calibri Light"/>
              </a:rPr>
              <a:t>Common </a:t>
            </a:r>
            <a:r>
              <a:rPr sz="3200" b="0" spc="-20" dirty="0">
                <a:latin typeface="+mn-lt"/>
                <a:cs typeface="Calibri Light"/>
              </a:rPr>
              <a:t>Procurement</a:t>
            </a:r>
            <a:r>
              <a:rPr sz="3200" b="0" spc="-55" dirty="0">
                <a:latin typeface="+mn-lt"/>
                <a:cs typeface="Calibri Light"/>
              </a:rPr>
              <a:t> </a:t>
            </a:r>
            <a:r>
              <a:rPr lang="en-US" sz="3200" b="0" spc="-5" dirty="0" smtClean="0">
                <a:latin typeface="+mn-lt"/>
                <a:cs typeface="Calibri Light"/>
              </a:rPr>
              <a:t>Practices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87044" y="1257786"/>
            <a:ext cx="7718044" cy="176522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 for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 for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Quotation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 for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Proposal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Invitation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28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355698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8640" y="426992"/>
            <a:ext cx="85953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5" dirty="0">
                <a:latin typeface="+mn-lt"/>
                <a:cs typeface="Calibri Light"/>
              </a:rPr>
              <a:t>Request for </a:t>
            </a:r>
            <a:r>
              <a:rPr sz="3200" b="0" spc="-5" dirty="0" smtClean="0">
                <a:latin typeface="+mn-lt"/>
                <a:cs typeface="Calibri Light"/>
              </a:rPr>
              <a:t>Information:</a:t>
            </a:r>
            <a:endParaRPr sz="3200" b="0" spc="-5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258824"/>
            <a:ext cx="7803388" cy="212622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R="508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Use: Surveying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marketplace to assist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future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specification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development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527050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 pricing is</a:t>
            </a:r>
            <a:r>
              <a:rPr kumimoji="0" sz="24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527050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2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52705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Agencies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send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RFI’s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29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18391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5338" y="286924"/>
            <a:ext cx="650620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0" spc="-10" dirty="0" smtClean="0"/>
              <a:t>Learner</a:t>
            </a:r>
            <a:r>
              <a:rPr sz="3200" b="0" spc="-25" dirty="0" smtClean="0"/>
              <a:t> </a:t>
            </a:r>
            <a:r>
              <a:rPr sz="3200" b="0" spc="-15" dirty="0" smtClean="0"/>
              <a:t>Outcomes</a:t>
            </a:r>
            <a:endParaRPr lang="en-US" sz="3200" b="0" spc="-15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773723" y="1524004"/>
            <a:ext cx="7931365" cy="33368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175" marR="181610" lvl="0" algn="l" defTabSz="914400" rtl="0" eaLnBrk="1" fontAlgn="auto" latinLnBrk="0" hangingPunct="1">
              <a:lnSpc>
                <a:spcPts val="2590"/>
              </a:lnSpc>
              <a:spcBef>
                <a:spcPts val="465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Students will:</a:t>
            </a:r>
          </a:p>
          <a:p>
            <a:pPr marL="231775" marR="181610" lvl="0" indent="-228600" algn="l" defTabSz="914400" rtl="0" eaLnBrk="1" fontAlgn="auto" latinLnBrk="0" hangingPunct="1">
              <a:lnSpc>
                <a:spcPts val="2590"/>
              </a:lnSpc>
              <a:spcBef>
                <a:spcPts val="4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Recall how a state agency acquisition processed by Central Printing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must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be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initiated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.</a:t>
            </a:r>
          </a:p>
          <a:p>
            <a:pPr marL="231775" marR="181610" lvl="0" indent="-228600" algn="l" defTabSz="914400" rtl="0" eaLnBrk="1" fontAlgn="auto" latinLnBrk="0" hangingPunct="1">
              <a:lnSpc>
                <a:spcPts val="2590"/>
              </a:lnSpc>
              <a:spcBef>
                <a:spcPts val="4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Recall the </a:t>
            </a:r>
            <a:r>
              <a:rPr lang="en-US" sz="24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r>
              <a:rPr kumimoji="0" lang="en-US" sz="2400" b="0" i="0" u="none" strike="noStrike" kern="1200" cap="none" spc="-1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tate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4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kumimoji="0" lang="en-US" sz="2400" b="0" i="0" u="none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urchasing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4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kumimoji="0" lang="en-US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irector’s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authority 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perfect an administrative </a:t>
            </a:r>
            <a:r>
              <a:rPr kumimoji="0" lang="en-US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error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unforeseeable circumstances.</a:t>
            </a:r>
          </a:p>
          <a:p>
            <a:pPr marL="231775" marR="181610" lvl="0" indent="-228600" algn="l" defTabSz="914400" rtl="0" eaLnBrk="1" fontAlgn="auto" latinLnBrk="0" hangingPunct="1">
              <a:lnSpc>
                <a:spcPts val="2590"/>
              </a:lnSpc>
              <a:spcBef>
                <a:spcPts val="465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Identify which </a:t>
            </a:r>
            <a:r>
              <a:rPr lang="en-US" sz="2400" spc="-5" noProof="0" dirty="0" smtClean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c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ommission</a:t>
            </a:r>
            <a:r>
              <a:rPr kumimoji="0" lang="en-US" sz="2400" b="0" i="0" u="none" strike="noStrike" kern="1200" cap="none" spc="-5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authorizes lease-purchase agreements for </a:t>
            </a:r>
            <a:r>
              <a:rPr kumimoji="0" lang="en-US" sz="240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real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property or equipment.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984250" marR="5080" lvl="0" indent="-285750" algn="l" defTabSz="914400" rtl="0" eaLnBrk="1" fontAlgn="auto" latinLnBrk="0" hangingPunct="1">
              <a:lnSpc>
                <a:spcPts val="2590"/>
              </a:lnSpc>
              <a:spcBef>
                <a:spcPts val="4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284824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492474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+mn-lt"/>
                <a:cs typeface="Calibri Light"/>
              </a:rPr>
              <a:t>Request for Quotation (RFQ)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26592" y="1963800"/>
            <a:ext cx="3608832" cy="163698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Low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dollar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risk.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verbal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telephone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mail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quotes).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26592" y="1381633"/>
            <a:ext cx="6988428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4012565" algn="l"/>
              </a:tabLst>
              <a:defRPr/>
            </a:pP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Use:	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 </a:t>
            </a: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Award: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790185" y="1963800"/>
            <a:ext cx="3124835" cy="898323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469265" marR="0" lvl="0" indent="-45656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69265" algn="l"/>
                <a:tab pos="4699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sz="24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469900" marR="0" lvl="0" indent="-4572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469265" algn="l"/>
                <a:tab pos="469900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30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25018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00" y="326136"/>
            <a:ext cx="84556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n-US" sz="3200" b="0" spc="-5" dirty="0">
                <a:cs typeface="Calibri Light"/>
              </a:rPr>
              <a:t>Request for </a:t>
            </a:r>
            <a:r>
              <a:rPr lang="en-US" sz="3200" b="0" spc="-5" dirty="0" smtClean="0">
                <a:cs typeface="Calibri Light"/>
              </a:rPr>
              <a:t>Quotation</a:t>
            </a:r>
            <a:endParaRPr sz="3200" b="0" spc="-5" dirty="0"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129211"/>
            <a:ext cx="7708011" cy="487120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341313" marR="51689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type of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 most appropriate for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informal</a:t>
            </a:r>
            <a:r>
              <a:rPr kumimoji="0" lang="en-US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(less than $10,000) purchases is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Request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for</a:t>
            </a:r>
            <a:r>
              <a:rPr kumimoji="0" lang="en-US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Quotation</a:t>
            </a:r>
            <a:r>
              <a:rPr kumimoji="0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701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 submits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itemized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listing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items/services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their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costs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64515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should be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Freight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Board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“destination”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delivery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should be</a:t>
            </a:r>
            <a:r>
              <a:rPr kumimoji="0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included.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2705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Must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received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via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telephone,</a:t>
            </a:r>
            <a:r>
              <a:rPr kumimoji="0" sz="24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4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letter</a:t>
            </a:r>
            <a:r>
              <a:rPr kumimoji="0" lang="en-US" sz="2400" b="0" i="0" u="none" strike="noStrike" kern="1200" cap="none" spc="-4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electronic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(email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fax)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registered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depending on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estimated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Tax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should not be included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the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20159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64911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cs typeface="Calibri Light"/>
              </a:rPr>
              <a:t>Request for </a:t>
            </a:r>
            <a:r>
              <a:rPr sz="3200" b="0" spc="-5" dirty="0" smtClean="0">
                <a:cs typeface="Calibri Light"/>
              </a:rPr>
              <a:t>Proposal</a:t>
            </a:r>
            <a:endParaRPr sz="3200" b="0" spc="-5" dirty="0"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0976" y="1876933"/>
            <a:ext cx="3584448" cy="3327834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341313" marR="28829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0" algn="l"/>
                <a:tab pos="6985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Specifications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clearly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defined.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0" algn="l"/>
                <a:tab pos="698500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Several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possible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solutions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meet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889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0" algn="l"/>
                <a:tab pos="6985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only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factor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determining</a:t>
            </a:r>
            <a:r>
              <a:rPr kumimoji="0" sz="2400" b="0" i="0" u="none" strike="noStrike" kern="1200" cap="none" spc="-5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309245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0" algn="l"/>
                <a:tab pos="6985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Negotiations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beneficial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                 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50976" y="1184275"/>
            <a:ext cx="7168896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4012565" algn="l"/>
              </a:tabLst>
              <a:defRPr/>
            </a:pP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Uses:	</a:t>
            </a: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 </a:t>
            </a: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Award: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4958805" y="1876933"/>
            <a:ext cx="3747337" cy="1696618"/>
          </a:xfrm>
          <a:prstGeom prst="rect">
            <a:avLst/>
          </a:prstGeom>
        </p:spPr>
        <p:txBody>
          <a:bodyPr vert="horz" wrap="square" lIns="0" tIns="140970" rIns="0" bIns="0" rtlCol="0">
            <a:spAutoFit/>
          </a:bodyPr>
          <a:lstStyle/>
          <a:p>
            <a:pPr marL="341313" marR="62865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97865" algn="l"/>
                <a:tab pos="6985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offer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97865" algn="l"/>
                <a:tab pos="698500" algn="l"/>
                <a:tab pos="1703070" algn="l"/>
              </a:tabLst>
              <a:defRPr/>
            </a:pP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Point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based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determined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before</a:t>
            </a:r>
            <a:r>
              <a:rPr kumimoji="0" lang="en-US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RFP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posted).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25684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09600" y="445008"/>
            <a:ext cx="84366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 smtClean="0">
                <a:latin typeface="+mn-lt"/>
                <a:cs typeface="Calibri Light"/>
              </a:rPr>
              <a:t>Request for Proposal</a:t>
            </a:r>
            <a:endParaRPr sz="3200" b="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273429"/>
            <a:ext cx="7766304" cy="160300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341313" marR="368935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Negotiations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price, timelines, selection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products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offered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terms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conditions.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terms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conditions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can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negotiated. </a:t>
            </a:r>
            <a:r>
              <a:rPr kumimoji="0" sz="2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Terms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have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statutory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origin cannot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02308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02615" y="457010"/>
            <a:ext cx="846518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5" dirty="0">
                <a:latin typeface="+mn-lt"/>
                <a:cs typeface="Calibri Light"/>
              </a:rPr>
              <a:t>Invitation to </a:t>
            </a:r>
            <a:r>
              <a:rPr sz="3200" b="0" spc="-5" dirty="0" smtClean="0">
                <a:latin typeface="+mn-lt"/>
                <a:cs typeface="Calibri Light"/>
              </a:rPr>
              <a:t>Bid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0976" y="1322358"/>
            <a:ext cx="3425952" cy="3427861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55600" marR="5080" lvl="0" indent="-3429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203864"/>
              </a:buClr>
              <a:buSzTx/>
              <a:buFont typeface="Arial" panose="020B0604020202020204" pitchFamily="34" charset="0"/>
              <a:buChar char="•"/>
              <a:tabLst>
                <a:tab pos="296545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Solicitations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where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well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defined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detailed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goods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and/or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190"/>
              </a:spcBef>
              <a:spcAft>
                <a:spcPts val="0"/>
              </a:spcAft>
              <a:buClr>
                <a:srgbClr val="333F50"/>
              </a:buClr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Formal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rocess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>
                <a:srgbClr val="333F50"/>
              </a:buClr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ocuments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33F50"/>
              </a:buClr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Public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penings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>
                <a:srgbClr val="333F50"/>
              </a:buClr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Negotiations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can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</a:t>
            </a:r>
            <a:r>
              <a:rPr kumimoji="0" sz="20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done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790185" y="1322358"/>
            <a:ext cx="3124835" cy="986167"/>
          </a:xfrm>
          <a:prstGeom prst="rect">
            <a:avLst/>
          </a:prstGeom>
        </p:spPr>
        <p:txBody>
          <a:bodyPr vert="horz" wrap="square" lIns="0" tIns="10795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85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 </a:t>
            </a:r>
            <a:r>
              <a:rPr kumimoji="0" sz="28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2800" b="1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Award: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556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565"/>
              </a:spcBef>
              <a:spcAft>
                <a:spcPts val="0"/>
              </a:spcAft>
              <a:buClr>
                <a:srgbClr val="203864"/>
              </a:buClr>
              <a:buSzTx/>
              <a:buFont typeface="Arial" panose="020B0604020202020204" pitchFamily="34" charset="0"/>
              <a:buChar char="•"/>
              <a:tabLst>
                <a:tab pos="296545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940116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35940" y="392842"/>
            <a:ext cx="86080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20" dirty="0">
                <a:latin typeface="+mn-lt"/>
                <a:cs typeface="Calibri Light"/>
              </a:rPr>
              <a:t>Procurement </a:t>
            </a:r>
            <a:r>
              <a:rPr sz="3200" b="0" spc="-5" dirty="0">
                <a:latin typeface="+mn-lt"/>
                <a:cs typeface="Calibri Light"/>
              </a:rPr>
              <a:t>Decision</a:t>
            </a:r>
            <a:r>
              <a:rPr sz="3200" b="0" spc="-50" dirty="0">
                <a:latin typeface="+mn-lt"/>
                <a:cs typeface="Calibri Light"/>
              </a:rPr>
              <a:t> </a:t>
            </a:r>
            <a:r>
              <a:rPr sz="3200" b="0" spc="-20" dirty="0">
                <a:latin typeface="+mn-lt"/>
                <a:cs typeface="Calibri Light"/>
              </a:rPr>
              <a:t>Points</a:t>
            </a:r>
            <a:endParaRPr sz="3200" b="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01700" y="1204276"/>
            <a:ext cx="7803388" cy="307840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to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buy 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how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much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</a:t>
            </a:r>
            <a:r>
              <a:rPr kumimoji="0" sz="2400" b="0" i="0" u="none" strike="noStrike" kern="1200" cap="none" spc="-1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How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buy.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Obtaining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estimates/quotations.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Checking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your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budget.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Selecting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vendor.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Receipt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55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Payments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suppliers.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35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662739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7390" y="455898"/>
            <a:ext cx="813181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latin typeface="+mn-lt"/>
                <a:cs typeface="Calibri Light"/>
              </a:rPr>
              <a:t>What </a:t>
            </a:r>
            <a:r>
              <a:rPr sz="3200" b="0" spc="-15" dirty="0">
                <a:latin typeface="+mn-lt"/>
                <a:cs typeface="Calibri Light"/>
              </a:rPr>
              <a:t>to</a:t>
            </a:r>
            <a:r>
              <a:rPr sz="3200" b="0" spc="-60" dirty="0">
                <a:latin typeface="+mn-lt"/>
                <a:cs typeface="Calibri Light"/>
              </a:rPr>
              <a:t> </a:t>
            </a:r>
            <a:r>
              <a:rPr sz="3200" b="0" spc="-5" dirty="0">
                <a:latin typeface="+mn-lt"/>
                <a:cs typeface="Calibri Light"/>
              </a:rPr>
              <a:t>Buy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6592" y="1243584"/>
            <a:ext cx="7778496" cy="229357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What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would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like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purchase?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95910" marR="0" lvl="0" indent="-283210" algn="l" defTabSz="914400" rtl="0" eaLnBrk="1" fontAlgn="auto" latinLnBrk="0" hangingPunct="1">
              <a:lnSpc>
                <a:spcPct val="100000"/>
              </a:lnSpc>
              <a:spcBef>
                <a:spcPts val="54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5910" algn="l"/>
                <a:tab pos="29654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Commodity: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204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tangible product or</a:t>
            </a:r>
            <a:r>
              <a:rPr kumimoji="0" sz="20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good.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95910" marR="0" lvl="0" indent="-283210" algn="l" defTabSz="914400" rtl="0" eaLnBrk="1" fontAlgn="auto" latinLnBrk="0" hangingPunct="1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95910" algn="l"/>
                <a:tab pos="29654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1" indent="-237490" algn="l" defTabSz="914400" rtl="0" eaLnBrk="1" fontAlgn="auto" latinLnBrk="0" hangingPunct="1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intangible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function provided, such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providing maintenance or</a:t>
            </a:r>
            <a:r>
              <a:rPr kumimoji="0" sz="2000" b="0" i="0" u="none" strike="noStrike" kern="1200" cap="none" spc="1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repair.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36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430829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48640" y="482949"/>
            <a:ext cx="859536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3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 Light"/>
              </a:rPr>
              <a:t>How Complex </a:t>
            </a:r>
            <a:r>
              <a:rPr kumimoji="0" sz="3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 Light"/>
              </a:rPr>
              <a:t>is</a:t>
            </a:r>
            <a:r>
              <a:rPr kumimoji="0" sz="3200" b="0" i="0" u="none" strike="noStrike" kern="1200" cap="none" spc="-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 Light"/>
              </a:rPr>
              <a:t> </a:t>
            </a:r>
            <a:r>
              <a:rPr kumimoji="0" sz="3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 Light"/>
              </a:rPr>
              <a:t>it?</a:t>
            </a:r>
            <a:endParaRPr kumimoji="0" sz="3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 Ligh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50976" y="1310005"/>
            <a:ext cx="7741920" cy="1603003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Once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have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acquisition is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from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complexity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acquisition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informal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formal) procurement</a:t>
            </a:r>
            <a:r>
              <a:rPr kumimoji="0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lang="en-US" sz="2400" b="0" i="0" u="none" strike="noStrike" kern="1200" cap="none" spc="-5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 sources will be discussed in future lessons.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37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148388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455898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kern="1200" spc="-10" dirty="0">
                <a:latin typeface="+mn-lt"/>
                <a:ea typeface="+mn-ea"/>
                <a:cs typeface="Calibri Light"/>
              </a:rPr>
              <a:t>How Much Does it Cost</a:t>
            </a:r>
            <a:r>
              <a:rPr sz="3200" b="0" spc="-10" dirty="0">
                <a:latin typeface="+mn-lt"/>
                <a:cs typeface="Calibri Light"/>
              </a:rPr>
              <a:t>?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6592" y="1291971"/>
            <a:ext cx="7766304" cy="2474395"/>
          </a:xfrm>
          <a:prstGeom prst="rect">
            <a:avLst/>
          </a:prstGeom>
        </p:spPr>
        <p:txBody>
          <a:bodyPr vert="horz" wrap="square" lIns="0" tIns="42545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lnSpc>
                <a:spcPct val="100000"/>
              </a:lnSpc>
              <a:spcBef>
                <a:spcPts val="335"/>
              </a:spcBef>
              <a:spcAft>
                <a:spcPts val="0"/>
              </a:spcAft>
              <a:buClr>
                <a:srgbClr val="4B2203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Thresholds: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204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0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-$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5,000.</a:t>
            </a: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5,000.0-$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10,000.</a:t>
            </a: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10,000.01-$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25,000.</a:t>
            </a: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25,000.01-$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50,000.</a:t>
            </a: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50,000.01-$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100,000.</a:t>
            </a:r>
          </a:p>
          <a:p>
            <a:pPr marL="633413" marR="0" lvl="1" indent="-277813" algn="l" defTabSz="914400" rtl="0" eaLnBrk="1" fontAlgn="auto" latinLnBrk="0" hangingPunct="1">
              <a:lnSpc>
                <a:spcPct val="100000"/>
              </a:lnSpc>
              <a:spcBef>
                <a:spcPts val="18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40163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$100,001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+.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38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596860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485912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0" dirty="0">
                <a:latin typeface="+mn-lt"/>
                <a:cs typeface="Calibri Light"/>
              </a:rPr>
              <a:t>How </a:t>
            </a:r>
            <a:r>
              <a:rPr lang="en-US" sz="3200" b="0" spc="-10" dirty="0" smtClean="0">
                <a:latin typeface="+mn-lt"/>
                <a:cs typeface="Calibri Light"/>
              </a:rPr>
              <a:t>M</a:t>
            </a:r>
            <a:r>
              <a:rPr sz="3200" b="0" spc="-5" dirty="0" smtClean="0">
                <a:latin typeface="+mn-lt"/>
                <a:cs typeface="Calibri Light"/>
              </a:rPr>
              <a:t>uch </a:t>
            </a:r>
            <a:r>
              <a:rPr lang="en-US" sz="3200" b="0" dirty="0">
                <a:latin typeface="+mn-lt"/>
                <a:cs typeface="Calibri Light"/>
              </a:rPr>
              <a:t>D</a:t>
            </a:r>
            <a:r>
              <a:rPr sz="3200" b="0" dirty="0" smtClean="0">
                <a:latin typeface="+mn-lt"/>
                <a:cs typeface="Calibri Light"/>
              </a:rPr>
              <a:t>oes </a:t>
            </a:r>
            <a:r>
              <a:rPr sz="3200" b="0" spc="-5" dirty="0">
                <a:latin typeface="+mn-lt"/>
                <a:cs typeface="Calibri Light"/>
              </a:rPr>
              <a:t>it</a:t>
            </a:r>
            <a:r>
              <a:rPr sz="3200" b="0" spc="-85" dirty="0">
                <a:latin typeface="+mn-lt"/>
                <a:cs typeface="Calibri Light"/>
              </a:rPr>
              <a:t> </a:t>
            </a:r>
            <a:r>
              <a:rPr lang="en-US" sz="3200" b="0" spc="-85" dirty="0" smtClean="0">
                <a:latin typeface="+mn-lt"/>
                <a:cs typeface="Calibri Light"/>
              </a:rPr>
              <a:t>C</a:t>
            </a:r>
            <a:r>
              <a:rPr sz="3200" b="0" spc="-15" dirty="0" smtClean="0">
                <a:latin typeface="+mn-lt"/>
                <a:cs typeface="Calibri Light"/>
              </a:rPr>
              <a:t>ost</a:t>
            </a:r>
            <a:r>
              <a:rPr sz="3200" b="0" spc="-15" dirty="0">
                <a:latin typeface="+mn-lt"/>
                <a:cs typeface="Calibri Light"/>
              </a:rPr>
              <a:t>?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69772" y="1295400"/>
            <a:ext cx="7392993" cy="4970207"/>
          </a:xfrm>
          <a:prstGeom prst="rect">
            <a:avLst/>
          </a:prstGeom>
        </p:spPr>
        <p:txBody>
          <a:bodyPr vert="horz" wrap="square" lIns="0" tIns="8191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645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80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</a:t>
            </a:r>
            <a:r>
              <a:rPr kumimoji="0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80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P-</a:t>
            </a:r>
            <a:r>
              <a:rPr kumimoji="0" lang="en-US" sz="280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  <a:r>
              <a:rPr kumimoji="0" sz="280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ard </a:t>
            </a:r>
            <a:r>
              <a:rPr kumimoji="0" sz="280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80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:</a:t>
            </a:r>
            <a:endParaRPr kumimoji="0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Single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Transactions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Within agency restrictions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up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4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$5,000.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Utility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bill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</a:t>
            </a:r>
            <a:r>
              <a:rPr kumimoji="0" sz="24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Interagency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Title 18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professional</a:t>
            </a:r>
            <a:r>
              <a:rPr kumimoji="0" sz="24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Statewide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c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ontract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any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789305" algn="l"/>
                <a:tab pos="789940" algn="l"/>
              </a:tabLst>
              <a:defRPr/>
            </a:pP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Travel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</a:t>
            </a:r>
            <a:r>
              <a:rPr kumimoji="0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restrictions.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Follow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P-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ard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Procedures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of the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P-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 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relieve you from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using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using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mandatory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sources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39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304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15338" y="286924"/>
            <a:ext cx="6506209" cy="504625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3200" b="0" spc="-10" dirty="0" smtClean="0"/>
              <a:t>Learner</a:t>
            </a:r>
            <a:r>
              <a:rPr sz="3200" b="0" spc="-25" dirty="0" smtClean="0"/>
              <a:t> </a:t>
            </a:r>
            <a:r>
              <a:rPr sz="3200" b="0" spc="-15" dirty="0" smtClean="0"/>
              <a:t>Outcomes</a:t>
            </a:r>
            <a:endParaRPr sz="3200" b="0" spc="-15" dirty="0"/>
          </a:p>
        </p:txBody>
      </p:sp>
      <p:sp>
        <p:nvSpPr>
          <p:cNvPr id="7" name="TextBox 6"/>
          <p:cNvSpPr txBox="1"/>
          <p:nvPr/>
        </p:nvSpPr>
        <p:spPr>
          <a:xfrm>
            <a:off x="773723" y="1277296"/>
            <a:ext cx="7931366" cy="4880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2700" marR="0" lvl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Students will:</a:t>
            </a:r>
          </a:p>
          <a:p>
            <a:pPr marL="2413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Recall what certificate the </a:t>
            </a:r>
            <a:r>
              <a:rPr lang="en-US" sz="24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r>
              <a:rPr kumimoji="0" lang="en-US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tate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4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kumimoji="0" lang="en-US" sz="2400" b="0" i="0" u="none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urchasing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4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kumimoji="0" lang="en-US" sz="2400" b="0" i="0" u="none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irector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includes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with </a:t>
            </a:r>
            <a:r>
              <a:rPr kumimoji="0" lang="en-US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any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bid or proposal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submitted to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agency issuing the</a:t>
            </a:r>
            <a:r>
              <a:rPr kumimoji="0" lang="en-US" sz="24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.</a:t>
            </a:r>
          </a:p>
          <a:p>
            <a:pPr marL="2413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Recognize 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what threshold that </a:t>
            </a:r>
            <a:r>
              <a:rPr kumimoji="0" lang="en-US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agencies shall </a:t>
            </a:r>
            <a:r>
              <a:rPr kumimoji="0" lang="en-US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make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acquisitions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provided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acquisition process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is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fair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and reasonable.</a:t>
            </a:r>
          </a:p>
          <a:p>
            <a:pPr marL="2413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Identify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where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Public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Finance is found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Oklahoma </a:t>
            </a:r>
            <a:r>
              <a:rPr kumimoji="0" lang="en-US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</a:t>
            </a:r>
            <a:r>
              <a:rPr kumimoji="0" lang="en-US" sz="2400" b="0" i="0" u="none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Statutes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.</a:t>
            </a:r>
          </a:p>
          <a:p>
            <a:pPr marL="2413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lang="en-US" sz="2400" spc="-10" dirty="0" smtClean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Recall how many quotes are required for agency acquisitions greater than $5,000.01 and less than $10K.</a:t>
            </a:r>
            <a:endParaRPr kumimoji="0" lang="en-US" sz="2400" b="0" i="0" u="none" strike="noStrike" kern="1200" cap="none" spc="-1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>
                <a:solidFill>
                  <a:srgbClr val="000000"/>
                </a:solidFill>
              </a:uFill>
              <a:latin typeface="Calibri"/>
              <a:ea typeface="+mn-ea"/>
              <a:cs typeface="Calibri"/>
            </a:endParaRPr>
          </a:p>
          <a:p>
            <a:pPr marL="2413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endParaRPr kumimoji="0" lang="en-US" sz="1800" b="0" i="0" u="none" strike="noStrike" kern="1200" cap="none" spc="-5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>
                <a:solidFill>
                  <a:srgbClr val="000000"/>
                </a:solidFill>
              </a:uFill>
              <a:latin typeface="Calibri"/>
              <a:ea typeface="+mn-ea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834686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04065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Total, </a:t>
            </a:r>
            <a:r>
              <a:rPr sz="3200" b="0" spc="-15" dirty="0">
                <a:latin typeface="+mn-lt"/>
                <a:cs typeface="Calibri Light"/>
              </a:rPr>
              <a:t>Non-Repetitive </a:t>
            </a:r>
            <a:r>
              <a:rPr sz="3200" b="0" spc="-15" dirty="0" smtClean="0">
                <a:latin typeface="+mn-lt"/>
                <a:cs typeface="Calibri Light"/>
              </a:rPr>
              <a:t>Purchase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Less than</a:t>
            </a:r>
            <a:r>
              <a:rPr sz="3200" b="0" spc="5" dirty="0" smtClean="0">
                <a:latin typeface="+mn-lt"/>
                <a:cs typeface="Times New Roman"/>
              </a:rPr>
              <a:t> </a:t>
            </a:r>
            <a:r>
              <a:rPr sz="3200" b="0" dirty="0">
                <a:latin typeface="+mn-lt"/>
                <a:cs typeface="Calibri Light"/>
              </a:rPr>
              <a:t>$5,000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0976" y="1555388"/>
            <a:ext cx="7754112" cy="4386456"/>
          </a:xfrm>
          <a:prstGeom prst="rect">
            <a:avLst/>
          </a:prstGeom>
        </p:spPr>
        <p:txBody>
          <a:bodyPr vert="horz" wrap="square" lIns="0" tIns="61594" rIns="0" bIns="0" rtlCol="0">
            <a:spAutoFit/>
          </a:bodyPr>
          <a:lstStyle/>
          <a:p>
            <a:pPr marL="12700" marR="377190" lvl="0" indent="0" algn="l" defTabSz="914400" rtl="0" eaLnBrk="1" fontAlgn="auto" latinLnBrk="0" hangingPunct="1">
              <a:lnSpc>
                <a:spcPts val="3020"/>
              </a:lnSpc>
              <a:spcBef>
                <a:spcPts val="484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item/service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not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from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mandatory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485775" lvl="0" indent="-341313" algn="l" defTabSz="914400" rtl="0" eaLnBrk="1" fontAlgn="auto" latinLnBrk="0" hangingPunct="1"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lang="en-US" sz="2100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 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agencies shall </a:t>
            </a:r>
            <a:r>
              <a:rPr kumimoji="0" lang="en-US" sz="21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make 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acquisitions </a:t>
            </a:r>
            <a:r>
              <a:rPr kumimoji="0" lang="en-US" sz="21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not </a:t>
            </a:r>
            <a:r>
              <a:rPr kumimoji="0" lang="en-US" sz="21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exceeding </a:t>
            </a:r>
            <a:r>
              <a:rPr kumimoji="0" lang="en-US" sz="21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$5,000.00, 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provided </a:t>
            </a:r>
            <a:r>
              <a:rPr kumimoji="0" lang="en-US" sz="21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kumimoji="0" lang="en-US" sz="21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acquisition process 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is </a:t>
            </a:r>
            <a:r>
              <a:rPr kumimoji="0" lang="en-US" sz="21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fair 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and reasonable</a:t>
            </a:r>
            <a:r>
              <a:rPr kumimoji="0" lang="en-US" sz="21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</a:t>
            </a:r>
            <a:r>
              <a:rPr kumimoji="0" lang="en-US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conducted </a:t>
            </a:r>
            <a:r>
              <a:rPr kumimoji="0" lang="en-US" sz="21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pursuant to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rules </a:t>
            </a:r>
            <a:r>
              <a:rPr kumimoji="0" lang="en-US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authorized </a:t>
            </a:r>
            <a:r>
              <a:rPr kumimoji="0" lang="en-US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pursuant to </a:t>
            </a:r>
            <a:r>
              <a:rPr kumimoji="0" lang="en-US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this </a:t>
            </a:r>
            <a:r>
              <a:rPr kumimoji="0" lang="en-US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section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9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assure you can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that your purchase was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fair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reasonable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two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quotes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</a:t>
            </a:r>
            <a:r>
              <a:rPr kumimoji="0" sz="21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preferred.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75565" lvl="0" indent="-341313" algn="l" defTabSz="914400" rtl="0" eaLnBrk="1" fontAlgn="auto" latinLnBrk="0" hangingPunct="1"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file should document how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knew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price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fair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reasonable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justification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the delivery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date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terms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27000" lvl="0" indent="-341313" algn="l" defTabSz="914400" rtl="0" eaLnBrk="1" fontAlgn="auto" latinLnBrk="0" hangingPunct="1"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P-card for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supplies, services,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memberships,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dues, online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orders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periodicals/subscriptions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Order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other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pre-encumbrance</a:t>
            </a:r>
            <a:r>
              <a:rPr kumimoji="0" sz="2100" b="0" i="0" u="none" strike="noStrike" kern="1200" cap="none" spc="10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40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4426291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19067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dirty="0">
                <a:latin typeface="+mn-lt"/>
                <a:cs typeface="Calibri Light"/>
              </a:rPr>
              <a:t>G</a:t>
            </a:r>
            <a:r>
              <a:rPr lang="en-US" sz="3200" b="0" dirty="0" smtClean="0">
                <a:latin typeface="+mn-lt"/>
                <a:cs typeface="Calibri Light"/>
              </a:rPr>
              <a:t>reater than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sz="3200" b="0" dirty="0">
                <a:latin typeface="+mn-lt"/>
                <a:cs typeface="Calibri Light"/>
              </a:rPr>
              <a:t>$5,000 </a:t>
            </a:r>
            <a:r>
              <a:rPr lang="en-US" sz="3200" b="0" dirty="0" smtClean="0">
                <a:latin typeface="+mn-lt"/>
                <a:cs typeface="Calibri Light"/>
              </a:rPr>
              <a:t>and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lang="en-US" sz="3200" b="0" dirty="0">
                <a:latin typeface="+mn-lt"/>
                <a:cs typeface="Calibri Light"/>
              </a:rPr>
              <a:t>L</a:t>
            </a:r>
            <a:r>
              <a:rPr lang="en-US" sz="3200" b="0" dirty="0" smtClean="0">
                <a:latin typeface="+mn-lt"/>
                <a:cs typeface="Calibri Light"/>
              </a:rPr>
              <a:t>ess than</a:t>
            </a:r>
            <a:r>
              <a:rPr sz="3200" b="0" spc="-10" dirty="0" smtClean="0">
                <a:latin typeface="+mn-lt"/>
                <a:cs typeface="Calibri Light"/>
              </a:rPr>
              <a:t> </a:t>
            </a:r>
            <a:r>
              <a:rPr sz="3200" b="0" dirty="0">
                <a:latin typeface="+mn-lt"/>
                <a:cs typeface="Calibri Light"/>
              </a:rPr>
              <a:t>$25,000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6592" y="1545336"/>
            <a:ext cx="7778496" cy="4803879"/>
          </a:xfrm>
          <a:prstGeom prst="rect">
            <a:avLst/>
          </a:prstGeom>
        </p:spPr>
        <p:txBody>
          <a:bodyPr vert="horz" wrap="square" lIns="0" tIns="3302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not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</a:t>
            </a:r>
            <a:r>
              <a:rPr kumimoji="0" sz="24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0" indent="-236854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1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three quotes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100" b="1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registered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for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</a:t>
            </a:r>
            <a:r>
              <a:rPr kumimoji="0" sz="2100" b="0" i="0" u="none" strike="noStrike" kern="1200" cap="none" spc="1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$5,000.01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1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$10,000.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0" lvl="0" indent="-236854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 </a:t>
            </a:r>
            <a:r>
              <a:rPr kumimoji="0" sz="2100" b="1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10 </a:t>
            </a:r>
            <a:r>
              <a:rPr kumimoji="0" sz="2100" b="1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quotes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formal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bids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100" b="1" i="1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registered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for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purchases</a:t>
            </a:r>
            <a:r>
              <a:rPr kumimoji="0" sz="2100" b="0" i="0" u="none" strike="noStrike" kern="1200" cap="none" spc="2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</a:t>
            </a: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$10,000.01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sz="21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$25,000.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444500" lvl="0" indent="-236854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 item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service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offering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“lowest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best”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</a:t>
            </a:r>
            <a:r>
              <a:rPr kumimoji="0" sz="21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value</a:t>
            </a:r>
            <a:r>
              <a:rPr kumimoji="0" lang="en-US" sz="2100" b="0" i="0" u="none" strike="noStrike" kern="1200" cap="none" spc="-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r>
              <a:rPr kumimoji="0" sz="2100" b="0" i="0" u="none" strike="noStrike" kern="1200" cap="none" spc="-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”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0230" marR="139700" lvl="0" indent="-236854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0230" algn="l"/>
                <a:tab pos="570865" algn="l"/>
              </a:tabLst>
              <a:defRPr/>
            </a:pPr>
            <a:r>
              <a:rPr kumimoji="0" sz="21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Attach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quotes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 documentation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maintain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 part of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records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(for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auditing</a:t>
            </a:r>
            <a:r>
              <a:rPr kumimoji="0" sz="2100" b="0" i="0" u="none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purposes).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12700" marR="0" lvl="0" indent="0" algn="l" defTabSz="914400" rtl="0" eaLnBrk="1" fontAlgn="auto" latinLnBrk="0" hangingPunct="1">
              <a:spcBef>
                <a:spcPts val="12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New Law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Effective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11-1-2015,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House Bill</a:t>
            </a:r>
            <a:r>
              <a:rPr kumimoji="0" sz="24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1353: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68325" marR="0" lvl="1" indent="-222250" algn="l" defTabSz="914400" rtl="0" eaLnBrk="1" fontAlgn="auto" latinLnBrk="0" hangingPunct="1"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Gives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three-point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preference to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businesses that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majority owned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</a:t>
            </a: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Disabled </a:t>
            </a:r>
            <a:r>
              <a:rPr kumimoji="0" sz="21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Veterans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allows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Director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Office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Management</a:t>
            </a: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Enterprise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rules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pursuant to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sz="2100" b="0" i="0" u="none" strike="noStrike" kern="1200" cap="none" spc="1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73231872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324" y="353568"/>
            <a:ext cx="8583676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>
                <a:latin typeface="+mn-lt"/>
                <a:cs typeface="Calibri Light"/>
              </a:rPr>
              <a:t>Purchase 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dirty="0" smtClean="0">
                <a:latin typeface="+mn-lt"/>
                <a:cs typeface="Calibri Light"/>
              </a:rPr>
              <a:t>reater than </a:t>
            </a:r>
            <a:r>
              <a:rPr sz="3200" b="0" dirty="0" smtClean="0">
                <a:latin typeface="+mn-lt"/>
                <a:cs typeface="Calibri Light"/>
              </a:rPr>
              <a:t>$5,000 </a:t>
            </a:r>
            <a:r>
              <a:rPr lang="en-US" sz="3200" b="0" dirty="0" smtClean="0">
                <a:latin typeface="+mn-lt"/>
                <a:cs typeface="Calibri Light"/>
              </a:rPr>
              <a:t>and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lang="en-US" sz="3200" b="0" dirty="0">
                <a:latin typeface="+mn-lt"/>
                <a:cs typeface="Calibri Light"/>
              </a:rPr>
              <a:t>L</a:t>
            </a:r>
            <a:r>
              <a:rPr lang="en-US" sz="3200" b="0" dirty="0" smtClean="0">
                <a:latin typeface="+mn-lt"/>
                <a:cs typeface="Calibri Light"/>
              </a:rPr>
              <a:t>ess than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sz="3200" b="0" dirty="0">
                <a:latin typeface="+mn-lt"/>
                <a:cs typeface="Calibri Light"/>
              </a:rPr>
              <a:t>$</a:t>
            </a:r>
            <a:r>
              <a:rPr sz="3200" b="0" dirty="0" smtClean="0">
                <a:latin typeface="+mn-lt"/>
                <a:cs typeface="Calibri Light"/>
              </a:rPr>
              <a:t>25,000</a:t>
            </a:r>
            <a:r>
              <a:rPr lang="en-US" sz="3200" b="0" dirty="0" smtClean="0">
                <a:latin typeface="+mn-lt"/>
                <a:cs typeface="Calibri Light"/>
              </a:rPr>
              <a:t> (</a:t>
            </a:r>
            <a:r>
              <a:rPr sz="3200" b="0" spc="-15" dirty="0" smtClean="0">
                <a:latin typeface="+mn-lt"/>
                <a:cs typeface="Calibri Light"/>
              </a:rPr>
              <a:t>cont.</a:t>
            </a:r>
            <a:r>
              <a:rPr lang="en-US" sz="3200" b="0" spc="-15" dirty="0">
                <a:latin typeface="+mn-lt"/>
                <a:cs typeface="Calibri Light"/>
              </a:rPr>
              <a:t>)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4400" y="1630680"/>
            <a:ext cx="7790688" cy="3288721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an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</a:t>
            </a:r>
            <a:r>
              <a:rPr kumimoji="0" sz="2400" b="0" i="0" u="none" strike="noStrike" kern="1200" cap="none" spc="-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7272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agency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using a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formal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informal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</a:t>
            </a: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depending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 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complexity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</a:t>
            </a:r>
            <a:r>
              <a:rPr kumimoji="0" sz="2100" b="0" i="0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Regardless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method of acquisition, the </a:t>
            </a:r>
            <a:r>
              <a:rPr kumimoji="0" sz="21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shall </a:t>
            </a:r>
            <a:r>
              <a:rPr kumimoji="0" sz="21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make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 considered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selection of the supplier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Documentation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prices, delivery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dates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the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</a:t>
            </a:r>
            <a:r>
              <a:rPr kumimoji="0" lang="en-US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placed in the acquisition</a:t>
            </a:r>
            <a:r>
              <a:rPr kumimoji="0" sz="21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file.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7945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are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using </a:t>
            </a:r>
            <a:r>
              <a:rPr kumimoji="0" sz="21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“lowest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1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best”, </a:t>
            </a:r>
            <a:r>
              <a:rPr kumimoji="0" sz="2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still must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 </a:t>
            </a:r>
            <a:r>
              <a:rPr kumimoji="0" sz="21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why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product</a:t>
            </a:r>
            <a:r>
              <a:rPr kumimoji="0" lang="en-US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was </a:t>
            </a:r>
            <a:r>
              <a:rPr kumimoji="0" sz="21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“best”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the acquisition</a:t>
            </a:r>
            <a:r>
              <a:rPr kumimoji="0" sz="21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1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file.</a:t>
            </a:r>
            <a:endParaRPr kumimoji="0" sz="2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3224880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448149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dirty="0" smtClean="0">
                <a:latin typeface="+mn-lt"/>
                <a:cs typeface="Calibri Light"/>
              </a:rPr>
              <a:t>reater than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sz="3200" b="0" dirty="0">
                <a:latin typeface="+mn-lt"/>
                <a:cs typeface="Calibri Light"/>
              </a:rPr>
              <a:t>$5,000 </a:t>
            </a:r>
            <a:r>
              <a:rPr lang="en-US" sz="3200" b="0" dirty="0" smtClean="0">
                <a:latin typeface="+mn-lt"/>
                <a:cs typeface="Calibri Light"/>
              </a:rPr>
              <a:t>and Less than</a:t>
            </a:r>
            <a:r>
              <a:rPr sz="3200" b="0" dirty="0" smtClean="0">
                <a:latin typeface="+mn-lt"/>
                <a:cs typeface="Calibri Light"/>
              </a:rPr>
              <a:t> $</a:t>
            </a:r>
            <a:r>
              <a:rPr sz="3200" b="0" dirty="0">
                <a:latin typeface="+mn-lt"/>
                <a:cs typeface="Calibri Light"/>
              </a:rPr>
              <a:t>25,000</a:t>
            </a:r>
            <a:r>
              <a:rPr sz="3200" b="0" spc="10" dirty="0">
                <a:latin typeface="+mn-lt"/>
                <a:cs typeface="Calibri Light"/>
              </a:rPr>
              <a:t> </a:t>
            </a:r>
            <a:r>
              <a:rPr lang="en-US" sz="3200" b="0" spc="10" dirty="0" smtClean="0">
                <a:latin typeface="+mn-lt"/>
                <a:cs typeface="Calibri Light"/>
              </a:rPr>
              <a:t>(</a:t>
            </a:r>
            <a:r>
              <a:rPr sz="3200" b="0" spc="-15" dirty="0" smtClean="0">
                <a:latin typeface="+mn-lt"/>
                <a:cs typeface="Calibri Light"/>
              </a:rPr>
              <a:t>cont.</a:t>
            </a:r>
            <a:r>
              <a:rPr lang="en-US" sz="3200" b="0" spc="-15" dirty="0" smtClean="0">
                <a:latin typeface="+mn-lt"/>
                <a:cs typeface="Calibri Light"/>
              </a:rPr>
              <a:t>)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6460" y="1981200"/>
            <a:ext cx="7952740" cy="3961982"/>
          </a:xfrm>
          <a:prstGeom prst="rect">
            <a:avLst/>
          </a:prstGeom>
        </p:spPr>
        <p:txBody>
          <a:bodyPr vert="horz" wrap="square" lIns="0" tIns="8318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be based on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lowest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 value</a:t>
            </a:r>
            <a:r>
              <a:rPr kumimoji="0" sz="2400" b="0" i="0" u="none" strike="noStrike" kern="1200" cap="none" spc="1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Certifications,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other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required</a:t>
            </a:r>
            <a:r>
              <a:rPr kumimoji="0" sz="24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82625" marR="5080" lvl="1" indent="-32702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82625" algn="l"/>
              </a:tabLst>
              <a:defRPr/>
            </a:pP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lang="en-US" sz="2000" spc="-10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r>
              <a:rPr kumimoji="0" sz="2000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tate</a:t>
            </a:r>
            <a:r>
              <a:rPr kumimoji="0" sz="20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0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</a:t>
            </a:r>
            <a:r>
              <a:rPr kumimoji="0" sz="2000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urchasing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lang="en-US" sz="2000" spc="-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d</a:t>
            </a:r>
            <a:r>
              <a:rPr kumimoji="0" sz="2000" strike="noStrike" kern="1200" cap="none" spc="-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irector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shall include </a:t>
            </a:r>
            <a:r>
              <a:rPr kumimoji="0" sz="20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non-collusion 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certifi</a:t>
            </a:r>
            <a:r>
              <a:rPr kumimoji="0" lang="en-US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cate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0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 </a:t>
            </a:r>
            <a:r>
              <a:rPr kumimoji="0" sz="20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</a:t>
            </a:r>
            <a:r>
              <a:rPr kumimoji="0" lang="en-US" sz="20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which shall be included </a:t>
            </a:r>
            <a:r>
              <a:rPr kumimoji="0" sz="20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with </a:t>
            </a:r>
            <a:r>
              <a:rPr kumimoji="0" sz="20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any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bid or proposal </a:t>
            </a:r>
            <a:r>
              <a:rPr kumimoji="0" sz="20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submitted to 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</a:t>
            </a:r>
            <a:r>
              <a:rPr kumimoji="0" lang="en-US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0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agency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issuing the</a:t>
            </a:r>
            <a:r>
              <a:rPr kumimoji="0" sz="2000" strike="noStrike" kern="1200" cap="none" spc="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0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solicitation.</a:t>
            </a:r>
            <a:endParaRPr kumimoji="0" sz="20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82625" marR="732155" lvl="1" indent="-32702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82625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Sales </a:t>
            </a:r>
            <a:r>
              <a:rPr kumimoji="0" sz="20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tax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permit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verification,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vendor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registration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Secretary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registration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82625" marR="0" lvl="1" indent="-32702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82625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Certification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professional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</a:t>
            </a:r>
            <a:r>
              <a:rPr kumimoji="0" sz="2000" b="0" i="0" u="none" strike="noStrike" kern="1200" cap="none" spc="6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applicable.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682625" marR="424180" lvl="1" indent="-32702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682625" algn="l"/>
              </a:tabLst>
              <a:defRPr/>
            </a:pP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vendor not being debarred by the </a:t>
            </a:r>
            <a:r>
              <a:rPr lang="en-US" sz="2000" spc="-10" dirty="0">
                <a:solidFill>
                  <a:prstClr val="black"/>
                </a:solidFill>
                <a:latin typeface="Calibri"/>
                <a:cs typeface="Calibri"/>
              </a:rPr>
              <a:t>f</a:t>
            </a:r>
            <a:r>
              <a:rPr kumimoji="0" sz="20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ederal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overnment 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reciprocal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laws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have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been</a:t>
            </a:r>
            <a:r>
              <a:rPr kumimoji="0" sz="2000" b="0" i="0" u="none" strike="noStrike" kern="1200" cap="none" spc="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followed.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51486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6164" y="375088"/>
            <a:ext cx="8577836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65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dirty="0" smtClean="0">
                <a:latin typeface="+mn-lt"/>
                <a:cs typeface="Calibri Light"/>
              </a:rPr>
              <a:t>reater than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sz="3200" b="0" spc="-5" dirty="0">
                <a:latin typeface="+mn-lt"/>
                <a:cs typeface="Calibri Light"/>
              </a:rPr>
              <a:t>$5,000 </a:t>
            </a:r>
            <a:r>
              <a:rPr lang="en-US" sz="3200" b="0" spc="-5" dirty="0" smtClean="0">
                <a:latin typeface="+mn-lt"/>
                <a:cs typeface="Calibri Light"/>
              </a:rPr>
              <a:t>and Les</a:t>
            </a:r>
            <a:r>
              <a:rPr lang="en-US" sz="3200" b="0" dirty="0" smtClean="0">
                <a:latin typeface="+mn-lt"/>
                <a:cs typeface="Calibri Light"/>
              </a:rPr>
              <a:t>s than</a:t>
            </a:r>
            <a:r>
              <a:rPr sz="3200" b="0" dirty="0" smtClean="0">
                <a:latin typeface="+mn-lt"/>
                <a:cs typeface="Calibri Light"/>
              </a:rPr>
              <a:t> </a:t>
            </a:r>
            <a:r>
              <a:rPr sz="3200" b="0" spc="-5" dirty="0">
                <a:latin typeface="+mn-lt"/>
                <a:cs typeface="Calibri Light"/>
              </a:rPr>
              <a:t>$25,000</a:t>
            </a:r>
            <a:r>
              <a:rPr sz="3200" b="0" spc="110" dirty="0">
                <a:latin typeface="+mn-lt"/>
                <a:cs typeface="Calibri Light"/>
              </a:rPr>
              <a:t> </a:t>
            </a:r>
            <a:r>
              <a:rPr lang="en-US" sz="3200" b="0" spc="110" dirty="0" smtClean="0">
                <a:latin typeface="+mn-lt"/>
                <a:cs typeface="Calibri Light"/>
              </a:rPr>
              <a:t>(</a:t>
            </a:r>
            <a:r>
              <a:rPr sz="3200" b="0" spc="-15" dirty="0" smtClean="0">
                <a:latin typeface="+mn-lt"/>
                <a:cs typeface="Calibri Light"/>
              </a:rPr>
              <a:t>cont.</a:t>
            </a:r>
            <a:r>
              <a:rPr lang="en-US" sz="3200" b="0" spc="-15" dirty="0" smtClean="0">
                <a:latin typeface="+mn-lt"/>
                <a:cs typeface="Calibri Light"/>
              </a:rPr>
              <a:t>) 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684185"/>
            <a:ext cx="7766304" cy="3079048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55600" marR="5080" lvl="0" indent="-3556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Bonds 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sureties.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 bidders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submit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other type of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approved surety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the</a:t>
            </a:r>
            <a:r>
              <a:rPr kumimoji="0" sz="24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55600" marR="129539" lvl="0" indent="-35560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Form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bond. The bid bond,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 or other type of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surety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subject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approval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tate 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400" b="0" i="0" u="none" strike="noStrike" kern="1200" cap="none" spc="-3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irector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requiring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cash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deposit,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amount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specified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tate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irector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be paid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certified check 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cashiers</a:t>
            </a:r>
            <a:r>
              <a:rPr kumimoji="0" sz="2400" b="0" i="0" u="none" strike="noStrike" kern="1200" cap="none" spc="20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check.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6773645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90144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65" dirty="0">
                <a:latin typeface="+mn-lt"/>
                <a:cs typeface="Calibri Light"/>
              </a:rPr>
              <a:t>Total </a:t>
            </a:r>
            <a:r>
              <a:rPr sz="3200" b="0" spc="-65" dirty="0" smtClean="0">
                <a:latin typeface="+mn-lt"/>
                <a:cs typeface="Calibri Light"/>
              </a:rPr>
              <a:t>Purchase</a:t>
            </a:r>
            <a:r>
              <a:rPr lang="en-US" sz="3200" b="0" spc="-65" dirty="0" smtClean="0">
                <a:latin typeface="+mn-lt"/>
                <a:cs typeface="Calibri Light"/>
              </a:rPr>
              <a:t/>
            </a:r>
            <a:br>
              <a:rPr lang="en-US" sz="3200" b="0" spc="-65" dirty="0" smtClean="0">
                <a:latin typeface="+mn-lt"/>
                <a:cs typeface="Calibri Light"/>
              </a:rPr>
            </a:br>
            <a:r>
              <a:rPr lang="en-US" sz="3200" b="0" spc="-65" dirty="0" smtClean="0">
                <a:latin typeface="+mn-lt"/>
                <a:cs typeface="Calibri Light"/>
              </a:rPr>
              <a:t>Greater </a:t>
            </a:r>
            <a:r>
              <a:rPr lang="en-US" sz="3200" b="0" spc="-65" dirty="0">
                <a:latin typeface="+mn-lt"/>
                <a:cs typeface="Calibri Light"/>
              </a:rPr>
              <a:t>than </a:t>
            </a:r>
            <a:r>
              <a:rPr sz="3200" b="0" spc="-65" dirty="0">
                <a:latin typeface="+mn-lt"/>
                <a:cs typeface="Calibri Light"/>
              </a:rPr>
              <a:t>$5,000 </a:t>
            </a:r>
            <a:r>
              <a:rPr lang="en-US" sz="3200" b="0" spc="-65" dirty="0" smtClean="0">
                <a:latin typeface="+mn-lt"/>
                <a:cs typeface="Calibri Light"/>
              </a:rPr>
              <a:t>and Less than</a:t>
            </a:r>
            <a:r>
              <a:rPr sz="3200" b="0" spc="-65" dirty="0" smtClean="0">
                <a:latin typeface="+mn-lt"/>
                <a:cs typeface="Calibri Light"/>
              </a:rPr>
              <a:t> </a:t>
            </a:r>
            <a:r>
              <a:rPr sz="3200" b="0" spc="-65" dirty="0">
                <a:latin typeface="+mn-lt"/>
                <a:cs typeface="Calibri Light"/>
              </a:rPr>
              <a:t>$25,000 </a:t>
            </a:r>
            <a:r>
              <a:rPr lang="en-US" sz="3200" b="0" spc="-65" dirty="0" smtClean="0">
                <a:latin typeface="+mn-lt"/>
                <a:cs typeface="Calibri Light"/>
              </a:rPr>
              <a:t>(</a:t>
            </a:r>
            <a:r>
              <a:rPr sz="3200" b="0" spc="-65" dirty="0" smtClean="0">
                <a:latin typeface="+mn-lt"/>
                <a:cs typeface="Calibri Light"/>
              </a:rPr>
              <a:t>cont.</a:t>
            </a:r>
            <a:r>
              <a:rPr lang="en-US" sz="3200" b="0" spc="-65" dirty="0" smtClean="0">
                <a:latin typeface="+mn-lt"/>
                <a:cs typeface="Calibri Light"/>
              </a:rPr>
              <a:t>)</a:t>
            </a:r>
            <a:endParaRPr sz="3200" b="0" spc="-65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50976" y="1700784"/>
            <a:ext cx="7741920" cy="3079048"/>
          </a:xfrm>
          <a:prstGeom prst="rect">
            <a:avLst/>
          </a:prstGeom>
        </p:spPr>
        <p:txBody>
          <a:bodyPr vert="horz" wrap="square" lIns="0" tIns="46990" rIns="0" bIns="0" rtlCol="0">
            <a:spAutoFit/>
          </a:bodyPr>
          <a:lstStyle/>
          <a:p>
            <a:pPr marL="341313" marR="52069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Irrevocable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letter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credit.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lieu of bonds specified in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this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subsection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the </a:t>
            </a:r>
            <a:r>
              <a:rPr lang="en-US" sz="2400" spc="-15" dirty="0">
                <a:solidFill>
                  <a:prstClr val="black"/>
                </a:solidFill>
                <a:latin typeface="Calibri"/>
                <a:cs typeface="Calibri"/>
              </a:rPr>
              <a:t>s</a:t>
            </a:r>
            <a:r>
              <a:rPr kumimoji="0" sz="2400" b="0" i="0" u="none" strike="noStrike" kern="1200" cap="none" spc="-1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tate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irector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 approve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submission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irrevocable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letter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</a:t>
            </a:r>
            <a:r>
              <a:rPr kumimoji="0" sz="2400" b="0" i="0" u="none" strike="noStrike" kern="1200" cap="none" spc="6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credit.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>
                <a:tab pos="18478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 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surety return.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When the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tate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irector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specifies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contain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bid bond,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performance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bond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other type of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surety</a:t>
            </a:r>
            <a:r>
              <a:rPr kumimoji="0" sz="2400" b="0" i="0" u="none" strike="noStrike" kern="1200" cap="none" spc="-3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400" b="0" i="0" u="none" strike="noStrike" kern="1200" cap="none" spc="-3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tate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irector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retain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bond 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surety until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successful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completion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 purpose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the bond or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surety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was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drawn.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45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1821180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8640" y="341856"/>
            <a:ext cx="859536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Purchases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spc="-5" dirty="0" smtClean="0">
                <a:latin typeface="+mn-lt"/>
                <a:cs typeface="Calibri Light"/>
              </a:rPr>
              <a:t>reater than </a:t>
            </a:r>
            <a:r>
              <a:rPr sz="3200" b="0" spc="-5" dirty="0" smtClean="0">
                <a:latin typeface="+mn-lt"/>
                <a:cs typeface="Calibri Light"/>
              </a:rPr>
              <a:t>$25,000 </a:t>
            </a:r>
            <a:r>
              <a:rPr sz="3200" b="0" dirty="0">
                <a:latin typeface="+mn-lt"/>
                <a:cs typeface="Calibri Light"/>
              </a:rPr>
              <a:t>and</a:t>
            </a:r>
            <a:r>
              <a:rPr sz="3200" b="0" spc="0" dirty="0">
                <a:latin typeface="+mn-lt"/>
                <a:cs typeface="Calibri Light"/>
              </a:rPr>
              <a:t> </a:t>
            </a:r>
            <a:r>
              <a:rPr lang="en-US" sz="3200" b="0" spc="0" dirty="0" smtClean="0">
                <a:latin typeface="+mn-lt"/>
                <a:cs typeface="Calibri Light"/>
              </a:rPr>
              <a:t>L</a:t>
            </a:r>
            <a:r>
              <a:rPr lang="en-US" sz="3200" b="0" spc="-5" dirty="0" smtClean="0">
                <a:latin typeface="+mn-lt"/>
                <a:cs typeface="Calibri Light"/>
              </a:rPr>
              <a:t>ess than </a:t>
            </a:r>
            <a:r>
              <a:rPr sz="3200" b="0" spc="-5" dirty="0" smtClean="0">
                <a:latin typeface="+mn-lt"/>
                <a:cs typeface="Calibri Light"/>
              </a:rPr>
              <a:t>$50,000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626619"/>
            <a:ext cx="7799450" cy="3719608"/>
          </a:xfrm>
          <a:prstGeom prst="rect">
            <a:avLst/>
          </a:prstGeom>
        </p:spPr>
        <p:txBody>
          <a:bodyPr vert="horz" wrap="square" lIns="0" tIns="10223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an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0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</a:t>
            </a:r>
            <a:r>
              <a:rPr kumimoji="0" sz="2000" b="0" i="0" u="none" strike="noStrike" kern="1200" cap="none" spc="-6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source: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74295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agencies shall solicit prices and delivery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dates by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means of sealed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from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registered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using mail 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electronic commerce.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provide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pricing and delivery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dates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accordance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the</a:t>
            </a:r>
            <a:r>
              <a:rPr kumimoji="0" sz="20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0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shall </a:t>
            </a:r>
            <a:r>
              <a:rPr kumimoji="0" sz="20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make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pre-determined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</a:t>
            </a:r>
            <a:r>
              <a:rPr kumimoji="0" lang="en-US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considered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selection of the supplier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acquisition. The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written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be placed in the acquisition file. When a selection has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been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made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the </a:t>
            </a:r>
            <a:r>
              <a:rPr kumimoji="0" sz="20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shall notify the supplier of the</a:t>
            </a:r>
            <a:r>
              <a:rPr kumimoji="0" sz="2000" b="0" i="0" u="none" strike="noStrike" kern="1200" cap="none" spc="1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awards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shall be based on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“lowest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best”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“best value”</a:t>
            </a:r>
            <a:r>
              <a:rPr kumimoji="0" sz="2000" b="0" i="0" u="none" strike="noStrike" kern="1200" cap="none" spc="20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criteria.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46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633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48640" y="430230"/>
            <a:ext cx="8595360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Purchases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spc="-5" dirty="0" smtClean="0">
                <a:latin typeface="+mn-lt"/>
                <a:cs typeface="Calibri Light"/>
              </a:rPr>
              <a:t>reater than </a:t>
            </a:r>
            <a:r>
              <a:rPr sz="3200" b="0" spc="-5" dirty="0" smtClean="0">
                <a:latin typeface="+mn-lt"/>
                <a:cs typeface="Calibri Light"/>
              </a:rPr>
              <a:t>$25,000 </a:t>
            </a:r>
            <a:r>
              <a:rPr sz="3200" b="0" dirty="0">
                <a:latin typeface="+mn-lt"/>
                <a:cs typeface="Calibri Light"/>
              </a:rPr>
              <a:t>and </a:t>
            </a:r>
            <a:r>
              <a:rPr lang="en-US" sz="3200" b="0" dirty="0" smtClean="0">
                <a:latin typeface="+mn-lt"/>
                <a:cs typeface="Calibri Light"/>
              </a:rPr>
              <a:t>L</a:t>
            </a:r>
            <a:r>
              <a:rPr lang="en-US" sz="3200" b="0" spc="-5" dirty="0" smtClean="0">
                <a:latin typeface="+mn-lt"/>
                <a:cs typeface="Calibri Light"/>
              </a:rPr>
              <a:t>ess than </a:t>
            </a:r>
            <a:r>
              <a:rPr sz="3200" b="0" spc="-5" dirty="0" smtClean="0">
                <a:latin typeface="+mn-lt"/>
                <a:cs typeface="Calibri Light"/>
              </a:rPr>
              <a:t>$50,000</a:t>
            </a:r>
            <a:r>
              <a:rPr sz="3200" b="0" spc="15" dirty="0" smtClean="0">
                <a:latin typeface="+mn-lt"/>
                <a:cs typeface="Calibri Light"/>
              </a:rPr>
              <a:t> </a:t>
            </a:r>
            <a:r>
              <a:rPr lang="en-US" sz="3200" b="0" spc="15" dirty="0" smtClean="0">
                <a:latin typeface="+mn-lt"/>
                <a:cs typeface="Calibri Light"/>
              </a:rPr>
              <a:t>(</a:t>
            </a:r>
            <a:r>
              <a:rPr sz="3200" b="0" spc="-15" dirty="0" smtClean="0">
                <a:latin typeface="+mn-lt"/>
                <a:cs typeface="Calibri Light"/>
              </a:rPr>
              <a:t>cont.</a:t>
            </a:r>
            <a:r>
              <a:rPr lang="en-US" sz="3200" b="0" spc="-15" dirty="0" smtClean="0">
                <a:latin typeface="+mn-lt"/>
                <a:cs typeface="Calibri Light"/>
              </a:rPr>
              <a:t>)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763014"/>
            <a:ext cx="7766304" cy="3458639"/>
          </a:xfrm>
          <a:prstGeom prst="rect">
            <a:avLst/>
          </a:prstGeom>
        </p:spPr>
        <p:txBody>
          <a:bodyPr vert="horz" wrap="square" lIns="0" tIns="4191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Certifications, verifications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other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required</a:t>
            </a:r>
            <a:r>
              <a:rPr kumimoji="0" sz="2400" b="0" i="0" u="none" strike="noStrike" kern="1200" cap="none" spc="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documents: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Non-collusion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certification.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Vendor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registration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</a:t>
            </a:r>
            <a:r>
              <a:rPr kumimoji="0" sz="2400" b="0" i="0" u="none" strike="noStrike" kern="1200" cap="none" spc="5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current.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Sales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tax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permit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Secretary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registration</a:t>
            </a:r>
            <a:r>
              <a:rPr kumimoji="0" sz="2400" b="0" i="0" u="none" strike="noStrike" kern="1200" cap="none" spc="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verification.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Professional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affidavit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(if</a:t>
            </a:r>
            <a:r>
              <a:rPr kumimoji="0" sz="2400" b="0" i="0" u="none" strike="noStrike" kern="1200" cap="none" spc="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applicable).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6769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Reciprocal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laws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were followed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supplier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checked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debarment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 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SAM</a:t>
            </a:r>
            <a:r>
              <a:rPr kumimoji="0" sz="24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website.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47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47662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Purchases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lang="en-US" sz="3200" b="0" spc="-15" dirty="0" smtClean="0">
                <a:latin typeface="+mn-lt"/>
                <a:cs typeface="Calibri Light"/>
              </a:rPr>
              <a:t>G</a:t>
            </a:r>
            <a:r>
              <a:rPr lang="en-US" sz="3200" b="0" spc="-5" dirty="0" smtClean="0">
                <a:latin typeface="+mn-lt"/>
                <a:cs typeface="Calibri Light"/>
              </a:rPr>
              <a:t>reater than </a:t>
            </a:r>
            <a:r>
              <a:rPr sz="3200" b="0" spc="-5" dirty="0" smtClean="0">
                <a:latin typeface="+mn-lt"/>
                <a:cs typeface="Calibri Light"/>
              </a:rPr>
              <a:t>$25,000 </a:t>
            </a:r>
            <a:r>
              <a:rPr sz="3200" b="0" dirty="0">
                <a:latin typeface="+mn-lt"/>
                <a:cs typeface="Calibri Light"/>
              </a:rPr>
              <a:t>and</a:t>
            </a:r>
            <a:r>
              <a:rPr sz="3200" b="0" spc="0" dirty="0">
                <a:latin typeface="+mn-lt"/>
                <a:cs typeface="Calibri Light"/>
              </a:rPr>
              <a:t> </a:t>
            </a:r>
            <a:r>
              <a:rPr lang="en-US" sz="3200" b="0" spc="-5" dirty="0">
                <a:latin typeface="+mn-lt"/>
                <a:cs typeface="Calibri Light"/>
              </a:rPr>
              <a:t>L</a:t>
            </a:r>
            <a:r>
              <a:rPr lang="en-US" sz="3200" b="0" spc="-5" dirty="0" smtClean="0">
                <a:latin typeface="+mn-lt"/>
                <a:cs typeface="Calibri Light"/>
              </a:rPr>
              <a:t>ess than </a:t>
            </a:r>
            <a:r>
              <a:rPr sz="3200" b="0" spc="-5" dirty="0" smtClean="0">
                <a:latin typeface="+mn-lt"/>
                <a:cs typeface="Calibri Light"/>
              </a:rPr>
              <a:t>$50,000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38784" y="1512168"/>
            <a:ext cx="7769860" cy="4583947"/>
          </a:xfrm>
          <a:prstGeom prst="rect">
            <a:avLst/>
          </a:prstGeom>
        </p:spPr>
        <p:txBody>
          <a:bodyPr vert="horz" wrap="square" lIns="0" tIns="43815" rIns="0" bIns="0" rtlCol="0">
            <a:spAutoFit/>
          </a:bodyPr>
          <a:lstStyle/>
          <a:p>
            <a:pPr marL="12700" marR="339725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Bonds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sureties.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solicitation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may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require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bidders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to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submit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bid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,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performance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bond, or other type of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approved surety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with the</a:t>
            </a:r>
            <a:r>
              <a:rPr kumimoji="0" sz="2000" b="0" i="0" u="none" strike="noStrike" kern="1200" cap="none" spc="1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bid.</a:t>
            </a:r>
          </a:p>
          <a:p>
            <a:pPr marL="341313" marR="508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Form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bond. The bid bond,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performance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other type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surety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shall be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subject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to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approval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lang="en-US" sz="2000" spc="-15" dirty="0">
                <a:solidFill>
                  <a:prstClr val="black"/>
                </a:solidFill>
                <a:latin typeface="Calibri"/>
                <a:cs typeface="Calibri"/>
              </a:rPr>
              <a:t>s</a:t>
            </a:r>
            <a:r>
              <a:rPr kumimoji="0" sz="2000" b="0" i="0" u="none" strike="noStrike" kern="1200" cap="none" spc="-1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</a:t>
            </a:r>
            <a:r>
              <a:rPr kumimoji="0" sz="20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</a:t>
            </a:r>
            <a:r>
              <a:rPr kumimoji="0" sz="20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.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For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bonds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requiring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cash deposit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,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amount specified by the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 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shall be paid by certified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check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cashiers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check.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41313" marR="555625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Irrevocable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letter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credit. In lieu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bonds specified in this subsection, the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p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may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approve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submission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an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irrevocable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letter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</a:t>
            </a:r>
            <a:r>
              <a:rPr kumimoji="0" sz="2000" b="0" i="0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credit.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41313" marR="45720" lvl="0" indent="-3413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surety return.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When the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 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specifies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bid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contain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bid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,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performance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bond,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other type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surety,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 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shall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retain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bond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surety until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successful completion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purpose </a:t>
            </a:r>
            <a:r>
              <a:rPr kumimoji="0" sz="20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for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which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bond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surety was</a:t>
            </a:r>
            <a:r>
              <a:rPr kumimoji="0" sz="20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drawn.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48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3412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560832" y="369289"/>
            <a:ext cx="8583168" cy="99770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70" dirty="0">
                <a:latin typeface="+mn-lt"/>
                <a:cs typeface="Calibri Light"/>
              </a:rPr>
              <a:t>Total </a:t>
            </a:r>
            <a:r>
              <a:rPr sz="3200" b="0" spc="-15" dirty="0" smtClean="0">
                <a:latin typeface="+mn-lt"/>
                <a:cs typeface="Calibri Light"/>
              </a:rPr>
              <a:t>Purchase</a:t>
            </a:r>
            <a:r>
              <a:rPr lang="en-US" sz="3200" b="0" spc="-15" dirty="0" smtClean="0">
                <a:latin typeface="+mn-lt"/>
                <a:cs typeface="Calibri Light"/>
              </a:rPr>
              <a:t/>
            </a:r>
            <a:br>
              <a:rPr lang="en-US" sz="3200" b="0" spc="-15" dirty="0" smtClean="0">
                <a:latin typeface="+mn-lt"/>
                <a:cs typeface="Calibri Light"/>
              </a:rPr>
            </a:br>
            <a:r>
              <a:rPr sz="3200" b="0" spc="-20" dirty="0" smtClean="0">
                <a:latin typeface="+mn-lt"/>
                <a:cs typeface="Calibri Light"/>
              </a:rPr>
              <a:t>Greater </a:t>
            </a:r>
            <a:r>
              <a:rPr lang="en-US" sz="3200" b="0" spc="-20" dirty="0" smtClean="0">
                <a:latin typeface="+mn-lt"/>
                <a:cs typeface="Calibri Light"/>
              </a:rPr>
              <a:t>t</a:t>
            </a:r>
            <a:r>
              <a:rPr sz="3200" b="0" dirty="0" smtClean="0">
                <a:latin typeface="+mn-lt"/>
                <a:cs typeface="Calibri Light"/>
              </a:rPr>
              <a:t>han </a:t>
            </a:r>
            <a:r>
              <a:rPr sz="3200" b="0" dirty="0">
                <a:latin typeface="+mn-lt"/>
                <a:cs typeface="Calibri Light"/>
              </a:rPr>
              <a:t>$</a:t>
            </a:r>
            <a:r>
              <a:rPr sz="3200" b="0" dirty="0" smtClean="0">
                <a:latin typeface="+mn-lt"/>
                <a:cs typeface="Calibri Light"/>
              </a:rPr>
              <a:t>50,000</a:t>
            </a:r>
            <a:r>
              <a:rPr lang="en-US" sz="3200" b="0" dirty="0" smtClean="0">
                <a:latin typeface="+mn-lt"/>
                <a:cs typeface="Calibri Light"/>
              </a:rPr>
              <a:t> and Less than $100,000 </a:t>
            </a:r>
            <a:endParaRPr sz="3200" dirty="0">
              <a:latin typeface="+mn-lt"/>
              <a:cs typeface="Calibri Light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26592" y="1667391"/>
            <a:ext cx="7778496" cy="3772828"/>
          </a:xfrm>
          <a:prstGeom prst="rect">
            <a:avLst/>
          </a:prstGeom>
        </p:spPr>
        <p:txBody>
          <a:bodyPr vert="horz" wrap="square" lIns="0" tIns="48260" rIns="0" bIns="0" rtlCol="0">
            <a:spAutoFit/>
          </a:bodyPr>
          <a:lstStyle/>
          <a:p>
            <a:pPr marR="508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State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agencies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that </a:t>
            </a:r>
            <a:r>
              <a:rPr kumimoji="0" lang="en-US" sz="22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have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internal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CPO or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designated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CPO 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through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interagency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agreement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approved 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internal purchasing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procedures pursuant to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requirements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Central Purchasing Administrative</a:t>
            </a:r>
            <a:r>
              <a:rPr kumimoji="0" lang="en-US" sz="2200" b="0" i="0" u="none" strike="noStrike" kern="1200" cap="none" spc="-5" normalizeH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Rules OAC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260:115-5-3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260:115-5-7, shall send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written request to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lang="en-US" sz="2200" spc="-20" noProof="0" dirty="0" smtClean="0">
                <a:solidFill>
                  <a:prstClr val="black"/>
                </a:solidFill>
                <a:latin typeface="Calibri"/>
                <a:cs typeface="Calibri"/>
              </a:rPr>
              <a:t>St</a:t>
            </a:r>
            <a:r>
              <a:rPr kumimoji="0" lang="en-US" sz="22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ate </a:t>
            </a:r>
            <a:r>
              <a:rPr lang="en-US" sz="2200" spc="-10" noProof="0" dirty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 </a:t>
            </a:r>
            <a:r>
              <a:rPr lang="en-US" sz="2200" spc="-10" noProof="0" dirty="0">
                <a:solidFill>
                  <a:prstClr val="black"/>
                </a:solidFill>
                <a:latin typeface="Calibri"/>
                <a:cs typeface="Calibri"/>
              </a:rPr>
              <a:t>D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to request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acquisition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authority </a:t>
            </a:r>
            <a:r>
              <a:rPr kumimoji="0" lang="en-US" sz="22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exceeding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$50,000.00 but not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exceeding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$100,000.00. The </a:t>
            </a:r>
            <a:r>
              <a:rPr lang="en-US" sz="2200" spc="-20" noProof="0">
                <a:solidFill>
                  <a:prstClr val="black"/>
                </a:solidFill>
                <a:latin typeface="Calibri"/>
                <a:cs typeface="Calibri"/>
              </a:rPr>
              <a:t>S</a:t>
            </a:r>
            <a:r>
              <a:rPr kumimoji="0" lang="en-US" sz="2200" b="0" i="0" u="none" strike="noStrike" kern="1200" cap="none" spc="-2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 </a:t>
            </a:r>
            <a:r>
              <a:rPr lang="en-US" sz="2200" spc="-10" noProof="0" smtClean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lang="en-US" sz="2200" b="0" i="0" u="none" strike="noStrike" kern="1200" cap="none" spc="-1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</a:t>
            </a:r>
            <a:r>
              <a:rPr kumimoji="0" lang="en-US" sz="2200" b="0" i="0" u="none" strike="noStrike" kern="1200" cap="none" spc="-10" normalizeH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lang="en-US" sz="2200" spc="-10" smtClean="0">
                <a:solidFill>
                  <a:prstClr val="black"/>
                </a:solidFill>
                <a:latin typeface="Calibri"/>
                <a:cs typeface="Calibri"/>
              </a:rPr>
              <a:t>D</a:t>
            </a:r>
            <a:r>
              <a:rPr kumimoji="0" lang="en-US" sz="22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</a:t>
            </a:r>
            <a:r>
              <a:rPr lang="en-US" sz="2200" spc="-10" dirty="0" smtClean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shall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consider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agency's 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internal purchasing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procedures, procurement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training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certifications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of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agency's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procurement </a:t>
            </a:r>
            <a:r>
              <a:rPr kumimoji="0" lang="en-US" sz="2200" b="0" i="0" u="none" strike="noStrike" kern="1200" cap="none" spc="-4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staff,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and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any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other 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information 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deemed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necessary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by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lang="en-US" sz="2200" spc="-20" noProof="0" dirty="0">
                <a:solidFill>
                  <a:prstClr val="black"/>
                </a:solidFill>
                <a:latin typeface="Calibri"/>
                <a:cs typeface="Calibri"/>
              </a:rPr>
              <a:t>S</a:t>
            </a:r>
            <a:r>
              <a:rPr kumimoji="0" lang="en-US" sz="22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tate </a:t>
            </a:r>
            <a:r>
              <a:rPr lang="en-US" sz="2200" spc="-20" dirty="0" smtClean="0">
                <a:solidFill>
                  <a:prstClr val="black"/>
                </a:solidFill>
                <a:latin typeface="Calibri"/>
                <a:cs typeface="Calibri"/>
              </a:rPr>
              <a:t>P</a:t>
            </a:r>
            <a:r>
              <a:rPr kumimoji="0" lang="en-US" sz="22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urchasing</a:t>
            </a:r>
            <a:r>
              <a:rPr lang="en-US" sz="2200" spc="-10" dirty="0">
                <a:solidFill>
                  <a:prstClr val="black"/>
                </a:solidFill>
                <a:latin typeface="Calibri"/>
                <a:cs typeface="Calibri"/>
              </a:rPr>
              <a:t> </a:t>
            </a:r>
            <a:r>
              <a:rPr lang="en-US" sz="2200" spc="-10" dirty="0" smtClean="0">
                <a:solidFill>
                  <a:prstClr val="black"/>
                </a:solidFill>
                <a:latin typeface="Calibri"/>
                <a:cs typeface="Calibri"/>
              </a:rPr>
              <a:t>D</a:t>
            </a:r>
            <a:r>
              <a:rPr kumimoji="0" lang="en-US" sz="22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irector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to </a:t>
            </a:r>
            <a:r>
              <a:rPr kumimoji="0" lang="en-US" sz="22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make 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 </a:t>
            </a:r>
            <a:r>
              <a:rPr kumimoji="0" lang="en-US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determination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to approve </a:t>
            </a:r>
            <a:r>
              <a:rPr kumimoji="0" lang="en-US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or </a:t>
            </a:r>
            <a:r>
              <a:rPr kumimoji="0" lang="en-US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disapprove </a:t>
            </a:r>
            <a:r>
              <a:rPr kumimoji="0" lang="en-US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the</a:t>
            </a:r>
            <a:r>
              <a:rPr kumimoji="0" lang="en-US" sz="2200" b="0" i="0" u="none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lang="en-US" sz="22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request.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49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8107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66800" y="1501621"/>
            <a:ext cx="7647305" cy="28026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6379" marR="823594" lvl="0" indent="-233679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always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begins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when the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need is</a:t>
            </a:r>
            <a:r>
              <a:rPr kumimoji="0" sz="2400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identified.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6379" marR="5080" lvl="0" indent="-233679" defTabSz="914400" rtl="0" eaLnBrk="1" fontAlgn="auto" latinLnBrk="0" hangingPunct="1">
              <a:lnSpc>
                <a:spcPct val="100000"/>
              </a:lnSpc>
              <a:spcBef>
                <a:spcPts val="77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After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need is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identified,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may</a:t>
            </a:r>
            <a:r>
              <a:rPr kumimoji="0" lang="en-US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vary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depending upon 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 process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6379" marR="502920" lvl="0" indent="-233679" defTabSz="914400" rtl="0" eaLnBrk="1" fontAlgn="auto" latinLnBrk="0" hangingPunct="1">
              <a:lnSpc>
                <a:spcPct val="100000"/>
              </a:lnSpc>
              <a:spcBef>
                <a:spcPts val="76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</a:tabLst>
              <a:defRPr/>
            </a:pP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We’ll </a:t>
            </a:r>
            <a:r>
              <a:rPr kumimoji="0" sz="2400" b="0" i="0" u="none" strike="noStrike" kern="1200" cap="none" spc="-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take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brief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look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procurement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 </a:t>
            </a:r>
            <a:r>
              <a:rPr kumimoji="0" sz="2400" b="0" i="0" u="none" strike="noStrike" kern="1200" cap="none" spc="-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now,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a closer look when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we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study </a:t>
            </a:r>
            <a:r>
              <a:rPr lang="en-US" sz="2400" spc="-10" dirty="0">
                <a:solidFill>
                  <a:prstClr val="black"/>
                </a:solidFill>
                <a:latin typeface="Calibri"/>
                <a:cs typeface="Calibri"/>
              </a:rPr>
              <a:t>s</a:t>
            </a:r>
            <a:r>
              <a:rPr kumimoji="0" sz="2400" b="0" i="0" u="none" strike="noStrike" kern="1200" cap="none" spc="-1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olicitation</a:t>
            </a:r>
            <a:r>
              <a:rPr kumimoji="0" sz="2400" b="0" i="0" u="none" strike="noStrike" kern="1200" cap="none" spc="5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lang="en-US" sz="2400" spc="-15" dirty="0">
                <a:solidFill>
                  <a:prstClr val="black"/>
                </a:solidFill>
                <a:latin typeface="Calibri"/>
                <a:cs typeface="Calibri"/>
              </a:rPr>
              <a:t>d</a:t>
            </a:r>
            <a:r>
              <a:rPr kumimoji="0" sz="2400" b="0" i="0" u="none" strike="noStrike" kern="1200" cap="none" spc="-1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evelopment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1295400" y="460439"/>
            <a:ext cx="687070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529475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036320" y="1255776"/>
            <a:ext cx="7595616" cy="450636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80988" algn="l"/>
              </a:tabLst>
              <a:defRPr/>
            </a:pPr>
            <a:r>
              <a:rPr kumimoji="0" sz="28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Requisitions:</a:t>
            </a:r>
            <a:endParaRPr kumimoji="0" sz="28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181610" lvl="0" indent="14288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Agency acquisitions processed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by 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Central Printing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must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be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initiated by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agency-written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request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(requisition).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Waivers:</a:t>
            </a:r>
            <a:endParaRPr kumimoji="0" sz="28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55600" marR="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Title 74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§</a:t>
            </a:r>
            <a:r>
              <a:rPr kumimoji="0" sz="2400" strike="noStrike" kern="1200" cap="none" spc="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85.7.A.1.</a:t>
            </a:r>
          </a:p>
          <a:p>
            <a:pPr marL="698500" marR="508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lang="en-US" sz="2400" spc="-15" dirty="0">
                <a:solidFill>
                  <a:prstClr val="black"/>
                </a:solidFill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s</a:t>
            </a:r>
            <a:r>
              <a:rPr kumimoji="0" sz="2400" strike="noStrike" kern="1200" cap="none" spc="-15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tate</a:t>
            </a:r>
            <a:r>
              <a:rPr kumimoji="0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lang="en-US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urchasing 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d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irector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may waive or increase </a:t>
            </a:r>
            <a:r>
              <a:rPr kumimoji="0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</a:t>
            </a:r>
            <a:r>
              <a:rPr kumimoji="0" lang="en-US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limit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authorized for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 </a:t>
            </a:r>
            <a:r>
              <a:rPr kumimoji="0" sz="24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agency acquisition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by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not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more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than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ten percent </a:t>
            </a:r>
            <a:r>
              <a:rPr kumimoji="0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to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perfect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an otherwise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valid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acquisition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advertently </a:t>
            </a:r>
            <a:r>
              <a:rPr kumimoji="0" sz="24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exceeding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limit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due </a:t>
            </a:r>
            <a:r>
              <a:rPr kumimoji="0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administrative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error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unforeseeable</a:t>
            </a:r>
            <a:r>
              <a:rPr kumimoji="0" lang="en-US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circumstances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60832" y="410742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15" dirty="0"/>
              <a:t>General </a:t>
            </a:r>
            <a:r>
              <a:rPr sz="3200" b="0" spc="-15" dirty="0" smtClean="0"/>
              <a:t>Procurement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50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3191964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87552" y="1293240"/>
            <a:ext cx="7717536" cy="33983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Open </a:t>
            </a:r>
            <a:r>
              <a:rPr kumimoji="0" sz="28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Market</a:t>
            </a:r>
            <a:r>
              <a:rPr kumimoji="0" sz="28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lang="en-US" sz="28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469900" marR="5080" lvl="0" indent="0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one-time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purchase that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agency can make that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not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exceed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agencies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threshold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1300" algn="l"/>
              </a:tabLst>
              <a:defRPr/>
            </a:pPr>
            <a:r>
              <a:rPr kumimoji="0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Split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Purchasing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72390" lvl="1" indent="-23177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Dividing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known quantity 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failing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consolidate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known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quantity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purposes of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evading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competitive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P-card</a:t>
            </a:r>
            <a:r>
              <a:rPr kumimoji="0" sz="24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threshold.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0" lvl="1" indent="-231775" algn="l" defTabSz="914400" rtl="0" eaLnBrk="1" fontAlgn="auto" latinLnBrk="0" hangingPunct="1"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Split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purchasing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a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felony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offense.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60832" y="428158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sz="3200" b="0" spc="-15" dirty="0"/>
              <a:t>General </a:t>
            </a:r>
            <a:r>
              <a:rPr sz="3200" b="0" spc="-15" dirty="0" smtClean="0"/>
              <a:t>Procurement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51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5231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8784" y="1181047"/>
            <a:ext cx="7583424" cy="5001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313" marR="0" lvl="0" indent="-328613" algn="l" defTabSz="914400" rtl="0" eaLnBrk="1" fontAlgn="auto" latinLnBrk="0" hangingPunct="1">
              <a:lnSpc>
                <a:spcPts val="3279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Public</a:t>
            </a:r>
            <a:r>
              <a:rPr kumimoji="0" sz="28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 </a:t>
            </a:r>
            <a:r>
              <a:rPr kumimoji="0" sz="28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cs typeface="Calibri"/>
              </a:rPr>
              <a:t>Finance</a:t>
            </a:r>
            <a:endParaRPr lang="en-US" sz="2800" spc="-5" dirty="0">
              <a:solidFill>
                <a:prstClr val="black"/>
              </a:solidFill>
              <a:uFill>
                <a:solidFill>
                  <a:srgbClr val="000000"/>
                </a:solidFill>
              </a:uFill>
              <a:latin typeface="Calibri"/>
              <a:cs typeface="Calibri"/>
            </a:endParaRPr>
          </a:p>
          <a:p>
            <a:pPr marL="12700" marR="0" lvl="0" algn="l" defTabSz="914400" rtl="0" eaLnBrk="1" fontAlgn="auto" latinLnBrk="0" hangingPunct="1">
              <a:lnSpc>
                <a:spcPts val="3279"/>
              </a:lnSpc>
              <a:spcBef>
                <a:spcPts val="100"/>
              </a:spcBef>
              <a:spcAft>
                <a:spcPts val="0"/>
              </a:spcAft>
              <a:buClrTx/>
              <a:buSzTx/>
              <a:tabLst>
                <a:tab pos="241300" algn="l"/>
              </a:tabLst>
              <a:defRPr/>
            </a:pP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Title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62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in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Oklahoma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</a:t>
            </a:r>
            <a:r>
              <a:rPr kumimoji="0" sz="2400" strike="noStrike" kern="1200" cap="none" spc="-8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Statutes.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28613" algn="l" defTabSz="914400" rtl="0" eaLnBrk="1" fontAlgn="auto" latinLnBrk="0" hangingPunct="1">
              <a:lnSpc>
                <a:spcPts val="3279"/>
              </a:lnSpc>
              <a:spcBef>
                <a:spcPts val="11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Lease-Purchase</a:t>
            </a:r>
            <a:r>
              <a:rPr kumimoji="0" sz="28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8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Agreements</a:t>
            </a:r>
            <a:endParaRPr kumimoji="0" sz="28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0" lvl="1" indent="-231775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Title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74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§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85.4.I.</a:t>
            </a:r>
            <a:r>
              <a:rPr kumimoji="0" sz="2400" strike="noStrike" kern="1200" cap="none" spc="-1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1-4.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342900" lvl="1" indent="-231775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No </a:t>
            </a:r>
            <a:r>
              <a:rPr kumimoji="0" sz="24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state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agency shall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enter into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lease-purchase</a:t>
            </a:r>
            <a:r>
              <a:rPr kumimoji="0" lang="en-US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agreement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for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real property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costing LESS</a:t>
            </a:r>
            <a:r>
              <a:rPr kumimoji="0" sz="2400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than</a:t>
            </a:r>
            <a:r>
              <a:rPr kumimoji="0" lang="en-US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$50,000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5080" lvl="1" indent="-231775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Council of Legislative Bond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Oversight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shall have </a:t>
            </a:r>
            <a:r>
              <a:rPr kumimoji="0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the</a:t>
            </a:r>
            <a:r>
              <a:rPr kumimoji="0" lang="en-US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>
                  <a:solidFill>
                    <a:srgbClr val="000000"/>
                  </a:solidFill>
                </a:uFill>
                <a:latin typeface="Calibri"/>
                <a:ea typeface="+mn-ea"/>
                <a:cs typeface="Calibri"/>
              </a:rPr>
              <a:t>authority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</a:t>
            </a:r>
            <a:r>
              <a:rPr kumimoji="0" lang="en-US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approve </a:t>
            </a:r>
            <a:r>
              <a:rPr kumimoji="0" sz="2400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most </a:t>
            </a:r>
            <a:r>
              <a:rPr kumimoji="0" sz="2400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cost </a:t>
            </a:r>
            <a:r>
              <a:rPr kumimoji="0" sz="2400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effective</a:t>
            </a:r>
            <a:r>
              <a:rPr kumimoji="0" lang="en-US" sz="2400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method </a:t>
            </a:r>
            <a:r>
              <a:rPr kumimoji="0" sz="2400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obtaining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financing and </a:t>
            </a:r>
            <a:r>
              <a:rPr kumimoji="0" sz="2400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</a:t>
            </a:r>
            <a:r>
              <a:rPr kumimoji="0" sz="2400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subject </a:t>
            </a:r>
            <a:r>
              <a:rPr kumimoji="0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400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provisions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of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OK Bond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Oversight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Reform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109855" lvl="1" indent="-231775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Financing shall be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competitively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through 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entral</a:t>
            </a:r>
            <a:r>
              <a:rPr kumimoji="0" lang="en-US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p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urchasing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according to statute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573024" y="372612"/>
            <a:ext cx="8570976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15" dirty="0">
                <a:latin typeface="Calibri"/>
                <a:cs typeface="Calibri"/>
              </a:rPr>
              <a:t>General </a:t>
            </a:r>
            <a:r>
              <a:rPr sz="3200" b="0" spc="-15" dirty="0" smtClean="0">
                <a:latin typeface="Calibri"/>
                <a:cs typeface="Calibri"/>
              </a:rPr>
              <a:t>Procurement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52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8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64540" y="1457198"/>
            <a:ext cx="7757795" cy="192103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41313" marR="0" lvl="0" indent="-341313" algn="l" defTabSz="914400" rtl="0" eaLnBrk="1" fontAlgn="auto" latinLnBrk="0" hangingPunct="1"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80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Public Sale </a:t>
            </a:r>
            <a:r>
              <a:rPr kumimoji="0" sz="280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Procedures</a:t>
            </a:r>
            <a:r>
              <a:rPr kumimoji="0" sz="280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(74.85.44.C.)</a:t>
            </a:r>
            <a:endParaRPr kumimoji="0" sz="28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5080" lvl="0" algn="l" defTabSz="914400" rtl="0" eaLnBrk="1" fontAlgn="auto" latinLnBrk="0" hangingPunct="1"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 is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unlawful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enter into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agency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furnishes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materials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equipment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used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by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vendor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allows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vendor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acquire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ownership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except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through competitive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7" name="object 4"/>
          <p:cNvSpPr txBox="1">
            <a:spLocks/>
          </p:cNvSpPr>
          <p:nvPr/>
        </p:nvSpPr>
        <p:spPr>
          <a:xfrm>
            <a:off x="560832" y="381840"/>
            <a:ext cx="8583168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 algn="ctr">
              <a:defRPr sz="44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marR="0" lvl="0" indent="0" algn="ctr" defTabSz="914400" rtl="0" eaLnBrk="1" fontAlgn="auto" latinLnBrk="0" hangingPunct="1">
              <a:lnSpc>
                <a:spcPct val="100000"/>
              </a:lnSpc>
              <a:spcBef>
                <a:spcPts val="1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j-ea"/>
              </a:rPr>
              <a:t>General Procurement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j-ea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53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644518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8640" y="2840736"/>
            <a:ext cx="8595360" cy="553998"/>
          </a:xfrm>
        </p:spPr>
        <p:txBody>
          <a:bodyPr/>
          <a:lstStyle/>
          <a:p>
            <a:r>
              <a:rPr lang="en-US" sz="3600" dirty="0" smtClean="0"/>
              <a:t>CONTINUE TO MODULE 5</a:t>
            </a:r>
            <a:endParaRPr lang="en-US" sz="3600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54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0513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951088" cy="68580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846836" y="1122680"/>
            <a:ext cx="4684395" cy="44307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1: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</a:t>
            </a:r>
            <a:r>
              <a:rPr kumimoji="0" sz="2800" b="0" i="0" u="none" strike="noStrike" kern="1200" cap="none" spc="-7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Identification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884858" y="1675731"/>
            <a:ext cx="7820230" cy="4438395"/>
          </a:xfrm>
          <a:prstGeom prst="rect">
            <a:avLst/>
          </a:prstGeom>
        </p:spPr>
        <p:txBody>
          <a:bodyPr vert="horz" wrap="square" lIns="0" tIns="67310" rIns="0" bIns="0" rtlCol="0">
            <a:spAutoFit/>
          </a:bodyPr>
          <a:lstStyle/>
          <a:p>
            <a:pPr marL="247015" marR="0" lvl="0" indent="-234315" algn="l" defTabSz="914400" rtl="0" eaLnBrk="1" fontAlgn="auto" latinLnBrk="0" hangingPunct="1">
              <a:lnSpc>
                <a:spcPct val="100000"/>
              </a:lnSpc>
              <a:spcBef>
                <a:spcPts val="53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need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acquisition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when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 is</a:t>
            </a:r>
            <a:r>
              <a:rPr kumimoji="0" sz="2200" b="0" i="0" u="none" strike="noStrike" kern="1200" cap="none" spc="1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49530" lvl="0" indent="-234315" algn="l" defTabSz="9144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delegated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authority of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your entity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2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make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acquisition </a:t>
            </a:r>
            <a:r>
              <a:rPr kumimoji="0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whether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 is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within the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strategic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mission of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your</a:t>
            </a:r>
            <a:r>
              <a:rPr kumimoji="0" sz="2200" b="0" i="0" u="none" strike="noStrike" kern="1200" cap="none" spc="8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entity.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0" lvl="0" indent="-234315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availability of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funding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sz="2200" b="0" i="0" u="none" strike="noStrike" kern="1200" cap="none" spc="7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5080" lvl="0" indent="-234315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if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product or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 is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through </a:t>
            </a:r>
            <a:r>
              <a:rPr kumimoji="0" sz="22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State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or </a:t>
            </a:r>
            <a:r>
              <a:rPr kumimoji="0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Oklahoma</a:t>
            </a:r>
            <a:r>
              <a:rPr kumimoji="0" lang="en-US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Correctional Industries</a:t>
            </a:r>
            <a:r>
              <a:rPr kumimoji="0" sz="2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0" lvl="0" indent="-234315" algn="l" defTabSz="9144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whether the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is </a:t>
            </a:r>
            <a:r>
              <a:rPr kumimoji="0" sz="22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exempt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under the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Central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Purchasing</a:t>
            </a:r>
            <a:r>
              <a:rPr kumimoji="0" sz="2200" b="0" i="0" u="none" strike="noStrike" kern="1200" cap="none" spc="1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Act.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227965" lvl="0" indent="-234315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whether the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item can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obtained through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existing </a:t>
            </a:r>
            <a:r>
              <a:rPr kumimoji="0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source</a:t>
            </a:r>
            <a:r>
              <a:rPr kumimoji="0" lang="en-US" sz="22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such </a:t>
            </a:r>
            <a:r>
              <a:rPr kumimoji="0" sz="2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Property Reutilization) </a:t>
            </a: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</a:t>
            </a:r>
            <a:r>
              <a:rPr kumimoji="0" sz="2200" b="0" i="0" u="none" strike="noStrike" kern="1200" cap="none" spc="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247015" marR="0" lvl="0" indent="-234315" algn="l" defTabSz="914400" rtl="0" eaLnBrk="1" fontAlgn="auto" latinLnBrk="0" hangingPunct="1">
              <a:lnSpc>
                <a:spcPct val="100000"/>
              </a:lnSpc>
              <a:spcBef>
                <a:spcPts val="434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247015" algn="l"/>
                <a:tab pos="247650" algn="l"/>
              </a:tabLst>
              <a:defRPr/>
            </a:pPr>
            <a:r>
              <a:rPr kumimoji="0" sz="22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whether special </a:t>
            </a:r>
            <a:r>
              <a:rPr kumimoji="0" sz="22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approvals/restrictions</a:t>
            </a:r>
            <a:r>
              <a:rPr kumimoji="0" sz="2200" b="0" i="0" u="none" strike="noStrike" kern="1200" cap="none" spc="4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2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apply.</a:t>
            </a:r>
            <a:endParaRPr kumimoji="0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6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055468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38784" y="1191019"/>
            <a:ext cx="7778496" cy="5265544"/>
          </a:xfrm>
          <a:prstGeom prst="rect">
            <a:avLst/>
          </a:prstGeom>
        </p:spPr>
        <p:txBody>
          <a:bodyPr vert="horz" wrap="square" lIns="0" tIns="12700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</a:t>
            </a:r>
            <a:r>
              <a:rPr kumimoji="0" sz="2800" b="0" i="0" u="none" strike="noStrike" kern="1200" cap="none" spc="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Preparation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84200" lvl="0" indent="-341313" algn="l" defTabSz="914400" rtl="0" eaLnBrk="1" fontAlgn="auto" latinLnBrk="0" hangingPunct="1">
              <a:lnSpc>
                <a:spcPct val="100000"/>
              </a:lnSpc>
              <a:spcBef>
                <a:spcPts val="53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the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most appropriate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purchasing method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 used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(i.e.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Request 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Proposal,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Invitation to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Bid)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273050" lvl="1" indent="-231775" algn="l" defTabSz="914400" rtl="0" eaLnBrk="1" fontAlgn="auto" latinLnBrk="0" hangingPunct="1">
              <a:lnSpc>
                <a:spcPct val="100000"/>
              </a:lnSpc>
              <a:spcBef>
                <a:spcPts val="409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method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 will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which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steps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will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want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0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take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 the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process.</a:t>
            </a:r>
            <a:endParaRPr kumimoji="0" sz="20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382270" lvl="0" indent="-341313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scope,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stakeholders,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team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minimum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critical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business</a:t>
            </a:r>
            <a:r>
              <a:rPr kumimoji="0" sz="2400" b="0" i="0" u="none" strike="noStrike" kern="1200" cap="none" spc="-3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requirements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5080" lvl="1" indent="-231775" algn="l" defTabSz="914400" rtl="0" eaLnBrk="1" fontAlgn="auto" latinLnBrk="0" hangingPunct="1">
              <a:lnSpc>
                <a:spcPct val="100000"/>
              </a:lnSpc>
              <a:spcBef>
                <a:spcPts val="409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0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Your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 team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your evaluation team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should be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determined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prior </a:t>
            </a:r>
            <a:r>
              <a:rPr kumimoji="0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</a:t>
            </a:r>
            <a:r>
              <a:rPr kumimoji="0" lang="en-US" sz="20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beginning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needs</a:t>
            </a:r>
            <a:r>
              <a:rPr kumimoji="0" sz="20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analysis.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608965" lvl="0" indent="-341313" algn="l" defTabSz="914400" rtl="0" eaLnBrk="1" fontAlgn="auto" latinLnBrk="0" hangingPunct="1">
              <a:lnSpc>
                <a:spcPct val="100000"/>
              </a:lnSpc>
              <a:spcBef>
                <a:spcPts val="43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market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analysis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to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identify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available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goods, 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services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Address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market</a:t>
            </a:r>
            <a:r>
              <a:rPr kumimoji="0" sz="2400" b="0" i="0" u="none" strike="noStrike" kern="1200" cap="none" spc="-3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constraints.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45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7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03179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26592" y="1187363"/>
            <a:ext cx="7790688" cy="3443250"/>
          </a:xfrm>
          <a:prstGeom prst="rect">
            <a:avLst/>
          </a:prstGeom>
        </p:spPr>
        <p:txBody>
          <a:bodyPr vert="horz" wrap="square" lIns="0" tIns="118110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930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Stage</a:t>
            </a:r>
            <a:r>
              <a:rPr kumimoji="0" sz="28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2: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</a:t>
            </a:r>
            <a:r>
              <a:rPr kumimoji="0" sz="2800" b="0" i="0" u="none" strike="noStrike" kern="1200" cap="none" spc="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8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Preparation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62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  <a:tab pos="250190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Select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appropriate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template.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  <a:tab pos="2501900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Construct solicitation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evaluation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  <a:tab pos="250190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Select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contract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templates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(if</a:t>
            </a:r>
            <a:r>
              <a:rPr kumimoji="0" sz="2400" b="0" i="0" u="none" strike="noStrike" kern="1200" cap="none" spc="-3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5080" lvl="0" indent="-341313" algn="l" defTabSz="914400" rtl="0" eaLnBrk="1" fontAlgn="auto" latinLnBrk="0" hangingPunct="1">
              <a:lnSpc>
                <a:spcPct val="100000"/>
              </a:lnSpc>
              <a:spcBef>
                <a:spcPts val="575"/>
              </a:spcBef>
              <a:spcAft>
                <a:spcPts val="0"/>
              </a:spcAft>
              <a:buClr>
                <a:srgbClr val="3B1D15"/>
              </a:buClr>
              <a:buSzTx/>
              <a:buFont typeface="Arial"/>
              <a:buChar char="•"/>
              <a:tabLst>
                <a:tab pos="341313" algn="l"/>
                <a:tab pos="2501900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Submit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any required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documents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outside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prior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approval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(i.e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sz="24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Attorney </a:t>
            </a:r>
            <a:r>
              <a:rPr kumimoji="0" sz="2400" b="0" i="0" u="none" strike="noStrike" kern="1200" cap="none" spc="-2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General’s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approvals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attorneys</a:t>
            </a:r>
            <a:r>
              <a:rPr kumimoji="0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</a:t>
            </a:r>
            <a:r>
              <a:rPr kumimoji="0" lang="en-US" sz="2400" b="0" i="0" u="none" strike="noStrike" kern="1200" cap="none" spc="-2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Chief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 Officer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Systems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Planning </a:t>
            </a:r>
            <a:r>
              <a:rPr kumimoji="0" sz="24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for </a:t>
            </a:r>
            <a:r>
              <a:rPr kumimoji="0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acquisitions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, </a:t>
            </a: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treasurer’s approval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on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financial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institutions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).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8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00466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947420" y="1184769"/>
            <a:ext cx="7769860" cy="4128694"/>
          </a:xfrm>
          <a:prstGeom prst="rect">
            <a:avLst/>
          </a:prstGeom>
        </p:spPr>
        <p:txBody>
          <a:bodyPr vert="horz" wrap="square" lIns="0" tIns="62865" rIns="0" bIns="0" rtlCol="0">
            <a:spAutoFit/>
          </a:bodyPr>
          <a:lstStyle/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Stage</a:t>
            </a:r>
            <a:r>
              <a:rPr kumimoji="0" sz="2800" b="0" i="0" u="none" strike="noStrike" kern="1200" cap="none" spc="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3:</a:t>
            </a:r>
            <a:r>
              <a:rPr kumimoji="0" lang="en-US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Bidding</a:t>
            </a:r>
            <a:r>
              <a:rPr kumimoji="0" sz="2800" b="0" i="0" u="none" strike="noStrike" kern="1200" cap="none" spc="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800" b="0" i="0" u="none" strike="noStrike" kern="1200" cap="none" spc="-1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Process</a:t>
            </a:r>
            <a:endParaRPr lang="en-US" sz="2800" spc="-15" dirty="0">
              <a:solidFill>
                <a:prstClr val="black"/>
              </a:solidFill>
              <a:latin typeface="Calibri"/>
              <a:cs typeface="Calibri"/>
            </a:endParaRPr>
          </a:p>
          <a:p>
            <a:pPr marL="12700" marR="0" lvl="0" indent="0" algn="l" defTabSz="914400" rtl="0" eaLnBrk="1" fontAlgn="auto" latinLnBrk="0" hangingPunct="1">
              <a:lnSpc>
                <a:spcPct val="100000"/>
              </a:lnSpc>
              <a:spcBef>
                <a:spcPts val="495"/>
              </a:spcBef>
              <a:spcAft>
                <a:spcPts val="0"/>
              </a:spcAft>
              <a:buClrTx/>
              <a:buSzTx/>
              <a:buFontTx/>
              <a:buNone/>
              <a:tabLst>
                <a:tab pos="1508760" algn="l"/>
              </a:tabLst>
              <a:defRPr/>
            </a:pPr>
            <a:r>
              <a:rPr kumimoji="0" sz="2800" b="0" i="0" u="none" strike="noStrike" kern="1200" cap="none" spc="-2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State</a:t>
            </a:r>
            <a:r>
              <a:rPr kumimoji="0" sz="2800" b="0" i="0" u="none" strike="noStrike" kern="1200" cap="none" spc="-3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 </a:t>
            </a:r>
            <a:r>
              <a:rPr kumimoji="0" sz="28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cs typeface="Calibri"/>
              </a:rPr>
              <a:t>Actions:</a:t>
            </a:r>
            <a:endParaRPr kumimoji="0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4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Publicly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advertise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solicitations.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pre-bids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or bidder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education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when</a:t>
            </a:r>
            <a:r>
              <a:rPr kumimoji="0" sz="2400" b="0" i="0" u="none" strike="noStrike" kern="1200" cap="none" spc="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1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end</a:t>
            </a:r>
            <a:r>
              <a:rPr kumimoji="0" lang="en-US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user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education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when needed.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Manage</a:t>
            </a:r>
            <a:r>
              <a:rPr kumimoji="0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communications</a:t>
            </a:r>
            <a:r>
              <a:rPr kumimoji="0" lang="en-US" sz="24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573088" marR="149225" lvl="1" indent="-231775" algn="l" defTabSz="914400" rtl="0" eaLnBrk="1" fontAlgn="auto" latinLnBrk="0" hangingPunct="1">
              <a:lnSpc>
                <a:spcPts val="2380"/>
              </a:lnSpc>
              <a:spcBef>
                <a:spcPts val="585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573088" algn="l"/>
              </a:tabLst>
              <a:defRPr/>
            </a:pP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Clarify questions,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conduct interviews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 needed,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ensure </a:t>
            </a:r>
            <a:r>
              <a:rPr kumimoji="0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all</a:t>
            </a:r>
            <a:r>
              <a:rPr kumimoji="0" lang="en-US" sz="2000" b="0" i="0" u="none" strike="noStrike" kern="1200" cap="none" spc="-5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000" b="0" i="0" u="none" strike="noStrike" kern="1200" cap="none" spc="-1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bidders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receive </a:t>
            </a:r>
            <a:r>
              <a:rPr kumimoji="0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the </a:t>
            </a:r>
            <a:r>
              <a:rPr kumimoji="0" sz="20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same </a:t>
            </a:r>
            <a:r>
              <a:rPr kumimoji="0" sz="20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information.</a:t>
            </a:r>
            <a:endParaRPr kumimoji="0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Amend or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cancel solicitations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as</a:t>
            </a:r>
            <a:r>
              <a:rPr kumimoji="0" sz="2400" b="0" i="0" u="none" strike="noStrike" kern="1200" cap="none" spc="5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needed.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  <a:p>
            <a:pPr marL="341313" marR="0" lvl="0" indent="-341313" algn="l" defTabSz="914400" rtl="0" eaLnBrk="1" fontAlgn="auto" latinLnBrk="0" hangingPunct="1">
              <a:lnSpc>
                <a:spcPct val="100000"/>
              </a:lnSpc>
              <a:spcBef>
                <a:spcPts val="310"/>
              </a:spcBef>
              <a:spcAft>
                <a:spcPts val="0"/>
              </a:spcAft>
              <a:buClrTx/>
              <a:buSzTx/>
              <a:buFont typeface="Arial"/>
              <a:buChar char="•"/>
              <a:tabLst>
                <a:tab pos="341313" algn="l"/>
              </a:tabLst>
              <a:defRPr/>
            </a:pPr>
            <a:r>
              <a:rPr kumimoji="0" sz="2400" b="0" i="0" u="none" strike="noStrike" kern="1200" cap="none" spc="-1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Receive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bidder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responses </a:t>
            </a:r>
            <a:r>
              <a:rPr kumimoji="0" sz="2400" b="0" i="0" u="none" strike="noStrike" kern="1200" cap="none" spc="-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and close the</a:t>
            </a:r>
            <a:r>
              <a:rPr kumimoji="0" sz="2400" b="0" i="0" u="none" strike="noStrike" kern="1200" cap="none" spc="5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 </a:t>
            </a:r>
            <a:r>
              <a:rPr kumimoji="0" sz="24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Calibri"/>
              </a:rPr>
              <a:t>solicitation.</a:t>
            </a:r>
            <a:endParaRPr kumimoji="0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xfrm>
            <a:off x="2121535" y="427132"/>
            <a:ext cx="5282565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0" spc="-5" dirty="0">
                <a:latin typeface="Calibri"/>
                <a:cs typeface="Calibri"/>
              </a:rPr>
              <a:t>The </a:t>
            </a:r>
            <a:r>
              <a:rPr sz="3200" b="0" spc="-15" dirty="0">
                <a:latin typeface="Calibri"/>
                <a:cs typeface="Calibri"/>
              </a:rPr>
              <a:t>Procurement</a:t>
            </a:r>
            <a:r>
              <a:rPr sz="3200" b="0" spc="-95" dirty="0">
                <a:latin typeface="Calibri"/>
                <a:cs typeface="Calibri"/>
              </a:rPr>
              <a:t> </a:t>
            </a:r>
            <a:r>
              <a:rPr sz="3200" b="0" spc="-10" dirty="0">
                <a:latin typeface="Calibri"/>
                <a:cs typeface="Calibri"/>
              </a:rPr>
              <a:t>Process</a:t>
            </a:r>
            <a:endParaRPr sz="3200" dirty="0">
              <a:latin typeface="Calibri"/>
              <a:cs typeface="Calibri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7"/>
          </p:nvPr>
        </p:nvSpPr>
        <p:spPr/>
        <p:txBody>
          <a:bodyPr/>
          <a:lstStyle/>
          <a:p>
            <a:pPr marL="109855">
              <a:lnSpc>
                <a:spcPts val="1425"/>
              </a:lnSpc>
            </a:pPr>
            <a:fld id="{81D60167-4931-47E6-BA6A-407CBD079E47}" type="slidenum">
              <a:rPr lang="en-US" spc="-5" smtClean="0">
                <a:solidFill>
                  <a:srgbClr val="000000"/>
                </a:solidFill>
              </a:rPr>
              <a:t>9</a:t>
            </a:fld>
            <a:endParaRPr lang="en-US" spc="-5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180857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132B3286FF8346B22D1DA34C0719AC" ma:contentTypeVersion="15" ma:contentTypeDescription="Create a new document." ma:contentTypeScope="" ma:versionID="5656f20e457efa35fe8b71c94ad17a1e">
  <xsd:schema xmlns:xsd="http://www.w3.org/2001/XMLSchema" xmlns:xs="http://www.w3.org/2001/XMLSchema" xmlns:p="http://schemas.microsoft.com/office/2006/metadata/properties" xmlns:ns1="http://schemas.microsoft.com/sharepoint/v3" xmlns:ns3="2616b61c-01e3-420e-954d-f9606dbef896" xmlns:ns4="aec6b55d-3de3-4884-82c9-9045bd390d40" targetNamespace="http://schemas.microsoft.com/office/2006/metadata/properties" ma:root="true" ma:fieldsID="b75fd959b44630856f70fbac96bd80fc" ns1:_="" ns3:_="" ns4:_="">
    <xsd:import namespace="http://schemas.microsoft.com/sharepoint/v3"/>
    <xsd:import namespace="2616b61c-01e3-420e-954d-f9606dbef896"/>
    <xsd:import namespace="aec6b55d-3de3-4884-82c9-9045bd390d40"/>
    <xsd:element name="properties">
      <xsd:complexType>
        <xsd:sequence>
          <xsd:element name="documentManagement">
            <xsd:complexType>
              <xsd:all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AutoTags" minOccurs="0"/>
                <xsd:element ref="ns4:MediaServiceOCR" minOccurs="0"/>
                <xsd:element ref="ns4:MediaServiceDateTaken" minOccurs="0"/>
                <xsd:element ref="ns4:MediaServiceLocation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8" nillable="true" ma:displayName="Unified Compliance Policy Properties" ma:description="" ma:hidden="true" ma:internalName="_ip_UnifiedCompliancePolicyProperties">
      <xsd:simpleType>
        <xsd:restriction base="dms:Note"/>
      </xsd:simpleType>
    </xsd:element>
    <xsd:element name="_ip_UnifiedCompliancePolicyUIAction" ma:index="9" nillable="true" ma:displayName="Unified Compliance Policy UI Action" ma:description="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16b61c-01e3-420e-954d-f9606dbef89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ec6b55d-3de3-4884-82c9-9045bd390d4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5" nillable="true" ma:displayName="MediaServiceAutoTags" ma:internalName="MediaServiceAutoTags" ma:readOnly="true">
      <xsd:simpleType>
        <xsd:restriction base="dms:Text"/>
      </xsd:simpleType>
    </xsd:element>
    <xsd:element name="MediaServiceOCR" ma:index="16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12917C-FF0F-4125-83FA-69A38E85C093}">
  <ds:schemaRefs>
    <ds:schemaRef ds:uri="http://purl.org/dc/elements/1.1/"/>
    <ds:schemaRef ds:uri="http://schemas.microsoft.com/office/2006/metadata/properties"/>
    <ds:schemaRef ds:uri="http://schemas.microsoft.com/sharepoint/v3"/>
    <ds:schemaRef ds:uri="aec6b55d-3de3-4884-82c9-9045bd390d40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2616b61c-01e3-420e-954d-f9606dbef896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049DD84-DA42-4A19-A01A-F1B2CAF53B7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6F6E2-021F-4CB2-847C-B75D552A22F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616b61c-01e3-420e-954d-f9606dbef896"/>
    <ds:schemaRef ds:uri="aec6b55d-3de3-4884-82c9-9045bd390d4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278</TotalTime>
  <Words>3562</Words>
  <Application>Microsoft Office PowerPoint</Application>
  <PresentationFormat>On-screen Show (4:3)</PresentationFormat>
  <Paragraphs>378</Paragraphs>
  <Slides>54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60" baseType="lpstr">
      <vt:lpstr>Arial</vt:lpstr>
      <vt:lpstr>Berlin Sans FB</vt:lpstr>
      <vt:lpstr>Calibri</vt:lpstr>
      <vt:lpstr>Calibri Light</vt:lpstr>
      <vt:lpstr>Times New Roman</vt:lpstr>
      <vt:lpstr>1_Office Theme</vt:lpstr>
      <vt:lpstr>PowerPoint Presentation</vt:lpstr>
      <vt:lpstr>Learner Outcomes</vt:lpstr>
      <vt:lpstr>Learner Outcomes</vt:lpstr>
      <vt:lpstr>Learner Outcomes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The Procurement Process</vt:lpstr>
      <vt:lpstr>Why We Need Procurement Guidelines</vt:lpstr>
      <vt:lpstr>Why We Need Procurement Guidelines</vt:lpstr>
      <vt:lpstr>Price Analysis</vt:lpstr>
      <vt:lpstr>Value Analysis</vt:lpstr>
      <vt:lpstr>Lowest and Best</vt:lpstr>
      <vt:lpstr>Lowest and Best</vt:lpstr>
      <vt:lpstr>Best Value</vt:lpstr>
      <vt:lpstr>Best Value – Continued</vt:lpstr>
      <vt:lpstr>Best Value - Continued</vt:lpstr>
      <vt:lpstr>Best Value</vt:lpstr>
      <vt:lpstr>Common Procurement Practices</vt:lpstr>
      <vt:lpstr>Request for Information:</vt:lpstr>
      <vt:lpstr>Request for Quotation (RFQ)</vt:lpstr>
      <vt:lpstr>Request for Quotation</vt:lpstr>
      <vt:lpstr>Request for Proposal</vt:lpstr>
      <vt:lpstr>Request for Proposal</vt:lpstr>
      <vt:lpstr>Invitation to Bid</vt:lpstr>
      <vt:lpstr>Procurement Decision Points</vt:lpstr>
      <vt:lpstr>What to Buy</vt:lpstr>
      <vt:lpstr>PowerPoint Presentation</vt:lpstr>
      <vt:lpstr>How Much Does it Cost?</vt:lpstr>
      <vt:lpstr>How Much Does it Cost?</vt:lpstr>
      <vt:lpstr>Total, Non-Repetitive Purchase Less than $5,000</vt:lpstr>
      <vt:lpstr>Total Purchase Greater than $5,000 and Less than $25,000</vt:lpstr>
      <vt:lpstr>Total Purchase  Greater than $5,000 and Less than $25,000 (cont.)</vt:lpstr>
      <vt:lpstr>Total Purchase Greater than $5,000 and Less than $25,000 (cont.)</vt:lpstr>
      <vt:lpstr>Total Purchase Greater than $5,000 and Less than $25,000 (cont.) </vt:lpstr>
      <vt:lpstr>Total Purchase Greater than $5,000 and Less than $25,000 (cont.)</vt:lpstr>
      <vt:lpstr>Total Purchases Greater than $25,000 and Less than $50,000</vt:lpstr>
      <vt:lpstr>Total Purchases Greater than $25,000 and Less than $50,000 (cont.)</vt:lpstr>
      <vt:lpstr>Total Purchases Greater than $25,000 and Less than $50,000</vt:lpstr>
      <vt:lpstr>Total Purchase Greater than $50,000 and Less than $100,000 </vt:lpstr>
      <vt:lpstr>General Procurement</vt:lpstr>
      <vt:lpstr>General Procurement</vt:lpstr>
      <vt:lpstr>General Procurement</vt:lpstr>
      <vt:lpstr>PowerPoint Presentation</vt:lpstr>
      <vt:lpstr>CONTINUE TO MODULE 5</vt:lpstr>
    </vt:vector>
  </TitlesOfParts>
  <Company>State of Oklahoma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Loretta Caldwell</dc:creator>
  <cp:lastModifiedBy>Jake Lowrey</cp:lastModifiedBy>
  <cp:revision>43</cp:revision>
  <dcterms:created xsi:type="dcterms:W3CDTF">2018-01-22T18:00:49Z</dcterms:created>
  <dcterms:modified xsi:type="dcterms:W3CDTF">2020-05-20T18:45:29Z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0x0101005C132B3286FF8346B22D1DA34C0719AC</vt:lpwstr>
  </property>
</Properties>
</file>