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41"/>
  </p:notesMasterIdLst>
  <p:sldIdLst>
    <p:sldId id="257" r:id="rId5"/>
    <p:sldId id="258" r:id="rId6"/>
    <p:sldId id="259" r:id="rId7"/>
    <p:sldId id="260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5" r:id="rId35"/>
    <p:sldId id="296" r:id="rId36"/>
    <p:sldId id="291" r:id="rId37"/>
    <p:sldId id="292" r:id="rId38"/>
    <p:sldId id="297" r:id="rId39"/>
    <p:sldId id="294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DEF754-7F94-4293-9BFD-E498F94E83CB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C76D6-A411-4EA9-A131-085E8619A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79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338069" y="416306"/>
            <a:ext cx="4467860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782827" y="4128007"/>
            <a:ext cx="7578344" cy="756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CF631-6099-4A61-8DD6-361141100136}" type="datetime1">
              <a:rPr lang="en-US" smtClean="0"/>
              <a:t>5/20/2020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A8A8A"/>
                </a:solidFill>
                <a:latin typeface="Arial"/>
                <a:cs typeface="Arial"/>
              </a:defRPr>
            </a:lvl1pPr>
          </a:lstStyle>
          <a:p>
            <a:pPr marL="109855">
              <a:lnSpc>
                <a:spcPts val="1425"/>
              </a:lnSpc>
            </a:pPr>
            <a:fld id="{81D60167-4931-47E6-BA6A-407CBD079E47}" type="slidenum">
              <a:rPr spc="-5" dirty="0">
                <a:solidFill>
                  <a:srgbClr val="000000"/>
                </a:solidFill>
              </a:rPr>
              <a:t>‹#›</a:t>
            </a:fld>
            <a:endParaRPr spc="-5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708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85469" y="119473"/>
            <a:ext cx="7973059" cy="677108"/>
          </a:xfrm>
        </p:spPr>
        <p:txBody>
          <a:bodyPr lIns="0" tIns="0" rIns="0" bIns="0"/>
          <a:lstStyle>
            <a:lvl1pPr algn="ctr"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E43D5-5AA6-4246-9834-404EEA2490E8}" type="datetime1">
              <a:rPr lang="en-US" smtClean="0"/>
              <a:t>5/20/2020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A8A8A"/>
                </a:solidFill>
                <a:latin typeface="Arial"/>
                <a:cs typeface="Arial"/>
              </a:defRPr>
            </a:lvl1pPr>
          </a:lstStyle>
          <a:p>
            <a:pPr marL="109855">
              <a:lnSpc>
                <a:spcPts val="1425"/>
              </a:lnSpc>
            </a:pPr>
            <a:fld id="{81D60167-4931-47E6-BA6A-407CBD079E47}" type="slidenum">
              <a:rPr spc="-5" dirty="0">
                <a:solidFill>
                  <a:srgbClr val="000000"/>
                </a:solidFill>
              </a:rPr>
              <a:t>‹#›</a:t>
            </a:fld>
            <a:endParaRPr spc="-5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84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85470" y="86087"/>
            <a:ext cx="7973059" cy="677108"/>
          </a:xfrm>
        </p:spPr>
        <p:txBody>
          <a:bodyPr lIns="0" tIns="0" rIns="0" bIns="0"/>
          <a:lstStyle>
            <a:lvl1pPr algn="ctr"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6939" y="1595881"/>
            <a:ext cx="3717925" cy="3644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 u="heavy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844" y="1599056"/>
            <a:ext cx="3217545" cy="3940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 u="heavy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8A960-BA32-4FEA-AC93-D85D47B5CB9A}" type="datetime1">
              <a:rPr lang="en-US" smtClean="0"/>
              <a:t>5/20/2020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A8A8A"/>
                </a:solidFill>
                <a:latin typeface="Arial"/>
                <a:cs typeface="Arial"/>
              </a:defRPr>
            </a:lvl1pPr>
          </a:lstStyle>
          <a:p>
            <a:pPr marL="109855">
              <a:lnSpc>
                <a:spcPts val="1425"/>
              </a:lnSpc>
            </a:pPr>
            <a:fld id="{81D60167-4931-47E6-BA6A-407CBD079E47}" type="slidenum">
              <a:rPr spc="-5" dirty="0">
                <a:solidFill>
                  <a:srgbClr val="000000"/>
                </a:solidFill>
              </a:rPr>
              <a:t>‹#›</a:t>
            </a:fld>
            <a:endParaRPr spc="-5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198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85470" y="86087"/>
            <a:ext cx="7973059" cy="1354217"/>
          </a:xfrm>
        </p:spPr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4FAA6-413D-400D-B8E5-9B8C98819A96}" type="datetime1">
              <a:rPr lang="en-US" smtClean="0"/>
              <a:t>5/20/2020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A8A8A"/>
                </a:solidFill>
                <a:latin typeface="Arial"/>
                <a:cs typeface="Arial"/>
              </a:defRPr>
            </a:lvl1pPr>
          </a:lstStyle>
          <a:p>
            <a:pPr marL="109855">
              <a:lnSpc>
                <a:spcPts val="1425"/>
              </a:lnSpc>
            </a:pPr>
            <a:fld id="{81D60167-4931-47E6-BA6A-407CBD079E47}" type="slidenum">
              <a:rPr spc="-5" dirty="0">
                <a:solidFill>
                  <a:srgbClr val="000000"/>
                </a:solidFill>
              </a:rPr>
              <a:t>‹#›</a:t>
            </a:fld>
            <a:endParaRPr spc="-5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716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69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DBF23-FCC2-4390-AE87-A7FA1F769831}" type="datetime1">
              <a:rPr lang="en-US" smtClean="0"/>
              <a:t>5/20/2020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A8A8A"/>
                </a:solidFill>
                <a:latin typeface="Arial"/>
                <a:cs typeface="Arial"/>
              </a:defRPr>
            </a:lvl1pPr>
          </a:lstStyle>
          <a:p>
            <a:pPr marL="109855">
              <a:lnSpc>
                <a:spcPts val="1425"/>
              </a:lnSpc>
            </a:pPr>
            <a:fld id="{81D60167-4931-47E6-BA6A-407CBD079E47}" type="slidenum">
              <a:rPr spc="-5" dirty="0">
                <a:solidFill>
                  <a:srgbClr val="000000"/>
                </a:solidFill>
              </a:rPr>
              <a:t>‹#›</a:t>
            </a:fld>
            <a:endParaRPr spc="-5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427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8951088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85470" y="86087"/>
            <a:ext cx="7973059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43585" y="1464818"/>
            <a:ext cx="7656829" cy="46215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63AF9-E63D-4C40-BEDA-CD6B993B5667}" type="datetime1">
              <a:rPr lang="en-US" smtClean="0"/>
              <a:t>5/20/2020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419599" y="6437826"/>
            <a:ext cx="304800" cy="241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A8A8A"/>
                </a:solidFill>
                <a:latin typeface="Arial"/>
                <a:cs typeface="Arial"/>
              </a:defRPr>
            </a:lvl1pPr>
          </a:lstStyle>
          <a:p>
            <a:pPr marL="109855">
              <a:lnSpc>
                <a:spcPts val="1425"/>
              </a:lnSpc>
            </a:pPr>
            <a:fld id="{81D60167-4931-47E6-BA6A-407CBD079E47}" type="slidenum">
              <a:rPr spc="-5" dirty="0">
                <a:solidFill>
                  <a:srgbClr val="000000"/>
                </a:solidFill>
              </a:rPr>
              <a:t>‹#›</a:t>
            </a:fld>
            <a:endParaRPr spc="-5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27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algn="ctr">
        <a:defRPr sz="4000"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0"/>
            <a:ext cx="914399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9600" y="2200275"/>
            <a:ext cx="7674321" cy="11330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>
                <a:srgbClr val="4B2203"/>
              </a:buClr>
              <a:buSzTx/>
              <a:buFontTx/>
              <a:buNone/>
              <a:tabLst>
                <a:tab pos="354965" algn="l"/>
                <a:tab pos="355600" algn="l"/>
              </a:tabLst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</a:rPr>
              <a:t>Ethics in Procurement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>
                <a:srgbClr val="4B2203"/>
              </a:buClr>
              <a:buSzTx/>
              <a:buFontTx/>
              <a:buNone/>
              <a:tabLst>
                <a:tab pos="354965" algn="l"/>
                <a:tab pos="355600" algn="l"/>
              </a:tabLst>
              <a:defRPr/>
            </a:pPr>
            <a:r>
              <a:rPr lang="en-US" sz="3600" dirty="0" smtClean="0">
                <a:solidFill>
                  <a:prstClr val="black"/>
                </a:solidFill>
                <a:latin typeface="Calibri"/>
                <a:cs typeface="Calibri"/>
              </a:rPr>
              <a:t>Module 3</a:t>
            </a:r>
            <a:endParaRPr kumimoji="0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7"/>
          </p:nvPr>
        </p:nvSpPr>
        <p:spPr>
          <a:xfrm>
            <a:off x="4419599" y="6437826"/>
            <a:ext cx="304800" cy="241300"/>
          </a:xfrm>
        </p:spPr>
        <p:txBody>
          <a:bodyPr/>
          <a:lstStyle/>
          <a:p>
            <a:pPr marL="109855">
              <a:lnSpc>
                <a:spcPts val="1425"/>
              </a:lnSpc>
            </a:pPr>
            <a:fld id="{81D60167-4931-47E6-BA6A-407CBD079E47}" type="slidenum">
              <a:rPr lang="en-US" spc="-5" smtClean="0">
                <a:solidFill>
                  <a:srgbClr val="000000"/>
                </a:solidFill>
              </a:rPr>
              <a:t>1</a:t>
            </a:fld>
            <a:endParaRPr lang="en-US" spc="-5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379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62000" y="463703"/>
            <a:ext cx="805561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spc="-25" dirty="0">
                <a:latin typeface="+mn-lt"/>
                <a:cs typeface="Calibri Light"/>
              </a:rPr>
              <a:t>Fair </a:t>
            </a:r>
            <a:r>
              <a:rPr sz="3200" b="0" dirty="0">
                <a:latin typeface="+mn-lt"/>
                <a:cs typeface="Calibri Light"/>
              </a:rPr>
              <a:t>and </a:t>
            </a:r>
            <a:r>
              <a:rPr sz="3200" b="0" spc="-5" dirty="0">
                <a:latin typeface="+mn-lt"/>
                <a:cs typeface="Calibri Light"/>
              </a:rPr>
              <a:t>Open</a:t>
            </a:r>
            <a:r>
              <a:rPr sz="3200" b="0" spc="-65" dirty="0">
                <a:latin typeface="+mn-lt"/>
                <a:cs typeface="Calibri Light"/>
              </a:rPr>
              <a:t> </a:t>
            </a:r>
            <a:r>
              <a:rPr sz="3200" b="0" spc="-5" dirty="0">
                <a:latin typeface="+mn-lt"/>
                <a:cs typeface="Calibri Light"/>
              </a:rPr>
              <a:t>Competition</a:t>
            </a:r>
            <a:endParaRPr sz="3200" dirty="0">
              <a:latin typeface="+mn-l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89303" y="2171191"/>
            <a:ext cx="5948045" cy="1798569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067435" marR="996315" lvl="0" indent="-63500" algn="ctr" defTabSz="914400" rtl="0" eaLnBrk="1" fontAlgn="auto" latinLnBrk="0" hangingPunct="1">
              <a:lnSpc>
                <a:spcPct val="100000"/>
              </a:lnSpc>
              <a:spcBef>
                <a:spcPts val="58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It is public policy </a:t>
            </a:r>
            <a:r>
              <a:rPr kumimoji="0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that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all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firms </a:t>
            </a:r>
            <a:r>
              <a:rPr kumimoji="0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should </a:t>
            </a:r>
            <a:r>
              <a:rPr kumimoji="0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have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 </a:t>
            </a:r>
            <a:r>
              <a:rPr kumimoji="0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equal chance of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obtaining government business.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4419599" y="6437826"/>
            <a:ext cx="30480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9855" marR="0" lvl="0" indent="0" algn="l" defTabSz="914400" rtl="0" eaLnBrk="1" fontAlgn="auto" latinLnBrk="0" hangingPunct="1">
              <a:lnSpc>
                <a:spcPts val="14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059688-9AA2-498B-872A-79B79D1BCF32}" type="slidenum">
              <a:rPr kumimoji="0" lang="en-US" sz="1200" b="0" i="0" u="none" strike="noStrike" kern="1200" cap="none" spc="-5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10</a:t>
            </a:fld>
            <a:endParaRPr kumimoji="0" sz="1200" b="0" i="0" u="none" strike="noStrike" kern="1200" cap="none" spc="-5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6886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85800" y="1676400"/>
            <a:ext cx="7270335" cy="3151504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competitive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bidding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process must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fair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</a:t>
            </a:r>
            <a:r>
              <a:rPr kumimoji="0" sz="2400" b="0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open.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527050" marR="675005" lvl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B1D15"/>
              </a:buClr>
              <a:buSzTx/>
              <a:buFont typeface="Arial"/>
              <a:buChar char="•"/>
              <a:tabLst>
                <a:tab pos="527050" algn="l"/>
              </a:tabLst>
              <a:defRPr/>
            </a:pP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"Fair"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means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that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all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bidders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are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treated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same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that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bidder </a:t>
            </a:r>
            <a:r>
              <a:rPr kumimoji="0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has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advance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knowledge of the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project</a:t>
            </a:r>
            <a:r>
              <a:rPr kumimoji="0" sz="2400" b="0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information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lang="en-US" sz="2400" b="0" i="0" u="none" strike="noStrike" kern="1200" cap="none" spc="-1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527050" marR="5080" lvl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B1D15"/>
              </a:buClr>
              <a:buSzTx/>
              <a:buFont typeface="Arial"/>
              <a:buChar char="•"/>
              <a:tabLst>
                <a:tab pos="527050" algn="l"/>
              </a:tabLst>
              <a:defRPr/>
            </a:pP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"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Open" means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there are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secrets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process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–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such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as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information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shared</a:t>
            </a:r>
            <a:r>
              <a:rPr kumimoji="0" lang="en-US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with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one bidder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but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not with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others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– and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that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all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bidders know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what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required</a:t>
            </a:r>
            <a:r>
              <a:rPr kumimoji="0" lang="en-US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</a:t>
            </a:r>
            <a:r>
              <a:rPr kumimoji="0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them.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419599" y="6437826"/>
            <a:ext cx="30480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9855" marR="0" lvl="0" indent="0" algn="l" defTabSz="914400" rtl="0" eaLnBrk="1" fontAlgn="auto" latinLnBrk="0" hangingPunct="1">
              <a:lnSpc>
                <a:spcPts val="14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FE7871-26CF-482A-8049-A24BD5C9B7DE}" type="slidenum">
              <a:rPr kumimoji="0" lang="en-US" sz="1200" b="0" i="0" u="none" strike="noStrike" kern="1200" cap="none" spc="-5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11</a:t>
            </a:fld>
            <a:endParaRPr kumimoji="0" sz="1200" b="0" i="0" u="none" strike="noStrike" kern="1200" cap="none" spc="-5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35940" y="530162"/>
            <a:ext cx="860806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b="0" spc="-25" dirty="0">
                <a:latin typeface="+mn-lt"/>
                <a:cs typeface="Calibri Light"/>
              </a:rPr>
              <a:t>Fair and Open Competition</a:t>
            </a:r>
          </a:p>
        </p:txBody>
      </p:sp>
    </p:spTree>
    <p:extLst>
      <p:ext uri="{BB962C8B-B14F-4D97-AF65-F5344CB8AC3E}">
        <p14:creationId xmlns:p14="http://schemas.microsoft.com/office/powerpoint/2010/main" val="470100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9600" y="309236"/>
            <a:ext cx="8535798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b="0" spc="-25" dirty="0">
                <a:latin typeface="+mn-lt"/>
                <a:cs typeface="Calibri Light"/>
              </a:rPr>
              <a:t>Fair and Open Competition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6214" y="1142968"/>
            <a:ext cx="7383566" cy="464678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order to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sure that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fair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open competition is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achieved</a:t>
            </a:r>
            <a:r>
              <a:rPr kumimoji="0" lang="en-US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: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527050" marR="5080" lvl="0" indent="-2444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B1D15"/>
              </a:buClr>
              <a:buSzTx/>
              <a:buFont typeface="Arial"/>
              <a:buChar char="•"/>
              <a:defRPr/>
            </a:pP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discussions held with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service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providers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must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neutral,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so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as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not </a:t>
            </a:r>
            <a:r>
              <a:rPr kumimoji="0" sz="24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</a:t>
            </a:r>
            <a:r>
              <a:rPr kumimoji="0" lang="en-US" sz="24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taint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competitive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bidding</a:t>
            </a:r>
            <a:r>
              <a:rPr kumimoji="0" sz="2400" b="0" i="0" u="none" strike="noStrike" kern="1200" cap="none" spc="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process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lang="en-US" sz="2400" b="0" i="0" u="none" strike="noStrike" kern="1200" cap="none" spc="-1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527050" marR="99695" lvl="0" indent="-2444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B1D15"/>
              </a:buClr>
              <a:buSzTx/>
              <a:buFont typeface="Arial"/>
              <a:buChar char="•"/>
              <a:defRPr/>
            </a:pP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lang="en-US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agency or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public </a:t>
            </a:r>
            <a:r>
              <a:rPr kumimoji="0" lang="en-US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procurement professional </a:t>
            </a:r>
            <a:r>
              <a:rPr kumimoji="0" lang="en-US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should not </a:t>
            </a:r>
            <a:r>
              <a:rPr kumimoji="0" lang="en-US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have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lang="en-US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relationship </a:t>
            </a:r>
            <a:r>
              <a:rPr kumimoji="0" lang="en-US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with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lang="en-US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bidder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prior </a:t>
            </a:r>
            <a:r>
              <a:rPr kumimoji="0" lang="en-US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lang="en-US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lang="en-US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competitive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bidding </a:t>
            </a:r>
            <a:r>
              <a:rPr kumimoji="0" lang="en-US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that</a:t>
            </a:r>
            <a:r>
              <a:rPr kumimoji="0" lang="en-US" sz="2400" b="0" i="0" u="none" strike="noStrike" kern="1200" cap="none" spc="19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would: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0414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–"/>
              <a:tabLst>
                <a:tab pos="869950" algn="l"/>
              </a:tabLst>
              <a:defRPr/>
            </a:pPr>
            <a:r>
              <a:rPr kumimoji="0" lang="en-US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Unfairly </a:t>
            </a: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influence the </a:t>
            </a:r>
            <a:r>
              <a:rPr kumimoji="0" lang="en-US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outcome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a</a:t>
            </a:r>
            <a:r>
              <a:rPr kumimoji="0" lang="en-US" sz="2000" b="0" i="0" u="none" strike="noStrike" kern="12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competition.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0414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–"/>
              <a:tabLst>
                <a:tab pos="869950" algn="l"/>
              </a:tabLst>
              <a:defRPr/>
            </a:pP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Furnish the bidder with "inside"</a:t>
            </a:r>
            <a:r>
              <a:rPr kumimoji="0" lang="en-US" sz="2000" b="0" i="0" u="none" strike="noStrike" kern="1200" cap="none" spc="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information.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0414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–"/>
              <a:tabLst>
                <a:tab pos="869950" algn="l"/>
              </a:tabLst>
              <a:defRPr/>
            </a:pP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Allow the bidder </a:t>
            </a:r>
            <a:r>
              <a:rPr kumimoji="0" lang="en-US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unfairly compete </a:t>
            </a: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</a:t>
            </a:r>
            <a:r>
              <a:rPr kumimoji="0" lang="en-US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</a:t>
            </a:r>
            <a:r>
              <a:rPr kumimoji="0" lang="en-US" sz="2000" b="0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20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way.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527050" marR="5080" lvl="0" indent="-171450" algn="l" defTabSz="914400" rtl="0" eaLnBrk="1" fontAlgn="auto" latinLnBrk="0" hangingPunct="1">
              <a:lnSpc>
                <a:spcPct val="100000"/>
              </a:lnSpc>
              <a:spcBef>
                <a:spcPts val="455"/>
              </a:spcBef>
              <a:spcAft>
                <a:spcPts val="0"/>
              </a:spcAft>
              <a:buClr>
                <a:srgbClr val="3B1D15"/>
              </a:buClr>
              <a:buSzTx/>
              <a:buFont typeface="Arial"/>
              <a:buChar char="•"/>
              <a:tabLst>
                <a:tab pos="527050" algn="l"/>
              </a:tabLst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419599" y="6437826"/>
            <a:ext cx="30480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9855" marR="0" lvl="0" indent="0" algn="l" defTabSz="914400" rtl="0" eaLnBrk="1" fontAlgn="auto" latinLnBrk="0" hangingPunct="1">
              <a:lnSpc>
                <a:spcPts val="14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FE7871-26CF-482A-8049-A24BD5C9B7DE}" type="slidenum">
              <a:rPr kumimoji="0" lang="en-US" sz="1200" b="0" i="0" u="none" strike="noStrike" kern="1200" cap="none" spc="-5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12</a:t>
            </a:fld>
            <a:endParaRPr kumimoji="0" sz="1200" b="0" i="0" u="none" strike="noStrike" kern="1200" cap="none" spc="-5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7028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951088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7390" y="711930"/>
            <a:ext cx="836041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spc="-25" dirty="0">
                <a:latin typeface="+mn-lt"/>
                <a:cs typeface="Calibri Light"/>
              </a:rPr>
              <a:t>For Example …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041525" y="2130044"/>
            <a:ext cx="5243830" cy="1236044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 lvl="0" indent="0" algn="ctr" defTabSz="914400" rtl="0" eaLnBrk="1" fontAlgn="auto" latinLnBrk="0" hangingPunct="1">
              <a:lnSpc>
                <a:spcPts val="2270"/>
              </a:lnSpc>
              <a:spcBef>
                <a:spcPts val="38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conflict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interest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exists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when the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contracting</a:t>
            </a:r>
            <a:r>
              <a:rPr kumimoji="0" lang="en-US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agency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public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procurement professional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</a:t>
            </a: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associated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with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bidder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that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 competing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contract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4419599" y="6437826"/>
            <a:ext cx="30480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9855" marR="0" lvl="0" indent="0" algn="l" defTabSz="914400" rtl="0" eaLnBrk="1" fontAlgn="auto" latinLnBrk="0" hangingPunct="1">
              <a:lnSpc>
                <a:spcPts val="14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7EE462-2702-48F9-8883-E469C7AE90C6}" type="slidenum">
              <a:rPr kumimoji="0" lang="en-US" sz="1200" b="0" i="0" u="none" strike="noStrike" kern="1200" cap="none" spc="-5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13</a:t>
            </a:fld>
            <a:endParaRPr kumimoji="0" sz="1200" b="0" i="0" u="none" strike="noStrike" kern="1200" cap="none" spc="-5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8505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93851" y="293186"/>
            <a:ext cx="8473949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b="0" spc="-25" dirty="0">
                <a:latin typeface="+mn-lt"/>
                <a:cs typeface="Calibri Light"/>
              </a:rPr>
              <a:t>Fair and Open Competition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419599" y="6437826"/>
            <a:ext cx="30480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9855" marR="0" lvl="0" indent="0" algn="l" defTabSz="914400" rtl="0" eaLnBrk="1" fontAlgn="auto" latinLnBrk="0" hangingPunct="1">
              <a:lnSpc>
                <a:spcPts val="14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3259CE-EB46-47E4-AA97-3D791624982E}" type="slidenum">
              <a:rPr kumimoji="0" lang="en-US" sz="1200" b="0" i="0" u="none" strike="noStrike" kern="1200" cap="none" spc="-5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14</a:t>
            </a:fld>
            <a:endParaRPr kumimoji="0" sz="1200" b="0" i="0" u="none" strike="noStrike" kern="1200" cap="none" spc="-5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7675" y="1325571"/>
            <a:ext cx="7457440" cy="1991571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42900" marR="508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Public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bodies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are required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as a </a:t>
            </a:r>
            <a:r>
              <a:rPr kumimoji="0" sz="24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matter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</a:t>
            </a:r>
            <a:r>
              <a:rPr kumimoji="0" lang="en-US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both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public policy and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law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ensure </a:t>
            </a:r>
            <a:r>
              <a:rPr kumimoji="0" sz="24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that</a:t>
            </a:r>
            <a:r>
              <a:rPr kumimoji="0" lang="en-US" sz="24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goods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services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are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obtained by “</a:t>
            </a:r>
            <a:r>
              <a:rPr kumimoji="0" sz="2400" b="1" i="1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Fair </a:t>
            </a:r>
            <a:r>
              <a:rPr kumimoji="0" sz="2400" b="1" i="1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</a:t>
            </a:r>
            <a:r>
              <a:rPr kumimoji="0" lang="en-US" sz="2400" b="1" i="1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1" i="1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Open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”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competition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lang="en-US" sz="2400" b="0" i="0" u="none" strike="noStrike" kern="1200" cap="none" spc="-1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42900" marR="64135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sz="2400" b="0" i="0" u="none" strike="noStrike" kern="1200" cap="none" spc="-2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Failure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 so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can result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courts </a:t>
            </a:r>
            <a:r>
              <a:rPr kumimoji="0" sz="2400" b="0" i="0" u="none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awarding</a:t>
            </a:r>
            <a:r>
              <a:rPr kumimoji="0" lang="en-US" sz="2400" b="0" i="0" u="none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damages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aggrieved</a:t>
            </a:r>
            <a:r>
              <a:rPr kumimoji="0" sz="2400" b="0" i="0" u="none" strike="noStrike" kern="1200" cap="none" spc="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bidders.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9357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85800" y="1447800"/>
            <a:ext cx="8338948" cy="3080972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469900" marR="5080" lvl="0" indent="-45720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4B2203"/>
              </a:buClr>
              <a:buSzTx/>
              <a:buFont typeface="Arial" panose="020B0604020202020204" pitchFamily="34" charset="0"/>
              <a:buChar char="•"/>
              <a:tabLst>
                <a:tab pos="184150" algn="l"/>
              </a:tabLst>
              <a:defRPr/>
            </a:pP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procurement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process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works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best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when </a:t>
            </a:r>
            <a:r>
              <a:rPr kumimoji="0" sz="24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there</a:t>
            </a:r>
            <a:r>
              <a:rPr kumimoji="0" lang="en-US" sz="24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real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competition.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469900" marR="593725" lvl="0" indent="-45720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4B2203"/>
              </a:buClr>
              <a:buSzTx/>
              <a:buFont typeface="Arial" panose="020B0604020202020204" pitchFamily="34" charset="0"/>
              <a:buChar char="•"/>
              <a:tabLst>
                <a:tab pos="184150" algn="l"/>
              </a:tabLst>
              <a:defRPr/>
            </a:pP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This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requires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active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support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bidder</a:t>
            </a: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2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community</a:t>
            </a:r>
            <a:r>
              <a:rPr kumimoji="0" sz="24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469900" marR="0" lvl="0" indent="-45720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4B2203"/>
              </a:buClr>
              <a:buSzTx/>
              <a:buFont typeface="Arial" panose="020B0604020202020204" pitchFamily="34" charset="0"/>
              <a:buChar char="•"/>
              <a:tabLst>
                <a:tab pos="184150" algn="l"/>
              </a:tabLst>
              <a:defRPr/>
            </a:pP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Bidders won’t participate </a:t>
            </a:r>
            <a:r>
              <a:rPr kumimoji="0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if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:</a:t>
            </a:r>
          </a:p>
          <a:p>
            <a:pPr marL="927100" lvl="1" indent="-457200" defTabSz="914400">
              <a:spcBef>
                <a:spcPts val="600"/>
              </a:spcBef>
              <a:buClr>
                <a:srgbClr val="4B2203"/>
              </a:buClr>
              <a:buFont typeface="Calibri" panose="020F0502020204030204" pitchFamily="34" charset="0"/>
              <a:buChar char="–"/>
              <a:tabLst>
                <a:tab pos="184150" algn="l"/>
              </a:tabLst>
              <a:defRPr/>
            </a:pPr>
            <a:r>
              <a:rPr lang="en-US" sz="2400" dirty="0" smtClean="0">
                <a:solidFill>
                  <a:prstClr val="black"/>
                </a:solidFill>
                <a:latin typeface="Calibri"/>
                <a:cs typeface="Calibri"/>
              </a:rPr>
              <a:t>The process does not </a:t>
            </a:r>
            <a:r>
              <a:rPr lang="en-US" sz="2400" smtClean="0">
                <a:solidFill>
                  <a:prstClr val="black"/>
                </a:solidFill>
                <a:latin typeface="Calibri"/>
                <a:cs typeface="Calibri"/>
              </a:rPr>
              <a:t>make sense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alibri"/>
              </a:rPr>
              <a:t>.</a:t>
            </a:r>
          </a:p>
          <a:p>
            <a:pPr marL="927100" lvl="1" indent="-457200" defTabSz="914400">
              <a:spcBef>
                <a:spcPts val="600"/>
              </a:spcBef>
              <a:buClr>
                <a:srgbClr val="4B2203"/>
              </a:buClr>
              <a:buFont typeface="Calibri" panose="020F0502020204030204" pitchFamily="34" charset="0"/>
              <a:buChar char="–"/>
              <a:tabLst>
                <a:tab pos="18415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process is not fair.</a:t>
            </a:r>
          </a:p>
          <a:p>
            <a:pPr marL="927100" lvl="1" indent="-457200" defTabSz="914400">
              <a:spcBef>
                <a:spcPts val="600"/>
              </a:spcBef>
              <a:buClr>
                <a:srgbClr val="4B2203"/>
              </a:buClr>
              <a:buFont typeface="Calibri" panose="020F0502020204030204" pitchFamily="34" charset="0"/>
              <a:buChar char="–"/>
              <a:tabLst>
                <a:tab pos="184150" algn="l"/>
              </a:tabLst>
              <a:defRPr/>
            </a:pPr>
            <a:r>
              <a:rPr lang="en-US" sz="2400" baseline="0" dirty="0" smtClean="0">
                <a:solidFill>
                  <a:prstClr val="black"/>
                </a:solidFill>
                <a:latin typeface="Calibri"/>
                <a:cs typeface="Calibri"/>
              </a:rPr>
              <a:t>They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alibri"/>
              </a:rPr>
              <a:t> distrust the process.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419599" y="6437826"/>
            <a:ext cx="30480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9855" marR="0" lvl="0" indent="0" algn="l" defTabSz="914400" rtl="0" eaLnBrk="1" fontAlgn="auto" latinLnBrk="0" hangingPunct="1">
              <a:lnSpc>
                <a:spcPts val="14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7FC69B-2E94-41E9-AB29-2EFDE6B8A737}" type="slidenum">
              <a:rPr kumimoji="0" lang="en-US" sz="1200" b="0" i="0" u="none" strike="noStrike" kern="1200" cap="none" spc="-5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15</a:t>
            </a:fld>
            <a:endParaRPr kumimoji="0" sz="1200" b="0" i="0" u="none" strike="noStrike" kern="1200" cap="none" spc="-5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35940" y="530162"/>
            <a:ext cx="860806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spc="-25" dirty="0">
                <a:latin typeface="+mn-lt"/>
                <a:cs typeface="Calibri Light"/>
              </a:rPr>
              <a:t>Bidder Confidence</a:t>
            </a:r>
          </a:p>
        </p:txBody>
      </p:sp>
    </p:spTree>
    <p:extLst>
      <p:ext uri="{BB962C8B-B14F-4D97-AF65-F5344CB8AC3E}">
        <p14:creationId xmlns:p14="http://schemas.microsoft.com/office/powerpoint/2010/main" val="1703440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2925" y="711930"/>
            <a:ext cx="860107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2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 Light"/>
              </a:rPr>
              <a:t>Bidder Confidence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40939" y="2571750"/>
            <a:ext cx="4652646" cy="965649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192530" marR="5080" lvl="0" indent="-1180465" algn="l" defTabSz="914400" rtl="0" eaLnBrk="1" fontAlgn="auto" latinLnBrk="0" hangingPunct="1">
              <a:lnSpc>
                <a:spcPts val="3460"/>
              </a:lnSpc>
              <a:spcBef>
                <a:spcPts val="53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Without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competition,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prices rise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quality</a:t>
            </a:r>
            <a:r>
              <a:rPr kumimoji="0" sz="2400" b="0" i="0" u="none" strike="noStrike" kern="1200" cap="none" spc="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drops.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419599" y="6437826"/>
            <a:ext cx="30480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9855" marR="0" lvl="0" indent="0" algn="l" defTabSz="914400" rtl="0" eaLnBrk="1" fontAlgn="auto" latinLnBrk="0" hangingPunct="1">
              <a:lnSpc>
                <a:spcPts val="14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7FC69B-2E94-41E9-AB29-2EFDE6B8A737}" type="slidenum">
              <a:rPr kumimoji="0" lang="en-US" sz="1200" b="0" i="0" u="none" strike="noStrike" kern="1200" cap="none" spc="-5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16</a:t>
            </a:fld>
            <a:endParaRPr kumimoji="0" sz="1200" b="0" i="0" u="none" strike="noStrike" kern="1200" cap="none" spc="-5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6755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32790" y="562981"/>
            <a:ext cx="841121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sz="3200" b="0" kern="1200" spc="-25" dirty="0">
                <a:latin typeface="+mn-lt"/>
                <a:cs typeface="Calibri Light"/>
              </a:rPr>
              <a:t>Some Practices that Restrain </a:t>
            </a:r>
            <a:r>
              <a:rPr lang="en-US" sz="3200" b="0" kern="1200" spc="-25" dirty="0">
                <a:latin typeface="+mn-lt"/>
                <a:cs typeface="Calibri Light"/>
              </a:rPr>
              <a:t>Fair </a:t>
            </a:r>
            <a:r>
              <a:rPr sz="3200" b="0" kern="1200" spc="-25" dirty="0">
                <a:latin typeface="+mn-lt"/>
                <a:cs typeface="Calibri Light"/>
              </a:rPr>
              <a:t>Trade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419599" y="6437826"/>
            <a:ext cx="30480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9855" marR="0" lvl="0" indent="0" algn="l" defTabSz="914400" rtl="0" eaLnBrk="1" fontAlgn="auto" latinLnBrk="0" hangingPunct="1">
              <a:lnSpc>
                <a:spcPts val="14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A1F6C6-3277-4637-B891-A455B4B37161}" type="slidenum">
              <a:rPr kumimoji="0" lang="en-US" sz="1200" b="0" i="0" u="none" strike="noStrike" kern="1200" cap="none" spc="-5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17</a:t>
            </a:fld>
            <a:endParaRPr kumimoji="0" sz="1200" b="0" i="0" u="none" strike="noStrike" kern="1200" cap="none" spc="-5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2790" y="1600200"/>
            <a:ext cx="7197707" cy="3818353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282575" marR="0" lvl="0" indent="-269875" algn="l" defTabSz="914400" rtl="0" eaLnBrk="1" fontAlgn="auto" latinLnBrk="0" hangingPunct="1">
              <a:lnSpc>
                <a:spcPct val="100000"/>
              </a:lnSpc>
              <a:spcBef>
                <a:spcPts val="615"/>
              </a:spcBef>
              <a:spcAft>
                <a:spcPts val="0"/>
              </a:spcAft>
              <a:buClr>
                <a:srgbClr val="4B2203"/>
              </a:buClr>
              <a:buSzTx/>
              <a:buFont typeface="Arial"/>
              <a:buChar char="•"/>
              <a:tabLst>
                <a:tab pos="184150" algn="l"/>
              </a:tabLst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Accepting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late</a:t>
            </a:r>
            <a:r>
              <a:rPr kumimoji="0" sz="2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bid.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82575" marR="0" lvl="0" indent="-269875" algn="l" defTabSz="914400" rtl="0" eaLnBrk="1" fontAlgn="auto" latinLnBrk="0" hangingPunct="1">
              <a:lnSpc>
                <a:spcPct val="100000"/>
              </a:lnSpc>
              <a:spcBef>
                <a:spcPts val="515"/>
              </a:spcBef>
              <a:spcAft>
                <a:spcPts val="0"/>
              </a:spcAft>
              <a:buClr>
                <a:srgbClr val="4B2203"/>
              </a:buClr>
              <a:buSzTx/>
              <a:buFont typeface="Arial"/>
              <a:buChar char="•"/>
              <a:tabLst>
                <a:tab pos="184150" algn="l"/>
              </a:tabLst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Using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evaluation criteria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not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stated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the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solicitation.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82575" marR="0" lvl="0" indent="-269875" algn="l" defTabSz="914400" rtl="0" eaLnBrk="1" fontAlgn="auto" latinLnBrk="0" hangingPunct="1">
              <a:lnSpc>
                <a:spcPct val="100000"/>
              </a:lnSpc>
              <a:spcBef>
                <a:spcPts val="509"/>
              </a:spcBef>
              <a:spcAft>
                <a:spcPts val="0"/>
              </a:spcAft>
              <a:buClr>
                <a:srgbClr val="4B2203"/>
              </a:buClr>
              <a:buSzTx/>
              <a:buFont typeface="Arial"/>
              <a:buChar char="•"/>
              <a:tabLst>
                <a:tab pos="184150" algn="l"/>
              </a:tabLst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Unnecessary sole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source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purchases.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82575" marR="0" lvl="0" indent="-269875" algn="l" defTabSz="914400" rtl="0" eaLnBrk="1" fontAlgn="auto" latinLnBrk="0" hangingPunct="1">
              <a:lnSpc>
                <a:spcPct val="100000"/>
              </a:lnSpc>
              <a:spcBef>
                <a:spcPts val="515"/>
              </a:spcBef>
              <a:spcAft>
                <a:spcPts val="0"/>
              </a:spcAft>
              <a:buClr>
                <a:srgbClr val="4B2203"/>
              </a:buClr>
              <a:buSzTx/>
              <a:buFont typeface="Arial"/>
              <a:buChar char="•"/>
              <a:tabLst>
                <a:tab pos="184150" algn="l"/>
              </a:tabLst>
              <a:defRPr/>
            </a:pP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Improper communication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with</a:t>
            </a:r>
            <a:r>
              <a:rPr kumimoji="0" sz="24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bidders.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82575" marR="0" lvl="0" indent="-269875" algn="l" defTabSz="914400" rtl="0" eaLnBrk="1" fontAlgn="auto" latinLnBrk="0" hangingPunct="1">
              <a:lnSpc>
                <a:spcPct val="100000"/>
              </a:lnSpc>
              <a:spcBef>
                <a:spcPts val="515"/>
              </a:spcBef>
              <a:spcAft>
                <a:spcPts val="0"/>
              </a:spcAft>
              <a:buClr>
                <a:srgbClr val="4B2203"/>
              </a:buClr>
              <a:buSzTx/>
              <a:buFont typeface="Arial"/>
              <a:buChar char="•"/>
              <a:tabLst>
                <a:tab pos="184150" algn="l"/>
              </a:tabLst>
              <a:defRPr/>
            </a:pP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Restrictions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on bidder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qualifications.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82575" marR="0" lvl="0" indent="-269875" algn="l" defTabSz="914400" rtl="0" eaLnBrk="1" fontAlgn="auto" latinLnBrk="0" hangingPunct="1">
              <a:lnSpc>
                <a:spcPct val="100000"/>
              </a:lnSpc>
              <a:spcBef>
                <a:spcPts val="509"/>
              </a:spcBef>
              <a:spcAft>
                <a:spcPts val="0"/>
              </a:spcAft>
              <a:buClr>
                <a:srgbClr val="4B2203"/>
              </a:buClr>
              <a:buSzTx/>
              <a:buFont typeface="Arial"/>
              <a:buChar char="•"/>
              <a:tabLst>
                <a:tab pos="184785" algn="l"/>
              </a:tabLst>
              <a:defRPr/>
            </a:pPr>
            <a:r>
              <a:rPr kumimoji="0" sz="24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Bundling and not </a:t>
            </a:r>
            <a:r>
              <a:rPr kumimoji="0" sz="24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allowing for </a:t>
            </a:r>
            <a:r>
              <a:rPr kumimoji="0" sz="24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multiple</a:t>
            </a:r>
            <a:r>
              <a:rPr kumimoji="0" sz="2400" strike="noStrike" kern="1200" cap="none" spc="-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 </a:t>
            </a:r>
            <a:r>
              <a:rPr kumimoji="0" sz="24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awards.</a:t>
            </a:r>
            <a:endParaRPr kumimoji="0" sz="240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82575" marR="0" lvl="0" indent="-269875" algn="l" defTabSz="914400" rtl="0" eaLnBrk="1" fontAlgn="auto" latinLnBrk="0" hangingPunct="1">
              <a:lnSpc>
                <a:spcPct val="100000"/>
              </a:lnSpc>
              <a:spcBef>
                <a:spcPts val="505"/>
              </a:spcBef>
              <a:spcAft>
                <a:spcPts val="0"/>
              </a:spcAft>
              <a:buClr>
                <a:srgbClr val="4B2203"/>
              </a:buClr>
              <a:buSzTx/>
              <a:buFont typeface="Arial"/>
              <a:buChar char="•"/>
              <a:tabLst>
                <a:tab pos="184150" algn="l"/>
              </a:tabLst>
              <a:defRPr/>
            </a:pP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Barriers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pre-qualification.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82575" marR="556260" lvl="0" indent="-269875" algn="l" defTabSz="914400" rtl="0" eaLnBrk="1" fontAlgn="auto" latinLnBrk="0" hangingPunct="1">
              <a:lnSpc>
                <a:spcPts val="2590"/>
              </a:lnSpc>
              <a:spcBef>
                <a:spcPts val="844"/>
              </a:spcBef>
              <a:spcAft>
                <a:spcPts val="0"/>
              </a:spcAft>
              <a:buClr>
                <a:srgbClr val="4B2203"/>
              </a:buClr>
              <a:buSzTx/>
              <a:buFont typeface="Arial"/>
              <a:buChar char="•"/>
              <a:tabLst>
                <a:tab pos="184150" algn="l"/>
              </a:tabLst>
              <a:defRPr/>
            </a:pP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Brand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names and other unnecessary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restraints </a:t>
            </a:r>
            <a:r>
              <a:rPr kumimoji="0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specifications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16635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419599" y="6437826"/>
            <a:ext cx="30480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9855" marR="0" lvl="0" indent="0" algn="l" defTabSz="914400" rtl="0" eaLnBrk="1" fontAlgn="auto" latinLnBrk="0" hangingPunct="1">
              <a:lnSpc>
                <a:spcPts val="14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69CAA6-853B-4316-BF2D-04E365C52C39}" type="slidenum">
              <a:rPr kumimoji="0" lang="en-US" sz="1200" b="0" i="0" u="none" strike="noStrike" kern="1200" cap="none" spc="-5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18</a:t>
            </a:fld>
            <a:endParaRPr kumimoji="0" sz="1200" b="0" i="0" u="none" strike="noStrike" kern="1200" cap="none" spc="-5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7870" y="1405250"/>
            <a:ext cx="7389180" cy="348044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282575" marR="0" lvl="0" indent="-282575" algn="l" defTabSz="914400" rtl="0" eaLnBrk="1" fontAlgn="auto" latinLnBrk="0" hangingPunct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4B2203"/>
              </a:buClr>
              <a:buSzTx/>
              <a:buFont typeface="Arial"/>
              <a:buChar char="•"/>
              <a:defRPr/>
            </a:pP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Post-bid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specification</a:t>
            </a:r>
            <a:r>
              <a:rPr kumimoji="0" sz="24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changes.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82575" marR="0" lvl="0" indent="-282575" algn="l" defTabSz="914400" rtl="0" eaLnBrk="1" fontAlgn="auto" latinLnBrk="0" hangingPunct="1">
              <a:lnSpc>
                <a:spcPct val="100000"/>
              </a:lnSpc>
              <a:spcBef>
                <a:spcPts val="459"/>
              </a:spcBef>
              <a:spcAft>
                <a:spcPts val="0"/>
              </a:spcAft>
              <a:buClr>
                <a:srgbClr val="4B2203"/>
              </a:buClr>
              <a:buSzTx/>
              <a:buFont typeface="Arial"/>
              <a:buChar char="•"/>
              <a:defRPr/>
            </a:pPr>
            <a:r>
              <a:rPr kumimoji="0" sz="24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Letters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Intent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when used in lieu of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formal</a:t>
            </a:r>
            <a:r>
              <a:rPr kumimoji="0" sz="2400" b="0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bidding.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82575" marR="0" lvl="0" indent="-282575" algn="l" defTabSz="914400" rtl="0" eaLnBrk="1" fontAlgn="auto" latinLnBrk="0" hangingPunct="1">
              <a:lnSpc>
                <a:spcPct val="100000"/>
              </a:lnSpc>
              <a:spcBef>
                <a:spcPts val="470"/>
              </a:spcBef>
              <a:spcAft>
                <a:spcPts val="0"/>
              </a:spcAft>
              <a:buClr>
                <a:srgbClr val="4B2203"/>
              </a:buClr>
              <a:buSzTx/>
              <a:buFont typeface="Arial"/>
              <a:buChar char="•"/>
              <a:defRPr/>
            </a:pP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Post-award contract</a:t>
            </a:r>
            <a:r>
              <a:rPr kumimoji="0" sz="24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changes.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82575" marR="0" lvl="0" indent="-282575" algn="l" defTabSz="914400" rtl="0" eaLnBrk="1" fontAlgn="auto" latinLnBrk="0" hangingPunct="1">
              <a:lnSpc>
                <a:spcPct val="100000"/>
              </a:lnSpc>
              <a:spcBef>
                <a:spcPts val="459"/>
              </a:spcBef>
              <a:spcAft>
                <a:spcPts val="0"/>
              </a:spcAft>
              <a:buClr>
                <a:srgbClr val="4B2203"/>
              </a:buClr>
              <a:buSzTx/>
              <a:buFont typeface="Arial"/>
              <a:buChar char="•"/>
              <a:defRPr/>
            </a:pP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Most </a:t>
            </a:r>
            <a:r>
              <a:rPr kumimoji="0" sz="2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favored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customer</a:t>
            </a:r>
            <a:r>
              <a:rPr kumimoji="0" sz="2400" b="0" i="0" u="none" strike="noStrike" kern="1200" cap="none" spc="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pricing.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82575" marR="0" lvl="0" indent="-282575" algn="l" defTabSz="914400" rtl="0" eaLnBrk="1" fontAlgn="auto" latinLnBrk="0" hangingPunct="1">
              <a:lnSpc>
                <a:spcPct val="100000"/>
              </a:lnSpc>
              <a:spcBef>
                <a:spcPts val="465"/>
              </a:spcBef>
              <a:spcAft>
                <a:spcPts val="0"/>
              </a:spcAft>
              <a:buClr>
                <a:srgbClr val="4B2203"/>
              </a:buClr>
              <a:buSzTx/>
              <a:buFont typeface="Arial"/>
              <a:buChar char="•"/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Slow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pay.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82575" marR="0" lvl="0" indent="-282575" algn="l" defTabSz="914400" rtl="0" eaLnBrk="1" fontAlgn="auto" latinLnBrk="0" hangingPunct="1">
              <a:lnSpc>
                <a:spcPct val="100000"/>
              </a:lnSpc>
              <a:spcBef>
                <a:spcPts val="465"/>
              </a:spcBef>
              <a:spcAft>
                <a:spcPts val="0"/>
              </a:spcAft>
              <a:buClr>
                <a:srgbClr val="4B2203"/>
              </a:buClr>
              <a:buSzTx/>
              <a:buFont typeface="Arial"/>
              <a:buChar char="•"/>
              <a:defRPr/>
            </a:pP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Preferences.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82575" marR="5080" lvl="0" indent="-282575" algn="l" defTabSz="914400" rtl="0" eaLnBrk="1" fontAlgn="auto" latinLnBrk="0" hangingPunct="1">
              <a:lnSpc>
                <a:spcPts val="3020"/>
              </a:lnSpc>
              <a:spcBef>
                <a:spcPts val="844"/>
              </a:spcBef>
              <a:spcAft>
                <a:spcPts val="0"/>
              </a:spcAft>
              <a:buClr>
                <a:srgbClr val="4B2203"/>
              </a:buClr>
              <a:buSzTx/>
              <a:buFont typeface="Arial"/>
              <a:buChar char="•"/>
              <a:defRPr/>
            </a:pP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Rotation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bidder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lists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lieu of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inviting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all </a:t>
            </a:r>
            <a:r>
              <a:rPr kumimoji="0" sz="2400" b="0" i="0" u="none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interested</a:t>
            </a:r>
            <a:r>
              <a:rPr kumimoji="0" lang="en-US" sz="2400" b="0" i="0" u="none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parties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7" name="object 3"/>
          <p:cNvSpPr txBox="1">
            <a:spLocks noGrp="1"/>
          </p:cNvSpPr>
          <p:nvPr>
            <p:ph type="title"/>
          </p:nvPr>
        </p:nvSpPr>
        <p:spPr>
          <a:xfrm>
            <a:off x="546931" y="374973"/>
            <a:ext cx="8597069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sz="3200" b="0" kern="1200" spc="-25" dirty="0">
                <a:latin typeface="+mn-lt"/>
                <a:cs typeface="Calibri Light"/>
              </a:rPr>
              <a:t>Some Practices that Restrain </a:t>
            </a:r>
            <a:r>
              <a:rPr lang="en-US" sz="3200" b="0" kern="1200" spc="-25" dirty="0">
                <a:latin typeface="+mn-lt"/>
                <a:cs typeface="Calibri Light"/>
              </a:rPr>
              <a:t>Fair </a:t>
            </a:r>
            <a:r>
              <a:rPr sz="3200" b="0" kern="1200" spc="-25" dirty="0">
                <a:latin typeface="+mn-lt"/>
                <a:cs typeface="Calibri Light"/>
              </a:rPr>
              <a:t>Trade</a:t>
            </a:r>
          </a:p>
        </p:txBody>
      </p:sp>
    </p:spTree>
    <p:extLst>
      <p:ext uri="{BB962C8B-B14F-4D97-AF65-F5344CB8AC3E}">
        <p14:creationId xmlns:p14="http://schemas.microsoft.com/office/powerpoint/2010/main" val="20808136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951088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419599" y="6437826"/>
            <a:ext cx="30480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9855" marR="0" lvl="0" indent="0" algn="l" defTabSz="914400" rtl="0" eaLnBrk="1" fontAlgn="auto" latinLnBrk="0" hangingPunct="1">
              <a:lnSpc>
                <a:spcPts val="14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3AF0C1-97BA-41B2-B7EB-D2C2337BB2FF}" type="slidenum">
              <a:rPr kumimoji="0" lang="en-US" sz="1200" b="0" i="0" u="none" strike="noStrike" kern="1200" cap="none" spc="-5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19</a:t>
            </a:fld>
            <a:endParaRPr kumimoji="0" sz="1200" b="0" i="0" u="none" strike="noStrike" kern="1200" cap="none" spc="-5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3485" y="1828800"/>
            <a:ext cx="7613814" cy="1741502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282575" marR="0" lvl="0" indent="-269875" algn="l" defTabSz="914400" rtl="0" eaLnBrk="1" fontAlgn="auto" latinLnBrk="0" hangingPunct="1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4B2203"/>
              </a:buClr>
              <a:buSzTx/>
              <a:buFont typeface="Arial"/>
              <a:buChar char="•"/>
              <a:defRPr/>
            </a:pP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Long</a:t>
            </a: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-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term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contracts.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82575" marR="0" lvl="0" indent="-269875" algn="l" defTabSz="914400" rtl="0" eaLnBrk="1" fontAlgn="auto" latinLnBrk="0" hangingPunct="1">
              <a:lnSpc>
                <a:spcPct val="100000"/>
              </a:lnSpc>
              <a:spcBef>
                <a:spcPts val="459"/>
              </a:spcBef>
              <a:spcAft>
                <a:spcPts val="0"/>
              </a:spcAft>
              <a:buClr>
                <a:srgbClr val="4B2203"/>
              </a:buClr>
              <a:buSzTx/>
              <a:buFont typeface="Arial"/>
              <a:buChar char="•"/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Disclosing the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budget.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82575" marR="0" lvl="0" indent="-269875" algn="l" defTabSz="914400" rtl="0" eaLnBrk="1" fontAlgn="auto" latinLnBrk="0" hangingPunct="1">
              <a:lnSpc>
                <a:spcPct val="100000"/>
              </a:lnSpc>
              <a:spcBef>
                <a:spcPts val="470"/>
              </a:spcBef>
              <a:spcAft>
                <a:spcPts val="0"/>
              </a:spcAft>
              <a:buClr>
                <a:srgbClr val="4B2203"/>
              </a:buClr>
              <a:buSzTx/>
              <a:buFont typeface="Arial"/>
              <a:buChar char="•"/>
              <a:defRPr/>
            </a:pP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Confidentiality breach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leaks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inside</a:t>
            </a:r>
            <a:r>
              <a:rPr kumimoji="0" sz="2400" b="0" i="0" u="none" strike="noStrike" kern="1200" cap="none" spc="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information.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82575" marR="0" lvl="0" indent="-269875" algn="l" defTabSz="914400" rtl="0" eaLnBrk="1" fontAlgn="auto" latinLnBrk="0" hangingPunct="1">
              <a:lnSpc>
                <a:spcPct val="100000"/>
              </a:lnSpc>
              <a:spcBef>
                <a:spcPts val="459"/>
              </a:spcBef>
              <a:spcAft>
                <a:spcPts val="0"/>
              </a:spcAft>
              <a:buClr>
                <a:srgbClr val="4B2203"/>
              </a:buClr>
              <a:buSzTx/>
              <a:buFont typeface="Arial"/>
              <a:buChar char="•"/>
              <a:defRPr/>
            </a:pP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Disclosure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proprietary</a:t>
            </a:r>
            <a:r>
              <a:rPr kumimoji="0" sz="24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information.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7" name="object 3"/>
          <p:cNvSpPr txBox="1">
            <a:spLocks noGrp="1"/>
          </p:cNvSpPr>
          <p:nvPr>
            <p:ph type="title"/>
          </p:nvPr>
        </p:nvSpPr>
        <p:spPr>
          <a:xfrm>
            <a:off x="529839" y="323699"/>
            <a:ext cx="861416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sz="3200" b="0" kern="1200" spc="-25" dirty="0">
                <a:latin typeface="+mn-lt"/>
                <a:cs typeface="Calibri Light"/>
              </a:rPr>
              <a:t>Some Practices that Restrain </a:t>
            </a:r>
            <a:r>
              <a:rPr lang="en-US" sz="3200" b="0" kern="1200" spc="-25" dirty="0">
                <a:latin typeface="+mn-lt"/>
                <a:cs typeface="Calibri Light"/>
              </a:rPr>
              <a:t>Fair </a:t>
            </a:r>
            <a:r>
              <a:rPr sz="3200" b="0" kern="1200" spc="-25" dirty="0">
                <a:latin typeface="+mn-lt"/>
                <a:cs typeface="Calibri Light"/>
              </a:rPr>
              <a:t>Trade</a:t>
            </a:r>
          </a:p>
        </p:txBody>
      </p:sp>
    </p:spTree>
    <p:extLst>
      <p:ext uri="{BB962C8B-B14F-4D97-AF65-F5344CB8AC3E}">
        <p14:creationId xmlns:p14="http://schemas.microsoft.com/office/powerpoint/2010/main" val="4274939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33830" y="337914"/>
            <a:ext cx="6506209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0" spc="-10" dirty="0" smtClean="0"/>
              <a:t>Learner</a:t>
            </a:r>
            <a:r>
              <a:rPr sz="3200" b="0" spc="-25" dirty="0" smtClean="0"/>
              <a:t> </a:t>
            </a:r>
            <a:r>
              <a:rPr sz="3200" b="0" spc="-15" dirty="0" smtClean="0"/>
              <a:t>Outcomes</a:t>
            </a:r>
            <a:endParaRPr sz="3200" b="0" spc="-15" dirty="0"/>
          </a:p>
        </p:txBody>
      </p:sp>
      <p:sp>
        <p:nvSpPr>
          <p:cNvPr id="4" name="object 4"/>
          <p:cNvSpPr txBox="1"/>
          <p:nvPr/>
        </p:nvSpPr>
        <p:spPr>
          <a:xfrm>
            <a:off x="723899" y="1189983"/>
            <a:ext cx="7591159" cy="4431983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 marR="292735" lvl="0" algn="l" defTabSz="914400" rtl="0" eaLnBrk="1" fontAlgn="auto" latinLnBrk="0" hangingPunct="1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ClrTx/>
              <a:buSzTx/>
              <a:tabLst>
                <a:tab pos="469265" algn="l"/>
                <a:tab pos="469900" algn="l"/>
              </a:tabLst>
              <a:defRPr/>
            </a:pPr>
            <a:r>
              <a:rPr kumimoji="0" lang="en-US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Students will:</a:t>
            </a:r>
          </a:p>
          <a:p>
            <a:pPr marL="469900" marR="292735" lvl="0" indent="-457200" algn="l" defTabSz="914400" rtl="0" eaLnBrk="1" fontAlgn="auto" latinLnBrk="0" hangingPunct="1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469265" algn="l"/>
                <a:tab pos="469900" algn="l"/>
              </a:tabLst>
              <a:defRPr/>
            </a:pP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Memorize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why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competition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important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</a:t>
            </a:r>
            <a:r>
              <a:rPr kumimoji="0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public</a:t>
            </a:r>
            <a:r>
              <a:rPr kumimoji="0" sz="2400" b="0" i="0" u="none" strike="noStrike" kern="1200" cap="none" spc="-3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procurement.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469900" marR="1024255" lvl="0" indent="-457200" algn="l" defTabSz="914400" rtl="0" eaLnBrk="1" fontAlgn="auto" latinLnBrk="0" hangingPunct="1">
              <a:lnSpc>
                <a:spcPts val="2880"/>
              </a:lnSpc>
              <a:spcBef>
                <a:spcPts val="69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469265" algn="l"/>
                <a:tab pos="469900" algn="l"/>
              </a:tabLst>
              <a:defRPr/>
            </a:pP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Memorize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impact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fair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</a:t>
            </a:r>
            <a:r>
              <a:rPr kumimoji="0" sz="2400" b="0" i="0" u="none" strike="noStrike" kern="1200" cap="none" spc="-9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open</a:t>
            </a: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competition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on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supplier</a:t>
            </a:r>
            <a:r>
              <a:rPr kumimoji="0" sz="24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confidence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lang="en-US" sz="2400" b="0" i="0" u="none" strike="noStrike" kern="1200" cap="none" spc="-1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469900" marR="5080" lvl="0" indent="-457200" algn="l" defTabSz="914400" rtl="0" eaLnBrk="1" fontAlgn="auto" latinLnBrk="0" hangingPunct="1">
              <a:lnSpc>
                <a:spcPct val="80000"/>
              </a:lnSpc>
              <a:spcBef>
                <a:spcPts val="74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469265" algn="l"/>
                <a:tab pos="469900" algn="l"/>
              </a:tabLst>
              <a:defRPr/>
            </a:pPr>
            <a:r>
              <a:rPr kumimoji="0" lang="en-US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Recall the ethics checklist.</a:t>
            </a:r>
          </a:p>
          <a:p>
            <a:pPr marL="469900" marR="5080" lvl="0" indent="-457200" algn="l" defTabSz="914400" rtl="0" eaLnBrk="1" fontAlgn="auto" latinLnBrk="0" hangingPunct="1">
              <a:lnSpc>
                <a:spcPct val="80000"/>
              </a:lnSpc>
              <a:spcBef>
                <a:spcPts val="74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469265" algn="l"/>
                <a:tab pos="469900" algn="l"/>
              </a:tabLst>
              <a:defRPr/>
            </a:pPr>
            <a:r>
              <a:rPr kumimoji="0" lang="en-US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Relate how bundling affects fair trade.</a:t>
            </a:r>
          </a:p>
          <a:p>
            <a:pPr marL="469900" marR="5080" lvl="0" indent="-457200" algn="l" defTabSz="914400" rtl="0" eaLnBrk="1" fontAlgn="auto" latinLnBrk="0" hangingPunct="1">
              <a:lnSpc>
                <a:spcPct val="80000"/>
              </a:lnSpc>
              <a:spcBef>
                <a:spcPts val="74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469265" algn="l"/>
                <a:tab pos="469900" algn="l"/>
              </a:tabLst>
              <a:defRPr/>
            </a:pPr>
            <a:r>
              <a:rPr kumimoji="0" lang="en-US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Recall bidders </a:t>
            </a:r>
            <a:r>
              <a:rPr kumimoji="0" lang="en-US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 not write specifications and then compete for the </a:t>
            </a:r>
            <a:r>
              <a:rPr kumimoji="0" lang="en-US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business.</a:t>
            </a:r>
          </a:p>
          <a:p>
            <a:pPr marL="469900" marR="5080" lvl="0" indent="-457200" algn="l" defTabSz="914400" rtl="0" eaLnBrk="1" fontAlgn="auto" latinLnBrk="0" hangingPunct="1">
              <a:lnSpc>
                <a:spcPct val="80000"/>
              </a:lnSpc>
              <a:spcBef>
                <a:spcPts val="74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469265" algn="l"/>
                <a:tab pos="469900" algn="l"/>
              </a:tabLst>
              <a:defRPr/>
            </a:pPr>
            <a:r>
              <a:rPr lang="en-US" sz="2400" spc="-10" dirty="0" smtClean="0">
                <a:solidFill>
                  <a:prstClr val="black"/>
                </a:solidFill>
                <a:latin typeface="Calibri"/>
                <a:cs typeface="Calibri"/>
              </a:rPr>
              <a:t>Recall the exception to allow an individual to enter into a contract with the state.</a:t>
            </a:r>
            <a:endParaRPr kumimoji="0" lang="en-US" sz="2400" b="0" i="0" u="none" strike="noStrike" kern="1200" cap="none" spc="-1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469900" marR="5080" lvl="0" indent="-457200" algn="l" defTabSz="914400" rtl="0" eaLnBrk="1" fontAlgn="auto" latinLnBrk="0" hangingPunct="1">
              <a:lnSpc>
                <a:spcPct val="80000"/>
              </a:lnSpc>
              <a:spcBef>
                <a:spcPts val="74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469265" algn="l"/>
                <a:tab pos="469900" algn="l"/>
              </a:tabLst>
              <a:defRPr/>
            </a:pP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9855">
              <a:lnSpc>
                <a:spcPts val="1425"/>
              </a:lnSpc>
            </a:pPr>
            <a:fld id="{81D60167-4931-47E6-BA6A-407CBD079E47}" type="slidenum">
              <a:rPr lang="en-US" spc="-5" smtClean="0">
                <a:solidFill>
                  <a:srgbClr val="000000"/>
                </a:solidFill>
              </a:rPr>
              <a:t>2</a:t>
            </a:fld>
            <a:endParaRPr lang="en-US" spc="-5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2343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24200" y="838200"/>
            <a:ext cx="2669919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0" u="sng" spc="-10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I</a:t>
            </a:r>
            <a:r>
              <a:rPr sz="3200" b="0" u="sng" spc="-40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nt</a:t>
            </a:r>
            <a:r>
              <a:rPr sz="3200" b="0" u="sng" spc="-10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e</a:t>
            </a:r>
            <a:r>
              <a:rPr sz="3200" b="0" u="sng" spc="-5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grity</a:t>
            </a:r>
            <a:endParaRPr sz="4000" u="sng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0179" y="2039782"/>
            <a:ext cx="6649084" cy="2162772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2413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86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41935" algn="l"/>
              </a:tabLst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what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you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said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you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would</a:t>
            </a:r>
            <a:r>
              <a:rPr kumimoji="0" sz="2400" b="0" i="0" u="none" strike="noStrike" kern="1200" cap="none" spc="12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413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77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41935" algn="l"/>
              </a:tabLst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 it when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you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said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you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would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</a:t>
            </a:r>
            <a:r>
              <a:rPr kumimoji="0" sz="2400" b="0" i="0" u="none" strike="noStrike" kern="1200" cap="none" spc="15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it.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413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77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41935" algn="l"/>
              </a:tabLst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 it the </a:t>
            </a:r>
            <a:r>
              <a:rPr kumimoji="0" sz="2400" b="0" i="0" u="none" strike="noStrike" kern="1200" cap="none" spc="-4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way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you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said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you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would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</a:t>
            </a:r>
            <a:r>
              <a:rPr kumimoji="0" sz="2400" b="0" i="0" u="none" strike="noStrike" kern="1200" cap="none" spc="16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it.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26670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Larry</a:t>
            </a:r>
            <a:r>
              <a:rPr kumimoji="0" sz="2400" b="0" i="0" u="none" strike="noStrike" kern="1200" cap="none" spc="-10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Winget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30302" y="6324980"/>
            <a:ext cx="71120" cy="396240"/>
          </a:xfrm>
          <a:custGeom>
            <a:avLst/>
            <a:gdLst/>
            <a:ahLst/>
            <a:cxnLst/>
            <a:rect l="l" t="t" r="r" b="b"/>
            <a:pathLst>
              <a:path w="71120" h="396240">
                <a:moveTo>
                  <a:pt x="0" y="0"/>
                </a:moveTo>
                <a:lnTo>
                  <a:pt x="27684" y="5588"/>
                </a:lnTo>
                <a:lnTo>
                  <a:pt x="50290" y="20829"/>
                </a:lnTo>
                <a:lnTo>
                  <a:pt x="65531" y="43435"/>
                </a:lnTo>
                <a:lnTo>
                  <a:pt x="71120" y="71120"/>
                </a:lnTo>
                <a:lnTo>
                  <a:pt x="71120" y="325120"/>
                </a:lnTo>
                <a:lnTo>
                  <a:pt x="65531" y="352804"/>
                </a:lnTo>
                <a:lnTo>
                  <a:pt x="50290" y="375410"/>
                </a:lnTo>
                <a:lnTo>
                  <a:pt x="27684" y="390651"/>
                </a:lnTo>
                <a:lnTo>
                  <a:pt x="0" y="39624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9855">
              <a:lnSpc>
                <a:spcPts val="1425"/>
              </a:lnSpc>
            </a:pPr>
            <a:fld id="{81D60167-4931-47E6-BA6A-407CBD079E47}" type="slidenum">
              <a:rPr lang="en-US" spc="-5" smtClean="0">
                <a:solidFill>
                  <a:srgbClr val="000000"/>
                </a:solidFill>
              </a:rPr>
              <a:t>20</a:t>
            </a:fld>
            <a:endParaRPr lang="en-US" spc="-5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99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69120" y="1517395"/>
            <a:ext cx="6688319" cy="3139320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282575" marR="0" lvl="0" indent="-282575" algn="l" defTabSz="914400" rtl="0" eaLnBrk="1" fontAlgn="auto" latinLnBrk="0" hangingPunct="1">
              <a:lnSpc>
                <a:spcPct val="100000"/>
              </a:lnSpc>
              <a:spcBef>
                <a:spcPts val="819"/>
              </a:spcBef>
              <a:spcAft>
                <a:spcPts val="0"/>
              </a:spcAft>
              <a:buClr>
                <a:srgbClr val="2F2B20"/>
              </a:buClr>
              <a:buSzTx/>
              <a:buFont typeface="Arial"/>
              <a:buChar char="•"/>
              <a:defRPr/>
            </a:pPr>
            <a:r>
              <a:rPr kumimoji="0" sz="2400" b="0" i="0" u="none" strike="noStrike" kern="1200" cap="none" spc="-2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agency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another </a:t>
            </a:r>
            <a:r>
              <a:rPr kumimoji="0" sz="2400" b="0" i="0" u="none" strike="noStrike" kern="1200" cap="none" spc="-3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3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agency.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82575" marR="0" lvl="0" indent="-282575" algn="l" defTabSz="914400" rtl="0" eaLnBrk="1" fontAlgn="auto" latinLnBrk="0" hangingPunct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Pursuant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Title 74 section 581.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82575" marR="100330" lvl="0" indent="-282575" algn="l" defTabSz="914400" rtl="0" eaLnBrk="1" fontAlgn="auto" latinLnBrk="0" hangingPunct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Should not be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made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evade</a:t>
            </a:r>
            <a:r>
              <a:rPr kumimoji="0" sz="2400" b="0" i="0" u="none" strike="noStrike" kern="1200" cap="none" spc="-114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competitive</a:t>
            </a:r>
            <a:r>
              <a:rPr kumimoji="0" lang="en-US" sz="24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bidding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82575" marR="266700" lvl="0" indent="-282575" algn="l" defTabSz="914400" rtl="0" eaLnBrk="1" fontAlgn="auto" latinLnBrk="0" hangingPunct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400" b="0" i="0" u="none" strike="noStrike" kern="1200" cap="none" spc="-2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agency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political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subdivision </a:t>
            </a:r>
            <a:r>
              <a:rPr kumimoji="0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agency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United</a:t>
            </a:r>
            <a:r>
              <a:rPr kumimoji="0" sz="2400" b="0" i="0" u="none" strike="noStrike" kern="1200" cap="none" spc="-5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States.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82575" marR="5080" lvl="0" indent="-282575" algn="l" defTabSz="914400" rtl="0" eaLnBrk="1" fontAlgn="auto" latinLnBrk="0" hangingPunct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Pursuant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Title 74 sections 1001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through</a:t>
            </a:r>
            <a:r>
              <a:rPr kumimoji="0" lang="en-US" sz="24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1008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82575" marR="0" lvl="0" indent="-282575" algn="l" defTabSz="914400" rtl="0" eaLnBrk="1" fontAlgn="auto" latinLnBrk="0" hangingPunct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Bona fide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governmental</a:t>
            </a:r>
            <a:r>
              <a:rPr kumimoji="0" sz="2400" b="0" i="0" u="none" strike="noStrike" kern="1200" cap="none" spc="-5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3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entity.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46932" y="518413"/>
            <a:ext cx="8597068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spc="-114" dirty="0">
                <a:solidFill>
                  <a:srgbClr val="2F2B20"/>
                </a:solidFill>
                <a:latin typeface="Calibri"/>
                <a:cs typeface="Calibri"/>
              </a:rPr>
              <a:t>Interagency</a:t>
            </a:r>
            <a:r>
              <a:rPr sz="3200" b="0" spc="-229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3200" b="0" spc="-105" dirty="0">
                <a:solidFill>
                  <a:srgbClr val="2F2B20"/>
                </a:solidFill>
                <a:latin typeface="Calibri"/>
                <a:cs typeface="Calibri"/>
              </a:rPr>
              <a:t>Agreements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30302" y="6324980"/>
            <a:ext cx="71120" cy="396240"/>
          </a:xfrm>
          <a:custGeom>
            <a:avLst/>
            <a:gdLst/>
            <a:ahLst/>
            <a:cxnLst/>
            <a:rect l="l" t="t" r="r" b="b"/>
            <a:pathLst>
              <a:path w="71120" h="396240">
                <a:moveTo>
                  <a:pt x="0" y="0"/>
                </a:moveTo>
                <a:lnTo>
                  <a:pt x="27684" y="5588"/>
                </a:lnTo>
                <a:lnTo>
                  <a:pt x="50290" y="20829"/>
                </a:lnTo>
                <a:lnTo>
                  <a:pt x="65531" y="43435"/>
                </a:lnTo>
                <a:lnTo>
                  <a:pt x="71120" y="71120"/>
                </a:lnTo>
                <a:lnTo>
                  <a:pt x="71120" y="325120"/>
                </a:lnTo>
                <a:lnTo>
                  <a:pt x="65531" y="352804"/>
                </a:lnTo>
                <a:lnTo>
                  <a:pt x="50290" y="375410"/>
                </a:lnTo>
                <a:lnTo>
                  <a:pt x="27684" y="390651"/>
                </a:lnTo>
                <a:lnTo>
                  <a:pt x="0" y="39624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9855">
              <a:lnSpc>
                <a:spcPts val="1425"/>
              </a:lnSpc>
            </a:pPr>
            <a:fld id="{81D60167-4931-47E6-BA6A-407CBD079E47}" type="slidenum">
              <a:rPr lang="en-US" spc="-5" smtClean="0">
                <a:solidFill>
                  <a:srgbClr val="000000"/>
                </a:solidFill>
              </a:rPr>
              <a:t>21</a:t>
            </a:fld>
            <a:endParaRPr lang="en-US" spc="-5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36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0782" y="1447800"/>
            <a:ext cx="8208898" cy="405175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298450" marR="5080" lvl="0" indent="-285750" algn="l" defTabSz="914400" rtl="0" eaLnBrk="1" fontAlgn="auto" latinLnBrk="0" hangingPunct="1">
              <a:lnSpc>
                <a:spcPts val="2380"/>
              </a:lnSpc>
              <a:spcBef>
                <a:spcPts val="52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It shall </a:t>
            </a:r>
            <a:r>
              <a:rPr kumimoji="0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unlawful </a:t>
            </a:r>
            <a:r>
              <a:rPr kumimoji="0" sz="2000" b="0" i="0" u="none" strike="noStrike" kern="1200" cap="none" spc="-2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-2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Purchasing Director </a:t>
            </a:r>
            <a:r>
              <a:rPr kumimoji="0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</a:t>
            </a:r>
            <a:r>
              <a:rPr kumimoji="0" lang="en-US" sz="2000" b="0" i="0" u="none" strike="noStrike" kern="1200" cap="none" spc="-1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buyer </a:t>
            </a:r>
            <a:r>
              <a:rPr kumimoji="0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officer </a:t>
            </a:r>
            <a:r>
              <a:rPr kumimoji="0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the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Office </a:t>
            </a:r>
            <a:r>
              <a:rPr kumimoji="0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Management </a:t>
            </a:r>
            <a:r>
              <a:rPr kumimoji="0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Enterprise</a:t>
            </a:r>
            <a:r>
              <a:rPr kumimoji="0" lang="en-US" sz="20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Services, or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member </a:t>
            </a:r>
            <a:r>
              <a:rPr kumimoji="0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their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immediate </a:t>
            </a:r>
            <a:r>
              <a:rPr kumimoji="0" sz="2000" b="0" i="0" u="none" strike="noStrike" kern="1200" cap="none" spc="-3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family,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under the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Oklahoma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Central Purchasing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Act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accept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gift, donation, </a:t>
            </a:r>
            <a:r>
              <a:rPr kumimoji="0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gratuity </a:t>
            </a:r>
            <a:r>
              <a:rPr kumimoji="0" sz="2000" b="0" i="0" u="none" strike="noStrike" kern="1200" cap="none" spc="-2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himself </a:t>
            </a:r>
            <a:r>
              <a:rPr kumimoji="0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member </a:t>
            </a:r>
            <a:r>
              <a:rPr kumimoji="0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his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immediate family from</a:t>
            </a:r>
            <a:r>
              <a:rPr kumimoji="0" lang="en-US" sz="20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seller </a:t>
            </a:r>
            <a:r>
              <a:rPr kumimoji="0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prospective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seller </a:t>
            </a:r>
            <a:r>
              <a:rPr kumimoji="0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property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covered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by </a:t>
            </a:r>
            <a:r>
              <a:rPr kumimoji="0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Oklahoma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Central Purchasing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Act; </a:t>
            </a:r>
            <a:r>
              <a:rPr kumimoji="0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it shall </a:t>
            </a:r>
            <a:r>
              <a:rPr kumimoji="0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further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unlawful </a:t>
            </a:r>
            <a:r>
              <a:rPr kumimoji="0" sz="2000" b="0" i="0" u="none" strike="noStrike" kern="1200" cap="none" spc="-2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seller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………….</a:t>
            </a:r>
            <a:endParaRPr kumimoji="0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355600" marR="172720" lvl="0" indent="-342900" algn="l" defTabSz="914400" rtl="0" eaLnBrk="1" fontAlgn="auto" latinLnBrk="0" hangingPunct="1">
              <a:lnSpc>
                <a:spcPts val="23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violation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provision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this section shall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constitute </a:t>
            </a:r>
            <a:r>
              <a:rPr kumimoji="0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heavy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>
                  <a:solidFill>
                    <a:srgbClr val="2F2B20"/>
                  </a:solidFill>
                </a:uFill>
                <a:latin typeface="Calibri"/>
                <a:ea typeface="+mn-ea"/>
                <a:cs typeface="Calibri"/>
              </a:rPr>
              <a:t>misdemeanor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in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event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Purchasing Director </a:t>
            </a:r>
            <a:r>
              <a:rPr kumimoji="0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buyer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officer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the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Office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Management </a:t>
            </a:r>
            <a:r>
              <a:rPr kumimoji="0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Enterprise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Services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convicted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violation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this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section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shall </a:t>
            </a:r>
            <a:r>
              <a:rPr kumimoji="0" sz="2000" b="0" i="0" u="heavy" strike="noStrike" kern="1200" cap="none" spc="-1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>
                  <a:solidFill>
                    <a:srgbClr val="2F2B20"/>
                  </a:solidFill>
                </a:uFill>
                <a:latin typeface="Calibri"/>
                <a:ea typeface="+mn-ea"/>
                <a:cs typeface="Calibri"/>
              </a:rPr>
              <a:t>forfeit </a:t>
            </a:r>
            <a:r>
              <a:rPr kumimoji="0" sz="2000" b="0" i="0" u="heavy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>
                  <a:solidFill>
                    <a:srgbClr val="2F2B20"/>
                  </a:solidFill>
                </a:uFill>
                <a:latin typeface="Calibri"/>
                <a:ea typeface="+mn-ea"/>
                <a:cs typeface="Calibri"/>
              </a:rPr>
              <a:t>his position immediately in addition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penalty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provided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this</a:t>
            </a:r>
            <a:r>
              <a:rPr kumimoji="0" sz="2000" b="0" i="0" u="none" strike="noStrike" kern="1200" cap="none" spc="-4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section.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30302" y="6324980"/>
            <a:ext cx="71120" cy="396240"/>
          </a:xfrm>
          <a:custGeom>
            <a:avLst/>
            <a:gdLst/>
            <a:ahLst/>
            <a:cxnLst/>
            <a:rect l="l" t="t" r="r" b="b"/>
            <a:pathLst>
              <a:path w="71120" h="396240">
                <a:moveTo>
                  <a:pt x="0" y="0"/>
                </a:moveTo>
                <a:lnTo>
                  <a:pt x="27684" y="5588"/>
                </a:lnTo>
                <a:lnTo>
                  <a:pt x="50290" y="20829"/>
                </a:lnTo>
                <a:lnTo>
                  <a:pt x="65531" y="43435"/>
                </a:lnTo>
                <a:lnTo>
                  <a:pt x="71120" y="71120"/>
                </a:lnTo>
                <a:lnTo>
                  <a:pt x="71120" y="325120"/>
                </a:lnTo>
                <a:lnTo>
                  <a:pt x="65531" y="352804"/>
                </a:lnTo>
                <a:lnTo>
                  <a:pt x="50290" y="375410"/>
                </a:lnTo>
                <a:lnTo>
                  <a:pt x="27684" y="390651"/>
                </a:lnTo>
                <a:lnTo>
                  <a:pt x="0" y="39624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1422" y="228600"/>
            <a:ext cx="81377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881380" lvl="0" indent="0" algn="ctr" defTabSz="914400" rtl="0" eaLnBrk="1" fontAlgn="auto" latinLnBrk="0" hangingPunct="1">
              <a:spcBef>
                <a:spcPts val="395"/>
              </a:spcBef>
              <a:spcAft>
                <a:spcPts val="600"/>
              </a:spcAft>
              <a:buClr>
                <a:srgbClr val="2F2B20"/>
              </a:buClr>
              <a:buSzTx/>
              <a:buFontTx/>
              <a:buNone/>
              <a:tabLst>
                <a:tab pos="240665" algn="l"/>
                <a:tab pos="241300" algn="l"/>
              </a:tabLst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§ 85.13. </a:t>
            </a:r>
            <a:r>
              <a:rPr kumimoji="0" lang="en-US" sz="32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Accepting or Giving of </a:t>
            </a:r>
            <a:r>
              <a:rPr kumimoji="0" lang="en-US" sz="32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Gratuities Prohibited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– </a:t>
            </a:r>
            <a:r>
              <a:rPr kumimoji="0" lang="en-US" sz="32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Penalty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9855">
              <a:lnSpc>
                <a:spcPts val="1425"/>
              </a:lnSpc>
            </a:pPr>
            <a:fld id="{81D60167-4931-47E6-BA6A-407CBD079E47}" type="slidenum">
              <a:rPr lang="en-US" spc="-5" smtClean="0">
                <a:solidFill>
                  <a:srgbClr val="000000"/>
                </a:solidFill>
              </a:rPr>
              <a:t>22</a:t>
            </a:fld>
            <a:endParaRPr lang="en-US" spc="-5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7446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5469" y="1219200"/>
            <a:ext cx="8253731" cy="4645502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55600" marR="24765" lvl="0" indent="-342900" algn="l" defTabSz="914400" rtl="0" eaLnBrk="1" fontAlgn="auto" latinLnBrk="0" hangingPunct="1">
              <a:lnSpc>
                <a:spcPct val="100000"/>
              </a:lnSpc>
              <a:spcBef>
                <a:spcPts val="5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77825" algn="l"/>
              </a:tabLst>
              <a:defRPr/>
            </a:pPr>
            <a:r>
              <a:rPr kumimoji="0" sz="2000" b="1" i="0" u="none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Standard 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conduct.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Oklahoma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Central Purchasing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Act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2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Ethics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Commission rules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other 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laws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contain</a:t>
            </a:r>
            <a:r>
              <a:rPr kumimoji="0" lang="en-US" sz="2000" b="0" i="0" u="none" strike="noStrike" kern="1200" cap="none" spc="-1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regulations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 prohibitions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penalties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governing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procurement</a:t>
            </a:r>
            <a:r>
              <a:rPr kumimoji="0" lang="en-US" sz="2000" b="0" i="0" u="none" strike="noStrike" kern="1200" cap="none" spc="-1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ethics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Transactions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relating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public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expenditure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funds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require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highest degree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public trust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impeccable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standards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conduct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lang="en-US" sz="2000" b="0" i="0" u="none" strike="noStrike" kern="1200" cap="none" spc="-10" normalizeH="0" baseline="0" noProof="0" dirty="0" smtClean="0">
              <a:ln>
                <a:noFill/>
              </a:ln>
              <a:solidFill>
                <a:srgbClr val="2F2B2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55600" marR="24765" lvl="0" indent="-342900" algn="l" defTabSz="914400" rtl="0" eaLnBrk="1" fontAlgn="auto" latinLnBrk="0" hangingPunct="1">
              <a:lnSpc>
                <a:spcPct val="100000"/>
              </a:lnSpc>
              <a:spcBef>
                <a:spcPts val="5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77825" algn="l"/>
              </a:tabLst>
              <a:defRPr/>
            </a:pPr>
            <a:endParaRPr kumimoji="0" lang="en-US" sz="2000" b="0" i="0" u="none" strike="noStrike" kern="1200" cap="none" spc="-10" normalizeH="0" baseline="0" noProof="0" dirty="0" smtClean="0">
              <a:ln>
                <a:noFill/>
              </a:ln>
              <a:solidFill>
                <a:srgbClr val="2F2B2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55600" marR="24765" lvl="0" indent="-342900" algn="l" defTabSz="914400" rtl="0" eaLnBrk="1" fontAlgn="auto" latinLnBrk="0" hangingPunct="1">
              <a:lnSpc>
                <a:spcPct val="100000"/>
              </a:lnSpc>
              <a:spcBef>
                <a:spcPts val="5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77825" algn="l"/>
              </a:tabLst>
              <a:defRPr/>
            </a:pPr>
            <a:r>
              <a:rPr kumimoji="0" lang="en-US" sz="2000" b="1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One </a:t>
            </a:r>
            <a:r>
              <a:rPr kumimoji="0" lang="en-US" sz="2000" b="1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year limitation </a:t>
            </a:r>
            <a:r>
              <a:rPr kumimoji="0" lang="en-US" sz="2000" b="1" i="0" u="none" strike="noStrike" kern="1200" cap="none" spc="-1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lang="en-US" sz="2000" b="1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certain </a:t>
            </a:r>
            <a:r>
              <a:rPr kumimoji="0" lang="en-US" sz="2000" b="1" i="0" u="none" strike="noStrike" kern="1200" cap="none" spc="-1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contracts. </a:t>
            </a: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Unless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otherwise </a:t>
            </a:r>
            <a:r>
              <a:rPr kumimoji="0" lang="en-US" sz="20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provided </a:t>
            </a:r>
            <a:r>
              <a:rPr kumimoji="0" lang="en-US" sz="20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by </a:t>
            </a:r>
            <a:r>
              <a:rPr kumimoji="0" lang="en-US" sz="2000" b="0" i="0" u="none" strike="noStrike" kern="1200" cap="none" spc="-5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law,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lang="en-US" sz="2000" b="0" i="0" u="none" strike="noStrike" kern="1200" cap="none" spc="-2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 </a:t>
            </a: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agency is </a:t>
            </a:r>
            <a:r>
              <a:rPr kumimoji="0" lang="en-US" sz="20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prohibited from entering </a:t>
            </a:r>
            <a:r>
              <a:rPr kumimoji="0" lang="en-US" sz="2000" b="0" i="0" u="none" strike="noStrike" kern="1200" cap="none" spc="-1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into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sole </a:t>
            </a:r>
            <a:r>
              <a:rPr kumimoji="0" lang="en-US" sz="20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source </a:t>
            </a:r>
            <a:r>
              <a:rPr kumimoji="0" lang="en-US" sz="2000" b="0" i="0" u="none" strike="noStrike" kern="1200" cap="none" spc="-1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contract,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lang="en-US" sz="20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professional </a:t>
            </a:r>
            <a:r>
              <a:rPr kumimoji="0" lang="en-US" sz="20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service </a:t>
            </a:r>
            <a:r>
              <a:rPr kumimoji="0" lang="en-US" sz="2000" b="0" i="0" u="none" strike="noStrike" kern="1200" cap="none" spc="-1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contract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</a:t>
            </a:r>
            <a:r>
              <a:rPr kumimoji="0" lang="en-US" sz="2000" b="0" i="0" u="none" strike="noStrike" kern="1200" cap="none" spc="2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………….</a:t>
            </a:r>
          </a:p>
          <a:p>
            <a:pPr marL="355600" marR="24765" lvl="0" indent="-342900" algn="l" defTabSz="914400" rtl="0" eaLnBrk="1" fontAlgn="auto" latinLnBrk="0" hangingPunct="1">
              <a:lnSpc>
                <a:spcPct val="100000"/>
              </a:lnSpc>
              <a:spcBef>
                <a:spcPts val="5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77825" algn="l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55600" marR="5080" lvl="0" indent="-342900" algn="l" defTabSz="914400" rtl="0" eaLnBrk="1" fontAlgn="auto" latinLnBrk="0" hangingPunct="1">
              <a:lnSpc>
                <a:spcPct val="100000"/>
              </a:lnSpc>
              <a:spcBef>
                <a:spcPts val="5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91160" algn="l"/>
              </a:tabLst>
              <a:defRPr/>
            </a:pPr>
            <a:r>
              <a:rPr kumimoji="0" sz="2000" b="1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Supplier </a:t>
            </a:r>
            <a:r>
              <a:rPr kumimoji="0" sz="2000" b="1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gratuities.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supplier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prospective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supplier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shall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not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give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donate anything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value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-2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</a:t>
            </a:r>
            <a:r>
              <a:rPr kumimoji="0" lang="en-US" sz="2000" b="0" i="0" u="none" strike="noStrike" kern="1200" cap="none" spc="-2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Purchasing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Director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employee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agent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the </a:t>
            </a:r>
            <a:r>
              <a:rPr kumimoji="0" sz="2000" b="0" i="0" u="none" strike="noStrike" kern="1200" cap="none" spc="-2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</a:t>
            </a:r>
            <a:r>
              <a:rPr kumimoji="0" lang="en-US" sz="2000" b="0" i="0" u="none" strike="noStrike" kern="1200" cap="none" spc="-2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Purchasing 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Director,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acting within the scope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delegated</a:t>
            </a:r>
            <a:r>
              <a:rPr kumimoji="0" lang="en-US" sz="20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2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authority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member ……..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30302" y="6324980"/>
            <a:ext cx="71120" cy="396240"/>
          </a:xfrm>
          <a:custGeom>
            <a:avLst/>
            <a:gdLst/>
            <a:ahLst/>
            <a:cxnLst/>
            <a:rect l="l" t="t" r="r" b="b"/>
            <a:pathLst>
              <a:path w="71120" h="396240">
                <a:moveTo>
                  <a:pt x="0" y="0"/>
                </a:moveTo>
                <a:lnTo>
                  <a:pt x="27684" y="5588"/>
                </a:lnTo>
                <a:lnTo>
                  <a:pt x="50290" y="20829"/>
                </a:lnTo>
                <a:lnTo>
                  <a:pt x="65531" y="43435"/>
                </a:lnTo>
                <a:lnTo>
                  <a:pt x="71120" y="71120"/>
                </a:lnTo>
                <a:lnTo>
                  <a:pt x="71120" y="325120"/>
                </a:lnTo>
                <a:lnTo>
                  <a:pt x="65531" y="352804"/>
                </a:lnTo>
                <a:lnTo>
                  <a:pt x="50290" y="375410"/>
                </a:lnTo>
                <a:lnTo>
                  <a:pt x="27684" y="390651"/>
                </a:lnTo>
                <a:lnTo>
                  <a:pt x="0" y="39624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85469" y="381000"/>
            <a:ext cx="8558530" cy="430887"/>
          </a:xfrm>
        </p:spPr>
        <p:txBody>
          <a:bodyPr/>
          <a:lstStyle/>
          <a:p>
            <a:r>
              <a:rPr lang="en-US" sz="2800" b="0" spc="-5" dirty="0">
                <a:solidFill>
                  <a:srgbClr val="2F2B20"/>
                </a:solidFill>
              </a:rPr>
              <a:t>260:115-3-5. </a:t>
            </a:r>
            <a:r>
              <a:rPr lang="en-US" sz="2800" b="0" spc="-10" dirty="0">
                <a:solidFill>
                  <a:srgbClr val="2F2B20"/>
                </a:solidFill>
              </a:rPr>
              <a:t>Procurement </a:t>
            </a:r>
            <a:r>
              <a:rPr lang="en-US" sz="2800" b="0" spc="-5" dirty="0">
                <a:solidFill>
                  <a:srgbClr val="2F2B20"/>
                </a:solidFill>
              </a:rPr>
              <a:t>ethics </a:t>
            </a:r>
            <a:r>
              <a:rPr lang="en-US" sz="2800" b="0" dirty="0">
                <a:solidFill>
                  <a:srgbClr val="2F2B20"/>
                </a:solidFill>
              </a:rPr>
              <a:t>- </a:t>
            </a:r>
            <a:r>
              <a:rPr lang="en-US" sz="2800" b="0" spc="-10" dirty="0">
                <a:solidFill>
                  <a:srgbClr val="2F2B20"/>
                </a:solidFill>
              </a:rPr>
              <a:t>prohibited</a:t>
            </a:r>
            <a:r>
              <a:rPr lang="en-US" sz="2800" b="0" dirty="0">
                <a:solidFill>
                  <a:srgbClr val="2F2B20"/>
                </a:solidFill>
              </a:rPr>
              <a:t> </a:t>
            </a:r>
            <a:r>
              <a:rPr lang="en-US" sz="2800" b="0" spc="-5" dirty="0" smtClean="0">
                <a:solidFill>
                  <a:srgbClr val="2F2B20"/>
                </a:solidFill>
              </a:rPr>
              <a:t>conduct</a:t>
            </a:r>
            <a:endParaRPr lang="en-US" sz="4800" b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9855">
              <a:lnSpc>
                <a:spcPts val="1425"/>
              </a:lnSpc>
            </a:pPr>
            <a:fld id="{81D60167-4931-47E6-BA6A-407CBD079E47}" type="slidenum">
              <a:rPr lang="en-US" spc="-5" smtClean="0">
                <a:solidFill>
                  <a:srgbClr val="000000"/>
                </a:solidFill>
              </a:rPr>
              <a:t>23</a:t>
            </a:fld>
            <a:endParaRPr lang="en-US" spc="-5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1338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88312" y="1447800"/>
            <a:ext cx="8150888" cy="31829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4615" marR="170815" lvl="0" indent="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4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purchasing director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 </a:t>
            </a:r>
            <a:r>
              <a:rPr kumimoji="0" sz="24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employee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</a:t>
            </a: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agent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4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purchasing director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(this includes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public</a:t>
            </a: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purchasing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professionals)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acting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within the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scope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</a:t>
            </a: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delegated </a:t>
            </a:r>
            <a:r>
              <a:rPr kumimoji="0" sz="24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authority,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shall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</a:t>
            </a: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t: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78460" marR="5080" lvl="0" indent="-36576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77825" algn="l"/>
                <a:tab pos="379095" algn="l"/>
              </a:tabLst>
              <a:defRPr/>
            </a:pP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Sell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otherwise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provide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acquisitions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any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agency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subject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Oklahoma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Central Purchasing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Act.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78460" marR="30480" lvl="0" indent="-36576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377825" algn="l"/>
                <a:tab pos="379095" algn="l"/>
              </a:tabLst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employees,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partners,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associates,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officers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stockholders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with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business entity that sells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otherwise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provides</a:t>
            </a:r>
            <a:r>
              <a:rPr kumimoji="0" lang="en-US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acquisitions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any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agency subject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Oklahoma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Central</a:t>
            </a:r>
            <a:r>
              <a:rPr kumimoji="0" lang="en-US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Purchasing</a:t>
            </a:r>
            <a:r>
              <a:rPr kumimoji="0" sz="2000" b="0" i="0" u="none" strike="noStrike" kern="1200" cap="none" spc="-2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Act.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35940" y="354425"/>
            <a:ext cx="860806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spcBef>
                <a:spcPts val="100"/>
              </a:spcBef>
            </a:pPr>
            <a:r>
              <a:rPr sz="3200" b="0" kern="1200" spc="-25" dirty="0">
                <a:latin typeface="+mn-lt"/>
                <a:cs typeface="Calibri Light"/>
              </a:rPr>
              <a:t>Prohibited Activities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9855">
              <a:lnSpc>
                <a:spcPts val="1425"/>
              </a:lnSpc>
            </a:pPr>
            <a:fld id="{81D60167-4931-47E6-BA6A-407CBD079E47}" type="slidenum">
              <a:rPr lang="en-US" spc="-5" smtClean="0">
                <a:solidFill>
                  <a:srgbClr val="000000"/>
                </a:solidFill>
              </a:rPr>
              <a:t>24</a:t>
            </a:fld>
            <a:endParaRPr lang="en-US" spc="-5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91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354425"/>
            <a:ext cx="860806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sz="3200" b="0" kern="1200" spc="-25" dirty="0">
                <a:latin typeface="+mn-lt"/>
                <a:cs typeface="Calibri Light"/>
              </a:rPr>
              <a:t>Prohibited Activities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68477" y="1447800"/>
            <a:ext cx="7375666" cy="28597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0" lvl="0" indent="-45720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Tx/>
              <a:buAutoNum type="arabicPeriod" startAt="3"/>
              <a:tabLst>
                <a:tab pos="469900" algn="l"/>
                <a:tab pos="470534" algn="l"/>
              </a:tabLst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employed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the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positions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authorized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by</a:t>
            </a:r>
            <a:r>
              <a:rPr kumimoji="0" lang="en-US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Central Purchasing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Act if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spouse or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child owns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stock</a:t>
            </a:r>
            <a:r>
              <a:rPr kumimoji="0" lang="en-US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business entity which sells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otherwise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provides</a:t>
            </a:r>
            <a:r>
              <a:rPr kumimoji="0" lang="en-US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acquisitions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any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agency subject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Oklahoma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Central</a:t>
            </a:r>
            <a:r>
              <a:rPr kumimoji="0" lang="en-US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Purchasing</a:t>
            </a:r>
            <a:r>
              <a:rPr kumimoji="0" sz="2000" b="0" i="0" u="none" strike="noStrike" kern="1200" cap="none" spc="-2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Act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lang="en-US" sz="2000" b="0" i="0" u="none" strike="noStrike" kern="1200" cap="none" spc="-5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469900" marR="0" lvl="0" indent="-45720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Tx/>
              <a:buAutoNum type="arabicPeriod" startAt="4"/>
              <a:tabLst>
                <a:tab pos="469265" algn="l"/>
                <a:tab pos="470534" algn="l"/>
              </a:tabLst>
              <a:defRPr/>
            </a:pPr>
            <a:r>
              <a:rPr kumimoji="0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employed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the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positions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authorized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by</a:t>
            </a:r>
            <a:r>
              <a:rPr kumimoji="0" lang="en-US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Central Purchasing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Act if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relative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within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third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degree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consanguinity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affinity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sells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otherwise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provides</a:t>
            </a:r>
            <a:r>
              <a:rPr kumimoji="0" lang="en-US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acquisitions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any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agency subject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Oklahoma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Central</a:t>
            </a:r>
            <a:r>
              <a:rPr kumimoji="0" lang="en-US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Purchasing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Act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interested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business which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does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so.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9855">
              <a:lnSpc>
                <a:spcPts val="1425"/>
              </a:lnSpc>
            </a:pPr>
            <a:fld id="{81D60167-4931-47E6-BA6A-407CBD079E47}" type="slidenum">
              <a:rPr lang="en-US" spc="-5" smtClean="0">
                <a:solidFill>
                  <a:srgbClr val="000000"/>
                </a:solidFill>
              </a:rPr>
              <a:t>25</a:t>
            </a:fld>
            <a:endParaRPr lang="en-US" spc="-5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2283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97308" y="1276372"/>
            <a:ext cx="7298109" cy="2905924"/>
          </a:xfrm>
          <a:prstGeom prst="rect">
            <a:avLst/>
          </a:prstGeom>
        </p:spPr>
        <p:txBody>
          <a:bodyPr vert="horz" wrap="square" lIns="0" tIns="14224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800" u="sng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Exception</a:t>
            </a:r>
            <a:endParaRPr kumimoji="0" sz="280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60680" marR="5080" lvl="0" indent="-228600" algn="l" defTabSz="914400" rtl="0" eaLnBrk="1" fontAlgn="auto" latinLnBrk="0" hangingPunct="1">
              <a:spcBef>
                <a:spcPts val="90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60680" algn="l"/>
                <a:tab pos="361315" algn="l"/>
              </a:tabLst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Such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relative, </a:t>
            </a:r>
            <a:r>
              <a:rPr kumimoji="0" sz="2400" b="0" i="1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excluding </a:t>
            </a:r>
            <a:r>
              <a:rPr kumimoji="0" sz="2400" b="0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spouse or child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may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own </a:t>
            </a:r>
            <a:r>
              <a:rPr kumimoji="0" sz="2400" b="1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$</a:t>
            </a:r>
            <a:r>
              <a:rPr kumimoji="0" sz="2400" b="1" i="1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5,000</a:t>
            </a:r>
            <a:r>
              <a:rPr kumimoji="0" lang="en-US" sz="2400" b="1" i="1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1" i="1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worth </a:t>
            </a:r>
            <a:r>
              <a:rPr kumimoji="0" sz="2400" b="1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less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 or </a:t>
            </a:r>
            <a:r>
              <a:rPr kumimoji="0" sz="2400" b="1" i="1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lang="en-US" sz="2400" b="1" i="1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percent</a:t>
            </a:r>
            <a:r>
              <a:rPr kumimoji="0" sz="2400" b="1" i="1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1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less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whichever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 the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lesser</a:t>
            </a: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amount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 of the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stock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a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corporation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business</a:t>
            </a: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entity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which sells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otherwise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provides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acquisitions </a:t>
            </a:r>
            <a:r>
              <a:rPr kumimoji="0" sz="24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</a:t>
            </a:r>
            <a:r>
              <a:rPr kumimoji="0" lang="en-US" sz="24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agency subject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Oklahoma </a:t>
            </a:r>
            <a:r>
              <a:rPr kumimoji="0" sz="24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Central</a:t>
            </a:r>
            <a:r>
              <a:rPr kumimoji="0" lang="en-US" sz="24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Purchasing</a:t>
            </a:r>
            <a:r>
              <a:rPr kumimoji="0" sz="2400" b="0" i="0" u="none" strike="noStrike" kern="1200" cap="none" spc="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Act.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35940" y="354425"/>
            <a:ext cx="860806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spcBef>
                <a:spcPts val="100"/>
              </a:spcBef>
            </a:pPr>
            <a:r>
              <a:rPr sz="3200" b="0" kern="1200" spc="-25" dirty="0">
                <a:latin typeface="+mn-lt"/>
                <a:cs typeface="Calibri Light"/>
              </a:rPr>
              <a:t>Prohibited Activities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9855">
              <a:lnSpc>
                <a:spcPts val="1425"/>
              </a:lnSpc>
            </a:pPr>
            <a:fld id="{81D60167-4931-47E6-BA6A-407CBD079E47}" type="slidenum">
              <a:rPr lang="en-US" spc="-5" smtClean="0">
                <a:solidFill>
                  <a:srgbClr val="000000"/>
                </a:solidFill>
              </a:rPr>
              <a:t>26</a:t>
            </a:fld>
            <a:endParaRPr lang="en-US" spc="-5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182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62000" y="1337227"/>
            <a:ext cx="7467600" cy="41524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-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Your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Responsibility: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78130" marR="0" lvl="0" indent="-22860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78765" algn="l"/>
              </a:tabLst>
              <a:defRPr/>
            </a:pPr>
            <a:r>
              <a:rPr kumimoji="0" sz="2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Make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sure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specifications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are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written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</a:t>
            </a:r>
            <a:r>
              <a:rPr kumimoji="0" sz="2400" b="0" i="0" u="none" strike="noStrike" kern="12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obtain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adequate competition</a:t>
            </a:r>
            <a:r>
              <a:rPr kumimoji="0" lang="en-US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2400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(</a:t>
            </a:r>
            <a:r>
              <a:rPr kumimoji="0" lang="en-US" sz="2400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bidders do not write specifications and then compete for the business</a:t>
            </a:r>
            <a:r>
              <a:rPr kumimoji="0" lang="en-US" sz="2400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).</a:t>
            </a:r>
            <a:r>
              <a:rPr kumimoji="0" sz="2400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	</a:t>
            </a:r>
            <a:endParaRPr kumimoji="0" lang="en-US" sz="2400" strike="noStrike" kern="1200" cap="none" spc="-5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78130" marR="0" lvl="0" indent="-22860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278765" algn="l"/>
              </a:tabLst>
              <a:defRPr/>
            </a:pPr>
            <a:r>
              <a:rPr kumimoji="0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Non-Collusion</a:t>
            </a:r>
            <a:r>
              <a:rPr kumimoji="0" sz="24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Certification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signed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by every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bidder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submitting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response</a:t>
            </a:r>
            <a:r>
              <a:rPr kumimoji="0" lang="en-US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states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: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803275" marR="692785" lvl="0" indent="-290513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–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	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“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Neither the bidder nor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anyone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subject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bidder's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direction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control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has been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sz="2000" b="0" i="0" u="none" strike="noStrike" kern="1200" cap="none" spc="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party: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803275" marR="0" lvl="1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a.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any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collusion among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bidders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restraint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</a:t>
            </a:r>
            <a:r>
              <a:rPr kumimoji="0" sz="2000" b="0" i="0" u="none" strike="noStrike" kern="1200" cap="none" spc="-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freedom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803275" marR="64135" lvl="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competition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by agreement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bid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at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fixed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price or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</a:t>
            </a:r>
            <a:r>
              <a:rPr kumimoji="0" lang="en-US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refrain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from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bidding,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35940" y="354425"/>
            <a:ext cx="860806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sz="3200" b="0" kern="1200" spc="-25" dirty="0">
                <a:latin typeface="+mn-lt"/>
                <a:cs typeface="Calibri Light"/>
              </a:rPr>
              <a:t>Competition and Ethics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9855">
              <a:lnSpc>
                <a:spcPts val="1425"/>
              </a:lnSpc>
            </a:pPr>
            <a:fld id="{81D60167-4931-47E6-BA6A-407CBD079E47}" type="slidenum">
              <a:rPr lang="en-US" spc="-5" smtClean="0">
                <a:solidFill>
                  <a:srgbClr val="000000"/>
                </a:solidFill>
              </a:rPr>
              <a:t>27</a:t>
            </a:fld>
            <a:endParaRPr lang="en-US" spc="-5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5374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63397" y="1431311"/>
            <a:ext cx="7820659" cy="41293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ts val="3145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Non-Collusion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Certification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(cont):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631825" marR="5080" lvl="0" algn="l" defTabSz="914400" rtl="0" eaLnBrk="1" fontAlgn="auto" latinLnBrk="0" hangingPunct="1">
              <a:lnSpc>
                <a:spcPts val="2160"/>
              </a:lnSpc>
              <a:spcBef>
                <a:spcPts val="175"/>
              </a:spcBef>
              <a:spcAft>
                <a:spcPts val="0"/>
              </a:spcAft>
              <a:buClr>
                <a:srgbClr val="4B2203"/>
              </a:buClr>
              <a:buSzPct val="80000"/>
              <a:defRPr/>
            </a:pPr>
            <a:r>
              <a:rPr kumimoji="0" sz="2000" b="0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b. </a:t>
            </a:r>
            <a:r>
              <a:rPr kumimoji="0" sz="2000" b="0" i="1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000" b="0" i="1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 </a:t>
            </a:r>
            <a:r>
              <a:rPr kumimoji="0" sz="2000" b="0" i="1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collusion </a:t>
            </a:r>
            <a:r>
              <a:rPr kumimoji="0" sz="2000" i="1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with </a:t>
            </a:r>
            <a:r>
              <a:rPr kumimoji="0" sz="2000" i="1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any state </a:t>
            </a:r>
            <a:r>
              <a:rPr kumimoji="0" sz="2000" i="1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official or </a:t>
            </a:r>
            <a:r>
              <a:rPr kumimoji="0" sz="2000" i="1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employee</a:t>
            </a:r>
            <a:r>
              <a:rPr kumimoji="0" sz="2000" i="1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i="1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as </a:t>
            </a:r>
            <a:r>
              <a:rPr kumimoji="0" sz="2000" i="1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000" i="1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quantity</a:t>
            </a:r>
            <a:r>
              <a:rPr kumimoji="0" sz="2000" i="1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,</a:t>
            </a:r>
            <a:r>
              <a:rPr kumimoji="0" lang="en-US" sz="2000" i="1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 </a:t>
            </a:r>
            <a:r>
              <a:rPr kumimoji="0" sz="2000" i="1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quality </a:t>
            </a:r>
            <a:r>
              <a:rPr kumimoji="0" sz="2000" i="1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or </a:t>
            </a:r>
            <a:r>
              <a:rPr kumimoji="0" sz="2000" i="1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price</a:t>
            </a:r>
            <a:r>
              <a:rPr kumimoji="0" sz="2000" i="1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i="1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the prospective </a:t>
            </a:r>
            <a:r>
              <a:rPr kumimoji="0" sz="2000" i="1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contract, </a:t>
            </a:r>
            <a:r>
              <a:rPr kumimoji="0" sz="2000" i="1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or as </a:t>
            </a:r>
            <a:r>
              <a:rPr kumimoji="0" sz="2000" i="1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to </a:t>
            </a:r>
            <a:r>
              <a:rPr kumimoji="0" sz="2000" i="1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any </a:t>
            </a:r>
            <a:r>
              <a:rPr kumimoji="0" sz="2000" i="1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other </a:t>
            </a:r>
            <a:r>
              <a:rPr kumimoji="0" sz="2000" i="1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terms</a:t>
            </a:r>
            <a:r>
              <a:rPr kumimoji="0" lang="en-US" sz="2000" i="1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 </a:t>
            </a:r>
            <a:r>
              <a:rPr kumimoji="0" sz="2000" i="1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000" i="1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such prospective </a:t>
            </a:r>
            <a:r>
              <a:rPr kumimoji="0" sz="2000" i="1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contract,</a:t>
            </a:r>
            <a:r>
              <a:rPr kumimoji="0" sz="2000" i="1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i="1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nor</a:t>
            </a:r>
            <a:endParaRPr kumimoji="0" sz="2000" i="1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616585" marR="929640" lvl="0" algn="l" defTabSz="914400" rtl="0" eaLnBrk="1" fontAlgn="auto" latinLnBrk="0" hangingPunct="1">
              <a:lnSpc>
                <a:spcPts val="2160"/>
              </a:lnSpc>
              <a:spcBef>
                <a:spcPts val="400"/>
              </a:spcBef>
              <a:spcAft>
                <a:spcPts val="0"/>
              </a:spcAft>
              <a:buClrTx/>
              <a:buSzTx/>
              <a:tabLst>
                <a:tab pos="788670" algn="l"/>
              </a:tabLst>
              <a:defRPr/>
            </a:pP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c. in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discussions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between bidders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official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concerning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exchange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money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other thing of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value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</a:t>
            </a:r>
            <a:r>
              <a:rPr kumimoji="0" lang="en-US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special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consideration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the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letting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a</a:t>
            </a:r>
            <a:r>
              <a:rPr kumimoji="0" sz="2000" b="0" i="0" u="none" strike="noStrike" kern="1200" cap="none" spc="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contract.”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616585" marR="73025" lvl="0" algn="l" defTabSz="914400" rtl="0" eaLnBrk="1" fontAlgn="auto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788670" algn="l"/>
              </a:tabLst>
              <a:defRPr/>
            </a:pP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d.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any efforts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offers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with 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agency or political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subdivision</a:t>
            </a:r>
            <a:r>
              <a:rPr kumimoji="0" lang="en-US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officials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others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create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sole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brand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acquisition or a sole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source</a:t>
            </a:r>
            <a:r>
              <a:rPr kumimoji="0" lang="en-US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acquisition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contradiction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74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O.S.</a:t>
            </a:r>
            <a:r>
              <a:rPr kumimoji="0" sz="2000" b="0" i="0" u="none" strike="noStrike" kern="1200" cap="none" spc="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85.45j.1</a:t>
            </a:r>
            <a:r>
              <a:rPr kumimoji="0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79400" marR="438150" lvl="0" indent="-228600" algn="l" defTabSz="914400" rtl="0" eaLnBrk="1" fontAlgn="auto" latinLnBrk="0" hangingPunct="1">
              <a:lnSpc>
                <a:spcPts val="2590"/>
              </a:lnSpc>
              <a:spcBef>
                <a:spcPts val="780"/>
              </a:spcBef>
              <a:spcAft>
                <a:spcPts val="0"/>
              </a:spcAft>
              <a:buClr>
                <a:srgbClr val="4B2203"/>
              </a:buClr>
              <a:buSzTx/>
              <a:buFont typeface="Arial"/>
              <a:buChar char="•"/>
              <a:tabLst>
                <a:tab pos="279400" algn="l"/>
              </a:tabLst>
              <a:defRPr/>
            </a:pP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Planning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Procurement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–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Allow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sufficient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time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follow</a:t>
            </a:r>
            <a:r>
              <a:rPr kumimoji="0" lang="en-US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your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agency’s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internal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procedures 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Central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Purchasing</a:t>
            </a:r>
            <a:r>
              <a:rPr kumimoji="0" lang="en-US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requirements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procedures.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35940" y="354425"/>
            <a:ext cx="860806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spcBef>
                <a:spcPts val="100"/>
              </a:spcBef>
            </a:pPr>
            <a:r>
              <a:rPr sz="3600" b="0" kern="1200" spc="-25" dirty="0">
                <a:latin typeface="+mn-lt"/>
                <a:cs typeface="Calibri Light"/>
              </a:rPr>
              <a:t>Competition and Ethics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9855">
              <a:lnSpc>
                <a:spcPts val="1425"/>
              </a:lnSpc>
            </a:pPr>
            <a:fld id="{81D60167-4931-47E6-BA6A-407CBD079E47}" type="slidenum">
              <a:rPr lang="en-US" spc="-5" smtClean="0">
                <a:solidFill>
                  <a:srgbClr val="000000"/>
                </a:solidFill>
              </a:rPr>
              <a:t>28</a:t>
            </a:fld>
            <a:endParaRPr lang="en-US" spc="-5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8057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8340" y="958087"/>
            <a:ext cx="321500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1" spc="-10" dirty="0">
                <a:latin typeface="Calibri"/>
                <a:cs typeface="Calibri"/>
              </a:rPr>
              <a:t>Question for</a:t>
            </a:r>
            <a:r>
              <a:rPr sz="2800" i="1" spc="-45" dirty="0">
                <a:latin typeface="Calibri"/>
                <a:cs typeface="Calibri"/>
              </a:rPr>
              <a:t> </a:t>
            </a:r>
            <a:r>
              <a:rPr sz="2800" i="1" spc="-5" dirty="0">
                <a:latin typeface="Calibri"/>
                <a:cs typeface="Calibri"/>
              </a:rPr>
              <a:t>thought: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0698" y="1651423"/>
            <a:ext cx="7659370" cy="2489143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83515" marR="563245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34135" algn="l"/>
                <a:tab pos="2673350" algn="l"/>
              </a:tabLst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3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</a:t>
            </a:r>
            <a:r>
              <a:rPr kumimoji="0" lang="en-US" sz="2400" b="0" i="0" u="none" strike="noStrike" kern="1200" cap="none" spc="-3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agency</a:t>
            </a:r>
            <a:r>
              <a:rPr kumimoji="0" lang="en-US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purchasing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officer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deals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directly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with a business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owned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by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his</a:t>
            </a:r>
            <a:r>
              <a:rPr kumimoji="0" sz="2400" b="0" i="0" u="none" strike="noStrike" kern="1200" cap="none" spc="10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son.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83515" marR="324485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He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processes numerous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transactions </a:t>
            </a:r>
            <a:r>
              <a:rPr kumimoji="0" sz="24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less</a:t>
            </a:r>
            <a:r>
              <a:rPr kumimoji="0" lang="en-US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than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competitive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threshold;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with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lang="en-US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net </a:t>
            </a:r>
            <a:r>
              <a:rPr kumimoji="0" sz="24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value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over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$1 million</a:t>
            </a:r>
            <a:r>
              <a:rPr kumimoji="0" sz="2400" b="0" i="0" u="none" strike="noStrike" kern="1200" cap="none" spc="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dollars.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83515" marR="508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 this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acceptable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public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purchasing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practice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</a:t>
            </a: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Oklahoma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?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9855">
              <a:lnSpc>
                <a:spcPts val="1425"/>
              </a:lnSpc>
            </a:pPr>
            <a:fld id="{81D60167-4931-47E6-BA6A-407CBD079E47}" type="slidenum">
              <a:rPr lang="en-US" spc="-5" smtClean="0">
                <a:solidFill>
                  <a:srgbClr val="000000"/>
                </a:solidFill>
              </a:rPr>
              <a:t>29</a:t>
            </a:fld>
            <a:endParaRPr lang="en-US" spc="-5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269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5469" y="119473"/>
            <a:ext cx="7973059" cy="1302681"/>
          </a:xfrm>
          <a:prstGeom prst="rect">
            <a:avLst/>
          </a:prstGeom>
        </p:spPr>
        <p:txBody>
          <a:bodyPr vert="horz" wrap="square" lIns="0" tIns="355871" rIns="0" bIns="0" rtlCol="0">
            <a:spAutoFit/>
          </a:bodyPr>
          <a:lstStyle/>
          <a:p>
            <a:pPr marL="29845" marR="5080">
              <a:lnSpc>
                <a:spcPts val="3560"/>
              </a:lnSpc>
              <a:spcBef>
                <a:spcPts val="550"/>
              </a:spcBef>
            </a:pPr>
            <a:r>
              <a:rPr sz="3200" b="0" spc="-25" dirty="0">
                <a:latin typeface="Calibri" panose="020F0502020204030204" pitchFamily="34" charset="0"/>
                <a:cs typeface="Calibri Light"/>
              </a:rPr>
              <a:t>Why </a:t>
            </a:r>
            <a:r>
              <a:rPr sz="3200" b="0" spc="-65" dirty="0">
                <a:latin typeface="Calibri" panose="020F0502020204030204" pitchFamily="34" charset="0"/>
                <a:cs typeface="Calibri Light"/>
              </a:rPr>
              <a:t>We </a:t>
            </a:r>
            <a:r>
              <a:rPr sz="3200" b="0" spc="-5" dirty="0">
                <a:latin typeface="Calibri" panose="020F0502020204030204" pitchFamily="34" charset="0"/>
                <a:cs typeface="Calibri Light"/>
              </a:rPr>
              <a:t>Need </a:t>
            </a:r>
            <a:r>
              <a:rPr sz="3200" b="0" dirty="0">
                <a:latin typeface="Calibri" panose="020F0502020204030204" pitchFamily="34" charset="0"/>
                <a:cs typeface="Calibri Light"/>
              </a:rPr>
              <a:t>a </a:t>
            </a:r>
            <a:r>
              <a:rPr sz="3200" b="0" spc="-20" dirty="0">
                <a:latin typeface="Calibri" panose="020F0502020204030204" pitchFamily="34" charset="0"/>
                <a:cs typeface="Calibri Light"/>
              </a:rPr>
              <a:t>Procurement </a:t>
            </a:r>
            <a:r>
              <a:rPr sz="3200" b="0" spc="-5" dirty="0">
                <a:latin typeface="Calibri" panose="020F0502020204030204" pitchFamily="34" charset="0"/>
                <a:cs typeface="Calibri Light"/>
              </a:rPr>
              <a:t>Function </a:t>
            </a:r>
            <a:r>
              <a:rPr sz="3200" b="0" dirty="0">
                <a:latin typeface="Calibri" panose="020F0502020204030204" pitchFamily="34" charset="0"/>
                <a:cs typeface="Calibri Light"/>
              </a:rPr>
              <a:t>or </a:t>
            </a:r>
            <a:r>
              <a:rPr sz="3200" b="0" spc="-5" dirty="0" smtClean="0">
                <a:latin typeface="Calibri" panose="020F0502020204030204" pitchFamily="34" charset="0"/>
                <a:cs typeface="Calibri Light"/>
              </a:rPr>
              <a:t>Division</a:t>
            </a:r>
            <a:endParaRPr sz="3200" dirty="0">
              <a:latin typeface="Calibri" panose="020F0502020204030204" pitchFamily="34" charset="0"/>
              <a:cs typeface="Calibri Ligh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9855" marR="0" lvl="0" indent="0" algn="l" defTabSz="914400" rtl="0" eaLnBrk="1" fontAlgn="auto" latinLnBrk="0" hangingPunct="1">
              <a:lnSpc>
                <a:spcPts val="14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-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09294" y="1828800"/>
            <a:ext cx="7315207" cy="197233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82575" marR="5080" lvl="0" indent="-269875" algn="l" defTabSz="914400" rtl="0" eaLnBrk="1" fontAlgn="auto" latinLnBrk="0" hangingPunct="1">
              <a:lnSpc>
                <a:spcPts val="2270"/>
              </a:lnSpc>
              <a:spcBef>
                <a:spcPts val="380"/>
              </a:spcBef>
              <a:spcAft>
                <a:spcPts val="0"/>
              </a:spcAft>
              <a:buClr>
                <a:srgbClr val="4B2203"/>
              </a:buClr>
              <a:buSzTx/>
              <a:buFont typeface="Arial"/>
              <a:buChar char="•"/>
              <a:tabLst>
                <a:tab pos="244475" algn="l"/>
                <a:tab pos="245110" algn="l"/>
              </a:tabLst>
              <a:defRPr/>
            </a:pP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Well-run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effective organizations have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defined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procurement</a:t>
            </a:r>
            <a:r>
              <a:rPr kumimoji="0" lang="en-US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policies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procedures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processes to ensure that procurement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“</a:t>
            </a:r>
            <a:r>
              <a:rPr kumimoji="0" sz="24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fair</a:t>
            </a:r>
            <a:r>
              <a:rPr kumimoji="0" lang="en-US" sz="24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open”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</a:t>
            </a:r>
            <a:r>
              <a:rPr kumimoji="0" sz="24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effective</a:t>
            </a:r>
            <a:r>
              <a:rPr kumimoji="0" sz="24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lang="en-US" sz="2400" b="0" i="0" u="none" strike="noStrike" kern="1200" cap="none" spc="-15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82575" marR="5080" lvl="0" indent="-269875" algn="l" defTabSz="914400" rtl="0" eaLnBrk="1" fontAlgn="auto" latinLnBrk="0" hangingPunct="1">
              <a:lnSpc>
                <a:spcPts val="2270"/>
              </a:lnSpc>
              <a:spcBef>
                <a:spcPts val="380"/>
              </a:spcBef>
              <a:spcAft>
                <a:spcPts val="0"/>
              </a:spcAft>
              <a:buClr>
                <a:srgbClr val="4B2203"/>
              </a:buClr>
              <a:buSzTx/>
              <a:buFont typeface="Arial"/>
              <a:buChar char="•"/>
              <a:tabLst>
                <a:tab pos="244475" algn="l"/>
                <a:tab pos="245110" algn="l"/>
              </a:tabLst>
              <a:defRPr/>
            </a:pP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82575" marR="251460" lvl="0" indent="-269875" algn="l" defTabSz="914400" rtl="0" eaLnBrk="1" fontAlgn="auto" latinLnBrk="0" hangingPunct="1">
              <a:lnSpc>
                <a:spcPts val="2270"/>
              </a:lnSpc>
              <a:spcBef>
                <a:spcPts val="795"/>
              </a:spcBef>
              <a:spcAft>
                <a:spcPts val="0"/>
              </a:spcAft>
              <a:buClr>
                <a:srgbClr val="4B2203"/>
              </a:buClr>
              <a:buSzTx/>
              <a:buFont typeface="Arial"/>
              <a:buChar char="•"/>
              <a:tabLst>
                <a:tab pos="184785" algn="l"/>
              </a:tabLst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While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efficiency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important,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procurement’s role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as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custodian </a:t>
            </a:r>
            <a:r>
              <a:rPr kumimoji="0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public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policy is</a:t>
            </a:r>
            <a:r>
              <a:rPr kumimoji="0" sz="24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paramount.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29692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694436" y="869927"/>
            <a:ext cx="7542530" cy="2566728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short answer is “No.”</a:t>
            </a: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This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purchasing officer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has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violated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Oklahoma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statutes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rules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by</a:t>
            </a:r>
            <a:r>
              <a:rPr kumimoji="0" lang="en-US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: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570230" marR="0" lvl="0" indent="-23749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570230" algn="l"/>
                <a:tab pos="570865" algn="l"/>
              </a:tabLst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Violating the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public</a:t>
            </a:r>
            <a:r>
              <a:rPr kumimoji="0" sz="2400" b="0" i="0" u="none" strike="noStrike" kern="1200" cap="none" spc="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trust.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570230" marR="0" lvl="0" indent="-23749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570230" algn="l"/>
                <a:tab pos="570865" algn="l"/>
              </a:tabLst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Doing business with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spouse or</a:t>
            </a:r>
            <a:r>
              <a:rPr kumimoji="0" sz="2400" b="0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child.</a:t>
            </a:r>
          </a:p>
          <a:p>
            <a:pPr marL="570230" marR="0" lvl="0" indent="-23749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570230" algn="l"/>
                <a:tab pos="570865" algn="l"/>
              </a:tabLst>
              <a:defRPr/>
            </a:pP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Circumventing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Fair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Open</a:t>
            </a:r>
            <a:r>
              <a:rPr kumimoji="0" sz="2400" b="0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Competition.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9855">
              <a:lnSpc>
                <a:spcPts val="1425"/>
              </a:lnSpc>
            </a:pPr>
            <a:fld id="{81D60167-4931-47E6-BA6A-407CBD079E47}" type="slidenum">
              <a:rPr lang="en-US" spc="-5" smtClean="0">
                <a:solidFill>
                  <a:srgbClr val="000000"/>
                </a:solidFill>
              </a:rPr>
              <a:t>30</a:t>
            </a:fld>
            <a:endParaRPr lang="en-US" spc="-5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8131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9855">
              <a:lnSpc>
                <a:spcPts val="1425"/>
              </a:lnSpc>
            </a:pPr>
            <a:fld id="{81D60167-4931-47E6-BA6A-407CBD079E47}" type="slidenum">
              <a:rPr lang="en-US" spc="-5" smtClean="0">
                <a:solidFill>
                  <a:srgbClr val="000000"/>
                </a:solidFill>
              </a:rPr>
              <a:t>31</a:t>
            </a:fld>
            <a:endParaRPr lang="en-US" spc="-5" dirty="0">
              <a:solidFill>
                <a:srgbClr val="000000"/>
              </a:solidFill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762000" y="1066800"/>
            <a:ext cx="7799070" cy="2729402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64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1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2700" marR="5080" lvl="0" indent="0" algn="l" defTabSz="914400" rtl="0" eaLnBrk="1" fontAlgn="auto" latinLnBrk="0" hangingPunct="1">
              <a:lnSpc>
                <a:spcPts val="2270"/>
              </a:lnSpc>
              <a:spcBef>
                <a:spcPts val="83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Under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Central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Purchasing Act, this purchasing officer is guilty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1" i="1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misdemeanor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upon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conviction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shall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fined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not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less than $100 </a:t>
            </a:r>
            <a:r>
              <a:rPr kumimoji="0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more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than $500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and/or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may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imprisoned in the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county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jail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more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than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6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months.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2700" marR="57150" lvl="0" indent="0" algn="l" defTabSz="914400" rtl="0" eaLnBrk="1" fontAlgn="auto" latinLnBrk="0" hangingPunct="1">
              <a:lnSpc>
                <a:spcPts val="2270"/>
              </a:lnSpc>
              <a:spcBef>
                <a:spcPts val="7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If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he has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engaged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“split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purchasing”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keep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transaction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amounts</a:t>
            </a: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under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his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competitive threshold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he has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committed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sz="2400" b="0" i="0" u="none" strike="noStrike" kern="1200" cap="none" spc="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1" i="1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felony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59066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9855">
              <a:lnSpc>
                <a:spcPts val="1425"/>
              </a:lnSpc>
            </a:pPr>
            <a:fld id="{81D60167-4931-47E6-BA6A-407CBD079E47}" type="slidenum">
              <a:rPr lang="en-US" spc="-5" smtClean="0">
                <a:solidFill>
                  <a:srgbClr val="000000"/>
                </a:solidFill>
              </a:rPr>
              <a:t>32</a:t>
            </a:fld>
            <a:endParaRPr lang="en-US" spc="-5" dirty="0">
              <a:solidFill>
                <a:srgbClr val="000000"/>
              </a:solidFill>
            </a:endParaRPr>
          </a:p>
        </p:txBody>
      </p:sp>
      <p:sp>
        <p:nvSpPr>
          <p:cNvPr id="4" name="object 3"/>
          <p:cNvSpPr txBox="1"/>
          <p:nvPr/>
        </p:nvSpPr>
        <p:spPr>
          <a:xfrm>
            <a:off x="769121" y="632111"/>
            <a:ext cx="7660947" cy="5191806"/>
          </a:xfrm>
          <a:prstGeom prst="rect">
            <a:avLst/>
          </a:prstGeom>
        </p:spPr>
        <p:txBody>
          <a:bodyPr vert="horz" wrap="square" lIns="0" tIns="16065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2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600" b="1" i="1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Question for</a:t>
            </a:r>
            <a:r>
              <a:rPr kumimoji="0" sz="2600" b="1" i="1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600" b="1" i="1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thought: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2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I’ve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been </a:t>
            </a:r>
            <a:r>
              <a:rPr kumimoji="0" sz="24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asked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put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together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bid </a:t>
            </a:r>
            <a:r>
              <a:rPr kumimoji="0" sz="24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large </a:t>
            </a:r>
            <a:r>
              <a:rPr kumimoji="0" sz="2400" b="0" i="0" u="none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road</a:t>
            </a:r>
            <a:r>
              <a:rPr kumimoji="0" lang="en-US" sz="2400" b="0" i="0" u="none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construction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project.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This is </a:t>
            </a:r>
            <a:r>
              <a:rPr kumimoji="0" sz="2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my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first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big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project,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so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</a:t>
            </a: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3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boss’s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secretary </a:t>
            </a:r>
            <a:r>
              <a:rPr kumimoji="0" sz="24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offered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help me put the bid </a:t>
            </a:r>
            <a:r>
              <a:rPr kumimoji="0" sz="24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together</a:t>
            </a:r>
            <a:r>
              <a:rPr kumimoji="0" sz="2400" b="0" i="0" u="none" strike="noStrike" kern="1200" cap="none" spc="-4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r>
              <a:rPr kumimoji="0" lang="en-US" sz="2400" b="0" i="0" u="none" strike="noStrike" kern="1200" cap="none" spc="-4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Her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sister works </a:t>
            </a:r>
            <a:r>
              <a:rPr kumimoji="0" sz="24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company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that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does these kinds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</a:t>
            </a: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projects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all the</a:t>
            </a:r>
            <a:r>
              <a:rPr kumimoji="0" sz="2400" b="0" i="0" u="none" strike="noStrike" kern="1200" cap="none" spc="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time.</a:t>
            </a:r>
            <a:r>
              <a:rPr kumimoji="0" sz="24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4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We’re</a:t>
            </a:r>
            <a:r>
              <a:rPr kumimoji="0" lang="en-US" sz="2400" b="0" i="0" u="none" strike="noStrike" kern="1200" cap="none" spc="-4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on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tight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deadline and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</a:t>
            </a: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could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really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use the help. The</a:t>
            </a:r>
            <a:r>
              <a:rPr kumimoji="0" sz="2400" b="0" i="0" u="none" strike="noStrike" kern="1200" cap="none" spc="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problem</a:t>
            </a:r>
            <a:r>
              <a:rPr kumimoji="0" sz="24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is,</a:t>
            </a:r>
            <a:r>
              <a:rPr kumimoji="0" lang="en-US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4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company</a:t>
            </a:r>
            <a:r>
              <a:rPr kumimoji="0" lang="en-US" sz="24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her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sister works </a:t>
            </a:r>
            <a:r>
              <a:rPr kumimoji="0" sz="24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frequently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bids on – and wins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–</a:t>
            </a: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these</a:t>
            </a:r>
            <a:r>
              <a:rPr kumimoji="0" sz="24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projects.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-5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Does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this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violate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fair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open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competition</a:t>
            </a:r>
            <a:r>
              <a:rPr kumimoji="0" sz="2400" b="0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rule?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-5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can’t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help thinking it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could give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her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sister’s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company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</a:t>
            </a:r>
            <a:r>
              <a:rPr kumimoji="0" lang="en-US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unfair</a:t>
            </a:r>
            <a:r>
              <a:rPr kumimoji="0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advantage</a:t>
            </a:r>
            <a:r>
              <a:rPr kumimoji="0" sz="26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74198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23073" y="1371600"/>
            <a:ext cx="8038009" cy="1082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0000"/>
              </a:lnSpc>
              <a:spcBef>
                <a:spcPts val="100"/>
              </a:spcBef>
            </a:pPr>
            <a:r>
              <a:rPr sz="2100" b="0" spc="-55" dirty="0">
                <a:latin typeface="Calibri"/>
                <a:cs typeface="Calibri"/>
              </a:rPr>
              <a:t>You </a:t>
            </a:r>
            <a:r>
              <a:rPr sz="2100" b="0" spc="-15" dirty="0">
                <a:latin typeface="Calibri"/>
                <a:cs typeface="Calibri"/>
              </a:rPr>
              <a:t>have </a:t>
            </a:r>
            <a:r>
              <a:rPr sz="2100" b="0" spc="-5" dirty="0">
                <a:latin typeface="Calibri"/>
                <a:cs typeface="Calibri"/>
              </a:rPr>
              <a:t>good instincts. This approach would </a:t>
            </a:r>
            <a:r>
              <a:rPr sz="2100" b="0" spc="-10" dirty="0">
                <a:latin typeface="Calibri"/>
                <a:cs typeface="Calibri"/>
              </a:rPr>
              <a:t>certainly </a:t>
            </a:r>
            <a:r>
              <a:rPr sz="2100" b="0" spc="-15" dirty="0">
                <a:latin typeface="Calibri"/>
                <a:cs typeface="Calibri"/>
              </a:rPr>
              <a:t>circumvent </a:t>
            </a:r>
            <a:r>
              <a:rPr sz="2100" b="0" spc="-20" dirty="0" smtClean="0">
                <a:latin typeface="Calibri"/>
                <a:cs typeface="Calibri"/>
              </a:rPr>
              <a:t>Fair</a:t>
            </a:r>
            <a:r>
              <a:rPr lang="en-US" sz="2100" b="0" spc="-20" dirty="0" smtClean="0">
                <a:latin typeface="Calibri"/>
                <a:cs typeface="Calibri"/>
              </a:rPr>
              <a:t> </a:t>
            </a:r>
            <a:r>
              <a:rPr sz="2100" b="0" dirty="0" smtClean="0">
                <a:latin typeface="Calibri"/>
                <a:cs typeface="Calibri"/>
              </a:rPr>
              <a:t>and </a:t>
            </a:r>
            <a:r>
              <a:rPr sz="2100" b="0" spc="-5" dirty="0">
                <a:latin typeface="Calibri"/>
                <a:cs typeface="Calibri"/>
              </a:rPr>
              <a:t>Open Competition, </a:t>
            </a:r>
            <a:r>
              <a:rPr sz="2100" b="0" dirty="0">
                <a:latin typeface="Calibri"/>
                <a:cs typeface="Calibri"/>
              </a:rPr>
              <a:t>a </a:t>
            </a:r>
            <a:r>
              <a:rPr sz="2100" b="0" spc="-5" dirty="0">
                <a:latin typeface="Calibri"/>
                <a:cs typeface="Calibri"/>
              </a:rPr>
              <a:t>violation </a:t>
            </a:r>
            <a:r>
              <a:rPr sz="2100" b="0" dirty="0">
                <a:latin typeface="Calibri"/>
                <a:cs typeface="Calibri"/>
              </a:rPr>
              <a:t>of </a:t>
            </a:r>
            <a:r>
              <a:rPr sz="2100" b="0" spc="-5" dirty="0">
                <a:solidFill>
                  <a:srgbClr val="1F4E79"/>
                </a:solidFill>
                <a:latin typeface="Calibri"/>
                <a:cs typeface="Calibri"/>
              </a:rPr>
              <a:t>the </a:t>
            </a:r>
            <a:r>
              <a:rPr sz="2100" b="0" spc="-15" dirty="0">
                <a:solidFill>
                  <a:srgbClr val="1F4E79"/>
                </a:solidFill>
                <a:latin typeface="Calibri"/>
                <a:cs typeface="Calibri"/>
              </a:rPr>
              <a:t>Central </a:t>
            </a:r>
            <a:r>
              <a:rPr sz="2100" b="0" spc="-5" dirty="0">
                <a:solidFill>
                  <a:srgbClr val="1F4E79"/>
                </a:solidFill>
                <a:latin typeface="Calibri"/>
                <a:cs typeface="Calibri"/>
              </a:rPr>
              <a:t>Purchasing Rules </a:t>
            </a:r>
            <a:r>
              <a:rPr sz="2100" b="0" dirty="0" smtClean="0">
                <a:latin typeface="Calibri"/>
                <a:cs typeface="Calibri"/>
              </a:rPr>
              <a:t>and</a:t>
            </a:r>
            <a:r>
              <a:rPr lang="en-US" sz="2100" b="0" dirty="0" smtClean="0">
                <a:latin typeface="Calibri"/>
                <a:cs typeface="Calibri"/>
              </a:rPr>
              <a:t> </a:t>
            </a:r>
            <a:r>
              <a:rPr sz="2100" b="0" spc="-5" dirty="0" smtClean="0">
                <a:latin typeface="Calibri"/>
                <a:cs typeface="Calibri"/>
              </a:rPr>
              <a:t>the </a:t>
            </a:r>
            <a:r>
              <a:rPr sz="2100" b="0" spc="-15" dirty="0">
                <a:solidFill>
                  <a:srgbClr val="1F4E79"/>
                </a:solidFill>
                <a:latin typeface="Calibri"/>
                <a:cs typeface="Calibri"/>
              </a:rPr>
              <a:t>Central </a:t>
            </a:r>
            <a:r>
              <a:rPr sz="2100" b="0" spc="-5" dirty="0">
                <a:solidFill>
                  <a:srgbClr val="1F4E79"/>
                </a:solidFill>
                <a:latin typeface="Calibri"/>
                <a:cs typeface="Calibri"/>
              </a:rPr>
              <a:t>Purchasing</a:t>
            </a:r>
            <a:r>
              <a:rPr sz="2100" b="0" dirty="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2100" b="0" spc="-5" dirty="0">
                <a:solidFill>
                  <a:srgbClr val="1F4E79"/>
                </a:solidFill>
                <a:latin typeface="Calibri"/>
                <a:cs typeface="Calibri"/>
              </a:rPr>
              <a:t>Act.</a:t>
            </a:r>
            <a:endParaRPr sz="21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3073" y="2590800"/>
            <a:ext cx="8038009" cy="2153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1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As </a:t>
            </a:r>
            <a:r>
              <a:rPr kumimoji="0" sz="21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you probably </a:t>
            </a:r>
            <a:r>
              <a:rPr kumimoji="0" sz="21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remember, </a:t>
            </a:r>
            <a:r>
              <a:rPr kumimoji="0" sz="21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public </a:t>
            </a:r>
            <a:r>
              <a:rPr kumimoji="0" sz="21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procurement professional </a:t>
            </a:r>
            <a:r>
              <a:rPr kumimoji="0" sz="21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should</a:t>
            </a:r>
            <a:r>
              <a:rPr kumimoji="0" lang="en-US" sz="21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not </a:t>
            </a:r>
            <a:r>
              <a:rPr kumimoji="0" sz="21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have </a:t>
            </a:r>
            <a:r>
              <a:rPr kumimoji="0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1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relationship </a:t>
            </a:r>
            <a:r>
              <a:rPr kumimoji="0" sz="21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with </a:t>
            </a:r>
            <a:r>
              <a:rPr kumimoji="0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1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bidder prior </a:t>
            </a:r>
            <a:r>
              <a:rPr kumimoji="0" sz="21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1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1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competitive </a:t>
            </a:r>
            <a:r>
              <a:rPr kumimoji="0" sz="21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bidding</a:t>
            </a:r>
            <a:r>
              <a:rPr kumimoji="0" lang="en-US" sz="21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1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that </a:t>
            </a:r>
            <a:r>
              <a:rPr kumimoji="0" sz="21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would</a:t>
            </a:r>
            <a:r>
              <a:rPr lang="en-US" sz="2100" spc="-15" dirty="0">
                <a:solidFill>
                  <a:prstClr val="black"/>
                </a:solidFill>
                <a:latin typeface="Calibri"/>
                <a:cs typeface="Calibri"/>
              </a:rPr>
              <a:t>:</a:t>
            </a:r>
            <a:endParaRPr kumimoji="0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533400" marR="0" lvl="0" indent="-238125" algn="l" defTabSz="914400" rtl="0" eaLnBrk="1" fontAlgn="auto" latinLnBrk="0" hangingPunct="1">
              <a:lnSpc>
                <a:spcPct val="100000"/>
              </a:lnSpc>
              <a:spcBef>
                <a:spcPts val="76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532765" algn="l"/>
                <a:tab pos="534035" algn="l"/>
              </a:tabLst>
              <a:defRPr/>
            </a:pPr>
            <a:r>
              <a:rPr kumimoji="0" sz="1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Unfairly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influence the </a:t>
            </a:r>
            <a:r>
              <a:rPr kumimoji="0" sz="1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outcome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sz="1800" b="0" i="0" u="none" strike="noStrike" kern="1200" cap="none" spc="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competition.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533400" marR="0" lvl="0" indent="-23812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532765" algn="l"/>
                <a:tab pos="534035" algn="l"/>
              </a:tabLst>
              <a:defRPr/>
            </a:pP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Furnish the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service </a:t>
            </a:r>
            <a:r>
              <a:rPr kumimoji="0" sz="1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provider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with "inside"</a:t>
            </a:r>
            <a:r>
              <a:rPr kumimoji="0" sz="1800" b="0" i="0" u="none" strike="noStrike" kern="1200" cap="none" spc="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information.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533400" marR="0" lvl="0" indent="-23812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532765" algn="l"/>
                <a:tab pos="534035" algn="l"/>
              </a:tabLst>
              <a:defRPr/>
            </a:pP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Allow the bidder </a:t>
            </a:r>
            <a:r>
              <a:rPr kumimoji="0" sz="1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1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unfairly compete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</a:t>
            </a:r>
            <a:r>
              <a:rPr kumimoji="0" sz="18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</a:t>
            </a:r>
            <a:r>
              <a:rPr kumimoji="0" sz="1800" b="0" i="0" u="none" strike="noStrike" kern="1200" cap="none" spc="9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way.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9855">
              <a:lnSpc>
                <a:spcPts val="1425"/>
              </a:lnSpc>
            </a:pPr>
            <a:fld id="{81D60167-4931-47E6-BA6A-407CBD079E47}" type="slidenum">
              <a:rPr lang="en-US" spc="-5" smtClean="0">
                <a:solidFill>
                  <a:srgbClr val="000000"/>
                </a:solidFill>
              </a:rPr>
              <a:t>33</a:t>
            </a:fld>
            <a:endParaRPr lang="en-US" spc="-5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5804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79195" y="734821"/>
            <a:ext cx="298386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00" i="1" spc="-10" dirty="0">
                <a:latin typeface="Calibri"/>
                <a:cs typeface="Calibri"/>
              </a:rPr>
              <a:t>Question for</a:t>
            </a:r>
            <a:r>
              <a:rPr sz="2600" i="1" spc="-35" dirty="0">
                <a:latin typeface="Calibri"/>
                <a:cs typeface="Calibri"/>
              </a:rPr>
              <a:t> </a:t>
            </a:r>
            <a:r>
              <a:rPr sz="2600" i="1" spc="-10" dirty="0">
                <a:latin typeface="Calibri"/>
                <a:cs typeface="Calibri"/>
              </a:rPr>
              <a:t>thought: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9195" y="1544066"/>
            <a:ext cx="7622540" cy="2711639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84150" marR="20955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I’m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working with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team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evaluate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bids on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sealed</a:t>
            </a: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bid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project. </a:t>
            </a:r>
            <a:r>
              <a:rPr kumimoji="0" sz="240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We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had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just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opened the bids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begin</a:t>
            </a: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our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evaluation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process,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when the boss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brought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</a:t>
            </a: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one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last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bid.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It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was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from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bidder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we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work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with</a:t>
            </a: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3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frequently</a:t>
            </a:r>
            <a:r>
              <a:rPr kumimoji="0" sz="2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the boss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asked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us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consider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this</a:t>
            </a: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bid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along with the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others.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closing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date </a:t>
            </a:r>
            <a:r>
              <a:rPr kumimoji="0" sz="24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bid</a:t>
            </a: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submissions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was two </a:t>
            </a:r>
            <a:r>
              <a:rPr kumimoji="0" sz="24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days</a:t>
            </a:r>
            <a:r>
              <a:rPr kumimoji="0" sz="2400" b="0" i="0" u="none" strike="noStrike" kern="12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ago.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84150" marR="20955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Does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this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violate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fair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open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competition</a:t>
            </a:r>
            <a:r>
              <a:rPr kumimoji="0" sz="2400" b="0" i="0" u="none" strike="noStrike" kern="1200" cap="none" spc="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rule?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9855">
              <a:lnSpc>
                <a:spcPts val="1425"/>
              </a:lnSpc>
            </a:pPr>
            <a:fld id="{81D60167-4931-47E6-BA6A-407CBD079E47}" type="slidenum">
              <a:rPr lang="en-US" spc="-5" smtClean="0">
                <a:solidFill>
                  <a:srgbClr val="000000"/>
                </a:solidFill>
              </a:rPr>
              <a:t>34</a:t>
            </a:fld>
            <a:endParaRPr lang="en-US" spc="-5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8666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9855">
              <a:lnSpc>
                <a:spcPts val="1425"/>
              </a:lnSpc>
            </a:pPr>
            <a:fld id="{81D60167-4931-47E6-BA6A-407CBD079E47}" type="slidenum">
              <a:rPr lang="en-US" spc="-5" smtClean="0">
                <a:solidFill>
                  <a:srgbClr val="000000"/>
                </a:solidFill>
              </a:rPr>
              <a:t>35</a:t>
            </a:fld>
            <a:endParaRPr lang="en-US" spc="-5" dirty="0">
              <a:solidFill>
                <a:srgbClr val="000000"/>
              </a:solidFill>
            </a:endParaRPr>
          </a:p>
        </p:txBody>
      </p:sp>
      <p:sp>
        <p:nvSpPr>
          <p:cNvPr id="6" name="object 4"/>
          <p:cNvSpPr txBox="1"/>
          <p:nvPr/>
        </p:nvSpPr>
        <p:spPr>
          <a:xfrm>
            <a:off x="846836" y="1508577"/>
            <a:ext cx="7745730" cy="28582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48970" lvl="0" indent="0" algn="l" defTabSz="914400" rtl="0" eaLnBrk="1" fontAlgn="auto" latinLnBrk="0" hangingPunct="1">
              <a:lnSpc>
                <a:spcPct val="11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Yes,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it does.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a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sealed bid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process,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bid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not</a:t>
            </a: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submitted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by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deadline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cannot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</a:t>
            </a:r>
            <a:r>
              <a:rPr kumimoji="0" sz="2400" b="0" i="0" u="none" strike="noStrike" kern="1200" cap="none" spc="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considered.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315970" algn="l"/>
              </a:tabLst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As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I’m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sure</a:t>
            </a:r>
            <a:r>
              <a:rPr kumimoji="0" sz="2400" b="0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you</a:t>
            </a:r>
            <a:r>
              <a:rPr kumimoji="0" sz="24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recall,</a:t>
            </a:r>
            <a:r>
              <a:rPr kumimoji="0" lang="en-US" sz="24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it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 public policy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that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all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firms</a:t>
            </a: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should </a:t>
            </a:r>
            <a:r>
              <a:rPr kumimoji="0" sz="24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have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equal chance of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obtaining</a:t>
            </a:r>
            <a:r>
              <a:rPr kumimoji="0" lang="en-US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government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business. Considering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late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bid is </a:t>
            </a:r>
            <a:r>
              <a:rPr kumimoji="0" sz="24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unfair</a:t>
            </a:r>
            <a:r>
              <a:rPr kumimoji="0" lang="en-US" sz="24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all of the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bidders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who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submitted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their bids on</a:t>
            </a:r>
            <a:r>
              <a:rPr kumimoji="0" sz="2400" b="0" i="0" u="none" strike="noStrike" kern="1200" cap="none" spc="1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time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–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as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 showing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favoritism to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frequent</a:t>
            </a:r>
            <a:r>
              <a:rPr kumimoji="0" sz="2400" b="0" i="0" u="none" strike="noStrike" kern="12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supplier.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04544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868" y="2133600"/>
            <a:ext cx="7973059" cy="492443"/>
          </a:xfrm>
        </p:spPr>
        <p:txBody>
          <a:bodyPr/>
          <a:lstStyle/>
          <a:p>
            <a:r>
              <a:rPr lang="en-US" sz="3200" dirty="0" smtClean="0"/>
              <a:t>CONTINUE TO MODULE 4</a:t>
            </a:r>
            <a:endParaRPr lang="en-US" sz="3200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7"/>
          </p:nvPr>
        </p:nvSpPr>
        <p:spPr>
          <a:xfrm>
            <a:off x="4419599" y="6437826"/>
            <a:ext cx="304800" cy="241300"/>
          </a:xfrm>
        </p:spPr>
        <p:txBody>
          <a:bodyPr/>
          <a:lstStyle/>
          <a:p>
            <a:pPr marL="109855">
              <a:lnSpc>
                <a:spcPts val="1425"/>
              </a:lnSpc>
            </a:pPr>
            <a:fld id="{81D60167-4931-47E6-BA6A-407CBD079E47}" type="slidenum">
              <a:rPr lang="en-US" spc="-5" smtClean="0">
                <a:solidFill>
                  <a:srgbClr val="000000"/>
                </a:solidFill>
              </a:rPr>
              <a:t>36</a:t>
            </a:fld>
            <a:endParaRPr lang="en-US" spc="-5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911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50720" y="381000"/>
            <a:ext cx="585343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spc="-20" dirty="0">
                <a:latin typeface="+mn-lt"/>
                <a:cs typeface="Calibri Light"/>
              </a:rPr>
              <a:t>Safeguarding </a:t>
            </a:r>
            <a:r>
              <a:rPr sz="3200" b="0" spc="-10" dirty="0">
                <a:latin typeface="+mn-lt"/>
                <a:cs typeface="Calibri Light"/>
              </a:rPr>
              <a:t>Public</a:t>
            </a:r>
            <a:r>
              <a:rPr sz="3200" b="0" spc="-55" dirty="0">
                <a:latin typeface="+mn-lt"/>
                <a:cs typeface="Calibri Light"/>
              </a:rPr>
              <a:t> </a:t>
            </a:r>
            <a:r>
              <a:rPr sz="3200" b="0" dirty="0">
                <a:latin typeface="+mn-lt"/>
                <a:cs typeface="Calibri Light"/>
              </a:rPr>
              <a:t>Funds</a:t>
            </a:r>
            <a:endParaRPr sz="3200" dirty="0">
              <a:latin typeface="+mn-lt"/>
              <a:cs typeface="Calibri Ligh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9855" marR="0" lvl="0" indent="0" algn="l" defTabSz="914400" rtl="0" eaLnBrk="1" fontAlgn="auto" latinLnBrk="0" hangingPunct="1">
              <a:lnSpc>
                <a:spcPts val="14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-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4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20420" y="1689188"/>
            <a:ext cx="6983730" cy="1979837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355600" marR="773430" lvl="0" indent="-342900" algn="l" defTabSz="914400" rtl="0" eaLnBrk="1" fontAlgn="auto" latinLnBrk="0" hangingPunct="1">
              <a:lnSpc>
                <a:spcPts val="2270"/>
              </a:lnSpc>
              <a:spcBef>
                <a:spcPts val="38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95275" algn="l"/>
                <a:tab pos="295910" algn="l"/>
              </a:tabLst>
              <a:defRPr/>
            </a:pP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Procurement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staff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have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fiduciary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responsibility in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</a:t>
            </a: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safeguarding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public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funds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lang="en-US" sz="2400" b="0" i="0" u="none" strike="noStrike" kern="1200" cap="none" spc="-5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55600" marR="773430" lvl="0" indent="-342900" algn="l" defTabSz="914400" rtl="0" eaLnBrk="1" fontAlgn="auto" latinLnBrk="0" hangingPunct="1">
              <a:lnSpc>
                <a:spcPts val="2270"/>
              </a:lnSpc>
              <a:spcBef>
                <a:spcPts val="38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95275" algn="l"/>
                <a:tab pos="295910" algn="l"/>
              </a:tabLst>
              <a:defRPr/>
            </a:pP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55600" marR="5080" lvl="0" indent="-342900" algn="l" defTabSz="914400" rtl="0" eaLnBrk="1" fontAlgn="auto" latinLnBrk="0" hangingPunct="1">
              <a:lnSpc>
                <a:spcPts val="2270"/>
              </a:lnSpc>
              <a:spcBef>
                <a:spcPts val="79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95275" algn="l"/>
                <a:tab pos="295910" algn="l"/>
              </a:tabLst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They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are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responsible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maintaining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integrity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spending</a:t>
            </a: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public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funds.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0337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54710" y="457200"/>
            <a:ext cx="759841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spc="-20" dirty="0">
                <a:latin typeface="+mn-lt"/>
                <a:cs typeface="Calibri Light"/>
              </a:rPr>
              <a:t>Safeguarding </a:t>
            </a:r>
            <a:r>
              <a:rPr sz="3200" b="0" spc="-10" dirty="0">
                <a:latin typeface="+mn-lt"/>
                <a:cs typeface="Calibri Light"/>
              </a:rPr>
              <a:t>Public</a:t>
            </a:r>
            <a:r>
              <a:rPr sz="3200" b="0" spc="-55" dirty="0">
                <a:latin typeface="+mn-lt"/>
                <a:cs typeface="Calibri Light"/>
              </a:rPr>
              <a:t> </a:t>
            </a:r>
            <a:r>
              <a:rPr sz="3200" b="0" dirty="0">
                <a:latin typeface="+mn-lt"/>
                <a:cs typeface="Calibri Light"/>
              </a:rPr>
              <a:t>Funds</a:t>
            </a:r>
            <a:endParaRPr sz="3200" dirty="0">
              <a:latin typeface="+mn-lt"/>
              <a:cs typeface="Calibri Ligh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9855" marR="0" lvl="0" indent="0" algn="l" defTabSz="914400" rtl="0" eaLnBrk="1" fontAlgn="auto" latinLnBrk="0" hangingPunct="1">
              <a:lnSpc>
                <a:spcPts val="14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-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35660" y="1828800"/>
            <a:ext cx="7470140" cy="2451312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3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performing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duties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a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procurement </a:t>
            </a:r>
            <a:r>
              <a:rPr kumimoji="0" sz="2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officer,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you</a:t>
            </a:r>
            <a:r>
              <a:rPr kumimoji="0" sz="2400" b="0" i="0" u="none" strike="noStrike" kern="1200" cap="none" spc="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are: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684213" marR="0" lvl="0" indent="-342900" algn="l" defTabSz="914400" rtl="0" eaLnBrk="1" fontAlgn="auto" latinLnBrk="0" hangingPunct="1">
              <a:spcBef>
                <a:spcPts val="300"/>
              </a:spcBef>
              <a:spcAft>
                <a:spcPts val="300"/>
              </a:spcAft>
              <a:buClrTx/>
              <a:buSzTx/>
              <a:buFont typeface="Arial"/>
              <a:buChar char="•"/>
              <a:defRPr/>
            </a:pP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Juggling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interests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the</a:t>
            </a:r>
            <a:r>
              <a:rPr kumimoji="0" sz="2400" b="0" i="0" u="none" strike="noStrike" kern="1200" cap="none" spc="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taxpayers</a:t>
            </a:r>
            <a:r>
              <a:rPr kumimoji="0" lang="en-US" sz="2400" b="0" i="0" u="none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684213" marR="0" lvl="0" indent="-342900" algn="l" defTabSz="914400" rtl="0" eaLnBrk="1" fontAlgn="auto" latinLnBrk="0" hangingPunct="1">
              <a:spcBef>
                <a:spcPts val="300"/>
              </a:spcBef>
              <a:spcAft>
                <a:spcPts val="300"/>
              </a:spcAft>
              <a:buClrTx/>
              <a:buSzTx/>
              <a:buFont typeface="Arial"/>
              <a:buChar char="•"/>
              <a:defRPr/>
            </a:pP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Working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under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public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scrutiny,</a:t>
            </a:r>
            <a:r>
              <a:rPr kumimoji="0" sz="2400" b="0" i="0" u="none" strike="noStrike" kern="1200" cap="none" spc="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</a:t>
            </a:r>
          </a:p>
          <a:p>
            <a:pPr marL="684213" marR="1965960" lvl="0" indent="-342900" algn="l" defTabSz="914400" rtl="0" eaLnBrk="1" fontAlgn="auto" latinLnBrk="0" hangingPunct="1">
              <a:spcBef>
                <a:spcPts val="300"/>
              </a:spcBef>
              <a:spcAft>
                <a:spcPts val="300"/>
              </a:spcAft>
              <a:buClrTx/>
              <a:buSzTx/>
              <a:buFont typeface="Arial"/>
              <a:buChar char="•"/>
              <a:defRPr/>
            </a:pP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Trying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4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take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advantage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the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maximum</a:t>
            </a: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competition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get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best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value </a:t>
            </a:r>
            <a:r>
              <a:rPr kumimoji="0" sz="24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</a:t>
            </a:r>
            <a:r>
              <a:rPr kumimoji="0" lang="en-US" sz="24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your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end</a:t>
            </a:r>
            <a:r>
              <a:rPr kumimoji="0" sz="2400" b="0" i="0" u="none" strike="noStrike" kern="12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users.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2493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9566" y="685800"/>
            <a:ext cx="8189634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spc="-10" dirty="0" smtClean="0">
                <a:latin typeface="+mn-lt"/>
                <a:cs typeface="Calibri Light"/>
              </a:rPr>
              <a:t>Ethics</a:t>
            </a:r>
            <a:r>
              <a:rPr sz="3200" b="0" spc="-85" dirty="0" smtClean="0">
                <a:latin typeface="+mn-lt"/>
                <a:cs typeface="Calibri Light"/>
              </a:rPr>
              <a:t> </a:t>
            </a:r>
            <a:r>
              <a:rPr sz="3200" b="0" spc="-10" dirty="0">
                <a:latin typeface="+mn-lt"/>
                <a:cs typeface="Calibri Light"/>
              </a:rPr>
              <a:t>Checklist</a:t>
            </a:r>
            <a:endParaRPr sz="3200" b="0" dirty="0">
              <a:latin typeface="+mn-lt"/>
              <a:cs typeface="Calibri Ligh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9855" marR="0" lvl="0" indent="0" algn="l" defTabSz="914400" rtl="0" eaLnBrk="1" fontAlgn="auto" latinLnBrk="0" hangingPunct="1">
              <a:lnSpc>
                <a:spcPts val="14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-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6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55433" y="1550234"/>
            <a:ext cx="7835939" cy="38497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2575" indent="-282575" defTabSz="914400">
              <a:spcBef>
                <a:spcPts val="459"/>
              </a:spcBef>
              <a:buClr>
                <a:srgbClr val="4B2203"/>
              </a:buClr>
              <a:buFont typeface="Arial"/>
              <a:buChar char="•"/>
              <a:defRPr/>
            </a:pPr>
            <a:r>
              <a:rPr lang="en-US" sz="2400" spc="-80" dirty="0" smtClean="0">
                <a:solidFill>
                  <a:prstClr val="black"/>
                </a:solidFill>
                <a:cs typeface="Calibri"/>
              </a:rPr>
              <a:t>Accept nothing except a handshake and a business card</a:t>
            </a:r>
            <a:r>
              <a:rPr lang="en-US" sz="2400" spc="-70" dirty="0" smtClean="0">
                <a:solidFill>
                  <a:prstClr val="black"/>
                </a:solidFill>
                <a:cs typeface="Calibri"/>
              </a:rPr>
              <a:t>.</a:t>
            </a:r>
            <a:endParaRPr kumimoji="0" lang="en-US" sz="2400" b="0" i="0" u="none" strike="noStrike" kern="1200" cap="none" spc="-5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82575" marR="0" lvl="0" indent="-282575" algn="l" defTabSz="914400" rtl="0" eaLnBrk="1" fontAlgn="auto" latinLnBrk="0" hangingPunct="1">
              <a:lnSpc>
                <a:spcPct val="100000"/>
              </a:lnSpc>
              <a:spcBef>
                <a:spcPts val="459"/>
              </a:spcBef>
              <a:spcAft>
                <a:spcPts val="0"/>
              </a:spcAft>
              <a:buClr>
                <a:srgbClr val="4B2203"/>
              </a:buClr>
              <a:buSzTx/>
              <a:buFont typeface="Arial"/>
              <a:buChar char="•"/>
              <a:defRPr/>
            </a:pP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 </a:t>
            </a:r>
            <a:r>
              <a:rPr kumimoji="0" lang="en-US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independent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– </a:t>
            </a:r>
            <a:r>
              <a:rPr kumimoji="0" lang="en-US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protect </a:t>
            </a:r>
            <a:r>
              <a:rPr kumimoji="0" lang="en-US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lang="en-US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interest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lang="en-US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lang="en-US" sz="24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as a</a:t>
            </a:r>
            <a:r>
              <a:rPr kumimoji="0" lang="en-US" sz="2400" b="0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whole.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82575" marR="0" lvl="0" indent="-282575" algn="l" defTabSz="914400" rtl="0" eaLnBrk="1" fontAlgn="auto" latinLnBrk="0" hangingPunct="1">
              <a:lnSpc>
                <a:spcPct val="100000"/>
              </a:lnSpc>
              <a:spcBef>
                <a:spcPts val="459"/>
              </a:spcBef>
              <a:spcAft>
                <a:spcPts val="0"/>
              </a:spcAft>
              <a:buClr>
                <a:srgbClr val="4B2203"/>
              </a:buClr>
              <a:buSzTx/>
              <a:buFont typeface="Arial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Act </a:t>
            </a:r>
            <a:r>
              <a:rPr kumimoji="0" lang="en-US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only in the public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interest.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82575" marR="0" lvl="0" indent="-282575" algn="l" defTabSz="914400" rtl="0" eaLnBrk="1" fontAlgn="auto" latinLnBrk="0" hangingPunct="1">
              <a:lnSpc>
                <a:spcPct val="100000"/>
              </a:lnSpc>
              <a:spcBef>
                <a:spcPts val="459"/>
              </a:spcBef>
              <a:spcAft>
                <a:spcPts val="0"/>
              </a:spcAft>
              <a:buClr>
                <a:srgbClr val="4B2203"/>
              </a:buClr>
              <a:buSzTx/>
              <a:buFont typeface="Arial"/>
              <a:buChar char="•"/>
              <a:defRPr/>
            </a:pPr>
            <a:r>
              <a:rPr kumimoji="0" lang="en-US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Remain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lang="en-US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trustee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lang="en-US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lang="en-US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public’s</a:t>
            </a:r>
            <a:r>
              <a:rPr kumimoji="0" lang="en-US" sz="24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2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money.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82575" marR="0" lvl="0" indent="-282575" algn="l" defTabSz="914400" rtl="0" eaLnBrk="1" fontAlgn="auto" latinLnBrk="0" hangingPunct="1">
              <a:lnSpc>
                <a:spcPct val="100000"/>
              </a:lnSpc>
              <a:spcBef>
                <a:spcPts val="459"/>
              </a:spcBef>
              <a:spcAft>
                <a:spcPts val="0"/>
              </a:spcAft>
              <a:buClr>
                <a:srgbClr val="4B2203"/>
              </a:buClr>
              <a:buSzTx/>
              <a:buFont typeface="Arial"/>
              <a:buChar char="•"/>
              <a:defRPr/>
            </a:pP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Strive </a:t>
            </a:r>
            <a:r>
              <a:rPr kumimoji="0" lang="en-US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</a:t>
            </a:r>
            <a:r>
              <a:rPr kumimoji="0" lang="en-US" sz="24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efficiency.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82575" marR="0" lvl="0" indent="-282575" algn="l" defTabSz="914400" rtl="0" eaLnBrk="1" fontAlgn="auto" latinLnBrk="0" hangingPunct="1">
              <a:lnSpc>
                <a:spcPct val="100000"/>
              </a:lnSpc>
              <a:spcBef>
                <a:spcPts val="459"/>
              </a:spcBef>
              <a:spcAft>
                <a:spcPts val="0"/>
              </a:spcAft>
              <a:buClr>
                <a:srgbClr val="4B2203"/>
              </a:buClr>
              <a:buSzTx/>
              <a:buFont typeface="Arial"/>
              <a:buChar char="•"/>
              <a:defRPr/>
            </a:pPr>
            <a:r>
              <a:rPr kumimoji="0" lang="en-US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Protect </a:t>
            </a:r>
            <a:r>
              <a:rPr kumimoji="0" lang="en-US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</a:t>
            </a:r>
            <a:r>
              <a:rPr kumimoji="0" lang="en-US" sz="24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24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economy</a:t>
            </a:r>
            <a:r>
              <a:rPr kumimoji="0" lang="en-US" sz="2400" b="0" i="0" u="none" strike="noStrike" kern="1200" cap="none" spc="-3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</a:p>
          <a:p>
            <a:pPr marL="282575" indent="-282575" defTabSz="914400">
              <a:spcBef>
                <a:spcPts val="459"/>
              </a:spcBef>
              <a:buClr>
                <a:srgbClr val="4B2203"/>
              </a:buClr>
              <a:buFont typeface="Arial"/>
              <a:buChar char="•"/>
              <a:defRPr/>
            </a:pPr>
            <a:r>
              <a:rPr lang="en-US" sz="2400" spc="-5" dirty="0">
                <a:solidFill>
                  <a:prstClr val="black"/>
                </a:solidFill>
                <a:uFill>
                  <a:solidFill>
                    <a:srgbClr val="2F2B20"/>
                  </a:solidFill>
                </a:uFill>
                <a:cs typeface="Calibri"/>
              </a:rPr>
              <a:t>Guard </a:t>
            </a:r>
            <a:r>
              <a:rPr lang="en-US" sz="2400" spc="-10" dirty="0">
                <a:solidFill>
                  <a:prstClr val="black"/>
                </a:solidFill>
                <a:uFill>
                  <a:solidFill>
                    <a:srgbClr val="2F2B20"/>
                  </a:solidFill>
                </a:uFill>
                <a:cs typeface="Calibri"/>
              </a:rPr>
              <a:t>against </a:t>
            </a:r>
            <a:r>
              <a:rPr lang="en-US" sz="2400" spc="-5" dirty="0">
                <a:solidFill>
                  <a:prstClr val="black"/>
                </a:solidFill>
                <a:uFill>
                  <a:solidFill>
                    <a:srgbClr val="2F2B20"/>
                  </a:solidFill>
                </a:uFill>
                <a:cs typeface="Calibri"/>
              </a:rPr>
              <a:t>fraud and</a:t>
            </a:r>
            <a:r>
              <a:rPr lang="en-US" sz="2400" spc="10" dirty="0">
                <a:solidFill>
                  <a:prstClr val="black"/>
                </a:solidFill>
                <a:uFill>
                  <a:solidFill>
                    <a:srgbClr val="2F2B20"/>
                  </a:solidFill>
                </a:uFill>
                <a:cs typeface="Calibri"/>
              </a:rPr>
              <a:t> </a:t>
            </a:r>
            <a:r>
              <a:rPr lang="en-US" sz="2400" spc="-10" dirty="0">
                <a:solidFill>
                  <a:prstClr val="black"/>
                </a:solidFill>
                <a:uFill>
                  <a:solidFill>
                    <a:srgbClr val="2F2B20"/>
                  </a:solidFill>
                </a:uFill>
                <a:cs typeface="Calibri"/>
              </a:rPr>
              <a:t>corruption</a:t>
            </a:r>
            <a:r>
              <a:rPr lang="en-US" sz="2400" spc="-10" dirty="0" smtClean="0">
                <a:solidFill>
                  <a:prstClr val="black"/>
                </a:solidFill>
                <a:uFill>
                  <a:solidFill>
                    <a:srgbClr val="2F2B20"/>
                  </a:solidFill>
                </a:uFill>
                <a:cs typeface="Calibri"/>
              </a:rPr>
              <a:t>.</a:t>
            </a:r>
          </a:p>
          <a:p>
            <a:pPr marL="282575" lvl="0" indent="-282575" defTabSz="914400">
              <a:spcBef>
                <a:spcPts val="459"/>
              </a:spcBef>
              <a:buClr>
                <a:srgbClr val="4B2203"/>
              </a:buClr>
              <a:buFont typeface="Arial"/>
              <a:buChar char="•"/>
              <a:defRPr/>
            </a:pPr>
            <a:r>
              <a:rPr lang="en-US" sz="2400" spc="-10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cs typeface="Calibri"/>
              </a:rPr>
              <a:t>Conduct </a:t>
            </a:r>
            <a:r>
              <a:rPr lang="en-US" sz="2400" spc="-5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cs typeface="Calibri"/>
              </a:rPr>
              <a:t>yourself in a </a:t>
            </a:r>
            <a:r>
              <a:rPr lang="en-US" sz="2400" spc="-10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cs typeface="Calibri"/>
              </a:rPr>
              <a:t>manner </a:t>
            </a:r>
            <a:r>
              <a:rPr lang="en-US" sz="2400" spc="-10" dirty="0" smtClean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cs typeface="Calibri"/>
              </a:rPr>
              <a:t>beyond </a:t>
            </a:r>
            <a:r>
              <a:rPr lang="en-US" sz="2400" spc="-5" dirty="0" smtClean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cs typeface="Calibri"/>
              </a:rPr>
              <a:t>reproach</a:t>
            </a:r>
            <a:r>
              <a:rPr lang="en-US" sz="2400" spc="-5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cs typeface="Calibri"/>
              </a:rPr>
              <a:t>.</a:t>
            </a:r>
            <a:endParaRPr lang="en-US" sz="2400" dirty="0">
              <a:solidFill>
                <a:prstClr val="black"/>
              </a:solidFill>
              <a:cs typeface="Calibri"/>
            </a:endParaRPr>
          </a:p>
          <a:p>
            <a:pPr marL="282575" lvl="0" indent="-282575" defTabSz="914400">
              <a:spcBef>
                <a:spcPts val="459"/>
              </a:spcBef>
              <a:buClr>
                <a:srgbClr val="4B2203"/>
              </a:buClr>
              <a:buFont typeface="Arial"/>
              <a:buChar char="•"/>
              <a:defRPr/>
            </a:pPr>
            <a:r>
              <a:rPr lang="en-US" sz="2400" spc="-5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cs typeface="Calibri"/>
              </a:rPr>
              <a:t>Send </a:t>
            </a:r>
            <a:r>
              <a:rPr lang="en-US" sz="2400" spc="-10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cs typeface="Calibri"/>
              </a:rPr>
              <a:t>amendments </a:t>
            </a:r>
            <a:r>
              <a:rPr lang="en-US" sz="2400" spc="-5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cs typeface="Calibri"/>
              </a:rPr>
              <a:t>available </a:t>
            </a:r>
            <a:r>
              <a:rPr lang="en-US" sz="2400" spc="-20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cs typeface="Calibri"/>
              </a:rPr>
              <a:t>to </a:t>
            </a:r>
            <a:r>
              <a:rPr lang="en-US" sz="2400" spc="-5" dirty="0" smtClean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cs typeface="Calibri"/>
              </a:rPr>
              <a:t>all </a:t>
            </a:r>
            <a:r>
              <a:rPr lang="en-US" sz="2400" spc="-15" dirty="0" smtClean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cs typeface="Calibri"/>
              </a:rPr>
              <a:t>interested</a:t>
            </a:r>
            <a:r>
              <a:rPr lang="en-US" sz="2400" spc="5" dirty="0" smtClean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cs typeface="Calibri"/>
              </a:rPr>
              <a:t> </a:t>
            </a:r>
            <a:r>
              <a:rPr lang="en-US" sz="2400" spc="-5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cs typeface="Calibri"/>
              </a:rPr>
              <a:t>parties</a:t>
            </a:r>
            <a:r>
              <a:rPr lang="en-US" sz="2400" spc="-5" dirty="0" smtClean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cs typeface="Calibri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0014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8367"/>
            <a:ext cx="8951088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6252" y="600212"/>
            <a:ext cx="830326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b="0" spc="-10" dirty="0">
                <a:latin typeface="+mn-lt"/>
                <a:cs typeface="Calibri Light"/>
              </a:rPr>
              <a:t>Public Confidence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419599" y="6437826"/>
            <a:ext cx="30480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9855" marR="0" lvl="0" indent="0" algn="l" defTabSz="914400" rtl="0" eaLnBrk="1" fontAlgn="auto" latinLnBrk="0" hangingPunct="1">
              <a:lnSpc>
                <a:spcPts val="14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65CA56-95A0-4134-A913-AEECB1E51430}" type="slidenum">
              <a:rPr kumimoji="0" lang="en-US" sz="1200" b="0" i="0" u="none" strike="noStrike" kern="1200" cap="none" spc="-5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</a:t>
            </a:fld>
            <a:endParaRPr kumimoji="0" sz="1200" b="0" i="0" u="none" strike="noStrike" kern="1200" cap="none" spc="-5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5801" y="1828800"/>
            <a:ext cx="7466888" cy="26026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ts val="4035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1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It is the </a:t>
            </a:r>
            <a:r>
              <a:rPr kumimoji="0" sz="2400" b="1" i="1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public’s</a:t>
            </a:r>
            <a:r>
              <a:rPr kumimoji="0" sz="2400" b="1" i="1" u="none" strike="noStrike" kern="12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1" i="1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money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82575" marR="5080" lvl="0" indent="-282575" algn="l" defTabSz="914400" rtl="0" eaLnBrk="1" fontAlgn="auto" latinLnBrk="0" hangingPunct="1">
              <a:lnSpc>
                <a:spcPts val="3240"/>
              </a:lnSpc>
              <a:spcBef>
                <a:spcPts val="245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It is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important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public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perceive procurement</a:t>
            </a:r>
            <a:r>
              <a:rPr kumimoji="0" sz="2400" b="0" i="0" u="none" strike="noStrike" kern="1200" cap="none" spc="-1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being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carried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out in a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“Fair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Open”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as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well </a:t>
            </a:r>
            <a:r>
              <a:rPr kumimoji="0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ethical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prudent</a:t>
            </a:r>
            <a:r>
              <a:rPr kumimoji="0" sz="240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manner.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82575" marR="119380" lvl="0" indent="-282575" algn="l" defTabSz="914400" rtl="0" eaLnBrk="1" fontAlgn="auto" latinLnBrk="0" hangingPunct="1">
              <a:lnSpc>
                <a:spcPts val="32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Stories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fraud,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personal benefit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conflicts </a:t>
            </a:r>
            <a:r>
              <a:rPr kumimoji="0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interest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are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often associated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with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</a:t>
            </a: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procurement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process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2600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951088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1675" y="1295717"/>
            <a:ext cx="7297189" cy="4633704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 lvl="0" indent="0" defTabSz="914400" rtl="0" eaLnBrk="1" fontAlgn="auto" latinLnBrk="0" hangingPunct="1">
              <a:lnSpc>
                <a:spcPts val="2590"/>
              </a:lnSpc>
              <a:spcBef>
                <a:spcPts val="4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While all </a:t>
            </a:r>
            <a:r>
              <a:rPr kumimoji="0" sz="24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employees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should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maintain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ethical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approach</a:t>
            </a:r>
            <a:r>
              <a:rPr kumimoji="0" lang="en-US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working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with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contracts,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there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are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some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who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are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held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higher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standard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practicing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sound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contract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ethics. These </a:t>
            </a:r>
            <a:r>
              <a:rPr kumimoji="0" sz="24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are</a:t>
            </a:r>
            <a:r>
              <a:rPr kumimoji="0" lang="en-US" sz="24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employees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who:</a:t>
            </a:r>
          </a:p>
          <a:p>
            <a:pPr marL="568325" marR="0" lvl="0" indent="-338138" defTabSz="914400" rtl="0" eaLnBrk="1" fontAlgn="auto" latinLnBrk="0" hangingPunct="1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Determine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policy.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568325" marR="0" lvl="0" indent="-338138" defTabSz="914400" rtl="0" eaLnBrk="1" fontAlgn="auto" latinLnBrk="0" hangingPunct="1">
              <a:lnSpc>
                <a:spcPct val="100000"/>
              </a:lnSpc>
              <a:spcBef>
                <a:spcPts val="114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Make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final spending</a:t>
            </a:r>
            <a:r>
              <a:rPr kumimoji="0" sz="24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decisions.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568325" marR="223520" lvl="0" indent="-338138" defTabSz="914400" rtl="0" eaLnBrk="1" fontAlgn="auto" latinLnBrk="0" hangingPunct="1">
              <a:lnSpc>
                <a:spcPct val="90000"/>
              </a:lnSpc>
              <a:spcBef>
                <a:spcPts val="395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Participate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the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review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and/or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analysis of bids and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bid</a:t>
            </a: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specifications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– this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includes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evaluation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committees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</a:t>
            </a: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anyone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involved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the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preparation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specifications.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568325" marR="699135" lvl="0" indent="-338138" defTabSz="914400" rtl="0" eaLnBrk="1" fontAlgn="auto" latinLnBrk="0" hangingPunct="1">
              <a:lnSpc>
                <a:spcPts val="2590"/>
              </a:lnSpc>
              <a:spcBef>
                <a:spcPts val="44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Prepare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approve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requisitions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purchase </a:t>
            </a:r>
            <a:r>
              <a:rPr kumimoji="0" sz="24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against</a:t>
            </a:r>
            <a:r>
              <a:rPr kumimoji="0" lang="en-US" sz="2400" b="0" i="0" u="none" strike="noStrike" kern="1200" cap="none" spc="-1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previously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bid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contracts.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568325" marR="0" lvl="0" indent="-338138" defTabSz="914400" rtl="0" eaLnBrk="1" fontAlgn="auto" latinLnBrk="0" hangingPunct="1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Prepare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claims or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are involved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 the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approval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process.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419599" y="6437826"/>
            <a:ext cx="30480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9855" marR="0" lvl="0" indent="0" algn="l" defTabSz="914400" rtl="0" eaLnBrk="1" fontAlgn="auto" latinLnBrk="0" hangingPunct="1">
              <a:lnSpc>
                <a:spcPts val="14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70DACF-D53F-41AD-9F92-C37173C3B68F}" type="slidenum">
              <a:rPr kumimoji="0" lang="en-US" sz="1200" b="0" i="0" u="none" strike="noStrike" kern="1200" cap="none" spc="-5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8</a:t>
            </a:fld>
            <a:endParaRPr kumimoji="0" sz="1200" b="0" i="0" u="none" strike="noStrike" kern="1200" cap="none" spc="-5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35940" y="469042"/>
            <a:ext cx="853186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spc="-5" dirty="0">
                <a:latin typeface="+mn-lt"/>
                <a:cs typeface="Calibri Light"/>
              </a:rPr>
              <a:t>Competition </a:t>
            </a:r>
            <a:r>
              <a:rPr sz="3200" b="0" dirty="0">
                <a:latin typeface="+mn-lt"/>
                <a:cs typeface="Calibri Light"/>
              </a:rPr>
              <a:t>and</a:t>
            </a:r>
            <a:r>
              <a:rPr sz="3200" b="0" spc="-65" dirty="0">
                <a:latin typeface="+mn-lt"/>
                <a:cs typeface="Calibri Light"/>
              </a:rPr>
              <a:t> </a:t>
            </a:r>
            <a:r>
              <a:rPr sz="3200" b="0" spc="-10" dirty="0">
                <a:latin typeface="+mn-lt"/>
                <a:cs typeface="Calibri Light"/>
              </a:rPr>
              <a:t>Ethics</a:t>
            </a:r>
            <a:endParaRPr sz="3200" b="0" dirty="0">
              <a:latin typeface="+mn-l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096139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852610" y="1828800"/>
            <a:ext cx="5591175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lvl="0" indent="-1905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/>
              </a:rPr>
              <a:t>These employees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/>
              </a:rPr>
              <a:t>should</a:t>
            </a: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/>
              </a:rPr>
              <a:t>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/>
              </a:rPr>
              <a:t>carefully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/>
              </a:rPr>
              <a:t>avoid even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/>
              </a:rPr>
              <a:t>the</a:t>
            </a: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/>
              </a:rPr>
              <a:t>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/>
              </a:rPr>
              <a:t>appearance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/>
              </a:rPr>
              <a:t>of </a:t>
            </a:r>
            <a:r>
              <a:rPr kumimoji="0" sz="24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/>
              </a:rPr>
              <a:t>impropriety</a:t>
            </a:r>
            <a:r>
              <a:rPr kumimoji="0" sz="2400" b="0" i="0" u="none" strike="noStrike" kern="1200" cap="none" spc="-2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/>
              </a:rPr>
              <a:t>,</a:t>
            </a:r>
            <a:r>
              <a:rPr kumimoji="0" lang="en-US" sz="2400" b="0" i="0" u="none" strike="noStrike" kern="1200" cap="none" spc="-2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/>
              </a:rPr>
              <a:t>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/>
              </a:rPr>
              <a:t>and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/>
              </a:rPr>
              <a:t>are encouraged </a:t>
            </a:r>
            <a:r>
              <a:rPr kumimoji="0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/>
              </a:rPr>
              <a:t>to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/>
              </a:rPr>
              <a:t>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/>
              </a:rPr>
              <a:t>maintain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/>
              </a:rPr>
              <a:t>a higher degree</a:t>
            </a:r>
            <a:r>
              <a:rPr kumimoji="0" sz="240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/>
              </a:rPr>
              <a:t> </a:t>
            </a:r>
            <a:r>
              <a:rPr kumimoji="0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/>
              </a:rPr>
              <a:t>of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/>
              </a:rPr>
              <a:t>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/>
              </a:rPr>
              <a:t>accountability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/>
              </a:rPr>
              <a:t>and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/>
              </a:rPr>
              <a:t>accept</a:t>
            </a: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/>
              </a:rPr>
              <a:t> </a:t>
            </a:r>
            <a:r>
              <a:rPr kumimoji="0" sz="24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/>
              </a:rPr>
              <a:t>nothing </a:t>
            </a:r>
            <a:r>
              <a:rPr kumimoji="0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/>
              </a:rPr>
              <a:t>of</a:t>
            </a:r>
            <a:r>
              <a:rPr kumimoji="0" sz="2400" b="1" i="1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/>
              </a:rPr>
              <a:t> </a:t>
            </a:r>
            <a:r>
              <a:rPr kumimoji="0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/>
              </a:rPr>
              <a:t>value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/>
              </a:rPr>
              <a:t>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4419599" y="6437826"/>
            <a:ext cx="30480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9855" marR="0" lvl="0" indent="0" algn="l" defTabSz="914400" rtl="0" eaLnBrk="1" fontAlgn="auto" latinLnBrk="0" hangingPunct="1">
              <a:lnSpc>
                <a:spcPts val="14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87F7F9-50A7-475A-9C28-3577798DE28C}" type="slidenum">
              <a:rPr kumimoji="0" lang="en-US" sz="1200" b="0" i="0" u="none" strike="noStrike" kern="1200" cap="none" spc="-5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</a:t>
            </a:fld>
            <a:endParaRPr kumimoji="0" sz="1200" b="0" i="0" u="none" strike="noStrike" kern="1200" cap="none" spc="-5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953132" y="424243"/>
            <a:ext cx="5240655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0" spc="-10" dirty="0">
                <a:latin typeface="+mn-lt"/>
                <a:cs typeface="Calibri Light"/>
              </a:rPr>
              <a:t>Competition </a:t>
            </a:r>
            <a:r>
              <a:rPr sz="3200" b="0" spc="-5" dirty="0">
                <a:latin typeface="+mn-lt"/>
                <a:cs typeface="Calibri Light"/>
              </a:rPr>
              <a:t>and</a:t>
            </a:r>
            <a:r>
              <a:rPr sz="3200" b="0" spc="30" dirty="0">
                <a:latin typeface="+mn-lt"/>
                <a:cs typeface="Calibri Light"/>
              </a:rPr>
              <a:t> </a:t>
            </a:r>
            <a:r>
              <a:rPr sz="3200" b="0" spc="-10" dirty="0">
                <a:latin typeface="+mn-lt"/>
                <a:cs typeface="Calibri Light"/>
              </a:rPr>
              <a:t>Ethics</a:t>
            </a:r>
          </a:p>
        </p:txBody>
      </p:sp>
    </p:spTree>
    <p:extLst>
      <p:ext uri="{BB962C8B-B14F-4D97-AF65-F5344CB8AC3E}">
        <p14:creationId xmlns:p14="http://schemas.microsoft.com/office/powerpoint/2010/main" val="115071118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132B3286FF8346B22D1DA34C0719AC" ma:contentTypeVersion="15" ma:contentTypeDescription="Create a new document." ma:contentTypeScope="" ma:versionID="5656f20e457efa35fe8b71c94ad17a1e">
  <xsd:schema xmlns:xsd="http://www.w3.org/2001/XMLSchema" xmlns:xs="http://www.w3.org/2001/XMLSchema" xmlns:p="http://schemas.microsoft.com/office/2006/metadata/properties" xmlns:ns1="http://schemas.microsoft.com/sharepoint/v3" xmlns:ns3="2616b61c-01e3-420e-954d-f9606dbef896" xmlns:ns4="aec6b55d-3de3-4884-82c9-9045bd390d40" targetNamespace="http://schemas.microsoft.com/office/2006/metadata/properties" ma:root="true" ma:fieldsID="b75fd959b44630856f70fbac96bd80fc" ns1:_="" ns3:_="" ns4:_="">
    <xsd:import namespace="http://schemas.microsoft.com/sharepoint/v3"/>
    <xsd:import namespace="2616b61c-01e3-420e-954d-f9606dbef896"/>
    <xsd:import namespace="aec6b55d-3de3-4884-82c9-9045bd390d40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16b61c-01e3-420e-954d-f9606dbef89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c6b55d-3de3-4884-82c9-9045bd390d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D30AC2-2165-4F1E-B611-759F0DC25D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308D4E-372E-4ABE-98A9-711E099ABB67}">
  <ds:schemaRefs>
    <ds:schemaRef ds:uri="http://purl.org/dc/elements/1.1/"/>
    <ds:schemaRef ds:uri="http://schemas.microsoft.com/office/2006/metadata/properties"/>
    <ds:schemaRef ds:uri="http://schemas.microsoft.com/sharepoint/v3"/>
    <ds:schemaRef ds:uri="aec6b55d-3de3-4884-82c9-9045bd390d40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2616b61c-01e3-420e-954d-f9606dbef89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E822FD8-F40B-4C8E-8C18-CF2DA58791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616b61c-01e3-420e-954d-f9606dbef896"/>
    <ds:schemaRef ds:uri="aec6b55d-3de3-4884-82c9-9045bd390d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2260</Words>
  <Application>Microsoft Office PowerPoint</Application>
  <PresentationFormat>On-screen Show (4:3)</PresentationFormat>
  <Paragraphs>207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Times New Roman</vt:lpstr>
      <vt:lpstr>1_Office Theme</vt:lpstr>
      <vt:lpstr>PowerPoint Presentation</vt:lpstr>
      <vt:lpstr>Learner Outcomes</vt:lpstr>
      <vt:lpstr>Why We Need a Procurement Function or Division</vt:lpstr>
      <vt:lpstr>Safeguarding Public Funds</vt:lpstr>
      <vt:lpstr>Safeguarding Public Funds</vt:lpstr>
      <vt:lpstr>Ethics Checklist</vt:lpstr>
      <vt:lpstr>Public Confidence</vt:lpstr>
      <vt:lpstr>Competition and Ethics</vt:lpstr>
      <vt:lpstr>Competition and Ethics</vt:lpstr>
      <vt:lpstr>Fair and Open Competition</vt:lpstr>
      <vt:lpstr>Fair and Open Competition</vt:lpstr>
      <vt:lpstr>Fair and Open Competition</vt:lpstr>
      <vt:lpstr>For Example …</vt:lpstr>
      <vt:lpstr>Fair and Open Competition</vt:lpstr>
      <vt:lpstr>Bidder Confidence</vt:lpstr>
      <vt:lpstr>PowerPoint Presentation</vt:lpstr>
      <vt:lpstr>Some Practices that Restrain Fair Trade</vt:lpstr>
      <vt:lpstr>Some Practices that Restrain Fair Trade</vt:lpstr>
      <vt:lpstr>Some Practices that Restrain Fair Trade</vt:lpstr>
      <vt:lpstr>Integrity</vt:lpstr>
      <vt:lpstr>Interagency Agreements</vt:lpstr>
      <vt:lpstr>PowerPoint Presentation</vt:lpstr>
      <vt:lpstr>260:115-3-5. Procurement ethics - prohibited conduct</vt:lpstr>
      <vt:lpstr>Prohibited Activities</vt:lpstr>
      <vt:lpstr>Prohibited Activities</vt:lpstr>
      <vt:lpstr>Prohibited Activities</vt:lpstr>
      <vt:lpstr>Competition and Ethics</vt:lpstr>
      <vt:lpstr>Competition and Ethics</vt:lpstr>
      <vt:lpstr>Question for thought:</vt:lpstr>
      <vt:lpstr>PowerPoint Presentation</vt:lpstr>
      <vt:lpstr>PowerPoint Presentation</vt:lpstr>
      <vt:lpstr>PowerPoint Presentation</vt:lpstr>
      <vt:lpstr>You have good instincts. This approach would certainly circumvent Fair and Open Competition, a violation of the Central Purchasing Rules and the Central Purchasing Act.</vt:lpstr>
      <vt:lpstr>Question for thought:</vt:lpstr>
      <vt:lpstr>PowerPoint Presentation</vt:lpstr>
      <vt:lpstr>CONTINUE TO MODULE 4</vt:lpstr>
    </vt:vector>
  </TitlesOfParts>
  <Company>State of Oklahoma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Loretta Caldwell</dc:creator>
  <cp:lastModifiedBy>Jake Lowrey</cp:lastModifiedBy>
  <cp:revision>23</cp:revision>
  <dcterms:created xsi:type="dcterms:W3CDTF">2018-01-22T18:08:32Z</dcterms:created>
  <dcterms:modified xsi:type="dcterms:W3CDTF">2020-05-20T18:46:36Z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0x0101005C132B3286FF8346B22D1DA34C0719AC</vt:lpwstr>
  </property>
</Properties>
</file>