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473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56343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1909" autoAdjust="0"/>
  </p:normalViewPr>
  <p:slideViewPr>
    <p:cSldViewPr>
      <p:cViewPr varScale="1">
        <p:scale>
          <a:sx n="106" d="100"/>
          <a:sy n="106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32958B-F139-4A79-9F5C-51F96402DBEB}" type="datetimeFigureOut">
              <a:rPr lang="en-US"/>
              <a:pPr>
                <a:defRPr/>
              </a:pPr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274463-D171-4734-A31E-EC6BE9FC3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84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BDD97F-8335-4A51-8E20-DABACB1611CC}" type="datetimeFigureOut">
              <a:rPr lang="en-US"/>
              <a:pPr>
                <a:defRPr/>
              </a:pPr>
              <a:t>5/20/2020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60AF34-016F-4FEF-8D71-6E627B35B1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79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9137"/>
            <a:fld id="{DEA61499-7EBC-4E1D-A57F-C177441F7215}" type="slidenum">
              <a:rPr lang="en-US" smtClean="0"/>
              <a:pPr defTabSz="929137"/>
              <a:t>6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341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C86CE-7AFE-4467-BD30-2DA600A366DE}" type="datetime1">
              <a:rPr lang="en-US" smtClean="0"/>
              <a:t>5/20/2020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1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F64F8-2A5D-45C8-9EFD-91B9D49AF4E6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962F4-ECEF-471E-880A-0EFD1EA6EF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64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5FFE-FD6D-4CE3-A47A-7255F28A9EB2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FA963-CAAF-4DCD-852D-077EDE8317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42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1973-3185-4313-997C-E6FB57B4314F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3496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8FD34-C804-4FDE-A1D5-DFCE1A5E9AF9}" type="slidenum">
              <a:rPr lang="en-US" altLang="en-US" smtClean="0"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837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43EA0-F9AC-4775-BCCA-BD458AF8755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AC20D-4DAD-4909-9EB7-38A8CCF3A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04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9210D-7975-4A06-9603-E2A274981867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AA6C0-CEAF-464D-A9C4-9F7BA7370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01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AC0B0-F7AE-4DFC-A906-5C046E2005E0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86933-6489-4ACD-B450-90E1FFD2C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6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EC52-5B32-45FB-85E8-D4E34A08C6F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06E80-6ECA-4E8B-852B-368D3AF5B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47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3A00D-C295-45DC-97F1-E8E18A24486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F749C-21E2-4991-945F-218136DD8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8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ADA7-0A1D-4A6F-8F17-3BFFD804EBC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4B5AC-6C65-4120-B3E7-A665D6491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31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C84CA-7280-41BE-B3A5-09FE3A01E65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8F19A-8A43-4D67-8103-35C09E110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18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601641-B5CE-4B41-A244-13ABAA130419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3800" y="6400800"/>
            <a:ext cx="2133600" cy="365125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23A0FE1-181D-4A47-9FA1-1425F673B89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.gov/dcs/searchdocs/app/manage_documents.php?id=113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696200" cy="40386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latin typeface="+mn-lt"/>
              </a:rPr>
              <a:t>What to Expect from an OMES Audit</a:t>
            </a:r>
            <a:br>
              <a:rPr lang="en-US" altLang="en-US" sz="3600" dirty="0" smtClean="0">
                <a:latin typeface="+mn-lt"/>
              </a:rPr>
            </a:br>
            <a:r>
              <a:rPr lang="en-US" altLang="en-US" sz="3600" dirty="0" smtClean="0">
                <a:latin typeface="+mn-lt"/>
              </a:rPr>
              <a:t>Module 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3581400" y="6377748"/>
            <a:ext cx="2133600" cy="288925"/>
          </a:xfrm>
        </p:spPr>
        <p:txBody>
          <a:bodyPr/>
          <a:lstStyle/>
          <a:p>
            <a:pPr>
              <a:defRPr/>
            </a:pPr>
            <a:fld id="{BC8FC88F-4B5F-4B58-BD2C-D3DBEEDBB809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Calibri" panose="020F0502020204030204" pitchFamily="34" charset="0"/>
              </a:rPr>
              <a:t>State Agency Audit Acquisition </a:t>
            </a:r>
            <a:r>
              <a:rPr lang="en-US" sz="3200" dirty="0" smtClean="0">
                <a:latin typeface="Calibri" panose="020F0502020204030204" pitchFamily="34" charset="0"/>
              </a:rPr>
              <a:t>Guide</a:t>
            </a:r>
            <a:r>
              <a:rPr lang="en-US" sz="3200" dirty="0">
                <a:latin typeface="Calibri" panose="020F050202020403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</a:rPr>
            </a:br>
            <a:endParaRPr lang="en-US" sz="3200" dirty="0" smtClean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086600" cy="405875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Tx/>
              <a:buSzPct val="100000"/>
              <a:buNone/>
              <a:defRPr/>
            </a:pPr>
            <a:endParaRPr lang="en-US" sz="2000" dirty="0" smtClean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ClrTx/>
              <a:buSzPct val="100000"/>
              <a:buNone/>
              <a:defRPr/>
            </a:pPr>
            <a:r>
              <a:rPr lang="en-US" sz="1600" dirty="0">
                <a:ln>
                  <a:noFill/>
                </a:ln>
                <a:effectLst/>
                <a:latin typeface="Calibri" panose="020F0502020204030204" pitchFamily="34" charset="0"/>
                <a:hlinkClick r:id="rId2"/>
              </a:rPr>
              <a:t>https://www.ok.gov/dcs/searchdocs/app/manage_documents.php?id=1138</a:t>
            </a:r>
            <a:endParaRPr lang="en-US" sz="1600" dirty="0" smtClean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169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68" y="2133600"/>
            <a:ext cx="7973059" cy="492443"/>
          </a:xfrm>
        </p:spPr>
        <p:txBody>
          <a:bodyPr/>
          <a:lstStyle/>
          <a:p>
            <a:r>
              <a:rPr lang="en-US" sz="3200" dirty="0" smtClean="0"/>
              <a:t>CONTINUE TO MODULE 17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109855">
              <a:lnSpc>
                <a:spcPts val="1425"/>
              </a:lnSpc>
            </a:pPr>
            <a:r>
              <a:rPr lang="en-US" spc="-5" dirty="0" smtClean="0">
                <a:solidFill>
                  <a:srgbClr val="000000"/>
                </a:solidFill>
              </a:rPr>
              <a:t>29</a:t>
            </a:r>
            <a:endParaRPr lang="en-US" spc="-5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81400" y="6349607"/>
            <a:ext cx="2133600" cy="365125"/>
          </a:xfrm>
        </p:spPr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004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46" y="228600"/>
            <a:ext cx="7765322" cy="970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010400" cy="3715850"/>
          </a:xfrm>
          <a:ln>
            <a:noFill/>
          </a:ln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This module will include practical tips on sound procurement practices and will provide some of the more prevalent issues encountered when conducting agency audits.</a:t>
            </a:r>
            <a:endParaRPr lang="en-US" sz="2000" dirty="0" smtClean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1417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086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Students will:</a:t>
            </a:r>
          </a:p>
          <a:p>
            <a:pPr marL="346075" indent="-346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Recall what an agency is expected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to provide during an 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audit, such as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w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orkspace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for 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auditors and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a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response from agency management PRIOR to release of the 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audit.</a:t>
            </a:r>
          </a:p>
          <a:p>
            <a:pPr marL="346075" indent="-346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Identify what a ratification agreement is, who signs the agreement, what he/she does next and where it is sent to.</a:t>
            </a:r>
          </a:p>
          <a:p>
            <a:pPr marL="346075" indent="-3460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Memorize the definition of split purchase and the ramifications.</a:t>
            </a:r>
            <a:endParaRPr lang="en-US" sz="2000" dirty="0" smtClean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 smtClean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 smtClean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  <a:p>
            <a:pPr marL="231775" indent="-231775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endParaRPr lang="en-US" sz="1200" dirty="0" smtClean="0">
              <a:ln>
                <a:noFill/>
              </a:ln>
              <a:effectLst/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46" y="228600"/>
            <a:ext cx="8458654" cy="838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Learner Outcomes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81400" y="6349607"/>
            <a:ext cx="2133600" cy="365125"/>
          </a:xfrm>
        </p:spPr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4592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010400" cy="2725250"/>
          </a:xfrm>
        </p:spPr>
        <p:txBody>
          <a:bodyPr>
            <a:normAutofit/>
          </a:bodyPr>
          <a:lstStyle/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OMES Audit Process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Ratification Agreement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Structured Settlement Agreements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Split Purchasing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46" y="228600"/>
            <a:ext cx="7765322" cy="970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Topics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219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050"/>
            <a:ext cx="7086600" cy="314435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Tx/>
              <a:buSzPct val="100000"/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Items the audit staff will observe: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Purchase card audits.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Procurement audits.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Performance audits.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Statewide risk assessments (non-IT).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Continuous monitoring.</a:t>
            </a:r>
          </a:p>
          <a:p>
            <a:pPr marL="346075" indent="-346075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Internal investigations.</a:t>
            </a:r>
            <a:endParaRPr lang="en-US" sz="2000" dirty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970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OMES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Audit Process</a:t>
            </a:r>
            <a:endParaRPr lang="en-US" sz="320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88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6934200" cy="3657600"/>
          </a:xfrm>
        </p:spPr>
        <p:txBody>
          <a:bodyPr>
            <a:normAutofit/>
          </a:bodyPr>
          <a:lstStyle/>
          <a:p>
            <a:pPr marL="0" indent="0" eaLnBrk="1" hangingPunct="1">
              <a:buFont typeface="Symbol" pitchFamily="18" charset="2"/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Agency is expected to provide during an audit:</a:t>
            </a:r>
          </a:p>
          <a:p>
            <a:pPr marL="346075" indent="-346075" eaLnBrk="1" hangingPunct="1"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Workspace for auditors.</a:t>
            </a:r>
          </a:p>
          <a:p>
            <a:pPr marL="346075" indent="-346075" eaLnBrk="1" hangingPunct="1"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 response from agency management PRIOR to release of the audit.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970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OMES Audit Process</a:t>
            </a:r>
            <a:endParaRPr lang="en-US" sz="320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6669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685346" y="1186350"/>
            <a:ext cx="7010400" cy="4267200"/>
          </a:xfrm>
        </p:spPr>
        <p:txBody>
          <a:bodyPr>
            <a:noAutofit/>
          </a:bodyPr>
          <a:lstStyle/>
          <a:p>
            <a:pPr marL="635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RATIFICATION AGREEMENT (260:115-5-17)</a:t>
            </a:r>
          </a:p>
          <a:p>
            <a:pPr marL="461963" indent="-230188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→</a:t>
            </a: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Unauthorized commitment</a:t>
            </a:r>
          </a:p>
          <a:p>
            <a:pPr marL="461963" indent="-230188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Ratify the commitment </a:t>
            </a:r>
          </a:p>
          <a:p>
            <a:pPr marL="803275" lvl="1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If CAO (chief admin. officer) approves </a:t>
            </a:r>
          </a:p>
          <a:p>
            <a:pPr marL="1146175" lvl="2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Agency negotiates a proposal.</a:t>
            </a:r>
          </a:p>
          <a:p>
            <a:pPr marL="1146175" lvl="2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CAO documents facts and circumstances.</a:t>
            </a:r>
          </a:p>
          <a:p>
            <a:pPr marL="1146175" lvl="2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CAO signs agreement.</a:t>
            </a:r>
          </a:p>
          <a:p>
            <a:pPr marL="1146175" lvl="2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CAO sends agreement to purchasing director.</a:t>
            </a:r>
          </a:p>
          <a:p>
            <a:pPr marL="803275" lvl="1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If CAO disapproves</a:t>
            </a:r>
          </a:p>
          <a:p>
            <a:pPr marL="1146175" lvl="2" indent="-231775" eaLnBrk="1" hangingPunct="1">
              <a:lnSpc>
                <a:spcPct val="90000"/>
              </a:lnSpc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Agency maintains all documents.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970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 smtClean="0">
                <a:ln>
                  <a:noFill/>
                </a:ln>
                <a:effectLst/>
                <a:latin typeface="Calibri" panose="020F0502020204030204" pitchFamily="34" charset="0"/>
                <a:cs typeface="Arial" charset="0"/>
              </a:rPr>
              <a:t>Ratification Agreement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0911" y="1447800"/>
            <a:ext cx="7207241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600"/>
              </a:spcBef>
              <a:buSzPct val="100000"/>
              <a:buFont typeface="Arial" panose="020B0604020202020204" pitchFamily="34" charset="0"/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RATIFICATION AGREEMENT (260:115-5-17)</a:t>
            </a:r>
          </a:p>
          <a:p>
            <a:pPr marL="0" indent="0" eaLnBrk="1" hangingPunct="1">
              <a:spcBef>
                <a:spcPts val="600"/>
              </a:spcBef>
              <a:buSzPct val="100000"/>
              <a:buNone/>
            </a:pPr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→</a:t>
            </a:r>
            <a:r>
              <a:rPr lang="en-US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Document used to resolve </a:t>
            </a:r>
            <a:r>
              <a:rPr 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a</a:t>
            </a:r>
            <a:r>
              <a:rPr lang="en-US" sz="2000" dirty="0" smtClean="0">
                <a:latin typeface="Calibri" panose="020F0502020204030204" pitchFamily="34" charset="0"/>
              </a:rPr>
              <a:t>n Unauthorized Commitment.</a:t>
            </a:r>
          </a:p>
          <a:p>
            <a:pPr marL="346075" indent="-346075" eaLnBrk="1" hangingPunct="1">
              <a:spcBef>
                <a:spcPts val="600"/>
              </a:spcBef>
              <a:buSzPct val="100000"/>
            </a:pPr>
            <a:r>
              <a:rPr lang="en-US" sz="2000" dirty="0" smtClean="0">
                <a:latin typeface="Calibri" panose="020F0502020204030204" pitchFamily="34" charset="0"/>
              </a:rPr>
              <a:t>Ratify the commitment. </a:t>
            </a:r>
          </a:p>
          <a:p>
            <a:pPr marL="688975" lvl="1" indent="-342900" eaLnBrk="1" hangingPunct="1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If chief administrative officer approves: </a:t>
            </a:r>
          </a:p>
          <a:p>
            <a:pPr lvl="2" eaLnBrk="1" hangingPunct="1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</a:pPr>
            <a:r>
              <a:rPr lang="en-US" sz="2000" dirty="0" smtClean="0">
                <a:latin typeface="Calibri" panose="020F0502020204030204" pitchFamily="34" charset="0"/>
              </a:rPr>
              <a:t>Agency negotiates a proposal.</a:t>
            </a:r>
          </a:p>
          <a:p>
            <a:pPr lvl="2" eaLnBrk="1" hangingPunct="1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</a:pPr>
            <a:r>
              <a:rPr lang="en-US" sz="2000" dirty="0" smtClean="0">
                <a:latin typeface="Calibri" panose="020F0502020204030204" pitchFamily="34" charset="0"/>
              </a:rPr>
              <a:t>CAO documents facts and circumstances.</a:t>
            </a:r>
          </a:p>
          <a:p>
            <a:pPr lvl="2" eaLnBrk="1" hangingPunct="1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</a:pPr>
            <a:r>
              <a:rPr lang="en-US" sz="2000" dirty="0" smtClean="0">
                <a:latin typeface="Calibri" panose="020F0502020204030204" pitchFamily="34" charset="0"/>
              </a:rPr>
              <a:t>CAO signs agreement.</a:t>
            </a:r>
          </a:p>
          <a:p>
            <a:pPr lvl="2" eaLnBrk="1" hangingPunct="1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</a:pPr>
            <a:r>
              <a:rPr lang="en-US" sz="2000" dirty="0" smtClean="0">
                <a:latin typeface="Calibri" panose="020F0502020204030204" pitchFamily="34" charset="0"/>
              </a:rPr>
              <a:t>CAO sends agreement to purchasing director.</a:t>
            </a:r>
          </a:p>
          <a:p>
            <a:pPr marL="630238" lvl="1" indent="-23018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If CAO disapproves.</a:t>
            </a:r>
          </a:p>
          <a:p>
            <a:pPr lvl="2" eaLnBrk="1" hangingPunct="1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</a:pPr>
            <a:r>
              <a:rPr lang="en-US" sz="2000" dirty="0" smtClean="0">
                <a:latin typeface="Calibri" panose="020F0502020204030204" pitchFamily="34" charset="0"/>
              </a:rPr>
              <a:t>Agency maintains all documents.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064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086600" cy="4525963"/>
          </a:xfrm>
        </p:spPr>
        <p:txBody>
          <a:bodyPr>
            <a:normAutofit/>
          </a:bodyPr>
          <a:lstStyle/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Title 74 </a:t>
            </a:r>
            <a:r>
              <a:rPr lang="en-US" sz="2000" i="1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§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85.7 (14).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Performed by attorney general.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Settle lawsuit with the state.</a:t>
            </a:r>
          </a:p>
          <a:p>
            <a:pPr marL="346075" indent="-346075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Agency reports agreements to speaker and president pro tempore.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64809" y="3810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Structured Settlement Agreements</a:t>
            </a:r>
            <a:endParaRPr lang="en-US" sz="32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840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086600" cy="3962400"/>
          </a:xfrm>
        </p:spPr>
        <p:txBody>
          <a:bodyPr>
            <a:normAutofit/>
          </a:bodyPr>
          <a:lstStyle/>
          <a:p>
            <a:pPr marL="349250" eaLnBrk="1" hangingPunct="1">
              <a:lnSpc>
                <a:spcPct val="90000"/>
              </a:lnSpc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Split Purchasing – Title 74 § 85.2 (33).</a:t>
            </a:r>
          </a:p>
          <a:p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Split purchase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means dividing a known quantity or failing to consolidate a known quantity of 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an acquisition </a:t>
            </a:r>
            <a:r>
              <a:rPr lang="en-US" sz="2000" dirty="0">
                <a:ln>
                  <a:noFill/>
                </a:ln>
                <a:effectLst/>
                <a:latin typeface="Calibri" panose="020F0502020204030204" pitchFamily="34" charset="0"/>
              </a:rPr>
              <a:t>for the purpose of evading a competitive bidding </a:t>
            </a: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requirement. It is illegal.</a:t>
            </a:r>
          </a:p>
          <a:p>
            <a:pPr marL="0" indent="0">
              <a:buNone/>
            </a:pPr>
            <a:endParaRPr lang="en-US" sz="2000" dirty="0" smtClean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Also know as:</a:t>
            </a:r>
          </a:p>
          <a:p>
            <a:pPr marL="0" indent="0" algn="ctr"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Known and Intent</a:t>
            </a:r>
            <a:endParaRPr lang="en-US" sz="200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Splitting Transactions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4540241" y="6400800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bg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227C85D-906D-4EAD-A215-5C77B05507A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96903" y="4572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Split Purchasing</a:t>
            </a:r>
            <a:endParaRPr lang="en-US" sz="32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01EE-AFF5-4A09-96E1-69442A19EFFA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0690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132B3286FF8346B22D1DA34C0719AC" ma:contentTypeVersion="15" ma:contentTypeDescription="Create a new document." ma:contentTypeScope="" ma:versionID="5656f20e457efa35fe8b71c94ad17a1e">
  <xsd:schema xmlns:xsd="http://www.w3.org/2001/XMLSchema" xmlns:xs="http://www.w3.org/2001/XMLSchema" xmlns:p="http://schemas.microsoft.com/office/2006/metadata/properties" xmlns:ns1="http://schemas.microsoft.com/sharepoint/v3" xmlns:ns3="2616b61c-01e3-420e-954d-f9606dbef896" xmlns:ns4="aec6b55d-3de3-4884-82c9-9045bd390d40" targetNamespace="http://schemas.microsoft.com/office/2006/metadata/properties" ma:root="true" ma:fieldsID="b75fd959b44630856f70fbac96bd80fc" ns1:_="" ns3:_="" ns4:_="">
    <xsd:import namespace="http://schemas.microsoft.com/sharepoint/v3"/>
    <xsd:import namespace="2616b61c-01e3-420e-954d-f9606dbef896"/>
    <xsd:import namespace="aec6b55d-3de3-4884-82c9-9045bd390d40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6b61c-01e3-420e-954d-f9606dbef8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6b55d-3de3-4884-82c9-9045bd390d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3D92F5-9F33-42FE-A567-521E65334496}">
  <ds:schemaRefs>
    <ds:schemaRef ds:uri="http://purl.org/dc/elements/1.1/"/>
    <ds:schemaRef ds:uri="http://schemas.microsoft.com/office/2006/metadata/properties"/>
    <ds:schemaRef ds:uri="http://schemas.microsoft.com/sharepoint/v3"/>
    <ds:schemaRef ds:uri="aec6b55d-3de3-4884-82c9-9045bd390d4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16b61c-01e3-420e-954d-f9606dbef89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BCE23-34B2-4FB8-BECA-7E9E206BD1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A3709A-ACCE-48A8-9051-179301A7E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616b61c-01e3-420e-954d-f9606dbef896"/>
    <ds:schemaRef ds:uri="aec6b55d-3de3-4884-82c9-9045bd390d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5981</TotalTime>
  <Words>398</Words>
  <Application>Microsoft Office PowerPoint</Application>
  <PresentationFormat>On-screen Show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Office Theme</vt:lpstr>
      <vt:lpstr>What to Expect from an OMES Audit Module 16</vt:lpstr>
      <vt:lpstr>Overview</vt:lpstr>
      <vt:lpstr>Learner Outcomes</vt:lpstr>
      <vt:lpstr>Topics</vt:lpstr>
      <vt:lpstr>OMES Audit Process</vt:lpstr>
      <vt:lpstr>OMES Audit Process</vt:lpstr>
      <vt:lpstr>Ratification Agreement</vt:lpstr>
      <vt:lpstr>PowerPoint Presentation</vt:lpstr>
      <vt:lpstr>PowerPoint Presentation</vt:lpstr>
      <vt:lpstr>State Agency Audit Acquisition Guide </vt:lpstr>
      <vt:lpstr>CONTINUE TO MODULE 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OMES &amp; DCAM Websites, PIMs</dc:title>
  <dc:creator>101049</dc:creator>
  <cp:lastModifiedBy>Jake Lowrey</cp:lastModifiedBy>
  <cp:revision>445</cp:revision>
  <cp:lastPrinted>2016-04-13T14:51:14Z</cp:lastPrinted>
  <dcterms:created xsi:type="dcterms:W3CDTF">2013-08-12T19:06:44Z</dcterms:created>
  <dcterms:modified xsi:type="dcterms:W3CDTF">2020-05-20T18:37:07Z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0x0101005C132B3286FF8346B22D1DA34C0719AC</vt:lpwstr>
  </property>
</Properties>
</file>