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2"/>
  </p:notesMasterIdLst>
  <p:sldIdLst>
    <p:sldId id="256" r:id="rId5"/>
    <p:sldId id="271" r:id="rId6"/>
    <p:sldId id="288" r:id="rId7"/>
    <p:sldId id="287" r:id="rId8"/>
    <p:sldId id="273" r:id="rId9"/>
    <p:sldId id="259" r:id="rId10"/>
    <p:sldId id="274" r:id="rId11"/>
    <p:sldId id="268" r:id="rId12"/>
    <p:sldId id="279" r:id="rId13"/>
    <p:sldId id="276" r:id="rId14"/>
    <p:sldId id="278" r:id="rId15"/>
    <p:sldId id="280" r:id="rId16"/>
    <p:sldId id="283" r:id="rId17"/>
    <p:sldId id="282" r:id="rId18"/>
    <p:sldId id="289" r:id="rId19"/>
    <p:sldId id="285" r:id="rId20"/>
    <p:sldId id="286" r:id="rId21"/>
    <p:sldId id="290" r:id="rId22"/>
    <p:sldId id="281" r:id="rId23"/>
    <p:sldId id="260" r:id="rId24"/>
    <p:sldId id="262" r:id="rId25"/>
    <p:sldId id="263" r:id="rId26"/>
    <p:sldId id="284" r:id="rId27"/>
    <p:sldId id="264" r:id="rId28"/>
    <p:sldId id="266" r:id="rId29"/>
    <p:sldId id="267" r:id="rId30"/>
    <p:sldId id="291"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9588"/>
    </p:cViewPr>
  </p:outlineViewPr>
  <p:notesTextViewPr>
    <p:cViewPr>
      <p:scale>
        <a:sx n="100" d="100"/>
        <a:sy n="100" d="100"/>
      </p:scale>
      <p:origin x="0" y="0"/>
    </p:cViewPr>
  </p:notesTextViewPr>
  <p:sorterViewPr>
    <p:cViewPr>
      <p:scale>
        <a:sx n="100" d="100"/>
        <a:sy n="100" d="100"/>
      </p:scale>
      <p:origin x="0" y="-32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A98A079-4275-42CA-83BA-BFBDAAE84E30}" type="datetimeFigureOut">
              <a:rPr lang="en-US" smtClean="0"/>
              <a:pPr/>
              <a:t>5/20/2020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718668-8BE3-45A7-BC40-0D07667F3A77}" type="slidenum">
              <a:rPr lang="en-US" smtClean="0"/>
              <a:pPr/>
              <a:t>‹#›</a:t>
            </a:fld>
            <a:endParaRPr lang="en-US"/>
          </a:p>
        </p:txBody>
      </p:sp>
    </p:spTree>
    <p:extLst>
      <p:ext uri="{BB962C8B-B14F-4D97-AF65-F5344CB8AC3E}">
        <p14:creationId xmlns:p14="http://schemas.microsoft.com/office/powerpoint/2010/main" val="1954501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Note:  Tied to index refers to pricing which may be adjusted during the contract based on pricing changes tied to a specific consumer price index (CPI).</a:t>
            </a:r>
          </a:p>
          <a:p>
            <a:endParaRPr lang="en-US" dirty="0"/>
          </a:p>
        </p:txBody>
      </p:sp>
      <p:sp>
        <p:nvSpPr>
          <p:cNvPr id="4" name="Slide Number Placeholder 3"/>
          <p:cNvSpPr>
            <a:spLocks noGrp="1"/>
          </p:cNvSpPr>
          <p:nvPr>
            <p:ph type="sldNum" sz="quarter" idx="10"/>
          </p:nvPr>
        </p:nvSpPr>
        <p:spPr/>
        <p:txBody>
          <a:bodyPr/>
          <a:lstStyle/>
          <a:p>
            <a:fld id="{13718668-8BE3-45A7-BC40-0D07667F3A77}" type="slidenum">
              <a:rPr lang="en-US" smtClean="0"/>
              <a:pPr/>
              <a:t>19</a:t>
            </a:fld>
            <a:endParaRPr lang="en-US"/>
          </a:p>
        </p:txBody>
      </p:sp>
    </p:spTree>
    <p:extLst>
      <p:ext uri="{BB962C8B-B14F-4D97-AF65-F5344CB8AC3E}">
        <p14:creationId xmlns:p14="http://schemas.microsoft.com/office/powerpoint/2010/main" val="264086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D45A06-4106-4759-8058-43EB2A617859}" type="slidenum">
              <a:rPr lang="en-US" smtClean="0"/>
              <a:pPr/>
              <a:t>23</a:t>
            </a:fld>
            <a:endParaRPr lang="en-US"/>
          </a:p>
        </p:txBody>
      </p:sp>
    </p:spTree>
    <p:extLst>
      <p:ext uri="{BB962C8B-B14F-4D97-AF65-F5344CB8AC3E}">
        <p14:creationId xmlns:p14="http://schemas.microsoft.com/office/powerpoint/2010/main" val="829971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718668-8BE3-45A7-BC40-0D07667F3A77}" type="slidenum">
              <a:rPr lang="en-US" smtClean="0"/>
              <a:pPr/>
              <a:t>26</a:t>
            </a:fld>
            <a:endParaRPr lang="en-US"/>
          </a:p>
        </p:txBody>
      </p:sp>
    </p:spTree>
    <p:extLst>
      <p:ext uri="{BB962C8B-B14F-4D97-AF65-F5344CB8AC3E}">
        <p14:creationId xmlns:p14="http://schemas.microsoft.com/office/powerpoint/2010/main" val="20965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370B09-1E78-4C36-82C0-380DE671179D}" type="datetime1">
              <a:rPr lang="en-US" smtClean="0"/>
              <a:t>5/20/2020</a:t>
            </a:fld>
            <a:endParaRPr lang="en-US"/>
          </a:p>
        </p:txBody>
      </p:sp>
      <p:sp>
        <p:nvSpPr>
          <p:cNvPr id="6" name="Slide Number Placeholder 5"/>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2186971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BF0E-1263-47B6-B595-1FC55DE1EB72}" type="datetime1">
              <a:rPr lang="en-US" smtClean="0"/>
              <a:t>5/20/2020</a:t>
            </a:fld>
            <a:endParaRPr lang="en-US"/>
          </a:p>
        </p:txBody>
      </p:sp>
      <p:sp>
        <p:nvSpPr>
          <p:cNvPr id="6" name="Slide Number Placeholder 5"/>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1559840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12F7D-A722-473A-AA50-6CBEA476E8F5}" type="datetime1">
              <a:rPr lang="en-US" smtClean="0"/>
              <a:t>5/20/2020</a:t>
            </a:fld>
            <a:endParaRPr lang="en-US"/>
          </a:p>
        </p:txBody>
      </p:sp>
      <p:sp>
        <p:nvSpPr>
          <p:cNvPr id="6" name="Slide Number Placeholder 5"/>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359307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F69C6-801D-43C8-A6E3-3B53A0FD8C98}" type="datetime1">
              <a:rPr lang="en-US" smtClean="0"/>
              <a:t>5/20/2020</a:t>
            </a:fld>
            <a:endParaRPr lang="en-US"/>
          </a:p>
        </p:txBody>
      </p:sp>
      <p:sp>
        <p:nvSpPr>
          <p:cNvPr id="7" name="Slide Number Placeholder 5"/>
          <p:cNvSpPr>
            <a:spLocks noGrp="1"/>
          </p:cNvSpPr>
          <p:nvPr>
            <p:ph type="sldNum" sz="quarter" idx="4"/>
          </p:nvPr>
        </p:nvSpPr>
        <p:spPr>
          <a:xfrm>
            <a:off x="3505200" y="6477000"/>
            <a:ext cx="2057400" cy="244476"/>
          </a:xfrm>
          <a:prstGeom prst="rect">
            <a:avLst/>
          </a:prstGeom>
        </p:spPr>
        <p:txBody>
          <a:bodyPr vert="horz" lIns="91440" tIns="45720" rIns="91440" bIns="45720" rtlCol="0" anchor="ctr"/>
          <a:lstStyle>
            <a:lvl1pPr algn="ctr">
              <a:defRPr sz="1050">
                <a:solidFill>
                  <a:schemeClr val="tx1"/>
                </a:solidFill>
              </a:defRPr>
            </a:lvl1pPr>
          </a:lstStyle>
          <a:p>
            <a:fld id="{7F1B4024-E2AA-46CA-95BC-ACBDDF5DF387}" type="slidenum">
              <a:rPr lang="en-US" smtClean="0"/>
              <a:pPr/>
              <a:t>‹#›</a:t>
            </a:fld>
            <a:endParaRPr lang="en-US" dirty="0"/>
          </a:p>
        </p:txBody>
      </p:sp>
    </p:spTree>
    <p:extLst>
      <p:ext uri="{BB962C8B-B14F-4D97-AF65-F5344CB8AC3E}">
        <p14:creationId xmlns:p14="http://schemas.microsoft.com/office/powerpoint/2010/main" val="2492797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B725E-97B5-4D98-879D-7A0674523C5D}" type="datetime1">
              <a:rPr lang="en-US" smtClean="0"/>
              <a:t>5/20/2020</a:t>
            </a:fld>
            <a:endParaRPr lang="en-US"/>
          </a:p>
        </p:txBody>
      </p:sp>
      <p:sp>
        <p:nvSpPr>
          <p:cNvPr id="6" name="Slide Number Placeholder 5"/>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134206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17D50C-4956-4110-8E93-C7643566E213}" type="datetime1">
              <a:rPr lang="en-US" smtClean="0"/>
              <a:t>5/20/2020</a:t>
            </a:fld>
            <a:endParaRPr lang="en-US"/>
          </a:p>
        </p:txBody>
      </p:sp>
      <p:sp>
        <p:nvSpPr>
          <p:cNvPr id="7" name="Slide Number Placeholder 6"/>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152129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B15CB-7C17-4A71-A9A6-C85C5C4B7565}" type="datetime1">
              <a:rPr lang="en-US" smtClean="0"/>
              <a:t>5/20/2020</a:t>
            </a:fld>
            <a:endParaRPr lang="en-US"/>
          </a:p>
        </p:txBody>
      </p:sp>
      <p:sp>
        <p:nvSpPr>
          <p:cNvPr id="9" name="Slide Number Placeholder 8"/>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361334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2BF9F-3F2B-4791-A3B4-15F132675C9B}" type="datetime1">
              <a:rPr lang="en-US" smtClean="0"/>
              <a:t>5/20/2020</a:t>
            </a:fld>
            <a:endParaRPr lang="en-US"/>
          </a:p>
        </p:txBody>
      </p:sp>
      <p:sp>
        <p:nvSpPr>
          <p:cNvPr id="5" name="Slide Number Placeholder 4"/>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188791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F37B4-A82E-4D28-B203-67DC355E6CE1}" type="datetime1">
              <a:rPr lang="en-US" smtClean="0"/>
              <a:t>5/20/2020</a:t>
            </a:fld>
            <a:endParaRPr lang="en-US"/>
          </a:p>
        </p:txBody>
      </p:sp>
      <p:sp>
        <p:nvSpPr>
          <p:cNvPr id="4" name="Slide Number Placeholder 3"/>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184711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83FA7-7B35-453C-A505-282A711E0A31}" type="datetime1">
              <a:rPr lang="en-US" smtClean="0"/>
              <a:t>5/20/2020</a:t>
            </a:fld>
            <a:endParaRPr lang="en-US"/>
          </a:p>
        </p:txBody>
      </p:sp>
      <p:sp>
        <p:nvSpPr>
          <p:cNvPr id="7" name="Slide Number Placeholder 6"/>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3775597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922A7-F91E-4DC8-A229-CAD818F7365C}" type="datetime1">
              <a:rPr lang="en-US" smtClean="0"/>
              <a:t>5/20/2020</a:t>
            </a:fld>
            <a:endParaRPr lang="en-US"/>
          </a:p>
        </p:txBody>
      </p:sp>
      <p:sp>
        <p:nvSpPr>
          <p:cNvPr id="7" name="Slide Number Placeholder 6"/>
          <p:cNvSpPr>
            <a:spLocks noGrp="1"/>
          </p:cNvSpPr>
          <p:nvPr>
            <p:ph type="sldNum" sz="quarter" idx="12"/>
          </p:nvPr>
        </p:nvSpPr>
        <p:spPr/>
        <p:txBody>
          <a:bodyPr/>
          <a:lstStyle/>
          <a:p>
            <a:fld id="{7F1B4024-E2AA-46CA-95BC-ACBDDF5DF387}" type="slidenum">
              <a:rPr lang="en-US" smtClean="0"/>
              <a:pPr/>
              <a:t>‹#›</a:t>
            </a:fld>
            <a:endParaRPr lang="en-US"/>
          </a:p>
        </p:txBody>
      </p:sp>
    </p:spTree>
    <p:extLst>
      <p:ext uri="{BB962C8B-B14F-4D97-AF65-F5344CB8AC3E}">
        <p14:creationId xmlns:p14="http://schemas.microsoft.com/office/powerpoint/2010/main" val="3646462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2AD27EF-BC9F-4516-9A39-49FEB102EF37}" type="datetime1">
              <a:rPr lang="en-US" smtClean="0"/>
              <a:t>5/20/2020</a:t>
            </a:fld>
            <a:endParaRPr lang="en-US"/>
          </a:p>
        </p:txBody>
      </p:sp>
      <p:sp>
        <p:nvSpPr>
          <p:cNvPr id="6" name="Slide Number Placeholder 5"/>
          <p:cNvSpPr>
            <a:spLocks noGrp="1"/>
          </p:cNvSpPr>
          <p:nvPr>
            <p:ph type="sldNum" sz="quarter" idx="4"/>
          </p:nvPr>
        </p:nvSpPr>
        <p:spPr>
          <a:xfrm>
            <a:off x="3505200" y="6477000"/>
            <a:ext cx="2057400" cy="244476"/>
          </a:xfrm>
          <a:prstGeom prst="rect">
            <a:avLst/>
          </a:prstGeom>
        </p:spPr>
        <p:txBody>
          <a:bodyPr vert="horz" lIns="91440" tIns="45720" rIns="91440" bIns="45720" rtlCol="0" anchor="ctr"/>
          <a:lstStyle>
            <a:lvl1pPr algn="ctr">
              <a:defRPr sz="1050">
                <a:solidFill>
                  <a:schemeClr val="tx1"/>
                </a:solidFill>
              </a:defRPr>
            </a:lvl1pPr>
          </a:lstStyle>
          <a:p>
            <a:fld id="{2A87CF1C-00BC-4142-8C2D-3EDFE7F867F6}" type="slidenum">
              <a:rPr lang="en-US" smtClean="0"/>
              <a:t>‹#›</a:t>
            </a:fld>
            <a:endParaRPr lang="en-US" dirty="0"/>
          </a:p>
        </p:txBody>
      </p:sp>
    </p:spTree>
    <p:extLst>
      <p:ext uri="{BB962C8B-B14F-4D97-AF65-F5344CB8AC3E}">
        <p14:creationId xmlns:p14="http://schemas.microsoft.com/office/powerpoint/2010/main" val="20594096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hoovers.com/free/tools/bcl/" TargetMode="External"/><Relationship Id="rId3" Type="http://schemas.openxmlformats.org/officeDocument/2006/relationships/hyperlink" Target="http://www.bls.gov/ppi/" TargetMode="External"/><Relationship Id="rId7" Type="http://schemas.openxmlformats.org/officeDocument/2006/relationships/hyperlink" Target="http://www.greenbook.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kbb.com/" TargetMode="External"/><Relationship Id="rId5" Type="http://schemas.openxmlformats.org/officeDocument/2006/relationships/hyperlink" Target="http://www.edmunds.com/" TargetMode="External"/><Relationship Id="rId4" Type="http://schemas.openxmlformats.org/officeDocument/2006/relationships/hyperlink" Target="http://www.crbtrader.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0"/>
            <a:ext cx="8839200" cy="1295400"/>
          </a:xfrm>
        </p:spPr>
        <p:txBody>
          <a:bodyPr>
            <a:normAutofit/>
          </a:bodyPr>
          <a:lstStyle/>
          <a:p>
            <a:r>
              <a:rPr lang="en-US" sz="3600" dirty="0" smtClean="0">
                <a:latin typeface="+mn-lt"/>
              </a:rPr>
              <a:t>Strategic Sourcing Best Practices</a:t>
            </a:r>
            <a:br>
              <a:rPr lang="en-US" sz="3600" dirty="0" smtClean="0">
                <a:latin typeface="+mn-lt"/>
              </a:rPr>
            </a:br>
            <a:r>
              <a:rPr lang="en-US" sz="3600" dirty="0" smtClean="0">
                <a:latin typeface="+mn-lt"/>
              </a:rPr>
              <a:t>Module 12</a:t>
            </a:r>
            <a:endParaRPr lang="en-US" sz="3600" dirty="0">
              <a:latin typeface="+mn-lt"/>
            </a:endParaRPr>
          </a:p>
        </p:txBody>
      </p:sp>
      <p:sp>
        <p:nvSpPr>
          <p:cNvPr id="3" name="Slide Number Placeholder 2"/>
          <p:cNvSpPr>
            <a:spLocks noGrp="1"/>
          </p:cNvSpPr>
          <p:nvPr>
            <p:ph type="sldNum" sz="quarter" idx="12"/>
          </p:nvPr>
        </p:nvSpPr>
        <p:spPr>
          <a:xfrm>
            <a:off x="3505200" y="6400800"/>
            <a:ext cx="2057400" cy="244476"/>
          </a:xfrm>
        </p:spPr>
        <p:txBody>
          <a:bodyPr/>
          <a:lstStyle/>
          <a:p>
            <a:fld id="{7F1B4024-E2AA-46CA-95BC-ACBDDF5DF387}"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772400" cy="3276600"/>
          </a:xfrm>
        </p:spPr>
        <p:txBody>
          <a:bodyPr>
            <a:noAutofit/>
          </a:bodyPr>
          <a:lstStyle/>
          <a:p>
            <a:pPr marL="339725" indent="-339725">
              <a:lnSpc>
                <a:spcPct val="100000"/>
              </a:lnSpc>
              <a:spcBef>
                <a:spcPts val="600"/>
              </a:spcBef>
            </a:pPr>
            <a:r>
              <a:rPr lang="en-US" sz="2400" b="1" i="1" dirty="0" smtClean="0"/>
              <a:t>Gather</a:t>
            </a:r>
            <a:r>
              <a:rPr lang="en-US" sz="2400" b="1" dirty="0" smtClean="0"/>
              <a:t> Spend Data</a:t>
            </a:r>
          </a:p>
          <a:p>
            <a:pPr marL="576263" lvl="1" indent="-233363">
              <a:lnSpc>
                <a:spcPct val="100000"/>
              </a:lnSpc>
              <a:spcBef>
                <a:spcPts val="600"/>
              </a:spcBef>
            </a:pPr>
            <a:r>
              <a:rPr lang="en-US" sz="2400" dirty="0" smtClean="0"/>
              <a:t>AP reports.</a:t>
            </a:r>
          </a:p>
          <a:p>
            <a:pPr marL="576263" lvl="1" indent="-233363">
              <a:lnSpc>
                <a:spcPct val="100000"/>
              </a:lnSpc>
              <a:spcBef>
                <a:spcPts val="600"/>
              </a:spcBef>
            </a:pPr>
            <a:r>
              <a:rPr lang="en-US" sz="2400" dirty="0" smtClean="0"/>
              <a:t>Other entity usage. </a:t>
            </a:r>
          </a:p>
          <a:p>
            <a:pPr marL="576263" lvl="1" indent="-233363">
              <a:lnSpc>
                <a:spcPct val="100000"/>
              </a:lnSpc>
              <a:spcBef>
                <a:spcPts val="600"/>
              </a:spcBef>
            </a:pPr>
            <a:r>
              <a:rPr lang="en-US" sz="2400" dirty="0" smtClean="0"/>
              <a:t>P-card data.</a:t>
            </a:r>
          </a:p>
          <a:p>
            <a:pPr marL="576263" lvl="1" indent="-233363">
              <a:lnSpc>
                <a:spcPct val="100000"/>
              </a:lnSpc>
              <a:spcBef>
                <a:spcPts val="600"/>
              </a:spcBef>
            </a:pPr>
            <a:r>
              <a:rPr lang="en-US" sz="2400" dirty="0" smtClean="0"/>
              <a:t>Invoices.</a:t>
            </a:r>
          </a:p>
          <a:p>
            <a:pPr marL="576263" lvl="1" indent="-233363">
              <a:lnSpc>
                <a:spcPct val="100000"/>
              </a:lnSpc>
              <a:spcBef>
                <a:spcPts val="600"/>
              </a:spcBef>
            </a:pPr>
            <a:r>
              <a:rPr lang="en-US" sz="2400" dirty="0" smtClean="0"/>
              <a:t>Supplier reporting.</a:t>
            </a:r>
          </a:p>
          <a:p>
            <a:pPr marL="576263" lvl="1" indent="-233363">
              <a:lnSpc>
                <a:spcPct val="100000"/>
              </a:lnSpc>
              <a:spcBef>
                <a:spcPts val="600"/>
              </a:spcBef>
            </a:pPr>
            <a:r>
              <a:rPr lang="en-US" sz="2400" dirty="0" smtClean="0"/>
              <a:t>System metrics.</a:t>
            </a:r>
          </a:p>
        </p:txBody>
      </p:sp>
      <p:sp>
        <p:nvSpPr>
          <p:cNvPr id="5" name="Rectangle 4"/>
          <p:cNvSpPr/>
          <p:nvPr/>
        </p:nvSpPr>
        <p:spPr>
          <a:xfrm>
            <a:off x="609600" y="685800"/>
            <a:ext cx="8458200" cy="584775"/>
          </a:xfrm>
          <a:prstGeom prst="rect">
            <a:avLst/>
          </a:prstGeom>
          <a:noFill/>
        </p:spPr>
        <p:txBody>
          <a:bodyPr wrap="square" lIns="91440" tIns="45720" rIns="91440" bIns="45720">
            <a:spAutoFit/>
          </a:bodyPr>
          <a:lstStyle/>
          <a:p>
            <a:pPr algn="ctr"/>
            <a:r>
              <a:rPr lang="en-US" sz="3200" dirty="0" smtClean="0">
                <a:ln w="1905"/>
              </a:rPr>
              <a:t>Process of Spend Analysis</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772400" cy="3657600"/>
          </a:xfrm>
        </p:spPr>
        <p:txBody>
          <a:bodyPr>
            <a:noAutofit/>
          </a:bodyPr>
          <a:lstStyle/>
          <a:p>
            <a:pPr marL="339725" indent="-339725">
              <a:lnSpc>
                <a:spcPct val="100000"/>
              </a:lnSpc>
              <a:spcBef>
                <a:spcPts val="600"/>
              </a:spcBef>
            </a:pPr>
            <a:r>
              <a:rPr lang="en-US" sz="2400" b="1" i="1" dirty="0" smtClean="0"/>
              <a:t>Cleanse</a:t>
            </a:r>
            <a:r>
              <a:rPr lang="en-US" sz="2400" b="1" dirty="0" smtClean="0"/>
              <a:t> Data</a:t>
            </a:r>
          </a:p>
          <a:p>
            <a:pPr marL="574675" lvl="1" indent="-231775">
              <a:lnSpc>
                <a:spcPct val="100000"/>
              </a:lnSpc>
              <a:spcBef>
                <a:spcPts val="600"/>
              </a:spcBef>
            </a:pPr>
            <a:r>
              <a:rPr lang="en-US" sz="2400" dirty="0" smtClean="0"/>
              <a:t>Duplicated suppliers.</a:t>
            </a:r>
          </a:p>
          <a:p>
            <a:pPr marL="574675" lvl="1" indent="-231775">
              <a:lnSpc>
                <a:spcPct val="100000"/>
              </a:lnSpc>
              <a:spcBef>
                <a:spcPts val="600"/>
              </a:spcBef>
            </a:pPr>
            <a:r>
              <a:rPr lang="en-US" sz="2400" dirty="0" smtClean="0"/>
              <a:t>Miscoded categories.</a:t>
            </a:r>
          </a:p>
          <a:p>
            <a:pPr marL="342900" lvl="1" indent="0">
              <a:lnSpc>
                <a:spcPct val="100000"/>
              </a:lnSpc>
              <a:spcBef>
                <a:spcPts val="600"/>
              </a:spcBef>
              <a:buNone/>
            </a:pPr>
            <a:endParaRPr lang="en-US" sz="2400" b="1" dirty="0" smtClean="0"/>
          </a:p>
          <a:p>
            <a:pPr marL="339725" indent="-339725">
              <a:lnSpc>
                <a:spcPct val="100000"/>
              </a:lnSpc>
              <a:spcBef>
                <a:spcPts val="600"/>
              </a:spcBef>
            </a:pPr>
            <a:r>
              <a:rPr lang="en-US" sz="2400" b="1" i="1" dirty="0" smtClean="0"/>
              <a:t>Evaluate</a:t>
            </a:r>
            <a:r>
              <a:rPr lang="en-US" sz="2400" b="1" dirty="0" smtClean="0"/>
              <a:t> and </a:t>
            </a:r>
            <a:r>
              <a:rPr lang="en-US" sz="2400" b="1" i="1" dirty="0" smtClean="0"/>
              <a:t>Prioritize</a:t>
            </a:r>
          </a:p>
          <a:p>
            <a:pPr marL="574675" lvl="1" indent="-231775">
              <a:lnSpc>
                <a:spcPct val="100000"/>
              </a:lnSpc>
              <a:spcBef>
                <a:spcPts val="600"/>
              </a:spcBef>
            </a:pPr>
            <a:r>
              <a:rPr lang="en-US" sz="2400" dirty="0" smtClean="0"/>
              <a:t>Where is our biggest spend?</a:t>
            </a:r>
          </a:p>
          <a:p>
            <a:pPr marL="574675" lvl="1" indent="-231775">
              <a:lnSpc>
                <a:spcPct val="100000"/>
              </a:lnSpc>
              <a:spcBef>
                <a:spcPts val="600"/>
              </a:spcBef>
            </a:pPr>
            <a:r>
              <a:rPr lang="en-US" sz="2400" dirty="0" smtClean="0"/>
              <a:t>Do we have a contract?</a:t>
            </a:r>
          </a:p>
          <a:p>
            <a:pPr marL="574675" lvl="1" indent="-231775">
              <a:lnSpc>
                <a:spcPct val="100000"/>
              </a:lnSpc>
              <a:spcBef>
                <a:spcPts val="600"/>
              </a:spcBef>
            </a:pPr>
            <a:r>
              <a:rPr lang="en-US" sz="2400" dirty="0" smtClean="0"/>
              <a:t>What is the complexity of the acquisition?</a:t>
            </a:r>
          </a:p>
          <a:p>
            <a:pPr marL="574675" lvl="1" indent="-231775">
              <a:lnSpc>
                <a:spcPct val="100000"/>
              </a:lnSpc>
              <a:spcBef>
                <a:spcPts val="600"/>
              </a:spcBef>
            </a:pPr>
            <a:r>
              <a:rPr lang="en-US" sz="2400" dirty="0" smtClean="0"/>
              <a:t>What is market timing?</a:t>
            </a:r>
          </a:p>
        </p:txBody>
      </p:sp>
      <p:sp>
        <p:nvSpPr>
          <p:cNvPr id="5" name="Rectangle 4"/>
          <p:cNvSpPr/>
          <p:nvPr/>
        </p:nvSpPr>
        <p:spPr>
          <a:xfrm>
            <a:off x="609600" y="634425"/>
            <a:ext cx="8458200" cy="584775"/>
          </a:xfrm>
          <a:prstGeom prst="rect">
            <a:avLst/>
          </a:prstGeom>
          <a:noFill/>
        </p:spPr>
        <p:txBody>
          <a:bodyPr wrap="square" lIns="91440" tIns="45720" rIns="91440" bIns="45720">
            <a:spAutoFit/>
          </a:bodyPr>
          <a:lstStyle/>
          <a:p>
            <a:pPr algn="ctr"/>
            <a:r>
              <a:rPr lang="en-US" sz="3200" dirty="0" smtClean="0">
                <a:ln w="1905"/>
              </a:rPr>
              <a:t>Process of Spend Analysis (Cont.)</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162800" cy="4267200"/>
          </a:xfrm>
        </p:spPr>
        <p:txBody>
          <a:bodyPr>
            <a:noAutofit/>
          </a:bodyPr>
          <a:lstStyle/>
          <a:p>
            <a:pPr marL="339725" indent="-339725">
              <a:lnSpc>
                <a:spcPct val="100000"/>
              </a:lnSpc>
              <a:spcBef>
                <a:spcPts val="600"/>
              </a:spcBef>
            </a:pPr>
            <a:r>
              <a:rPr lang="en-US" sz="2400" dirty="0" smtClean="0"/>
              <a:t>Who are your end users/internal customers?</a:t>
            </a:r>
          </a:p>
          <a:p>
            <a:pPr marL="339725" indent="-339725">
              <a:lnSpc>
                <a:spcPct val="100000"/>
              </a:lnSpc>
              <a:spcBef>
                <a:spcPts val="600"/>
              </a:spcBef>
            </a:pPr>
            <a:r>
              <a:rPr lang="en-US" sz="2400" dirty="0" smtClean="0"/>
              <a:t>Do different users/internal customers have different needs?</a:t>
            </a:r>
          </a:p>
          <a:p>
            <a:pPr marL="339725" indent="-339725">
              <a:lnSpc>
                <a:spcPct val="100000"/>
              </a:lnSpc>
              <a:spcBef>
                <a:spcPts val="600"/>
              </a:spcBef>
            </a:pPr>
            <a:r>
              <a:rPr lang="en-US" sz="2400" dirty="0" smtClean="0"/>
              <a:t>What is most important and primary objective(s) to each user/internal customer?</a:t>
            </a:r>
          </a:p>
          <a:p>
            <a:pPr marL="339725" indent="-339725">
              <a:lnSpc>
                <a:spcPct val="100000"/>
              </a:lnSpc>
              <a:spcBef>
                <a:spcPts val="600"/>
              </a:spcBef>
            </a:pPr>
            <a:r>
              <a:rPr lang="en-US" sz="2400" dirty="0" smtClean="0"/>
              <a:t>What are </a:t>
            </a:r>
            <a:r>
              <a:rPr lang="en-US" sz="2400" b="1" dirty="0" smtClean="0"/>
              <a:t>needs</a:t>
            </a:r>
            <a:r>
              <a:rPr lang="en-US" sz="2400" dirty="0" smtClean="0"/>
              <a:t> vs. </a:t>
            </a:r>
            <a:r>
              <a:rPr lang="en-US" sz="2400" b="1" dirty="0" smtClean="0"/>
              <a:t>wants</a:t>
            </a:r>
            <a:r>
              <a:rPr lang="en-US" sz="2400" dirty="0" smtClean="0"/>
              <a:t>? </a:t>
            </a:r>
          </a:p>
          <a:p>
            <a:pPr marL="339725" indent="-339725">
              <a:lnSpc>
                <a:spcPct val="100000"/>
              </a:lnSpc>
              <a:spcBef>
                <a:spcPts val="600"/>
              </a:spcBef>
            </a:pPr>
            <a:r>
              <a:rPr lang="en-US" sz="2400" dirty="0" smtClean="0"/>
              <a:t>Have recent acquisitions met your needs?</a:t>
            </a:r>
          </a:p>
          <a:p>
            <a:pPr marL="339725" indent="-339725">
              <a:lnSpc>
                <a:spcPct val="100000"/>
              </a:lnSpc>
              <a:spcBef>
                <a:spcPts val="600"/>
              </a:spcBef>
            </a:pPr>
            <a:r>
              <a:rPr lang="en-US" sz="2400" dirty="0" smtClean="0"/>
              <a:t>Are there opportunities for standardization?</a:t>
            </a:r>
          </a:p>
          <a:p>
            <a:pPr marL="339725" indent="-339725">
              <a:lnSpc>
                <a:spcPct val="100000"/>
              </a:lnSpc>
              <a:spcBef>
                <a:spcPts val="600"/>
              </a:spcBef>
            </a:pPr>
            <a:r>
              <a:rPr lang="en-US" sz="2400" dirty="0" smtClean="0"/>
              <a:t>What are the delivery requirements?</a:t>
            </a:r>
            <a:endParaRPr lang="en-US" sz="2400" dirty="0"/>
          </a:p>
        </p:txBody>
      </p:sp>
      <p:sp>
        <p:nvSpPr>
          <p:cNvPr id="5" name="Rectangle 4"/>
          <p:cNvSpPr/>
          <p:nvPr/>
        </p:nvSpPr>
        <p:spPr>
          <a:xfrm>
            <a:off x="609600" y="381000"/>
            <a:ext cx="8458200" cy="1077218"/>
          </a:xfrm>
          <a:prstGeom prst="rect">
            <a:avLst/>
          </a:prstGeom>
          <a:noFill/>
        </p:spPr>
        <p:txBody>
          <a:bodyPr wrap="square" lIns="91440" tIns="45720" rIns="91440" bIns="45720">
            <a:spAutoFit/>
          </a:bodyPr>
          <a:lstStyle/>
          <a:p>
            <a:pPr algn="ctr"/>
            <a:r>
              <a:rPr lang="en-US" sz="3200" dirty="0" smtClean="0">
                <a:ln w="1905"/>
              </a:rPr>
              <a:t>End User Interviews – </a:t>
            </a:r>
          </a:p>
          <a:p>
            <a:pPr algn="ctr"/>
            <a:r>
              <a:rPr lang="en-US" sz="3200" dirty="0" smtClean="0">
                <a:ln w="1905"/>
              </a:rPr>
              <a:t>What to Consider</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086600" cy="3889375"/>
          </a:xfrm>
        </p:spPr>
        <p:txBody>
          <a:bodyPr/>
          <a:lstStyle/>
          <a:p>
            <a:pPr marL="339725" indent="-339725">
              <a:lnSpc>
                <a:spcPct val="100000"/>
              </a:lnSpc>
              <a:spcBef>
                <a:spcPts val="600"/>
              </a:spcBef>
            </a:pPr>
            <a:r>
              <a:rPr lang="en-US" sz="2400" dirty="0" smtClean="0"/>
              <a:t>What is the </a:t>
            </a:r>
            <a:r>
              <a:rPr lang="en-US" sz="2400" b="1" dirty="0" smtClean="0"/>
              <a:t>annual spend </a:t>
            </a:r>
            <a:r>
              <a:rPr lang="en-US" sz="2400" dirty="0" smtClean="0"/>
              <a:t>by category (example-product or service)?</a:t>
            </a:r>
          </a:p>
          <a:p>
            <a:pPr marL="339725" indent="-339725">
              <a:lnSpc>
                <a:spcPct val="100000"/>
              </a:lnSpc>
              <a:spcBef>
                <a:spcPts val="600"/>
              </a:spcBef>
            </a:pPr>
            <a:r>
              <a:rPr lang="en-US" sz="2400" dirty="0" smtClean="0"/>
              <a:t>Is category currently </a:t>
            </a:r>
            <a:r>
              <a:rPr lang="en-US" sz="2400" b="1" dirty="0" smtClean="0"/>
              <a:t>under contract</a:t>
            </a:r>
            <a:r>
              <a:rPr lang="en-US" sz="2400" dirty="0" smtClean="0"/>
              <a:t>? </a:t>
            </a:r>
          </a:p>
          <a:p>
            <a:pPr marL="339725" indent="-339725">
              <a:lnSpc>
                <a:spcPct val="100000"/>
              </a:lnSpc>
              <a:spcBef>
                <a:spcPts val="600"/>
              </a:spcBef>
            </a:pPr>
            <a:r>
              <a:rPr lang="en-US" sz="2400" dirty="0" smtClean="0"/>
              <a:t>Are there </a:t>
            </a:r>
            <a:r>
              <a:rPr lang="en-US" sz="2400" b="1" dirty="0" smtClean="0"/>
              <a:t>timing</a:t>
            </a:r>
            <a:r>
              <a:rPr lang="en-US" sz="2400" dirty="0" smtClean="0"/>
              <a:t> considerations?</a:t>
            </a:r>
          </a:p>
          <a:p>
            <a:pPr marL="574675" indent="-234950">
              <a:lnSpc>
                <a:spcPct val="100000"/>
              </a:lnSpc>
              <a:spcBef>
                <a:spcPts val="600"/>
              </a:spcBef>
            </a:pPr>
            <a:r>
              <a:rPr lang="en-US" sz="2400" b="1" dirty="0" smtClean="0"/>
              <a:t>Competing</a:t>
            </a:r>
            <a:r>
              <a:rPr lang="en-US" sz="2400" dirty="0" smtClean="0"/>
              <a:t> major solicitations?</a:t>
            </a:r>
          </a:p>
          <a:p>
            <a:pPr marL="574675" indent="-234950">
              <a:lnSpc>
                <a:spcPct val="100000"/>
              </a:lnSpc>
              <a:spcBef>
                <a:spcPts val="600"/>
              </a:spcBef>
            </a:pPr>
            <a:r>
              <a:rPr lang="en-US" sz="2400" b="1" dirty="0" smtClean="0"/>
              <a:t>Market</a:t>
            </a:r>
            <a:r>
              <a:rPr lang="en-US" sz="2400" dirty="0" smtClean="0"/>
              <a:t> considerations?</a:t>
            </a:r>
          </a:p>
          <a:p>
            <a:pPr marL="339725" indent="-339725">
              <a:lnSpc>
                <a:spcPct val="100000"/>
              </a:lnSpc>
              <a:spcBef>
                <a:spcPts val="600"/>
              </a:spcBef>
            </a:pPr>
            <a:r>
              <a:rPr lang="en-US" sz="2400" dirty="0" smtClean="0"/>
              <a:t>What is the </a:t>
            </a:r>
            <a:r>
              <a:rPr lang="en-US" sz="2400" b="1" dirty="0" smtClean="0"/>
              <a:t>complexity</a:t>
            </a:r>
            <a:r>
              <a:rPr lang="en-US" sz="2400" dirty="0" smtClean="0"/>
              <a:t> of the category?</a:t>
            </a:r>
          </a:p>
          <a:p>
            <a:pPr marL="339725" indent="-339725">
              <a:lnSpc>
                <a:spcPct val="100000"/>
              </a:lnSpc>
              <a:spcBef>
                <a:spcPts val="600"/>
              </a:spcBef>
            </a:pPr>
            <a:r>
              <a:rPr lang="en-US" sz="2400" dirty="0" smtClean="0"/>
              <a:t>Would smaller spend but less complex categories yield </a:t>
            </a:r>
            <a:r>
              <a:rPr lang="en-US" sz="2400" b="1" dirty="0" smtClean="0"/>
              <a:t>quicker savings</a:t>
            </a:r>
            <a:r>
              <a:rPr lang="en-US" sz="2400" dirty="0" smtClean="0"/>
              <a:t>?</a:t>
            </a:r>
            <a:endParaRPr lang="en-US" dirty="0"/>
          </a:p>
        </p:txBody>
      </p:sp>
      <p:sp>
        <p:nvSpPr>
          <p:cNvPr id="5" name="Rectangle 4"/>
          <p:cNvSpPr/>
          <p:nvPr/>
        </p:nvSpPr>
        <p:spPr>
          <a:xfrm>
            <a:off x="609600" y="304800"/>
            <a:ext cx="8458200" cy="584775"/>
          </a:xfrm>
          <a:prstGeom prst="rect">
            <a:avLst/>
          </a:prstGeom>
          <a:noFill/>
        </p:spPr>
        <p:txBody>
          <a:bodyPr wrap="square" lIns="91440" tIns="45720" rIns="91440" bIns="45720">
            <a:spAutoFit/>
          </a:bodyPr>
          <a:lstStyle/>
          <a:p>
            <a:pPr algn="ctr"/>
            <a:r>
              <a:rPr lang="en-US" sz="3200" dirty="0" smtClean="0">
                <a:ln w="1905"/>
              </a:rPr>
              <a:t>Prioritize Categories</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7162800" cy="5181600"/>
          </a:xfrm>
        </p:spPr>
        <p:txBody>
          <a:bodyPr>
            <a:noAutofit/>
          </a:bodyPr>
          <a:lstStyle/>
          <a:p>
            <a:pPr marL="339725" indent="-339725">
              <a:lnSpc>
                <a:spcPct val="100000"/>
              </a:lnSpc>
              <a:spcBef>
                <a:spcPts val="600"/>
              </a:spcBef>
            </a:pPr>
            <a:r>
              <a:rPr lang="en-US" sz="2400" dirty="0" smtClean="0"/>
              <a:t>Baseline is documentation established from historical purchases:</a:t>
            </a:r>
          </a:p>
          <a:p>
            <a:pPr marL="576263" lvl="1" indent="-233363">
              <a:lnSpc>
                <a:spcPct val="100000"/>
              </a:lnSpc>
              <a:spcBef>
                <a:spcPts val="600"/>
              </a:spcBef>
            </a:pPr>
            <a:r>
              <a:rPr lang="en-US" sz="2400" dirty="0" smtClean="0"/>
              <a:t>What did we purchase?</a:t>
            </a:r>
          </a:p>
          <a:p>
            <a:pPr marL="576263" lvl="1" indent="-233363">
              <a:lnSpc>
                <a:spcPct val="100000"/>
              </a:lnSpc>
              <a:spcBef>
                <a:spcPts val="600"/>
              </a:spcBef>
            </a:pPr>
            <a:r>
              <a:rPr lang="en-US" sz="2400" dirty="0" smtClean="0"/>
              <a:t>How much did we purchase?</a:t>
            </a:r>
          </a:p>
          <a:p>
            <a:pPr marL="576263" lvl="1" indent="-233363">
              <a:lnSpc>
                <a:spcPct val="100000"/>
              </a:lnSpc>
              <a:spcBef>
                <a:spcPts val="600"/>
              </a:spcBef>
            </a:pPr>
            <a:r>
              <a:rPr lang="en-US" sz="2400" dirty="0" smtClean="0"/>
              <a:t>How much did we spend?</a:t>
            </a:r>
          </a:p>
          <a:p>
            <a:pPr marL="576263" lvl="1" indent="-233363">
              <a:lnSpc>
                <a:spcPct val="100000"/>
              </a:lnSpc>
              <a:spcBef>
                <a:spcPts val="600"/>
              </a:spcBef>
            </a:pPr>
            <a:r>
              <a:rPr lang="en-US" sz="2400" dirty="0" smtClean="0"/>
              <a:t>Are there maintenance expenses?</a:t>
            </a:r>
          </a:p>
          <a:p>
            <a:pPr marL="576263" lvl="1" indent="-233363">
              <a:lnSpc>
                <a:spcPct val="100000"/>
              </a:lnSpc>
              <a:spcBef>
                <a:spcPts val="600"/>
              </a:spcBef>
            </a:pPr>
            <a:r>
              <a:rPr lang="en-US" sz="2400" dirty="0" smtClean="0"/>
              <a:t>Are you going to inventory items or do Just in Time (JIT-ordered just as they are needed) orders?  </a:t>
            </a:r>
          </a:p>
          <a:p>
            <a:pPr marL="339725" indent="-339725">
              <a:lnSpc>
                <a:spcPct val="100000"/>
              </a:lnSpc>
              <a:spcBef>
                <a:spcPts val="600"/>
              </a:spcBef>
            </a:pPr>
            <a:r>
              <a:rPr lang="en-US" sz="2400" dirty="0" smtClean="0"/>
              <a:t>Baseline can be very limited and include only cost and quality characteristics.</a:t>
            </a:r>
          </a:p>
          <a:p>
            <a:pPr marL="339725" indent="-339725">
              <a:lnSpc>
                <a:spcPct val="100000"/>
              </a:lnSpc>
              <a:spcBef>
                <a:spcPts val="600"/>
              </a:spcBef>
            </a:pPr>
            <a:r>
              <a:rPr lang="en-US" sz="2400" dirty="0" smtClean="0"/>
              <a:t>Baseline can be very complex, comprised of a </a:t>
            </a:r>
            <a:r>
              <a:rPr lang="en-US" sz="2400" i="1" dirty="0" smtClean="0"/>
              <a:t>market basket </a:t>
            </a:r>
            <a:r>
              <a:rPr lang="en-US" sz="2400" dirty="0" smtClean="0"/>
              <a:t>of items or services.</a:t>
            </a:r>
            <a:endParaRPr lang="en-US" sz="2400" dirty="0"/>
          </a:p>
        </p:txBody>
      </p:sp>
      <p:sp>
        <p:nvSpPr>
          <p:cNvPr id="5" name="Rectangle 4"/>
          <p:cNvSpPr/>
          <p:nvPr/>
        </p:nvSpPr>
        <p:spPr>
          <a:xfrm>
            <a:off x="609600" y="381000"/>
            <a:ext cx="8458200" cy="584775"/>
          </a:xfrm>
          <a:prstGeom prst="rect">
            <a:avLst/>
          </a:prstGeom>
          <a:noFill/>
        </p:spPr>
        <p:txBody>
          <a:bodyPr wrap="square" lIns="91440" tIns="45720" rIns="91440" bIns="45720">
            <a:spAutoFit/>
          </a:bodyPr>
          <a:lstStyle/>
          <a:p>
            <a:pPr algn="ctr"/>
            <a:r>
              <a:rPr lang="en-US" sz="3200" dirty="0" smtClean="0">
                <a:ln w="1905"/>
              </a:rPr>
              <a:t>Build a Baseline</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7620000" cy="4351338"/>
          </a:xfrm>
        </p:spPr>
        <p:txBody>
          <a:bodyPr>
            <a:normAutofit/>
          </a:bodyPr>
          <a:lstStyle/>
          <a:p>
            <a:pPr>
              <a:lnSpc>
                <a:spcPct val="110000"/>
              </a:lnSpc>
              <a:spcBef>
                <a:spcPts val="600"/>
              </a:spcBef>
            </a:pPr>
            <a:r>
              <a:rPr lang="en-US" sz="2400" dirty="0" smtClean="0"/>
              <a:t>How much is current product?</a:t>
            </a:r>
          </a:p>
          <a:p>
            <a:pPr marL="574675" lvl="1" indent="0">
              <a:lnSpc>
                <a:spcPct val="110000"/>
              </a:lnSpc>
              <a:spcBef>
                <a:spcPts val="600"/>
              </a:spcBef>
              <a:buNone/>
            </a:pPr>
            <a:r>
              <a:rPr lang="en-US" sz="2400" dirty="0" smtClean="0"/>
              <a:t>Purchased </a:t>
            </a:r>
            <a:r>
              <a:rPr lang="en-US" sz="2400" dirty="0"/>
              <a:t>“Brand X” laptops in 2015 for $ 1,200 </a:t>
            </a:r>
            <a:r>
              <a:rPr lang="en-US" sz="2400" dirty="0" smtClean="0"/>
              <a:t>each.</a:t>
            </a:r>
            <a:endParaRPr lang="en-US" sz="2400" dirty="0"/>
          </a:p>
          <a:p>
            <a:pPr marL="574675" lvl="1" indent="0">
              <a:lnSpc>
                <a:spcPct val="110000"/>
              </a:lnSpc>
              <a:spcBef>
                <a:spcPts val="600"/>
              </a:spcBef>
              <a:buNone/>
            </a:pPr>
            <a:r>
              <a:rPr lang="en-US" sz="2400" dirty="0" smtClean="0"/>
              <a:t>Purchased </a:t>
            </a:r>
            <a:r>
              <a:rPr lang="en-US" sz="2400" dirty="0"/>
              <a:t>a total of 100 laptops in </a:t>
            </a:r>
            <a:r>
              <a:rPr lang="en-US" sz="2400" dirty="0" smtClean="0"/>
              <a:t>2015.</a:t>
            </a:r>
            <a:endParaRPr lang="en-US" sz="2400" dirty="0"/>
          </a:p>
          <a:p>
            <a:pPr marL="574675" lvl="1" indent="0">
              <a:lnSpc>
                <a:spcPct val="110000"/>
              </a:lnSpc>
              <a:spcBef>
                <a:spcPts val="600"/>
              </a:spcBef>
              <a:buNone/>
            </a:pPr>
            <a:r>
              <a:rPr lang="en-US" sz="2400" dirty="0" smtClean="0"/>
              <a:t>Total </a:t>
            </a:r>
            <a:r>
              <a:rPr lang="en-US" sz="2400" dirty="0"/>
              <a:t>spent in laptops in 2015 = $ </a:t>
            </a:r>
            <a:r>
              <a:rPr lang="en-US" sz="2400" dirty="0" smtClean="0"/>
              <a:t>120,000.</a:t>
            </a:r>
            <a:endParaRPr lang="en-US" sz="2400" dirty="0"/>
          </a:p>
          <a:p>
            <a:pPr marL="0" indent="0">
              <a:lnSpc>
                <a:spcPct val="110000"/>
              </a:lnSpc>
              <a:spcBef>
                <a:spcPts val="600"/>
              </a:spcBef>
              <a:buNone/>
            </a:pPr>
            <a:endParaRPr lang="en-US" sz="2400" dirty="0"/>
          </a:p>
          <a:p>
            <a:pPr marL="0" indent="0">
              <a:lnSpc>
                <a:spcPct val="110000"/>
              </a:lnSpc>
              <a:spcBef>
                <a:spcPts val="600"/>
              </a:spcBef>
              <a:buNone/>
            </a:pPr>
            <a:r>
              <a:rPr lang="en-US" sz="2400" dirty="0"/>
              <a:t>If we are to know how we </a:t>
            </a:r>
            <a:r>
              <a:rPr lang="en-US" sz="2400" dirty="0" smtClean="0"/>
              <a:t>have progressed</a:t>
            </a:r>
            <a:r>
              <a:rPr lang="en-US" sz="2400" dirty="0"/>
              <a:t>, we must first </a:t>
            </a:r>
            <a:r>
              <a:rPr lang="en-US" sz="2400" dirty="0" smtClean="0"/>
              <a:t>know where </a:t>
            </a:r>
            <a:r>
              <a:rPr lang="en-US" sz="2400" dirty="0"/>
              <a:t>we </a:t>
            </a:r>
            <a:r>
              <a:rPr lang="en-US" sz="2400" dirty="0" smtClean="0"/>
              <a:t>are.</a:t>
            </a:r>
            <a:endParaRPr lang="en-US" sz="2400" dirty="0"/>
          </a:p>
          <a:p>
            <a:pPr algn="ctr">
              <a:lnSpc>
                <a:spcPct val="110000"/>
              </a:lnSpc>
              <a:buNone/>
            </a:pPr>
            <a:r>
              <a:rPr lang="en-US" sz="2400" b="1" dirty="0" smtClean="0"/>
              <a:t>BASELINE!!</a:t>
            </a:r>
          </a:p>
          <a:p>
            <a:pPr lvl="1">
              <a:lnSpc>
                <a:spcPct val="110000"/>
              </a:lnSpc>
              <a:buNone/>
            </a:pPr>
            <a:endParaRPr lang="en-US" dirty="0"/>
          </a:p>
        </p:txBody>
      </p:sp>
      <p:sp>
        <p:nvSpPr>
          <p:cNvPr id="6" name="Rectangle 5"/>
          <p:cNvSpPr/>
          <p:nvPr/>
        </p:nvSpPr>
        <p:spPr>
          <a:xfrm>
            <a:off x="609600" y="381000"/>
            <a:ext cx="8458200" cy="584775"/>
          </a:xfrm>
          <a:prstGeom prst="rect">
            <a:avLst/>
          </a:prstGeom>
          <a:noFill/>
        </p:spPr>
        <p:txBody>
          <a:bodyPr wrap="square" lIns="91440" tIns="45720" rIns="91440" bIns="45720">
            <a:spAutoFit/>
          </a:bodyPr>
          <a:lstStyle/>
          <a:p>
            <a:pPr algn="ctr"/>
            <a:r>
              <a:rPr lang="en-US" sz="3200" dirty="0" smtClean="0">
                <a:ln w="1905"/>
              </a:rPr>
              <a:t>Build a Baseline (Cont.)</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15</a:t>
            </a:fld>
            <a:endParaRPr lang="en-US" dirty="0"/>
          </a:p>
        </p:txBody>
      </p:sp>
    </p:spTree>
    <p:extLst>
      <p:ext uri="{BB962C8B-B14F-4D97-AF65-F5344CB8AC3E}">
        <p14:creationId xmlns:p14="http://schemas.microsoft.com/office/powerpoint/2010/main" val="1854553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1676400"/>
            <a:ext cx="7772400" cy="4724400"/>
          </a:xfrm>
        </p:spPr>
        <p:txBody>
          <a:bodyPr>
            <a:noAutofit/>
          </a:bodyPr>
          <a:lstStyle/>
          <a:p>
            <a:pPr>
              <a:lnSpc>
                <a:spcPct val="100000"/>
              </a:lnSpc>
              <a:spcBef>
                <a:spcPts val="600"/>
              </a:spcBef>
            </a:pPr>
            <a:r>
              <a:rPr lang="en-US" sz="2400" dirty="0" smtClean="0"/>
              <a:t>Market Basket is a group of fixed products or services in a specific market.</a:t>
            </a:r>
            <a:endParaRPr lang="en-US" sz="2400" dirty="0"/>
          </a:p>
          <a:p>
            <a:r>
              <a:rPr lang="en-US" sz="2400" dirty="0" smtClean="0"/>
              <a:t>Utilize the 80/20 rule. </a:t>
            </a:r>
            <a:r>
              <a:rPr lang="en-US" sz="2400" dirty="0"/>
              <a:t>Utilizing the 80/20 rule means when analyzing the end user needs, take into consideration the percentage of products or services available which meet the end user needs versus the percentage of products or services available as a whole.  </a:t>
            </a:r>
            <a:endParaRPr lang="en-US" sz="2400" dirty="0" smtClean="0"/>
          </a:p>
          <a:p>
            <a:r>
              <a:rPr lang="en-US" sz="2400" dirty="0" smtClean="0"/>
              <a:t>Weighted items are based on volume of spend.</a:t>
            </a:r>
          </a:p>
          <a:p>
            <a:pPr marL="228600" indent="-228600">
              <a:lnSpc>
                <a:spcPct val="100000"/>
              </a:lnSpc>
              <a:spcBef>
                <a:spcPts val="600"/>
              </a:spcBef>
            </a:pPr>
            <a:r>
              <a:rPr lang="en-US" sz="2400" dirty="0" smtClean="0"/>
              <a:t>Do not use bottom line sum; being concerned only with cost and profits.</a:t>
            </a:r>
          </a:p>
          <a:p>
            <a:pPr marL="0" indent="0">
              <a:lnSpc>
                <a:spcPct val="100000"/>
              </a:lnSpc>
              <a:spcBef>
                <a:spcPts val="600"/>
              </a:spcBef>
              <a:buNone/>
            </a:pPr>
            <a:endParaRPr lang="en-US" sz="2400" dirty="0" smtClean="0"/>
          </a:p>
        </p:txBody>
      </p:sp>
      <p:sp>
        <p:nvSpPr>
          <p:cNvPr id="5" name="Rectangle 4"/>
          <p:cNvSpPr/>
          <p:nvPr/>
        </p:nvSpPr>
        <p:spPr>
          <a:xfrm>
            <a:off x="609600" y="634425"/>
            <a:ext cx="8458200" cy="584775"/>
          </a:xfrm>
          <a:prstGeom prst="rect">
            <a:avLst/>
          </a:prstGeom>
          <a:noFill/>
        </p:spPr>
        <p:txBody>
          <a:bodyPr wrap="square" lIns="91440" tIns="45720" rIns="91440" bIns="45720">
            <a:spAutoFit/>
          </a:bodyPr>
          <a:lstStyle/>
          <a:p>
            <a:pPr algn="ctr"/>
            <a:r>
              <a:rPr lang="en-US" sz="3200" dirty="0" smtClean="0">
                <a:ln w="1905"/>
              </a:rPr>
              <a:t>Complex Baseline Assessments Guidelines</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1531203"/>
            <a:ext cx="7543800" cy="830997"/>
          </a:xfrm>
          <a:prstGeom prst="rect">
            <a:avLst/>
          </a:prstGeom>
          <a:noFill/>
        </p:spPr>
        <p:txBody>
          <a:bodyPr wrap="square" rtlCol="0">
            <a:spAutoFit/>
          </a:bodyPr>
          <a:lstStyle/>
          <a:p>
            <a:r>
              <a:rPr lang="en-US" sz="2400" dirty="0" smtClean="0"/>
              <a:t>Not weighted market basket “bottom line” sum example (not strategically sourced):</a:t>
            </a:r>
            <a:endParaRPr lang="en-US" sz="2400" dirty="0"/>
          </a:p>
        </p:txBody>
      </p:sp>
      <p:sp>
        <p:nvSpPr>
          <p:cNvPr id="9" name="Rectangle 8"/>
          <p:cNvSpPr/>
          <p:nvPr/>
        </p:nvSpPr>
        <p:spPr>
          <a:xfrm>
            <a:off x="1295400" y="4719935"/>
            <a:ext cx="4038600" cy="461665"/>
          </a:xfrm>
          <a:prstGeom prst="rect">
            <a:avLst/>
          </a:prstGeom>
        </p:spPr>
        <p:txBody>
          <a:bodyPr wrap="square">
            <a:spAutoFit/>
          </a:bodyPr>
          <a:lstStyle/>
          <a:p>
            <a:pPr lvl="0" algn="ctr"/>
            <a:r>
              <a:rPr lang="en-US" sz="2400" dirty="0" smtClean="0">
                <a:ln w="10541" cmpd="sng">
                  <a:noFill/>
                  <a:prstDash val="solid"/>
                </a:ln>
              </a:rPr>
              <a:t>Winner is </a:t>
            </a:r>
            <a:r>
              <a:rPr lang="en-US" sz="2400" b="1" dirty="0" smtClean="0">
                <a:ln w="10541" cmpd="sng">
                  <a:noFill/>
                  <a:prstDash val="solid"/>
                </a:ln>
              </a:rPr>
              <a:t>Vendor A </a:t>
            </a:r>
            <a:r>
              <a:rPr lang="en-US" sz="2400" dirty="0" smtClean="0">
                <a:ln w="10541" cmpd="sng">
                  <a:noFill/>
                  <a:prstDash val="solid"/>
                </a:ln>
              </a:rPr>
              <a:t>by $2.50.</a:t>
            </a:r>
            <a:r>
              <a:rPr lang="en-US" sz="2400" b="1" dirty="0" smtClean="0">
                <a:ln w="10541" cmpd="sng">
                  <a:noFill/>
                  <a:prstDash val="solid"/>
                </a:ln>
              </a:rPr>
              <a:t> </a:t>
            </a:r>
            <a:endParaRPr lang="en-US" sz="2400" b="1" dirty="0">
              <a:ln w="10541" cmpd="sng">
                <a:solidFill>
                  <a:srgbClr val="D16349">
                    <a:shade val="88000"/>
                    <a:satMod val="110000"/>
                  </a:srgbClr>
                </a:solidFill>
                <a:prstDash val="solid"/>
              </a:ln>
            </a:endParaRPr>
          </a:p>
        </p:txBody>
      </p:sp>
      <p:graphicFrame>
        <p:nvGraphicFramePr>
          <p:cNvPr id="15" name="Table 14"/>
          <p:cNvGraphicFramePr>
            <a:graphicFrameLocks noGrp="1"/>
          </p:cNvGraphicFramePr>
          <p:nvPr>
            <p:extLst>
              <p:ext uri="{D42A27DB-BD31-4B8C-83A1-F6EECF244321}">
                <p14:modId xmlns:p14="http://schemas.microsoft.com/office/powerpoint/2010/main" val="1073070426"/>
              </p:ext>
            </p:extLst>
          </p:nvPr>
        </p:nvGraphicFramePr>
        <p:xfrm>
          <a:off x="2133600" y="2586392"/>
          <a:ext cx="5257800" cy="1680808"/>
        </p:xfrm>
        <a:graphic>
          <a:graphicData uri="http://schemas.openxmlformats.org/drawingml/2006/table">
            <a:tbl>
              <a:tblPr/>
              <a:tblGrid>
                <a:gridCol w="1840229">
                  <a:extLst>
                    <a:ext uri="{9D8B030D-6E8A-4147-A177-3AD203B41FA5}">
                      <a16:colId xmlns:a16="http://schemas.microsoft.com/office/drawing/2014/main" val="20000"/>
                    </a:ext>
                  </a:extLst>
                </a:gridCol>
                <a:gridCol w="1723390">
                  <a:extLst>
                    <a:ext uri="{9D8B030D-6E8A-4147-A177-3AD203B41FA5}">
                      <a16:colId xmlns:a16="http://schemas.microsoft.com/office/drawing/2014/main" val="20001"/>
                    </a:ext>
                  </a:extLst>
                </a:gridCol>
                <a:gridCol w="1694181">
                  <a:extLst>
                    <a:ext uri="{9D8B030D-6E8A-4147-A177-3AD203B41FA5}">
                      <a16:colId xmlns:a16="http://schemas.microsoft.com/office/drawing/2014/main" val="20002"/>
                    </a:ext>
                  </a:extLst>
                </a:gridCol>
              </a:tblGrid>
              <a:tr h="279891">
                <a:tc>
                  <a:txBody>
                    <a:bodyPr/>
                    <a:lstStyle/>
                    <a:p>
                      <a:pPr algn="ctr" fontAlgn="b"/>
                      <a:r>
                        <a:rPr lang="en-US" sz="1600" b="1" i="0" u="none" strike="noStrike" dirty="0">
                          <a:solidFill>
                            <a:srgbClr val="000000"/>
                          </a:solidFill>
                          <a:latin typeface="Calibri"/>
                        </a:rPr>
                        <a:t>Item</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Vendor 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1" i="0" u="none" strike="noStrike" dirty="0">
                          <a:solidFill>
                            <a:srgbClr val="000000"/>
                          </a:solidFill>
                          <a:latin typeface="Calibri"/>
                        </a:rPr>
                        <a:t>Vendor B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9891">
                <a:tc>
                  <a:txBody>
                    <a:bodyPr/>
                    <a:lstStyle/>
                    <a:p>
                      <a:pPr algn="ctr" fontAlgn="b"/>
                      <a:r>
                        <a:rPr lang="en-US" sz="1600" b="0" i="0" u="none" strike="noStrike">
                          <a:solidFill>
                            <a:srgbClr val="000000"/>
                          </a:solidFill>
                          <a:latin typeface="Calibri"/>
                        </a:rPr>
                        <a:t>Printer Drum</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199.00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600" b="0" i="0" u="none" strike="noStrike" dirty="0">
                          <a:solidFill>
                            <a:srgbClr val="000000"/>
                          </a:solidFill>
                          <a:latin typeface="Calibri"/>
                        </a:rPr>
                        <a:t> $      209.00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8957">
                <a:tc>
                  <a:txBody>
                    <a:bodyPr/>
                    <a:lstStyle/>
                    <a:p>
                      <a:pPr algn="ctr" fontAlgn="b"/>
                      <a:r>
                        <a:rPr lang="en-US" sz="1600" b="0" i="0" u="none" strike="noStrike" dirty="0">
                          <a:solidFill>
                            <a:srgbClr val="000000"/>
                          </a:solidFill>
                          <a:latin typeface="Calibri"/>
                        </a:rPr>
                        <a:t>Printer Toner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39.00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31.00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9891">
                <a:tc>
                  <a:txBody>
                    <a:bodyPr/>
                    <a:lstStyle/>
                    <a:p>
                      <a:pPr algn="ctr" fontAlgn="b"/>
                      <a:r>
                        <a:rPr lang="en-US" sz="1600" b="0" i="0" u="none" strike="noStrike">
                          <a:solidFill>
                            <a:srgbClr val="000000"/>
                          </a:solidFill>
                          <a:latin typeface="Calibri"/>
                        </a:rPr>
                        <a:t>Printer Head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6.00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4.00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3885">
                <a:tc>
                  <a:txBody>
                    <a:bodyPr/>
                    <a:lstStyle/>
                    <a:p>
                      <a:pPr algn="ctr" fontAlgn="b"/>
                      <a:r>
                        <a:rPr lang="en-US" sz="1600" b="0" i="0" u="none" strike="noStrike">
                          <a:solidFill>
                            <a:srgbClr val="000000"/>
                          </a:solidFill>
                          <a:latin typeface="Calibri"/>
                        </a:rPr>
                        <a:t>Cleaner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1.50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4.00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885">
                <a:tc>
                  <a:txBody>
                    <a:bodyPr/>
                    <a:lstStyle/>
                    <a:p>
                      <a:pPr algn="l" fontAlgn="b"/>
                      <a:r>
                        <a:rPr lang="en-US" sz="1600" b="1" i="0" u="none" strike="noStrike" dirty="0">
                          <a:solidFill>
                            <a:srgbClr val="000000"/>
                          </a:solidFill>
                          <a:latin typeface="Calibri"/>
                        </a:rPr>
                        <a:t>TOTAL</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245.50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 </a:t>
                      </a:r>
                      <a:r>
                        <a:rPr lang="en-US" sz="1600" b="0" i="0" u="none" strike="noStrike" dirty="0">
                          <a:solidFill>
                            <a:srgbClr val="000000"/>
                          </a:solidFill>
                          <a:latin typeface="Calibri"/>
                        </a:rPr>
                        <a:t>248.00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Rectangle 7"/>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Baseline Examples</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552959137"/>
              </p:ext>
            </p:extLst>
          </p:nvPr>
        </p:nvGraphicFramePr>
        <p:xfrm>
          <a:off x="1600200" y="2514601"/>
          <a:ext cx="6553201" cy="1921515"/>
        </p:xfrm>
        <a:graphic>
          <a:graphicData uri="http://schemas.openxmlformats.org/drawingml/2006/table">
            <a:tbl>
              <a:tblPr/>
              <a:tblGrid>
                <a:gridCol w="1126603">
                  <a:extLst>
                    <a:ext uri="{9D8B030D-6E8A-4147-A177-3AD203B41FA5}">
                      <a16:colId xmlns:a16="http://schemas.microsoft.com/office/drawing/2014/main" val="20000"/>
                    </a:ext>
                  </a:extLst>
                </a:gridCol>
                <a:gridCol w="1083197">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174902">
                  <a:extLst>
                    <a:ext uri="{9D8B030D-6E8A-4147-A177-3AD203B41FA5}">
                      <a16:colId xmlns:a16="http://schemas.microsoft.com/office/drawing/2014/main" val="20003"/>
                    </a:ext>
                  </a:extLst>
                </a:gridCol>
                <a:gridCol w="882498">
                  <a:extLst>
                    <a:ext uri="{9D8B030D-6E8A-4147-A177-3AD203B41FA5}">
                      <a16:colId xmlns:a16="http://schemas.microsoft.com/office/drawing/2014/main" val="20004"/>
                    </a:ext>
                  </a:extLst>
                </a:gridCol>
                <a:gridCol w="1295401">
                  <a:extLst>
                    <a:ext uri="{9D8B030D-6E8A-4147-A177-3AD203B41FA5}">
                      <a16:colId xmlns:a16="http://schemas.microsoft.com/office/drawing/2014/main" val="20005"/>
                    </a:ext>
                  </a:extLst>
                </a:gridCol>
              </a:tblGrid>
              <a:tr h="243487">
                <a:tc>
                  <a:txBody>
                    <a:bodyPr/>
                    <a:lstStyle/>
                    <a:p>
                      <a:pPr algn="ctr" fontAlgn="b"/>
                      <a:r>
                        <a:rPr lang="en-US" sz="1400" b="1" i="0" u="none" strike="noStrike" dirty="0">
                          <a:solidFill>
                            <a:srgbClr val="000000"/>
                          </a:solidFill>
                          <a:latin typeface="Calibri"/>
                        </a:rPr>
                        <a:t>Item</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Calibri"/>
                        </a:rPr>
                        <a:t>Volume </a:t>
                      </a:r>
                      <a:endParaRPr lang="en-US" sz="14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Vendor 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Calibri"/>
                        </a:rPr>
                        <a:t>Vendor B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r h="243487">
                <a:tc>
                  <a:txBody>
                    <a:bodyPr/>
                    <a:lstStyle/>
                    <a:p>
                      <a:pPr algn="ctr" fontAlgn="b"/>
                      <a:r>
                        <a:rPr lang="en-US" sz="1400" b="0" i="0" u="none" strike="noStrike" dirty="0">
                          <a:solidFill>
                            <a:srgbClr val="000000"/>
                          </a:solidFill>
                          <a:latin typeface="Calibri"/>
                        </a:rPr>
                        <a:t>Printer Drum</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20,000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199.00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latin typeface="Calibri"/>
                        </a:rPr>
                        <a:t> $  3,980,000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latin typeface="Calibri"/>
                        </a:rPr>
                        <a:t> $  209.00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400" b="0" i="0" u="none" strike="noStrike" dirty="0">
                          <a:solidFill>
                            <a:srgbClr val="000000"/>
                          </a:solidFill>
                          <a:latin typeface="Calibri"/>
                        </a:rPr>
                        <a:t> $       4,180,000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1"/>
                  </a:ext>
                </a:extLst>
              </a:tr>
              <a:tr h="243487">
                <a:tc>
                  <a:txBody>
                    <a:bodyPr/>
                    <a:lstStyle/>
                    <a:p>
                      <a:pPr algn="ctr" fontAlgn="b"/>
                      <a:r>
                        <a:rPr lang="en-US" sz="1400" b="0" i="0" u="none" strike="noStrike" dirty="0">
                          <a:solidFill>
                            <a:srgbClr val="000000"/>
                          </a:solidFill>
                          <a:latin typeface="Calibri"/>
                        </a:rPr>
                        <a:t>Printer Toner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142,000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39.00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latin typeface="Calibri"/>
                        </a:rPr>
                        <a:t> $  5,538,000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latin typeface="Calibri"/>
                        </a:rPr>
                        <a:t> $    31.00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400" b="0" i="0" u="none" strike="noStrike" dirty="0">
                          <a:solidFill>
                            <a:srgbClr val="000000"/>
                          </a:solidFill>
                          <a:latin typeface="Calibri"/>
                        </a:rPr>
                        <a:t> $       4,402,000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2"/>
                  </a:ext>
                </a:extLst>
              </a:tr>
              <a:tr h="243487">
                <a:tc>
                  <a:txBody>
                    <a:bodyPr/>
                    <a:lstStyle/>
                    <a:p>
                      <a:pPr algn="ctr" fontAlgn="b"/>
                      <a:r>
                        <a:rPr lang="en-US" sz="1400" b="0" i="0" u="none" strike="noStrike">
                          <a:solidFill>
                            <a:srgbClr val="000000"/>
                          </a:solidFill>
                          <a:latin typeface="Calibri"/>
                        </a:rPr>
                        <a:t>Printer Head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13,000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6.00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latin typeface="Calibri"/>
                        </a:rPr>
                        <a:t> $        78,000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4.00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400" b="0" i="0" u="none" strike="noStrike" dirty="0">
                          <a:solidFill>
                            <a:srgbClr val="000000"/>
                          </a:solidFill>
                          <a:latin typeface="Calibri"/>
                        </a:rPr>
                        <a:t> $             52,000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3"/>
                  </a:ext>
                </a:extLst>
              </a:tr>
              <a:tr h="255661">
                <a:tc>
                  <a:txBody>
                    <a:bodyPr/>
                    <a:lstStyle/>
                    <a:p>
                      <a:pPr algn="ctr" fontAlgn="b"/>
                      <a:r>
                        <a:rPr lang="en-US" sz="1400" b="0" i="0" u="none" strike="noStrike">
                          <a:solidFill>
                            <a:srgbClr val="000000"/>
                          </a:solidFill>
                          <a:latin typeface="Calibri"/>
                        </a:rPr>
                        <a:t>Cleaner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18,500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1.50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latin typeface="Calibri"/>
                        </a:rPr>
                        <a:t> $        27,750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4.00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400" b="0" i="0" u="none" strike="noStrike" dirty="0">
                          <a:solidFill>
                            <a:srgbClr val="000000"/>
                          </a:solidFill>
                          <a:latin typeface="Calibri"/>
                        </a:rPr>
                        <a:t> $             74,000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4"/>
                  </a:ext>
                </a:extLst>
              </a:tr>
              <a:tr h="255661">
                <a:tc>
                  <a:txBody>
                    <a:bodyPr/>
                    <a:lstStyle/>
                    <a:p>
                      <a:pPr algn="l" fontAlgn="b"/>
                      <a:r>
                        <a:rPr lang="en-US" sz="1400" b="0" i="0" u="none" strike="noStrike">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400" b="0" i="0" u="none" strike="noStrike">
                        <a:solidFill>
                          <a:srgbClr val="000000"/>
                        </a:solidFill>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latin typeface="Calibri"/>
                        </a:rPr>
                        <a:t> $     245.50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4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400" b="0" i="0" u="none" strike="noStrike">
                          <a:solidFill>
                            <a:srgbClr val="000000"/>
                          </a:solidFill>
                          <a:latin typeface="Calibri"/>
                        </a:rPr>
                        <a:t> $  248.00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CD5B4"/>
                    </a:solidFill>
                  </a:tcPr>
                </a:tc>
                <a:tc>
                  <a:txBody>
                    <a:bodyPr/>
                    <a:lstStyle/>
                    <a:p>
                      <a:pPr algn="l" fontAlgn="b"/>
                      <a:r>
                        <a:rPr lang="en-US" sz="1400" b="0" i="0" u="none" strike="noStrike" dirty="0">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D5B4"/>
                    </a:solidFill>
                  </a:tcPr>
                </a:tc>
                <a:extLst>
                  <a:ext uri="{0D108BD9-81ED-4DB2-BD59-A6C34878D82A}">
                    <a16:rowId xmlns:a16="http://schemas.microsoft.com/office/drawing/2014/main" val="10005"/>
                  </a:ext>
                </a:extLst>
              </a:tr>
              <a:tr h="255661">
                <a:tc>
                  <a:txBody>
                    <a:bodyPr/>
                    <a:lstStyle/>
                    <a:p>
                      <a:pPr algn="l" fontAlgn="b"/>
                      <a:r>
                        <a:rPr lang="en-US" sz="1400" b="1" i="0" u="none" strike="noStrike" dirty="0">
                          <a:solidFill>
                            <a:srgbClr val="000000"/>
                          </a:solidFill>
                          <a:latin typeface="Calibri"/>
                        </a:rPr>
                        <a:t>Weighted Total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a:t>
                      </a:r>
                      <a:r>
                        <a:rPr lang="en-US" sz="1400" b="1" i="0" u="none" strike="noStrike" dirty="0">
                          <a:solidFill>
                            <a:srgbClr val="000000"/>
                          </a:solidFill>
                          <a:latin typeface="Calibri"/>
                        </a:rPr>
                        <a:t>$  9,623,750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400" b="0" i="0" u="none" strike="noStrike" dirty="0">
                          <a:solidFill>
                            <a:srgbClr val="000000"/>
                          </a:solidFill>
                          <a:latin typeface="Calibri"/>
                        </a:rPr>
                        <a:t> </a:t>
                      </a:r>
                      <a:r>
                        <a:rPr lang="en-US" sz="1400" b="1" i="0" u="none" strike="noStrike" dirty="0">
                          <a:solidFill>
                            <a:srgbClr val="000000"/>
                          </a:solidFill>
                          <a:latin typeface="Calibri"/>
                        </a:rPr>
                        <a:t>$       8,708,000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6"/>
                  </a:ext>
                </a:extLst>
              </a:tr>
            </a:tbl>
          </a:graphicData>
        </a:graphic>
      </p:graphicFrame>
      <p:sp>
        <p:nvSpPr>
          <p:cNvPr id="12" name="TextBox 11"/>
          <p:cNvSpPr txBox="1"/>
          <p:nvPr/>
        </p:nvSpPr>
        <p:spPr>
          <a:xfrm>
            <a:off x="990600" y="1453144"/>
            <a:ext cx="7467600" cy="830997"/>
          </a:xfrm>
          <a:prstGeom prst="rect">
            <a:avLst/>
          </a:prstGeom>
          <a:noFill/>
        </p:spPr>
        <p:txBody>
          <a:bodyPr wrap="square" rtlCol="0">
            <a:spAutoFit/>
          </a:bodyPr>
          <a:lstStyle/>
          <a:p>
            <a:r>
              <a:rPr lang="en-US" sz="2400" dirty="0" smtClean="0"/>
              <a:t>Weighted market basket item baseline example (strategically sourced):</a:t>
            </a:r>
            <a:endParaRPr lang="en-US" sz="2400" dirty="0"/>
          </a:p>
        </p:txBody>
      </p:sp>
      <p:sp>
        <p:nvSpPr>
          <p:cNvPr id="3" name="TextBox 2"/>
          <p:cNvSpPr txBox="1"/>
          <p:nvPr/>
        </p:nvSpPr>
        <p:spPr>
          <a:xfrm>
            <a:off x="990600" y="5181600"/>
            <a:ext cx="7010400" cy="1200329"/>
          </a:xfrm>
          <a:prstGeom prst="rect">
            <a:avLst/>
          </a:prstGeom>
          <a:noFill/>
        </p:spPr>
        <p:txBody>
          <a:bodyPr wrap="square" rtlCol="0">
            <a:spAutoFit/>
          </a:bodyPr>
          <a:lstStyle/>
          <a:p>
            <a:r>
              <a:rPr lang="en-US" sz="2400" dirty="0" smtClean="0"/>
              <a:t>Volume multiplied by price = Weighted Market Basket Item Baseline</a:t>
            </a:r>
          </a:p>
          <a:p>
            <a:pPr marL="233363" indent="-233363"/>
            <a:r>
              <a:rPr lang="en-US" sz="2400" dirty="0" smtClean="0"/>
              <a:t>	($20,000 x $199 = $3,980,000)</a:t>
            </a:r>
            <a:endParaRPr lang="en-US" sz="2400" dirty="0"/>
          </a:p>
        </p:txBody>
      </p:sp>
      <p:sp>
        <p:nvSpPr>
          <p:cNvPr id="9" name="Rectangle 8"/>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Baseline Examples – Same Bid</a:t>
            </a:r>
            <a:endParaRPr lang="en-US" sz="3200" cap="none" spc="0" dirty="0">
              <a:ln w="1905"/>
            </a:endParaRPr>
          </a:p>
        </p:txBody>
      </p:sp>
      <p:sp>
        <p:nvSpPr>
          <p:cNvPr id="10" name="Rectangle 9"/>
          <p:cNvSpPr/>
          <p:nvPr/>
        </p:nvSpPr>
        <p:spPr>
          <a:xfrm>
            <a:off x="1219200" y="4643735"/>
            <a:ext cx="7010400" cy="461665"/>
          </a:xfrm>
          <a:prstGeom prst="rect">
            <a:avLst/>
          </a:prstGeom>
        </p:spPr>
        <p:txBody>
          <a:bodyPr wrap="square">
            <a:spAutoFit/>
          </a:bodyPr>
          <a:lstStyle/>
          <a:p>
            <a:r>
              <a:rPr lang="en-US" sz="2400" dirty="0" smtClean="0">
                <a:ln w="10541" cmpd="sng">
                  <a:noFill/>
                  <a:prstDash val="solid"/>
                </a:ln>
              </a:rPr>
              <a:t>Winner is </a:t>
            </a:r>
            <a:r>
              <a:rPr lang="en-US" sz="2400" b="1" dirty="0" smtClean="0">
                <a:ln w="10541" cmpd="sng">
                  <a:noFill/>
                  <a:prstDash val="solid"/>
                </a:ln>
              </a:rPr>
              <a:t>Vendor B </a:t>
            </a:r>
            <a:r>
              <a:rPr lang="en-US" sz="2400" dirty="0" smtClean="0">
                <a:ln w="10541" cmpd="sng">
                  <a:noFill/>
                  <a:prstDash val="solid"/>
                </a:ln>
              </a:rPr>
              <a:t>by  $</a:t>
            </a:r>
            <a:r>
              <a:rPr lang="en-US" sz="2400" dirty="0"/>
              <a:t>915,750</a:t>
            </a:r>
            <a:r>
              <a:rPr lang="en-US" sz="2400" dirty="0" smtClean="0"/>
              <a:t>!!</a:t>
            </a:r>
            <a:r>
              <a:rPr lang="en-US" sz="2400" b="1" dirty="0" smtClean="0">
                <a:ln w="10541" cmpd="sng">
                  <a:noFill/>
                  <a:prstDash val="solid"/>
                </a:ln>
              </a:rPr>
              <a:t> </a:t>
            </a:r>
            <a:endParaRPr lang="en-US" sz="2400" b="1" dirty="0">
              <a:ln w="10541" cmpd="sng">
                <a:solidFill>
                  <a:srgbClr val="D16349">
                    <a:shade val="88000"/>
                    <a:satMod val="110000"/>
                  </a:srgbClr>
                </a:solidFill>
                <a:prstDash val="solid"/>
              </a:ln>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18</a:t>
            </a:fld>
            <a:endParaRPr lang="en-US" dirty="0"/>
          </a:p>
        </p:txBody>
      </p:sp>
    </p:spTree>
    <p:extLst>
      <p:ext uri="{BB962C8B-B14F-4D97-AF65-F5344CB8AC3E}">
        <p14:creationId xmlns:p14="http://schemas.microsoft.com/office/powerpoint/2010/main" val="2571847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772400" cy="5029200"/>
          </a:xfrm>
        </p:spPr>
        <p:txBody>
          <a:bodyPr>
            <a:normAutofit lnSpcReduction="10000"/>
          </a:bodyPr>
          <a:lstStyle/>
          <a:p>
            <a:pPr marL="339725" lvl="1" indent="-339725">
              <a:lnSpc>
                <a:spcPct val="100000"/>
              </a:lnSpc>
              <a:spcBef>
                <a:spcPts val="600"/>
              </a:spcBef>
            </a:pPr>
            <a:r>
              <a:rPr lang="en-US" sz="2400" b="1" dirty="0" smtClean="0"/>
              <a:t>Volume.</a:t>
            </a:r>
          </a:p>
          <a:p>
            <a:pPr marL="339725" lvl="1" indent="-339725">
              <a:lnSpc>
                <a:spcPct val="100000"/>
              </a:lnSpc>
              <a:spcBef>
                <a:spcPts val="600"/>
              </a:spcBef>
            </a:pPr>
            <a:r>
              <a:rPr lang="en-US" sz="2400" b="1" dirty="0" smtClean="0"/>
              <a:t>Location</a:t>
            </a:r>
            <a:r>
              <a:rPr lang="en-US" sz="2400" dirty="0" smtClean="0"/>
              <a:t> – Domestic or international.</a:t>
            </a:r>
          </a:p>
          <a:p>
            <a:pPr marL="339725" lvl="1" indent="-339725">
              <a:lnSpc>
                <a:spcPct val="100000"/>
              </a:lnSpc>
              <a:spcBef>
                <a:spcPts val="600"/>
              </a:spcBef>
            </a:pPr>
            <a:r>
              <a:rPr lang="en-US" sz="2400" b="1" dirty="0" smtClean="0"/>
              <a:t>Scope</a:t>
            </a:r>
            <a:r>
              <a:rPr lang="en-US" sz="2400" dirty="0" smtClean="0"/>
              <a:t> – More favorable pricing for a broader scope. </a:t>
            </a:r>
          </a:p>
          <a:p>
            <a:pPr marL="339725" lvl="1" indent="-339725">
              <a:lnSpc>
                <a:spcPct val="100000"/>
              </a:lnSpc>
              <a:spcBef>
                <a:spcPts val="600"/>
              </a:spcBef>
            </a:pPr>
            <a:r>
              <a:rPr lang="en-US" sz="2400" b="1" dirty="0" smtClean="0"/>
              <a:t>Level of Service/Quality.</a:t>
            </a:r>
          </a:p>
          <a:p>
            <a:pPr marL="339725" lvl="1" indent="-339725">
              <a:lnSpc>
                <a:spcPct val="100000"/>
              </a:lnSpc>
              <a:spcBef>
                <a:spcPts val="600"/>
              </a:spcBef>
            </a:pPr>
            <a:r>
              <a:rPr lang="en-US" sz="2400" b="1" dirty="0" smtClean="0"/>
              <a:t>Maintenance options.</a:t>
            </a:r>
          </a:p>
          <a:p>
            <a:pPr marL="339725" lvl="1" indent="-339725">
              <a:lnSpc>
                <a:spcPct val="100000"/>
              </a:lnSpc>
              <a:spcBef>
                <a:spcPts val="600"/>
              </a:spcBef>
            </a:pPr>
            <a:r>
              <a:rPr lang="en-US" sz="2400" b="1" dirty="0" smtClean="0"/>
              <a:t>Standardization/Consolidation.</a:t>
            </a:r>
          </a:p>
          <a:p>
            <a:pPr marL="339725" lvl="1" indent="-339725">
              <a:lnSpc>
                <a:spcPct val="100000"/>
              </a:lnSpc>
              <a:spcBef>
                <a:spcPts val="600"/>
              </a:spcBef>
            </a:pPr>
            <a:r>
              <a:rPr lang="en-US" sz="2400" b="1" dirty="0" smtClean="0"/>
              <a:t>Payment terms.</a:t>
            </a:r>
          </a:p>
          <a:p>
            <a:pPr marL="339725" lvl="1" indent="-339725">
              <a:lnSpc>
                <a:spcPct val="100000"/>
              </a:lnSpc>
              <a:spcBef>
                <a:spcPts val="600"/>
              </a:spcBef>
            </a:pPr>
            <a:r>
              <a:rPr lang="en-US" sz="2400" b="1" dirty="0" smtClean="0"/>
              <a:t>Firm price or tied to index.</a:t>
            </a:r>
          </a:p>
          <a:p>
            <a:pPr marL="339725" lvl="1" indent="-339725">
              <a:lnSpc>
                <a:spcPct val="100000"/>
              </a:lnSpc>
              <a:spcBef>
                <a:spcPts val="600"/>
              </a:spcBef>
            </a:pPr>
            <a:r>
              <a:rPr lang="en-US" sz="2400" b="1" dirty="0" smtClean="0"/>
              <a:t>Delivery frequency.</a:t>
            </a:r>
          </a:p>
          <a:p>
            <a:pPr marL="339725" lvl="1" indent="-339725">
              <a:lnSpc>
                <a:spcPct val="100000"/>
              </a:lnSpc>
              <a:spcBef>
                <a:spcPts val="600"/>
              </a:spcBef>
            </a:pPr>
            <a:r>
              <a:rPr lang="en-US" sz="2400" b="1" dirty="0" smtClean="0"/>
              <a:t>Emergency response.</a:t>
            </a:r>
          </a:p>
          <a:p>
            <a:pPr marL="339725" lvl="1" indent="-339725">
              <a:lnSpc>
                <a:spcPct val="100000"/>
              </a:lnSpc>
              <a:spcBef>
                <a:spcPts val="600"/>
              </a:spcBef>
            </a:pPr>
            <a:r>
              <a:rPr lang="en-US" sz="2400" b="1" dirty="0" smtClean="0"/>
              <a:t>Availability.</a:t>
            </a:r>
          </a:p>
          <a:p>
            <a:pPr marL="339725" lvl="1" indent="-339725">
              <a:lnSpc>
                <a:spcPct val="100000"/>
              </a:lnSpc>
              <a:spcBef>
                <a:spcPts val="600"/>
              </a:spcBef>
            </a:pPr>
            <a:r>
              <a:rPr lang="en-US" sz="2400" b="1" dirty="0" smtClean="0"/>
              <a:t>Freight.</a:t>
            </a:r>
          </a:p>
          <a:p>
            <a:endParaRPr lang="en-US" dirty="0"/>
          </a:p>
        </p:txBody>
      </p:sp>
      <p:sp>
        <p:nvSpPr>
          <p:cNvPr id="6" name="TextBox 5"/>
          <p:cNvSpPr txBox="1"/>
          <p:nvPr/>
        </p:nvSpPr>
        <p:spPr>
          <a:xfrm>
            <a:off x="6019800" y="4495800"/>
            <a:ext cx="2819400" cy="1200329"/>
          </a:xfrm>
          <a:prstGeom prst="rect">
            <a:avLst/>
          </a:prstGeom>
          <a:noFill/>
        </p:spPr>
        <p:txBody>
          <a:bodyPr wrap="square" rtlCol="0">
            <a:spAutoFit/>
          </a:bodyPr>
          <a:lstStyle/>
          <a:p>
            <a:r>
              <a:rPr lang="en-US" sz="2400" b="1" i="1" dirty="0" smtClean="0">
                <a:solidFill>
                  <a:schemeClr val="accent3">
                    <a:lumMod val="50000"/>
                  </a:schemeClr>
                </a:solidFill>
              </a:rPr>
              <a:t>Cost is associated with many things other than price</a:t>
            </a:r>
            <a:r>
              <a:rPr lang="en-US" sz="2400" b="1" i="1" dirty="0">
                <a:solidFill>
                  <a:schemeClr val="accent3">
                    <a:lumMod val="50000"/>
                  </a:schemeClr>
                </a:solidFill>
              </a:rPr>
              <a:t>.</a:t>
            </a:r>
          </a:p>
        </p:txBody>
      </p:sp>
      <p:sp>
        <p:nvSpPr>
          <p:cNvPr id="5" name="Rectangle 4"/>
          <p:cNvSpPr/>
          <p:nvPr/>
        </p:nvSpPr>
        <p:spPr>
          <a:xfrm>
            <a:off x="609600" y="457200"/>
            <a:ext cx="8458200" cy="584775"/>
          </a:xfrm>
          <a:prstGeom prst="rect">
            <a:avLst/>
          </a:prstGeom>
          <a:noFill/>
        </p:spPr>
        <p:txBody>
          <a:bodyPr wrap="square" lIns="91440" tIns="45720" rIns="91440" bIns="45720">
            <a:spAutoFit/>
          </a:bodyPr>
          <a:lstStyle/>
          <a:p>
            <a:pPr algn="ctr"/>
            <a:r>
              <a:rPr lang="en-US" sz="3200" dirty="0" smtClean="0">
                <a:ln w="1905"/>
              </a:rPr>
              <a:t>Identify Savings Levers</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457200"/>
            <a:ext cx="7772400" cy="584775"/>
          </a:xfrm>
          <a:prstGeom prst="rect">
            <a:avLst/>
          </a:prstGeom>
          <a:noFill/>
        </p:spPr>
        <p:txBody>
          <a:bodyPr wrap="square" lIns="91440" tIns="45720" rIns="91440" bIns="45720">
            <a:spAutoFit/>
          </a:bodyPr>
          <a:lstStyle/>
          <a:p>
            <a:pPr algn="ctr"/>
            <a:r>
              <a:rPr lang="en-US" sz="3200" cap="none" spc="0" dirty="0" smtClean="0">
                <a:ln w="1905"/>
              </a:rPr>
              <a:t>Overview</a:t>
            </a:r>
            <a:endParaRPr lang="en-US" sz="3200" cap="none" spc="0" dirty="0">
              <a:ln w="1905"/>
            </a:endParaRPr>
          </a:p>
        </p:txBody>
      </p:sp>
      <p:sp>
        <p:nvSpPr>
          <p:cNvPr id="3" name="Rectangle 2"/>
          <p:cNvSpPr/>
          <p:nvPr/>
        </p:nvSpPr>
        <p:spPr>
          <a:xfrm>
            <a:off x="990600" y="1447800"/>
            <a:ext cx="7086600" cy="2092881"/>
          </a:xfrm>
          <a:prstGeom prst="rect">
            <a:avLst/>
          </a:prstGeom>
        </p:spPr>
        <p:txBody>
          <a:bodyPr wrap="square">
            <a:spAutoFit/>
          </a:bodyPr>
          <a:lstStyle/>
          <a:p>
            <a:pPr marL="228600" lvl="1" indent="-228600">
              <a:spcBef>
                <a:spcPts val="600"/>
              </a:spcBef>
              <a:buFont typeface="Arial" panose="020B0604020202020204" pitchFamily="34" charset="0"/>
              <a:buChar char="•"/>
            </a:pPr>
            <a:r>
              <a:rPr lang="en-US" sz="2400" dirty="0" smtClean="0"/>
              <a:t>Clarify </a:t>
            </a:r>
            <a:r>
              <a:rPr lang="en-US" sz="2400" dirty="0"/>
              <a:t>the strategic sourcing </a:t>
            </a:r>
            <a:r>
              <a:rPr lang="en-US" sz="2400" dirty="0" smtClean="0"/>
              <a:t>process.</a:t>
            </a:r>
          </a:p>
          <a:p>
            <a:pPr marL="228600" lvl="1" indent="-228600">
              <a:spcBef>
                <a:spcPts val="600"/>
              </a:spcBef>
              <a:buFont typeface="Arial" panose="020B0604020202020204" pitchFamily="34" charset="0"/>
              <a:buChar char="•"/>
            </a:pPr>
            <a:r>
              <a:rPr lang="en-US" sz="2400" dirty="0" smtClean="0"/>
              <a:t>Learn various </a:t>
            </a:r>
            <a:r>
              <a:rPr lang="en-US" sz="2400" dirty="0"/>
              <a:t>steps typically utilized to strategically source a product or </a:t>
            </a:r>
            <a:r>
              <a:rPr lang="en-US" sz="2400" dirty="0" smtClean="0"/>
              <a:t>service.</a:t>
            </a:r>
            <a:endParaRPr lang="en-US" sz="2400" dirty="0"/>
          </a:p>
          <a:p>
            <a:pPr marL="228600" lvl="1" indent="-228600">
              <a:spcBef>
                <a:spcPts val="600"/>
              </a:spcBef>
              <a:buFont typeface="Arial" panose="020B0604020202020204" pitchFamily="34" charset="0"/>
              <a:buChar char="•"/>
            </a:pPr>
            <a:r>
              <a:rPr lang="en-US" sz="2400" dirty="0" smtClean="0"/>
              <a:t>Know when </a:t>
            </a:r>
            <a:r>
              <a:rPr lang="en-US" sz="2400" dirty="0"/>
              <a:t>strategic sourcing is a good idea and </a:t>
            </a:r>
            <a:r>
              <a:rPr lang="en-US" sz="2400" dirty="0" smtClean="0"/>
              <a:t>what to address. </a:t>
            </a:r>
            <a:endParaRPr lang="en-US" sz="2400" dirty="0"/>
          </a:p>
        </p:txBody>
      </p:sp>
      <p:sp>
        <p:nvSpPr>
          <p:cNvPr id="2" name="Slide Number Placeholder 1"/>
          <p:cNvSpPr>
            <a:spLocks noGrp="1"/>
          </p:cNvSpPr>
          <p:nvPr>
            <p:ph type="sldNum" sz="quarter" idx="4"/>
          </p:nvPr>
        </p:nvSpPr>
        <p:spPr/>
        <p:txBody>
          <a:bodyPr/>
          <a:lstStyle/>
          <a:p>
            <a:fld id="{7F1B4024-E2AA-46CA-95BC-ACBDDF5DF387}"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0"/>
            <a:ext cx="7772400" cy="1618488"/>
          </a:xfrm>
        </p:spPr>
        <p:txBody>
          <a:bodyPr>
            <a:normAutofit/>
          </a:bodyPr>
          <a:lstStyle/>
          <a:p>
            <a:pPr marL="339725" indent="-339725">
              <a:lnSpc>
                <a:spcPct val="100000"/>
              </a:lnSpc>
              <a:spcBef>
                <a:spcPts val="600"/>
              </a:spcBef>
            </a:pPr>
            <a:r>
              <a:rPr lang="en-US" sz="2400" dirty="0" smtClean="0">
                <a:latin typeface="+mn-lt"/>
              </a:rPr>
              <a:t>How much </a:t>
            </a:r>
            <a:r>
              <a:rPr lang="en-US" sz="2400" b="1" dirty="0" smtClean="0">
                <a:latin typeface="+mn-lt"/>
              </a:rPr>
              <a:t>volume</a:t>
            </a:r>
            <a:r>
              <a:rPr lang="en-US" sz="2400" dirty="0" smtClean="0">
                <a:latin typeface="+mn-lt"/>
              </a:rPr>
              <a:t> do we currently purchase?</a:t>
            </a:r>
            <a:br>
              <a:rPr lang="en-US" sz="2400" dirty="0" smtClean="0">
                <a:latin typeface="+mn-lt"/>
              </a:rPr>
            </a:br>
            <a:r>
              <a:rPr lang="en-US" sz="2400" dirty="0" smtClean="0">
                <a:latin typeface="+mn-lt"/>
              </a:rPr>
              <a:t>  </a:t>
            </a:r>
            <a:br>
              <a:rPr lang="en-US" sz="2400" dirty="0" smtClean="0">
                <a:latin typeface="+mn-lt"/>
              </a:rPr>
            </a:br>
            <a:r>
              <a:rPr lang="en-US" sz="2400" dirty="0">
                <a:latin typeface="+mn-lt"/>
              </a:rPr>
              <a:t>One unit @ $</a:t>
            </a:r>
            <a:r>
              <a:rPr lang="en-US" sz="2400" dirty="0" smtClean="0">
                <a:latin typeface="+mn-lt"/>
              </a:rPr>
              <a:t>1,000 each</a:t>
            </a:r>
            <a:br>
              <a:rPr lang="en-US" sz="2400" dirty="0" smtClean="0">
                <a:latin typeface="+mn-lt"/>
              </a:rPr>
            </a:br>
            <a:r>
              <a:rPr lang="en-US" sz="2400" dirty="0">
                <a:latin typeface="+mn-lt"/>
              </a:rPr>
              <a:t>Ten units @ ?????? </a:t>
            </a:r>
            <a:r>
              <a:rPr lang="en-US" sz="2400" dirty="0" smtClean="0">
                <a:latin typeface="+mn-lt"/>
              </a:rPr>
              <a:t>each</a:t>
            </a:r>
            <a:endParaRPr lang="en-US" sz="2400" dirty="0">
              <a:latin typeface="+mn-lt"/>
            </a:endParaRPr>
          </a:p>
        </p:txBody>
      </p:sp>
      <p:sp>
        <p:nvSpPr>
          <p:cNvPr id="6" name="Rectangle 5"/>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Leverage</a:t>
            </a:r>
            <a:endParaRPr lang="en-US" sz="3200" cap="none" spc="0" dirty="0">
              <a:ln w="1905"/>
            </a:endParaRPr>
          </a:p>
        </p:txBody>
      </p:sp>
      <p:sp>
        <p:nvSpPr>
          <p:cNvPr id="3" name="Slide Number Placeholder 2"/>
          <p:cNvSpPr>
            <a:spLocks noGrp="1"/>
          </p:cNvSpPr>
          <p:nvPr>
            <p:ph type="sldNum" sz="quarter" idx="4"/>
          </p:nvPr>
        </p:nvSpPr>
        <p:spPr/>
        <p:txBody>
          <a:bodyPr/>
          <a:lstStyle/>
          <a:p>
            <a:fld id="{7F1B4024-E2AA-46CA-95BC-ACBDDF5DF387}"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6934200" cy="3276600"/>
          </a:xfrm>
        </p:spPr>
        <p:txBody>
          <a:bodyPr>
            <a:normAutofit fontScale="25000" lnSpcReduction="20000"/>
          </a:bodyPr>
          <a:lstStyle/>
          <a:p>
            <a:pPr marL="0" indent="0">
              <a:lnSpc>
                <a:spcPct val="120000"/>
              </a:lnSpc>
              <a:spcBef>
                <a:spcPts val="600"/>
              </a:spcBef>
              <a:buNone/>
            </a:pPr>
            <a:r>
              <a:rPr lang="en-US" sz="9600" dirty="0"/>
              <a:t>Are we buying several varieties of the same thing</a:t>
            </a:r>
            <a:r>
              <a:rPr lang="en-US" sz="9600" dirty="0" smtClean="0"/>
              <a:t>?</a:t>
            </a:r>
          </a:p>
          <a:p>
            <a:pPr marL="339725" indent="-339725">
              <a:lnSpc>
                <a:spcPct val="120000"/>
              </a:lnSpc>
              <a:spcBef>
                <a:spcPts val="600"/>
              </a:spcBef>
            </a:pPr>
            <a:r>
              <a:rPr lang="en-US" sz="9600" dirty="0" smtClean="0"/>
              <a:t>Will two, rather than 10, models serve your customer needs?  </a:t>
            </a:r>
          </a:p>
          <a:p>
            <a:pPr marL="339725" indent="-339725">
              <a:lnSpc>
                <a:spcPct val="120000"/>
              </a:lnSpc>
              <a:spcBef>
                <a:spcPts val="600"/>
              </a:spcBef>
            </a:pPr>
            <a:r>
              <a:rPr lang="en-US" sz="9600" dirty="0" smtClean="0"/>
              <a:t>Are products over-specified? </a:t>
            </a:r>
          </a:p>
          <a:p>
            <a:pPr marL="339725" indent="-339725">
              <a:lnSpc>
                <a:spcPct val="120000"/>
              </a:lnSpc>
              <a:spcBef>
                <a:spcPts val="600"/>
              </a:spcBef>
            </a:pPr>
            <a:r>
              <a:rPr lang="en-US" sz="9600" dirty="0" smtClean="0"/>
              <a:t>Can we utilize off the shelf products?</a:t>
            </a:r>
          </a:p>
          <a:p>
            <a:pPr marL="0" indent="0">
              <a:lnSpc>
                <a:spcPct val="120000"/>
              </a:lnSpc>
              <a:spcBef>
                <a:spcPts val="600"/>
              </a:spcBef>
              <a:buNone/>
            </a:pPr>
            <a:endParaRPr lang="en-US" sz="9600" dirty="0" smtClean="0"/>
          </a:p>
          <a:p>
            <a:pPr marL="0" lvl="1" indent="0">
              <a:lnSpc>
                <a:spcPct val="120000"/>
              </a:lnSpc>
              <a:spcBef>
                <a:spcPts val="600"/>
              </a:spcBef>
              <a:buNone/>
            </a:pPr>
            <a:r>
              <a:rPr lang="en-US" sz="9600" i="1" dirty="0" smtClean="0"/>
              <a:t>Standardization is </a:t>
            </a:r>
            <a:r>
              <a:rPr lang="en-US" sz="9600" i="1" dirty="0"/>
              <a:t>a </a:t>
            </a:r>
            <a:r>
              <a:rPr lang="en-US" sz="9600" i="1" dirty="0" smtClean="0"/>
              <a:t>savings lever.</a:t>
            </a:r>
            <a:endParaRPr lang="en-US" sz="9600" b="1" i="1" dirty="0"/>
          </a:p>
        </p:txBody>
      </p:sp>
      <p:sp>
        <p:nvSpPr>
          <p:cNvPr id="5" name="Rectangle 4"/>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Standardization</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7162800" cy="3652232"/>
          </a:xfrm>
        </p:spPr>
        <p:txBody>
          <a:bodyPr>
            <a:noAutofit/>
          </a:bodyPr>
          <a:lstStyle/>
          <a:p>
            <a:pPr marL="0" lvl="1" indent="0">
              <a:lnSpc>
                <a:spcPct val="100000"/>
              </a:lnSpc>
              <a:spcBef>
                <a:spcPts val="600"/>
              </a:spcBef>
              <a:buNone/>
            </a:pPr>
            <a:r>
              <a:rPr lang="en-US" sz="2400" b="1" dirty="0"/>
              <a:t>What market information is available for the purchasing officer to evaluate</a:t>
            </a:r>
            <a:r>
              <a:rPr lang="en-US" sz="2400" b="1" dirty="0" smtClean="0"/>
              <a:t>?</a:t>
            </a:r>
          </a:p>
          <a:p>
            <a:pPr marL="339725" lvl="1" indent="-339725">
              <a:lnSpc>
                <a:spcPct val="100000"/>
              </a:lnSpc>
              <a:spcBef>
                <a:spcPts val="600"/>
              </a:spcBef>
            </a:pPr>
            <a:r>
              <a:rPr lang="en-US" sz="2400" dirty="0" smtClean="0"/>
              <a:t>What are the latest products being offered?</a:t>
            </a:r>
          </a:p>
          <a:p>
            <a:pPr marL="339725" lvl="1" indent="-339725">
              <a:lnSpc>
                <a:spcPct val="100000"/>
              </a:lnSpc>
              <a:spcBef>
                <a:spcPts val="600"/>
              </a:spcBef>
            </a:pPr>
            <a:r>
              <a:rPr lang="en-US" sz="2400" dirty="0" smtClean="0"/>
              <a:t>What have other states paid for the same product?</a:t>
            </a:r>
          </a:p>
          <a:p>
            <a:pPr marL="339725" lvl="1" indent="-339725">
              <a:lnSpc>
                <a:spcPct val="100000"/>
              </a:lnSpc>
              <a:spcBef>
                <a:spcPts val="600"/>
              </a:spcBef>
            </a:pPr>
            <a:r>
              <a:rPr lang="en-US" sz="2400" dirty="0" smtClean="0"/>
              <a:t>Are there reviews of products available?</a:t>
            </a:r>
          </a:p>
          <a:p>
            <a:pPr marL="339725" lvl="1" indent="-339725">
              <a:lnSpc>
                <a:spcPct val="100000"/>
              </a:lnSpc>
              <a:spcBef>
                <a:spcPts val="600"/>
              </a:spcBef>
            </a:pPr>
            <a:r>
              <a:rPr lang="en-US" sz="2400" dirty="0" smtClean="0"/>
              <a:t>Which suppliers control market?</a:t>
            </a:r>
          </a:p>
          <a:p>
            <a:pPr marL="339725" lvl="1" indent="-339725">
              <a:lnSpc>
                <a:spcPct val="100000"/>
              </a:lnSpc>
              <a:spcBef>
                <a:spcPts val="600"/>
              </a:spcBef>
            </a:pPr>
            <a:r>
              <a:rPr lang="en-US" sz="2400" dirty="0" smtClean="0"/>
              <a:t>Is an index for primary commodity available? </a:t>
            </a:r>
          </a:p>
          <a:p>
            <a:pPr marL="0" lvl="1" indent="0">
              <a:lnSpc>
                <a:spcPct val="100000"/>
              </a:lnSpc>
              <a:spcBef>
                <a:spcPts val="600"/>
              </a:spcBef>
              <a:buNone/>
            </a:pPr>
            <a:r>
              <a:rPr lang="en-US" sz="2400" dirty="0" smtClean="0"/>
              <a:t>Note: Index for primary commodity refers to whether an index already exist for the primary products or services that can be accessed and utilized in the market analysis.  This index may include comparable products or services, demographics for the market, etc. </a:t>
            </a:r>
            <a:endParaRPr lang="en-US" sz="2400" dirty="0"/>
          </a:p>
        </p:txBody>
      </p:sp>
      <p:sp>
        <p:nvSpPr>
          <p:cNvPr id="5" name="Rectangle 4"/>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Market Analysis</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68462"/>
            <a:ext cx="7753350" cy="4351338"/>
          </a:xfrm>
        </p:spPr>
        <p:txBody>
          <a:bodyPr>
            <a:normAutofit/>
          </a:bodyPr>
          <a:lstStyle/>
          <a:p>
            <a:pPr marL="0" indent="0">
              <a:buNone/>
            </a:pPr>
            <a:r>
              <a:rPr lang="en-US" sz="2400" b="1" dirty="0" smtClean="0"/>
              <a:t>Producer Price Index (PPI) commodities</a:t>
            </a:r>
          </a:p>
          <a:p>
            <a:pPr marL="339725" lvl="2" indent="-339725"/>
            <a:r>
              <a:rPr lang="en-US" sz="2000" dirty="0" smtClean="0">
                <a:hlinkClick r:id="rId3"/>
              </a:rPr>
              <a:t>http://www.bls.gov/ppi/</a:t>
            </a:r>
            <a:endParaRPr lang="en-US" sz="2000" dirty="0" smtClean="0"/>
          </a:p>
          <a:p>
            <a:pPr marL="682625" lvl="3" indent="-342900">
              <a:buFont typeface="Calibri" panose="020F0502020204030204" pitchFamily="34" charset="0"/>
              <a:buChar char="–"/>
            </a:pPr>
            <a:r>
              <a:rPr lang="en-US" sz="2000" dirty="0" smtClean="0"/>
              <a:t>Bureau of Labor Statistics</a:t>
            </a:r>
          </a:p>
          <a:p>
            <a:pPr marL="339725" lvl="2" indent="-339725"/>
            <a:r>
              <a:rPr lang="en-US" sz="2000" dirty="0" smtClean="0">
                <a:hlinkClick r:id="rId4"/>
              </a:rPr>
              <a:t>http://www.crbtrader.com/</a:t>
            </a:r>
            <a:endParaRPr lang="en-US" sz="2000" dirty="0" smtClean="0"/>
          </a:p>
          <a:p>
            <a:pPr marL="682625" lvl="3" indent="-342900">
              <a:buFont typeface="Calibri" panose="020F0502020204030204" pitchFamily="34" charset="0"/>
              <a:buChar char="–"/>
            </a:pPr>
            <a:r>
              <a:rPr lang="en-US" sz="2000" dirty="0" smtClean="0"/>
              <a:t>Commodity Research Bureau </a:t>
            </a:r>
          </a:p>
          <a:p>
            <a:pPr marL="0" indent="0">
              <a:buNone/>
            </a:pPr>
            <a:r>
              <a:rPr lang="en-US" sz="2400" b="1" dirty="0" smtClean="0"/>
              <a:t>Vehicles        </a:t>
            </a:r>
          </a:p>
          <a:p>
            <a:pPr marL="339725" lvl="2" indent="-339725"/>
            <a:r>
              <a:rPr lang="en-US" sz="2000" dirty="0" smtClean="0">
                <a:hlinkClick r:id="rId5"/>
              </a:rPr>
              <a:t>http://www.edmunds.com/</a:t>
            </a:r>
            <a:r>
              <a:rPr lang="en-US" sz="2000" dirty="0" smtClean="0"/>
              <a:t> </a:t>
            </a:r>
          </a:p>
          <a:p>
            <a:pPr marL="339725" lvl="2" indent="-339725"/>
            <a:r>
              <a:rPr lang="en-US" sz="2000" dirty="0" smtClean="0">
                <a:hlinkClick r:id="rId6"/>
              </a:rPr>
              <a:t>http://www.kbb.com/</a:t>
            </a:r>
            <a:endParaRPr lang="en-US" sz="2000" dirty="0" smtClean="0"/>
          </a:p>
          <a:p>
            <a:pPr marL="574675" lvl="3" indent="-234950"/>
            <a:r>
              <a:rPr lang="en-US" sz="2000" dirty="0" smtClean="0"/>
              <a:t>Kelley Blue Book</a:t>
            </a:r>
          </a:p>
          <a:p>
            <a:pPr marL="228600" indent="-228600"/>
            <a:r>
              <a:rPr lang="en-US" sz="2400" b="1" dirty="0" smtClean="0"/>
              <a:t>Companies   </a:t>
            </a:r>
          </a:p>
          <a:p>
            <a:pPr marL="339725" lvl="2" indent="-339725"/>
            <a:r>
              <a:rPr lang="en-US" sz="2000" dirty="0" smtClean="0">
                <a:hlinkClick r:id="rId7"/>
              </a:rPr>
              <a:t>http://www.greenbook.org/</a:t>
            </a:r>
            <a:endParaRPr lang="en-US" sz="2000" dirty="0" smtClean="0"/>
          </a:p>
          <a:p>
            <a:pPr marL="339725" lvl="2" indent="-339725"/>
            <a:r>
              <a:rPr lang="en-US" sz="2000" dirty="0" smtClean="0">
                <a:hlinkClick r:id="rId8"/>
              </a:rPr>
              <a:t>http://hoovers.com/free/tools/bcl/</a:t>
            </a:r>
            <a:endParaRPr lang="en-US" sz="2000" dirty="0" smtClean="0"/>
          </a:p>
          <a:p>
            <a:endParaRPr lang="en-US" sz="2400" b="1" dirty="0" smtClean="0"/>
          </a:p>
          <a:p>
            <a:endParaRPr lang="en-US" b="1" dirty="0" smtClean="0"/>
          </a:p>
          <a:p>
            <a:endParaRPr lang="en-US" b="1" dirty="0"/>
          </a:p>
        </p:txBody>
      </p:sp>
      <p:sp>
        <p:nvSpPr>
          <p:cNvPr id="8" name="Rectangle 7"/>
          <p:cNvSpPr/>
          <p:nvPr/>
        </p:nvSpPr>
        <p:spPr>
          <a:xfrm>
            <a:off x="685800" y="370582"/>
            <a:ext cx="7772400" cy="1077218"/>
          </a:xfrm>
          <a:prstGeom prst="rect">
            <a:avLst/>
          </a:prstGeom>
          <a:noFill/>
        </p:spPr>
        <p:txBody>
          <a:bodyPr wrap="square" lIns="91440" tIns="45720" rIns="91440" bIns="45720">
            <a:spAutoFit/>
          </a:bodyPr>
          <a:lstStyle/>
          <a:p>
            <a:pPr algn="ctr"/>
            <a:r>
              <a:rPr lang="en-US" sz="3200" dirty="0" smtClean="0">
                <a:ln w="1905"/>
              </a:rPr>
              <a:t>Research Indexes Available</a:t>
            </a:r>
          </a:p>
          <a:p>
            <a:pPr algn="ctr"/>
            <a:r>
              <a:rPr lang="en-US" sz="3200" dirty="0">
                <a:ln w="1905"/>
              </a:rPr>
              <a:t>f</a:t>
            </a:r>
            <a:r>
              <a:rPr lang="en-US" sz="3200" cap="none" spc="0" dirty="0" smtClean="0">
                <a:ln w="1905"/>
              </a:rPr>
              <a:t>or the Purchasing Officer</a:t>
            </a:r>
            <a:endParaRPr lang="en-US" sz="3200" cap="none" spc="0" dirty="0">
              <a:ln w="1905"/>
            </a:endParaRPr>
          </a:p>
        </p:txBody>
      </p:sp>
      <p:sp>
        <p:nvSpPr>
          <p:cNvPr id="3" name="Slide Number Placeholder 2"/>
          <p:cNvSpPr>
            <a:spLocks noGrp="1"/>
          </p:cNvSpPr>
          <p:nvPr>
            <p:ph type="sldNum" sz="quarter" idx="4"/>
          </p:nvPr>
        </p:nvSpPr>
        <p:spPr/>
        <p:txBody>
          <a:bodyPr/>
          <a:lstStyle/>
          <a:p>
            <a:fld id="{7F1B4024-E2AA-46CA-95BC-ACBDDF5DF387}"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Increased Competition</a:t>
            </a:r>
            <a:endParaRPr lang="en-US" sz="3200" cap="none" spc="0" dirty="0">
              <a:ln w="1905"/>
            </a:endParaRPr>
          </a:p>
        </p:txBody>
      </p:sp>
      <p:sp>
        <p:nvSpPr>
          <p:cNvPr id="7" name="TextBox 6"/>
          <p:cNvSpPr txBox="1"/>
          <p:nvPr/>
        </p:nvSpPr>
        <p:spPr>
          <a:xfrm>
            <a:off x="914400" y="1676400"/>
            <a:ext cx="7543800" cy="2616101"/>
          </a:xfrm>
          <a:prstGeom prst="rect">
            <a:avLst/>
          </a:prstGeom>
          <a:noFill/>
        </p:spPr>
        <p:txBody>
          <a:bodyPr wrap="square" rtlCol="0">
            <a:spAutoFit/>
          </a:bodyPr>
          <a:lstStyle/>
          <a:p>
            <a:pPr>
              <a:spcBef>
                <a:spcPts val="600"/>
              </a:spcBef>
            </a:pPr>
            <a:r>
              <a:rPr lang="en-US" sz="2400" b="1" dirty="0" smtClean="0"/>
              <a:t>Who can provide the item/service you are looking for?</a:t>
            </a:r>
          </a:p>
          <a:p>
            <a:pPr marL="342900" indent="-342900">
              <a:spcBef>
                <a:spcPts val="600"/>
              </a:spcBef>
              <a:buFont typeface="Arial" panose="020B0604020202020204" pitchFamily="34" charset="0"/>
              <a:buChar char="•"/>
            </a:pPr>
            <a:r>
              <a:rPr lang="en-US" sz="2400" dirty="0" smtClean="0"/>
              <a:t>Which suppliers are registered for the commodity?</a:t>
            </a:r>
          </a:p>
          <a:p>
            <a:pPr marL="342900" indent="-342900">
              <a:spcBef>
                <a:spcPts val="600"/>
              </a:spcBef>
              <a:buFont typeface="Arial" panose="020B0604020202020204" pitchFamily="34" charset="0"/>
              <a:buChar char="•"/>
            </a:pPr>
            <a:r>
              <a:rPr lang="en-US" sz="2400" dirty="0" smtClean="0"/>
              <a:t>Are other suppliers available?</a:t>
            </a:r>
          </a:p>
          <a:p>
            <a:pPr marL="342900" indent="-342900">
              <a:spcBef>
                <a:spcPts val="600"/>
              </a:spcBef>
              <a:buFont typeface="Arial" panose="020B0604020202020204" pitchFamily="34" charset="0"/>
              <a:buChar char="•"/>
            </a:pPr>
            <a:r>
              <a:rPr lang="en-US" sz="2400" dirty="0" smtClean="0"/>
              <a:t>Do your end users have suggested suppliers?</a:t>
            </a:r>
          </a:p>
          <a:p>
            <a:pPr marL="342900" indent="-342900">
              <a:spcBef>
                <a:spcPts val="600"/>
              </a:spcBef>
              <a:buFont typeface="Arial" panose="020B0604020202020204" pitchFamily="34" charset="0"/>
              <a:buChar char="•"/>
            </a:pPr>
            <a:r>
              <a:rPr lang="en-US" sz="2400" dirty="0" smtClean="0"/>
              <a:t>Have you included related category codes when searching the registered vendor lists?</a:t>
            </a:r>
            <a:endParaRPr lang="en-US" sz="2400" dirty="0"/>
          </a:p>
        </p:txBody>
      </p:sp>
      <p:sp>
        <p:nvSpPr>
          <p:cNvPr id="2" name="Slide Number Placeholder 1"/>
          <p:cNvSpPr>
            <a:spLocks noGrp="1"/>
          </p:cNvSpPr>
          <p:nvPr>
            <p:ph type="sldNum" sz="quarter" idx="4"/>
          </p:nvPr>
        </p:nvSpPr>
        <p:spPr/>
        <p:txBody>
          <a:bodyPr/>
          <a:lstStyle/>
          <a:p>
            <a:fld id="{7F1B4024-E2AA-46CA-95BC-ACBDDF5DF387}"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772400" cy="4876800"/>
          </a:xfrm>
        </p:spPr>
        <p:txBody>
          <a:bodyPr>
            <a:noAutofit/>
          </a:bodyPr>
          <a:lstStyle/>
          <a:p>
            <a:pPr marL="0" indent="0">
              <a:lnSpc>
                <a:spcPct val="110000"/>
              </a:lnSpc>
              <a:spcBef>
                <a:spcPts val="600"/>
              </a:spcBef>
              <a:buNone/>
            </a:pPr>
            <a:r>
              <a:rPr lang="en-US" sz="2400" b="1" dirty="0" smtClean="0"/>
              <a:t>What will be our strategy?</a:t>
            </a:r>
          </a:p>
          <a:p>
            <a:pPr marL="339725" indent="-339725">
              <a:lnSpc>
                <a:spcPct val="110000"/>
              </a:lnSpc>
              <a:spcBef>
                <a:spcPts val="600"/>
              </a:spcBef>
            </a:pPr>
            <a:r>
              <a:rPr lang="en-US" sz="2400" dirty="0" smtClean="0"/>
              <a:t>Will this be a single award?</a:t>
            </a:r>
          </a:p>
          <a:p>
            <a:pPr marL="339725" indent="-339725">
              <a:lnSpc>
                <a:spcPct val="110000"/>
              </a:lnSpc>
              <a:spcBef>
                <a:spcPts val="600"/>
              </a:spcBef>
            </a:pPr>
            <a:r>
              <a:rPr lang="en-US" sz="2400" dirty="0" smtClean="0"/>
              <a:t>Will multiple suppliers be needed for coverage?</a:t>
            </a:r>
          </a:p>
          <a:p>
            <a:pPr marL="339725" indent="-339725">
              <a:lnSpc>
                <a:spcPct val="110000"/>
              </a:lnSpc>
              <a:spcBef>
                <a:spcPts val="600"/>
              </a:spcBef>
            </a:pPr>
            <a:r>
              <a:rPr lang="en-US" sz="2400" dirty="0" smtClean="0"/>
              <a:t>Do we have internal expertise?</a:t>
            </a:r>
          </a:p>
          <a:p>
            <a:pPr marL="574675" lvl="1" indent="-231775">
              <a:lnSpc>
                <a:spcPct val="110000"/>
              </a:lnSpc>
              <a:spcBef>
                <a:spcPts val="600"/>
              </a:spcBef>
            </a:pPr>
            <a:r>
              <a:rPr lang="en-US" sz="2400" dirty="0" smtClean="0"/>
              <a:t>Should this be strategically sourced?</a:t>
            </a:r>
            <a:r>
              <a:rPr lang="en-US" sz="2400" i="1" dirty="0" smtClean="0"/>
              <a:t>	</a:t>
            </a:r>
          </a:p>
          <a:p>
            <a:pPr marL="339725" indent="-339725">
              <a:lnSpc>
                <a:spcPct val="110000"/>
              </a:lnSpc>
              <a:spcBef>
                <a:spcPts val="600"/>
              </a:spcBef>
            </a:pPr>
            <a:r>
              <a:rPr lang="en-US" sz="2400" dirty="0" smtClean="0"/>
              <a:t>Do we intend to negotiate?</a:t>
            </a:r>
          </a:p>
          <a:p>
            <a:pPr marL="339725" indent="-339725">
              <a:lnSpc>
                <a:spcPct val="110000"/>
              </a:lnSpc>
              <a:spcBef>
                <a:spcPts val="600"/>
              </a:spcBef>
            </a:pPr>
            <a:r>
              <a:rPr lang="en-US" sz="2400" dirty="0" smtClean="0"/>
              <a:t>What evaluation method will we use?</a:t>
            </a:r>
          </a:p>
          <a:p>
            <a:pPr marL="574675" lvl="1" indent="-231775">
              <a:lnSpc>
                <a:spcPct val="110000"/>
              </a:lnSpc>
              <a:spcBef>
                <a:spcPts val="600"/>
              </a:spcBef>
            </a:pPr>
            <a:r>
              <a:rPr lang="en-US" sz="2400" i="1" dirty="0" smtClean="0"/>
              <a:t>Price analysis </a:t>
            </a:r>
            <a:r>
              <a:rPr lang="en-US" sz="2400" i="1" smtClean="0"/>
              <a:t>(simple purchases</a:t>
            </a:r>
            <a:r>
              <a:rPr lang="en-US" sz="2400" i="1" dirty="0" smtClean="0"/>
              <a:t>).</a:t>
            </a:r>
          </a:p>
          <a:p>
            <a:pPr marL="574675" lvl="1" indent="-231775">
              <a:lnSpc>
                <a:spcPct val="110000"/>
              </a:lnSpc>
              <a:spcBef>
                <a:spcPts val="600"/>
              </a:spcBef>
            </a:pPr>
            <a:r>
              <a:rPr lang="en-US" sz="2400" i="1" dirty="0" smtClean="0"/>
              <a:t>Value analysis (more complex – total cost of ownership).</a:t>
            </a:r>
          </a:p>
          <a:p>
            <a:pPr marL="339725" indent="-339725">
              <a:lnSpc>
                <a:spcPct val="110000"/>
              </a:lnSpc>
              <a:spcBef>
                <a:spcPts val="600"/>
              </a:spcBef>
            </a:pPr>
            <a:r>
              <a:rPr lang="en-US" sz="2400" dirty="0" smtClean="0"/>
              <a:t>When is best time to solicit the opportunity?   </a:t>
            </a:r>
            <a:endParaRPr lang="en-US" sz="2400" dirty="0"/>
          </a:p>
        </p:txBody>
      </p:sp>
      <p:sp>
        <p:nvSpPr>
          <p:cNvPr id="5" name="Rectangle 4"/>
          <p:cNvSpPr/>
          <p:nvPr/>
        </p:nvSpPr>
        <p:spPr>
          <a:xfrm>
            <a:off x="609600" y="457200"/>
            <a:ext cx="8458200" cy="584775"/>
          </a:xfrm>
          <a:prstGeom prst="rect">
            <a:avLst/>
          </a:prstGeom>
          <a:noFill/>
        </p:spPr>
        <p:txBody>
          <a:bodyPr wrap="square" lIns="91440" tIns="45720" rIns="91440" bIns="45720">
            <a:spAutoFit/>
          </a:bodyPr>
          <a:lstStyle/>
          <a:p>
            <a:pPr algn="ctr"/>
            <a:r>
              <a:rPr lang="en-US" sz="3200" dirty="0" smtClean="0">
                <a:ln w="1905"/>
              </a:rPr>
              <a:t>Solicitation Development</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772400" cy="3581400"/>
          </a:xfrm>
        </p:spPr>
        <p:txBody>
          <a:bodyPr>
            <a:normAutofit/>
          </a:bodyPr>
          <a:lstStyle/>
          <a:p>
            <a:pPr marL="0" indent="0">
              <a:buNone/>
            </a:pPr>
            <a:r>
              <a:rPr lang="en-US" sz="2400" b="1" dirty="0" smtClean="0"/>
              <a:t>Are we getting what we expected?</a:t>
            </a:r>
          </a:p>
          <a:p>
            <a:pPr marL="339725" indent="-339725"/>
            <a:r>
              <a:rPr lang="en-US" sz="2400" dirty="0" smtClean="0"/>
              <a:t>Are customers pleased with product or service?</a:t>
            </a:r>
          </a:p>
          <a:p>
            <a:pPr marL="339725" indent="-339725"/>
            <a:r>
              <a:rPr lang="en-US" sz="2400" dirty="0" smtClean="0"/>
              <a:t>Are established milestones being met?</a:t>
            </a:r>
          </a:p>
          <a:p>
            <a:pPr marL="339725" indent="-339725"/>
            <a:r>
              <a:rPr lang="en-US" sz="2400" dirty="0" smtClean="0"/>
              <a:t>Are prices consistent with submitted bid?</a:t>
            </a:r>
          </a:p>
          <a:p>
            <a:pPr marL="339725" indent="-339725"/>
            <a:r>
              <a:rPr lang="en-US" sz="2400" dirty="0" smtClean="0"/>
              <a:t>Is quality delivered as promised?</a:t>
            </a:r>
          </a:p>
          <a:p>
            <a:pPr marL="339725" indent="-339725"/>
            <a:r>
              <a:rPr lang="en-US" sz="2400" dirty="0" smtClean="0"/>
              <a:t>Are delivery requirements being met?</a:t>
            </a:r>
          </a:p>
          <a:p>
            <a:pPr marL="339725" indent="-339725"/>
            <a:r>
              <a:rPr lang="en-US" sz="2400" dirty="0" smtClean="0"/>
              <a:t>Is supplier reporting performance?</a:t>
            </a:r>
          </a:p>
          <a:p>
            <a:pPr marL="0" indent="0">
              <a:buNone/>
            </a:pPr>
            <a:r>
              <a:rPr lang="en-US" sz="2400" b="1" dirty="0" smtClean="0"/>
              <a:t>Monitor your contract progress!</a:t>
            </a:r>
            <a:r>
              <a:rPr lang="en-US" sz="2400" dirty="0" smtClean="0"/>
              <a:t> </a:t>
            </a:r>
            <a:endParaRPr lang="en-US" sz="2400" dirty="0"/>
          </a:p>
        </p:txBody>
      </p:sp>
      <p:sp>
        <p:nvSpPr>
          <p:cNvPr id="7" name="Rectangle 6"/>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Contract Management</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12757"/>
            <a:ext cx="8458200" cy="492443"/>
          </a:xfrm>
        </p:spPr>
        <p:txBody>
          <a:bodyPr>
            <a:noAutofit/>
          </a:bodyPr>
          <a:lstStyle/>
          <a:p>
            <a:pPr algn="ctr"/>
            <a:r>
              <a:rPr lang="en-US" sz="3200" b="1" dirty="0" smtClean="0"/>
              <a:t>CONTINUE TO MODULE 13</a:t>
            </a:r>
            <a:endParaRPr lang="en-US" sz="3200" b="1" dirty="0"/>
          </a:p>
        </p:txBody>
      </p:sp>
      <p:sp>
        <p:nvSpPr>
          <p:cNvPr id="3" name="Slide Number Placeholder 2"/>
          <p:cNvSpPr>
            <a:spLocks noGrp="1"/>
          </p:cNvSpPr>
          <p:nvPr>
            <p:ph type="sldNum" sz="quarter" idx="4"/>
          </p:nvPr>
        </p:nvSpPr>
        <p:spPr/>
        <p:txBody>
          <a:bodyPr/>
          <a:lstStyle/>
          <a:p>
            <a:fld id="{7F1B4024-E2AA-46CA-95BC-ACBDDF5DF387}" type="slidenum">
              <a:rPr lang="en-US" smtClean="0"/>
              <a:pPr/>
              <a:t>27</a:t>
            </a:fld>
            <a:endParaRPr lang="en-US" dirty="0"/>
          </a:p>
        </p:txBody>
      </p:sp>
    </p:spTree>
    <p:extLst>
      <p:ext uri="{BB962C8B-B14F-4D97-AF65-F5344CB8AC3E}">
        <p14:creationId xmlns:p14="http://schemas.microsoft.com/office/powerpoint/2010/main" val="3716093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6934200" cy="3736975"/>
          </a:xfrm>
        </p:spPr>
        <p:txBody>
          <a:bodyPr>
            <a:noAutofit/>
          </a:bodyPr>
          <a:lstStyle/>
          <a:p>
            <a:pPr marL="228600" indent="-228600">
              <a:lnSpc>
                <a:spcPct val="100000"/>
              </a:lnSpc>
              <a:spcBef>
                <a:spcPts val="0"/>
              </a:spcBef>
            </a:pPr>
            <a:endParaRPr lang="en-US" sz="1200" dirty="0" smtClean="0"/>
          </a:p>
          <a:p>
            <a:pPr marL="0" indent="0">
              <a:lnSpc>
                <a:spcPct val="100000"/>
              </a:lnSpc>
              <a:spcBef>
                <a:spcPts val="600"/>
              </a:spcBef>
              <a:buNone/>
            </a:pPr>
            <a:r>
              <a:rPr lang="en-US" sz="2400" dirty="0" smtClean="0">
                <a:ln w="1905"/>
              </a:rPr>
              <a:t>Students will:</a:t>
            </a:r>
          </a:p>
          <a:p>
            <a:pPr marL="228600" indent="-228600">
              <a:lnSpc>
                <a:spcPct val="100000"/>
              </a:lnSpc>
              <a:spcBef>
                <a:spcPts val="600"/>
              </a:spcBef>
            </a:pPr>
            <a:r>
              <a:rPr lang="en-US" sz="2400" dirty="0" smtClean="0">
                <a:ln w="1905"/>
              </a:rPr>
              <a:t>Identify the guidelines when using a complex baseline assessment. </a:t>
            </a:r>
          </a:p>
          <a:p>
            <a:pPr marL="228600" indent="-228600">
              <a:lnSpc>
                <a:spcPct val="100000"/>
              </a:lnSpc>
              <a:spcBef>
                <a:spcPts val="600"/>
              </a:spcBef>
            </a:pPr>
            <a:r>
              <a:rPr lang="en-US" sz="2400" dirty="0" smtClean="0"/>
              <a:t>Recall that standardization </a:t>
            </a:r>
            <a:r>
              <a:rPr lang="en-US" sz="2400" dirty="0"/>
              <a:t>is a savings lever</a:t>
            </a:r>
            <a:r>
              <a:rPr lang="en-US" sz="2400" dirty="0" smtClean="0"/>
              <a:t>.</a:t>
            </a:r>
          </a:p>
          <a:p>
            <a:pPr marL="228600" indent="-228600">
              <a:lnSpc>
                <a:spcPct val="100000"/>
              </a:lnSpc>
              <a:spcBef>
                <a:spcPts val="600"/>
              </a:spcBef>
            </a:pPr>
            <a:r>
              <a:rPr lang="en-US" sz="2400" dirty="0" smtClean="0"/>
              <a:t>Differentiate the most appropriate evaluation method for small purchases and complex purchases.</a:t>
            </a:r>
          </a:p>
          <a:p>
            <a:pPr marL="0" indent="0">
              <a:buNone/>
            </a:pPr>
            <a:endParaRPr lang="en-US" sz="2400" dirty="0" smtClean="0"/>
          </a:p>
          <a:p>
            <a:pPr marL="228600" indent="-228600"/>
            <a:endParaRPr lang="en-US" sz="2400" dirty="0" smtClean="0"/>
          </a:p>
          <a:p>
            <a:pPr marL="228600" indent="-228600"/>
            <a:endParaRPr lang="en-US" sz="2400" dirty="0"/>
          </a:p>
          <a:p>
            <a:pPr marL="0" indent="0">
              <a:buNone/>
            </a:pPr>
            <a:endParaRPr lang="en-US" sz="1200" dirty="0" smtClean="0"/>
          </a:p>
          <a:p>
            <a:pPr marL="228600" indent="-228600"/>
            <a:endParaRPr lang="en-US" sz="1200" dirty="0"/>
          </a:p>
          <a:p>
            <a:pPr marL="0" indent="0">
              <a:lnSpc>
                <a:spcPct val="100000"/>
              </a:lnSpc>
              <a:spcBef>
                <a:spcPts val="0"/>
              </a:spcBef>
              <a:buNone/>
            </a:pPr>
            <a:endParaRPr lang="en-US" sz="1200" dirty="0"/>
          </a:p>
          <a:p>
            <a:pPr marL="228600" indent="-228600">
              <a:lnSpc>
                <a:spcPct val="100000"/>
              </a:lnSpc>
              <a:spcBef>
                <a:spcPts val="0"/>
              </a:spcBef>
            </a:pPr>
            <a:endParaRPr lang="en-US" sz="1200" dirty="0">
              <a:ln w="1905"/>
            </a:endParaRPr>
          </a:p>
          <a:p>
            <a:pPr marL="228600" indent="-228600">
              <a:lnSpc>
                <a:spcPct val="100000"/>
              </a:lnSpc>
              <a:spcBef>
                <a:spcPts val="0"/>
              </a:spcBef>
            </a:pPr>
            <a:endParaRPr lang="en-US" sz="1200" dirty="0"/>
          </a:p>
          <a:p>
            <a:pPr marL="228600" indent="-228600">
              <a:lnSpc>
                <a:spcPct val="100000"/>
              </a:lnSpc>
              <a:spcBef>
                <a:spcPts val="0"/>
              </a:spcBef>
            </a:pPr>
            <a:endParaRPr lang="en-US" sz="1200" dirty="0" smtClean="0"/>
          </a:p>
          <a:p>
            <a:pPr marL="228600" indent="-228600">
              <a:lnSpc>
                <a:spcPct val="100000"/>
              </a:lnSpc>
              <a:spcBef>
                <a:spcPts val="0"/>
              </a:spcBef>
            </a:pPr>
            <a:endParaRPr lang="en-US" sz="1200" dirty="0"/>
          </a:p>
          <a:p>
            <a:pPr marL="228600" indent="-228600">
              <a:lnSpc>
                <a:spcPct val="100000"/>
              </a:lnSpc>
              <a:spcBef>
                <a:spcPts val="0"/>
              </a:spcBef>
            </a:pPr>
            <a:endParaRPr lang="en-US" sz="1200" dirty="0" smtClean="0"/>
          </a:p>
          <a:p>
            <a:pPr marL="228600" indent="-228600">
              <a:lnSpc>
                <a:spcPct val="100000"/>
              </a:lnSpc>
              <a:spcBef>
                <a:spcPts val="0"/>
              </a:spcBef>
            </a:pPr>
            <a:endParaRPr lang="en-US" sz="1200" dirty="0"/>
          </a:p>
          <a:p>
            <a:pPr marL="228600" indent="-228600">
              <a:lnSpc>
                <a:spcPct val="100000"/>
              </a:lnSpc>
              <a:spcBef>
                <a:spcPts val="0"/>
              </a:spcBef>
            </a:pPr>
            <a:endParaRPr lang="en-US" sz="1200" dirty="0" smtClean="0"/>
          </a:p>
          <a:p>
            <a:pPr marL="228600" indent="-228600">
              <a:lnSpc>
                <a:spcPct val="100000"/>
              </a:lnSpc>
              <a:spcBef>
                <a:spcPts val="0"/>
              </a:spcBef>
            </a:pPr>
            <a:endParaRPr lang="en-US" sz="1200" dirty="0"/>
          </a:p>
          <a:p>
            <a:pPr marL="228600" indent="-228600">
              <a:lnSpc>
                <a:spcPct val="100000"/>
              </a:lnSpc>
              <a:spcBef>
                <a:spcPts val="0"/>
              </a:spcBef>
            </a:pPr>
            <a:endParaRPr lang="en-US" sz="1200" dirty="0" smtClean="0"/>
          </a:p>
          <a:p>
            <a:pPr marL="228600" indent="-228600">
              <a:lnSpc>
                <a:spcPct val="100000"/>
              </a:lnSpc>
              <a:spcBef>
                <a:spcPts val="0"/>
              </a:spcBef>
            </a:pPr>
            <a:endParaRPr lang="en-US" sz="1200" dirty="0"/>
          </a:p>
          <a:p>
            <a:pPr marL="228600" indent="-228600">
              <a:lnSpc>
                <a:spcPct val="100000"/>
              </a:lnSpc>
              <a:spcBef>
                <a:spcPts val="0"/>
              </a:spcBef>
            </a:pPr>
            <a:endParaRPr lang="en-US" sz="1200" dirty="0" smtClean="0"/>
          </a:p>
          <a:p>
            <a:pPr marL="228600" indent="-228600">
              <a:lnSpc>
                <a:spcPct val="100000"/>
              </a:lnSpc>
              <a:spcBef>
                <a:spcPts val="0"/>
              </a:spcBef>
            </a:pPr>
            <a:endParaRPr lang="en-US" sz="1200" dirty="0"/>
          </a:p>
          <a:p>
            <a:pPr marL="0" indent="0">
              <a:lnSpc>
                <a:spcPct val="100000"/>
              </a:lnSpc>
              <a:spcBef>
                <a:spcPts val="0"/>
              </a:spcBef>
              <a:buNone/>
            </a:pPr>
            <a:endParaRPr lang="en-US" sz="1200" dirty="0" smtClean="0"/>
          </a:p>
        </p:txBody>
      </p:sp>
      <p:sp>
        <p:nvSpPr>
          <p:cNvPr id="7" name="Rectangle 6"/>
          <p:cNvSpPr/>
          <p:nvPr/>
        </p:nvSpPr>
        <p:spPr>
          <a:xfrm>
            <a:off x="609600" y="294382"/>
            <a:ext cx="8458200" cy="584775"/>
          </a:xfrm>
          <a:prstGeom prst="rect">
            <a:avLst/>
          </a:prstGeom>
          <a:noFill/>
        </p:spPr>
        <p:txBody>
          <a:bodyPr wrap="square" lIns="91440" tIns="45720" rIns="91440" bIns="45720">
            <a:spAutoFit/>
          </a:bodyPr>
          <a:lstStyle/>
          <a:p>
            <a:pPr algn="ctr"/>
            <a:r>
              <a:rPr lang="en-US" sz="3200" dirty="0" smtClean="0">
                <a:ln w="1905"/>
              </a:rPr>
              <a:t>Learner Outcomes</a:t>
            </a:r>
          </a:p>
        </p:txBody>
      </p:sp>
      <p:sp>
        <p:nvSpPr>
          <p:cNvPr id="2" name="Slide Number Placeholder 1"/>
          <p:cNvSpPr>
            <a:spLocks noGrp="1"/>
          </p:cNvSpPr>
          <p:nvPr>
            <p:ph type="sldNum" sz="quarter" idx="4"/>
          </p:nvPr>
        </p:nvSpPr>
        <p:spPr/>
        <p:txBody>
          <a:bodyPr/>
          <a:lstStyle/>
          <a:p>
            <a:fld id="{7F1B4024-E2AA-46CA-95BC-ACBDDF5DF387}" type="slidenum">
              <a:rPr lang="en-US" smtClean="0"/>
              <a:pPr/>
              <a:t>3</a:t>
            </a:fld>
            <a:endParaRPr lang="en-US" dirty="0"/>
          </a:p>
        </p:txBody>
      </p:sp>
    </p:spTree>
    <p:extLst>
      <p:ext uri="{BB962C8B-B14F-4D97-AF65-F5344CB8AC3E}">
        <p14:creationId xmlns:p14="http://schemas.microsoft.com/office/powerpoint/2010/main" val="3570788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662023"/>
            <a:ext cx="7772400" cy="3062377"/>
          </a:xfrm>
          <a:prstGeom prst="rect">
            <a:avLst/>
          </a:prstGeom>
        </p:spPr>
        <p:txBody>
          <a:bodyPr wrap="square">
            <a:spAutoFit/>
          </a:bodyPr>
          <a:lstStyle/>
          <a:p>
            <a:pPr marL="228600" indent="-228600">
              <a:spcBef>
                <a:spcPts val="600"/>
              </a:spcBef>
              <a:buFont typeface="Arial" pitchFamily="34" charset="0"/>
              <a:buChar char="•"/>
            </a:pPr>
            <a:r>
              <a:rPr lang="en-US" sz="2400" b="1" dirty="0" smtClean="0"/>
              <a:t>Formalizes</a:t>
            </a:r>
            <a:r>
              <a:rPr lang="en-US" sz="2400" dirty="0" smtClean="0"/>
              <a:t> the way information is gathered.</a:t>
            </a:r>
          </a:p>
          <a:p>
            <a:pPr marL="228600" indent="-228600">
              <a:spcBef>
                <a:spcPts val="600"/>
              </a:spcBef>
              <a:buFont typeface="Arial" pitchFamily="34" charset="0"/>
              <a:buChar char="•"/>
            </a:pPr>
            <a:r>
              <a:rPr lang="en-US" sz="2400" b="1" dirty="0" smtClean="0"/>
              <a:t>Price-based </a:t>
            </a:r>
            <a:r>
              <a:rPr lang="en-US" sz="2400" dirty="0" smtClean="0"/>
              <a:t>approach. </a:t>
            </a:r>
          </a:p>
          <a:p>
            <a:pPr marL="228600" indent="-228600">
              <a:spcBef>
                <a:spcPts val="600"/>
              </a:spcBef>
              <a:buFont typeface="Arial" pitchFamily="34" charset="0"/>
              <a:buChar char="•"/>
            </a:pPr>
            <a:r>
              <a:rPr lang="en-US" sz="2400" b="1" dirty="0" smtClean="0"/>
              <a:t>Leverages </a:t>
            </a:r>
            <a:r>
              <a:rPr lang="en-US" sz="2400" dirty="0" smtClean="0"/>
              <a:t>purchasing power.</a:t>
            </a:r>
          </a:p>
          <a:p>
            <a:pPr marL="228600" indent="-228600">
              <a:spcBef>
                <a:spcPts val="600"/>
              </a:spcBef>
              <a:buFont typeface="Arial" pitchFamily="34" charset="0"/>
              <a:buChar char="•"/>
            </a:pPr>
            <a:r>
              <a:rPr lang="en-US" sz="2400" dirty="0" smtClean="0"/>
              <a:t>Utilizes </a:t>
            </a:r>
            <a:r>
              <a:rPr lang="en-US" sz="2400" b="1" dirty="0" smtClean="0"/>
              <a:t>negotiations.</a:t>
            </a:r>
          </a:p>
          <a:p>
            <a:pPr marL="228600" indent="-228600">
              <a:spcBef>
                <a:spcPts val="600"/>
              </a:spcBef>
              <a:buFont typeface="Arial" pitchFamily="34" charset="0"/>
              <a:buChar char="•"/>
            </a:pPr>
            <a:r>
              <a:rPr lang="en-US" sz="2400" dirty="0" smtClean="0"/>
              <a:t>Identifies the </a:t>
            </a:r>
            <a:r>
              <a:rPr lang="en-US" sz="2400" b="1" dirty="0" smtClean="0"/>
              <a:t>best possible value.</a:t>
            </a:r>
          </a:p>
          <a:p>
            <a:pPr marL="228600" indent="-228600">
              <a:spcBef>
                <a:spcPts val="600"/>
              </a:spcBef>
              <a:buFont typeface="Arial" pitchFamily="34" charset="0"/>
              <a:buChar char="•"/>
            </a:pPr>
            <a:r>
              <a:rPr lang="en-US" sz="2400" b="1" dirty="0" smtClean="0"/>
              <a:t>Continuously improves </a:t>
            </a:r>
            <a:r>
              <a:rPr lang="en-US" sz="2400" dirty="0" smtClean="0"/>
              <a:t>and re-evaluates purchasing activities.</a:t>
            </a:r>
            <a:endParaRPr lang="en-US" sz="3600" dirty="0" smtClean="0"/>
          </a:p>
        </p:txBody>
      </p:sp>
      <p:sp>
        <p:nvSpPr>
          <p:cNvPr id="7" name="Rectangle 6"/>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Strategic Sourcing</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4</a:t>
            </a:fld>
            <a:endParaRPr lang="en-US" dirty="0"/>
          </a:p>
        </p:txBody>
      </p:sp>
    </p:spTree>
    <p:extLst>
      <p:ext uri="{BB962C8B-B14F-4D97-AF65-F5344CB8AC3E}">
        <p14:creationId xmlns:p14="http://schemas.microsoft.com/office/powerpoint/2010/main" val="98017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010400" cy="2819400"/>
          </a:xfrm>
        </p:spPr>
        <p:txBody>
          <a:bodyPr>
            <a:noAutofit/>
          </a:bodyPr>
          <a:lstStyle/>
          <a:p>
            <a:pPr>
              <a:lnSpc>
                <a:spcPct val="100000"/>
              </a:lnSpc>
              <a:spcBef>
                <a:spcPts val="600"/>
              </a:spcBef>
            </a:pPr>
            <a:r>
              <a:rPr lang="en-US" sz="2400" dirty="0" smtClean="0"/>
              <a:t>Strategic sourcing requires analysis of </a:t>
            </a:r>
            <a:r>
              <a:rPr lang="en-US" sz="2400" b="1" dirty="0" smtClean="0"/>
              <a:t>what</a:t>
            </a:r>
            <a:r>
              <a:rPr lang="en-US" sz="2400" dirty="0" smtClean="0"/>
              <a:t> an organization buys, </a:t>
            </a:r>
            <a:r>
              <a:rPr lang="en-US" sz="2400" b="1" dirty="0" smtClean="0"/>
              <a:t>from whom</a:t>
            </a:r>
            <a:r>
              <a:rPr lang="en-US" sz="2400" dirty="0" smtClean="0"/>
              <a:t>, at </a:t>
            </a:r>
            <a:r>
              <a:rPr lang="en-US" sz="2400" b="1" dirty="0" smtClean="0"/>
              <a:t>what price</a:t>
            </a:r>
            <a:r>
              <a:rPr lang="en-US" sz="2400" dirty="0" smtClean="0"/>
              <a:t> and at </a:t>
            </a:r>
            <a:r>
              <a:rPr lang="en-US" sz="2400" b="1" dirty="0" smtClean="0"/>
              <a:t>what volume</a:t>
            </a:r>
            <a:r>
              <a:rPr lang="en-US" sz="2400" dirty="0" smtClean="0"/>
              <a:t>. </a:t>
            </a:r>
          </a:p>
          <a:p>
            <a:pPr>
              <a:lnSpc>
                <a:spcPct val="100000"/>
              </a:lnSpc>
              <a:spcBef>
                <a:spcPts val="600"/>
              </a:spcBef>
            </a:pPr>
            <a:r>
              <a:rPr lang="en-US" sz="2400" dirty="0" smtClean="0"/>
              <a:t>Strategic sourcing differs from conventional purchasing because it places emphasis on the entire </a:t>
            </a:r>
            <a:r>
              <a:rPr lang="en-US" sz="2400" b="1" dirty="0" smtClean="0"/>
              <a:t>life-cycle of a product</a:t>
            </a:r>
            <a:r>
              <a:rPr lang="en-US" sz="2400" dirty="0" smtClean="0"/>
              <a:t>, not just its initial purchase price. </a:t>
            </a:r>
            <a:endParaRPr lang="en-US" sz="2400" dirty="0"/>
          </a:p>
        </p:txBody>
      </p:sp>
      <p:sp>
        <p:nvSpPr>
          <p:cNvPr id="5" name="Rectangle 4"/>
          <p:cNvSpPr/>
          <p:nvPr/>
        </p:nvSpPr>
        <p:spPr>
          <a:xfrm>
            <a:off x="609600" y="685800"/>
            <a:ext cx="8458200" cy="584775"/>
          </a:xfrm>
          <a:prstGeom prst="rect">
            <a:avLst/>
          </a:prstGeom>
          <a:noFill/>
        </p:spPr>
        <p:txBody>
          <a:bodyPr wrap="square" lIns="91440" tIns="45720" rIns="91440" bIns="45720">
            <a:spAutoFit/>
          </a:bodyPr>
          <a:lstStyle/>
          <a:p>
            <a:pPr algn="ctr"/>
            <a:r>
              <a:rPr lang="en-US" sz="3200" dirty="0" smtClean="0">
                <a:ln w="1905"/>
              </a:rPr>
              <a:t>Strategic Sourcing (Cont.)</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772400" cy="3657600"/>
          </a:xfrm>
        </p:spPr>
        <p:txBody>
          <a:bodyPr>
            <a:normAutofit/>
          </a:bodyPr>
          <a:lstStyle/>
          <a:p>
            <a:pPr marL="228600" indent="-228600">
              <a:lnSpc>
                <a:spcPct val="100000"/>
              </a:lnSpc>
              <a:spcBef>
                <a:spcPts val="600"/>
              </a:spcBef>
            </a:pPr>
            <a:r>
              <a:rPr lang="en-US" sz="2400" dirty="0" smtClean="0"/>
              <a:t>How much do we currently purchase? 		</a:t>
            </a:r>
          </a:p>
          <a:p>
            <a:pPr marL="682625" indent="-342900">
              <a:lnSpc>
                <a:spcPct val="100000"/>
              </a:lnSpc>
              <a:spcBef>
                <a:spcPts val="600"/>
              </a:spcBef>
              <a:buFont typeface="Calibri" panose="020F0502020204030204" pitchFamily="34" charset="0"/>
              <a:buChar char="–"/>
            </a:pPr>
            <a:r>
              <a:rPr lang="en-US" sz="2400" b="1" dirty="0"/>
              <a:t>	</a:t>
            </a:r>
            <a:r>
              <a:rPr lang="en-US" sz="2400" b="1" dirty="0" smtClean="0"/>
              <a:t>Leverage.</a:t>
            </a:r>
          </a:p>
          <a:p>
            <a:pPr marL="228600" indent="-228600">
              <a:lnSpc>
                <a:spcPct val="100000"/>
              </a:lnSpc>
              <a:spcBef>
                <a:spcPts val="600"/>
              </a:spcBef>
            </a:pPr>
            <a:r>
              <a:rPr lang="en-US" sz="2400" dirty="0" smtClean="0"/>
              <a:t>What do we currently pay?</a:t>
            </a:r>
          </a:p>
          <a:p>
            <a:pPr marL="682625" indent="-342900">
              <a:lnSpc>
                <a:spcPct val="100000"/>
              </a:lnSpc>
              <a:spcBef>
                <a:spcPts val="600"/>
              </a:spcBef>
              <a:buFont typeface="Calibri" panose="020F0502020204030204" pitchFamily="34" charset="0"/>
              <a:buChar char="–"/>
            </a:pPr>
            <a:r>
              <a:rPr lang="en-US" sz="2400" dirty="0"/>
              <a:t>	</a:t>
            </a:r>
            <a:r>
              <a:rPr lang="en-US" sz="2400" dirty="0" smtClean="0"/>
              <a:t> </a:t>
            </a:r>
            <a:r>
              <a:rPr lang="en-US" sz="2400" b="1" dirty="0" smtClean="0"/>
              <a:t>Baseline.</a:t>
            </a:r>
          </a:p>
          <a:p>
            <a:pPr marL="228600" indent="-228600">
              <a:lnSpc>
                <a:spcPct val="100000"/>
              </a:lnSpc>
              <a:spcBef>
                <a:spcPts val="600"/>
              </a:spcBef>
            </a:pPr>
            <a:r>
              <a:rPr lang="en-US" sz="2400" dirty="0" smtClean="0"/>
              <a:t>Buying several varieties of the same thing?</a:t>
            </a:r>
          </a:p>
          <a:p>
            <a:pPr marL="682625" indent="-342900">
              <a:lnSpc>
                <a:spcPct val="100000"/>
              </a:lnSpc>
              <a:spcBef>
                <a:spcPts val="600"/>
              </a:spcBef>
              <a:buFont typeface="Calibri" panose="020F0502020204030204" pitchFamily="34" charset="0"/>
              <a:buChar char="–"/>
            </a:pPr>
            <a:r>
              <a:rPr lang="en-US" sz="2400" b="1" dirty="0"/>
              <a:t>	</a:t>
            </a:r>
            <a:r>
              <a:rPr lang="en-US" sz="2400" b="1" dirty="0" smtClean="0"/>
              <a:t>Standardization.</a:t>
            </a:r>
          </a:p>
          <a:p>
            <a:pPr marL="228600" indent="-228600">
              <a:lnSpc>
                <a:spcPct val="100000"/>
              </a:lnSpc>
              <a:spcBef>
                <a:spcPts val="600"/>
              </a:spcBef>
            </a:pPr>
            <a:r>
              <a:rPr lang="en-US" sz="2400" dirty="0" smtClean="0"/>
              <a:t>What is available?</a:t>
            </a:r>
          </a:p>
          <a:p>
            <a:pPr marL="682625" indent="-342900">
              <a:lnSpc>
                <a:spcPct val="100000"/>
              </a:lnSpc>
              <a:spcBef>
                <a:spcPts val="600"/>
              </a:spcBef>
              <a:buFont typeface="Calibri" panose="020F0502020204030204" pitchFamily="34" charset="0"/>
              <a:buChar char="–"/>
            </a:pPr>
            <a:r>
              <a:rPr lang="en-US" sz="2400" b="1" dirty="0" smtClean="0"/>
              <a:t>	Market analysis.</a:t>
            </a:r>
          </a:p>
        </p:txBody>
      </p:sp>
      <p:sp>
        <p:nvSpPr>
          <p:cNvPr id="5" name="Rectangle 4"/>
          <p:cNvSpPr/>
          <p:nvPr/>
        </p:nvSpPr>
        <p:spPr>
          <a:xfrm>
            <a:off x="609600" y="685800"/>
            <a:ext cx="8458200" cy="584775"/>
          </a:xfrm>
          <a:prstGeom prst="rect">
            <a:avLst/>
          </a:prstGeom>
          <a:noFill/>
        </p:spPr>
        <p:txBody>
          <a:bodyPr wrap="square" lIns="91440" tIns="45720" rIns="91440" bIns="45720">
            <a:spAutoFit/>
          </a:bodyPr>
          <a:lstStyle/>
          <a:p>
            <a:pPr algn="ctr"/>
            <a:r>
              <a:rPr lang="en-US" sz="3200" dirty="0" smtClean="0">
                <a:ln w="1905"/>
              </a:rPr>
              <a:t>Things to Consider</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772400" cy="3810000"/>
          </a:xfrm>
        </p:spPr>
        <p:txBody>
          <a:bodyPr>
            <a:normAutofit/>
          </a:bodyPr>
          <a:lstStyle/>
          <a:p>
            <a:pPr marL="233363" indent="-233363">
              <a:lnSpc>
                <a:spcPct val="100000"/>
              </a:lnSpc>
              <a:spcBef>
                <a:spcPts val="600"/>
              </a:spcBef>
            </a:pPr>
            <a:r>
              <a:rPr lang="en-US" sz="2400" dirty="0" smtClean="0"/>
              <a:t>Who can provide?</a:t>
            </a:r>
          </a:p>
          <a:p>
            <a:pPr marL="682625" indent="-342900">
              <a:lnSpc>
                <a:spcPct val="100000"/>
              </a:lnSpc>
              <a:spcBef>
                <a:spcPts val="600"/>
              </a:spcBef>
              <a:buFont typeface="Calibri" panose="020F0502020204030204" pitchFamily="34" charset="0"/>
              <a:buChar char="–"/>
            </a:pPr>
            <a:r>
              <a:rPr lang="en-US" sz="2400" b="1" dirty="0"/>
              <a:t>	</a:t>
            </a:r>
            <a:r>
              <a:rPr lang="en-US" sz="2400" b="1" dirty="0" smtClean="0"/>
              <a:t>Increased competition.</a:t>
            </a:r>
          </a:p>
          <a:p>
            <a:pPr marL="233363" indent="-233363">
              <a:lnSpc>
                <a:spcPct val="100000"/>
              </a:lnSpc>
              <a:spcBef>
                <a:spcPts val="600"/>
              </a:spcBef>
            </a:pPr>
            <a:r>
              <a:rPr lang="en-US" sz="2400" dirty="0" smtClean="0"/>
              <a:t>What are our users needs?</a:t>
            </a:r>
          </a:p>
          <a:p>
            <a:pPr marL="682625" indent="-342900">
              <a:lnSpc>
                <a:spcPct val="100000"/>
              </a:lnSpc>
              <a:spcBef>
                <a:spcPts val="600"/>
              </a:spcBef>
              <a:buFont typeface="Calibri" panose="020F0502020204030204" pitchFamily="34" charset="0"/>
              <a:buChar char="–"/>
            </a:pPr>
            <a:r>
              <a:rPr lang="en-US" sz="2400" b="1" dirty="0" smtClean="0"/>
              <a:t>	End user interviews.</a:t>
            </a:r>
          </a:p>
          <a:p>
            <a:pPr marL="233363" indent="-233363">
              <a:lnSpc>
                <a:spcPct val="100000"/>
              </a:lnSpc>
              <a:spcBef>
                <a:spcPts val="600"/>
              </a:spcBef>
            </a:pPr>
            <a:r>
              <a:rPr lang="en-US" sz="2400" dirty="0" smtClean="0"/>
              <a:t>What will be our strategy?</a:t>
            </a:r>
          </a:p>
          <a:p>
            <a:pPr marL="682625" indent="-342900">
              <a:lnSpc>
                <a:spcPct val="100000"/>
              </a:lnSpc>
              <a:spcBef>
                <a:spcPts val="600"/>
              </a:spcBef>
              <a:buFont typeface="Calibri" panose="020F0502020204030204" pitchFamily="34" charset="0"/>
              <a:buChar char="–"/>
            </a:pPr>
            <a:r>
              <a:rPr lang="en-US" sz="2400" b="1" dirty="0"/>
              <a:t>	</a:t>
            </a:r>
            <a:r>
              <a:rPr lang="en-US" sz="2400" b="1" dirty="0" smtClean="0"/>
              <a:t>Solicitation approach.</a:t>
            </a:r>
          </a:p>
          <a:p>
            <a:pPr marL="233363" indent="-233363">
              <a:lnSpc>
                <a:spcPct val="100000"/>
              </a:lnSpc>
              <a:spcBef>
                <a:spcPts val="600"/>
              </a:spcBef>
            </a:pPr>
            <a:r>
              <a:rPr lang="en-US" sz="2400" dirty="0" smtClean="0"/>
              <a:t> Are we getting what we expected?</a:t>
            </a:r>
          </a:p>
          <a:p>
            <a:pPr marL="682625" indent="-342900">
              <a:lnSpc>
                <a:spcPct val="100000"/>
              </a:lnSpc>
              <a:spcBef>
                <a:spcPts val="600"/>
              </a:spcBef>
              <a:buFont typeface="Calibri" panose="020F0502020204030204" pitchFamily="34" charset="0"/>
              <a:buChar char="–"/>
            </a:pPr>
            <a:r>
              <a:rPr lang="en-US" sz="2400" b="1" dirty="0"/>
              <a:t>	</a:t>
            </a:r>
            <a:r>
              <a:rPr lang="en-US" sz="2400" b="1" dirty="0" smtClean="0"/>
              <a:t>Contract management.</a:t>
            </a:r>
            <a:endParaRPr lang="en-US" sz="2400" b="1" dirty="0"/>
          </a:p>
        </p:txBody>
      </p:sp>
      <p:sp>
        <p:nvSpPr>
          <p:cNvPr id="5" name="Rectangle 4"/>
          <p:cNvSpPr/>
          <p:nvPr/>
        </p:nvSpPr>
        <p:spPr>
          <a:xfrm>
            <a:off x="609600" y="685800"/>
            <a:ext cx="8458200" cy="584775"/>
          </a:xfrm>
          <a:prstGeom prst="rect">
            <a:avLst/>
          </a:prstGeom>
          <a:noFill/>
        </p:spPr>
        <p:txBody>
          <a:bodyPr wrap="square" lIns="91440" tIns="45720" rIns="91440" bIns="45720">
            <a:spAutoFit/>
          </a:bodyPr>
          <a:lstStyle/>
          <a:p>
            <a:pPr algn="ctr"/>
            <a:r>
              <a:rPr lang="en-US" sz="3200" dirty="0" smtClean="0">
                <a:ln w="1905"/>
              </a:rPr>
              <a:t>Things to Consider (Cont.)</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9" y="1560731"/>
            <a:ext cx="7772401" cy="3544669"/>
          </a:xfrm>
        </p:spPr>
        <p:txBody>
          <a:bodyPr>
            <a:normAutofit/>
          </a:bodyPr>
          <a:lstStyle/>
          <a:p>
            <a:pPr marL="404813" lvl="1" indent="-404813">
              <a:buSzPct val="95000"/>
              <a:buFont typeface="Wingdings" panose="05000000000000000000" pitchFamily="2" charset="2"/>
              <a:buChar char="ü"/>
            </a:pPr>
            <a:r>
              <a:rPr lang="en-US" sz="2400" dirty="0" smtClean="0"/>
              <a:t>Leverage.</a:t>
            </a:r>
            <a:endParaRPr lang="en-US" sz="2400" dirty="0"/>
          </a:p>
          <a:p>
            <a:pPr marL="404813" lvl="1" indent="-404813">
              <a:buSzPct val="95000"/>
              <a:buFont typeface="Wingdings" panose="05000000000000000000" pitchFamily="2" charset="2"/>
              <a:buChar char="ü"/>
            </a:pPr>
            <a:r>
              <a:rPr lang="en-US" sz="2400" dirty="0" smtClean="0"/>
              <a:t>Baseline.</a:t>
            </a:r>
            <a:endParaRPr lang="en-US" sz="2400" dirty="0"/>
          </a:p>
          <a:p>
            <a:pPr>
              <a:buFont typeface="Wingdings" panose="05000000000000000000" pitchFamily="2" charset="2"/>
              <a:buChar char="ü"/>
            </a:pPr>
            <a:r>
              <a:rPr lang="en-US" sz="2400" dirty="0"/>
              <a:t>  </a:t>
            </a:r>
            <a:r>
              <a:rPr lang="en-US" sz="2400" dirty="0" smtClean="0"/>
              <a:t>Standardization.</a:t>
            </a:r>
            <a:endParaRPr lang="en-US" sz="2400" dirty="0"/>
          </a:p>
          <a:p>
            <a:pPr>
              <a:buFont typeface="Wingdings" panose="05000000000000000000" pitchFamily="2" charset="2"/>
              <a:buChar char="ü"/>
            </a:pPr>
            <a:r>
              <a:rPr lang="en-US" sz="2400" dirty="0"/>
              <a:t>  Market </a:t>
            </a:r>
            <a:r>
              <a:rPr lang="en-US" sz="2400" dirty="0" smtClean="0"/>
              <a:t>analysis.</a:t>
            </a:r>
            <a:endParaRPr lang="en-US" sz="2400" dirty="0"/>
          </a:p>
          <a:p>
            <a:pPr>
              <a:buFont typeface="Wingdings" panose="05000000000000000000" pitchFamily="2" charset="2"/>
              <a:buChar char="ü"/>
            </a:pPr>
            <a:r>
              <a:rPr lang="en-US" sz="2400" dirty="0"/>
              <a:t>  Increased </a:t>
            </a:r>
            <a:r>
              <a:rPr lang="en-US" sz="2400" dirty="0" smtClean="0"/>
              <a:t>competition.</a:t>
            </a:r>
            <a:endParaRPr lang="en-US" sz="2400" dirty="0"/>
          </a:p>
          <a:p>
            <a:pPr>
              <a:buFont typeface="Wingdings" panose="05000000000000000000" pitchFamily="2" charset="2"/>
              <a:buChar char="ü"/>
            </a:pPr>
            <a:r>
              <a:rPr lang="en-US" sz="2400" dirty="0"/>
              <a:t>  End </a:t>
            </a:r>
            <a:r>
              <a:rPr lang="en-US" sz="2400" dirty="0" smtClean="0"/>
              <a:t>user interviews.</a:t>
            </a:r>
            <a:endParaRPr lang="en-US" sz="2400" dirty="0"/>
          </a:p>
          <a:p>
            <a:pPr>
              <a:buFont typeface="Wingdings" panose="05000000000000000000" pitchFamily="2" charset="2"/>
              <a:buChar char="ü"/>
            </a:pPr>
            <a:r>
              <a:rPr lang="en-US" sz="2400" dirty="0"/>
              <a:t>  Solicitation </a:t>
            </a:r>
            <a:r>
              <a:rPr lang="en-US" sz="2400" dirty="0" smtClean="0"/>
              <a:t>approach.</a:t>
            </a:r>
            <a:endParaRPr lang="en-US" sz="2400" dirty="0"/>
          </a:p>
          <a:p>
            <a:pPr>
              <a:buFont typeface="Wingdings" panose="05000000000000000000" pitchFamily="2" charset="2"/>
              <a:buChar char="ü"/>
            </a:pPr>
            <a:r>
              <a:rPr lang="en-US" sz="2400" dirty="0"/>
              <a:t>  Contract </a:t>
            </a:r>
            <a:r>
              <a:rPr lang="en-US" sz="2400" dirty="0" smtClean="0"/>
              <a:t>management. </a:t>
            </a:r>
            <a:endParaRPr lang="en-US" sz="2400" dirty="0"/>
          </a:p>
        </p:txBody>
      </p:sp>
      <p:sp>
        <p:nvSpPr>
          <p:cNvPr id="4" name="Rectangle 3"/>
          <p:cNvSpPr/>
          <p:nvPr/>
        </p:nvSpPr>
        <p:spPr>
          <a:xfrm>
            <a:off x="609600" y="685800"/>
            <a:ext cx="8458200" cy="584775"/>
          </a:xfrm>
          <a:prstGeom prst="rect">
            <a:avLst/>
          </a:prstGeom>
          <a:noFill/>
        </p:spPr>
        <p:txBody>
          <a:bodyPr wrap="square" lIns="91440" tIns="45720" rIns="91440" bIns="45720">
            <a:spAutoFit/>
          </a:bodyPr>
          <a:lstStyle/>
          <a:p>
            <a:pPr algn="ctr"/>
            <a:r>
              <a:rPr lang="en-US" sz="3200" dirty="0" smtClean="0">
                <a:ln w="1905"/>
              </a:rPr>
              <a:t>Recap</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772400" cy="2898775"/>
          </a:xfrm>
        </p:spPr>
        <p:txBody>
          <a:bodyPr>
            <a:noAutofit/>
          </a:bodyPr>
          <a:lstStyle/>
          <a:p>
            <a:pPr marL="228600" indent="-228600">
              <a:lnSpc>
                <a:spcPct val="100000"/>
              </a:lnSpc>
              <a:spcBef>
                <a:spcPts val="600"/>
              </a:spcBef>
            </a:pPr>
            <a:r>
              <a:rPr lang="en-US" sz="2400" dirty="0" smtClean="0"/>
              <a:t>Spend analysis.</a:t>
            </a:r>
          </a:p>
          <a:p>
            <a:pPr marL="228600" indent="-228600">
              <a:lnSpc>
                <a:spcPct val="100000"/>
              </a:lnSpc>
              <a:spcBef>
                <a:spcPts val="600"/>
              </a:spcBef>
            </a:pPr>
            <a:r>
              <a:rPr lang="en-US" sz="2400" dirty="0" smtClean="0"/>
              <a:t>End user interviews.</a:t>
            </a:r>
          </a:p>
          <a:p>
            <a:pPr marL="228600" indent="-228600">
              <a:lnSpc>
                <a:spcPct val="100000"/>
              </a:lnSpc>
              <a:spcBef>
                <a:spcPts val="600"/>
              </a:spcBef>
            </a:pPr>
            <a:r>
              <a:rPr lang="en-US" sz="2400" dirty="0" smtClean="0"/>
              <a:t>Prioritize categories.</a:t>
            </a:r>
          </a:p>
          <a:p>
            <a:pPr marL="228600" indent="-228600">
              <a:lnSpc>
                <a:spcPct val="100000"/>
              </a:lnSpc>
              <a:spcBef>
                <a:spcPts val="600"/>
              </a:spcBef>
            </a:pPr>
            <a:r>
              <a:rPr lang="en-US" sz="2400" dirty="0" smtClean="0"/>
              <a:t>Build baseline.</a:t>
            </a:r>
          </a:p>
          <a:p>
            <a:pPr marL="228600" indent="-228600">
              <a:lnSpc>
                <a:spcPct val="100000"/>
              </a:lnSpc>
              <a:spcBef>
                <a:spcPts val="600"/>
              </a:spcBef>
            </a:pPr>
            <a:r>
              <a:rPr lang="en-US" sz="2400" dirty="0" smtClean="0"/>
              <a:t>Identify savings levers.</a:t>
            </a:r>
          </a:p>
        </p:txBody>
      </p:sp>
      <p:sp>
        <p:nvSpPr>
          <p:cNvPr id="5" name="Rectangle 4"/>
          <p:cNvSpPr/>
          <p:nvPr/>
        </p:nvSpPr>
        <p:spPr>
          <a:xfrm>
            <a:off x="609600" y="609600"/>
            <a:ext cx="8458200" cy="584775"/>
          </a:xfrm>
          <a:prstGeom prst="rect">
            <a:avLst/>
          </a:prstGeom>
          <a:noFill/>
        </p:spPr>
        <p:txBody>
          <a:bodyPr wrap="square" lIns="91440" tIns="45720" rIns="91440" bIns="45720">
            <a:spAutoFit/>
          </a:bodyPr>
          <a:lstStyle/>
          <a:p>
            <a:pPr algn="ctr"/>
            <a:r>
              <a:rPr lang="en-US" sz="3200" dirty="0" smtClean="0">
                <a:ln w="1905"/>
              </a:rPr>
              <a:t>Opportunity Assessment</a:t>
            </a:r>
            <a:endParaRPr lang="en-US" sz="3200" cap="none" spc="0" dirty="0">
              <a:ln w="1905"/>
            </a:endParaRPr>
          </a:p>
        </p:txBody>
      </p:sp>
      <p:sp>
        <p:nvSpPr>
          <p:cNvPr id="2" name="Slide Number Placeholder 1"/>
          <p:cNvSpPr>
            <a:spLocks noGrp="1"/>
          </p:cNvSpPr>
          <p:nvPr>
            <p:ph type="sldNum" sz="quarter" idx="4"/>
          </p:nvPr>
        </p:nvSpPr>
        <p:spPr/>
        <p:txBody>
          <a:bodyPr/>
          <a:lstStyle/>
          <a:p>
            <a:fld id="{7F1B4024-E2AA-46CA-95BC-ACBDDF5DF387}"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132B3286FF8346B22D1DA34C0719AC" ma:contentTypeVersion="15" ma:contentTypeDescription="Create a new document." ma:contentTypeScope="" ma:versionID="5656f20e457efa35fe8b71c94ad17a1e">
  <xsd:schema xmlns:xsd="http://www.w3.org/2001/XMLSchema" xmlns:xs="http://www.w3.org/2001/XMLSchema" xmlns:p="http://schemas.microsoft.com/office/2006/metadata/properties" xmlns:ns1="http://schemas.microsoft.com/sharepoint/v3" xmlns:ns3="2616b61c-01e3-420e-954d-f9606dbef896" xmlns:ns4="aec6b55d-3de3-4884-82c9-9045bd390d40" targetNamespace="http://schemas.microsoft.com/office/2006/metadata/properties" ma:root="true" ma:fieldsID="b75fd959b44630856f70fbac96bd80fc" ns1:_="" ns3:_="" ns4:_="">
    <xsd:import namespace="http://schemas.microsoft.com/sharepoint/v3"/>
    <xsd:import namespace="2616b61c-01e3-420e-954d-f9606dbef896"/>
    <xsd:import namespace="aec6b55d-3de3-4884-82c9-9045bd390d40"/>
    <xsd:element name="properties">
      <xsd:complexType>
        <xsd:sequence>
          <xsd:element name="documentManagement">
            <xsd:complexType>
              <xsd:all>
                <xsd:element ref="ns1:_ip_UnifiedCompliancePolicyProperties" minOccurs="0"/>
                <xsd:element ref="ns1:_ip_UnifiedCompliancePolicyUIAction" minOccurs="0"/>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16b61c-01e3-420e-954d-f9606dbef896"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c6b55d-3de3-4884-82c9-9045bd390d4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63C76D-5F88-48E7-9D2B-D4C10F5F6F24}">
  <ds:schemaRefs>
    <ds:schemaRef ds:uri="http://purl.org/dc/elements/1.1/"/>
    <ds:schemaRef ds:uri="http://schemas.microsoft.com/office/2006/metadata/properties"/>
    <ds:schemaRef ds:uri="http://schemas.microsoft.com/sharepoint/v3"/>
    <ds:schemaRef ds:uri="aec6b55d-3de3-4884-82c9-9045bd390d4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616b61c-01e3-420e-954d-f9606dbef896"/>
    <ds:schemaRef ds:uri="http://www.w3.org/XML/1998/namespace"/>
    <ds:schemaRef ds:uri="http://purl.org/dc/dcmitype/"/>
  </ds:schemaRefs>
</ds:datastoreItem>
</file>

<file path=customXml/itemProps2.xml><?xml version="1.0" encoding="utf-8"?>
<ds:datastoreItem xmlns:ds="http://schemas.openxmlformats.org/officeDocument/2006/customXml" ds:itemID="{607857EF-4459-441E-89B4-758F7AAB8279}">
  <ds:schemaRefs>
    <ds:schemaRef ds:uri="http://schemas.microsoft.com/sharepoint/v3/contenttype/forms"/>
  </ds:schemaRefs>
</ds:datastoreItem>
</file>

<file path=customXml/itemProps3.xml><?xml version="1.0" encoding="utf-8"?>
<ds:datastoreItem xmlns:ds="http://schemas.openxmlformats.org/officeDocument/2006/customXml" ds:itemID="{9A0458F7-51C1-4DAD-B072-8A5140E9B8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616b61c-01e3-420e-954d-f9606dbef896"/>
    <ds:schemaRef ds:uri="aec6b55d-3de3-4884-82c9-9045bd390d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Presentation1</Template>
  <TotalTime>2435</TotalTime>
  <Words>1426</Words>
  <Application>Microsoft Office PowerPoint</Application>
  <PresentationFormat>On-screen Show (4:3)</PresentationFormat>
  <Paragraphs>298</Paragraphs>
  <Slides>27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Presentation1</vt:lpstr>
      <vt:lpstr>Strategic Sourcing Best Practices Module 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much volume do we currently purchase?    One unit @ $1,000 each Ten units @ ?????? each</vt:lpstr>
      <vt:lpstr>PowerPoint Presentation</vt:lpstr>
      <vt:lpstr>PowerPoint Presentation</vt:lpstr>
      <vt:lpstr>PowerPoint Presentation</vt:lpstr>
      <vt:lpstr>PowerPoint Presentation</vt:lpstr>
      <vt:lpstr>PowerPoint Presentation</vt:lpstr>
      <vt:lpstr>PowerPoint Presentation</vt:lpstr>
      <vt:lpstr>CONTINUE TO MODULE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Sourcing Best Practices</dc:title>
  <dc:subject>Slideshow on Strategic Sourcing Best Practices</dc:subject>
  <dc:creator>Jan Hall</dc:creator>
  <cp:keywords>strategic, sourcing, leverage, baseline, standardization, market, analysis</cp:keywords>
  <cp:lastModifiedBy>Jake Lowrey</cp:lastModifiedBy>
  <cp:revision>226</cp:revision>
  <dcterms:created xsi:type="dcterms:W3CDTF">2012-04-25T20:12:36Z</dcterms:created>
  <dcterms:modified xsi:type="dcterms:W3CDTF">2020-05-20T18:39:53Z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0x0101005C132B3286FF8346B22D1DA34C0719AC</vt:lpwstr>
  </property>
</Properties>
</file>