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4" r:id="rId5"/>
  </p:sldMasterIdLst>
  <p:notesMasterIdLst>
    <p:notesMasterId r:id="rId7"/>
  </p:notesMasterIdLst>
  <p:sldIdLst>
    <p:sldId id="214141122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ynie, Carolyn" initials="HC" lastIdx="11" clrIdx="0">
    <p:extLst>
      <p:ext uri="{19B8F6BF-5375-455C-9EA6-DF929625EA0E}">
        <p15:presenceInfo xmlns:p15="http://schemas.microsoft.com/office/powerpoint/2012/main" userId="S::chaynie@deloitte.com::1f4185cb-258d-4da7-881e-0c7c312f601a" providerId="AD"/>
      </p:ext>
    </p:extLst>
  </p:cmAuthor>
  <p:cmAuthor id="2" name="Jordan, Jodi" initials="JJ" lastIdx="26" clrIdx="1">
    <p:extLst>
      <p:ext uri="{19B8F6BF-5375-455C-9EA6-DF929625EA0E}">
        <p15:presenceInfo xmlns:p15="http://schemas.microsoft.com/office/powerpoint/2012/main" userId="S::jodjordan@deloitte.com::40581f91-2c37-465e-9695-f00d601f95fa" providerId="AD"/>
      </p:ext>
    </p:extLst>
  </p:cmAuthor>
  <p:cmAuthor id="3" name="Haynie, Carolyn" initials="CH" lastIdx="16" clrIdx="2">
    <p:extLst>
      <p:ext uri="{19B8F6BF-5375-455C-9EA6-DF929625EA0E}">
        <p15:presenceInfo xmlns:p15="http://schemas.microsoft.com/office/powerpoint/2012/main" userId="Haynie, Carolyn" providerId="None"/>
      </p:ext>
    </p:extLst>
  </p:cmAuthor>
  <p:cmAuthor id="4" name="Gieser, Robert" initials="GR" lastIdx="7" clrIdx="3">
    <p:extLst>
      <p:ext uri="{19B8F6BF-5375-455C-9EA6-DF929625EA0E}">
        <p15:presenceInfo xmlns:p15="http://schemas.microsoft.com/office/powerpoint/2012/main" userId="S::rgieser@deloitte.com::d81b178e-818c-47a6-8bfd-7d97d2ee6a06" providerId="AD"/>
      </p:ext>
    </p:extLst>
  </p:cmAuthor>
  <p:cmAuthor id="5" name="Callahan, Clare" initials="CC" lastIdx="3" clrIdx="4">
    <p:extLst>
      <p:ext uri="{19B8F6BF-5375-455C-9EA6-DF929625EA0E}">
        <p15:presenceInfo xmlns:p15="http://schemas.microsoft.com/office/powerpoint/2012/main" userId="S::clcallahan@deloitte.com::a6848c04-cdb5-4adb-bf8e-d4c336f8c12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7BBF"/>
    <a:srgbClr val="5B9BD5"/>
    <a:srgbClr val="659B41"/>
    <a:srgbClr val="0066A6"/>
    <a:srgbClr val="A96827"/>
    <a:srgbClr val="32691E"/>
    <a:srgbClr val="914115"/>
    <a:srgbClr val="336720"/>
    <a:srgbClr val="DE9027"/>
    <a:srgbClr val="9240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203029-882D-6A02-EACA-7956DA7AE4B2}" v="300" dt="2021-09-07T13:13:33.527"/>
    <p1510:client id="{E3884C6A-F121-48E1-B938-147B12CA5C60}" v="724" dt="2021-09-03T20:21:12.7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62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B1C-4D4F-B8C5-AACFD45F7C8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B1C-4D4F-B8C5-AACFD45F7C8A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97-42BD-9652-234C3BE12C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0.3596</cdr:x>
      <cdr:y>0.32666</cdr:y>
    </cdr:from>
    <cdr:to>
      <cdr:x>0.67401</cdr:x>
      <cdr:y>0.66415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id="{B7C039CD-5678-4680-B9DD-E37C92992A49}"/>
            </a:ext>
          </a:extLst>
        </cdr:cNvPr>
        <cdr:cNvSpPr/>
      </cdr:nvSpPr>
      <cdr:spPr>
        <a:xfrm xmlns:a="http://schemas.openxmlformats.org/drawingml/2006/main">
          <a:off x="917084" y="446851"/>
          <a:ext cx="801823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91440" tIns="45720" rIns="91440" bIns="4572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2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60%</a:t>
          </a:r>
          <a:endParaRPr lang="en-US" sz="3600" b="0" cap="none" spc="0" dirty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02A05E-8D1D-4122-8AFE-806EFA32F1F0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957CB-FB5F-4787-988D-D9309F8E4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02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 descr="Text&#10;&#10;Description automatically generated">
            <a:extLst>
              <a:ext uri="{FF2B5EF4-FFF2-40B4-BE49-F238E27FC236}">
                <a16:creationId xmlns:a16="http://schemas.microsoft.com/office/drawing/2014/main" id="{799900F5-4FD3-486A-9655-AE98EEDEDB5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96900"/>
            <a:ext cx="2093161" cy="83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22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7"/>
            <a:ext cx="6172200" cy="46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5880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Text&#10;&#10;Description automatically generated with medium confidence">
            <a:extLst>
              <a:ext uri="{FF2B5EF4-FFF2-40B4-BE49-F238E27FC236}">
                <a16:creationId xmlns:a16="http://schemas.microsoft.com/office/drawing/2014/main" id="{4F0E0933-45D6-4DBD-AA18-A96BB941AE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6" y="5685183"/>
            <a:ext cx="1654140" cy="71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050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Text&#10;&#10;Description automatically generated with medium confidence">
            <a:extLst>
              <a:ext uri="{FF2B5EF4-FFF2-40B4-BE49-F238E27FC236}">
                <a16:creationId xmlns:a16="http://schemas.microsoft.com/office/drawing/2014/main" id="{9E8D2023-D80E-4996-8A34-583A2E446D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75" y="5685756"/>
            <a:ext cx="1654140" cy="718791"/>
          </a:xfrm>
          <a:prstGeom prst="rect">
            <a:avLst/>
          </a:prstGeom>
        </p:spPr>
      </p:pic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AEFAD128-E508-49B0-B74D-7947F14B0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pPr/>
              <a:t>9/7/2021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9CB0FCC-2564-4ED3-8331-1E8F42609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9D2BFA2-8837-4E90-B5DF-5CB50B464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741D7D0-05D5-4801-BD0A-230B43A6DD51}"/>
              </a:ext>
            </a:extLst>
          </p:cNvPr>
          <p:cNvCxnSpPr/>
          <p:nvPr userDrawn="1"/>
        </p:nvCxnSpPr>
        <p:spPr>
          <a:xfrm>
            <a:off x="1012874" y="1364567"/>
            <a:ext cx="9922413" cy="0"/>
          </a:xfrm>
          <a:prstGeom prst="line">
            <a:avLst/>
          </a:prstGeom>
          <a:ln w="38100">
            <a:solidFill>
              <a:srgbClr val="DE8F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6379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412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41282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29CF91B7-3273-4896-91D9-797F76B7A0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6" y="5685183"/>
            <a:ext cx="1654140" cy="71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334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179B3-5E90-417E-ABCE-AA8CF61D5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292B94-1408-43BE-9F14-F3CBBDFCD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pPr/>
              <a:t>9/7/2021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3FE520-D5B7-4D9E-8B1F-FBA5FCB29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918976-4134-4DA0-B1AC-51C398F6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315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03C7-F6C1-46A5-8F89-B1F2132C4BB3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C2B1-3C3A-47B0-ABA3-58C593760B37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FC919FD1-8235-4BAE-B9BC-1BF436D2CA0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96900"/>
            <a:ext cx="2093161" cy="83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0466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03C7-F6C1-46A5-8F89-B1F2132C4BB3}" type="datetimeFigureOut">
              <a:rPr lang="en-US" smtClean="0"/>
              <a:pPr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C2B1-3C3A-47B0-ABA3-58C593760B3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Text&#10;&#10;Description automatically generated with medium confidence">
            <a:extLst>
              <a:ext uri="{FF2B5EF4-FFF2-40B4-BE49-F238E27FC236}">
                <a16:creationId xmlns:a16="http://schemas.microsoft.com/office/drawing/2014/main" id="{7B6F4547-9882-45D3-8A52-0D223CE559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6" y="5685183"/>
            <a:ext cx="1654140" cy="718791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57B2B9-06BC-4481-800B-2BD147CD0069}"/>
              </a:ext>
            </a:extLst>
          </p:cNvPr>
          <p:cNvCxnSpPr/>
          <p:nvPr userDrawn="1"/>
        </p:nvCxnSpPr>
        <p:spPr>
          <a:xfrm>
            <a:off x="1012874" y="1374506"/>
            <a:ext cx="9922413" cy="0"/>
          </a:xfrm>
          <a:prstGeom prst="line">
            <a:avLst/>
          </a:prstGeom>
          <a:ln w="38100">
            <a:solidFill>
              <a:srgbClr val="1BA6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12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03C7-F6C1-46A5-8F89-B1F2132C4BB3}" type="datetimeFigureOut">
              <a:rPr lang="en-US" smtClean="0"/>
              <a:pPr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C2B1-3C3A-47B0-ABA3-58C593760B3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Text&#10;&#10;Description automatically generated with medium confidence">
            <a:extLst>
              <a:ext uri="{FF2B5EF4-FFF2-40B4-BE49-F238E27FC236}">
                <a16:creationId xmlns:a16="http://schemas.microsoft.com/office/drawing/2014/main" id="{7B6F4547-9882-45D3-8A52-0D223CE559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6" y="5685183"/>
            <a:ext cx="1654140" cy="718791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57B2B9-06BC-4481-800B-2BD147CD0069}"/>
              </a:ext>
            </a:extLst>
          </p:cNvPr>
          <p:cNvCxnSpPr/>
          <p:nvPr userDrawn="1"/>
        </p:nvCxnSpPr>
        <p:spPr>
          <a:xfrm>
            <a:off x="1012874" y="1374506"/>
            <a:ext cx="9922413" cy="0"/>
          </a:xfrm>
          <a:prstGeom prst="line">
            <a:avLst/>
          </a:prstGeom>
          <a:ln w="38100">
            <a:solidFill>
              <a:srgbClr val="1BA6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1085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03C7-F6C1-46A5-8F89-B1F2132C4BB3}" type="datetimeFigureOut">
              <a:rPr lang="en-US" smtClean="0"/>
              <a:pPr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C2B1-3C3A-47B0-ABA3-58C593760B3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61CFCEE6-8270-4DEF-87D4-4210941D04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87" y="136525"/>
            <a:ext cx="2499163" cy="1085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899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819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819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03C7-F6C1-46A5-8F89-B1F2132C4BB3}" type="datetimeFigureOut">
              <a:rPr lang="en-US" smtClean="0"/>
              <a:pPr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C2B1-3C3A-47B0-ABA3-58C593760B3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9C104E88-C6C1-4A43-A9B5-7F218B05B8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6" y="5685183"/>
            <a:ext cx="1654140" cy="718791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CAB7CD7-BC7D-49C0-AAAF-B9E77EE08B64}"/>
              </a:ext>
            </a:extLst>
          </p:cNvPr>
          <p:cNvCxnSpPr/>
          <p:nvPr userDrawn="1"/>
        </p:nvCxnSpPr>
        <p:spPr>
          <a:xfrm>
            <a:off x="1012874" y="1374506"/>
            <a:ext cx="9922413" cy="0"/>
          </a:xfrm>
          <a:prstGeom prst="line">
            <a:avLst/>
          </a:prstGeom>
          <a:ln w="38100">
            <a:solidFill>
              <a:srgbClr val="1BA6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94374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2463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463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03C7-F6C1-46A5-8F89-B1F2132C4BB3}" type="datetimeFigureOut">
              <a:rPr lang="en-US" smtClean="0"/>
              <a:pPr/>
              <a:t>9/7/2021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C2B1-3C3A-47B0-ABA3-58C593760B3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Text&#10;&#10;Description automatically generated with medium confidence">
            <a:extLst>
              <a:ext uri="{FF2B5EF4-FFF2-40B4-BE49-F238E27FC236}">
                <a16:creationId xmlns:a16="http://schemas.microsoft.com/office/drawing/2014/main" id="{D276FA33-D69F-4CC3-AAD7-587CF9C902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6" y="5685183"/>
            <a:ext cx="1654140" cy="718791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5BA31ED-4ADF-413F-8F80-428C6E130379}"/>
              </a:ext>
            </a:extLst>
          </p:cNvPr>
          <p:cNvCxnSpPr/>
          <p:nvPr userDrawn="1"/>
        </p:nvCxnSpPr>
        <p:spPr>
          <a:xfrm>
            <a:off x="1012874" y="1364567"/>
            <a:ext cx="9922413" cy="0"/>
          </a:xfrm>
          <a:prstGeom prst="line">
            <a:avLst/>
          </a:prstGeom>
          <a:ln w="38100">
            <a:solidFill>
              <a:srgbClr val="1BA6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3467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074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5990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555851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61C2B1-3C3A-47B0-ABA3-58C593760B3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Text&#10;&#10;Description automatically generated with medium confidence">
            <a:extLst>
              <a:ext uri="{FF2B5EF4-FFF2-40B4-BE49-F238E27FC236}">
                <a16:creationId xmlns:a16="http://schemas.microsoft.com/office/drawing/2014/main" id="{0140C5F6-DC4B-442D-8774-CEB4024CE7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6" y="5685183"/>
            <a:ext cx="1654140" cy="718791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7C2CB8-8745-4E01-92B2-000E3189F0C1}"/>
              </a:ext>
            </a:extLst>
          </p:cNvPr>
          <p:cNvCxnSpPr/>
          <p:nvPr userDrawn="1"/>
        </p:nvCxnSpPr>
        <p:spPr>
          <a:xfrm>
            <a:off x="1012874" y="1364567"/>
            <a:ext cx="9922413" cy="0"/>
          </a:xfrm>
          <a:prstGeom prst="line">
            <a:avLst/>
          </a:prstGeom>
          <a:ln w="38100">
            <a:solidFill>
              <a:srgbClr val="1BA6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01525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xt&#10;&#10;Description automatically generated with medium confidence">
            <a:extLst>
              <a:ext uri="{FF2B5EF4-FFF2-40B4-BE49-F238E27FC236}">
                <a16:creationId xmlns:a16="http://schemas.microsoft.com/office/drawing/2014/main" id="{3171FE70-3FFD-4AC9-9851-5F2C4362EE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6" y="5685183"/>
            <a:ext cx="1654140" cy="718791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F635CF1-7EAF-4E53-88FC-3ABF174F8C39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38200" y="1807063"/>
            <a:ext cx="10515600" cy="590551"/>
          </a:xfrm>
        </p:spPr>
        <p:txBody>
          <a:bodyPr>
            <a:normAutofit/>
          </a:bodyPr>
          <a:lstStyle>
            <a:lvl2pPr marL="0" indent="0">
              <a:buNone/>
              <a:defRPr sz="1100" i="1">
                <a:solidFill>
                  <a:schemeClr val="tx1"/>
                </a:solidFill>
              </a:defRPr>
            </a:lvl2pPr>
          </a:lstStyle>
          <a:p>
            <a:pPr lvl="1"/>
            <a:r>
              <a:rPr lang="en-US" sz="1100" i="1"/>
              <a:t>Strapline</a:t>
            </a:r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ABF0ED4-A042-455D-AC99-E662605CC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0BE1EFA7-C9D6-4ACD-A6A4-CB83559C0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55851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61C2B1-3C3A-47B0-ABA3-58C593760B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2049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68450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61453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Picture 9" descr="Text&#10;&#10;Description automatically generated with medium confidence">
            <a:extLst>
              <a:ext uri="{FF2B5EF4-FFF2-40B4-BE49-F238E27FC236}">
                <a16:creationId xmlns:a16="http://schemas.microsoft.com/office/drawing/2014/main" id="{2CAE776A-0DC9-4CEF-BBD1-840B95931C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6" y="5685183"/>
            <a:ext cx="1654140" cy="718791"/>
          </a:xfrm>
          <a:prstGeom prst="rect">
            <a:avLst/>
          </a:prstGeom>
        </p:spPr>
      </p:pic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C10FF708-1BD4-4060-929C-E718C3EC2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55851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61C2B1-3C3A-47B0-ABA3-58C593760B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240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1600" y="998690"/>
            <a:ext cx="6172200" cy="469974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64103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Picture 9" descr="Text&#10;&#10;Description automatically generated with medium confidence">
            <a:extLst>
              <a:ext uri="{FF2B5EF4-FFF2-40B4-BE49-F238E27FC236}">
                <a16:creationId xmlns:a16="http://schemas.microsoft.com/office/drawing/2014/main" id="{7CDEF23A-D8BE-4F20-B5C3-FA4F9BF2175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6" y="5685183"/>
            <a:ext cx="1654140" cy="718791"/>
          </a:xfrm>
          <a:prstGeom prst="rect">
            <a:avLst/>
          </a:prstGeom>
        </p:spPr>
      </p:pic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A345A2CF-1708-4563-B8B3-13E6BF746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55851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61C2B1-3C3A-47B0-ABA3-58C593760B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9676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Text&#10;&#10;Description automatically generated with medium confidence">
            <a:extLst>
              <a:ext uri="{FF2B5EF4-FFF2-40B4-BE49-F238E27FC236}">
                <a16:creationId xmlns:a16="http://schemas.microsoft.com/office/drawing/2014/main" id="{7EB3BA2F-0A07-4193-B1CA-55F56C893C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6" y="5685183"/>
            <a:ext cx="1654140" cy="718791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7C33880-8137-47C6-83E4-B4B9B41E55A5}"/>
              </a:ext>
            </a:extLst>
          </p:cNvPr>
          <p:cNvCxnSpPr/>
          <p:nvPr userDrawn="1"/>
        </p:nvCxnSpPr>
        <p:spPr>
          <a:xfrm>
            <a:off x="1012874" y="1364567"/>
            <a:ext cx="9922413" cy="0"/>
          </a:xfrm>
          <a:prstGeom prst="line">
            <a:avLst/>
          </a:prstGeom>
          <a:ln w="38100">
            <a:solidFill>
              <a:srgbClr val="1BA6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F57B2E7D-3D25-4C9C-9ACE-845C06270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55851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61C2B1-3C3A-47B0-ABA3-58C593760B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5286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32005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32005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247668A0-E059-4B57-A275-D4D70E6AE4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6" y="5675244"/>
            <a:ext cx="1654140" cy="718791"/>
          </a:xfrm>
          <a:prstGeom prst="rect">
            <a:avLst/>
          </a:prstGeom>
        </p:spPr>
      </p:pic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F3ACB4F6-808B-4C2D-8E3E-8578C70B3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55851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61C2B1-3C3A-47B0-ABA3-58C593760B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9275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03C7-F6C1-46A5-8F89-B1F2132C4BB3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C2B1-3C3A-47B0-ABA3-58C593760B37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Text&#10;&#10;Description automatically generated with medium confidence">
            <a:extLst>
              <a:ext uri="{FF2B5EF4-FFF2-40B4-BE49-F238E27FC236}">
                <a16:creationId xmlns:a16="http://schemas.microsoft.com/office/drawing/2014/main" id="{0140C5F6-DC4B-442D-8774-CEB4024CE7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6" y="5685183"/>
            <a:ext cx="1654140" cy="718791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7C2CB8-8745-4E01-92B2-000E3189F0C1}"/>
              </a:ext>
            </a:extLst>
          </p:cNvPr>
          <p:cNvCxnSpPr/>
          <p:nvPr userDrawn="1"/>
        </p:nvCxnSpPr>
        <p:spPr>
          <a:xfrm>
            <a:off x="1012874" y="1364567"/>
            <a:ext cx="9922413" cy="0"/>
          </a:xfrm>
          <a:prstGeom prst="line">
            <a:avLst/>
          </a:prstGeom>
          <a:ln w="38100">
            <a:solidFill>
              <a:srgbClr val="1BA6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1272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52749"/>
            <a:ext cx="10515600" cy="2580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E4D77E0-A391-4001-AE76-2B2DC39A6D5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38200" y="1807063"/>
            <a:ext cx="10515600" cy="590551"/>
          </a:xfrm>
        </p:spPr>
        <p:txBody>
          <a:bodyPr>
            <a:normAutofit/>
          </a:bodyPr>
          <a:lstStyle>
            <a:lvl2pPr marL="0" indent="0">
              <a:buNone/>
              <a:defRPr sz="1100" i="1">
                <a:solidFill>
                  <a:schemeClr val="tx1"/>
                </a:solidFill>
              </a:defRPr>
            </a:lvl2pPr>
          </a:lstStyle>
          <a:p>
            <a:pPr lvl="1"/>
            <a:r>
              <a:rPr lang="en-US" sz="1100" i="1"/>
              <a:t>Strapline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171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B17955E9-B0BE-438B-88AB-548A7DB44A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258" y="136524"/>
            <a:ext cx="2590658" cy="1125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796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37914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37914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22C624F2-6F4B-4B7E-884A-41DD54BB07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6" y="5685183"/>
            <a:ext cx="1654140" cy="718791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E9F3068-5BEA-4055-A857-290F757623A5}"/>
              </a:ext>
            </a:extLst>
          </p:cNvPr>
          <p:cNvCxnSpPr/>
          <p:nvPr userDrawn="1"/>
        </p:nvCxnSpPr>
        <p:spPr>
          <a:xfrm>
            <a:off x="1012874" y="1364567"/>
            <a:ext cx="9922413" cy="0"/>
          </a:xfrm>
          <a:prstGeom prst="line">
            <a:avLst/>
          </a:prstGeom>
          <a:ln w="38100">
            <a:solidFill>
              <a:srgbClr val="DE8F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5533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1959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1959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Text&#10;&#10;Description automatically generated with medium confidence">
            <a:extLst>
              <a:ext uri="{FF2B5EF4-FFF2-40B4-BE49-F238E27FC236}">
                <a16:creationId xmlns:a16="http://schemas.microsoft.com/office/drawing/2014/main" id="{3B0C7117-2207-40A7-A758-A5611E8766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6" y="5685183"/>
            <a:ext cx="1654140" cy="718791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94F1E64-2654-42BF-BFA7-EA025822D7C0}"/>
              </a:ext>
            </a:extLst>
          </p:cNvPr>
          <p:cNvCxnSpPr/>
          <p:nvPr userDrawn="1"/>
        </p:nvCxnSpPr>
        <p:spPr>
          <a:xfrm>
            <a:off x="1012874" y="1364567"/>
            <a:ext cx="9922413" cy="0"/>
          </a:xfrm>
          <a:prstGeom prst="line">
            <a:avLst/>
          </a:prstGeom>
          <a:ln w="38100">
            <a:solidFill>
              <a:srgbClr val="DE8F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1073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Text&#10;&#10;Description automatically generated with medium confidence">
            <a:extLst>
              <a:ext uri="{FF2B5EF4-FFF2-40B4-BE49-F238E27FC236}">
                <a16:creationId xmlns:a16="http://schemas.microsoft.com/office/drawing/2014/main" id="{10C933FC-B5B9-45BF-934D-273AAA1A54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6" y="5685183"/>
            <a:ext cx="1654140" cy="718791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90BCA20-8480-4E94-B8AC-FFF869A50FA6}"/>
              </a:ext>
            </a:extLst>
          </p:cNvPr>
          <p:cNvCxnSpPr/>
          <p:nvPr userDrawn="1"/>
        </p:nvCxnSpPr>
        <p:spPr>
          <a:xfrm>
            <a:off x="1012874" y="1364567"/>
            <a:ext cx="9922413" cy="0"/>
          </a:xfrm>
          <a:prstGeom prst="line">
            <a:avLst/>
          </a:prstGeom>
          <a:ln w="38100">
            <a:solidFill>
              <a:srgbClr val="DE8F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377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9992139" y="5605670"/>
            <a:ext cx="2093844" cy="8746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45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69775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62778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7A49-B3AA-4013-856A-8FF54FEE89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1D787-C920-44E0-BCB1-74CF845A2AE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Text&#10;&#10;Description automatically generated with medium confidence">
            <a:extLst>
              <a:ext uri="{FF2B5EF4-FFF2-40B4-BE49-F238E27FC236}">
                <a16:creationId xmlns:a16="http://schemas.microsoft.com/office/drawing/2014/main" id="{13336E34-C4AA-4480-87BA-92F5C38CBA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6" y="5685183"/>
            <a:ext cx="1654140" cy="71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09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5.jpe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361857"/>
            <a:ext cx="10515600" cy="32924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A97A49-B3AA-4013-856A-8FF54FEE8996}" type="datetimeFigureOut">
              <a:rPr lang="en-US" smtClean="0"/>
              <a:pPr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B01D787-C920-44E0-BCB1-74CF845A2AE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Text&#10;&#10;Description automatically generated with medium confidence">
            <a:extLst>
              <a:ext uri="{FF2B5EF4-FFF2-40B4-BE49-F238E27FC236}">
                <a16:creationId xmlns:a16="http://schemas.microsoft.com/office/drawing/2014/main" id="{D1BBA72D-8B1F-4F86-B4B9-75AB9D1955A2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6" y="5685183"/>
            <a:ext cx="1654140" cy="718791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5C9A8CF-648A-464F-99BD-F69AF3EF7DB1}"/>
              </a:ext>
            </a:extLst>
          </p:cNvPr>
          <p:cNvCxnSpPr/>
          <p:nvPr userDrawn="1"/>
        </p:nvCxnSpPr>
        <p:spPr>
          <a:xfrm>
            <a:off x="1012874" y="1364567"/>
            <a:ext cx="9922413" cy="0"/>
          </a:xfrm>
          <a:prstGeom prst="line">
            <a:avLst/>
          </a:prstGeom>
          <a:ln w="38100">
            <a:solidFill>
              <a:srgbClr val="DE8F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4970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97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9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kern="1200">
          <a:solidFill>
            <a:srgbClr val="A96828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595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503C7-F6C1-46A5-8F89-B1F2132C4BB3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1C2B1-3C3A-47B0-ABA3-58C593760B3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2874" y="1364567"/>
            <a:ext cx="9922413" cy="0"/>
          </a:xfrm>
          <a:prstGeom prst="line">
            <a:avLst/>
          </a:prstGeom>
          <a:ln w="38100">
            <a:solidFill>
              <a:srgbClr val="1BA6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Text&#10;&#10;Description automatically generated with medium confidence">
            <a:extLst>
              <a:ext uri="{FF2B5EF4-FFF2-40B4-BE49-F238E27FC236}">
                <a16:creationId xmlns:a16="http://schemas.microsoft.com/office/drawing/2014/main" id="{D94AC8EF-1D01-4048-9706-CF4BE60A351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6" y="5685183"/>
            <a:ext cx="1654140" cy="71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438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8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70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7.png"/><Relationship Id="rId7" Type="http://schemas.openxmlformats.org/officeDocument/2006/relationships/image" Target="../media/image11.sv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9.png"/><Relationship Id="rId11" Type="http://schemas.openxmlformats.org/officeDocument/2006/relationships/image" Target="../media/image15.svg"/><Relationship Id="rId5" Type="http://schemas.openxmlformats.org/officeDocument/2006/relationships/image" Target="../media/image9.svg"/><Relationship Id="rId10" Type="http://schemas.openxmlformats.org/officeDocument/2006/relationships/image" Target="../media/image11.png"/><Relationship Id="rId4" Type="http://schemas.openxmlformats.org/officeDocument/2006/relationships/image" Target="../media/image8.png"/><Relationship Id="rId9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Arc 71">
            <a:extLst>
              <a:ext uri="{FF2B5EF4-FFF2-40B4-BE49-F238E27FC236}">
                <a16:creationId xmlns:a16="http://schemas.microsoft.com/office/drawing/2014/main" id="{ED1550A7-8234-4A7F-B314-A6E4B05BEC63}"/>
              </a:ext>
            </a:extLst>
          </p:cNvPr>
          <p:cNvSpPr/>
          <p:nvPr/>
        </p:nvSpPr>
        <p:spPr>
          <a:xfrm>
            <a:off x="-6022868" y="547185"/>
            <a:ext cx="12801392" cy="284536"/>
          </a:xfrm>
          <a:prstGeom prst="arc">
            <a:avLst/>
          </a:prstGeom>
          <a:noFill/>
          <a:ln w="57150">
            <a:solidFill>
              <a:schemeClr val="bg1">
                <a:lumMod val="65000"/>
                <a:alpha val="7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F91000-0B31-4665-8890-00E3EF44E1A2}"/>
              </a:ext>
            </a:extLst>
          </p:cNvPr>
          <p:cNvSpPr txBox="1"/>
          <p:nvPr/>
        </p:nvSpPr>
        <p:spPr>
          <a:xfrm>
            <a:off x="731708" y="838029"/>
            <a:ext cx="2958549" cy="369332"/>
          </a:xfrm>
          <a:prstGeom prst="rect">
            <a:avLst/>
          </a:prstGeom>
          <a:solidFill>
            <a:srgbClr val="0066A6"/>
          </a:solidFill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We Did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FC0C51-3B0A-49A4-A1D2-61DA0EC22515}"/>
              </a:ext>
            </a:extLst>
          </p:cNvPr>
          <p:cNvSpPr txBox="1"/>
          <p:nvPr/>
        </p:nvSpPr>
        <p:spPr>
          <a:xfrm>
            <a:off x="3748285" y="838029"/>
            <a:ext cx="4228626" cy="369332"/>
          </a:xfrm>
          <a:prstGeom prst="rect">
            <a:avLst/>
          </a:prstGeom>
          <a:solidFill>
            <a:srgbClr val="A96827"/>
          </a:solidFill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We Learned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7D22E39-E584-4B86-95A4-1FF7E60EACC7}"/>
              </a:ext>
            </a:extLst>
          </p:cNvPr>
          <p:cNvSpPr txBox="1"/>
          <p:nvPr/>
        </p:nvSpPr>
        <p:spPr>
          <a:xfrm>
            <a:off x="8034940" y="838029"/>
            <a:ext cx="3628234" cy="369332"/>
          </a:xfrm>
          <a:prstGeom prst="rect">
            <a:avLst/>
          </a:prstGeom>
          <a:solidFill>
            <a:srgbClr val="32691E"/>
          </a:solidFill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Takeaways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9156DA-ADA5-4ADA-B4AF-F42F602DE02F}"/>
              </a:ext>
            </a:extLst>
          </p:cNvPr>
          <p:cNvSpPr txBox="1"/>
          <p:nvPr/>
        </p:nvSpPr>
        <p:spPr>
          <a:xfrm>
            <a:off x="8062629" y="1245111"/>
            <a:ext cx="3612698" cy="447814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365760"/>
            <a:r>
              <a:rPr lang="en-US" sz="1500" b="1" dirty="0">
                <a:latin typeface="Arial"/>
                <a:cs typeface="Arial"/>
              </a:rPr>
              <a:t>Project Team Perception: </a:t>
            </a:r>
            <a:r>
              <a:rPr lang="en-US" sz="1500" dirty="0">
                <a:latin typeface="Arial"/>
                <a:cs typeface="Arial"/>
              </a:rPr>
              <a:t>BrightPath project team members </a:t>
            </a:r>
            <a:r>
              <a:rPr lang="en-US" sz="1500" i="1" dirty="0">
                <a:latin typeface="Arial"/>
                <a:cs typeface="Arial"/>
              </a:rPr>
              <a:t>continue to have a positive perception of implementation activities </a:t>
            </a:r>
            <a:r>
              <a:rPr lang="en-US" sz="1500" dirty="0">
                <a:latin typeface="Arial"/>
                <a:cs typeface="Arial"/>
              </a:rPr>
              <a:t>and communications provided to date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760"/>
            <a:r>
              <a:rPr lang="en-US" sz="1500" b="1" dirty="0">
                <a:latin typeface="Arial"/>
                <a:cs typeface="Arial"/>
              </a:rPr>
              <a:t>Project Stage Outcomes: </a:t>
            </a:r>
            <a:r>
              <a:rPr lang="en-US" sz="1500" dirty="0">
                <a:latin typeface="Arial"/>
                <a:cs typeface="Arial"/>
              </a:rPr>
              <a:t>Team members feel that the majority of workstream activities and outcomes were achieved, although </a:t>
            </a:r>
            <a:r>
              <a:rPr lang="en-US" sz="1500" i="1" dirty="0">
                <a:latin typeface="Arial"/>
                <a:cs typeface="Arial"/>
              </a:rPr>
              <a:t>team members would like increased access to the Testing team and training during unit testing</a:t>
            </a:r>
            <a:endParaRPr lang="en-US" sz="1500" dirty="0">
              <a:latin typeface="Arial"/>
              <a:cs typeface="Arial"/>
            </a:endParaRPr>
          </a:p>
          <a:p>
            <a:pPr marL="365760"/>
            <a:r>
              <a:rPr lang="en-US" sz="1500" b="1" dirty="0">
                <a:latin typeface="Arial"/>
                <a:cs typeface="Arial"/>
              </a:rPr>
              <a:t>Change Management: </a:t>
            </a:r>
            <a:r>
              <a:rPr lang="en-US" sz="1500" i="1" dirty="0">
                <a:latin typeface="Arial"/>
                <a:cs typeface="Arial"/>
              </a:rPr>
              <a:t>Fewer project team members feel CM materials are helping employees prepare </a:t>
            </a:r>
            <a:r>
              <a:rPr lang="en-US" sz="1500" dirty="0">
                <a:latin typeface="Arial"/>
                <a:cs typeface="Arial"/>
              </a:rPr>
              <a:t>for the Workday implementation; </a:t>
            </a:r>
            <a:r>
              <a:rPr lang="en-US" sz="1500" i="1" dirty="0">
                <a:latin typeface="Arial"/>
                <a:cs typeface="Arial"/>
              </a:rPr>
              <a:t>more believe these materials are easy to understand</a:t>
            </a:r>
            <a:endParaRPr lang="en-US" sz="1500" b="1" i="1" dirty="0">
              <a:latin typeface="Arial"/>
              <a:cs typeface="Arial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BE98649-AE66-4A7F-9416-BA058D667F18}"/>
              </a:ext>
            </a:extLst>
          </p:cNvPr>
          <p:cNvSpPr/>
          <p:nvPr/>
        </p:nvSpPr>
        <p:spPr>
          <a:xfrm rot="16200000">
            <a:off x="5689717" y="3430578"/>
            <a:ext cx="369331" cy="4206344"/>
          </a:xfrm>
          <a:prstGeom prst="rect">
            <a:avLst/>
          </a:prstGeom>
          <a:gradFill>
            <a:gsLst>
              <a:gs pos="0">
                <a:srgbClr val="FF572F"/>
              </a:gs>
              <a:gs pos="71000">
                <a:schemeClr val="accent6"/>
              </a:gs>
              <a:gs pos="63000">
                <a:schemeClr val="accent4"/>
              </a:gs>
              <a:gs pos="37000">
                <a:srgbClr val="FFC000"/>
              </a:gs>
              <a:gs pos="29000">
                <a:srgbClr val="FF572F"/>
              </a:gs>
              <a:gs pos="100000">
                <a:schemeClr val="accent6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251CC52-EEB3-4AD2-A8AB-5819F8BD9485}"/>
              </a:ext>
            </a:extLst>
          </p:cNvPr>
          <p:cNvSpPr/>
          <p:nvPr/>
        </p:nvSpPr>
        <p:spPr>
          <a:xfrm>
            <a:off x="7556362" y="1474937"/>
            <a:ext cx="355850" cy="365715"/>
          </a:xfrm>
          <a:prstGeom prst="ellips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9A2B8B7-DC65-4B11-BC69-A8ED34C8303F}"/>
              </a:ext>
            </a:extLst>
          </p:cNvPr>
          <p:cNvSpPr/>
          <p:nvPr/>
        </p:nvSpPr>
        <p:spPr>
          <a:xfrm>
            <a:off x="7556692" y="2207354"/>
            <a:ext cx="355850" cy="365715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20238B0B-CAA9-4611-990D-2940F72A9EC1}"/>
              </a:ext>
            </a:extLst>
          </p:cNvPr>
          <p:cNvSpPr/>
          <p:nvPr/>
        </p:nvSpPr>
        <p:spPr>
          <a:xfrm>
            <a:off x="7560843" y="3027402"/>
            <a:ext cx="355850" cy="365715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C10A8A1C-E355-440B-81D1-5BB1043E9DE3}"/>
              </a:ext>
            </a:extLst>
          </p:cNvPr>
          <p:cNvSpPr/>
          <p:nvPr/>
        </p:nvSpPr>
        <p:spPr>
          <a:xfrm>
            <a:off x="7552541" y="3847450"/>
            <a:ext cx="355850" cy="365715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2D5795E-ABC9-4B00-BEB1-CA073B8B8006}"/>
              </a:ext>
            </a:extLst>
          </p:cNvPr>
          <p:cNvSpPr txBox="1"/>
          <p:nvPr/>
        </p:nvSpPr>
        <p:spPr>
          <a:xfrm>
            <a:off x="7543422" y="1517540"/>
            <a:ext cx="4260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4.6</a:t>
            </a:r>
            <a:endParaRPr lang="en-US" sz="3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C292814-2298-41A6-B6AE-2CB0538088B8}"/>
              </a:ext>
            </a:extLst>
          </p:cNvPr>
          <p:cNvSpPr txBox="1"/>
          <p:nvPr/>
        </p:nvSpPr>
        <p:spPr>
          <a:xfrm>
            <a:off x="7543422" y="2261022"/>
            <a:ext cx="4260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4.6</a:t>
            </a:r>
            <a:endParaRPr lang="en-US" sz="3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4CB94DD-6AAC-47B6-9E7E-67B22C41353E}"/>
              </a:ext>
            </a:extLst>
          </p:cNvPr>
          <p:cNvSpPr txBox="1"/>
          <p:nvPr/>
        </p:nvSpPr>
        <p:spPr>
          <a:xfrm>
            <a:off x="7536645" y="3077286"/>
            <a:ext cx="4260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4.5</a:t>
            </a:r>
            <a:endParaRPr lang="en-US" sz="3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56B6CF7-021B-4624-B7D8-8B6E2F6BA60F}"/>
              </a:ext>
            </a:extLst>
          </p:cNvPr>
          <p:cNvSpPr txBox="1"/>
          <p:nvPr/>
        </p:nvSpPr>
        <p:spPr>
          <a:xfrm>
            <a:off x="7533466" y="3897538"/>
            <a:ext cx="4260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4.3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8ED8C39-AA17-4550-A6E4-FEAB17293182}"/>
              </a:ext>
            </a:extLst>
          </p:cNvPr>
          <p:cNvSpPr txBox="1"/>
          <p:nvPr/>
        </p:nvSpPr>
        <p:spPr>
          <a:xfrm>
            <a:off x="3542503" y="5346940"/>
            <a:ext cx="172518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cap="small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Score 1-2</a:t>
            </a:r>
          </a:p>
          <a:p>
            <a:pPr algn="ctr"/>
            <a:r>
              <a:rPr lang="en-US" sz="900" cap="small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Strongly disagree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392E809-0FDF-45FF-B246-F0FD3D459FD0}"/>
              </a:ext>
            </a:extLst>
          </p:cNvPr>
          <p:cNvSpPr txBox="1"/>
          <p:nvPr/>
        </p:nvSpPr>
        <p:spPr>
          <a:xfrm>
            <a:off x="4882412" y="5349084"/>
            <a:ext cx="172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cap="small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Score 3</a:t>
            </a:r>
          </a:p>
          <a:p>
            <a:pPr algn="ctr"/>
            <a:r>
              <a:rPr lang="en-US" sz="900" cap="small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neutral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AF9366D-1E52-4EB4-B171-86F376EDA000}"/>
              </a:ext>
            </a:extLst>
          </p:cNvPr>
          <p:cNvSpPr txBox="1"/>
          <p:nvPr/>
        </p:nvSpPr>
        <p:spPr>
          <a:xfrm>
            <a:off x="6393512" y="5346940"/>
            <a:ext cx="172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cap="small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Score 4-5</a:t>
            </a:r>
          </a:p>
          <a:p>
            <a:pPr algn="ctr"/>
            <a:r>
              <a:rPr lang="en-US" sz="900" cap="small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Strongly agree</a:t>
            </a:r>
          </a:p>
        </p:txBody>
      </p:sp>
      <p:graphicFrame>
        <p:nvGraphicFramePr>
          <p:cNvPr id="52" name="Chart 51">
            <a:extLst>
              <a:ext uri="{FF2B5EF4-FFF2-40B4-BE49-F238E27FC236}">
                <a16:creationId xmlns:a16="http://schemas.microsoft.com/office/drawing/2014/main" id="{D3075223-4EB2-41EA-A06A-1EA8731E82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0027485"/>
              </p:ext>
            </p:extLst>
          </p:nvPr>
        </p:nvGraphicFramePr>
        <p:xfrm>
          <a:off x="869578" y="1591373"/>
          <a:ext cx="2550275" cy="1367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4" name="TextBox 73">
            <a:extLst>
              <a:ext uri="{FF2B5EF4-FFF2-40B4-BE49-F238E27FC236}">
                <a16:creationId xmlns:a16="http://schemas.microsoft.com/office/drawing/2014/main" id="{E9EF325E-2AAE-4915-8E07-FF01781B6E87}"/>
              </a:ext>
            </a:extLst>
          </p:cNvPr>
          <p:cNvSpPr txBox="1"/>
          <p:nvPr/>
        </p:nvSpPr>
        <p:spPr>
          <a:xfrm>
            <a:off x="699217" y="2800026"/>
            <a:ext cx="29869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>
                <a:latin typeface="Arial" panose="020B0604020202020204" pitchFamily="34" charset="0"/>
                <a:cs typeface="Arial" panose="020B0604020202020204" pitchFamily="34" charset="0"/>
              </a:rPr>
              <a:t>Response Rate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17D7C95-D7EA-4340-90C3-DDC1A08CD22A}"/>
              </a:ext>
            </a:extLst>
          </p:cNvPr>
          <p:cNvSpPr txBox="1"/>
          <p:nvPr/>
        </p:nvSpPr>
        <p:spPr>
          <a:xfrm>
            <a:off x="680166" y="1202281"/>
            <a:ext cx="2927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Surveyed 118* BrightPath team members Aug 16 – Sept 1, 2021.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C1BCFD4-7D31-4801-89FD-A03249026393}"/>
              </a:ext>
            </a:extLst>
          </p:cNvPr>
          <p:cNvSpPr/>
          <p:nvPr/>
        </p:nvSpPr>
        <p:spPr>
          <a:xfrm>
            <a:off x="3763489" y="1252866"/>
            <a:ext cx="4223624" cy="699097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380C9BCC-5165-4D7C-87A6-0D1ED825DB42}"/>
              </a:ext>
            </a:extLst>
          </p:cNvPr>
          <p:cNvSpPr/>
          <p:nvPr/>
        </p:nvSpPr>
        <p:spPr>
          <a:xfrm>
            <a:off x="3763489" y="2054522"/>
            <a:ext cx="4223624" cy="699097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83DCB2AA-A695-4CD3-A5BB-7CC225F840E5}"/>
              </a:ext>
            </a:extLst>
          </p:cNvPr>
          <p:cNvSpPr/>
          <p:nvPr/>
        </p:nvSpPr>
        <p:spPr>
          <a:xfrm>
            <a:off x="3753287" y="2853406"/>
            <a:ext cx="4223624" cy="699097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749CDB95-710A-470D-8248-0FB0F4BBB30A}"/>
              </a:ext>
            </a:extLst>
          </p:cNvPr>
          <p:cNvSpPr/>
          <p:nvPr/>
        </p:nvSpPr>
        <p:spPr>
          <a:xfrm>
            <a:off x="3753287" y="3670684"/>
            <a:ext cx="4223624" cy="699097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DE36FCE-C2AA-4B5F-910C-F27926E9B8C1}"/>
              </a:ext>
            </a:extLst>
          </p:cNvPr>
          <p:cNvSpPr txBox="1"/>
          <p:nvPr/>
        </p:nvSpPr>
        <p:spPr>
          <a:xfrm>
            <a:off x="7500521" y="4673077"/>
            <a:ext cx="4658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3.8</a:t>
            </a:r>
            <a:endParaRPr lang="en-US" sz="3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Picture 21" descr="Icon&#10;&#10;Description automatically generated">
            <a:extLst>
              <a:ext uri="{FF2B5EF4-FFF2-40B4-BE49-F238E27FC236}">
                <a16:creationId xmlns:a16="http://schemas.microsoft.com/office/drawing/2014/main" id="{7243C116-AED1-4814-86B8-4F587AD4FE5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490" y="4574192"/>
            <a:ext cx="475745" cy="435098"/>
          </a:xfrm>
          <a:prstGeom prst="rect">
            <a:avLst/>
          </a:prstGeom>
        </p:spPr>
      </p:pic>
      <p:sp>
        <p:nvSpPr>
          <p:cNvPr id="76" name="Rectangle 75">
            <a:extLst>
              <a:ext uri="{FF2B5EF4-FFF2-40B4-BE49-F238E27FC236}">
                <a16:creationId xmlns:a16="http://schemas.microsoft.com/office/drawing/2014/main" id="{974F8524-AF6D-43CF-A68B-6F9478D602BD}"/>
              </a:ext>
            </a:extLst>
          </p:cNvPr>
          <p:cNvSpPr/>
          <p:nvPr/>
        </p:nvSpPr>
        <p:spPr>
          <a:xfrm>
            <a:off x="4356802" y="4518303"/>
            <a:ext cx="2773202" cy="66941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ts val="1500"/>
              </a:lnSpc>
            </a:pPr>
            <a:r>
              <a:rPr lang="en-US" sz="1300">
                <a:latin typeface="Arial" panose="020B0604020202020204" pitchFamily="34" charset="0"/>
                <a:cs typeface="Arial" panose="020B0604020202020204" pitchFamily="34" charset="0"/>
              </a:rPr>
              <a:t>I believe that BrightPath communications sent to the project team are easy to understand.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8C57AA23-6133-4796-99C6-CAF2E3D50F72}"/>
              </a:ext>
            </a:extLst>
          </p:cNvPr>
          <p:cNvSpPr/>
          <p:nvPr/>
        </p:nvSpPr>
        <p:spPr>
          <a:xfrm>
            <a:off x="3753287" y="4472680"/>
            <a:ext cx="4223624" cy="699097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3101F849-96DB-408D-9D0A-487E78085702}"/>
              </a:ext>
            </a:extLst>
          </p:cNvPr>
          <p:cNvSpPr/>
          <p:nvPr/>
        </p:nvSpPr>
        <p:spPr>
          <a:xfrm>
            <a:off x="4374650" y="2068395"/>
            <a:ext cx="2510285" cy="66941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ts val="1500"/>
              </a:lnSpc>
            </a:pPr>
            <a:r>
              <a:rPr lang="en-US" sz="13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have observed Oklahoma leadership actively supporting BrightPath.</a:t>
            </a:r>
            <a:endParaRPr lang="en-US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FA07E710-144D-41E8-B2CE-67A8B372E32D}"/>
              </a:ext>
            </a:extLst>
          </p:cNvPr>
          <p:cNvSpPr/>
          <p:nvPr/>
        </p:nvSpPr>
        <p:spPr>
          <a:xfrm>
            <a:off x="4372935" y="2855451"/>
            <a:ext cx="2512000" cy="6924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fontAlgn="base"/>
            <a:r>
              <a:rPr lang="en-US" sz="1300">
                <a:latin typeface="Arial" panose="020B0604020202020204" pitchFamily="34" charset="0"/>
                <a:cs typeface="Arial" panose="020B0604020202020204" pitchFamily="34" charset="0"/>
              </a:rPr>
              <a:t>I believe my workstream helped the broader team achieve the outcomes for this milestone.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DF12E3BE-F5B8-4EA2-B3AF-3E6AF2CE6F62}"/>
              </a:ext>
            </a:extLst>
          </p:cNvPr>
          <p:cNvSpPr/>
          <p:nvPr/>
        </p:nvSpPr>
        <p:spPr>
          <a:xfrm>
            <a:off x="4363537" y="3677265"/>
            <a:ext cx="2766468" cy="71891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fontAlgn="base">
              <a:lnSpc>
                <a:spcPct val="107000"/>
              </a:lnSpc>
              <a:spcAft>
                <a:spcPts val="800"/>
              </a:spcAft>
            </a:pPr>
            <a:r>
              <a:rPr lang="en-US" sz="13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believe that BrightPath CM activities are helping employees prepare for the implementation.​</a:t>
            </a:r>
          </a:p>
        </p:txBody>
      </p:sp>
      <p:pic>
        <p:nvPicPr>
          <p:cNvPr id="86" name="Graphic 85" descr="Business Growth">
            <a:extLst>
              <a:ext uri="{FF2B5EF4-FFF2-40B4-BE49-F238E27FC236}">
                <a16:creationId xmlns:a16="http://schemas.microsoft.com/office/drawing/2014/main" id="{3073CD9A-136E-4645-A3FA-46CA5F136A3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67921" y="3005087"/>
            <a:ext cx="494895" cy="494270"/>
          </a:xfrm>
          <a:prstGeom prst="rect">
            <a:avLst/>
          </a:prstGeom>
        </p:spPr>
      </p:pic>
      <p:pic>
        <p:nvPicPr>
          <p:cNvPr id="87" name="Graphic 86" descr="Meeting">
            <a:extLst>
              <a:ext uri="{FF2B5EF4-FFF2-40B4-BE49-F238E27FC236}">
                <a16:creationId xmlns:a16="http://schemas.microsoft.com/office/drawing/2014/main" id="{FD77F6D6-A40C-47F2-82B6-C343287110A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894373" y="2164012"/>
            <a:ext cx="494895" cy="494270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443C0088-8E4E-4CE0-8F08-B13DD9CB81A3}"/>
              </a:ext>
            </a:extLst>
          </p:cNvPr>
          <p:cNvSpPr/>
          <p:nvPr/>
        </p:nvSpPr>
        <p:spPr>
          <a:xfrm>
            <a:off x="4353420" y="1355863"/>
            <a:ext cx="2611114" cy="47705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ts val="1500"/>
              </a:lnSpc>
            </a:pPr>
            <a:r>
              <a:rPr lang="en-US" sz="130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 am optimistic about the Workday implementation.</a:t>
            </a:r>
            <a:endParaRPr lang="en-US" sz="13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5" name="Group 367">
            <a:extLst>
              <a:ext uri="{FF2B5EF4-FFF2-40B4-BE49-F238E27FC236}">
                <a16:creationId xmlns:a16="http://schemas.microsoft.com/office/drawing/2014/main" id="{D9C4B5DA-52F0-419C-BE66-08225A0BCB4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16967" y="1362673"/>
            <a:ext cx="427893" cy="429151"/>
            <a:chOff x="4383" y="2091"/>
            <a:chExt cx="340" cy="341"/>
          </a:xfrm>
          <a:solidFill>
            <a:schemeClr val="tx1"/>
          </a:solidFill>
        </p:grpSpPr>
        <p:sp>
          <p:nvSpPr>
            <p:cNvPr id="56" name="Freeform 262">
              <a:extLst>
                <a:ext uri="{FF2B5EF4-FFF2-40B4-BE49-F238E27FC236}">
                  <a16:creationId xmlns:a16="http://schemas.microsoft.com/office/drawing/2014/main" id="{28F71228-86A7-417E-9543-1E26F4D10FC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45" y="2169"/>
              <a:ext cx="200" cy="170"/>
            </a:xfrm>
            <a:custGeom>
              <a:avLst/>
              <a:gdLst>
                <a:gd name="T0" fmla="*/ 23 w 300"/>
                <a:gd name="T1" fmla="*/ 245 h 256"/>
                <a:gd name="T2" fmla="*/ 2 w 300"/>
                <a:gd name="T3" fmla="*/ 245 h 256"/>
                <a:gd name="T4" fmla="*/ 12 w 300"/>
                <a:gd name="T5" fmla="*/ 213 h 256"/>
                <a:gd name="T6" fmla="*/ 55 w 300"/>
                <a:gd name="T7" fmla="*/ 192 h 256"/>
                <a:gd name="T8" fmla="*/ 44 w 300"/>
                <a:gd name="T9" fmla="*/ 245 h 256"/>
                <a:gd name="T10" fmla="*/ 66 w 300"/>
                <a:gd name="T11" fmla="*/ 245 h 256"/>
                <a:gd name="T12" fmla="*/ 55 w 300"/>
                <a:gd name="T13" fmla="*/ 192 h 256"/>
                <a:gd name="T14" fmla="*/ 87 w 300"/>
                <a:gd name="T15" fmla="*/ 171 h 256"/>
                <a:gd name="T16" fmla="*/ 98 w 300"/>
                <a:gd name="T17" fmla="*/ 256 h 256"/>
                <a:gd name="T18" fmla="*/ 108 w 300"/>
                <a:gd name="T19" fmla="*/ 171 h 256"/>
                <a:gd name="T20" fmla="*/ 140 w 300"/>
                <a:gd name="T21" fmla="*/ 149 h 256"/>
                <a:gd name="T22" fmla="*/ 130 w 300"/>
                <a:gd name="T23" fmla="*/ 245 h 256"/>
                <a:gd name="T24" fmla="*/ 151 w 300"/>
                <a:gd name="T25" fmla="*/ 245 h 256"/>
                <a:gd name="T26" fmla="*/ 140 w 300"/>
                <a:gd name="T27" fmla="*/ 149 h 256"/>
                <a:gd name="T28" fmla="*/ 172 w 300"/>
                <a:gd name="T29" fmla="*/ 160 h 256"/>
                <a:gd name="T30" fmla="*/ 183 w 300"/>
                <a:gd name="T31" fmla="*/ 256 h 256"/>
                <a:gd name="T32" fmla="*/ 194 w 300"/>
                <a:gd name="T33" fmla="*/ 160 h 256"/>
                <a:gd name="T34" fmla="*/ 226 w 300"/>
                <a:gd name="T35" fmla="*/ 117 h 256"/>
                <a:gd name="T36" fmla="*/ 215 w 300"/>
                <a:gd name="T37" fmla="*/ 245 h 256"/>
                <a:gd name="T38" fmla="*/ 236 w 300"/>
                <a:gd name="T39" fmla="*/ 245 h 256"/>
                <a:gd name="T40" fmla="*/ 226 w 300"/>
                <a:gd name="T41" fmla="*/ 117 h 256"/>
                <a:gd name="T42" fmla="*/ 258 w 300"/>
                <a:gd name="T43" fmla="*/ 96 h 256"/>
                <a:gd name="T44" fmla="*/ 268 w 300"/>
                <a:gd name="T45" fmla="*/ 256 h 256"/>
                <a:gd name="T46" fmla="*/ 279 w 300"/>
                <a:gd name="T47" fmla="*/ 96 h 256"/>
                <a:gd name="T48" fmla="*/ 300 w 300"/>
                <a:gd name="T49" fmla="*/ 7 h 256"/>
                <a:gd name="T50" fmla="*/ 290 w 300"/>
                <a:gd name="T51" fmla="*/ 0 h 256"/>
                <a:gd name="T52" fmla="*/ 236 w 300"/>
                <a:gd name="T53" fmla="*/ 11 h 256"/>
                <a:gd name="T54" fmla="*/ 264 w 300"/>
                <a:gd name="T55" fmla="*/ 21 h 256"/>
                <a:gd name="T56" fmla="*/ 98 w 300"/>
                <a:gd name="T57" fmla="*/ 107 h 256"/>
                <a:gd name="T58" fmla="*/ 6 w 300"/>
                <a:gd name="T59" fmla="*/ 173 h 256"/>
                <a:gd name="T60" fmla="*/ 12 w 300"/>
                <a:gd name="T61" fmla="*/ 192 h 256"/>
                <a:gd name="T62" fmla="*/ 101 w 300"/>
                <a:gd name="T63" fmla="*/ 128 h 256"/>
                <a:gd name="T64" fmla="*/ 191 w 300"/>
                <a:gd name="T65" fmla="*/ 125 h 256"/>
                <a:gd name="T66" fmla="*/ 279 w 300"/>
                <a:gd name="T67" fmla="*/ 53 h 256"/>
                <a:gd name="T68" fmla="*/ 300 w 300"/>
                <a:gd name="T69" fmla="*/ 53 h 256"/>
                <a:gd name="T70" fmla="*/ 300 w 300"/>
                <a:gd name="T71" fmla="*/ 7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300" h="256">
                  <a:moveTo>
                    <a:pt x="23" y="224"/>
                  </a:moveTo>
                  <a:cubicBezTo>
                    <a:pt x="23" y="245"/>
                    <a:pt x="23" y="245"/>
                    <a:pt x="23" y="245"/>
                  </a:cubicBezTo>
                  <a:cubicBezTo>
                    <a:pt x="23" y="251"/>
                    <a:pt x="18" y="256"/>
                    <a:pt x="12" y="256"/>
                  </a:cubicBezTo>
                  <a:cubicBezTo>
                    <a:pt x="6" y="256"/>
                    <a:pt x="2" y="251"/>
                    <a:pt x="2" y="245"/>
                  </a:cubicBezTo>
                  <a:cubicBezTo>
                    <a:pt x="2" y="224"/>
                    <a:pt x="2" y="224"/>
                    <a:pt x="2" y="224"/>
                  </a:cubicBezTo>
                  <a:cubicBezTo>
                    <a:pt x="2" y="218"/>
                    <a:pt x="6" y="213"/>
                    <a:pt x="12" y="213"/>
                  </a:cubicBezTo>
                  <a:cubicBezTo>
                    <a:pt x="18" y="213"/>
                    <a:pt x="23" y="218"/>
                    <a:pt x="23" y="224"/>
                  </a:cubicBezTo>
                  <a:close/>
                  <a:moveTo>
                    <a:pt x="55" y="192"/>
                  </a:moveTo>
                  <a:cubicBezTo>
                    <a:pt x="49" y="192"/>
                    <a:pt x="44" y="197"/>
                    <a:pt x="44" y="203"/>
                  </a:cubicBezTo>
                  <a:cubicBezTo>
                    <a:pt x="44" y="245"/>
                    <a:pt x="44" y="245"/>
                    <a:pt x="44" y="245"/>
                  </a:cubicBezTo>
                  <a:cubicBezTo>
                    <a:pt x="44" y="251"/>
                    <a:pt x="49" y="256"/>
                    <a:pt x="55" y="256"/>
                  </a:cubicBezTo>
                  <a:cubicBezTo>
                    <a:pt x="61" y="256"/>
                    <a:pt x="66" y="251"/>
                    <a:pt x="66" y="245"/>
                  </a:cubicBezTo>
                  <a:cubicBezTo>
                    <a:pt x="66" y="203"/>
                    <a:pt x="66" y="203"/>
                    <a:pt x="66" y="203"/>
                  </a:cubicBezTo>
                  <a:cubicBezTo>
                    <a:pt x="66" y="197"/>
                    <a:pt x="61" y="192"/>
                    <a:pt x="55" y="192"/>
                  </a:cubicBezTo>
                  <a:close/>
                  <a:moveTo>
                    <a:pt x="98" y="160"/>
                  </a:moveTo>
                  <a:cubicBezTo>
                    <a:pt x="92" y="160"/>
                    <a:pt x="87" y="165"/>
                    <a:pt x="87" y="171"/>
                  </a:cubicBezTo>
                  <a:cubicBezTo>
                    <a:pt x="87" y="245"/>
                    <a:pt x="87" y="245"/>
                    <a:pt x="87" y="245"/>
                  </a:cubicBezTo>
                  <a:cubicBezTo>
                    <a:pt x="87" y="251"/>
                    <a:pt x="92" y="256"/>
                    <a:pt x="98" y="256"/>
                  </a:cubicBezTo>
                  <a:cubicBezTo>
                    <a:pt x="104" y="256"/>
                    <a:pt x="108" y="251"/>
                    <a:pt x="108" y="245"/>
                  </a:cubicBezTo>
                  <a:cubicBezTo>
                    <a:pt x="108" y="171"/>
                    <a:pt x="108" y="171"/>
                    <a:pt x="108" y="171"/>
                  </a:cubicBezTo>
                  <a:cubicBezTo>
                    <a:pt x="108" y="165"/>
                    <a:pt x="104" y="160"/>
                    <a:pt x="98" y="160"/>
                  </a:cubicBezTo>
                  <a:close/>
                  <a:moveTo>
                    <a:pt x="140" y="149"/>
                  </a:moveTo>
                  <a:cubicBezTo>
                    <a:pt x="134" y="149"/>
                    <a:pt x="130" y="154"/>
                    <a:pt x="130" y="160"/>
                  </a:cubicBezTo>
                  <a:cubicBezTo>
                    <a:pt x="130" y="245"/>
                    <a:pt x="130" y="245"/>
                    <a:pt x="130" y="245"/>
                  </a:cubicBezTo>
                  <a:cubicBezTo>
                    <a:pt x="130" y="251"/>
                    <a:pt x="134" y="256"/>
                    <a:pt x="140" y="256"/>
                  </a:cubicBezTo>
                  <a:cubicBezTo>
                    <a:pt x="146" y="256"/>
                    <a:pt x="151" y="251"/>
                    <a:pt x="151" y="245"/>
                  </a:cubicBezTo>
                  <a:cubicBezTo>
                    <a:pt x="151" y="160"/>
                    <a:pt x="151" y="160"/>
                    <a:pt x="151" y="160"/>
                  </a:cubicBezTo>
                  <a:cubicBezTo>
                    <a:pt x="151" y="154"/>
                    <a:pt x="146" y="149"/>
                    <a:pt x="140" y="149"/>
                  </a:cubicBezTo>
                  <a:close/>
                  <a:moveTo>
                    <a:pt x="183" y="149"/>
                  </a:moveTo>
                  <a:cubicBezTo>
                    <a:pt x="177" y="149"/>
                    <a:pt x="172" y="154"/>
                    <a:pt x="172" y="160"/>
                  </a:cubicBezTo>
                  <a:cubicBezTo>
                    <a:pt x="172" y="245"/>
                    <a:pt x="172" y="245"/>
                    <a:pt x="172" y="245"/>
                  </a:cubicBezTo>
                  <a:cubicBezTo>
                    <a:pt x="172" y="251"/>
                    <a:pt x="177" y="256"/>
                    <a:pt x="183" y="256"/>
                  </a:cubicBezTo>
                  <a:cubicBezTo>
                    <a:pt x="189" y="256"/>
                    <a:pt x="194" y="251"/>
                    <a:pt x="194" y="245"/>
                  </a:cubicBezTo>
                  <a:cubicBezTo>
                    <a:pt x="194" y="160"/>
                    <a:pt x="194" y="160"/>
                    <a:pt x="194" y="160"/>
                  </a:cubicBezTo>
                  <a:cubicBezTo>
                    <a:pt x="194" y="154"/>
                    <a:pt x="189" y="149"/>
                    <a:pt x="183" y="149"/>
                  </a:cubicBezTo>
                  <a:close/>
                  <a:moveTo>
                    <a:pt x="226" y="117"/>
                  </a:moveTo>
                  <a:cubicBezTo>
                    <a:pt x="220" y="117"/>
                    <a:pt x="215" y="122"/>
                    <a:pt x="215" y="128"/>
                  </a:cubicBezTo>
                  <a:cubicBezTo>
                    <a:pt x="215" y="245"/>
                    <a:pt x="215" y="245"/>
                    <a:pt x="215" y="245"/>
                  </a:cubicBezTo>
                  <a:cubicBezTo>
                    <a:pt x="215" y="251"/>
                    <a:pt x="220" y="256"/>
                    <a:pt x="226" y="256"/>
                  </a:cubicBezTo>
                  <a:cubicBezTo>
                    <a:pt x="232" y="256"/>
                    <a:pt x="236" y="251"/>
                    <a:pt x="236" y="245"/>
                  </a:cubicBezTo>
                  <a:cubicBezTo>
                    <a:pt x="236" y="128"/>
                    <a:pt x="236" y="128"/>
                    <a:pt x="236" y="128"/>
                  </a:cubicBezTo>
                  <a:cubicBezTo>
                    <a:pt x="236" y="122"/>
                    <a:pt x="232" y="117"/>
                    <a:pt x="226" y="117"/>
                  </a:cubicBezTo>
                  <a:close/>
                  <a:moveTo>
                    <a:pt x="268" y="85"/>
                  </a:moveTo>
                  <a:cubicBezTo>
                    <a:pt x="262" y="85"/>
                    <a:pt x="258" y="90"/>
                    <a:pt x="258" y="96"/>
                  </a:cubicBezTo>
                  <a:cubicBezTo>
                    <a:pt x="258" y="245"/>
                    <a:pt x="258" y="245"/>
                    <a:pt x="258" y="245"/>
                  </a:cubicBezTo>
                  <a:cubicBezTo>
                    <a:pt x="258" y="251"/>
                    <a:pt x="262" y="256"/>
                    <a:pt x="268" y="256"/>
                  </a:cubicBezTo>
                  <a:cubicBezTo>
                    <a:pt x="274" y="256"/>
                    <a:pt x="279" y="251"/>
                    <a:pt x="279" y="245"/>
                  </a:cubicBezTo>
                  <a:cubicBezTo>
                    <a:pt x="279" y="96"/>
                    <a:pt x="279" y="96"/>
                    <a:pt x="279" y="96"/>
                  </a:cubicBezTo>
                  <a:cubicBezTo>
                    <a:pt x="279" y="90"/>
                    <a:pt x="274" y="85"/>
                    <a:pt x="268" y="85"/>
                  </a:cubicBezTo>
                  <a:close/>
                  <a:moveTo>
                    <a:pt x="300" y="7"/>
                  </a:moveTo>
                  <a:cubicBezTo>
                    <a:pt x="298" y="4"/>
                    <a:pt x="296" y="2"/>
                    <a:pt x="294" y="1"/>
                  </a:cubicBezTo>
                  <a:cubicBezTo>
                    <a:pt x="292" y="0"/>
                    <a:pt x="291" y="0"/>
                    <a:pt x="290" y="0"/>
                  </a:cubicBezTo>
                  <a:cubicBezTo>
                    <a:pt x="247" y="0"/>
                    <a:pt x="247" y="0"/>
                    <a:pt x="247" y="0"/>
                  </a:cubicBezTo>
                  <a:cubicBezTo>
                    <a:pt x="241" y="0"/>
                    <a:pt x="236" y="5"/>
                    <a:pt x="236" y="11"/>
                  </a:cubicBezTo>
                  <a:cubicBezTo>
                    <a:pt x="236" y="17"/>
                    <a:pt x="241" y="21"/>
                    <a:pt x="247" y="21"/>
                  </a:cubicBezTo>
                  <a:cubicBezTo>
                    <a:pt x="264" y="21"/>
                    <a:pt x="264" y="21"/>
                    <a:pt x="264" y="21"/>
                  </a:cubicBezTo>
                  <a:cubicBezTo>
                    <a:pt x="179" y="107"/>
                    <a:pt x="179" y="107"/>
                    <a:pt x="179" y="107"/>
                  </a:cubicBezTo>
                  <a:cubicBezTo>
                    <a:pt x="98" y="107"/>
                    <a:pt x="98" y="107"/>
                    <a:pt x="98" y="107"/>
                  </a:cubicBezTo>
                  <a:cubicBezTo>
                    <a:pt x="95" y="107"/>
                    <a:pt x="93" y="107"/>
                    <a:pt x="91" y="109"/>
                  </a:cubicBezTo>
                  <a:cubicBezTo>
                    <a:pt x="6" y="173"/>
                    <a:pt x="6" y="173"/>
                    <a:pt x="6" y="173"/>
                  </a:cubicBezTo>
                  <a:cubicBezTo>
                    <a:pt x="1" y="176"/>
                    <a:pt x="0" y="183"/>
                    <a:pt x="4" y="188"/>
                  </a:cubicBezTo>
                  <a:cubicBezTo>
                    <a:pt x="6" y="191"/>
                    <a:pt x="9" y="192"/>
                    <a:pt x="12" y="192"/>
                  </a:cubicBezTo>
                  <a:cubicBezTo>
                    <a:pt x="15" y="192"/>
                    <a:pt x="17" y="191"/>
                    <a:pt x="19" y="190"/>
                  </a:cubicBezTo>
                  <a:cubicBezTo>
                    <a:pt x="101" y="128"/>
                    <a:pt x="101" y="128"/>
                    <a:pt x="101" y="128"/>
                  </a:cubicBezTo>
                  <a:cubicBezTo>
                    <a:pt x="183" y="128"/>
                    <a:pt x="183" y="128"/>
                    <a:pt x="183" y="128"/>
                  </a:cubicBezTo>
                  <a:cubicBezTo>
                    <a:pt x="186" y="128"/>
                    <a:pt x="189" y="127"/>
                    <a:pt x="191" y="125"/>
                  </a:cubicBezTo>
                  <a:cubicBezTo>
                    <a:pt x="279" y="36"/>
                    <a:pt x="279" y="36"/>
                    <a:pt x="279" y="36"/>
                  </a:cubicBezTo>
                  <a:cubicBezTo>
                    <a:pt x="279" y="53"/>
                    <a:pt x="279" y="53"/>
                    <a:pt x="279" y="53"/>
                  </a:cubicBezTo>
                  <a:cubicBezTo>
                    <a:pt x="279" y="59"/>
                    <a:pt x="284" y="64"/>
                    <a:pt x="290" y="64"/>
                  </a:cubicBezTo>
                  <a:cubicBezTo>
                    <a:pt x="296" y="64"/>
                    <a:pt x="300" y="59"/>
                    <a:pt x="300" y="53"/>
                  </a:cubicBezTo>
                  <a:cubicBezTo>
                    <a:pt x="300" y="11"/>
                    <a:pt x="300" y="11"/>
                    <a:pt x="300" y="11"/>
                  </a:cubicBezTo>
                  <a:cubicBezTo>
                    <a:pt x="300" y="9"/>
                    <a:pt x="300" y="8"/>
                    <a:pt x="300" y="7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prstClr val="black"/>
                </a:solidFill>
              </a:endParaRPr>
            </a:p>
          </p:txBody>
        </p:sp>
        <p:sp>
          <p:nvSpPr>
            <p:cNvPr id="57" name="Freeform 263">
              <a:extLst>
                <a:ext uri="{FF2B5EF4-FFF2-40B4-BE49-F238E27FC236}">
                  <a16:creationId xmlns:a16="http://schemas.microsoft.com/office/drawing/2014/main" id="{3DC861AB-DC4F-42CD-9241-AC4118A4030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83" y="2091"/>
              <a:ext cx="340" cy="341"/>
            </a:xfrm>
            <a:custGeom>
              <a:avLst/>
              <a:gdLst>
                <a:gd name="T0" fmla="*/ 256 w 512"/>
                <a:gd name="T1" fmla="*/ 21 h 512"/>
                <a:gd name="T2" fmla="*/ 490 w 512"/>
                <a:gd name="T3" fmla="*/ 256 h 512"/>
                <a:gd name="T4" fmla="*/ 256 w 512"/>
                <a:gd name="T5" fmla="*/ 490 h 512"/>
                <a:gd name="T6" fmla="*/ 21 w 512"/>
                <a:gd name="T7" fmla="*/ 256 h 512"/>
                <a:gd name="T8" fmla="*/ 256 w 512"/>
                <a:gd name="T9" fmla="*/ 21 h 512"/>
                <a:gd name="T10" fmla="*/ 256 w 512"/>
                <a:gd name="T11" fmla="*/ 0 h 512"/>
                <a:gd name="T12" fmla="*/ 0 w 512"/>
                <a:gd name="T13" fmla="*/ 256 h 512"/>
                <a:gd name="T14" fmla="*/ 256 w 512"/>
                <a:gd name="T15" fmla="*/ 512 h 512"/>
                <a:gd name="T16" fmla="*/ 512 w 512"/>
                <a:gd name="T17" fmla="*/ 256 h 512"/>
                <a:gd name="T18" fmla="*/ 256 w 512"/>
                <a:gd name="T1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2" h="512">
                  <a:moveTo>
                    <a:pt x="256" y="21"/>
                  </a:moveTo>
                  <a:cubicBezTo>
                    <a:pt x="385" y="21"/>
                    <a:pt x="490" y="126"/>
                    <a:pt x="490" y="256"/>
                  </a:cubicBezTo>
                  <a:cubicBezTo>
                    <a:pt x="490" y="385"/>
                    <a:pt x="385" y="490"/>
                    <a:pt x="256" y="490"/>
                  </a:cubicBezTo>
                  <a:cubicBezTo>
                    <a:pt x="126" y="490"/>
                    <a:pt x="21" y="385"/>
                    <a:pt x="21" y="256"/>
                  </a:cubicBezTo>
                  <a:cubicBezTo>
                    <a:pt x="21" y="126"/>
                    <a:pt x="126" y="21"/>
                    <a:pt x="256" y="21"/>
                  </a:cubicBezTo>
                  <a:moveTo>
                    <a:pt x="256" y="0"/>
                  </a:moveTo>
                  <a:cubicBezTo>
                    <a:pt x="114" y="0"/>
                    <a:pt x="0" y="114"/>
                    <a:pt x="0" y="256"/>
                  </a:cubicBezTo>
                  <a:cubicBezTo>
                    <a:pt x="0" y="397"/>
                    <a:pt x="114" y="512"/>
                    <a:pt x="256" y="512"/>
                  </a:cubicBezTo>
                  <a:cubicBezTo>
                    <a:pt x="397" y="512"/>
                    <a:pt x="512" y="397"/>
                    <a:pt x="512" y="256"/>
                  </a:cubicBezTo>
                  <a:cubicBezTo>
                    <a:pt x="512" y="114"/>
                    <a:pt x="397" y="0"/>
                    <a:pt x="256" y="0"/>
                  </a:cubicBezTo>
                  <a:close/>
                </a:path>
              </a:pathLst>
            </a:custGeom>
            <a:grpFill/>
            <a:ln>
              <a:solidFill>
                <a:schemeClr val="tx1"/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prstClr val="black"/>
                </a:solidFill>
              </a:endParaRPr>
            </a:p>
          </p:txBody>
        </p:sp>
      </p:grpSp>
      <p:sp>
        <p:nvSpPr>
          <p:cNvPr id="65" name="Oval 64">
            <a:extLst>
              <a:ext uri="{FF2B5EF4-FFF2-40B4-BE49-F238E27FC236}">
                <a16:creationId xmlns:a16="http://schemas.microsoft.com/office/drawing/2014/main" id="{32913035-9AC3-4C96-912B-CDE919BDA8AE}"/>
              </a:ext>
            </a:extLst>
          </p:cNvPr>
          <p:cNvSpPr/>
          <p:nvPr/>
        </p:nvSpPr>
        <p:spPr>
          <a:xfrm>
            <a:off x="7564995" y="4667497"/>
            <a:ext cx="355850" cy="365715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BCC5F468-0A86-4E15-B154-07BB104F7F9A}"/>
              </a:ext>
            </a:extLst>
          </p:cNvPr>
          <p:cNvSpPr txBox="1"/>
          <p:nvPr/>
        </p:nvSpPr>
        <p:spPr>
          <a:xfrm>
            <a:off x="7541395" y="4703079"/>
            <a:ext cx="4260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4.5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BC597C1-2397-433F-9159-4F08F6FE1904}"/>
              </a:ext>
            </a:extLst>
          </p:cNvPr>
          <p:cNvSpPr txBox="1"/>
          <p:nvPr/>
        </p:nvSpPr>
        <p:spPr>
          <a:xfrm>
            <a:off x="731708" y="3167861"/>
            <a:ext cx="2958549" cy="369332"/>
          </a:xfrm>
          <a:prstGeom prst="rect">
            <a:avLst/>
          </a:prstGeom>
          <a:solidFill>
            <a:srgbClr val="659B41"/>
          </a:solidFill>
          <a:ln>
            <a:solidFill>
              <a:schemeClr val="bg2">
                <a:lumMod val="1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Arial"/>
                <a:cs typeface="Arial"/>
              </a:rPr>
              <a:t>Immediate Next Steps</a:t>
            </a:r>
          </a:p>
        </p:txBody>
      </p:sp>
      <p:sp>
        <p:nvSpPr>
          <p:cNvPr id="64" name="Freeform 7">
            <a:extLst>
              <a:ext uri="{FF2B5EF4-FFF2-40B4-BE49-F238E27FC236}">
                <a16:creationId xmlns:a16="http://schemas.microsoft.com/office/drawing/2014/main" id="{A26FD6E4-7377-4000-80BF-D4A1DE930B64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3898566" y="3852089"/>
            <a:ext cx="375380" cy="301752"/>
          </a:xfrm>
          <a:custGeom>
            <a:avLst/>
            <a:gdLst>
              <a:gd name="T0" fmla="*/ 146 w 148"/>
              <a:gd name="T1" fmla="*/ 23 h 119"/>
              <a:gd name="T2" fmla="*/ 111 w 148"/>
              <a:gd name="T3" fmla="*/ 1 h 119"/>
              <a:gd name="T4" fmla="*/ 106 w 148"/>
              <a:gd name="T5" fmla="*/ 1 h 119"/>
              <a:gd name="T6" fmla="*/ 74 w 148"/>
              <a:gd name="T7" fmla="*/ 21 h 119"/>
              <a:gd name="T8" fmla="*/ 42 w 148"/>
              <a:gd name="T9" fmla="*/ 1 h 119"/>
              <a:gd name="T10" fmla="*/ 37 w 148"/>
              <a:gd name="T11" fmla="*/ 1 h 119"/>
              <a:gd name="T12" fmla="*/ 3 w 148"/>
              <a:gd name="T13" fmla="*/ 23 h 119"/>
              <a:gd name="T14" fmla="*/ 0 w 148"/>
              <a:gd name="T15" fmla="*/ 27 h 119"/>
              <a:gd name="T16" fmla="*/ 0 w 148"/>
              <a:gd name="T17" fmla="*/ 114 h 119"/>
              <a:gd name="T18" fmla="*/ 3 w 148"/>
              <a:gd name="T19" fmla="*/ 118 h 119"/>
              <a:gd name="T20" fmla="*/ 8 w 148"/>
              <a:gd name="T21" fmla="*/ 118 h 119"/>
              <a:gd name="T22" fmla="*/ 40 w 148"/>
              <a:gd name="T23" fmla="*/ 98 h 119"/>
              <a:gd name="T24" fmla="*/ 72 w 148"/>
              <a:gd name="T25" fmla="*/ 118 h 119"/>
              <a:gd name="T26" fmla="*/ 77 w 148"/>
              <a:gd name="T27" fmla="*/ 118 h 119"/>
              <a:gd name="T28" fmla="*/ 109 w 148"/>
              <a:gd name="T29" fmla="*/ 98 h 119"/>
              <a:gd name="T30" fmla="*/ 141 w 148"/>
              <a:gd name="T31" fmla="*/ 118 h 119"/>
              <a:gd name="T32" fmla="*/ 143 w 148"/>
              <a:gd name="T33" fmla="*/ 119 h 119"/>
              <a:gd name="T34" fmla="*/ 146 w 148"/>
              <a:gd name="T35" fmla="*/ 118 h 119"/>
              <a:gd name="T36" fmla="*/ 148 w 148"/>
              <a:gd name="T37" fmla="*/ 114 h 119"/>
              <a:gd name="T38" fmla="*/ 148 w 148"/>
              <a:gd name="T39" fmla="*/ 27 h 119"/>
              <a:gd name="T40" fmla="*/ 146 w 148"/>
              <a:gd name="T41" fmla="*/ 23 h 119"/>
              <a:gd name="T42" fmla="*/ 35 w 148"/>
              <a:gd name="T43" fmla="*/ 89 h 119"/>
              <a:gd name="T44" fmla="*/ 10 w 148"/>
              <a:gd name="T45" fmla="*/ 105 h 119"/>
              <a:gd name="T46" fmla="*/ 10 w 148"/>
              <a:gd name="T47" fmla="*/ 30 h 119"/>
              <a:gd name="T48" fmla="*/ 35 w 148"/>
              <a:gd name="T49" fmla="*/ 15 h 119"/>
              <a:gd name="T50" fmla="*/ 35 w 148"/>
              <a:gd name="T51" fmla="*/ 89 h 119"/>
              <a:gd name="T52" fmla="*/ 69 w 148"/>
              <a:gd name="T53" fmla="*/ 105 h 119"/>
              <a:gd name="T54" fmla="*/ 45 w 148"/>
              <a:gd name="T55" fmla="*/ 89 h 119"/>
              <a:gd name="T56" fmla="*/ 45 w 148"/>
              <a:gd name="T57" fmla="*/ 15 h 119"/>
              <a:gd name="T58" fmla="*/ 69 w 148"/>
              <a:gd name="T59" fmla="*/ 30 h 119"/>
              <a:gd name="T60" fmla="*/ 69 w 148"/>
              <a:gd name="T61" fmla="*/ 105 h 119"/>
              <a:gd name="T62" fmla="*/ 104 w 148"/>
              <a:gd name="T63" fmla="*/ 89 h 119"/>
              <a:gd name="T64" fmla="*/ 79 w 148"/>
              <a:gd name="T65" fmla="*/ 105 h 119"/>
              <a:gd name="T66" fmla="*/ 79 w 148"/>
              <a:gd name="T67" fmla="*/ 30 h 119"/>
              <a:gd name="T68" fmla="*/ 104 w 148"/>
              <a:gd name="T69" fmla="*/ 15 h 119"/>
              <a:gd name="T70" fmla="*/ 104 w 148"/>
              <a:gd name="T71" fmla="*/ 89 h 119"/>
              <a:gd name="T72" fmla="*/ 138 w 148"/>
              <a:gd name="T73" fmla="*/ 105 h 119"/>
              <a:gd name="T74" fmla="*/ 114 w 148"/>
              <a:gd name="T75" fmla="*/ 89 h 119"/>
              <a:gd name="T76" fmla="*/ 114 w 148"/>
              <a:gd name="T77" fmla="*/ 15 h 119"/>
              <a:gd name="T78" fmla="*/ 138 w 148"/>
              <a:gd name="T79" fmla="*/ 30 h 119"/>
              <a:gd name="T80" fmla="*/ 138 w 148"/>
              <a:gd name="T81" fmla="*/ 105 h 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48" h="119">
                <a:moveTo>
                  <a:pt x="146" y="23"/>
                </a:moveTo>
                <a:cubicBezTo>
                  <a:pt x="111" y="1"/>
                  <a:pt x="111" y="1"/>
                  <a:pt x="111" y="1"/>
                </a:cubicBezTo>
                <a:cubicBezTo>
                  <a:pt x="110" y="0"/>
                  <a:pt x="108" y="0"/>
                  <a:pt x="106" y="1"/>
                </a:cubicBezTo>
                <a:cubicBezTo>
                  <a:pt x="74" y="21"/>
                  <a:pt x="74" y="21"/>
                  <a:pt x="74" y="21"/>
                </a:cubicBezTo>
                <a:cubicBezTo>
                  <a:pt x="42" y="1"/>
                  <a:pt x="42" y="1"/>
                  <a:pt x="42" y="1"/>
                </a:cubicBezTo>
                <a:cubicBezTo>
                  <a:pt x="41" y="0"/>
                  <a:pt x="39" y="0"/>
                  <a:pt x="37" y="1"/>
                </a:cubicBezTo>
                <a:cubicBezTo>
                  <a:pt x="3" y="23"/>
                  <a:pt x="3" y="23"/>
                  <a:pt x="3" y="23"/>
                </a:cubicBezTo>
                <a:cubicBezTo>
                  <a:pt x="1" y="24"/>
                  <a:pt x="0" y="25"/>
                  <a:pt x="0" y="27"/>
                </a:cubicBezTo>
                <a:cubicBezTo>
                  <a:pt x="0" y="114"/>
                  <a:pt x="0" y="114"/>
                  <a:pt x="0" y="114"/>
                </a:cubicBezTo>
                <a:cubicBezTo>
                  <a:pt x="0" y="115"/>
                  <a:pt x="1" y="117"/>
                  <a:pt x="3" y="118"/>
                </a:cubicBezTo>
                <a:cubicBezTo>
                  <a:pt x="4" y="119"/>
                  <a:pt x="6" y="119"/>
                  <a:pt x="8" y="118"/>
                </a:cubicBezTo>
                <a:cubicBezTo>
                  <a:pt x="40" y="98"/>
                  <a:pt x="40" y="98"/>
                  <a:pt x="40" y="98"/>
                </a:cubicBezTo>
                <a:cubicBezTo>
                  <a:pt x="72" y="118"/>
                  <a:pt x="72" y="118"/>
                  <a:pt x="72" y="118"/>
                </a:cubicBezTo>
                <a:cubicBezTo>
                  <a:pt x="73" y="119"/>
                  <a:pt x="75" y="119"/>
                  <a:pt x="77" y="118"/>
                </a:cubicBezTo>
                <a:cubicBezTo>
                  <a:pt x="109" y="98"/>
                  <a:pt x="109" y="98"/>
                  <a:pt x="109" y="98"/>
                </a:cubicBezTo>
                <a:cubicBezTo>
                  <a:pt x="141" y="118"/>
                  <a:pt x="141" y="118"/>
                  <a:pt x="141" y="118"/>
                </a:cubicBezTo>
                <a:cubicBezTo>
                  <a:pt x="141" y="118"/>
                  <a:pt x="142" y="119"/>
                  <a:pt x="143" y="119"/>
                </a:cubicBezTo>
                <a:cubicBezTo>
                  <a:pt x="144" y="119"/>
                  <a:pt x="145" y="118"/>
                  <a:pt x="146" y="118"/>
                </a:cubicBezTo>
                <a:cubicBezTo>
                  <a:pt x="147" y="117"/>
                  <a:pt x="148" y="115"/>
                  <a:pt x="148" y="114"/>
                </a:cubicBezTo>
                <a:cubicBezTo>
                  <a:pt x="148" y="27"/>
                  <a:pt x="148" y="27"/>
                  <a:pt x="148" y="27"/>
                </a:cubicBezTo>
                <a:cubicBezTo>
                  <a:pt x="148" y="25"/>
                  <a:pt x="147" y="24"/>
                  <a:pt x="146" y="23"/>
                </a:cubicBezTo>
                <a:close/>
                <a:moveTo>
                  <a:pt x="35" y="89"/>
                </a:moveTo>
                <a:cubicBezTo>
                  <a:pt x="10" y="105"/>
                  <a:pt x="10" y="105"/>
                  <a:pt x="10" y="105"/>
                </a:cubicBezTo>
                <a:cubicBezTo>
                  <a:pt x="10" y="30"/>
                  <a:pt x="10" y="30"/>
                  <a:pt x="10" y="30"/>
                </a:cubicBezTo>
                <a:cubicBezTo>
                  <a:pt x="35" y="15"/>
                  <a:pt x="35" y="15"/>
                  <a:pt x="35" y="15"/>
                </a:cubicBezTo>
                <a:lnTo>
                  <a:pt x="35" y="89"/>
                </a:lnTo>
                <a:close/>
                <a:moveTo>
                  <a:pt x="69" y="105"/>
                </a:moveTo>
                <a:cubicBezTo>
                  <a:pt x="45" y="89"/>
                  <a:pt x="45" y="89"/>
                  <a:pt x="45" y="89"/>
                </a:cubicBezTo>
                <a:cubicBezTo>
                  <a:pt x="45" y="15"/>
                  <a:pt x="45" y="15"/>
                  <a:pt x="45" y="15"/>
                </a:cubicBezTo>
                <a:cubicBezTo>
                  <a:pt x="69" y="30"/>
                  <a:pt x="69" y="30"/>
                  <a:pt x="69" y="30"/>
                </a:cubicBezTo>
                <a:lnTo>
                  <a:pt x="69" y="105"/>
                </a:lnTo>
                <a:close/>
                <a:moveTo>
                  <a:pt x="104" y="89"/>
                </a:moveTo>
                <a:cubicBezTo>
                  <a:pt x="79" y="105"/>
                  <a:pt x="79" y="105"/>
                  <a:pt x="79" y="105"/>
                </a:cubicBezTo>
                <a:cubicBezTo>
                  <a:pt x="79" y="30"/>
                  <a:pt x="79" y="30"/>
                  <a:pt x="79" y="30"/>
                </a:cubicBezTo>
                <a:cubicBezTo>
                  <a:pt x="104" y="15"/>
                  <a:pt x="104" y="15"/>
                  <a:pt x="104" y="15"/>
                </a:cubicBezTo>
                <a:lnTo>
                  <a:pt x="104" y="89"/>
                </a:lnTo>
                <a:close/>
                <a:moveTo>
                  <a:pt x="138" y="105"/>
                </a:moveTo>
                <a:cubicBezTo>
                  <a:pt x="114" y="89"/>
                  <a:pt x="114" y="89"/>
                  <a:pt x="114" y="89"/>
                </a:cubicBezTo>
                <a:cubicBezTo>
                  <a:pt x="114" y="15"/>
                  <a:pt x="114" y="15"/>
                  <a:pt x="114" y="15"/>
                </a:cubicBezTo>
                <a:cubicBezTo>
                  <a:pt x="138" y="30"/>
                  <a:pt x="138" y="30"/>
                  <a:pt x="138" y="30"/>
                </a:cubicBezTo>
                <a:lnTo>
                  <a:pt x="138" y="10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027D344-D4B3-4011-A8D9-6A5CFD19866F}"/>
              </a:ext>
            </a:extLst>
          </p:cNvPr>
          <p:cNvSpPr txBox="1"/>
          <p:nvPr/>
        </p:nvSpPr>
        <p:spPr>
          <a:xfrm>
            <a:off x="747348" y="3581938"/>
            <a:ext cx="2946111" cy="213904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/>
                <a:cs typeface="Arial"/>
              </a:rPr>
              <a:t>Provide instructions clearly explaining team responsibilities in upcoming project stages </a:t>
            </a:r>
            <a:endParaRPr lang="en-US" sz="1400">
              <a:latin typeface="Arial"/>
              <a:cs typeface="Arial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/>
                <a:cs typeface="Arial"/>
              </a:rPr>
              <a:t>Continue to provide project updates and instructions to workstream leads via Teams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/>
                <a:cs typeface="Arial"/>
              </a:rPr>
              <a:t>Continue to explain how each workstream is contributing to the milestone’s objectives</a:t>
            </a:r>
            <a:endParaRPr lang="en-US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7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B0DEEC-6C32-46B8-A990-D6C49F239D4D}"/>
              </a:ext>
            </a:extLst>
          </p:cNvPr>
          <p:cNvSpPr txBox="1"/>
          <p:nvPr/>
        </p:nvSpPr>
        <p:spPr>
          <a:xfrm>
            <a:off x="259882" y="134754"/>
            <a:ext cx="11421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BrightPath Project Team Pulse Assessment #2 Executive Dashboard</a:t>
            </a:r>
          </a:p>
        </p:txBody>
      </p:sp>
      <p:sp>
        <p:nvSpPr>
          <p:cNvPr id="54" name="Slide Number Placeholder 4">
            <a:extLst>
              <a:ext uri="{FF2B5EF4-FFF2-40B4-BE49-F238E27FC236}">
                <a16:creationId xmlns:a16="http://schemas.microsoft.com/office/drawing/2014/main" id="{D63D1BC6-B9CE-4F9E-A313-054DB444D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67426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61C2B1-3C3A-47B0-ABA3-58C593760B3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1D0682-E2AA-497B-86C3-523EBE60282B}"/>
              </a:ext>
            </a:extLst>
          </p:cNvPr>
          <p:cNvSpPr txBox="1"/>
          <p:nvPr/>
        </p:nvSpPr>
        <p:spPr>
          <a:xfrm>
            <a:off x="5772596" y="6164218"/>
            <a:ext cx="42949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i="1">
                <a:latin typeface="Arial" panose="020B0604020202020204" pitchFamily="34" charset="0"/>
                <a:cs typeface="Arial" panose="020B0604020202020204" pitchFamily="34" charset="0"/>
              </a:rPr>
              <a:t>*Total is based on Oklahoma and Workday recipients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517C30-7356-4D5D-978B-895C78AC6A7F}"/>
              </a:ext>
            </a:extLst>
          </p:cNvPr>
          <p:cNvSpPr txBox="1"/>
          <p:nvPr/>
        </p:nvSpPr>
        <p:spPr>
          <a:xfrm>
            <a:off x="7058721" y="1185967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#1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90C48FC-F861-4A7D-A3AA-1EFA2010B687}"/>
              </a:ext>
            </a:extLst>
          </p:cNvPr>
          <p:cNvSpPr txBox="1"/>
          <p:nvPr/>
        </p:nvSpPr>
        <p:spPr>
          <a:xfrm>
            <a:off x="7525762" y="1185967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#2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1BEDA83B-DF29-4BA0-B4E0-C3B324BA1782}"/>
              </a:ext>
            </a:extLst>
          </p:cNvPr>
          <p:cNvSpPr/>
          <p:nvPr/>
        </p:nvSpPr>
        <p:spPr>
          <a:xfrm>
            <a:off x="7094129" y="1483018"/>
            <a:ext cx="355850" cy="365715"/>
          </a:xfrm>
          <a:prstGeom prst="ellips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C1DFD98E-67CF-4ECB-8FDE-DFE848AA314F}"/>
              </a:ext>
            </a:extLst>
          </p:cNvPr>
          <p:cNvSpPr/>
          <p:nvPr/>
        </p:nvSpPr>
        <p:spPr>
          <a:xfrm>
            <a:off x="7094459" y="2215435"/>
            <a:ext cx="355850" cy="365715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35DB7C7-1AF4-42F4-9C2C-956B84EAEDA5}"/>
              </a:ext>
            </a:extLst>
          </p:cNvPr>
          <p:cNvSpPr/>
          <p:nvPr/>
        </p:nvSpPr>
        <p:spPr>
          <a:xfrm>
            <a:off x="7098610" y="3035483"/>
            <a:ext cx="355850" cy="365715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9C0FFBBC-5C9B-492B-9E81-7A5A6C96702B}"/>
              </a:ext>
            </a:extLst>
          </p:cNvPr>
          <p:cNvSpPr/>
          <p:nvPr/>
        </p:nvSpPr>
        <p:spPr>
          <a:xfrm>
            <a:off x="7090308" y="3855531"/>
            <a:ext cx="355850" cy="365715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A1F52ED-3EBE-4B54-913B-738C55546941}"/>
              </a:ext>
            </a:extLst>
          </p:cNvPr>
          <p:cNvSpPr txBox="1"/>
          <p:nvPr/>
        </p:nvSpPr>
        <p:spPr>
          <a:xfrm>
            <a:off x="7081189" y="1525621"/>
            <a:ext cx="4260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4.7</a:t>
            </a:r>
            <a:endParaRPr lang="en-US" sz="3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E2E5BBD-E439-43BF-A4B1-6519E50D52A2}"/>
              </a:ext>
            </a:extLst>
          </p:cNvPr>
          <p:cNvSpPr txBox="1"/>
          <p:nvPr/>
        </p:nvSpPr>
        <p:spPr>
          <a:xfrm>
            <a:off x="7081189" y="2269103"/>
            <a:ext cx="4260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4.5</a:t>
            </a:r>
            <a:endParaRPr lang="en-US" sz="3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D1C0225-4CB4-4ACF-8370-E606C310EDCD}"/>
              </a:ext>
            </a:extLst>
          </p:cNvPr>
          <p:cNvSpPr txBox="1"/>
          <p:nvPr/>
        </p:nvSpPr>
        <p:spPr>
          <a:xfrm>
            <a:off x="7074412" y="3085367"/>
            <a:ext cx="4260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4.5</a:t>
            </a:r>
            <a:endParaRPr lang="en-US" sz="3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4A44FF0-49CB-4837-9574-F84D67DAFC8A}"/>
              </a:ext>
            </a:extLst>
          </p:cNvPr>
          <p:cNvSpPr txBox="1"/>
          <p:nvPr/>
        </p:nvSpPr>
        <p:spPr>
          <a:xfrm>
            <a:off x="7071233" y="3905619"/>
            <a:ext cx="4260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4.6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89A2CE2-9825-4A5C-BA49-2EE37804B8C0}"/>
              </a:ext>
            </a:extLst>
          </p:cNvPr>
          <p:cNvSpPr txBox="1"/>
          <p:nvPr/>
        </p:nvSpPr>
        <p:spPr>
          <a:xfrm>
            <a:off x="7038288" y="4681158"/>
            <a:ext cx="4658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3.8</a:t>
            </a:r>
            <a:endParaRPr lang="en-US" sz="3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24B522BF-66C1-4C45-BAB5-1ACE010BC058}"/>
              </a:ext>
            </a:extLst>
          </p:cNvPr>
          <p:cNvSpPr/>
          <p:nvPr/>
        </p:nvSpPr>
        <p:spPr>
          <a:xfrm>
            <a:off x="7102762" y="4675578"/>
            <a:ext cx="355850" cy="365715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7865BB3-D330-4E8B-B335-F3E770718C50}"/>
              </a:ext>
            </a:extLst>
          </p:cNvPr>
          <p:cNvSpPr txBox="1"/>
          <p:nvPr/>
        </p:nvSpPr>
        <p:spPr>
          <a:xfrm>
            <a:off x="7079162" y="4711160"/>
            <a:ext cx="4260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3.8</a:t>
            </a:r>
            <a:endParaRPr lang="en-US" sz="2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171BA85-0211-4657-A45C-5B61DC3FFF4C}"/>
              </a:ext>
            </a:extLst>
          </p:cNvPr>
          <p:cNvCxnSpPr>
            <a:cxnSpLocks/>
          </p:cNvCxnSpPr>
          <p:nvPr/>
        </p:nvCxnSpPr>
        <p:spPr>
          <a:xfrm>
            <a:off x="7502107" y="1388742"/>
            <a:ext cx="9124" cy="3740213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" name="Group 95">
            <a:extLst>
              <a:ext uri="{FF2B5EF4-FFF2-40B4-BE49-F238E27FC236}">
                <a16:creationId xmlns:a16="http://schemas.microsoft.com/office/drawing/2014/main" id="{AB12504C-5BDD-44CD-BF1E-A66C9FC28866}"/>
              </a:ext>
            </a:extLst>
          </p:cNvPr>
          <p:cNvGrpSpPr/>
          <p:nvPr/>
        </p:nvGrpSpPr>
        <p:grpSpPr>
          <a:xfrm>
            <a:off x="8135913" y="2729391"/>
            <a:ext cx="274320" cy="378278"/>
            <a:chOff x="887994" y="804788"/>
            <a:chExt cx="640080" cy="882650"/>
          </a:xfrm>
          <a:solidFill>
            <a:schemeClr val="accent6">
              <a:lumMod val="75000"/>
            </a:schemeClr>
          </a:solidFill>
        </p:grpSpPr>
        <p:sp>
          <p:nvSpPr>
            <p:cNvPr id="97" name="Freeform 6">
              <a:extLst>
                <a:ext uri="{FF2B5EF4-FFF2-40B4-BE49-F238E27FC236}">
                  <a16:creationId xmlns:a16="http://schemas.microsoft.com/office/drawing/2014/main" id="{567C5193-934D-426D-8903-9BB4B9FA690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7994" y="804788"/>
              <a:ext cx="640080" cy="882650"/>
            </a:xfrm>
            <a:custGeom>
              <a:avLst/>
              <a:gdLst>
                <a:gd name="T0" fmla="*/ 332 w 342"/>
                <a:gd name="T1" fmla="*/ 0 h 300"/>
                <a:gd name="T2" fmla="*/ 171 w 342"/>
                <a:gd name="T3" fmla="*/ 0 h 300"/>
                <a:gd name="T4" fmla="*/ 11 w 342"/>
                <a:gd name="T5" fmla="*/ 0 h 300"/>
                <a:gd name="T6" fmla="*/ 0 w 342"/>
                <a:gd name="T7" fmla="*/ 10 h 300"/>
                <a:gd name="T8" fmla="*/ 0 w 342"/>
                <a:gd name="T9" fmla="*/ 289 h 300"/>
                <a:gd name="T10" fmla="*/ 11 w 342"/>
                <a:gd name="T11" fmla="*/ 300 h 300"/>
                <a:gd name="T12" fmla="*/ 171 w 342"/>
                <a:gd name="T13" fmla="*/ 300 h 300"/>
                <a:gd name="T14" fmla="*/ 332 w 342"/>
                <a:gd name="T15" fmla="*/ 300 h 300"/>
                <a:gd name="T16" fmla="*/ 342 w 342"/>
                <a:gd name="T17" fmla="*/ 289 h 300"/>
                <a:gd name="T18" fmla="*/ 342 w 342"/>
                <a:gd name="T19" fmla="*/ 10 h 300"/>
                <a:gd name="T20" fmla="*/ 332 w 342"/>
                <a:gd name="T21" fmla="*/ 0 h 300"/>
                <a:gd name="T22" fmla="*/ 322 w 342"/>
                <a:gd name="T23" fmla="*/ 279 h 300"/>
                <a:gd name="T24" fmla="*/ 171 w 342"/>
                <a:gd name="T25" fmla="*/ 279 h 300"/>
                <a:gd name="T26" fmla="*/ 21 w 342"/>
                <a:gd name="T27" fmla="*/ 279 h 300"/>
                <a:gd name="T28" fmla="*/ 21 w 342"/>
                <a:gd name="T29" fmla="*/ 21 h 300"/>
                <a:gd name="T30" fmla="*/ 171 w 342"/>
                <a:gd name="T31" fmla="*/ 21 h 300"/>
                <a:gd name="T32" fmla="*/ 322 w 342"/>
                <a:gd name="T33" fmla="*/ 21 h 300"/>
                <a:gd name="T34" fmla="*/ 322 w 342"/>
                <a:gd name="T35" fmla="*/ 279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42" h="300">
                  <a:moveTo>
                    <a:pt x="332" y="0"/>
                  </a:moveTo>
                  <a:cubicBezTo>
                    <a:pt x="171" y="0"/>
                    <a:pt x="171" y="0"/>
                    <a:pt x="171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0"/>
                  </a:cubicBezTo>
                  <a:cubicBezTo>
                    <a:pt x="0" y="289"/>
                    <a:pt x="0" y="289"/>
                    <a:pt x="0" y="289"/>
                  </a:cubicBezTo>
                  <a:cubicBezTo>
                    <a:pt x="0" y="295"/>
                    <a:pt x="5" y="300"/>
                    <a:pt x="11" y="300"/>
                  </a:cubicBezTo>
                  <a:cubicBezTo>
                    <a:pt x="171" y="300"/>
                    <a:pt x="171" y="300"/>
                    <a:pt x="171" y="300"/>
                  </a:cubicBezTo>
                  <a:cubicBezTo>
                    <a:pt x="332" y="300"/>
                    <a:pt x="332" y="300"/>
                    <a:pt x="332" y="300"/>
                  </a:cubicBezTo>
                  <a:cubicBezTo>
                    <a:pt x="338" y="300"/>
                    <a:pt x="342" y="295"/>
                    <a:pt x="342" y="289"/>
                  </a:cubicBezTo>
                  <a:cubicBezTo>
                    <a:pt x="342" y="10"/>
                    <a:pt x="342" y="10"/>
                    <a:pt x="342" y="10"/>
                  </a:cubicBezTo>
                  <a:cubicBezTo>
                    <a:pt x="342" y="5"/>
                    <a:pt x="338" y="0"/>
                    <a:pt x="332" y="0"/>
                  </a:cubicBezTo>
                  <a:close/>
                  <a:moveTo>
                    <a:pt x="322" y="279"/>
                  </a:moveTo>
                  <a:cubicBezTo>
                    <a:pt x="171" y="279"/>
                    <a:pt x="171" y="279"/>
                    <a:pt x="171" y="279"/>
                  </a:cubicBezTo>
                  <a:cubicBezTo>
                    <a:pt x="21" y="279"/>
                    <a:pt x="21" y="279"/>
                    <a:pt x="21" y="279"/>
                  </a:cubicBezTo>
                  <a:cubicBezTo>
                    <a:pt x="21" y="21"/>
                    <a:pt x="21" y="21"/>
                    <a:pt x="21" y="21"/>
                  </a:cubicBezTo>
                  <a:cubicBezTo>
                    <a:pt x="171" y="21"/>
                    <a:pt x="171" y="21"/>
                    <a:pt x="171" y="21"/>
                  </a:cubicBezTo>
                  <a:cubicBezTo>
                    <a:pt x="322" y="21"/>
                    <a:pt x="322" y="21"/>
                    <a:pt x="322" y="21"/>
                  </a:cubicBezTo>
                  <a:lnTo>
                    <a:pt x="322" y="279"/>
                  </a:lnTo>
                  <a:close/>
                </a:path>
              </a:pathLst>
            </a:custGeom>
            <a:grpFill/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7">
              <a:extLst>
                <a:ext uri="{FF2B5EF4-FFF2-40B4-BE49-F238E27FC236}">
                  <a16:creationId xmlns:a16="http://schemas.microsoft.com/office/drawing/2014/main" id="{9F9F7EE1-D076-45EE-A4D4-9F6244E26BC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8617" y="936551"/>
              <a:ext cx="168275" cy="168275"/>
            </a:xfrm>
            <a:custGeom>
              <a:avLst/>
              <a:gdLst>
                <a:gd name="T0" fmla="*/ 57 w 57"/>
                <a:gd name="T1" fmla="*/ 10 h 57"/>
                <a:gd name="T2" fmla="*/ 57 w 57"/>
                <a:gd name="T3" fmla="*/ 10 h 57"/>
                <a:gd name="T4" fmla="*/ 54 w 57"/>
                <a:gd name="T5" fmla="*/ 3 h 57"/>
                <a:gd name="T6" fmla="*/ 47 w 57"/>
                <a:gd name="T7" fmla="*/ 0 h 57"/>
                <a:gd name="T8" fmla="*/ 47 w 57"/>
                <a:gd name="T9" fmla="*/ 0 h 57"/>
                <a:gd name="T10" fmla="*/ 47 w 57"/>
                <a:gd name="T11" fmla="*/ 0 h 57"/>
                <a:gd name="T12" fmla="*/ 29 w 57"/>
                <a:gd name="T13" fmla="*/ 0 h 57"/>
                <a:gd name="T14" fmla="*/ 10 w 57"/>
                <a:gd name="T15" fmla="*/ 0 h 57"/>
                <a:gd name="T16" fmla="*/ 10 w 57"/>
                <a:gd name="T17" fmla="*/ 0 h 57"/>
                <a:gd name="T18" fmla="*/ 10 w 57"/>
                <a:gd name="T19" fmla="*/ 0 h 57"/>
                <a:gd name="T20" fmla="*/ 10 w 57"/>
                <a:gd name="T21" fmla="*/ 0 h 57"/>
                <a:gd name="T22" fmla="*/ 3 w 57"/>
                <a:gd name="T23" fmla="*/ 3 h 57"/>
                <a:gd name="T24" fmla="*/ 3 w 57"/>
                <a:gd name="T25" fmla="*/ 3 h 57"/>
                <a:gd name="T26" fmla="*/ 0 w 57"/>
                <a:gd name="T27" fmla="*/ 10 h 57"/>
                <a:gd name="T28" fmla="*/ 0 w 57"/>
                <a:gd name="T29" fmla="*/ 10 h 57"/>
                <a:gd name="T30" fmla="*/ 0 w 57"/>
                <a:gd name="T31" fmla="*/ 10 h 57"/>
                <a:gd name="T32" fmla="*/ 0 w 57"/>
                <a:gd name="T33" fmla="*/ 47 h 57"/>
                <a:gd name="T34" fmla="*/ 0 w 57"/>
                <a:gd name="T35" fmla="*/ 47 h 57"/>
                <a:gd name="T36" fmla="*/ 0 w 57"/>
                <a:gd name="T37" fmla="*/ 47 h 57"/>
                <a:gd name="T38" fmla="*/ 0 w 57"/>
                <a:gd name="T39" fmla="*/ 47 h 57"/>
                <a:gd name="T40" fmla="*/ 3 w 57"/>
                <a:gd name="T41" fmla="*/ 54 h 57"/>
                <a:gd name="T42" fmla="*/ 10 w 57"/>
                <a:gd name="T43" fmla="*/ 57 h 57"/>
                <a:gd name="T44" fmla="*/ 10 w 57"/>
                <a:gd name="T45" fmla="*/ 57 h 57"/>
                <a:gd name="T46" fmla="*/ 10 w 57"/>
                <a:gd name="T47" fmla="*/ 57 h 57"/>
                <a:gd name="T48" fmla="*/ 29 w 57"/>
                <a:gd name="T49" fmla="*/ 57 h 57"/>
                <a:gd name="T50" fmla="*/ 47 w 57"/>
                <a:gd name="T51" fmla="*/ 57 h 57"/>
                <a:gd name="T52" fmla="*/ 47 w 57"/>
                <a:gd name="T53" fmla="*/ 57 h 57"/>
                <a:gd name="T54" fmla="*/ 47 w 57"/>
                <a:gd name="T55" fmla="*/ 57 h 57"/>
                <a:gd name="T56" fmla="*/ 47 w 57"/>
                <a:gd name="T57" fmla="*/ 57 h 57"/>
                <a:gd name="T58" fmla="*/ 54 w 57"/>
                <a:gd name="T59" fmla="*/ 54 h 57"/>
                <a:gd name="T60" fmla="*/ 57 w 57"/>
                <a:gd name="T61" fmla="*/ 47 h 57"/>
                <a:gd name="T62" fmla="*/ 57 w 57"/>
                <a:gd name="T63" fmla="*/ 47 h 57"/>
                <a:gd name="T64" fmla="*/ 57 w 57"/>
                <a:gd name="T65" fmla="*/ 47 h 57"/>
                <a:gd name="T66" fmla="*/ 57 w 57"/>
                <a:gd name="T67" fmla="*/ 10 h 57"/>
                <a:gd name="T68" fmla="*/ 57 w 57"/>
                <a:gd name="T69" fmla="*/ 10 h 57"/>
                <a:gd name="T70" fmla="*/ 46 w 57"/>
                <a:gd name="T71" fmla="*/ 46 h 57"/>
                <a:gd name="T72" fmla="*/ 29 w 57"/>
                <a:gd name="T73" fmla="*/ 46 h 57"/>
                <a:gd name="T74" fmla="*/ 11 w 57"/>
                <a:gd name="T75" fmla="*/ 46 h 57"/>
                <a:gd name="T76" fmla="*/ 11 w 57"/>
                <a:gd name="T77" fmla="*/ 11 h 57"/>
                <a:gd name="T78" fmla="*/ 29 w 57"/>
                <a:gd name="T79" fmla="*/ 11 h 57"/>
                <a:gd name="T80" fmla="*/ 46 w 57"/>
                <a:gd name="T81" fmla="*/ 11 h 57"/>
                <a:gd name="T82" fmla="*/ 46 w 57"/>
                <a:gd name="T83" fmla="*/ 46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7" h="57">
                  <a:moveTo>
                    <a:pt x="57" y="10"/>
                  </a:moveTo>
                  <a:cubicBezTo>
                    <a:pt x="57" y="10"/>
                    <a:pt x="57" y="10"/>
                    <a:pt x="57" y="10"/>
                  </a:cubicBezTo>
                  <a:cubicBezTo>
                    <a:pt x="57" y="7"/>
                    <a:pt x="56" y="5"/>
                    <a:pt x="54" y="3"/>
                  </a:cubicBezTo>
                  <a:cubicBezTo>
                    <a:pt x="52" y="1"/>
                    <a:pt x="50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8" y="0"/>
                    <a:pt x="5" y="1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" y="5"/>
                    <a:pt x="0" y="8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49"/>
                    <a:pt x="2" y="52"/>
                    <a:pt x="3" y="54"/>
                  </a:cubicBezTo>
                  <a:cubicBezTo>
                    <a:pt x="5" y="56"/>
                    <a:pt x="8" y="57"/>
                    <a:pt x="10" y="57"/>
                  </a:cubicBezTo>
                  <a:cubicBezTo>
                    <a:pt x="10" y="57"/>
                    <a:pt x="10" y="57"/>
                    <a:pt x="10" y="57"/>
                  </a:cubicBezTo>
                  <a:cubicBezTo>
                    <a:pt x="10" y="57"/>
                    <a:pt x="10" y="57"/>
                    <a:pt x="10" y="57"/>
                  </a:cubicBezTo>
                  <a:cubicBezTo>
                    <a:pt x="29" y="57"/>
                    <a:pt x="29" y="57"/>
                    <a:pt x="29" y="57"/>
                  </a:cubicBezTo>
                  <a:cubicBezTo>
                    <a:pt x="47" y="57"/>
                    <a:pt x="47" y="57"/>
                    <a:pt x="47" y="57"/>
                  </a:cubicBezTo>
                  <a:cubicBezTo>
                    <a:pt x="47" y="57"/>
                    <a:pt x="47" y="57"/>
                    <a:pt x="47" y="57"/>
                  </a:cubicBezTo>
                  <a:cubicBezTo>
                    <a:pt x="47" y="57"/>
                    <a:pt x="47" y="57"/>
                    <a:pt x="47" y="57"/>
                  </a:cubicBezTo>
                  <a:cubicBezTo>
                    <a:pt x="47" y="57"/>
                    <a:pt x="47" y="57"/>
                    <a:pt x="47" y="57"/>
                  </a:cubicBezTo>
                  <a:cubicBezTo>
                    <a:pt x="50" y="57"/>
                    <a:pt x="52" y="56"/>
                    <a:pt x="54" y="54"/>
                  </a:cubicBezTo>
                  <a:cubicBezTo>
                    <a:pt x="56" y="52"/>
                    <a:pt x="57" y="49"/>
                    <a:pt x="57" y="47"/>
                  </a:cubicBezTo>
                  <a:cubicBezTo>
                    <a:pt x="57" y="47"/>
                    <a:pt x="57" y="47"/>
                    <a:pt x="57" y="47"/>
                  </a:cubicBezTo>
                  <a:cubicBezTo>
                    <a:pt x="57" y="47"/>
                    <a:pt x="57" y="47"/>
                    <a:pt x="57" y="47"/>
                  </a:cubicBezTo>
                  <a:cubicBezTo>
                    <a:pt x="57" y="10"/>
                    <a:pt x="57" y="10"/>
                    <a:pt x="57" y="10"/>
                  </a:cubicBezTo>
                  <a:cubicBezTo>
                    <a:pt x="57" y="10"/>
                    <a:pt x="57" y="10"/>
                    <a:pt x="57" y="10"/>
                  </a:cubicBezTo>
                  <a:close/>
                  <a:moveTo>
                    <a:pt x="46" y="46"/>
                  </a:moveTo>
                  <a:cubicBezTo>
                    <a:pt x="29" y="46"/>
                    <a:pt x="29" y="46"/>
                    <a:pt x="29" y="46"/>
                  </a:cubicBezTo>
                  <a:cubicBezTo>
                    <a:pt x="11" y="46"/>
                    <a:pt x="11" y="46"/>
                    <a:pt x="11" y="46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29" y="11"/>
                    <a:pt x="29" y="11"/>
                    <a:pt x="29" y="11"/>
                  </a:cubicBezTo>
                  <a:cubicBezTo>
                    <a:pt x="46" y="11"/>
                    <a:pt x="46" y="11"/>
                    <a:pt x="46" y="11"/>
                  </a:cubicBezTo>
                  <a:lnTo>
                    <a:pt x="46" y="46"/>
                  </a:lnTo>
                  <a:close/>
                </a:path>
              </a:pathLst>
            </a:custGeom>
            <a:grpFill/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8">
              <a:extLst>
                <a:ext uri="{FF2B5EF4-FFF2-40B4-BE49-F238E27FC236}">
                  <a16:creationId xmlns:a16="http://schemas.microsoft.com/office/drawing/2014/main" id="{F19F77F8-4647-4825-B856-55D9E9D3AFC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8617" y="1173088"/>
              <a:ext cx="168275" cy="163513"/>
            </a:xfrm>
            <a:custGeom>
              <a:avLst/>
              <a:gdLst>
                <a:gd name="T0" fmla="*/ 57 w 57"/>
                <a:gd name="T1" fmla="*/ 10 h 56"/>
                <a:gd name="T2" fmla="*/ 54 w 57"/>
                <a:gd name="T3" fmla="*/ 3 h 56"/>
                <a:gd name="T4" fmla="*/ 47 w 57"/>
                <a:gd name="T5" fmla="*/ 0 h 56"/>
                <a:gd name="T6" fmla="*/ 47 w 57"/>
                <a:gd name="T7" fmla="*/ 0 h 56"/>
                <a:gd name="T8" fmla="*/ 47 w 57"/>
                <a:gd name="T9" fmla="*/ 0 h 56"/>
                <a:gd name="T10" fmla="*/ 29 w 57"/>
                <a:gd name="T11" fmla="*/ 0 h 56"/>
                <a:gd name="T12" fmla="*/ 10 w 57"/>
                <a:gd name="T13" fmla="*/ 0 h 56"/>
                <a:gd name="T14" fmla="*/ 10 w 57"/>
                <a:gd name="T15" fmla="*/ 0 h 56"/>
                <a:gd name="T16" fmla="*/ 10 w 57"/>
                <a:gd name="T17" fmla="*/ 0 h 56"/>
                <a:gd name="T18" fmla="*/ 10 w 57"/>
                <a:gd name="T19" fmla="*/ 0 h 56"/>
                <a:gd name="T20" fmla="*/ 3 w 57"/>
                <a:gd name="T21" fmla="*/ 3 h 56"/>
                <a:gd name="T22" fmla="*/ 3 w 57"/>
                <a:gd name="T23" fmla="*/ 3 h 56"/>
                <a:gd name="T24" fmla="*/ 0 w 57"/>
                <a:gd name="T25" fmla="*/ 10 h 56"/>
                <a:gd name="T26" fmla="*/ 0 w 57"/>
                <a:gd name="T27" fmla="*/ 10 h 56"/>
                <a:gd name="T28" fmla="*/ 0 w 57"/>
                <a:gd name="T29" fmla="*/ 10 h 56"/>
                <a:gd name="T30" fmla="*/ 0 w 57"/>
                <a:gd name="T31" fmla="*/ 46 h 56"/>
                <a:gd name="T32" fmla="*/ 0 w 57"/>
                <a:gd name="T33" fmla="*/ 46 h 56"/>
                <a:gd name="T34" fmla="*/ 0 w 57"/>
                <a:gd name="T35" fmla="*/ 46 h 56"/>
                <a:gd name="T36" fmla="*/ 0 w 57"/>
                <a:gd name="T37" fmla="*/ 46 h 56"/>
                <a:gd name="T38" fmla="*/ 3 w 57"/>
                <a:gd name="T39" fmla="*/ 53 h 56"/>
                <a:gd name="T40" fmla="*/ 10 w 57"/>
                <a:gd name="T41" fmla="*/ 56 h 56"/>
                <a:gd name="T42" fmla="*/ 10 w 57"/>
                <a:gd name="T43" fmla="*/ 56 h 56"/>
                <a:gd name="T44" fmla="*/ 10 w 57"/>
                <a:gd name="T45" fmla="*/ 56 h 56"/>
                <a:gd name="T46" fmla="*/ 29 w 57"/>
                <a:gd name="T47" fmla="*/ 56 h 56"/>
                <a:gd name="T48" fmla="*/ 47 w 57"/>
                <a:gd name="T49" fmla="*/ 56 h 56"/>
                <a:gd name="T50" fmla="*/ 47 w 57"/>
                <a:gd name="T51" fmla="*/ 56 h 56"/>
                <a:gd name="T52" fmla="*/ 47 w 57"/>
                <a:gd name="T53" fmla="*/ 56 h 56"/>
                <a:gd name="T54" fmla="*/ 47 w 57"/>
                <a:gd name="T55" fmla="*/ 56 h 56"/>
                <a:gd name="T56" fmla="*/ 54 w 57"/>
                <a:gd name="T57" fmla="*/ 53 h 56"/>
                <a:gd name="T58" fmla="*/ 57 w 57"/>
                <a:gd name="T59" fmla="*/ 46 h 56"/>
                <a:gd name="T60" fmla="*/ 57 w 57"/>
                <a:gd name="T61" fmla="*/ 46 h 56"/>
                <a:gd name="T62" fmla="*/ 57 w 57"/>
                <a:gd name="T63" fmla="*/ 46 h 56"/>
                <a:gd name="T64" fmla="*/ 57 w 57"/>
                <a:gd name="T65" fmla="*/ 10 h 56"/>
                <a:gd name="T66" fmla="*/ 57 w 57"/>
                <a:gd name="T67" fmla="*/ 10 h 56"/>
                <a:gd name="T68" fmla="*/ 57 w 57"/>
                <a:gd name="T69" fmla="*/ 10 h 56"/>
                <a:gd name="T70" fmla="*/ 46 w 57"/>
                <a:gd name="T71" fmla="*/ 46 h 56"/>
                <a:gd name="T72" fmla="*/ 29 w 57"/>
                <a:gd name="T73" fmla="*/ 46 h 56"/>
                <a:gd name="T74" fmla="*/ 11 w 57"/>
                <a:gd name="T75" fmla="*/ 46 h 56"/>
                <a:gd name="T76" fmla="*/ 11 w 57"/>
                <a:gd name="T77" fmla="*/ 10 h 56"/>
                <a:gd name="T78" fmla="*/ 29 w 57"/>
                <a:gd name="T79" fmla="*/ 10 h 56"/>
                <a:gd name="T80" fmla="*/ 46 w 57"/>
                <a:gd name="T81" fmla="*/ 10 h 56"/>
                <a:gd name="T82" fmla="*/ 46 w 57"/>
                <a:gd name="T83" fmla="*/ 4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7" h="56">
                  <a:moveTo>
                    <a:pt x="57" y="10"/>
                  </a:moveTo>
                  <a:cubicBezTo>
                    <a:pt x="57" y="7"/>
                    <a:pt x="56" y="5"/>
                    <a:pt x="54" y="3"/>
                  </a:cubicBezTo>
                  <a:cubicBezTo>
                    <a:pt x="52" y="1"/>
                    <a:pt x="50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8" y="0"/>
                    <a:pt x="5" y="1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" y="5"/>
                    <a:pt x="0" y="7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9"/>
                    <a:pt x="2" y="52"/>
                    <a:pt x="3" y="53"/>
                  </a:cubicBezTo>
                  <a:cubicBezTo>
                    <a:pt x="5" y="55"/>
                    <a:pt x="8" y="56"/>
                    <a:pt x="10" y="56"/>
                  </a:cubicBezTo>
                  <a:cubicBezTo>
                    <a:pt x="10" y="56"/>
                    <a:pt x="10" y="56"/>
                    <a:pt x="10" y="56"/>
                  </a:cubicBezTo>
                  <a:cubicBezTo>
                    <a:pt x="10" y="56"/>
                    <a:pt x="10" y="56"/>
                    <a:pt x="10" y="56"/>
                  </a:cubicBezTo>
                  <a:cubicBezTo>
                    <a:pt x="29" y="56"/>
                    <a:pt x="29" y="56"/>
                    <a:pt x="29" y="56"/>
                  </a:cubicBezTo>
                  <a:cubicBezTo>
                    <a:pt x="47" y="56"/>
                    <a:pt x="47" y="56"/>
                    <a:pt x="47" y="56"/>
                  </a:cubicBezTo>
                  <a:cubicBezTo>
                    <a:pt x="47" y="56"/>
                    <a:pt x="47" y="56"/>
                    <a:pt x="47" y="56"/>
                  </a:cubicBezTo>
                  <a:cubicBezTo>
                    <a:pt x="47" y="56"/>
                    <a:pt x="47" y="56"/>
                    <a:pt x="47" y="56"/>
                  </a:cubicBezTo>
                  <a:cubicBezTo>
                    <a:pt x="47" y="56"/>
                    <a:pt x="47" y="56"/>
                    <a:pt x="47" y="56"/>
                  </a:cubicBezTo>
                  <a:cubicBezTo>
                    <a:pt x="50" y="56"/>
                    <a:pt x="52" y="55"/>
                    <a:pt x="54" y="53"/>
                  </a:cubicBezTo>
                  <a:cubicBezTo>
                    <a:pt x="56" y="52"/>
                    <a:pt x="57" y="49"/>
                    <a:pt x="57" y="46"/>
                  </a:cubicBezTo>
                  <a:cubicBezTo>
                    <a:pt x="57" y="46"/>
                    <a:pt x="57" y="46"/>
                    <a:pt x="57" y="46"/>
                  </a:cubicBezTo>
                  <a:cubicBezTo>
                    <a:pt x="57" y="46"/>
                    <a:pt x="57" y="46"/>
                    <a:pt x="57" y="46"/>
                  </a:cubicBezTo>
                  <a:cubicBezTo>
                    <a:pt x="57" y="10"/>
                    <a:pt x="57" y="10"/>
                    <a:pt x="57" y="10"/>
                  </a:cubicBezTo>
                  <a:cubicBezTo>
                    <a:pt x="57" y="10"/>
                    <a:pt x="57" y="10"/>
                    <a:pt x="57" y="10"/>
                  </a:cubicBezTo>
                  <a:cubicBezTo>
                    <a:pt x="57" y="10"/>
                    <a:pt x="57" y="10"/>
                    <a:pt x="57" y="10"/>
                  </a:cubicBezTo>
                  <a:close/>
                  <a:moveTo>
                    <a:pt x="46" y="46"/>
                  </a:moveTo>
                  <a:cubicBezTo>
                    <a:pt x="29" y="46"/>
                    <a:pt x="29" y="46"/>
                    <a:pt x="29" y="46"/>
                  </a:cubicBezTo>
                  <a:cubicBezTo>
                    <a:pt x="11" y="46"/>
                    <a:pt x="11" y="46"/>
                    <a:pt x="11" y="46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29" y="10"/>
                    <a:pt x="29" y="10"/>
                    <a:pt x="29" y="10"/>
                  </a:cubicBezTo>
                  <a:cubicBezTo>
                    <a:pt x="46" y="10"/>
                    <a:pt x="46" y="10"/>
                    <a:pt x="46" y="10"/>
                  </a:cubicBezTo>
                  <a:lnTo>
                    <a:pt x="46" y="46"/>
                  </a:lnTo>
                  <a:close/>
                </a:path>
              </a:pathLst>
            </a:custGeom>
            <a:grpFill/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9">
              <a:extLst>
                <a:ext uri="{FF2B5EF4-FFF2-40B4-BE49-F238E27FC236}">
                  <a16:creationId xmlns:a16="http://schemas.microsoft.com/office/drawing/2014/main" id="{B011B7C2-391D-4DF2-957B-8DB137DE2E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8617" y="1408038"/>
              <a:ext cx="168275" cy="165100"/>
            </a:xfrm>
            <a:custGeom>
              <a:avLst/>
              <a:gdLst>
                <a:gd name="T0" fmla="*/ 57 w 57"/>
                <a:gd name="T1" fmla="*/ 10 h 56"/>
                <a:gd name="T2" fmla="*/ 54 w 57"/>
                <a:gd name="T3" fmla="*/ 3 h 56"/>
                <a:gd name="T4" fmla="*/ 47 w 57"/>
                <a:gd name="T5" fmla="*/ 0 h 56"/>
                <a:gd name="T6" fmla="*/ 47 w 57"/>
                <a:gd name="T7" fmla="*/ 0 h 56"/>
                <a:gd name="T8" fmla="*/ 47 w 57"/>
                <a:gd name="T9" fmla="*/ 0 h 56"/>
                <a:gd name="T10" fmla="*/ 29 w 57"/>
                <a:gd name="T11" fmla="*/ 0 h 56"/>
                <a:gd name="T12" fmla="*/ 10 w 57"/>
                <a:gd name="T13" fmla="*/ 0 h 56"/>
                <a:gd name="T14" fmla="*/ 10 w 57"/>
                <a:gd name="T15" fmla="*/ 0 h 56"/>
                <a:gd name="T16" fmla="*/ 10 w 57"/>
                <a:gd name="T17" fmla="*/ 0 h 56"/>
                <a:gd name="T18" fmla="*/ 10 w 57"/>
                <a:gd name="T19" fmla="*/ 0 h 56"/>
                <a:gd name="T20" fmla="*/ 3 w 57"/>
                <a:gd name="T21" fmla="*/ 3 h 56"/>
                <a:gd name="T22" fmla="*/ 3 w 57"/>
                <a:gd name="T23" fmla="*/ 3 h 56"/>
                <a:gd name="T24" fmla="*/ 0 w 57"/>
                <a:gd name="T25" fmla="*/ 10 h 56"/>
                <a:gd name="T26" fmla="*/ 0 w 57"/>
                <a:gd name="T27" fmla="*/ 10 h 56"/>
                <a:gd name="T28" fmla="*/ 0 w 57"/>
                <a:gd name="T29" fmla="*/ 10 h 56"/>
                <a:gd name="T30" fmla="*/ 0 w 57"/>
                <a:gd name="T31" fmla="*/ 46 h 56"/>
                <a:gd name="T32" fmla="*/ 0 w 57"/>
                <a:gd name="T33" fmla="*/ 46 h 56"/>
                <a:gd name="T34" fmla="*/ 0 w 57"/>
                <a:gd name="T35" fmla="*/ 46 h 56"/>
                <a:gd name="T36" fmla="*/ 0 w 57"/>
                <a:gd name="T37" fmla="*/ 46 h 56"/>
                <a:gd name="T38" fmla="*/ 3 w 57"/>
                <a:gd name="T39" fmla="*/ 53 h 56"/>
                <a:gd name="T40" fmla="*/ 10 w 57"/>
                <a:gd name="T41" fmla="*/ 56 h 56"/>
                <a:gd name="T42" fmla="*/ 10 w 57"/>
                <a:gd name="T43" fmla="*/ 56 h 56"/>
                <a:gd name="T44" fmla="*/ 10 w 57"/>
                <a:gd name="T45" fmla="*/ 56 h 56"/>
                <a:gd name="T46" fmla="*/ 29 w 57"/>
                <a:gd name="T47" fmla="*/ 56 h 56"/>
                <a:gd name="T48" fmla="*/ 47 w 57"/>
                <a:gd name="T49" fmla="*/ 56 h 56"/>
                <a:gd name="T50" fmla="*/ 47 w 57"/>
                <a:gd name="T51" fmla="*/ 56 h 56"/>
                <a:gd name="T52" fmla="*/ 47 w 57"/>
                <a:gd name="T53" fmla="*/ 56 h 56"/>
                <a:gd name="T54" fmla="*/ 47 w 57"/>
                <a:gd name="T55" fmla="*/ 56 h 56"/>
                <a:gd name="T56" fmla="*/ 54 w 57"/>
                <a:gd name="T57" fmla="*/ 53 h 56"/>
                <a:gd name="T58" fmla="*/ 57 w 57"/>
                <a:gd name="T59" fmla="*/ 46 h 56"/>
                <a:gd name="T60" fmla="*/ 57 w 57"/>
                <a:gd name="T61" fmla="*/ 46 h 56"/>
                <a:gd name="T62" fmla="*/ 57 w 57"/>
                <a:gd name="T63" fmla="*/ 46 h 56"/>
                <a:gd name="T64" fmla="*/ 57 w 57"/>
                <a:gd name="T65" fmla="*/ 10 h 56"/>
                <a:gd name="T66" fmla="*/ 57 w 57"/>
                <a:gd name="T67" fmla="*/ 10 h 56"/>
                <a:gd name="T68" fmla="*/ 57 w 57"/>
                <a:gd name="T69" fmla="*/ 10 h 56"/>
                <a:gd name="T70" fmla="*/ 46 w 57"/>
                <a:gd name="T71" fmla="*/ 46 h 56"/>
                <a:gd name="T72" fmla="*/ 29 w 57"/>
                <a:gd name="T73" fmla="*/ 46 h 56"/>
                <a:gd name="T74" fmla="*/ 11 w 57"/>
                <a:gd name="T75" fmla="*/ 46 h 56"/>
                <a:gd name="T76" fmla="*/ 11 w 57"/>
                <a:gd name="T77" fmla="*/ 10 h 56"/>
                <a:gd name="T78" fmla="*/ 29 w 57"/>
                <a:gd name="T79" fmla="*/ 10 h 56"/>
                <a:gd name="T80" fmla="*/ 46 w 57"/>
                <a:gd name="T81" fmla="*/ 10 h 56"/>
                <a:gd name="T82" fmla="*/ 46 w 57"/>
                <a:gd name="T83" fmla="*/ 4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7" h="56">
                  <a:moveTo>
                    <a:pt x="57" y="10"/>
                  </a:moveTo>
                  <a:cubicBezTo>
                    <a:pt x="57" y="7"/>
                    <a:pt x="56" y="4"/>
                    <a:pt x="54" y="3"/>
                  </a:cubicBezTo>
                  <a:cubicBezTo>
                    <a:pt x="52" y="1"/>
                    <a:pt x="50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8" y="0"/>
                    <a:pt x="5" y="1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" y="4"/>
                    <a:pt x="0" y="7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9"/>
                    <a:pt x="2" y="51"/>
                    <a:pt x="3" y="53"/>
                  </a:cubicBezTo>
                  <a:cubicBezTo>
                    <a:pt x="5" y="55"/>
                    <a:pt x="8" y="56"/>
                    <a:pt x="10" y="56"/>
                  </a:cubicBezTo>
                  <a:cubicBezTo>
                    <a:pt x="10" y="56"/>
                    <a:pt x="10" y="56"/>
                    <a:pt x="10" y="56"/>
                  </a:cubicBezTo>
                  <a:cubicBezTo>
                    <a:pt x="10" y="56"/>
                    <a:pt x="10" y="56"/>
                    <a:pt x="10" y="56"/>
                  </a:cubicBezTo>
                  <a:cubicBezTo>
                    <a:pt x="29" y="56"/>
                    <a:pt x="29" y="56"/>
                    <a:pt x="29" y="56"/>
                  </a:cubicBezTo>
                  <a:cubicBezTo>
                    <a:pt x="47" y="56"/>
                    <a:pt x="47" y="56"/>
                    <a:pt x="47" y="56"/>
                  </a:cubicBezTo>
                  <a:cubicBezTo>
                    <a:pt x="47" y="56"/>
                    <a:pt x="47" y="56"/>
                    <a:pt x="47" y="56"/>
                  </a:cubicBezTo>
                  <a:cubicBezTo>
                    <a:pt x="47" y="56"/>
                    <a:pt x="47" y="56"/>
                    <a:pt x="47" y="56"/>
                  </a:cubicBezTo>
                  <a:cubicBezTo>
                    <a:pt x="47" y="56"/>
                    <a:pt x="47" y="56"/>
                    <a:pt x="47" y="56"/>
                  </a:cubicBezTo>
                  <a:cubicBezTo>
                    <a:pt x="50" y="56"/>
                    <a:pt x="52" y="55"/>
                    <a:pt x="54" y="53"/>
                  </a:cubicBezTo>
                  <a:cubicBezTo>
                    <a:pt x="56" y="51"/>
                    <a:pt x="57" y="49"/>
                    <a:pt x="57" y="46"/>
                  </a:cubicBezTo>
                  <a:cubicBezTo>
                    <a:pt x="57" y="46"/>
                    <a:pt x="57" y="46"/>
                    <a:pt x="57" y="46"/>
                  </a:cubicBezTo>
                  <a:cubicBezTo>
                    <a:pt x="57" y="46"/>
                    <a:pt x="57" y="46"/>
                    <a:pt x="57" y="46"/>
                  </a:cubicBezTo>
                  <a:cubicBezTo>
                    <a:pt x="57" y="10"/>
                    <a:pt x="57" y="10"/>
                    <a:pt x="57" y="10"/>
                  </a:cubicBezTo>
                  <a:cubicBezTo>
                    <a:pt x="57" y="10"/>
                    <a:pt x="57" y="10"/>
                    <a:pt x="57" y="10"/>
                  </a:cubicBezTo>
                  <a:cubicBezTo>
                    <a:pt x="57" y="10"/>
                    <a:pt x="57" y="10"/>
                    <a:pt x="57" y="10"/>
                  </a:cubicBezTo>
                  <a:close/>
                  <a:moveTo>
                    <a:pt x="46" y="46"/>
                  </a:moveTo>
                  <a:cubicBezTo>
                    <a:pt x="29" y="46"/>
                    <a:pt x="29" y="46"/>
                    <a:pt x="29" y="46"/>
                  </a:cubicBezTo>
                  <a:cubicBezTo>
                    <a:pt x="11" y="46"/>
                    <a:pt x="11" y="46"/>
                    <a:pt x="11" y="46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29" y="10"/>
                    <a:pt x="29" y="10"/>
                    <a:pt x="29" y="10"/>
                  </a:cubicBezTo>
                  <a:cubicBezTo>
                    <a:pt x="46" y="10"/>
                    <a:pt x="46" y="10"/>
                    <a:pt x="46" y="10"/>
                  </a:cubicBezTo>
                  <a:lnTo>
                    <a:pt x="46" y="46"/>
                  </a:lnTo>
                  <a:close/>
                </a:path>
              </a:pathLst>
            </a:custGeom>
            <a:grpFill/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10">
              <a:extLst>
                <a:ext uri="{FF2B5EF4-FFF2-40B4-BE49-F238E27FC236}">
                  <a16:creationId xmlns:a16="http://schemas.microsoft.com/office/drawing/2014/main" id="{C4AD44A7-CBAD-472A-951A-E36512E86BA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6742" y="1004813"/>
              <a:ext cx="274320" cy="31750"/>
            </a:xfrm>
            <a:custGeom>
              <a:avLst/>
              <a:gdLst>
                <a:gd name="T0" fmla="*/ 6 w 174"/>
                <a:gd name="T1" fmla="*/ 11 h 11"/>
                <a:gd name="T2" fmla="*/ 0 w 174"/>
                <a:gd name="T3" fmla="*/ 5 h 11"/>
                <a:gd name="T4" fmla="*/ 6 w 174"/>
                <a:gd name="T5" fmla="*/ 0 h 11"/>
                <a:gd name="T6" fmla="*/ 169 w 174"/>
                <a:gd name="T7" fmla="*/ 0 h 11"/>
                <a:gd name="T8" fmla="*/ 174 w 174"/>
                <a:gd name="T9" fmla="*/ 5 h 11"/>
                <a:gd name="T10" fmla="*/ 169 w 174"/>
                <a:gd name="T11" fmla="*/ 11 h 11"/>
                <a:gd name="T12" fmla="*/ 6 w 174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4" h="11">
                  <a:moveTo>
                    <a:pt x="6" y="11"/>
                  </a:moveTo>
                  <a:cubicBezTo>
                    <a:pt x="3" y="11"/>
                    <a:pt x="0" y="8"/>
                    <a:pt x="0" y="5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69" y="0"/>
                    <a:pt x="169" y="0"/>
                    <a:pt x="169" y="0"/>
                  </a:cubicBezTo>
                  <a:cubicBezTo>
                    <a:pt x="172" y="0"/>
                    <a:pt x="174" y="3"/>
                    <a:pt x="174" y="5"/>
                  </a:cubicBezTo>
                  <a:cubicBezTo>
                    <a:pt x="174" y="8"/>
                    <a:pt x="172" y="11"/>
                    <a:pt x="169" y="11"/>
                  </a:cubicBezTo>
                  <a:lnTo>
                    <a:pt x="6" y="11"/>
                  </a:lnTo>
                  <a:close/>
                </a:path>
              </a:pathLst>
            </a:custGeom>
            <a:grpFill/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11">
              <a:extLst>
                <a:ext uri="{FF2B5EF4-FFF2-40B4-BE49-F238E27FC236}">
                  <a16:creationId xmlns:a16="http://schemas.microsoft.com/office/drawing/2014/main" id="{9E4CD3F7-5DFD-4C17-AAE4-1994098072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6742" y="1239763"/>
              <a:ext cx="274320" cy="30163"/>
            </a:xfrm>
            <a:custGeom>
              <a:avLst/>
              <a:gdLst>
                <a:gd name="T0" fmla="*/ 6 w 174"/>
                <a:gd name="T1" fmla="*/ 10 h 10"/>
                <a:gd name="T2" fmla="*/ 0 w 174"/>
                <a:gd name="T3" fmla="*/ 5 h 10"/>
                <a:gd name="T4" fmla="*/ 6 w 174"/>
                <a:gd name="T5" fmla="*/ 0 h 10"/>
                <a:gd name="T6" fmla="*/ 169 w 174"/>
                <a:gd name="T7" fmla="*/ 0 h 10"/>
                <a:gd name="T8" fmla="*/ 174 w 174"/>
                <a:gd name="T9" fmla="*/ 5 h 10"/>
                <a:gd name="T10" fmla="*/ 169 w 174"/>
                <a:gd name="T11" fmla="*/ 10 h 10"/>
                <a:gd name="T12" fmla="*/ 6 w 174"/>
                <a:gd name="T13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4" h="10">
                  <a:moveTo>
                    <a:pt x="6" y="10"/>
                  </a:moveTo>
                  <a:cubicBezTo>
                    <a:pt x="3" y="10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69" y="0"/>
                    <a:pt x="169" y="0"/>
                    <a:pt x="169" y="0"/>
                  </a:cubicBezTo>
                  <a:cubicBezTo>
                    <a:pt x="172" y="0"/>
                    <a:pt x="174" y="2"/>
                    <a:pt x="174" y="5"/>
                  </a:cubicBezTo>
                  <a:cubicBezTo>
                    <a:pt x="174" y="8"/>
                    <a:pt x="172" y="10"/>
                    <a:pt x="169" y="10"/>
                  </a:cubicBezTo>
                  <a:lnTo>
                    <a:pt x="6" y="10"/>
                  </a:lnTo>
                  <a:close/>
                </a:path>
              </a:pathLst>
            </a:custGeom>
            <a:grpFill/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12">
              <a:extLst>
                <a:ext uri="{FF2B5EF4-FFF2-40B4-BE49-F238E27FC236}">
                  <a16:creationId xmlns:a16="http://schemas.microsoft.com/office/drawing/2014/main" id="{C9B663CD-AF8F-465B-B6BE-B2F5B82E126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6742" y="1476301"/>
              <a:ext cx="274320" cy="28575"/>
            </a:xfrm>
            <a:custGeom>
              <a:avLst/>
              <a:gdLst>
                <a:gd name="T0" fmla="*/ 6 w 174"/>
                <a:gd name="T1" fmla="*/ 10 h 10"/>
                <a:gd name="T2" fmla="*/ 0 w 174"/>
                <a:gd name="T3" fmla="*/ 5 h 10"/>
                <a:gd name="T4" fmla="*/ 6 w 174"/>
                <a:gd name="T5" fmla="*/ 0 h 10"/>
                <a:gd name="T6" fmla="*/ 169 w 174"/>
                <a:gd name="T7" fmla="*/ 0 h 10"/>
                <a:gd name="T8" fmla="*/ 174 w 174"/>
                <a:gd name="T9" fmla="*/ 5 h 10"/>
                <a:gd name="T10" fmla="*/ 169 w 174"/>
                <a:gd name="T11" fmla="*/ 10 h 10"/>
                <a:gd name="T12" fmla="*/ 6 w 174"/>
                <a:gd name="T13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4" h="10">
                  <a:moveTo>
                    <a:pt x="6" y="10"/>
                  </a:moveTo>
                  <a:cubicBezTo>
                    <a:pt x="3" y="10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69" y="0"/>
                    <a:pt x="169" y="0"/>
                    <a:pt x="169" y="0"/>
                  </a:cubicBezTo>
                  <a:cubicBezTo>
                    <a:pt x="172" y="0"/>
                    <a:pt x="174" y="2"/>
                    <a:pt x="174" y="5"/>
                  </a:cubicBezTo>
                  <a:cubicBezTo>
                    <a:pt x="174" y="8"/>
                    <a:pt x="172" y="10"/>
                    <a:pt x="169" y="10"/>
                  </a:cubicBezTo>
                  <a:lnTo>
                    <a:pt x="6" y="10"/>
                  </a:lnTo>
                  <a:close/>
                </a:path>
              </a:pathLst>
            </a:custGeom>
            <a:grpFill/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23">
              <a:extLst>
                <a:ext uri="{FF2B5EF4-FFF2-40B4-BE49-F238E27FC236}">
                  <a16:creationId xmlns:a16="http://schemas.microsoft.com/office/drawing/2014/main" id="{2594275A-D00B-4BC4-802F-9ABF7E82CF4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618" y="879494"/>
              <a:ext cx="218468" cy="203107"/>
            </a:xfrm>
            <a:custGeom>
              <a:avLst/>
              <a:gdLst>
                <a:gd name="T0" fmla="*/ 362 w 393"/>
                <a:gd name="T1" fmla="*/ 2 h 366"/>
                <a:gd name="T2" fmla="*/ 308 w 393"/>
                <a:gd name="T3" fmla="*/ 13 h 366"/>
                <a:gd name="T4" fmla="*/ 143 w 393"/>
                <a:gd name="T5" fmla="*/ 253 h 366"/>
                <a:gd name="T6" fmla="*/ 89 w 393"/>
                <a:gd name="T7" fmla="*/ 203 h 366"/>
                <a:gd name="T8" fmla="*/ 38 w 393"/>
                <a:gd name="T9" fmla="*/ 200 h 366"/>
                <a:gd name="T10" fmla="*/ 13 w 393"/>
                <a:gd name="T11" fmla="*/ 220 h 366"/>
                <a:gd name="T12" fmla="*/ 121 w 393"/>
                <a:gd name="T13" fmla="*/ 349 h 366"/>
                <a:gd name="T14" fmla="*/ 199 w 393"/>
                <a:gd name="T15" fmla="*/ 336 h 366"/>
                <a:gd name="T16" fmla="*/ 379 w 393"/>
                <a:gd name="T17" fmla="*/ 19 h 366"/>
                <a:gd name="T18" fmla="*/ 362 w 393"/>
                <a:gd name="T19" fmla="*/ 2 h 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93" h="366">
                  <a:moveTo>
                    <a:pt x="362" y="2"/>
                  </a:moveTo>
                  <a:cubicBezTo>
                    <a:pt x="344" y="0"/>
                    <a:pt x="322" y="3"/>
                    <a:pt x="308" y="13"/>
                  </a:cubicBezTo>
                  <a:cubicBezTo>
                    <a:pt x="226" y="72"/>
                    <a:pt x="174" y="162"/>
                    <a:pt x="143" y="253"/>
                  </a:cubicBezTo>
                  <a:cubicBezTo>
                    <a:pt x="127" y="234"/>
                    <a:pt x="109" y="217"/>
                    <a:pt x="89" y="203"/>
                  </a:cubicBezTo>
                  <a:cubicBezTo>
                    <a:pt x="75" y="194"/>
                    <a:pt x="54" y="196"/>
                    <a:pt x="38" y="200"/>
                  </a:cubicBezTo>
                  <a:cubicBezTo>
                    <a:pt x="34" y="200"/>
                    <a:pt x="0" y="211"/>
                    <a:pt x="13" y="220"/>
                  </a:cubicBezTo>
                  <a:cubicBezTo>
                    <a:pt x="61" y="252"/>
                    <a:pt x="95" y="304"/>
                    <a:pt x="121" y="349"/>
                  </a:cubicBezTo>
                  <a:cubicBezTo>
                    <a:pt x="131" y="366"/>
                    <a:pt x="196" y="354"/>
                    <a:pt x="199" y="336"/>
                  </a:cubicBezTo>
                  <a:cubicBezTo>
                    <a:pt x="220" y="222"/>
                    <a:pt x="276" y="94"/>
                    <a:pt x="379" y="19"/>
                  </a:cubicBezTo>
                  <a:cubicBezTo>
                    <a:pt x="393" y="8"/>
                    <a:pt x="370" y="2"/>
                    <a:pt x="362" y="2"/>
                  </a:cubicBezTo>
                  <a:close/>
                </a:path>
              </a:pathLst>
            </a:custGeom>
            <a:grpFill/>
            <a:ln w="9525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06" name="Graphic 105" descr="Circles with arrows with solid fill">
            <a:extLst>
              <a:ext uri="{FF2B5EF4-FFF2-40B4-BE49-F238E27FC236}">
                <a16:creationId xmlns:a16="http://schemas.microsoft.com/office/drawing/2014/main" id="{17F4518D-F9DD-4299-AFA9-0955403CBCA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997981" y="1258631"/>
            <a:ext cx="532978" cy="532978"/>
          </a:xfrm>
          <a:prstGeom prst="rect">
            <a:avLst/>
          </a:prstGeom>
        </p:spPr>
      </p:pic>
      <p:pic>
        <p:nvPicPr>
          <p:cNvPr id="107" name="Graphic 106" descr="Settings with solid fill">
            <a:extLst>
              <a:ext uri="{FF2B5EF4-FFF2-40B4-BE49-F238E27FC236}">
                <a16:creationId xmlns:a16="http://schemas.microsoft.com/office/drawing/2014/main" id="{93414D83-D8A0-453C-91AC-8302331E2E0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038945" y="4254700"/>
            <a:ext cx="489914" cy="48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20843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1C18673DB95F4092DCF45BD042D588" ma:contentTypeVersion="13" ma:contentTypeDescription="Create a new document." ma:contentTypeScope="" ma:versionID="2aa4b062ae63f5454e3ccec557cabc50">
  <xsd:schema xmlns:xsd="http://www.w3.org/2001/XMLSchema" xmlns:xs="http://www.w3.org/2001/XMLSchema" xmlns:p="http://schemas.microsoft.com/office/2006/metadata/properties" xmlns:ns1="http://schemas.microsoft.com/sharepoint/v3" xmlns:ns2="3d8778a2-8fba-4589-95c3-322250c434bc" xmlns:ns3="857da743-9654-4381-b406-1a17045787b5" targetNamespace="http://schemas.microsoft.com/office/2006/metadata/properties" ma:root="true" ma:fieldsID="b390347e53c667101bf2fd1d0fddf667" ns1:_="" ns2:_="" ns3:_="">
    <xsd:import namespace="http://schemas.microsoft.com/sharepoint/v3"/>
    <xsd:import namespace="3d8778a2-8fba-4589-95c3-322250c434bc"/>
    <xsd:import namespace="857da743-9654-4381-b406-1a17045787b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Not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8778a2-8fba-4589-95c3-322250c434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19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7da743-9654-4381-b406-1a17045787b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57da743-9654-4381-b406-1a17045787b5">
      <UserInfo>
        <DisplayName>Callahan, Clare</DisplayName>
        <AccountId>13</AccountId>
        <AccountType/>
      </UserInfo>
      <UserInfo>
        <DisplayName>Haynie, Carolyn</DisplayName>
        <AccountId>11</AccountId>
        <AccountType/>
      </UserInfo>
    </SharedWithUsers>
    <_ip_UnifiedCompliancePolicyUIAction xmlns="http://schemas.microsoft.com/sharepoint/v3" xsi:nil="true"/>
    <_ip_UnifiedCompliancePolicyProperties xmlns="http://schemas.microsoft.com/sharepoint/v3" xsi:nil="true"/>
    <Notes xmlns="3d8778a2-8fba-4589-95c3-322250c434bc" xsi:nil="true"/>
  </documentManagement>
</p:properties>
</file>

<file path=customXml/itemProps1.xml><?xml version="1.0" encoding="utf-8"?>
<ds:datastoreItem xmlns:ds="http://schemas.openxmlformats.org/officeDocument/2006/customXml" ds:itemID="{ACEE8388-226E-4EF2-9752-DA40C31446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EAEF957-9F4B-441A-9AD4-BF20127E74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d8778a2-8fba-4589-95c3-322250c434bc"/>
    <ds:schemaRef ds:uri="857da743-9654-4381-b406-1a17045787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0AF9320-CF64-4CD4-8ABE-02990D23B93A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3d8778a2-8fba-4589-95c3-322250c434bc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857da743-9654-4381-b406-1a17045787b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257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Wingdings</vt:lpstr>
      <vt:lpstr>Custom Design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BrightPath team pulse assessment</dc:title>
  <dc:subject>Results of BrightPath team pulse assessment</dc:subject>
  <dc:creator>Jordan, Jodi</dc:creator>
  <cp:keywords>brightpath, team, assessment, result</cp:keywords>
  <cp:lastModifiedBy>Christa Bolain</cp:lastModifiedBy>
  <cp:revision>29</cp:revision>
  <dcterms:created xsi:type="dcterms:W3CDTF">2021-04-27T00:12:05Z</dcterms:created>
  <dcterms:modified xsi:type="dcterms:W3CDTF">2021-09-07T17:35:44Z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0x010100331C18673DB95F4092DCF45BD042D588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2021-06-04T13:39:51Z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ac2d5826-17db-4adb-bd8e-bd5976faf74b</vt:lpwstr>
  </property>
  <property fmtid="{D5CDD505-2E9C-101B-9397-08002B2CF9AE}" pid="9" name="MSIP_Label_ea60d57e-af5b-4752-ac57-3e4f28ca11dc_ContentBits">
    <vt:lpwstr>0</vt:lpwstr>
  </property>
  <property fmtid="{D5CDD505-2E9C-101B-9397-08002B2CF9AE}" pid="10" name="Language">
    <vt:lpwstr>English</vt:lpwstr>
  </property>
</Properties>
</file>