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notesMasterIdLst>
    <p:notesMasterId r:id="rId16"/>
  </p:notesMasterIdLst>
  <p:sldIdLst>
    <p:sldId id="256" r:id="rId6"/>
    <p:sldId id="627" r:id="rId7"/>
    <p:sldId id="2141411222" r:id="rId8"/>
    <p:sldId id="2141411224" r:id="rId9"/>
    <p:sldId id="4126" r:id="rId10"/>
    <p:sldId id="2141411227" r:id="rId11"/>
    <p:sldId id="2141411193" r:id="rId12"/>
    <p:sldId id="2141411228" r:id="rId13"/>
    <p:sldId id="2141411225" r:id="rId14"/>
    <p:sldId id="214141122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ynie, Carolyn" initials="HC" lastIdx="11" clrIdx="0">
    <p:extLst>
      <p:ext uri="{19B8F6BF-5375-455C-9EA6-DF929625EA0E}">
        <p15:presenceInfo xmlns:p15="http://schemas.microsoft.com/office/powerpoint/2012/main" userId="S::chaynie@deloitte.com::1f4185cb-258d-4da7-881e-0c7c312f601a" providerId="AD"/>
      </p:ext>
    </p:extLst>
  </p:cmAuthor>
  <p:cmAuthor id="2" name="Jordan, Jodi" initials="JJ" lastIdx="26" clrIdx="1">
    <p:extLst>
      <p:ext uri="{19B8F6BF-5375-455C-9EA6-DF929625EA0E}">
        <p15:presenceInfo xmlns:p15="http://schemas.microsoft.com/office/powerpoint/2012/main" userId="S::jodjordan@deloitte.com::40581f91-2c37-465e-9695-f00d601f95fa" providerId="AD"/>
      </p:ext>
    </p:extLst>
  </p:cmAuthor>
  <p:cmAuthor id="3" name="Haynie, Carolyn" initials="CH" lastIdx="16" clrIdx="2">
    <p:extLst>
      <p:ext uri="{19B8F6BF-5375-455C-9EA6-DF929625EA0E}">
        <p15:presenceInfo xmlns:p15="http://schemas.microsoft.com/office/powerpoint/2012/main" userId="Haynie, Carolyn" providerId="None"/>
      </p:ext>
    </p:extLst>
  </p:cmAuthor>
  <p:cmAuthor id="4" name="Gieser, Robert" initials="GR" lastIdx="7" clrIdx="3">
    <p:extLst>
      <p:ext uri="{19B8F6BF-5375-455C-9EA6-DF929625EA0E}">
        <p15:presenceInfo xmlns:p15="http://schemas.microsoft.com/office/powerpoint/2012/main" userId="S::rgieser@deloitte.com::d81b178e-818c-47a6-8bfd-7d97d2ee6a06" providerId="AD"/>
      </p:ext>
    </p:extLst>
  </p:cmAuthor>
  <p:cmAuthor id="5" name="Callahan, Clare" initials="CC" lastIdx="3" clrIdx="4">
    <p:extLst>
      <p:ext uri="{19B8F6BF-5375-455C-9EA6-DF929625EA0E}">
        <p15:presenceInfo xmlns:p15="http://schemas.microsoft.com/office/powerpoint/2012/main" userId="S::clcallahan@deloitte.com::a6848c04-cdb5-4adb-bf8e-d4c336f8c12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7BBF"/>
    <a:srgbClr val="5B9BD5"/>
    <a:srgbClr val="659B41"/>
    <a:srgbClr val="0066A6"/>
    <a:srgbClr val="A96827"/>
    <a:srgbClr val="32691E"/>
    <a:srgbClr val="914115"/>
    <a:srgbClr val="336720"/>
    <a:srgbClr val="DE9027"/>
    <a:srgbClr val="9240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203029-882D-6A02-EACA-7956DA7AE4B2}" v="300" dt="2021-09-07T13:13:33.527"/>
    <p1510:client id="{E3884C6A-F121-48E1-B938-147B12CA5C60}" v="724" dt="2021-09-03T20:21:12.7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629"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B1C-4D4F-B8C5-AACFD45F7C8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B1C-4D4F-B8C5-AACFD45F7C8A}"/>
              </c:ext>
            </c:extLst>
          </c:dPt>
          <c:cat>
            <c:strRef>
              <c:f>Sheet1!$A$2:$A$3</c:f>
              <c:strCache>
                <c:ptCount val="2"/>
                <c:pt idx="0">
                  <c:v>yes</c:v>
                </c:pt>
                <c:pt idx="1">
                  <c:v>no</c:v>
                </c:pt>
              </c:strCache>
            </c:strRef>
          </c:cat>
          <c:val>
            <c:numRef>
              <c:f>Sheet1!$B$2:$B$3</c:f>
              <c:numCache>
                <c:formatCode>General</c:formatCode>
                <c:ptCount val="2"/>
                <c:pt idx="0">
                  <c:v>60</c:v>
                </c:pt>
                <c:pt idx="1">
                  <c:v>40</c:v>
                </c:pt>
              </c:numCache>
            </c:numRef>
          </c:val>
          <c:extLst>
            <c:ext xmlns:c16="http://schemas.microsoft.com/office/drawing/2014/chart" uri="{C3380CC4-5D6E-409C-BE32-E72D297353CC}">
              <c16:uniqueId val="{00000000-C697-42BD-9652-234C3BE12CC2}"/>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0.3596</cdr:x>
      <cdr:y>0.32666</cdr:y>
    </cdr:from>
    <cdr:to>
      <cdr:x>0.67401</cdr:x>
      <cdr:y>0.66415</cdr:y>
    </cdr:to>
    <cdr:sp macro="" textlink="">
      <cdr:nvSpPr>
        <cdr:cNvPr id="2" name="Rectangle 1">
          <a:extLst xmlns:a="http://schemas.openxmlformats.org/drawingml/2006/main">
            <a:ext uri="{FF2B5EF4-FFF2-40B4-BE49-F238E27FC236}">
              <a16:creationId xmlns:a16="http://schemas.microsoft.com/office/drawing/2014/main" id="{B7C039CD-5678-4680-B9DD-E37C92992A49}"/>
            </a:ext>
          </a:extLst>
        </cdr:cNvPr>
        <cdr:cNvSpPr/>
      </cdr:nvSpPr>
      <cdr:spPr>
        <a:xfrm xmlns:a="http://schemas.openxmlformats.org/drawingml/2006/main">
          <a:off x="917084" y="446851"/>
          <a:ext cx="801823" cy="461665"/>
        </a:xfrm>
        <a:prstGeom xmlns:a="http://schemas.openxmlformats.org/drawingml/2006/main" prst="rect">
          <a:avLst/>
        </a:prstGeom>
        <a:noFill xmlns:a="http://schemas.openxmlformats.org/drawingml/2006/main"/>
      </cdr:spPr>
      <cdr:txBody>
        <a:bodyPr xmlns:a="http://schemas.openxmlformats.org/drawingml/2006/main" wrap="none" lIns="91440" tIns="45720" rIns="91440" bIns="45720">
          <a:spAutoFit/>
        </a:bodyPr>
        <a:lstStyle xmlns:a="http://schemas.openxmlformats.org/drawingml/2006/main"/>
        <a:p xmlns:a="http://schemas.openxmlformats.org/drawingml/2006/main">
          <a:pPr algn="ctr"/>
          <a:r>
            <a:rPr lang="en-US" sz="2400" b="0" cap="none" spc="0"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60%</a:t>
          </a:r>
          <a:endParaRPr lang="en-US" sz="3600" b="0" cap="none" spc="0"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2A05E-8D1D-4122-8AFE-806EFA32F1F0}" type="datetimeFigureOut">
              <a:rPr lang="en-US" smtClean="0"/>
              <a:t>9/7/2021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E957CB-FB5F-4787-988D-D9309F8E47EB}" type="slidenum">
              <a:rPr lang="en-US" smtClean="0"/>
              <a:t>‹#›</a:t>
            </a:fld>
            <a:endParaRPr lang="en-US"/>
          </a:p>
        </p:txBody>
      </p:sp>
    </p:spTree>
    <p:extLst>
      <p:ext uri="{BB962C8B-B14F-4D97-AF65-F5344CB8AC3E}">
        <p14:creationId xmlns:p14="http://schemas.microsoft.com/office/powerpoint/2010/main" val="190702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81000"/>
            <a:ext cx="4572000" cy="2573338"/>
          </a:xfr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10"/>
          </p:nvPr>
        </p:nvSpPr>
        <p:spPr>
          <a:xfrm>
            <a:off x="3884613" y="8685213"/>
            <a:ext cx="2971800" cy="458787"/>
          </a:xfrm>
          <a:prstGeom prst="rect">
            <a:avLst/>
          </a:prstGeom>
        </p:spPr>
        <p:txBody>
          <a:bodyPr/>
          <a:lstStyle/>
          <a:p>
            <a:fld id="{4267AF8A-8465-4E9F-A1FF-12C11CFC84DD}" type="slidenum">
              <a:rPr lang="en-US" smtClean="0"/>
              <a:t>2</a:t>
            </a:fld>
            <a:endParaRPr lang="en-US"/>
          </a:p>
        </p:txBody>
      </p:sp>
    </p:spTree>
    <p:extLst>
      <p:ext uri="{BB962C8B-B14F-4D97-AF65-F5344CB8AC3E}">
        <p14:creationId xmlns:p14="http://schemas.microsoft.com/office/powerpoint/2010/main" val="2473070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E957CB-FB5F-4787-988D-D9309F8E47EB}" type="slidenum">
              <a:rPr lang="en-US" smtClean="0"/>
              <a:t>4</a:t>
            </a:fld>
            <a:endParaRPr lang="en-US"/>
          </a:p>
        </p:txBody>
      </p:sp>
    </p:spTree>
    <p:extLst>
      <p:ext uri="{BB962C8B-B14F-4D97-AF65-F5344CB8AC3E}">
        <p14:creationId xmlns:p14="http://schemas.microsoft.com/office/powerpoint/2010/main" val="2893043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spcBef>
                <a:spcPts val="600"/>
              </a:spcBef>
              <a:buFont typeface="Arial" panose="020B0604020202020204" pitchFamily="34" charset="0"/>
              <a:buChar char="•"/>
            </a:pPr>
            <a:endParaRPr lang="de-DE" sz="1200">
              <a:solidFill>
                <a:srgbClr val="000000"/>
              </a:solidFill>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8770E3E-7611-49E3-9AEA-3A90DE37498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9022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spcBef>
                <a:spcPts val="600"/>
              </a:spcBef>
              <a:buFont typeface="Arial" panose="020B0604020202020204" pitchFamily="34" charset="0"/>
              <a:buChar char="•"/>
            </a:pPr>
            <a:endParaRPr lang="de-DE" sz="1200">
              <a:solidFill>
                <a:srgbClr val="000000"/>
              </a:solidFill>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8770E3E-7611-49E3-9AEA-3A90DE37498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5773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C5AF36-6E7E-4E13-B1B0-A5B973D50073}" type="slidenum">
              <a:rPr lang="en-US" smtClean="0"/>
              <a:pPr/>
              <a:t>8</a:t>
            </a:fld>
            <a:endParaRPr lang="en-US"/>
          </a:p>
        </p:txBody>
      </p:sp>
    </p:spTree>
    <p:extLst>
      <p:ext uri="{BB962C8B-B14F-4D97-AF65-F5344CB8AC3E}">
        <p14:creationId xmlns:p14="http://schemas.microsoft.com/office/powerpoint/2010/main" val="21346943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CA97A49-B3AA-4013-856A-8FF54FEE8996}" type="datetimeFigureOut">
              <a:rPr lang="en-US" smtClean="0"/>
              <a:t>9/7/2021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1D787-C920-44E0-BCB1-74CF845A2AEC}" type="slidenum">
              <a:rPr lang="en-US" smtClean="0"/>
              <a:t>‹#›</a:t>
            </a:fld>
            <a:endParaRPr lang="en-US"/>
          </a:p>
        </p:txBody>
      </p:sp>
      <p:pic>
        <p:nvPicPr>
          <p:cNvPr id="12" name="Picture 11" descr="Text&#10;&#10;Description automatically generated">
            <a:extLst>
              <a:ext uri="{FF2B5EF4-FFF2-40B4-BE49-F238E27FC236}">
                <a16:creationId xmlns:a16="http://schemas.microsoft.com/office/drawing/2014/main" id="{799900F5-4FD3-486A-9655-AE98EEDEDB5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2400" y="596900"/>
            <a:ext cx="2093161" cy="834198"/>
          </a:xfrm>
          <a:prstGeom prst="rect">
            <a:avLst/>
          </a:prstGeom>
        </p:spPr>
      </p:pic>
    </p:spTree>
    <p:extLst>
      <p:ext uri="{BB962C8B-B14F-4D97-AF65-F5344CB8AC3E}">
        <p14:creationId xmlns:p14="http://schemas.microsoft.com/office/powerpoint/2010/main" val="3938223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7"/>
            <a:ext cx="6172200" cy="46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40318" y="2057400"/>
            <a:ext cx="3932767" cy="35880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CA97A49-B3AA-4013-856A-8FF54FEE8996}" type="datetimeFigureOut">
              <a:rPr lang="en-US" smtClean="0"/>
              <a:t>9/7/2021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01D787-C920-44E0-BCB1-74CF845A2AEC}" type="slidenum">
              <a:rPr lang="en-US" smtClean="0"/>
              <a:t>‹#›</a:t>
            </a:fld>
            <a:endParaRPr lang="en-US"/>
          </a:p>
        </p:txBody>
      </p:sp>
      <p:pic>
        <p:nvPicPr>
          <p:cNvPr id="10" name="Picture 9" descr="Text&#10;&#10;Description automatically generated with medium confidence">
            <a:extLst>
              <a:ext uri="{FF2B5EF4-FFF2-40B4-BE49-F238E27FC236}">
                <a16:creationId xmlns:a16="http://schemas.microsoft.com/office/drawing/2014/main" id="{4F0E0933-45D6-4DBD-AA18-A96BB941AEA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spTree>
    <p:extLst>
      <p:ext uri="{BB962C8B-B14F-4D97-AF65-F5344CB8AC3E}">
        <p14:creationId xmlns:p14="http://schemas.microsoft.com/office/powerpoint/2010/main" val="1223050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Text&#10;&#10;Description automatically generated with medium confidence">
            <a:extLst>
              <a:ext uri="{FF2B5EF4-FFF2-40B4-BE49-F238E27FC236}">
                <a16:creationId xmlns:a16="http://schemas.microsoft.com/office/drawing/2014/main" id="{9E8D2023-D80E-4996-8A34-583A2E446D5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475" y="5685756"/>
            <a:ext cx="1654140" cy="718791"/>
          </a:xfrm>
          <a:prstGeom prst="rect">
            <a:avLst/>
          </a:prstGeom>
        </p:spPr>
      </p:pic>
      <p:sp>
        <p:nvSpPr>
          <p:cNvPr id="8" name="Date Placeholder 7">
            <a:extLst>
              <a:ext uri="{FF2B5EF4-FFF2-40B4-BE49-F238E27FC236}">
                <a16:creationId xmlns:a16="http://schemas.microsoft.com/office/drawing/2014/main" id="{AEFAD128-E508-49B0-B74D-7947F14B0EFD}"/>
              </a:ext>
            </a:extLst>
          </p:cNvPr>
          <p:cNvSpPr>
            <a:spLocks noGrp="1"/>
          </p:cNvSpPr>
          <p:nvPr>
            <p:ph type="dt" sz="half" idx="10"/>
          </p:nvPr>
        </p:nvSpPr>
        <p:spPr/>
        <p:txBody>
          <a:bodyPr/>
          <a:lstStyle/>
          <a:p>
            <a:fld id="{ACA97A49-B3AA-4013-856A-8FF54FEE8996}" type="datetimeFigureOut">
              <a:rPr lang="en-US" smtClean="0"/>
              <a:pPr/>
              <a:t>9/7/2021</a:t>
            </a:fld>
            <a:endParaRPr lang="en-US"/>
          </a:p>
        </p:txBody>
      </p:sp>
      <p:sp>
        <p:nvSpPr>
          <p:cNvPr id="9" name="Footer Placeholder 8">
            <a:extLst>
              <a:ext uri="{FF2B5EF4-FFF2-40B4-BE49-F238E27FC236}">
                <a16:creationId xmlns:a16="http://schemas.microsoft.com/office/drawing/2014/main" id="{39CB0FCC-2564-4ED3-8331-1E8F426091C8}"/>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E9D2BFA2-8837-4E90-B5DF-5CB50B464807}"/>
              </a:ext>
            </a:extLst>
          </p:cNvPr>
          <p:cNvSpPr>
            <a:spLocks noGrp="1"/>
          </p:cNvSpPr>
          <p:nvPr>
            <p:ph type="sldNum" sz="quarter" idx="12"/>
          </p:nvPr>
        </p:nvSpPr>
        <p:spPr/>
        <p:txBody>
          <a:bodyPr/>
          <a:lstStyle/>
          <a:p>
            <a:fld id="{EB01D787-C920-44E0-BCB1-74CF845A2AEC}" type="slidenum">
              <a:rPr lang="en-US" smtClean="0"/>
              <a:pPr/>
              <a:t>‹#›</a:t>
            </a:fld>
            <a:endParaRPr lang="en-US"/>
          </a:p>
        </p:txBody>
      </p:sp>
      <p:cxnSp>
        <p:nvCxnSpPr>
          <p:cNvPr id="11" name="Straight Connector 10">
            <a:extLst>
              <a:ext uri="{FF2B5EF4-FFF2-40B4-BE49-F238E27FC236}">
                <a16:creationId xmlns:a16="http://schemas.microsoft.com/office/drawing/2014/main" id="{8741D7D0-05D5-4801-BD0A-230B43A6DD51}"/>
              </a:ext>
            </a:extLst>
          </p:cNvPr>
          <p:cNvCxnSpPr/>
          <p:nvPr userDrawn="1"/>
        </p:nvCxnSpPr>
        <p:spPr>
          <a:xfrm>
            <a:off x="1012874" y="1364567"/>
            <a:ext cx="9922413"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6379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4128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41282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A97A49-B3AA-4013-856A-8FF54FEE8996}" type="datetimeFigureOut">
              <a:rPr lang="en-US" smtClean="0"/>
              <a:t>9/7/2021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1D787-C920-44E0-BCB1-74CF845A2AEC}" type="slidenum">
              <a:rPr lang="en-US" smtClean="0"/>
              <a:t>‹#›</a:t>
            </a:fld>
            <a:endParaRPr lang="en-US"/>
          </a:p>
        </p:txBody>
      </p:sp>
      <p:pic>
        <p:nvPicPr>
          <p:cNvPr id="9" name="Picture 8" descr="Text&#10;&#10;Description automatically generated with medium confidence">
            <a:extLst>
              <a:ext uri="{FF2B5EF4-FFF2-40B4-BE49-F238E27FC236}">
                <a16:creationId xmlns:a16="http://schemas.microsoft.com/office/drawing/2014/main" id="{29CF91B7-3273-4896-91D9-797F76B7A07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spTree>
    <p:extLst>
      <p:ext uri="{BB962C8B-B14F-4D97-AF65-F5344CB8AC3E}">
        <p14:creationId xmlns:p14="http://schemas.microsoft.com/office/powerpoint/2010/main" val="3004334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179B3-5E90-417E-ABCE-AA8CF61D55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292B94-1408-43BE-9F14-F3CBBDFCD6FA}"/>
              </a:ext>
            </a:extLst>
          </p:cNvPr>
          <p:cNvSpPr>
            <a:spLocks noGrp="1"/>
          </p:cNvSpPr>
          <p:nvPr>
            <p:ph type="dt" sz="half" idx="10"/>
          </p:nvPr>
        </p:nvSpPr>
        <p:spPr/>
        <p:txBody>
          <a:bodyPr/>
          <a:lstStyle/>
          <a:p>
            <a:fld id="{ACA97A49-B3AA-4013-856A-8FF54FEE8996}" type="datetimeFigureOut">
              <a:rPr lang="en-US" smtClean="0"/>
              <a:pPr/>
              <a:t>9/7/2021</a:t>
            </a:fld>
            <a:endParaRPr lang="en-US"/>
          </a:p>
        </p:txBody>
      </p:sp>
      <p:sp>
        <p:nvSpPr>
          <p:cNvPr id="4" name="Footer Placeholder 3">
            <a:extLst>
              <a:ext uri="{FF2B5EF4-FFF2-40B4-BE49-F238E27FC236}">
                <a16:creationId xmlns:a16="http://schemas.microsoft.com/office/drawing/2014/main" id="{EF3FE520-D5B7-4D9E-8B1F-FBA5FCB296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2918976-4134-4DA0-B1AC-51C398F6EDA2}"/>
              </a:ext>
            </a:extLst>
          </p:cNvPr>
          <p:cNvSpPr>
            <a:spLocks noGrp="1"/>
          </p:cNvSpPr>
          <p:nvPr>
            <p:ph type="sldNum" sz="quarter" idx="12"/>
          </p:nvPr>
        </p:nvSpPr>
        <p:spPr/>
        <p:txBody>
          <a:bodyPr/>
          <a:lstStyle/>
          <a:p>
            <a:fld id="{EB01D787-C920-44E0-BCB1-74CF845A2AEC}" type="slidenum">
              <a:rPr lang="en-US" smtClean="0"/>
              <a:pPr/>
              <a:t>‹#›</a:t>
            </a:fld>
            <a:endParaRPr lang="en-US"/>
          </a:p>
        </p:txBody>
      </p:sp>
    </p:spTree>
    <p:extLst>
      <p:ext uri="{BB962C8B-B14F-4D97-AF65-F5344CB8AC3E}">
        <p14:creationId xmlns:p14="http://schemas.microsoft.com/office/powerpoint/2010/main" val="120531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34503C7-F6C1-46A5-8F89-B1F2132C4BB3}" type="datetimeFigureOut">
              <a:rPr lang="en-US" smtClean="0"/>
              <a:t>9/7/2021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1C2B1-3C3A-47B0-ABA3-58C593760B37}" type="slidenum">
              <a:rPr lang="en-US" smtClean="0"/>
              <a:t>‹#›</a:t>
            </a:fld>
            <a:endParaRPr lang="en-US"/>
          </a:p>
        </p:txBody>
      </p:sp>
      <p:pic>
        <p:nvPicPr>
          <p:cNvPr id="9" name="Picture 8" descr="Text&#10;&#10;Description automatically generated">
            <a:extLst>
              <a:ext uri="{FF2B5EF4-FFF2-40B4-BE49-F238E27FC236}">
                <a16:creationId xmlns:a16="http://schemas.microsoft.com/office/drawing/2014/main" id="{FC919FD1-8235-4BAE-B9BC-1BF436D2CA0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2400" y="596900"/>
            <a:ext cx="2093161" cy="834198"/>
          </a:xfrm>
          <a:prstGeom prst="rect">
            <a:avLst/>
          </a:prstGeom>
        </p:spPr>
      </p:pic>
    </p:spTree>
    <p:extLst>
      <p:ext uri="{BB962C8B-B14F-4D97-AF65-F5344CB8AC3E}">
        <p14:creationId xmlns:p14="http://schemas.microsoft.com/office/powerpoint/2010/main" val="9130466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4503C7-F6C1-46A5-8F89-B1F2132C4BB3}" type="datetimeFigureOut">
              <a:rPr lang="en-US" smtClean="0"/>
              <a:pPr/>
              <a:t>9/7/2021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1C2B1-3C3A-47B0-ABA3-58C593760B37}" type="slidenum">
              <a:rPr lang="en-US" smtClean="0"/>
              <a:pPr/>
              <a:t>‹#›</a:t>
            </a:fld>
            <a:endParaRPr lang="en-US"/>
          </a:p>
        </p:txBody>
      </p:sp>
      <p:pic>
        <p:nvPicPr>
          <p:cNvPr id="7" name="Picture 6" descr="Text&#10;&#10;Description automatically generated with medium confidence">
            <a:extLst>
              <a:ext uri="{FF2B5EF4-FFF2-40B4-BE49-F238E27FC236}">
                <a16:creationId xmlns:a16="http://schemas.microsoft.com/office/drawing/2014/main" id="{7B6F4547-9882-45D3-8A52-0D223CE559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8" name="Straight Connector 7">
            <a:extLst>
              <a:ext uri="{FF2B5EF4-FFF2-40B4-BE49-F238E27FC236}">
                <a16:creationId xmlns:a16="http://schemas.microsoft.com/office/drawing/2014/main" id="{2457B2B9-06BC-4481-800B-2BD147CD0069}"/>
              </a:ext>
            </a:extLst>
          </p:cNvPr>
          <p:cNvCxnSpPr/>
          <p:nvPr userDrawn="1"/>
        </p:nvCxnSpPr>
        <p:spPr>
          <a:xfrm>
            <a:off x="1012874" y="1374506"/>
            <a:ext cx="9922413" cy="0"/>
          </a:xfrm>
          <a:prstGeom prst="line">
            <a:avLst/>
          </a:prstGeom>
          <a:ln w="38100">
            <a:solidFill>
              <a:srgbClr val="1BA6D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412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4503C7-F6C1-46A5-8F89-B1F2132C4BB3}" type="datetimeFigureOut">
              <a:rPr lang="en-US" smtClean="0"/>
              <a:pPr/>
              <a:t>9/7/2021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1C2B1-3C3A-47B0-ABA3-58C593760B37}" type="slidenum">
              <a:rPr lang="en-US" smtClean="0"/>
              <a:pPr/>
              <a:t>‹#›</a:t>
            </a:fld>
            <a:endParaRPr lang="en-US"/>
          </a:p>
        </p:txBody>
      </p:sp>
      <p:pic>
        <p:nvPicPr>
          <p:cNvPr id="7" name="Picture 6" descr="Text&#10;&#10;Description automatically generated with medium confidence">
            <a:extLst>
              <a:ext uri="{FF2B5EF4-FFF2-40B4-BE49-F238E27FC236}">
                <a16:creationId xmlns:a16="http://schemas.microsoft.com/office/drawing/2014/main" id="{7B6F4547-9882-45D3-8A52-0D223CE559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8" name="Straight Connector 7">
            <a:extLst>
              <a:ext uri="{FF2B5EF4-FFF2-40B4-BE49-F238E27FC236}">
                <a16:creationId xmlns:a16="http://schemas.microsoft.com/office/drawing/2014/main" id="{2457B2B9-06BC-4481-800B-2BD147CD0069}"/>
              </a:ext>
            </a:extLst>
          </p:cNvPr>
          <p:cNvCxnSpPr/>
          <p:nvPr userDrawn="1"/>
        </p:nvCxnSpPr>
        <p:spPr>
          <a:xfrm>
            <a:off x="1012874" y="1374506"/>
            <a:ext cx="9922413" cy="0"/>
          </a:xfrm>
          <a:prstGeom prst="line">
            <a:avLst/>
          </a:prstGeom>
          <a:ln w="38100">
            <a:solidFill>
              <a:srgbClr val="1BA6D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1085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4503C7-F6C1-46A5-8F89-B1F2132C4BB3}" type="datetimeFigureOut">
              <a:rPr lang="en-US" smtClean="0"/>
              <a:pPr/>
              <a:t>9/7/2021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1C2B1-3C3A-47B0-ABA3-58C593760B37}" type="slidenum">
              <a:rPr lang="en-US" smtClean="0"/>
              <a:pPr/>
              <a:t>‹#›</a:t>
            </a:fld>
            <a:endParaRPr lang="en-US"/>
          </a:p>
        </p:txBody>
      </p:sp>
      <p:pic>
        <p:nvPicPr>
          <p:cNvPr id="9" name="Picture 8" descr="Text&#10;&#10;Description automatically generated with medium confidence">
            <a:extLst>
              <a:ext uri="{FF2B5EF4-FFF2-40B4-BE49-F238E27FC236}">
                <a16:creationId xmlns:a16="http://schemas.microsoft.com/office/drawing/2014/main" id="{61CFCEE6-8270-4DEF-87D4-4210941D04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8987" y="136525"/>
            <a:ext cx="2499163" cy="1085988"/>
          </a:xfrm>
          <a:prstGeom prst="rect">
            <a:avLst/>
          </a:prstGeom>
        </p:spPr>
      </p:pic>
    </p:spTree>
    <p:extLst>
      <p:ext uri="{BB962C8B-B14F-4D97-AF65-F5344CB8AC3E}">
        <p14:creationId xmlns:p14="http://schemas.microsoft.com/office/powerpoint/2010/main" val="1108899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3819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3819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4503C7-F6C1-46A5-8F89-B1F2132C4BB3}" type="datetimeFigureOut">
              <a:rPr lang="en-US" smtClean="0"/>
              <a:pPr/>
              <a:t>9/7/2021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1C2B1-3C3A-47B0-ABA3-58C593760B37}" type="slidenum">
              <a:rPr lang="en-US" smtClean="0"/>
              <a:pPr/>
              <a:t>‹#›</a:t>
            </a:fld>
            <a:endParaRPr lang="en-US"/>
          </a:p>
        </p:txBody>
      </p:sp>
      <p:pic>
        <p:nvPicPr>
          <p:cNvPr id="8" name="Picture 7" descr="Text&#10;&#10;Description automatically generated with medium confidence">
            <a:extLst>
              <a:ext uri="{FF2B5EF4-FFF2-40B4-BE49-F238E27FC236}">
                <a16:creationId xmlns:a16="http://schemas.microsoft.com/office/drawing/2014/main" id="{9C104E88-C6C1-4A43-A9B5-7F218B05B8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9" name="Straight Connector 8">
            <a:extLst>
              <a:ext uri="{FF2B5EF4-FFF2-40B4-BE49-F238E27FC236}">
                <a16:creationId xmlns:a16="http://schemas.microsoft.com/office/drawing/2014/main" id="{CCAB7CD7-BC7D-49C0-AAAF-B9E77EE08B64}"/>
              </a:ext>
            </a:extLst>
          </p:cNvPr>
          <p:cNvCxnSpPr/>
          <p:nvPr userDrawn="1"/>
        </p:nvCxnSpPr>
        <p:spPr>
          <a:xfrm>
            <a:off x="1012874" y="1374506"/>
            <a:ext cx="9922413" cy="0"/>
          </a:xfrm>
          <a:prstGeom prst="line">
            <a:avLst/>
          </a:prstGeom>
          <a:ln w="38100">
            <a:solidFill>
              <a:srgbClr val="1BA6D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94374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463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463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4503C7-F6C1-46A5-8F89-B1F2132C4BB3}" type="datetimeFigureOut">
              <a:rPr lang="en-US" smtClean="0"/>
              <a:pPr/>
              <a:t>9/7/2021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61C2B1-3C3A-47B0-ABA3-58C593760B37}" type="slidenum">
              <a:rPr lang="en-US" smtClean="0"/>
              <a:pPr/>
              <a:t>‹#›</a:t>
            </a:fld>
            <a:endParaRPr lang="en-US"/>
          </a:p>
        </p:txBody>
      </p:sp>
      <p:pic>
        <p:nvPicPr>
          <p:cNvPr id="10" name="Picture 9" descr="Text&#10;&#10;Description automatically generated with medium confidence">
            <a:extLst>
              <a:ext uri="{FF2B5EF4-FFF2-40B4-BE49-F238E27FC236}">
                <a16:creationId xmlns:a16="http://schemas.microsoft.com/office/drawing/2014/main" id="{D276FA33-D69F-4CC3-AAD7-587CF9C902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11" name="Straight Connector 10">
            <a:extLst>
              <a:ext uri="{FF2B5EF4-FFF2-40B4-BE49-F238E27FC236}">
                <a16:creationId xmlns:a16="http://schemas.microsoft.com/office/drawing/2014/main" id="{F5BA31ED-4ADF-413F-8F80-428C6E130379}"/>
              </a:ext>
            </a:extLst>
          </p:cNvPr>
          <p:cNvCxnSpPr/>
          <p:nvPr userDrawn="1"/>
        </p:nvCxnSpPr>
        <p:spPr>
          <a:xfrm>
            <a:off x="1012874" y="1364567"/>
            <a:ext cx="9922413" cy="0"/>
          </a:xfrm>
          <a:prstGeom prst="line">
            <a:avLst/>
          </a:prstGeom>
          <a:ln w="38100">
            <a:solidFill>
              <a:srgbClr val="1BA6D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346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838200" y="1825625"/>
            <a:ext cx="10515600" cy="37074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A97A49-B3AA-4013-856A-8FF54FEE8996}" type="datetimeFigureOut">
              <a:rPr lang="en-US" smtClean="0"/>
              <a:t>9/7/2021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1D787-C920-44E0-BCB1-74CF845A2AEC}" type="slidenum">
              <a:rPr lang="en-US" smtClean="0"/>
              <a:t>‹#›</a:t>
            </a:fld>
            <a:endParaRPr lang="en-US"/>
          </a:p>
        </p:txBody>
      </p:sp>
    </p:spTree>
    <p:extLst>
      <p:ext uri="{BB962C8B-B14F-4D97-AF65-F5344CB8AC3E}">
        <p14:creationId xmlns:p14="http://schemas.microsoft.com/office/powerpoint/2010/main" val="30395990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pPr/>
              <a:t>‹#›</a:t>
            </a:fld>
            <a:endParaRPr lang="en-US"/>
          </a:p>
        </p:txBody>
      </p:sp>
      <p:pic>
        <p:nvPicPr>
          <p:cNvPr id="6" name="Picture 5" descr="Text&#10;&#10;Description automatically generated with medium confidence">
            <a:extLst>
              <a:ext uri="{FF2B5EF4-FFF2-40B4-BE49-F238E27FC236}">
                <a16:creationId xmlns:a16="http://schemas.microsoft.com/office/drawing/2014/main" id="{0140C5F6-DC4B-442D-8774-CEB4024CE7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7" name="Straight Connector 6">
            <a:extLst>
              <a:ext uri="{FF2B5EF4-FFF2-40B4-BE49-F238E27FC236}">
                <a16:creationId xmlns:a16="http://schemas.microsoft.com/office/drawing/2014/main" id="{027C2CB8-8745-4E01-92B2-000E3189F0C1}"/>
              </a:ext>
            </a:extLst>
          </p:cNvPr>
          <p:cNvCxnSpPr/>
          <p:nvPr userDrawn="1"/>
        </p:nvCxnSpPr>
        <p:spPr>
          <a:xfrm>
            <a:off x="1012874" y="1364567"/>
            <a:ext cx="9922413" cy="0"/>
          </a:xfrm>
          <a:prstGeom prst="line">
            <a:avLst/>
          </a:prstGeom>
          <a:ln w="38100">
            <a:solidFill>
              <a:srgbClr val="1BA6D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01525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pic>
        <p:nvPicPr>
          <p:cNvPr id="7" name="Picture 6" descr="Text&#10;&#10;Description automatically generated with medium confidence">
            <a:extLst>
              <a:ext uri="{FF2B5EF4-FFF2-40B4-BE49-F238E27FC236}">
                <a16:creationId xmlns:a16="http://schemas.microsoft.com/office/drawing/2014/main" id="{3171FE70-3FFD-4AC9-9851-5F2C4362EEA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sp>
        <p:nvSpPr>
          <p:cNvPr id="6" name="Content Placeholder 2">
            <a:extLst>
              <a:ext uri="{FF2B5EF4-FFF2-40B4-BE49-F238E27FC236}">
                <a16:creationId xmlns:a16="http://schemas.microsoft.com/office/drawing/2014/main" id="{CF635CF1-7EAF-4E53-88FC-3ABF174F8C39}"/>
              </a:ext>
            </a:extLst>
          </p:cNvPr>
          <p:cNvSpPr>
            <a:spLocks noGrp="1"/>
          </p:cNvSpPr>
          <p:nvPr>
            <p:ph idx="13" hasCustomPrompt="1"/>
          </p:nvPr>
        </p:nvSpPr>
        <p:spPr>
          <a:xfrm>
            <a:off x="838200" y="1807063"/>
            <a:ext cx="10515600" cy="590551"/>
          </a:xfrm>
        </p:spPr>
        <p:txBody>
          <a:bodyPr>
            <a:normAutofit/>
          </a:bodyPr>
          <a:lstStyle>
            <a:lvl2pPr marL="0" indent="0">
              <a:buNone/>
              <a:defRPr sz="1100" i="1">
                <a:solidFill>
                  <a:schemeClr val="tx1"/>
                </a:solidFill>
              </a:defRPr>
            </a:lvl2pPr>
          </a:lstStyle>
          <a:p>
            <a:pPr lvl="1"/>
            <a:r>
              <a:rPr lang="en-US" sz="1100" i="1"/>
              <a:t>Strapline</a:t>
            </a:r>
            <a:endParaRPr lang="en-US"/>
          </a:p>
        </p:txBody>
      </p:sp>
      <p:sp>
        <p:nvSpPr>
          <p:cNvPr id="8" name="Title 1">
            <a:extLst>
              <a:ext uri="{FF2B5EF4-FFF2-40B4-BE49-F238E27FC236}">
                <a16:creationId xmlns:a16="http://schemas.microsoft.com/office/drawing/2014/main" id="{BABF0ED4-A042-455D-AC99-E662605CCE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9" name="Slide Number Placeholder 4">
            <a:extLst>
              <a:ext uri="{FF2B5EF4-FFF2-40B4-BE49-F238E27FC236}">
                <a16:creationId xmlns:a16="http://schemas.microsoft.com/office/drawing/2014/main" id="{0BE1EFA7-C9D6-4ACD-A6A4-CB83559C0B25}"/>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pPr/>
              <a:t>‹#›</a:t>
            </a:fld>
            <a:endParaRPr lang="en-US"/>
          </a:p>
        </p:txBody>
      </p:sp>
    </p:spTree>
    <p:extLst>
      <p:ext uri="{BB962C8B-B14F-4D97-AF65-F5344CB8AC3E}">
        <p14:creationId xmlns:p14="http://schemas.microsoft.com/office/powerpoint/2010/main" val="3207204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68450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61453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10" name="Picture 9" descr="Text&#10;&#10;Description automatically generated with medium confidence">
            <a:extLst>
              <a:ext uri="{FF2B5EF4-FFF2-40B4-BE49-F238E27FC236}">
                <a16:creationId xmlns:a16="http://schemas.microsoft.com/office/drawing/2014/main" id="{2CAE776A-0DC9-4CEF-BBD1-840B95931C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sp>
        <p:nvSpPr>
          <p:cNvPr id="9" name="Slide Number Placeholder 4">
            <a:extLst>
              <a:ext uri="{FF2B5EF4-FFF2-40B4-BE49-F238E27FC236}">
                <a16:creationId xmlns:a16="http://schemas.microsoft.com/office/drawing/2014/main" id="{C10FF708-1BD4-4060-929C-E718C3EC2069}"/>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pPr/>
              <a:t>‹#›</a:t>
            </a:fld>
            <a:endParaRPr lang="en-US"/>
          </a:p>
        </p:txBody>
      </p:sp>
    </p:spTree>
    <p:extLst>
      <p:ext uri="{BB962C8B-B14F-4D97-AF65-F5344CB8AC3E}">
        <p14:creationId xmlns:p14="http://schemas.microsoft.com/office/powerpoint/2010/main" val="1377240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1600" y="998690"/>
            <a:ext cx="6172200" cy="469974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64103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10" name="Picture 9" descr="Text&#10;&#10;Description automatically generated with medium confidence">
            <a:extLst>
              <a:ext uri="{FF2B5EF4-FFF2-40B4-BE49-F238E27FC236}">
                <a16:creationId xmlns:a16="http://schemas.microsoft.com/office/drawing/2014/main" id="{7CDEF23A-D8BE-4F20-B5C3-FA4F9BF217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sp>
        <p:nvSpPr>
          <p:cNvPr id="9" name="Slide Number Placeholder 4">
            <a:extLst>
              <a:ext uri="{FF2B5EF4-FFF2-40B4-BE49-F238E27FC236}">
                <a16:creationId xmlns:a16="http://schemas.microsoft.com/office/drawing/2014/main" id="{A345A2CF-1708-4563-B8B3-13E6BF746CDC}"/>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pPr/>
              <a:t>‹#›</a:t>
            </a:fld>
            <a:endParaRPr lang="en-US"/>
          </a:p>
        </p:txBody>
      </p:sp>
    </p:spTree>
    <p:extLst>
      <p:ext uri="{BB962C8B-B14F-4D97-AF65-F5344CB8AC3E}">
        <p14:creationId xmlns:p14="http://schemas.microsoft.com/office/powerpoint/2010/main" val="8209676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Text&#10;&#10;Description automatically generated with medium confidence">
            <a:extLst>
              <a:ext uri="{FF2B5EF4-FFF2-40B4-BE49-F238E27FC236}">
                <a16:creationId xmlns:a16="http://schemas.microsoft.com/office/drawing/2014/main" id="{7EB3BA2F-0A07-4193-B1CA-55F56C893C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8" name="Straight Connector 7">
            <a:extLst>
              <a:ext uri="{FF2B5EF4-FFF2-40B4-BE49-F238E27FC236}">
                <a16:creationId xmlns:a16="http://schemas.microsoft.com/office/drawing/2014/main" id="{F7C33880-8137-47C6-83E4-B4B9B41E55A5}"/>
              </a:ext>
            </a:extLst>
          </p:cNvPr>
          <p:cNvCxnSpPr/>
          <p:nvPr userDrawn="1"/>
        </p:nvCxnSpPr>
        <p:spPr>
          <a:xfrm>
            <a:off x="1012874" y="1364567"/>
            <a:ext cx="9922413" cy="0"/>
          </a:xfrm>
          <a:prstGeom prst="line">
            <a:avLst/>
          </a:prstGeom>
          <a:ln w="38100">
            <a:solidFill>
              <a:srgbClr val="1BA6DF"/>
            </a:solidFill>
          </a:ln>
        </p:spPr>
        <p:style>
          <a:lnRef idx="1">
            <a:schemeClr val="accent1"/>
          </a:lnRef>
          <a:fillRef idx="0">
            <a:schemeClr val="accent1"/>
          </a:fillRef>
          <a:effectRef idx="0">
            <a:schemeClr val="accent1"/>
          </a:effectRef>
          <a:fontRef idx="minor">
            <a:schemeClr val="tx1"/>
          </a:fontRef>
        </p:style>
      </p:cxnSp>
      <p:sp>
        <p:nvSpPr>
          <p:cNvPr id="9" name="Slide Number Placeholder 4">
            <a:extLst>
              <a:ext uri="{FF2B5EF4-FFF2-40B4-BE49-F238E27FC236}">
                <a16:creationId xmlns:a16="http://schemas.microsoft.com/office/drawing/2014/main" id="{F57B2E7D-3D25-4C9C-9ACE-845C062707F2}"/>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pPr/>
              <a:t>‹#›</a:t>
            </a:fld>
            <a:endParaRPr lang="en-US"/>
          </a:p>
        </p:txBody>
      </p:sp>
    </p:spTree>
    <p:extLst>
      <p:ext uri="{BB962C8B-B14F-4D97-AF65-F5344CB8AC3E}">
        <p14:creationId xmlns:p14="http://schemas.microsoft.com/office/powerpoint/2010/main" val="29735286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32005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32005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Text&#10;&#10;Description automatically generated with medium confidence">
            <a:extLst>
              <a:ext uri="{FF2B5EF4-FFF2-40B4-BE49-F238E27FC236}">
                <a16:creationId xmlns:a16="http://schemas.microsoft.com/office/drawing/2014/main" id="{247668A0-E059-4B57-A275-D4D70E6AE4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75244"/>
            <a:ext cx="1654140" cy="718791"/>
          </a:xfrm>
          <a:prstGeom prst="rect">
            <a:avLst/>
          </a:prstGeom>
        </p:spPr>
      </p:pic>
      <p:sp>
        <p:nvSpPr>
          <p:cNvPr id="8" name="Slide Number Placeholder 4">
            <a:extLst>
              <a:ext uri="{FF2B5EF4-FFF2-40B4-BE49-F238E27FC236}">
                <a16:creationId xmlns:a16="http://schemas.microsoft.com/office/drawing/2014/main" id="{F3ACB4F6-808B-4C2D-8E3E-8578C70B3CC5}"/>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pPr/>
              <a:t>‹#›</a:t>
            </a:fld>
            <a:endParaRPr lang="en-US"/>
          </a:p>
        </p:txBody>
      </p:sp>
    </p:spTree>
    <p:extLst>
      <p:ext uri="{BB962C8B-B14F-4D97-AF65-F5344CB8AC3E}">
        <p14:creationId xmlns:p14="http://schemas.microsoft.com/office/powerpoint/2010/main" val="9869275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077284CB-7823-4412-A8A3-8A803954C005}"/>
              </a:ext>
            </a:extLst>
          </p:cNvPr>
          <p:cNvSpPr>
            <a:spLocks noGrp="1"/>
          </p:cNvSpPr>
          <p:nvPr>
            <p:ph type="ftr" sz="quarter" idx="3"/>
          </p:nvPr>
        </p:nvSpPr>
        <p:spPr>
          <a:xfrm>
            <a:off x="4038600" y="6650182"/>
            <a:ext cx="4114800" cy="207818"/>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a:p>
        </p:txBody>
      </p:sp>
      <p:sp>
        <p:nvSpPr>
          <p:cNvPr id="5" name="Slide Number Placeholder 4">
            <a:extLst>
              <a:ext uri="{FF2B5EF4-FFF2-40B4-BE49-F238E27FC236}">
                <a16:creationId xmlns:a16="http://schemas.microsoft.com/office/drawing/2014/main" id="{697683CF-E06A-4FE3-A1FD-D0ED520B02CF}"/>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pPr/>
              <a:t>‹#›</a:t>
            </a:fld>
            <a:endParaRPr lang="en-US"/>
          </a:p>
        </p:txBody>
      </p:sp>
    </p:spTree>
    <p:custDataLst>
      <p:tags r:id="rId1"/>
    </p:custDataLst>
    <p:extLst>
      <p:ext uri="{BB962C8B-B14F-4D97-AF65-F5344CB8AC3E}">
        <p14:creationId xmlns:p14="http://schemas.microsoft.com/office/powerpoint/2010/main" val="35238003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4503C7-F6C1-46A5-8F89-B1F2132C4BB3}" type="datetimeFigureOut">
              <a:rPr lang="en-US" smtClean="0"/>
              <a:t>9/7/2021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61C2B1-3C3A-47B0-ABA3-58C593760B37}" type="slidenum">
              <a:rPr lang="en-US" smtClean="0"/>
              <a:t>‹#›</a:t>
            </a:fld>
            <a:endParaRPr lang="en-US"/>
          </a:p>
        </p:txBody>
      </p:sp>
      <p:pic>
        <p:nvPicPr>
          <p:cNvPr id="6" name="Picture 5" descr="Text&#10;&#10;Description automatically generated with medium confidence">
            <a:extLst>
              <a:ext uri="{FF2B5EF4-FFF2-40B4-BE49-F238E27FC236}">
                <a16:creationId xmlns:a16="http://schemas.microsoft.com/office/drawing/2014/main" id="{0140C5F6-DC4B-442D-8774-CEB4024CE7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7" name="Straight Connector 6">
            <a:extLst>
              <a:ext uri="{FF2B5EF4-FFF2-40B4-BE49-F238E27FC236}">
                <a16:creationId xmlns:a16="http://schemas.microsoft.com/office/drawing/2014/main" id="{027C2CB8-8745-4E01-92B2-000E3189F0C1}"/>
              </a:ext>
            </a:extLst>
          </p:cNvPr>
          <p:cNvCxnSpPr/>
          <p:nvPr userDrawn="1"/>
        </p:nvCxnSpPr>
        <p:spPr>
          <a:xfrm>
            <a:off x="1012874" y="1364567"/>
            <a:ext cx="9922413" cy="0"/>
          </a:xfrm>
          <a:prstGeom prst="line">
            <a:avLst/>
          </a:prstGeom>
          <a:ln w="38100">
            <a:solidFill>
              <a:srgbClr val="1BA6D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1272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838200" y="2952749"/>
            <a:ext cx="10515600" cy="2580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A97A49-B3AA-4013-856A-8FF54FEE8996}" type="datetimeFigureOut">
              <a:rPr lang="en-US" smtClean="0"/>
              <a:t>9/7/2021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1D787-C920-44E0-BCB1-74CF845A2AEC}" type="slidenum">
              <a:rPr lang="en-US" smtClean="0"/>
              <a:t>‹#›</a:t>
            </a:fld>
            <a:endParaRPr lang="en-US"/>
          </a:p>
        </p:txBody>
      </p:sp>
      <p:sp>
        <p:nvSpPr>
          <p:cNvPr id="7" name="Content Placeholder 2">
            <a:extLst>
              <a:ext uri="{FF2B5EF4-FFF2-40B4-BE49-F238E27FC236}">
                <a16:creationId xmlns:a16="http://schemas.microsoft.com/office/drawing/2014/main" id="{BE4D77E0-A391-4001-AE76-2B2DC39A6D55}"/>
              </a:ext>
            </a:extLst>
          </p:cNvPr>
          <p:cNvSpPr>
            <a:spLocks noGrp="1"/>
          </p:cNvSpPr>
          <p:nvPr>
            <p:ph idx="13" hasCustomPrompt="1"/>
          </p:nvPr>
        </p:nvSpPr>
        <p:spPr>
          <a:xfrm>
            <a:off x="838200" y="1807063"/>
            <a:ext cx="10515600" cy="590551"/>
          </a:xfrm>
        </p:spPr>
        <p:txBody>
          <a:bodyPr>
            <a:normAutofit/>
          </a:bodyPr>
          <a:lstStyle>
            <a:lvl2pPr marL="0" indent="0">
              <a:buNone/>
              <a:defRPr sz="1100" i="1">
                <a:solidFill>
                  <a:schemeClr val="tx1"/>
                </a:solidFill>
              </a:defRPr>
            </a:lvl2pPr>
          </a:lstStyle>
          <a:p>
            <a:pPr lvl="1"/>
            <a:r>
              <a:rPr lang="en-US" sz="1100" i="1"/>
              <a:t>Strapline</a:t>
            </a:r>
            <a:endParaRPr lang="en-US"/>
          </a:p>
        </p:txBody>
      </p:sp>
    </p:spTree>
    <p:extLst>
      <p:ext uri="{BB962C8B-B14F-4D97-AF65-F5344CB8AC3E}">
        <p14:creationId xmlns:p14="http://schemas.microsoft.com/office/powerpoint/2010/main" val="867171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CA97A49-B3AA-4013-856A-8FF54FEE8996}" type="datetimeFigureOut">
              <a:rPr lang="en-US" smtClean="0"/>
              <a:t>9/7/2021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1D787-C920-44E0-BCB1-74CF845A2AEC}" type="slidenum">
              <a:rPr lang="en-US" smtClean="0"/>
              <a:t>‹#›</a:t>
            </a:fld>
            <a:endParaRPr lang="en-US"/>
          </a:p>
        </p:txBody>
      </p:sp>
      <p:pic>
        <p:nvPicPr>
          <p:cNvPr id="9" name="Picture 8" descr="Text&#10;&#10;Description automatically generated with medium confidence">
            <a:extLst>
              <a:ext uri="{FF2B5EF4-FFF2-40B4-BE49-F238E27FC236}">
                <a16:creationId xmlns:a16="http://schemas.microsoft.com/office/drawing/2014/main" id="{B17955E9-B0BE-438B-88AB-548A7DB44A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8258" y="136524"/>
            <a:ext cx="2590658" cy="1125746"/>
          </a:xfrm>
          <a:prstGeom prst="rect">
            <a:avLst/>
          </a:prstGeom>
        </p:spPr>
      </p:pic>
    </p:spTree>
    <p:extLst>
      <p:ext uri="{BB962C8B-B14F-4D97-AF65-F5344CB8AC3E}">
        <p14:creationId xmlns:p14="http://schemas.microsoft.com/office/powerpoint/2010/main" val="627796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37914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37914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A97A49-B3AA-4013-856A-8FF54FEE8996}" type="datetimeFigureOut">
              <a:rPr lang="en-US" smtClean="0"/>
              <a:t>9/7/2021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01D787-C920-44E0-BCB1-74CF845A2AEC}" type="slidenum">
              <a:rPr lang="en-US" smtClean="0"/>
              <a:t>‹#›</a:t>
            </a:fld>
            <a:endParaRPr lang="en-US"/>
          </a:p>
        </p:txBody>
      </p:sp>
      <p:pic>
        <p:nvPicPr>
          <p:cNvPr id="8" name="Picture 7" descr="Text&#10;&#10;Description automatically generated with medium confidence">
            <a:extLst>
              <a:ext uri="{FF2B5EF4-FFF2-40B4-BE49-F238E27FC236}">
                <a16:creationId xmlns:a16="http://schemas.microsoft.com/office/drawing/2014/main" id="{22C624F2-6F4B-4B7E-884A-41DD54BB07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9" name="Straight Connector 8">
            <a:extLst>
              <a:ext uri="{FF2B5EF4-FFF2-40B4-BE49-F238E27FC236}">
                <a16:creationId xmlns:a16="http://schemas.microsoft.com/office/drawing/2014/main" id="{FE9F3068-5BEA-4055-A857-290F757623A5}"/>
              </a:ext>
            </a:extLst>
          </p:cNvPr>
          <p:cNvCxnSpPr/>
          <p:nvPr userDrawn="1"/>
        </p:nvCxnSpPr>
        <p:spPr>
          <a:xfrm>
            <a:off x="1012874" y="1364567"/>
            <a:ext cx="9922413"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5533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40318" y="2505075"/>
            <a:ext cx="5158316" cy="31959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717" cy="31959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CA97A49-B3AA-4013-856A-8FF54FEE8996}" type="datetimeFigureOut">
              <a:rPr lang="en-US" smtClean="0"/>
              <a:t>9/7/2021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01D787-C920-44E0-BCB1-74CF845A2AEC}" type="slidenum">
              <a:rPr lang="en-US" smtClean="0"/>
              <a:t>‹#›</a:t>
            </a:fld>
            <a:endParaRPr lang="en-US"/>
          </a:p>
        </p:txBody>
      </p:sp>
      <p:pic>
        <p:nvPicPr>
          <p:cNvPr id="10" name="Picture 9" descr="Text&#10;&#10;Description automatically generated with medium confidence">
            <a:extLst>
              <a:ext uri="{FF2B5EF4-FFF2-40B4-BE49-F238E27FC236}">
                <a16:creationId xmlns:a16="http://schemas.microsoft.com/office/drawing/2014/main" id="{3B0C7117-2207-40A7-A758-A5611E8766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11" name="Straight Connector 10">
            <a:extLst>
              <a:ext uri="{FF2B5EF4-FFF2-40B4-BE49-F238E27FC236}">
                <a16:creationId xmlns:a16="http://schemas.microsoft.com/office/drawing/2014/main" id="{C94F1E64-2654-42BF-BFA7-EA025822D7C0}"/>
              </a:ext>
            </a:extLst>
          </p:cNvPr>
          <p:cNvCxnSpPr/>
          <p:nvPr userDrawn="1"/>
        </p:nvCxnSpPr>
        <p:spPr>
          <a:xfrm>
            <a:off x="1012874" y="1364567"/>
            <a:ext cx="9922413"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1073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A97A49-B3AA-4013-856A-8FF54FEE8996}" type="datetimeFigureOut">
              <a:rPr lang="en-US" smtClean="0"/>
              <a:t>9/7/2021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01D787-C920-44E0-BCB1-74CF845A2AEC}" type="slidenum">
              <a:rPr lang="en-US" smtClean="0"/>
              <a:t>‹#›</a:t>
            </a:fld>
            <a:endParaRPr lang="en-US"/>
          </a:p>
        </p:txBody>
      </p:sp>
      <p:pic>
        <p:nvPicPr>
          <p:cNvPr id="6" name="Picture 5" descr="Text&#10;&#10;Description automatically generated with medium confidence">
            <a:extLst>
              <a:ext uri="{FF2B5EF4-FFF2-40B4-BE49-F238E27FC236}">
                <a16:creationId xmlns:a16="http://schemas.microsoft.com/office/drawing/2014/main" id="{10C933FC-B5B9-45BF-934D-273AAA1A54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7" name="Straight Connector 6">
            <a:extLst>
              <a:ext uri="{FF2B5EF4-FFF2-40B4-BE49-F238E27FC236}">
                <a16:creationId xmlns:a16="http://schemas.microsoft.com/office/drawing/2014/main" id="{490BCA20-8480-4E94-B8AC-FFF869A50FA6}"/>
              </a:ext>
            </a:extLst>
          </p:cNvPr>
          <p:cNvCxnSpPr/>
          <p:nvPr userDrawn="1"/>
        </p:nvCxnSpPr>
        <p:spPr>
          <a:xfrm>
            <a:off x="1012874" y="1364567"/>
            <a:ext cx="9922413"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377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A97A49-B3AA-4013-856A-8FF54FEE8996}" type="datetimeFigureOut">
              <a:rPr lang="en-US" smtClean="0"/>
              <a:t>9/7/2021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01D787-C920-44E0-BCB1-74CF845A2AEC}" type="slidenum">
              <a:rPr lang="en-US" smtClean="0"/>
              <a:t>‹#›</a:t>
            </a:fld>
            <a:endParaRPr lang="en-US"/>
          </a:p>
        </p:txBody>
      </p:sp>
      <p:sp>
        <p:nvSpPr>
          <p:cNvPr id="6" name="Rectangle 5"/>
          <p:cNvSpPr/>
          <p:nvPr userDrawn="1"/>
        </p:nvSpPr>
        <p:spPr>
          <a:xfrm>
            <a:off x="9992139" y="5605670"/>
            <a:ext cx="2093844" cy="8746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7745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69775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62778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CA97A49-B3AA-4013-856A-8FF54FEE8996}" type="datetimeFigureOut">
              <a:rPr lang="en-US" smtClean="0"/>
              <a:t>9/7/2021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01D787-C920-44E0-BCB1-74CF845A2AEC}" type="slidenum">
              <a:rPr lang="en-US" smtClean="0"/>
              <a:t>‹#›</a:t>
            </a:fld>
            <a:endParaRPr lang="en-US"/>
          </a:p>
        </p:txBody>
      </p:sp>
      <p:pic>
        <p:nvPicPr>
          <p:cNvPr id="10" name="Picture 9" descr="Text&#10;&#10;Description automatically generated with medium confidence">
            <a:extLst>
              <a:ext uri="{FF2B5EF4-FFF2-40B4-BE49-F238E27FC236}">
                <a16:creationId xmlns:a16="http://schemas.microsoft.com/office/drawing/2014/main" id="{13336E34-C4AA-4480-87BA-92F5C38CBA6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spTree>
    <p:extLst>
      <p:ext uri="{BB962C8B-B14F-4D97-AF65-F5344CB8AC3E}">
        <p14:creationId xmlns:p14="http://schemas.microsoft.com/office/powerpoint/2010/main" val="777099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2.png"/><Relationship Id="rId2" Type="http://schemas.openxmlformats.org/officeDocument/2006/relationships/slideLayout" Target="../slideLayouts/slideLayout15.xml"/><Relationship Id="rId16" Type="http://schemas.openxmlformats.org/officeDocument/2006/relationships/image" Target="../media/image5.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361857"/>
            <a:ext cx="10515600" cy="329249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ACA97A49-B3AA-4013-856A-8FF54FEE8996}" type="datetimeFigureOut">
              <a:rPr lang="en-US" smtClean="0"/>
              <a:pPr/>
              <a:t>9/7/2021</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EB01D787-C920-44E0-BCB1-74CF845A2AEC}" type="slidenum">
              <a:rPr lang="en-US" smtClean="0"/>
              <a:pPr/>
              <a:t>‹#›</a:t>
            </a:fld>
            <a:endParaRPr lang="en-US"/>
          </a:p>
        </p:txBody>
      </p:sp>
      <p:pic>
        <p:nvPicPr>
          <p:cNvPr id="10" name="Picture 9" descr="Text&#10;&#10;Description automatically generated with medium confidence">
            <a:extLst>
              <a:ext uri="{FF2B5EF4-FFF2-40B4-BE49-F238E27FC236}">
                <a16:creationId xmlns:a16="http://schemas.microsoft.com/office/drawing/2014/main" id="{D1BBA72D-8B1F-4F86-B4B9-75AB9D1955A2}"/>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cxnSp>
        <p:nvCxnSpPr>
          <p:cNvPr id="12" name="Straight Connector 11">
            <a:extLst>
              <a:ext uri="{FF2B5EF4-FFF2-40B4-BE49-F238E27FC236}">
                <a16:creationId xmlns:a16="http://schemas.microsoft.com/office/drawing/2014/main" id="{85C9A8CF-648A-464F-99BD-F69AF3EF7DB1}"/>
              </a:ext>
            </a:extLst>
          </p:cNvPr>
          <p:cNvCxnSpPr/>
          <p:nvPr userDrawn="1"/>
        </p:nvCxnSpPr>
        <p:spPr>
          <a:xfrm>
            <a:off x="1012874" y="1364567"/>
            <a:ext cx="9922413"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49702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97"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96" r:id="rId13"/>
  </p:sldLayoutIdLst>
  <p:txStyles>
    <p:titleStyle>
      <a:lvl1pPr algn="l" defTabSz="914400" rtl="0" eaLnBrk="1" latinLnBrk="0" hangingPunct="1">
        <a:lnSpc>
          <a:spcPct val="90000"/>
        </a:lnSpc>
        <a:spcBef>
          <a:spcPct val="0"/>
        </a:spcBef>
        <a:buNone/>
        <a:defRPr sz="4000" b="0" kern="1200">
          <a:solidFill>
            <a:srgbClr val="A96828"/>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385955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4503C7-F6C1-46A5-8F89-B1F2132C4BB3}" type="datetimeFigureOut">
              <a:rPr lang="en-US" smtClean="0"/>
              <a:t>9/7/2021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1C2B1-3C3A-47B0-ABA3-58C593760B37}" type="slidenum">
              <a:rPr lang="en-US" smtClean="0"/>
              <a:t>‹#›</a:t>
            </a:fld>
            <a:endParaRPr lang="en-US"/>
          </a:p>
        </p:txBody>
      </p:sp>
      <p:cxnSp>
        <p:nvCxnSpPr>
          <p:cNvPr id="7" name="Straight Connector 6"/>
          <p:cNvCxnSpPr/>
          <p:nvPr userDrawn="1"/>
        </p:nvCxnSpPr>
        <p:spPr>
          <a:xfrm>
            <a:off x="1012874" y="1364567"/>
            <a:ext cx="9922413" cy="0"/>
          </a:xfrm>
          <a:prstGeom prst="line">
            <a:avLst/>
          </a:prstGeom>
          <a:ln w="38100">
            <a:solidFill>
              <a:srgbClr val="1BA6DF"/>
            </a:solidFill>
          </a:ln>
        </p:spPr>
        <p:style>
          <a:lnRef idx="1">
            <a:schemeClr val="accent1"/>
          </a:lnRef>
          <a:fillRef idx="0">
            <a:schemeClr val="accent1"/>
          </a:fillRef>
          <a:effectRef idx="0">
            <a:schemeClr val="accent1"/>
          </a:effectRef>
          <a:fontRef idx="minor">
            <a:schemeClr val="tx1"/>
          </a:fontRef>
        </p:style>
      </p:cxnSp>
      <p:pic>
        <p:nvPicPr>
          <p:cNvPr id="10" name="Picture 9" descr="Text&#10;&#10;Description automatically generated with medium confidence">
            <a:extLst>
              <a:ext uri="{FF2B5EF4-FFF2-40B4-BE49-F238E27FC236}">
                <a16:creationId xmlns:a16="http://schemas.microsoft.com/office/drawing/2014/main" id="{D94AC8EF-1D01-4048-9706-CF4BE60A3516}"/>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9536" y="5685183"/>
            <a:ext cx="1654140" cy="718791"/>
          </a:xfrm>
          <a:prstGeom prst="rect">
            <a:avLst/>
          </a:prstGeom>
        </p:spPr>
      </p:pic>
    </p:spTree>
    <p:extLst>
      <p:ext uri="{BB962C8B-B14F-4D97-AF65-F5344CB8AC3E}">
        <p14:creationId xmlns:p14="http://schemas.microsoft.com/office/powerpoint/2010/main" val="8594388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8"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700" r:id="rId13"/>
    <p:sldLayoutId id="2147483701" r:id="rId14"/>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png"/><Relationship Id="rId7" Type="http://schemas.openxmlformats.org/officeDocument/2006/relationships/image" Target="../media/image11.svg"/><Relationship Id="rId2" Type="http://schemas.openxmlformats.org/officeDocument/2006/relationships/chart" Target="../charts/chart1.xml"/><Relationship Id="rId1" Type="http://schemas.openxmlformats.org/officeDocument/2006/relationships/slideLayout" Target="../slideLayouts/slideLayout21.xml"/><Relationship Id="rId6" Type="http://schemas.openxmlformats.org/officeDocument/2006/relationships/image" Target="../media/image9.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1.png"/><Relationship Id="rId4" Type="http://schemas.openxmlformats.org/officeDocument/2006/relationships/image" Target="../media/image8.png"/><Relationship Id="rId9" Type="http://schemas.openxmlformats.org/officeDocument/2006/relationships/image" Target="../media/image13.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lstStyle/>
          <a:p>
            <a:r>
              <a:rPr lang="en-US">
                <a:cs typeface="Arial" panose="020B0604020202020204" pitchFamily="34" charset="0"/>
              </a:rPr>
              <a:t>State of Oklahoma</a:t>
            </a:r>
            <a:endParaRPr lang="en-US" b="0">
              <a:cs typeface="Arial" panose="020B0604020202020204" pitchFamily="34" charset="0"/>
            </a:endParaRPr>
          </a:p>
        </p:txBody>
      </p:sp>
      <p:sp>
        <p:nvSpPr>
          <p:cNvPr id="3" name="Subtitle 2"/>
          <p:cNvSpPr>
            <a:spLocks noGrp="1"/>
          </p:cNvSpPr>
          <p:nvPr>
            <p:ph type="subTitle" idx="1"/>
          </p:nvPr>
        </p:nvSpPr>
        <p:spPr/>
        <p:txBody>
          <a:bodyPr/>
          <a:lstStyle/>
          <a:p>
            <a:r>
              <a:rPr lang="en-US">
                <a:cs typeface="Arial" panose="020B0604020202020204" pitchFamily="34" charset="0"/>
              </a:rPr>
              <a:t>BrightPath Project Team Pulse </a:t>
            </a:r>
            <a:r>
              <a:rPr lang="en-US"/>
              <a:t>Assessment #2 Results</a:t>
            </a:r>
            <a:endParaRPr lang="en-US">
              <a:cs typeface="Arial" panose="020B0604020202020204" pitchFamily="34" charset="0"/>
            </a:endParaRPr>
          </a:p>
        </p:txBody>
      </p:sp>
    </p:spTree>
    <p:extLst>
      <p:ext uri="{BB962C8B-B14F-4D97-AF65-F5344CB8AC3E}">
        <p14:creationId xmlns:p14="http://schemas.microsoft.com/office/powerpoint/2010/main" val="1424123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E4107-672E-45F4-B186-1D6DACC12F80}"/>
              </a:ext>
            </a:extLst>
          </p:cNvPr>
          <p:cNvSpPr>
            <a:spLocks noGrp="1"/>
          </p:cNvSpPr>
          <p:nvPr>
            <p:ph type="title"/>
          </p:nvPr>
        </p:nvSpPr>
        <p:spPr>
          <a:xfrm>
            <a:off x="838200" y="286544"/>
            <a:ext cx="10515600" cy="1325563"/>
          </a:xfrm>
        </p:spPr>
        <p:txBody>
          <a:bodyPr>
            <a:noAutofit/>
          </a:bodyPr>
          <a:lstStyle/>
          <a:p>
            <a:r>
              <a:rPr lang="en-US" sz="2800"/>
              <a:t>Q5 Follow-up: What improvements to BrightPath communications can help better inform project team members?</a:t>
            </a:r>
          </a:p>
        </p:txBody>
      </p:sp>
      <p:sp>
        <p:nvSpPr>
          <p:cNvPr id="4" name="Rectangle 3">
            <a:extLst>
              <a:ext uri="{FF2B5EF4-FFF2-40B4-BE49-F238E27FC236}">
                <a16:creationId xmlns:a16="http://schemas.microsoft.com/office/drawing/2014/main" id="{E500ECC2-A3E5-4457-8F93-03B56FD3F4B0}"/>
              </a:ext>
            </a:extLst>
          </p:cNvPr>
          <p:cNvSpPr/>
          <p:nvPr/>
        </p:nvSpPr>
        <p:spPr>
          <a:xfrm>
            <a:off x="981324" y="1472131"/>
            <a:ext cx="10372476" cy="4524315"/>
          </a:xfrm>
          <a:prstGeom prst="rect">
            <a:avLst/>
          </a:prstGeom>
          <a:ln>
            <a:noFill/>
          </a:ln>
        </p:spPr>
        <p:txBody>
          <a:bodyPr wrap="square">
            <a:spAutoFit/>
          </a:bodyPr>
          <a:lstStyle/>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Continue to support and encourage the project team to gather outstanding business requirements timely because there are a few requirements that have been constantly pushed out week after week. </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I have not seen anything stating how changes will impact employees, there are some fairly big changes coming and I don't think we've gotten ahead of them or prepared enough communication to address those issues. </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Some dual data entry between Test Scenarios and the Issues Log. Would be great to make this process a bit more connected so we don't have to constantly review multiple logs. Please also review that the sort in the test scenarios is accurate, things should flow in order. Ours was mostly accurate but there were definitely a dozen or so test cases that were in various places in the list of test scenarios.</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This would have been 'Strongly Agree', but the tasks with unit testing were somewhat confusing.  It seems like they were just a little too concise for my preference.  </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Would have been great if business analysts were involved in collecting report specifications that included data source name, data source filter name, business object name and column names needed for the reports. I feel that we worked on building reports the hard way. </a:t>
            </a:r>
          </a:p>
        </p:txBody>
      </p:sp>
      <p:sp>
        <p:nvSpPr>
          <p:cNvPr id="6" name="Slide Number Placeholder 4">
            <a:extLst>
              <a:ext uri="{FF2B5EF4-FFF2-40B4-BE49-F238E27FC236}">
                <a16:creationId xmlns:a16="http://schemas.microsoft.com/office/drawing/2014/main" id="{1607142F-F463-4ABD-8A00-5C327731EFBE}"/>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latin typeface="Arial" panose="020B0604020202020204" pitchFamily="34" charset="0"/>
                <a:cs typeface="Arial" panose="020B0604020202020204" pitchFamily="34" charset="0"/>
              </a:rPr>
              <a:pPr/>
              <a:t>10</a:t>
            </a:fld>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446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AutoShape 3"/>
          <p:cNvSpPr>
            <a:spLocks noChangeArrowheads="1"/>
          </p:cNvSpPr>
          <p:nvPr/>
        </p:nvSpPr>
        <p:spPr bwMode="gray">
          <a:xfrm rot="5400000">
            <a:off x="2062794" y="-422710"/>
            <a:ext cx="481162" cy="3595977"/>
          </a:xfrm>
          <a:prstGeom prst="homePlate">
            <a:avLst>
              <a:gd name="adj" fmla="val 26949"/>
            </a:avLst>
          </a:prstGeom>
          <a:solidFill>
            <a:srgbClr val="002454"/>
          </a:solidFill>
          <a:ln w="9525" algn="ctr">
            <a:noFill/>
            <a:miter lim="800000"/>
            <a:headEnd/>
            <a:tailEnd/>
          </a:ln>
          <a:effectLst/>
        </p:spPr>
        <p:txBody>
          <a:bodyPr rot="10800000" vert="eaVert" lIns="91440" tIns="91440" rIns="91440" bIns="91440" anchor="ctr"/>
          <a:lstStyle/>
          <a:p>
            <a:pPr algn="ctr"/>
            <a:r>
              <a:rPr lang="en-US" sz="1600" b="1">
                <a:solidFill>
                  <a:schemeClr val="bg1"/>
                </a:solidFill>
                <a:latin typeface="Arial"/>
                <a:cs typeface="Arial"/>
              </a:rPr>
              <a:t>Survey Objectives</a:t>
            </a:r>
          </a:p>
        </p:txBody>
      </p:sp>
      <p:sp>
        <p:nvSpPr>
          <p:cNvPr id="40" name="Freeform 4"/>
          <p:cNvSpPr>
            <a:spLocks/>
          </p:cNvSpPr>
          <p:nvPr/>
        </p:nvSpPr>
        <p:spPr bwMode="gray">
          <a:xfrm>
            <a:off x="505389" y="1547690"/>
            <a:ext cx="3595975" cy="3993793"/>
          </a:xfrm>
          <a:custGeom>
            <a:avLst/>
            <a:gdLst/>
            <a:ahLst/>
            <a:cxnLst>
              <a:cxn ang="0">
                <a:pos x="2551" y="2008"/>
              </a:cxn>
              <a:cxn ang="0">
                <a:pos x="2551" y="0"/>
              </a:cxn>
              <a:cxn ang="0">
                <a:pos x="1274" y="97"/>
              </a:cxn>
              <a:cxn ang="0">
                <a:pos x="0" y="0"/>
              </a:cxn>
              <a:cxn ang="0">
                <a:pos x="0" y="2008"/>
              </a:cxn>
              <a:cxn ang="0">
                <a:pos x="2551" y="2008"/>
              </a:cxn>
            </a:cxnLst>
            <a:rect l="0" t="0" r="r" b="b"/>
            <a:pathLst>
              <a:path w="2551" h="2008">
                <a:moveTo>
                  <a:pt x="2551" y="2008"/>
                </a:moveTo>
                <a:lnTo>
                  <a:pt x="2551" y="0"/>
                </a:lnTo>
                <a:lnTo>
                  <a:pt x="1274" y="97"/>
                </a:lnTo>
                <a:lnTo>
                  <a:pt x="0" y="0"/>
                </a:lnTo>
                <a:lnTo>
                  <a:pt x="0" y="2008"/>
                </a:lnTo>
                <a:lnTo>
                  <a:pt x="2551" y="2008"/>
                </a:lnTo>
              </a:path>
            </a:pathLst>
          </a:custGeom>
          <a:solidFill>
            <a:schemeClr val="bg1"/>
          </a:solidFill>
          <a:ln w="9525" cmpd="sng">
            <a:solidFill>
              <a:schemeClr val="bg2"/>
            </a:solidFill>
            <a:prstDash val="solid"/>
            <a:round/>
            <a:headEnd/>
            <a:tailEnd/>
          </a:ln>
          <a:effectLst/>
        </p:spPr>
        <p:txBody>
          <a:bodyPr lIns="91440" tIns="274320" rIns="91440" bIns="91440" anchor="t"/>
          <a:lstStyle/>
          <a:p>
            <a:pPr marL="114300" lvl="1" indent="-114300">
              <a:buSzPct val="100000"/>
              <a:buFont typeface="Arial"/>
              <a:buChar char="•"/>
            </a:pPr>
            <a:r>
              <a:rPr lang="en-US" sz="1400" b="1">
                <a:latin typeface="Arial"/>
                <a:cs typeface="Arial"/>
              </a:rPr>
              <a:t>Measure Team's Work Against Major Project Milestones/Stages: </a:t>
            </a:r>
            <a:r>
              <a:rPr lang="en-US" sz="1400">
                <a:latin typeface="Arial"/>
                <a:cs typeface="Arial"/>
              </a:rPr>
              <a:t>Measure project team members' perception of, and sentiment about their role in accomplishing project phases/milestones </a:t>
            </a:r>
          </a:p>
          <a:p>
            <a:pPr marL="114300" lvl="1" indent="-114300">
              <a:buSzPct val="100000"/>
              <a:buFont typeface="Arial"/>
              <a:buChar char="•"/>
            </a:pPr>
            <a:r>
              <a:rPr lang="en-US" sz="1400" b="1">
                <a:latin typeface="Arial"/>
                <a:ea typeface="Verdana"/>
                <a:cs typeface="Arial"/>
              </a:rPr>
              <a:t>Strengthen Organizational Change Management Efforts: </a:t>
            </a:r>
            <a:r>
              <a:rPr lang="en-US" sz="1400">
                <a:latin typeface="Arial"/>
                <a:ea typeface="Verdana"/>
                <a:cs typeface="Arial"/>
              </a:rPr>
              <a:t>Enable the OCM Team to update the approach to delivering project communications, as needed</a:t>
            </a:r>
          </a:p>
          <a:p>
            <a:pPr marL="0" lvl="1">
              <a:spcBef>
                <a:spcPts val="600"/>
              </a:spcBef>
              <a:buSzPct val="100000"/>
            </a:pPr>
            <a:endParaRPr lang="en-US" sz="1400">
              <a:solidFill>
                <a:srgbClr val="002453"/>
              </a:solidFill>
              <a:latin typeface="Arial" panose="020B0604020202020204" pitchFamily="34" charset="0"/>
              <a:cs typeface="Arial" panose="020B0604020202020204" pitchFamily="34" charset="0"/>
            </a:endParaRPr>
          </a:p>
        </p:txBody>
      </p:sp>
      <p:sp>
        <p:nvSpPr>
          <p:cNvPr id="52" name="Slide Number Placeholder 4">
            <a:extLst>
              <a:ext uri="{FF2B5EF4-FFF2-40B4-BE49-F238E27FC236}">
                <a16:creationId xmlns:a16="http://schemas.microsoft.com/office/drawing/2014/main" id="{DA92C88C-FBC8-4FE1-833D-CC6A07F81983}"/>
              </a:ext>
            </a:extLst>
          </p:cNvPr>
          <p:cNvSpPr>
            <a:spLocks noGrp="1"/>
          </p:cNvSpPr>
          <p:nvPr>
            <p:ph type="sldNum" sz="quarter" idx="12"/>
          </p:nvPr>
        </p:nvSpPr>
        <p:spPr/>
        <p:txBody>
          <a:bodyPr/>
          <a:lstStyle>
            <a:lvl1pPr>
              <a:defRPr>
                <a:solidFill>
                  <a:schemeClr val="bg1"/>
                </a:solidFill>
              </a:defRPr>
            </a:lvl1pPr>
          </a:lstStyle>
          <a:p>
            <a:fld id="{C461C2B1-3C3A-47B0-ABA3-58C593760B37}" type="slidenum">
              <a:rPr lang="en-US" smtClean="0">
                <a:latin typeface="Arial" panose="020B0604020202020204" pitchFamily="34" charset="0"/>
                <a:cs typeface="Arial" panose="020B0604020202020204" pitchFamily="34" charset="0"/>
              </a:rPr>
              <a:pPr/>
              <a:t>2</a:t>
            </a:fld>
            <a:endParaRPr lang="en-US">
              <a:latin typeface="Arial" panose="020B0604020202020204" pitchFamily="34" charset="0"/>
              <a:cs typeface="Arial" panose="020B0604020202020204" pitchFamily="34" charset="0"/>
            </a:endParaRPr>
          </a:p>
        </p:txBody>
      </p:sp>
      <p:sp>
        <p:nvSpPr>
          <p:cNvPr id="13" name="Freeform 4">
            <a:extLst>
              <a:ext uri="{FF2B5EF4-FFF2-40B4-BE49-F238E27FC236}">
                <a16:creationId xmlns:a16="http://schemas.microsoft.com/office/drawing/2014/main" id="{EF63229B-E66F-42E0-8D96-7BD1ED8067B9}"/>
              </a:ext>
            </a:extLst>
          </p:cNvPr>
          <p:cNvSpPr>
            <a:spLocks/>
          </p:cNvSpPr>
          <p:nvPr/>
        </p:nvSpPr>
        <p:spPr bwMode="gray">
          <a:xfrm>
            <a:off x="4269335" y="1547690"/>
            <a:ext cx="3595975" cy="3993793"/>
          </a:xfrm>
          <a:custGeom>
            <a:avLst/>
            <a:gdLst/>
            <a:ahLst/>
            <a:cxnLst>
              <a:cxn ang="0">
                <a:pos x="2551" y="2008"/>
              </a:cxn>
              <a:cxn ang="0">
                <a:pos x="2551" y="0"/>
              </a:cxn>
              <a:cxn ang="0">
                <a:pos x="1274" y="97"/>
              </a:cxn>
              <a:cxn ang="0">
                <a:pos x="0" y="0"/>
              </a:cxn>
              <a:cxn ang="0">
                <a:pos x="0" y="2008"/>
              </a:cxn>
              <a:cxn ang="0">
                <a:pos x="2551" y="2008"/>
              </a:cxn>
            </a:cxnLst>
            <a:rect l="0" t="0" r="r" b="b"/>
            <a:pathLst>
              <a:path w="2551" h="2008">
                <a:moveTo>
                  <a:pt x="2551" y="2008"/>
                </a:moveTo>
                <a:lnTo>
                  <a:pt x="2551" y="0"/>
                </a:lnTo>
                <a:lnTo>
                  <a:pt x="1274" y="97"/>
                </a:lnTo>
                <a:lnTo>
                  <a:pt x="0" y="0"/>
                </a:lnTo>
                <a:lnTo>
                  <a:pt x="0" y="2008"/>
                </a:lnTo>
                <a:lnTo>
                  <a:pt x="2551" y="2008"/>
                </a:lnTo>
              </a:path>
            </a:pathLst>
          </a:custGeom>
          <a:solidFill>
            <a:schemeClr val="bg1"/>
          </a:solidFill>
          <a:ln w="9525" cmpd="sng">
            <a:solidFill>
              <a:schemeClr val="bg2"/>
            </a:solidFill>
            <a:prstDash val="solid"/>
            <a:round/>
            <a:headEnd/>
            <a:tailEnd/>
          </a:ln>
          <a:effectLst/>
        </p:spPr>
        <p:txBody>
          <a:bodyPr lIns="91440" tIns="274320" rIns="91440" bIns="91440" anchor="t"/>
          <a:lstStyle/>
          <a:p>
            <a:pPr marL="114300" lvl="1" indent="-114300">
              <a:spcBef>
                <a:spcPts val="600"/>
              </a:spcBef>
              <a:buSzPct val="100000"/>
              <a:buFont typeface="Arial"/>
              <a:buChar char="•"/>
            </a:pPr>
            <a:r>
              <a:rPr lang="en-US" sz="1400" b="1">
                <a:latin typeface="Arial"/>
                <a:cs typeface="Arial"/>
              </a:rPr>
              <a:t>Audience:</a:t>
            </a:r>
            <a:r>
              <a:rPr lang="en-US" sz="1400">
                <a:latin typeface="Arial"/>
                <a:cs typeface="Arial"/>
              </a:rPr>
              <a:t> BrightPath project team members (OK state employees, contractors, and vendor) </a:t>
            </a:r>
            <a:endParaRPr lang="en-US" sz="1400" b="1">
              <a:latin typeface="Arial"/>
              <a:cs typeface="Arial"/>
            </a:endParaRPr>
          </a:p>
          <a:p>
            <a:pPr marL="114300" lvl="1" indent="-114300">
              <a:spcBef>
                <a:spcPts val="600"/>
              </a:spcBef>
              <a:buSzPct val="100000"/>
              <a:buFont typeface="Arial"/>
              <a:buChar char="•"/>
            </a:pPr>
            <a:r>
              <a:rPr lang="en-US" sz="1400" b="1">
                <a:latin typeface="Arial"/>
                <a:cs typeface="Arial"/>
              </a:rPr>
              <a:t>Survey Awareness: </a:t>
            </a:r>
            <a:r>
              <a:rPr lang="en-US" sz="1400">
                <a:latin typeface="Arial"/>
                <a:cs typeface="Arial"/>
              </a:rPr>
              <a:t>An email preceded the first survey deployment, and the surveys will be sent directly from Office 365</a:t>
            </a:r>
            <a:endParaRPr lang="en-US" sz="1400" b="1">
              <a:latin typeface="Arial"/>
              <a:cs typeface="Arial"/>
            </a:endParaRPr>
          </a:p>
          <a:p>
            <a:pPr marL="114300" lvl="1" indent="-114300">
              <a:spcBef>
                <a:spcPts val="600"/>
              </a:spcBef>
              <a:buSzPct val="100000"/>
              <a:buFont typeface="Arial"/>
              <a:buChar char="•"/>
            </a:pPr>
            <a:r>
              <a:rPr lang="en-US" sz="1400" b="1">
                <a:latin typeface="Arial"/>
                <a:cs typeface="Arial"/>
              </a:rPr>
              <a:t>Survey Platform: </a:t>
            </a:r>
            <a:r>
              <a:rPr lang="en-US" sz="1400">
                <a:latin typeface="Arial"/>
                <a:cs typeface="Arial"/>
              </a:rPr>
              <a:t>Office 365 Forms</a:t>
            </a:r>
            <a:endParaRPr lang="en-US" sz="1400" b="1">
              <a:latin typeface="Arial"/>
              <a:cs typeface="Arial"/>
            </a:endParaRPr>
          </a:p>
          <a:p>
            <a:pPr marL="114300" lvl="1" indent="-114300">
              <a:spcBef>
                <a:spcPts val="600"/>
              </a:spcBef>
              <a:buSzPct val="100000"/>
              <a:buFont typeface="Arial"/>
              <a:buChar char="•"/>
            </a:pPr>
            <a:r>
              <a:rPr lang="en-US" sz="1400" b="1">
                <a:latin typeface="Arial"/>
                <a:cs typeface="Arial"/>
              </a:rPr>
              <a:t>Distribution Dates: </a:t>
            </a:r>
            <a:r>
              <a:rPr lang="en-US" sz="1400">
                <a:latin typeface="Arial"/>
                <a:cs typeface="Arial"/>
              </a:rPr>
              <a:t>following the completion of key project phases/milestones (5/21/21, 8/16/21, 11/4/21, 4/5/22, 6/5/22)</a:t>
            </a:r>
          </a:p>
          <a:p>
            <a:pPr marL="114300" lvl="1" indent="-114300">
              <a:spcBef>
                <a:spcPts val="600"/>
              </a:spcBef>
              <a:buSzPct val="100000"/>
              <a:buFont typeface="Arial"/>
              <a:buChar char="•"/>
            </a:pPr>
            <a:r>
              <a:rPr lang="en-US" sz="1400" b="1">
                <a:latin typeface="Arial"/>
                <a:cs typeface="Arial"/>
              </a:rPr>
              <a:t>Sender: </a:t>
            </a:r>
            <a:r>
              <a:rPr lang="en-US" sz="1400">
                <a:latin typeface="Arial"/>
                <a:cs typeface="Arial"/>
              </a:rPr>
              <a:t>Paul Heffley</a:t>
            </a:r>
            <a:r>
              <a:rPr lang="en-US" sz="1400" b="1">
                <a:latin typeface="Arial"/>
                <a:cs typeface="Arial"/>
              </a:rPr>
              <a:t> </a:t>
            </a:r>
            <a:endParaRPr lang="en-US" sz="1400">
              <a:cs typeface="Calibri" panose="020F0502020204030204"/>
            </a:endParaRPr>
          </a:p>
          <a:p>
            <a:pPr marL="114300" lvl="1" indent="-114300">
              <a:spcBef>
                <a:spcPts val="600"/>
              </a:spcBef>
              <a:buSzPct val="100000"/>
              <a:buFont typeface="Arial"/>
              <a:buChar char="•"/>
            </a:pPr>
            <a:r>
              <a:rPr lang="en-US" sz="1400" b="1">
                <a:latin typeface="Arial"/>
                <a:cs typeface="Arial"/>
              </a:rPr>
              <a:t>Time to Complete:</a:t>
            </a:r>
            <a:r>
              <a:rPr lang="en-US" sz="1400">
                <a:latin typeface="Arial"/>
                <a:cs typeface="Arial"/>
              </a:rPr>
              <a:t> less than 3 minutes</a:t>
            </a:r>
            <a:endParaRPr lang="en-US" sz="1400">
              <a:ea typeface="+mn-lt"/>
              <a:cs typeface="+mn-lt"/>
            </a:endParaRPr>
          </a:p>
          <a:p>
            <a:pPr marL="114300" lvl="1" indent="-114300">
              <a:spcBef>
                <a:spcPts val="600"/>
              </a:spcBef>
              <a:buSzPct val="100000"/>
              <a:buFont typeface="Arial"/>
              <a:buChar char="•"/>
            </a:pPr>
            <a:endParaRPr lang="en-US" sz="1400">
              <a:solidFill>
                <a:srgbClr val="002453"/>
              </a:solidFill>
              <a:latin typeface="Arial" panose="020B0604020202020204" pitchFamily="34" charset="0"/>
              <a:cs typeface="Arial" panose="020B0604020202020204" pitchFamily="34" charset="0"/>
            </a:endParaRPr>
          </a:p>
        </p:txBody>
      </p:sp>
      <p:sp>
        <p:nvSpPr>
          <p:cNvPr id="14" name="AutoShape 3">
            <a:extLst>
              <a:ext uri="{FF2B5EF4-FFF2-40B4-BE49-F238E27FC236}">
                <a16:creationId xmlns:a16="http://schemas.microsoft.com/office/drawing/2014/main" id="{518B3454-06D1-40AE-A159-8F5A65E77A12}"/>
              </a:ext>
            </a:extLst>
          </p:cNvPr>
          <p:cNvSpPr>
            <a:spLocks noChangeArrowheads="1"/>
          </p:cNvSpPr>
          <p:nvPr/>
        </p:nvSpPr>
        <p:spPr bwMode="gray">
          <a:xfrm rot="5400000">
            <a:off x="5826741" y="-422712"/>
            <a:ext cx="481162" cy="3595977"/>
          </a:xfrm>
          <a:prstGeom prst="homePlate">
            <a:avLst>
              <a:gd name="adj" fmla="val 26949"/>
            </a:avLst>
          </a:prstGeom>
          <a:solidFill>
            <a:srgbClr val="002454"/>
          </a:solidFill>
          <a:ln w="9525" algn="ctr">
            <a:noFill/>
            <a:miter lim="800000"/>
            <a:headEnd/>
            <a:tailEnd/>
          </a:ln>
          <a:effectLst/>
        </p:spPr>
        <p:txBody>
          <a:bodyPr rot="10800000" vert="eaVert" lIns="91440" tIns="91440" rIns="91440" bIns="91440" anchor="ctr"/>
          <a:lstStyle/>
          <a:p>
            <a:pPr algn="ctr"/>
            <a:r>
              <a:rPr lang="en-US" sz="1600" b="1">
                <a:solidFill>
                  <a:schemeClr val="bg1"/>
                </a:solidFill>
                <a:latin typeface="Arial"/>
                <a:cs typeface="Arial"/>
              </a:rPr>
              <a:t>Survey Distribution</a:t>
            </a:r>
          </a:p>
        </p:txBody>
      </p:sp>
      <p:sp>
        <p:nvSpPr>
          <p:cNvPr id="15" name="Freeform 4">
            <a:extLst>
              <a:ext uri="{FF2B5EF4-FFF2-40B4-BE49-F238E27FC236}">
                <a16:creationId xmlns:a16="http://schemas.microsoft.com/office/drawing/2014/main" id="{4F0D64FE-6339-45C9-A867-69A8A4BC178D}"/>
              </a:ext>
            </a:extLst>
          </p:cNvPr>
          <p:cNvSpPr>
            <a:spLocks/>
          </p:cNvSpPr>
          <p:nvPr/>
        </p:nvSpPr>
        <p:spPr bwMode="gray">
          <a:xfrm>
            <a:off x="8033154" y="1547689"/>
            <a:ext cx="3595975" cy="3993793"/>
          </a:xfrm>
          <a:custGeom>
            <a:avLst/>
            <a:gdLst/>
            <a:ahLst/>
            <a:cxnLst>
              <a:cxn ang="0">
                <a:pos x="2551" y="2008"/>
              </a:cxn>
              <a:cxn ang="0">
                <a:pos x="2551" y="0"/>
              </a:cxn>
              <a:cxn ang="0">
                <a:pos x="1274" y="97"/>
              </a:cxn>
              <a:cxn ang="0">
                <a:pos x="0" y="0"/>
              </a:cxn>
              <a:cxn ang="0">
                <a:pos x="0" y="2008"/>
              </a:cxn>
              <a:cxn ang="0">
                <a:pos x="2551" y="2008"/>
              </a:cxn>
            </a:cxnLst>
            <a:rect l="0" t="0" r="r" b="b"/>
            <a:pathLst>
              <a:path w="2551" h="2008">
                <a:moveTo>
                  <a:pt x="2551" y="2008"/>
                </a:moveTo>
                <a:lnTo>
                  <a:pt x="2551" y="0"/>
                </a:lnTo>
                <a:lnTo>
                  <a:pt x="1274" y="97"/>
                </a:lnTo>
                <a:lnTo>
                  <a:pt x="0" y="0"/>
                </a:lnTo>
                <a:lnTo>
                  <a:pt x="0" y="2008"/>
                </a:lnTo>
                <a:lnTo>
                  <a:pt x="2551" y="2008"/>
                </a:lnTo>
              </a:path>
            </a:pathLst>
          </a:custGeom>
          <a:solidFill>
            <a:schemeClr val="bg1"/>
          </a:solidFill>
          <a:ln w="9525" cmpd="sng">
            <a:solidFill>
              <a:schemeClr val="bg2"/>
            </a:solidFill>
            <a:prstDash val="solid"/>
            <a:round/>
            <a:headEnd/>
            <a:tailEnd/>
          </a:ln>
          <a:effectLst/>
        </p:spPr>
        <p:txBody>
          <a:bodyPr lIns="91440" tIns="274320" rIns="91440" bIns="91440" anchor="t"/>
          <a:lstStyle/>
          <a:p>
            <a:pPr marL="114300" lvl="1" indent="-114300">
              <a:spcBef>
                <a:spcPts val="600"/>
              </a:spcBef>
              <a:buSzPct val="100000"/>
              <a:buFont typeface="Arial"/>
              <a:buChar char="•"/>
            </a:pPr>
            <a:r>
              <a:rPr lang="en-US" sz="1400" b="1">
                <a:latin typeface="Arial" panose="020B0604020202020204" pitchFamily="34" charset="0"/>
                <a:cs typeface="Arial" panose="020B0604020202020204" pitchFamily="34" charset="0"/>
              </a:rPr>
              <a:t>Communication Tracker</a:t>
            </a:r>
            <a:r>
              <a:rPr lang="en-US" sz="1400">
                <a:latin typeface="Arial" panose="020B0604020202020204" pitchFamily="34" charset="0"/>
                <a:cs typeface="Arial" panose="020B0604020202020204" pitchFamily="34" charset="0"/>
              </a:rPr>
              <a:t> will include survey schedule to manage expectations for cadence and timing</a:t>
            </a:r>
            <a:endParaRPr lang="en-US" sz="1400" b="1">
              <a:latin typeface="Arial" panose="020B0604020202020204" pitchFamily="34" charset="0"/>
              <a:cs typeface="Arial" panose="020B0604020202020204" pitchFamily="34" charset="0"/>
            </a:endParaRPr>
          </a:p>
          <a:p>
            <a:pPr marL="114300" lvl="1" indent="-114300">
              <a:spcBef>
                <a:spcPts val="600"/>
              </a:spcBef>
              <a:buSzPct val="100000"/>
              <a:buFont typeface="Arial"/>
              <a:buChar char="•"/>
            </a:pPr>
            <a:r>
              <a:rPr lang="en-US" sz="1400" b="1">
                <a:latin typeface="Arial" panose="020B0604020202020204" pitchFamily="34" charset="0"/>
                <a:cs typeface="Arial" panose="020B0604020202020204" pitchFamily="34" charset="0"/>
              </a:rPr>
              <a:t>Demographic data </a:t>
            </a:r>
            <a:r>
              <a:rPr lang="en-US" sz="1400">
                <a:latin typeface="Arial" panose="020B0604020202020204" pitchFamily="34" charset="0"/>
                <a:cs typeface="Arial" panose="020B0604020202020204" pitchFamily="34" charset="0"/>
              </a:rPr>
              <a:t>(e.g., workstream &amp; role) is captured to identify specific roles/agencies</a:t>
            </a:r>
          </a:p>
          <a:p>
            <a:pPr marL="114300" lvl="1" indent="-114300">
              <a:spcBef>
                <a:spcPts val="600"/>
              </a:spcBef>
              <a:buSzPct val="100000"/>
              <a:buFont typeface="Arial"/>
              <a:buChar char="•"/>
            </a:pPr>
            <a:r>
              <a:rPr lang="en-US" sz="1400" b="1">
                <a:latin typeface="Arial"/>
                <a:cs typeface="Arial"/>
              </a:rPr>
              <a:t>Analysis: </a:t>
            </a:r>
            <a:r>
              <a:rPr lang="en-US" sz="1400">
                <a:latin typeface="Arial"/>
                <a:cs typeface="Arial"/>
              </a:rPr>
              <a:t>Shared within two weeks of survey collection with BrightPath leadership and project team members</a:t>
            </a:r>
            <a:endParaRPr lang="en-US" sz="1400"/>
          </a:p>
          <a:p>
            <a:pPr marL="114300" lvl="1" indent="-114300">
              <a:spcBef>
                <a:spcPts val="600"/>
              </a:spcBef>
              <a:buSzPct val="100000"/>
              <a:buFont typeface="Arial"/>
              <a:buChar char="•"/>
            </a:pPr>
            <a:endParaRPr lang="en-US" sz="1400">
              <a:solidFill>
                <a:srgbClr val="002453"/>
              </a:solidFill>
              <a:latin typeface="Arial" panose="020B0604020202020204" pitchFamily="34" charset="0"/>
              <a:cs typeface="Arial" panose="020B0604020202020204" pitchFamily="34" charset="0"/>
            </a:endParaRPr>
          </a:p>
        </p:txBody>
      </p:sp>
      <p:sp>
        <p:nvSpPr>
          <p:cNvPr id="16" name="AutoShape 3">
            <a:extLst>
              <a:ext uri="{FF2B5EF4-FFF2-40B4-BE49-F238E27FC236}">
                <a16:creationId xmlns:a16="http://schemas.microsoft.com/office/drawing/2014/main" id="{6B6D2C78-37EA-4D2E-A637-B4634416B6F6}"/>
              </a:ext>
            </a:extLst>
          </p:cNvPr>
          <p:cNvSpPr>
            <a:spLocks noChangeArrowheads="1"/>
          </p:cNvSpPr>
          <p:nvPr/>
        </p:nvSpPr>
        <p:spPr bwMode="gray">
          <a:xfrm rot="5400000">
            <a:off x="9590560" y="-422713"/>
            <a:ext cx="481162" cy="3595977"/>
          </a:xfrm>
          <a:prstGeom prst="homePlate">
            <a:avLst>
              <a:gd name="adj" fmla="val 26949"/>
            </a:avLst>
          </a:prstGeom>
          <a:solidFill>
            <a:srgbClr val="002454"/>
          </a:solidFill>
          <a:ln w="9525" algn="ctr">
            <a:noFill/>
            <a:miter lim="800000"/>
            <a:headEnd/>
            <a:tailEnd/>
          </a:ln>
          <a:effectLst/>
        </p:spPr>
        <p:txBody>
          <a:bodyPr rot="10800000" vert="eaVert" lIns="91440" tIns="91440" rIns="91440" bIns="91440" anchor="ctr"/>
          <a:lstStyle/>
          <a:p>
            <a:pPr algn="ctr"/>
            <a:r>
              <a:rPr lang="en-US" sz="1600" b="1">
                <a:solidFill>
                  <a:schemeClr val="bg1"/>
                </a:solidFill>
                <a:latin typeface="Arial"/>
                <a:cs typeface="Arial"/>
              </a:rPr>
              <a:t>Survey Details &amp; Tracking</a:t>
            </a:r>
          </a:p>
        </p:txBody>
      </p:sp>
      <p:sp>
        <p:nvSpPr>
          <p:cNvPr id="12" name="Arc 11">
            <a:extLst>
              <a:ext uri="{FF2B5EF4-FFF2-40B4-BE49-F238E27FC236}">
                <a16:creationId xmlns:a16="http://schemas.microsoft.com/office/drawing/2014/main" id="{A3A0427F-013E-4414-A18C-E71685879A08}"/>
              </a:ext>
            </a:extLst>
          </p:cNvPr>
          <p:cNvSpPr/>
          <p:nvPr/>
        </p:nvSpPr>
        <p:spPr>
          <a:xfrm>
            <a:off x="-6022868" y="547185"/>
            <a:ext cx="12801392" cy="284536"/>
          </a:xfrm>
          <a:prstGeom prst="arc">
            <a:avLst/>
          </a:prstGeom>
          <a:noFill/>
          <a:ln w="57150">
            <a:solidFill>
              <a:srgbClr val="00245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TextBox 16">
            <a:extLst>
              <a:ext uri="{FF2B5EF4-FFF2-40B4-BE49-F238E27FC236}">
                <a16:creationId xmlns:a16="http://schemas.microsoft.com/office/drawing/2014/main" id="{E8C12D0C-5406-4A0F-8A2A-394CA56BEAAC}"/>
              </a:ext>
            </a:extLst>
          </p:cNvPr>
          <p:cNvSpPr txBox="1"/>
          <p:nvPr/>
        </p:nvSpPr>
        <p:spPr>
          <a:xfrm>
            <a:off x="259882" y="134754"/>
            <a:ext cx="11421256" cy="461665"/>
          </a:xfrm>
          <a:prstGeom prst="rect">
            <a:avLst/>
          </a:prstGeom>
          <a:noFill/>
        </p:spPr>
        <p:txBody>
          <a:bodyPr wrap="square" rtlCol="0">
            <a:spAutoFit/>
          </a:bodyPr>
          <a:lstStyle/>
          <a:p>
            <a:r>
              <a:rPr lang="en-US" sz="2400" b="1">
                <a:latin typeface="Arial" panose="020B0604020202020204" pitchFamily="34" charset="0"/>
                <a:cs typeface="Arial" panose="020B0604020202020204" pitchFamily="34" charset="0"/>
              </a:rPr>
              <a:t>BrightPath Project Team Survey</a:t>
            </a:r>
          </a:p>
        </p:txBody>
      </p:sp>
    </p:spTree>
    <p:extLst>
      <p:ext uri="{BB962C8B-B14F-4D97-AF65-F5344CB8AC3E}">
        <p14:creationId xmlns:p14="http://schemas.microsoft.com/office/powerpoint/2010/main" val="3846486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Arc 71">
            <a:extLst>
              <a:ext uri="{FF2B5EF4-FFF2-40B4-BE49-F238E27FC236}">
                <a16:creationId xmlns:a16="http://schemas.microsoft.com/office/drawing/2014/main" id="{ED1550A7-8234-4A7F-B314-A6E4B05BEC63}"/>
              </a:ext>
            </a:extLst>
          </p:cNvPr>
          <p:cNvSpPr/>
          <p:nvPr/>
        </p:nvSpPr>
        <p:spPr>
          <a:xfrm>
            <a:off x="-6022868" y="547185"/>
            <a:ext cx="12801392" cy="284536"/>
          </a:xfrm>
          <a:prstGeom prst="arc">
            <a:avLst/>
          </a:prstGeom>
          <a:noFill/>
          <a:ln w="57150">
            <a:solidFill>
              <a:schemeClr val="bg1">
                <a:lumMod val="65000"/>
                <a:alpha val="79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F4F91000-0B31-4665-8890-00E3EF44E1A2}"/>
              </a:ext>
            </a:extLst>
          </p:cNvPr>
          <p:cNvSpPr txBox="1"/>
          <p:nvPr/>
        </p:nvSpPr>
        <p:spPr>
          <a:xfrm>
            <a:off x="731708" y="838029"/>
            <a:ext cx="2958549" cy="369332"/>
          </a:xfrm>
          <a:prstGeom prst="rect">
            <a:avLst/>
          </a:prstGeom>
          <a:solidFill>
            <a:srgbClr val="0066A6"/>
          </a:solidFill>
          <a:ln>
            <a:solidFill>
              <a:schemeClr val="bg2">
                <a:lumMod val="10000"/>
              </a:schemeClr>
            </a:solidFill>
          </a:ln>
        </p:spPr>
        <p:txBody>
          <a:bodyPr wrap="square" rtlCol="0">
            <a:spAutoFit/>
          </a:bodyPr>
          <a:lstStyle/>
          <a:p>
            <a:pPr algn="ctr"/>
            <a:r>
              <a:rPr lang="en-US" b="1">
                <a:solidFill>
                  <a:schemeClr val="bg1"/>
                </a:solidFill>
                <a:latin typeface="Arial" panose="020B0604020202020204" pitchFamily="34" charset="0"/>
                <a:cs typeface="Arial" panose="020B0604020202020204" pitchFamily="34" charset="0"/>
              </a:rPr>
              <a:t>What We Did</a:t>
            </a:r>
          </a:p>
        </p:txBody>
      </p:sp>
      <p:sp>
        <p:nvSpPr>
          <p:cNvPr id="7" name="TextBox 6">
            <a:extLst>
              <a:ext uri="{FF2B5EF4-FFF2-40B4-BE49-F238E27FC236}">
                <a16:creationId xmlns:a16="http://schemas.microsoft.com/office/drawing/2014/main" id="{7BFC0C51-3B0A-49A4-A1D2-61DA0EC22515}"/>
              </a:ext>
            </a:extLst>
          </p:cNvPr>
          <p:cNvSpPr txBox="1"/>
          <p:nvPr/>
        </p:nvSpPr>
        <p:spPr>
          <a:xfrm>
            <a:off x="3748285" y="838029"/>
            <a:ext cx="4228626" cy="369332"/>
          </a:xfrm>
          <a:prstGeom prst="rect">
            <a:avLst/>
          </a:prstGeom>
          <a:solidFill>
            <a:srgbClr val="A96827"/>
          </a:solidFill>
          <a:ln>
            <a:solidFill>
              <a:schemeClr val="bg2">
                <a:lumMod val="10000"/>
              </a:schemeClr>
            </a:solidFill>
          </a:ln>
        </p:spPr>
        <p:txBody>
          <a:bodyPr wrap="square" rtlCol="0">
            <a:spAutoFit/>
          </a:bodyPr>
          <a:lstStyle/>
          <a:p>
            <a:pPr algn="ctr"/>
            <a:r>
              <a:rPr lang="en-US" b="1">
                <a:solidFill>
                  <a:schemeClr val="bg1"/>
                </a:solidFill>
                <a:latin typeface="Arial" panose="020B0604020202020204" pitchFamily="34" charset="0"/>
                <a:cs typeface="Arial" panose="020B0604020202020204" pitchFamily="34" charset="0"/>
              </a:rPr>
              <a:t>What We Learned</a:t>
            </a:r>
          </a:p>
        </p:txBody>
      </p:sp>
      <p:sp>
        <p:nvSpPr>
          <p:cNvPr id="12" name="TextBox 11">
            <a:extLst>
              <a:ext uri="{FF2B5EF4-FFF2-40B4-BE49-F238E27FC236}">
                <a16:creationId xmlns:a16="http://schemas.microsoft.com/office/drawing/2014/main" id="{A7D22E39-E584-4B86-95A4-1FF7E60EACC7}"/>
              </a:ext>
            </a:extLst>
          </p:cNvPr>
          <p:cNvSpPr txBox="1"/>
          <p:nvPr/>
        </p:nvSpPr>
        <p:spPr>
          <a:xfrm>
            <a:off x="8034940" y="838029"/>
            <a:ext cx="3628234" cy="369332"/>
          </a:xfrm>
          <a:prstGeom prst="rect">
            <a:avLst/>
          </a:prstGeom>
          <a:solidFill>
            <a:srgbClr val="32691E"/>
          </a:solidFill>
          <a:ln>
            <a:solidFill>
              <a:schemeClr val="bg2">
                <a:lumMod val="10000"/>
              </a:schemeClr>
            </a:solidFill>
          </a:ln>
        </p:spPr>
        <p:txBody>
          <a:bodyPr wrap="square" rtlCol="0">
            <a:spAutoFit/>
          </a:bodyPr>
          <a:lstStyle/>
          <a:p>
            <a:pPr algn="ctr"/>
            <a:r>
              <a:rPr lang="en-US" b="1">
                <a:solidFill>
                  <a:schemeClr val="bg1"/>
                </a:solidFill>
                <a:latin typeface="Arial" panose="020B0604020202020204" pitchFamily="34" charset="0"/>
                <a:cs typeface="Arial" panose="020B0604020202020204" pitchFamily="34" charset="0"/>
              </a:rPr>
              <a:t>Key Takeaways</a:t>
            </a:r>
          </a:p>
        </p:txBody>
      </p:sp>
      <p:sp>
        <p:nvSpPr>
          <p:cNvPr id="13" name="TextBox 12">
            <a:extLst>
              <a:ext uri="{FF2B5EF4-FFF2-40B4-BE49-F238E27FC236}">
                <a16:creationId xmlns:a16="http://schemas.microsoft.com/office/drawing/2014/main" id="{2C9156DA-ADA5-4ADA-B4AF-F42F602DE02F}"/>
              </a:ext>
            </a:extLst>
          </p:cNvPr>
          <p:cNvSpPr txBox="1"/>
          <p:nvPr/>
        </p:nvSpPr>
        <p:spPr>
          <a:xfrm>
            <a:off x="8062629" y="1245111"/>
            <a:ext cx="3612698" cy="4478149"/>
          </a:xfrm>
          <a:prstGeom prst="rect">
            <a:avLst/>
          </a:prstGeom>
          <a:noFill/>
          <a:ln>
            <a:solidFill>
              <a:schemeClr val="bg1">
                <a:lumMod val="65000"/>
              </a:schemeClr>
            </a:solidFill>
          </a:ln>
        </p:spPr>
        <p:txBody>
          <a:bodyPr wrap="square" lIns="91440" tIns="45720" rIns="91440" bIns="45720" rtlCol="0" anchor="t">
            <a:spAutoFit/>
          </a:bodyPr>
          <a:lstStyle/>
          <a:p>
            <a:pPr marL="365760"/>
            <a:r>
              <a:rPr lang="en-US" sz="1500" b="1" dirty="0">
                <a:latin typeface="Arial"/>
                <a:cs typeface="Arial"/>
              </a:rPr>
              <a:t>Project Team Perception: </a:t>
            </a:r>
            <a:r>
              <a:rPr lang="en-US" sz="1500" dirty="0">
                <a:latin typeface="Arial"/>
                <a:cs typeface="Arial"/>
              </a:rPr>
              <a:t>BrightPath project team members </a:t>
            </a:r>
            <a:r>
              <a:rPr lang="en-US" sz="1500" i="1" dirty="0">
                <a:latin typeface="Arial"/>
                <a:cs typeface="Arial"/>
              </a:rPr>
              <a:t>continue to have a positive perception of implementation activities </a:t>
            </a:r>
            <a:r>
              <a:rPr lang="en-US" sz="1500" dirty="0">
                <a:latin typeface="Arial"/>
                <a:cs typeface="Arial"/>
              </a:rPr>
              <a:t>and communications provided to date</a:t>
            </a:r>
            <a:endParaRPr lang="en-US" sz="1500" dirty="0">
              <a:latin typeface="Arial" panose="020B0604020202020204" pitchFamily="34" charset="0"/>
              <a:cs typeface="Arial" panose="020B0604020202020204" pitchFamily="34" charset="0"/>
            </a:endParaRPr>
          </a:p>
          <a:p>
            <a:pPr marL="365760"/>
            <a:r>
              <a:rPr lang="en-US" sz="1500" b="1" dirty="0">
                <a:latin typeface="Arial"/>
                <a:cs typeface="Arial"/>
              </a:rPr>
              <a:t>Project Stage Outcomes: </a:t>
            </a:r>
            <a:r>
              <a:rPr lang="en-US" sz="1500" dirty="0">
                <a:latin typeface="Arial"/>
                <a:cs typeface="Arial"/>
              </a:rPr>
              <a:t>Team members feel that the majority of workstream activities and outcomes were achieved, although </a:t>
            </a:r>
            <a:r>
              <a:rPr lang="en-US" sz="1500" i="1" dirty="0">
                <a:latin typeface="Arial"/>
                <a:cs typeface="Arial"/>
              </a:rPr>
              <a:t>team members would like increased access to the Testing team and training during unit testing</a:t>
            </a:r>
            <a:endParaRPr lang="en-US" sz="1500" dirty="0">
              <a:latin typeface="Arial"/>
              <a:cs typeface="Arial"/>
            </a:endParaRPr>
          </a:p>
          <a:p>
            <a:pPr marL="365760"/>
            <a:r>
              <a:rPr lang="en-US" sz="1500" b="1" dirty="0">
                <a:latin typeface="Arial"/>
                <a:cs typeface="Arial"/>
              </a:rPr>
              <a:t>Change Management: </a:t>
            </a:r>
            <a:r>
              <a:rPr lang="en-US" sz="1500" i="1" dirty="0">
                <a:latin typeface="Arial"/>
                <a:cs typeface="Arial"/>
              </a:rPr>
              <a:t>Fewer project team members feel CM materials are helping employees prepare </a:t>
            </a:r>
            <a:r>
              <a:rPr lang="en-US" sz="1500" dirty="0">
                <a:latin typeface="Arial"/>
                <a:cs typeface="Arial"/>
              </a:rPr>
              <a:t>for the Workday implementation; </a:t>
            </a:r>
            <a:r>
              <a:rPr lang="en-US" sz="1500" i="1" dirty="0">
                <a:latin typeface="Arial"/>
                <a:cs typeface="Arial"/>
              </a:rPr>
              <a:t>more believe these materials are easy to understand</a:t>
            </a:r>
            <a:endParaRPr lang="en-US" sz="1500" b="1" i="1" dirty="0">
              <a:latin typeface="Arial"/>
              <a:cs typeface="Arial"/>
            </a:endParaRPr>
          </a:p>
        </p:txBody>
      </p:sp>
      <p:sp>
        <p:nvSpPr>
          <p:cNvPr id="18" name="Rectangle 17">
            <a:extLst>
              <a:ext uri="{FF2B5EF4-FFF2-40B4-BE49-F238E27FC236}">
                <a16:creationId xmlns:a16="http://schemas.microsoft.com/office/drawing/2014/main" id="{BBE98649-AE66-4A7F-9416-BA058D667F18}"/>
              </a:ext>
            </a:extLst>
          </p:cNvPr>
          <p:cNvSpPr/>
          <p:nvPr/>
        </p:nvSpPr>
        <p:spPr>
          <a:xfrm rot="16200000">
            <a:off x="5689717" y="3430578"/>
            <a:ext cx="369331" cy="4206344"/>
          </a:xfrm>
          <a:prstGeom prst="rect">
            <a:avLst/>
          </a:prstGeom>
          <a:gradFill>
            <a:gsLst>
              <a:gs pos="0">
                <a:srgbClr val="FF572F"/>
              </a:gs>
              <a:gs pos="71000">
                <a:schemeClr val="accent6"/>
              </a:gs>
              <a:gs pos="63000">
                <a:schemeClr val="accent4"/>
              </a:gs>
              <a:gs pos="37000">
                <a:srgbClr val="FFC000"/>
              </a:gs>
              <a:gs pos="29000">
                <a:srgbClr val="FF572F"/>
              </a:gs>
              <a:gs pos="100000">
                <a:schemeClr val="accent6"/>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E251CC52-EEB3-4AD2-A8AB-5819F8BD9485}"/>
              </a:ext>
            </a:extLst>
          </p:cNvPr>
          <p:cNvSpPr/>
          <p:nvPr/>
        </p:nvSpPr>
        <p:spPr>
          <a:xfrm>
            <a:off x="7556362" y="1474937"/>
            <a:ext cx="355850" cy="365715"/>
          </a:xfrm>
          <a:prstGeom prst="ellipse">
            <a:avLst/>
          </a:prstGeom>
          <a:ln>
            <a:solidFill>
              <a:schemeClr val="accent1">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6" name="Oval 25">
            <a:extLst>
              <a:ext uri="{FF2B5EF4-FFF2-40B4-BE49-F238E27FC236}">
                <a16:creationId xmlns:a16="http://schemas.microsoft.com/office/drawing/2014/main" id="{09A2B8B7-DC65-4B11-BC69-A8ED34C8303F}"/>
              </a:ext>
            </a:extLst>
          </p:cNvPr>
          <p:cNvSpPr/>
          <p:nvPr/>
        </p:nvSpPr>
        <p:spPr>
          <a:xfrm>
            <a:off x="7556692" y="2207354"/>
            <a:ext cx="355850" cy="365715"/>
          </a:xfrm>
          <a:prstGeom prst="ellipse">
            <a:avLst/>
          </a:prstGeom>
          <a:solidFill>
            <a:schemeClr val="accent6"/>
          </a:solidFill>
          <a:ln>
            <a:solidFill>
              <a:schemeClr val="accent1">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20238B0B-CAA9-4611-990D-2940F72A9EC1}"/>
              </a:ext>
            </a:extLst>
          </p:cNvPr>
          <p:cNvSpPr/>
          <p:nvPr/>
        </p:nvSpPr>
        <p:spPr>
          <a:xfrm>
            <a:off x="7560843" y="3027402"/>
            <a:ext cx="355850" cy="365715"/>
          </a:xfrm>
          <a:prstGeom prst="ellipse">
            <a:avLst/>
          </a:prstGeom>
          <a:solidFill>
            <a:schemeClr val="accent6"/>
          </a:solidFill>
          <a:ln>
            <a:solidFill>
              <a:schemeClr val="accent1">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10A8A1C-E355-440B-81D1-5BB1043E9DE3}"/>
              </a:ext>
            </a:extLst>
          </p:cNvPr>
          <p:cNvSpPr/>
          <p:nvPr/>
        </p:nvSpPr>
        <p:spPr>
          <a:xfrm>
            <a:off x="7552541" y="3847450"/>
            <a:ext cx="355850" cy="365715"/>
          </a:xfrm>
          <a:prstGeom prst="ellipse">
            <a:avLst/>
          </a:prstGeom>
          <a:solidFill>
            <a:schemeClr val="accent6"/>
          </a:solidFill>
          <a:ln>
            <a:solidFill>
              <a:schemeClr val="accent1">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82D5795E-ABC9-4B00-BEB1-CA073B8B8006}"/>
              </a:ext>
            </a:extLst>
          </p:cNvPr>
          <p:cNvSpPr txBox="1"/>
          <p:nvPr/>
        </p:nvSpPr>
        <p:spPr>
          <a:xfrm>
            <a:off x="7543422" y="1517540"/>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4.6</a:t>
            </a:r>
            <a:endParaRPr lang="en-US" sz="3200">
              <a:solidFill>
                <a:schemeClr val="bg1"/>
              </a:solidFill>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1C292814-2298-41A6-B6AE-2CB0538088B8}"/>
              </a:ext>
            </a:extLst>
          </p:cNvPr>
          <p:cNvSpPr txBox="1"/>
          <p:nvPr/>
        </p:nvSpPr>
        <p:spPr>
          <a:xfrm>
            <a:off x="7543422" y="2261022"/>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4.6</a:t>
            </a:r>
            <a:endParaRPr lang="en-US" sz="3200">
              <a:solidFill>
                <a:schemeClr val="bg1"/>
              </a:solidFill>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B4CB94DD-6AAC-47B6-9E7E-67B22C41353E}"/>
              </a:ext>
            </a:extLst>
          </p:cNvPr>
          <p:cNvSpPr txBox="1"/>
          <p:nvPr/>
        </p:nvSpPr>
        <p:spPr>
          <a:xfrm>
            <a:off x="7536645" y="3077286"/>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4.5</a:t>
            </a:r>
            <a:endParaRPr lang="en-US" sz="3200">
              <a:solidFill>
                <a:schemeClr val="bg1"/>
              </a:solidFill>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D56B6CF7-021B-4624-B7D8-8B6E2F6BA60F}"/>
              </a:ext>
            </a:extLst>
          </p:cNvPr>
          <p:cNvSpPr txBox="1"/>
          <p:nvPr/>
        </p:nvSpPr>
        <p:spPr>
          <a:xfrm>
            <a:off x="7533466" y="3897538"/>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4.3</a:t>
            </a:r>
            <a:endParaRPr lang="en-US" sz="2400">
              <a:solidFill>
                <a:schemeClr val="bg1"/>
              </a:solidFill>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98ED8C39-AA17-4550-A6E4-FEAB17293182}"/>
              </a:ext>
            </a:extLst>
          </p:cNvPr>
          <p:cNvSpPr txBox="1"/>
          <p:nvPr/>
        </p:nvSpPr>
        <p:spPr>
          <a:xfrm>
            <a:off x="3542503" y="5346940"/>
            <a:ext cx="1725183" cy="369332"/>
          </a:xfrm>
          <a:prstGeom prst="rect">
            <a:avLst/>
          </a:prstGeom>
          <a:noFill/>
          <a:ln>
            <a:noFill/>
          </a:ln>
        </p:spPr>
        <p:txBody>
          <a:bodyPr wrap="square" rtlCol="0">
            <a:spAutoFit/>
          </a:bodyPr>
          <a:lstStyle/>
          <a:p>
            <a:pPr algn="ctr"/>
            <a:r>
              <a:rPr lang="en-US" sz="900" cap="small">
                <a:solidFill>
                  <a:schemeClr val="bg1"/>
                </a:solidFill>
                <a:latin typeface="Arial" panose="020B0604020202020204" pitchFamily="34" charset="0"/>
                <a:cs typeface="Arial" panose="020B0604020202020204" pitchFamily="34" charset="0"/>
              </a:rPr>
              <a:t>Score 1-2</a:t>
            </a:r>
          </a:p>
          <a:p>
            <a:pPr algn="ctr"/>
            <a:r>
              <a:rPr lang="en-US" sz="900" cap="small">
                <a:solidFill>
                  <a:schemeClr val="bg1"/>
                </a:solidFill>
                <a:latin typeface="Arial" panose="020B0604020202020204" pitchFamily="34" charset="0"/>
                <a:cs typeface="Arial" panose="020B0604020202020204" pitchFamily="34" charset="0"/>
              </a:rPr>
              <a:t>Strongly disagree</a:t>
            </a:r>
          </a:p>
        </p:txBody>
      </p:sp>
      <p:sp>
        <p:nvSpPr>
          <p:cNvPr id="46" name="TextBox 45">
            <a:extLst>
              <a:ext uri="{FF2B5EF4-FFF2-40B4-BE49-F238E27FC236}">
                <a16:creationId xmlns:a16="http://schemas.microsoft.com/office/drawing/2014/main" id="{1392E809-0FDF-45FF-B246-F0FD3D459FD0}"/>
              </a:ext>
            </a:extLst>
          </p:cNvPr>
          <p:cNvSpPr txBox="1"/>
          <p:nvPr/>
        </p:nvSpPr>
        <p:spPr>
          <a:xfrm>
            <a:off x="4882412" y="5349084"/>
            <a:ext cx="1725183" cy="369332"/>
          </a:xfrm>
          <a:prstGeom prst="rect">
            <a:avLst/>
          </a:prstGeom>
          <a:noFill/>
        </p:spPr>
        <p:txBody>
          <a:bodyPr wrap="square" rtlCol="0">
            <a:spAutoFit/>
          </a:bodyPr>
          <a:lstStyle/>
          <a:p>
            <a:pPr algn="ctr"/>
            <a:r>
              <a:rPr lang="en-US" sz="900" cap="small">
                <a:solidFill>
                  <a:schemeClr val="bg1"/>
                </a:solidFill>
                <a:latin typeface="Arial" panose="020B0604020202020204" pitchFamily="34" charset="0"/>
                <a:cs typeface="Arial" panose="020B0604020202020204" pitchFamily="34" charset="0"/>
              </a:rPr>
              <a:t>Score 3</a:t>
            </a:r>
          </a:p>
          <a:p>
            <a:pPr algn="ctr"/>
            <a:r>
              <a:rPr lang="en-US" sz="900" cap="small">
                <a:solidFill>
                  <a:schemeClr val="bg1"/>
                </a:solidFill>
                <a:latin typeface="Arial" panose="020B0604020202020204" pitchFamily="34" charset="0"/>
                <a:cs typeface="Arial" panose="020B0604020202020204" pitchFamily="34" charset="0"/>
              </a:rPr>
              <a:t>neutral</a:t>
            </a:r>
          </a:p>
        </p:txBody>
      </p:sp>
      <p:sp>
        <p:nvSpPr>
          <p:cNvPr id="47" name="TextBox 46">
            <a:extLst>
              <a:ext uri="{FF2B5EF4-FFF2-40B4-BE49-F238E27FC236}">
                <a16:creationId xmlns:a16="http://schemas.microsoft.com/office/drawing/2014/main" id="{CAF9366D-1E52-4EB4-B171-86F376EDA000}"/>
              </a:ext>
            </a:extLst>
          </p:cNvPr>
          <p:cNvSpPr txBox="1"/>
          <p:nvPr/>
        </p:nvSpPr>
        <p:spPr>
          <a:xfrm>
            <a:off x="6393512" y="5346940"/>
            <a:ext cx="1725183" cy="369332"/>
          </a:xfrm>
          <a:prstGeom prst="rect">
            <a:avLst/>
          </a:prstGeom>
          <a:noFill/>
        </p:spPr>
        <p:txBody>
          <a:bodyPr wrap="square" rtlCol="0">
            <a:spAutoFit/>
          </a:bodyPr>
          <a:lstStyle/>
          <a:p>
            <a:pPr algn="ctr"/>
            <a:r>
              <a:rPr lang="en-US" sz="900" cap="small">
                <a:solidFill>
                  <a:schemeClr val="bg1"/>
                </a:solidFill>
                <a:latin typeface="Arial" panose="020B0604020202020204" pitchFamily="34" charset="0"/>
                <a:cs typeface="Arial" panose="020B0604020202020204" pitchFamily="34" charset="0"/>
              </a:rPr>
              <a:t>Score 4-5</a:t>
            </a:r>
          </a:p>
          <a:p>
            <a:pPr algn="ctr"/>
            <a:r>
              <a:rPr lang="en-US" sz="900" cap="small">
                <a:solidFill>
                  <a:schemeClr val="bg1"/>
                </a:solidFill>
                <a:latin typeface="Arial" panose="020B0604020202020204" pitchFamily="34" charset="0"/>
                <a:cs typeface="Arial" panose="020B0604020202020204" pitchFamily="34" charset="0"/>
              </a:rPr>
              <a:t>Strongly agree</a:t>
            </a:r>
          </a:p>
        </p:txBody>
      </p:sp>
      <p:graphicFrame>
        <p:nvGraphicFramePr>
          <p:cNvPr id="52" name="Chart 51">
            <a:extLst>
              <a:ext uri="{FF2B5EF4-FFF2-40B4-BE49-F238E27FC236}">
                <a16:creationId xmlns:a16="http://schemas.microsoft.com/office/drawing/2014/main" id="{D3075223-4EB2-41EA-A06A-1EA8731E82CA}"/>
              </a:ext>
            </a:extLst>
          </p:cNvPr>
          <p:cNvGraphicFramePr/>
          <p:nvPr>
            <p:extLst>
              <p:ext uri="{D42A27DB-BD31-4B8C-83A1-F6EECF244321}">
                <p14:modId xmlns:p14="http://schemas.microsoft.com/office/powerpoint/2010/main" val="3850027485"/>
              </p:ext>
            </p:extLst>
          </p:nvPr>
        </p:nvGraphicFramePr>
        <p:xfrm>
          <a:off x="869578" y="1591373"/>
          <a:ext cx="2550275" cy="1367940"/>
        </p:xfrm>
        <a:graphic>
          <a:graphicData uri="http://schemas.openxmlformats.org/drawingml/2006/chart">
            <c:chart xmlns:c="http://schemas.openxmlformats.org/drawingml/2006/chart" xmlns:r="http://schemas.openxmlformats.org/officeDocument/2006/relationships" r:id="rId2"/>
          </a:graphicData>
        </a:graphic>
      </p:graphicFrame>
      <p:sp>
        <p:nvSpPr>
          <p:cNvPr id="74" name="TextBox 73">
            <a:extLst>
              <a:ext uri="{FF2B5EF4-FFF2-40B4-BE49-F238E27FC236}">
                <a16:creationId xmlns:a16="http://schemas.microsoft.com/office/drawing/2014/main" id="{E9EF325E-2AAE-4915-8E07-FF01781B6E87}"/>
              </a:ext>
            </a:extLst>
          </p:cNvPr>
          <p:cNvSpPr txBox="1"/>
          <p:nvPr/>
        </p:nvSpPr>
        <p:spPr>
          <a:xfrm>
            <a:off x="699217" y="2800026"/>
            <a:ext cx="2986958" cy="307777"/>
          </a:xfrm>
          <a:prstGeom prst="rect">
            <a:avLst/>
          </a:prstGeom>
          <a:noFill/>
        </p:spPr>
        <p:txBody>
          <a:bodyPr wrap="square" rtlCol="0">
            <a:spAutoFit/>
          </a:bodyPr>
          <a:lstStyle/>
          <a:p>
            <a:pPr algn="ctr"/>
            <a:r>
              <a:rPr lang="en-US" sz="1400" i="1">
                <a:latin typeface="Arial" panose="020B0604020202020204" pitchFamily="34" charset="0"/>
                <a:cs typeface="Arial" panose="020B0604020202020204" pitchFamily="34" charset="0"/>
              </a:rPr>
              <a:t>Response Rate</a:t>
            </a:r>
          </a:p>
        </p:txBody>
      </p:sp>
      <p:sp>
        <p:nvSpPr>
          <p:cNvPr id="75" name="TextBox 74">
            <a:extLst>
              <a:ext uri="{FF2B5EF4-FFF2-40B4-BE49-F238E27FC236}">
                <a16:creationId xmlns:a16="http://schemas.microsoft.com/office/drawing/2014/main" id="{217D7C95-D7EA-4340-90C3-DDC1A08CD22A}"/>
              </a:ext>
            </a:extLst>
          </p:cNvPr>
          <p:cNvSpPr txBox="1"/>
          <p:nvPr/>
        </p:nvSpPr>
        <p:spPr>
          <a:xfrm>
            <a:off x="680166" y="1202281"/>
            <a:ext cx="2927867" cy="523220"/>
          </a:xfrm>
          <a:prstGeom prst="rect">
            <a:avLst/>
          </a:prstGeom>
          <a:noFill/>
        </p:spPr>
        <p:txBody>
          <a:bodyPr wrap="square" rtlCol="0">
            <a:spAutoFit/>
          </a:bodyPr>
          <a:lstStyle/>
          <a:p>
            <a:r>
              <a:rPr lang="en-US" sz="1400">
                <a:latin typeface="Arial" panose="020B0604020202020204" pitchFamily="34" charset="0"/>
                <a:cs typeface="Arial" panose="020B0604020202020204" pitchFamily="34" charset="0"/>
              </a:rPr>
              <a:t>Surveyed 118* BrightPath team members Aug 16 – Sept 1, 2021.</a:t>
            </a:r>
          </a:p>
        </p:txBody>
      </p:sp>
      <p:sp>
        <p:nvSpPr>
          <p:cNvPr id="77" name="Rectangle 76">
            <a:extLst>
              <a:ext uri="{FF2B5EF4-FFF2-40B4-BE49-F238E27FC236}">
                <a16:creationId xmlns:a16="http://schemas.microsoft.com/office/drawing/2014/main" id="{EC1BCFD4-7D31-4801-89FD-A03249026393}"/>
              </a:ext>
            </a:extLst>
          </p:cNvPr>
          <p:cNvSpPr/>
          <p:nvPr/>
        </p:nvSpPr>
        <p:spPr>
          <a:xfrm>
            <a:off x="3763489" y="1252866"/>
            <a:ext cx="4223624" cy="699097"/>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380C9BCC-5165-4D7C-87A6-0D1ED825DB42}"/>
              </a:ext>
            </a:extLst>
          </p:cNvPr>
          <p:cNvSpPr/>
          <p:nvPr/>
        </p:nvSpPr>
        <p:spPr>
          <a:xfrm>
            <a:off x="3763489" y="2054522"/>
            <a:ext cx="4223624" cy="699097"/>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83DCB2AA-A695-4CD3-A5BB-7CC225F840E5}"/>
              </a:ext>
            </a:extLst>
          </p:cNvPr>
          <p:cNvSpPr/>
          <p:nvPr/>
        </p:nvSpPr>
        <p:spPr>
          <a:xfrm>
            <a:off x="3753287" y="2853406"/>
            <a:ext cx="4223624" cy="699097"/>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749CDB95-710A-470D-8248-0FB0F4BBB30A}"/>
              </a:ext>
            </a:extLst>
          </p:cNvPr>
          <p:cNvSpPr/>
          <p:nvPr/>
        </p:nvSpPr>
        <p:spPr>
          <a:xfrm>
            <a:off x="3753287" y="3670684"/>
            <a:ext cx="4223624" cy="699097"/>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sp>
        <p:nvSpPr>
          <p:cNvPr id="44" name="TextBox 43">
            <a:extLst>
              <a:ext uri="{FF2B5EF4-FFF2-40B4-BE49-F238E27FC236}">
                <a16:creationId xmlns:a16="http://schemas.microsoft.com/office/drawing/2014/main" id="{9DE36FCE-C2AA-4B5F-910C-F27926E9B8C1}"/>
              </a:ext>
            </a:extLst>
          </p:cNvPr>
          <p:cNvSpPr txBox="1"/>
          <p:nvPr/>
        </p:nvSpPr>
        <p:spPr>
          <a:xfrm>
            <a:off x="7500521" y="4673077"/>
            <a:ext cx="465830"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3.8</a:t>
            </a:r>
            <a:endParaRPr lang="en-US" sz="3200">
              <a:solidFill>
                <a:schemeClr val="bg1"/>
              </a:solidFill>
              <a:latin typeface="Arial" panose="020B0604020202020204" pitchFamily="34" charset="0"/>
              <a:cs typeface="Arial" panose="020B0604020202020204" pitchFamily="34" charset="0"/>
            </a:endParaRPr>
          </a:p>
        </p:txBody>
      </p:sp>
      <p:pic>
        <p:nvPicPr>
          <p:cNvPr id="22" name="Picture 21" descr="Icon&#10;&#10;Description automatically generated">
            <a:extLst>
              <a:ext uri="{FF2B5EF4-FFF2-40B4-BE49-F238E27FC236}">
                <a16:creationId xmlns:a16="http://schemas.microsoft.com/office/drawing/2014/main" id="{7243C116-AED1-4814-86B8-4F587AD4FE5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58490" y="4574192"/>
            <a:ext cx="475745" cy="435098"/>
          </a:xfrm>
          <a:prstGeom prst="rect">
            <a:avLst/>
          </a:prstGeom>
        </p:spPr>
      </p:pic>
      <p:sp>
        <p:nvSpPr>
          <p:cNvPr id="76" name="Rectangle 75">
            <a:extLst>
              <a:ext uri="{FF2B5EF4-FFF2-40B4-BE49-F238E27FC236}">
                <a16:creationId xmlns:a16="http://schemas.microsoft.com/office/drawing/2014/main" id="{974F8524-AF6D-43CF-A68B-6F9478D602BD}"/>
              </a:ext>
            </a:extLst>
          </p:cNvPr>
          <p:cNvSpPr/>
          <p:nvPr/>
        </p:nvSpPr>
        <p:spPr>
          <a:xfrm>
            <a:off x="4356802" y="4518303"/>
            <a:ext cx="2773202" cy="669414"/>
          </a:xfrm>
          <a:prstGeom prst="rect">
            <a:avLst/>
          </a:prstGeom>
          <a:ln>
            <a:noFill/>
          </a:ln>
        </p:spPr>
        <p:txBody>
          <a:bodyPr wrap="square">
            <a:spAutoFit/>
          </a:bodyPr>
          <a:lstStyle/>
          <a:p>
            <a:pPr>
              <a:lnSpc>
                <a:spcPts val="1500"/>
              </a:lnSpc>
            </a:pPr>
            <a:r>
              <a:rPr lang="en-US" sz="1300">
                <a:latin typeface="Arial" panose="020B0604020202020204" pitchFamily="34" charset="0"/>
                <a:cs typeface="Arial" panose="020B0604020202020204" pitchFamily="34" charset="0"/>
              </a:rPr>
              <a:t>I believe that BrightPath communications sent to the project team are easy to understand.</a:t>
            </a:r>
          </a:p>
        </p:txBody>
      </p:sp>
      <p:sp>
        <p:nvSpPr>
          <p:cNvPr id="81" name="Rectangle 80">
            <a:extLst>
              <a:ext uri="{FF2B5EF4-FFF2-40B4-BE49-F238E27FC236}">
                <a16:creationId xmlns:a16="http://schemas.microsoft.com/office/drawing/2014/main" id="{8C57AA23-6133-4796-99C6-CAF2E3D50F72}"/>
              </a:ext>
            </a:extLst>
          </p:cNvPr>
          <p:cNvSpPr/>
          <p:nvPr/>
        </p:nvSpPr>
        <p:spPr>
          <a:xfrm>
            <a:off x="3753287" y="4472680"/>
            <a:ext cx="4223624" cy="699097"/>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sp>
        <p:nvSpPr>
          <p:cNvPr id="82" name="Rectangle 81">
            <a:extLst>
              <a:ext uri="{FF2B5EF4-FFF2-40B4-BE49-F238E27FC236}">
                <a16:creationId xmlns:a16="http://schemas.microsoft.com/office/drawing/2014/main" id="{3101F849-96DB-408D-9D0A-487E78085702}"/>
              </a:ext>
            </a:extLst>
          </p:cNvPr>
          <p:cNvSpPr/>
          <p:nvPr/>
        </p:nvSpPr>
        <p:spPr>
          <a:xfrm>
            <a:off x="4374650" y="2068395"/>
            <a:ext cx="2510285" cy="669414"/>
          </a:xfrm>
          <a:prstGeom prst="rect">
            <a:avLst/>
          </a:prstGeom>
          <a:ln>
            <a:noFill/>
          </a:ln>
        </p:spPr>
        <p:txBody>
          <a:bodyPr wrap="square">
            <a:spAutoFit/>
          </a:bodyPr>
          <a:lstStyle/>
          <a:p>
            <a:pPr>
              <a:lnSpc>
                <a:spcPts val="1500"/>
              </a:lnSpc>
            </a:pPr>
            <a:r>
              <a:rPr lang="en-US" sz="1300">
                <a:solidFill>
                  <a:srgbClr val="000000"/>
                </a:solidFill>
                <a:latin typeface="Arial" panose="020B0604020202020204" pitchFamily="34" charset="0"/>
                <a:cs typeface="Arial" panose="020B0604020202020204" pitchFamily="34" charset="0"/>
              </a:rPr>
              <a:t>I have observed Oklahoma leadership actively supporting BrightPath.</a:t>
            </a:r>
            <a:endParaRPr lang="en-US" sz="1300">
              <a:latin typeface="Arial" panose="020B0604020202020204" pitchFamily="34" charset="0"/>
              <a:cs typeface="Arial" panose="020B0604020202020204" pitchFamily="34" charset="0"/>
            </a:endParaRPr>
          </a:p>
        </p:txBody>
      </p:sp>
      <p:sp>
        <p:nvSpPr>
          <p:cNvPr id="83" name="Rectangle 82">
            <a:extLst>
              <a:ext uri="{FF2B5EF4-FFF2-40B4-BE49-F238E27FC236}">
                <a16:creationId xmlns:a16="http://schemas.microsoft.com/office/drawing/2014/main" id="{FA07E710-144D-41E8-B2CE-67A8B372E32D}"/>
              </a:ext>
            </a:extLst>
          </p:cNvPr>
          <p:cNvSpPr/>
          <p:nvPr/>
        </p:nvSpPr>
        <p:spPr>
          <a:xfrm>
            <a:off x="4372935" y="2855451"/>
            <a:ext cx="2512000" cy="692497"/>
          </a:xfrm>
          <a:prstGeom prst="rect">
            <a:avLst/>
          </a:prstGeom>
          <a:ln>
            <a:noFill/>
          </a:ln>
        </p:spPr>
        <p:txBody>
          <a:bodyPr wrap="square">
            <a:spAutoFit/>
          </a:bodyPr>
          <a:lstStyle/>
          <a:p>
            <a:pPr fontAlgn="base"/>
            <a:r>
              <a:rPr lang="en-US" sz="1300">
                <a:latin typeface="Arial" panose="020B0604020202020204" pitchFamily="34" charset="0"/>
                <a:cs typeface="Arial" panose="020B0604020202020204" pitchFamily="34" charset="0"/>
              </a:rPr>
              <a:t>I believe my workstream helped the broader team achieve the outcomes for this milestone.</a:t>
            </a:r>
          </a:p>
        </p:txBody>
      </p:sp>
      <p:sp>
        <p:nvSpPr>
          <p:cNvPr id="84" name="Rectangle 83">
            <a:extLst>
              <a:ext uri="{FF2B5EF4-FFF2-40B4-BE49-F238E27FC236}">
                <a16:creationId xmlns:a16="http://schemas.microsoft.com/office/drawing/2014/main" id="{DF12E3BE-F5B8-4EA2-B3AF-3E6AF2CE6F62}"/>
              </a:ext>
            </a:extLst>
          </p:cNvPr>
          <p:cNvSpPr/>
          <p:nvPr/>
        </p:nvSpPr>
        <p:spPr>
          <a:xfrm>
            <a:off x="4363537" y="3677265"/>
            <a:ext cx="2766468" cy="718915"/>
          </a:xfrm>
          <a:prstGeom prst="rect">
            <a:avLst/>
          </a:prstGeom>
          <a:ln>
            <a:noFill/>
          </a:ln>
        </p:spPr>
        <p:txBody>
          <a:bodyPr wrap="square">
            <a:spAutoFit/>
          </a:bodyPr>
          <a:lstStyle/>
          <a:p>
            <a:pPr fontAlgn="base">
              <a:lnSpc>
                <a:spcPct val="107000"/>
              </a:lnSpc>
              <a:spcAft>
                <a:spcPts val="800"/>
              </a:spcAft>
            </a:pPr>
            <a:r>
              <a:rPr lang="en-US" sz="1300">
                <a:latin typeface="Arial" panose="020B0604020202020204" pitchFamily="34" charset="0"/>
                <a:ea typeface="Calibri" panose="020F0502020204030204" pitchFamily="34" charset="0"/>
                <a:cs typeface="Arial" panose="020B0604020202020204" pitchFamily="34" charset="0"/>
              </a:rPr>
              <a:t>I believe that BrightPath CM activities are helping employees prepare for the implementation.​</a:t>
            </a:r>
          </a:p>
        </p:txBody>
      </p:sp>
      <p:pic>
        <p:nvPicPr>
          <p:cNvPr id="86" name="Graphic 85" descr="Business Growth">
            <a:extLst>
              <a:ext uri="{FF2B5EF4-FFF2-40B4-BE49-F238E27FC236}">
                <a16:creationId xmlns:a16="http://schemas.microsoft.com/office/drawing/2014/main" id="{3073CD9A-136E-4645-A3FA-46CA5F136A31}"/>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3867921" y="3005087"/>
            <a:ext cx="494895" cy="494270"/>
          </a:xfrm>
          <a:prstGeom prst="rect">
            <a:avLst/>
          </a:prstGeom>
        </p:spPr>
      </p:pic>
      <p:pic>
        <p:nvPicPr>
          <p:cNvPr id="87" name="Graphic 86" descr="Meeting">
            <a:extLst>
              <a:ext uri="{FF2B5EF4-FFF2-40B4-BE49-F238E27FC236}">
                <a16:creationId xmlns:a16="http://schemas.microsoft.com/office/drawing/2014/main" id="{FD77F6D6-A40C-47F2-82B6-C343287110AA}"/>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3894373" y="2164012"/>
            <a:ext cx="494895" cy="494270"/>
          </a:xfrm>
          <a:prstGeom prst="rect">
            <a:avLst/>
          </a:prstGeom>
        </p:spPr>
      </p:pic>
      <p:sp>
        <p:nvSpPr>
          <p:cNvPr id="49" name="Rectangle 48">
            <a:extLst>
              <a:ext uri="{FF2B5EF4-FFF2-40B4-BE49-F238E27FC236}">
                <a16:creationId xmlns:a16="http://schemas.microsoft.com/office/drawing/2014/main" id="{443C0088-8E4E-4CE0-8F08-B13DD9CB81A3}"/>
              </a:ext>
            </a:extLst>
          </p:cNvPr>
          <p:cNvSpPr/>
          <p:nvPr/>
        </p:nvSpPr>
        <p:spPr>
          <a:xfrm>
            <a:off x="4353420" y="1355863"/>
            <a:ext cx="2611114" cy="477054"/>
          </a:xfrm>
          <a:prstGeom prst="rect">
            <a:avLst/>
          </a:prstGeom>
          <a:ln>
            <a:noFill/>
          </a:ln>
        </p:spPr>
        <p:txBody>
          <a:bodyPr wrap="square">
            <a:spAutoFit/>
          </a:bodyPr>
          <a:lstStyle/>
          <a:p>
            <a:pPr>
              <a:lnSpc>
                <a:spcPts val="1500"/>
              </a:lnSpc>
            </a:pPr>
            <a:r>
              <a:rPr lang="en-US" sz="1300">
                <a:solidFill>
                  <a:srgbClr val="000000"/>
                </a:solidFill>
                <a:latin typeface="Arial" panose="020B0604020202020204" pitchFamily="34" charset="0"/>
                <a:ea typeface="Times New Roman" panose="02020603050405020304" pitchFamily="18" charset="0"/>
                <a:cs typeface="Arial" panose="020B0604020202020204" pitchFamily="34" charset="0"/>
              </a:rPr>
              <a:t>I am optimistic about the Workday implementation.</a:t>
            </a:r>
            <a:endParaRPr lang="en-US" sz="1300">
              <a:latin typeface="Arial" panose="020B0604020202020204" pitchFamily="34" charset="0"/>
              <a:cs typeface="Arial" panose="020B0604020202020204" pitchFamily="34" charset="0"/>
            </a:endParaRPr>
          </a:p>
        </p:txBody>
      </p:sp>
      <p:grpSp>
        <p:nvGrpSpPr>
          <p:cNvPr id="55" name="Group 367">
            <a:extLst>
              <a:ext uri="{FF2B5EF4-FFF2-40B4-BE49-F238E27FC236}">
                <a16:creationId xmlns:a16="http://schemas.microsoft.com/office/drawing/2014/main" id="{D9C4B5DA-52F0-419C-BE66-08225A0BCB4E}"/>
              </a:ext>
            </a:extLst>
          </p:cNvPr>
          <p:cNvGrpSpPr>
            <a:grpSpLocks noChangeAspect="1"/>
          </p:cNvGrpSpPr>
          <p:nvPr/>
        </p:nvGrpSpPr>
        <p:grpSpPr bwMode="auto">
          <a:xfrm>
            <a:off x="3916967" y="1362673"/>
            <a:ext cx="427893" cy="429151"/>
            <a:chOff x="4383" y="2091"/>
            <a:chExt cx="340" cy="341"/>
          </a:xfrm>
          <a:solidFill>
            <a:schemeClr val="tx1"/>
          </a:solidFill>
        </p:grpSpPr>
        <p:sp>
          <p:nvSpPr>
            <p:cNvPr id="56" name="Freeform 262">
              <a:extLst>
                <a:ext uri="{FF2B5EF4-FFF2-40B4-BE49-F238E27FC236}">
                  <a16:creationId xmlns:a16="http://schemas.microsoft.com/office/drawing/2014/main" id="{28F71228-86A7-417E-9543-1E26F4D10FCC}"/>
                </a:ext>
              </a:extLst>
            </p:cNvPr>
            <p:cNvSpPr>
              <a:spLocks noEditPoints="1"/>
            </p:cNvSpPr>
            <p:nvPr/>
          </p:nvSpPr>
          <p:spPr bwMode="auto">
            <a:xfrm>
              <a:off x="4445" y="2169"/>
              <a:ext cx="200" cy="170"/>
            </a:xfrm>
            <a:custGeom>
              <a:avLst/>
              <a:gdLst>
                <a:gd name="T0" fmla="*/ 23 w 300"/>
                <a:gd name="T1" fmla="*/ 245 h 256"/>
                <a:gd name="T2" fmla="*/ 2 w 300"/>
                <a:gd name="T3" fmla="*/ 245 h 256"/>
                <a:gd name="T4" fmla="*/ 12 w 300"/>
                <a:gd name="T5" fmla="*/ 213 h 256"/>
                <a:gd name="T6" fmla="*/ 55 w 300"/>
                <a:gd name="T7" fmla="*/ 192 h 256"/>
                <a:gd name="T8" fmla="*/ 44 w 300"/>
                <a:gd name="T9" fmla="*/ 245 h 256"/>
                <a:gd name="T10" fmla="*/ 66 w 300"/>
                <a:gd name="T11" fmla="*/ 245 h 256"/>
                <a:gd name="T12" fmla="*/ 55 w 300"/>
                <a:gd name="T13" fmla="*/ 192 h 256"/>
                <a:gd name="T14" fmla="*/ 87 w 300"/>
                <a:gd name="T15" fmla="*/ 171 h 256"/>
                <a:gd name="T16" fmla="*/ 98 w 300"/>
                <a:gd name="T17" fmla="*/ 256 h 256"/>
                <a:gd name="T18" fmla="*/ 108 w 300"/>
                <a:gd name="T19" fmla="*/ 171 h 256"/>
                <a:gd name="T20" fmla="*/ 140 w 300"/>
                <a:gd name="T21" fmla="*/ 149 h 256"/>
                <a:gd name="T22" fmla="*/ 130 w 300"/>
                <a:gd name="T23" fmla="*/ 245 h 256"/>
                <a:gd name="T24" fmla="*/ 151 w 300"/>
                <a:gd name="T25" fmla="*/ 245 h 256"/>
                <a:gd name="T26" fmla="*/ 140 w 300"/>
                <a:gd name="T27" fmla="*/ 149 h 256"/>
                <a:gd name="T28" fmla="*/ 172 w 300"/>
                <a:gd name="T29" fmla="*/ 160 h 256"/>
                <a:gd name="T30" fmla="*/ 183 w 300"/>
                <a:gd name="T31" fmla="*/ 256 h 256"/>
                <a:gd name="T32" fmla="*/ 194 w 300"/>
                <a:gd name="T33" fmla="*/ 160 h 256"/>
                <a:gd name="T34" fmla="*/ 226 w 300"/>
                <a:gd name="T35" fmla="*/ 117 h 256"/>
                <a:gd name="T36" fmla="*/ 215 w 300"/>
                <a:gd name="T37" fmla="*/ 245 h 256"/>
                <a:gd name="T38" fmla="*/ 236 w 300"/>
                <a:gd name="T39" fmla="*/ 245 h 256"/>
                <a:gd name="T40" fmla="*/ 226 w 300"/>
                <a:gd name="T41" fmla="*/ 117 h 256"/>
                <a:gd name="T42" fmla="*/ 258 w 300"/>
                <a:gd name="T43" fmla="*/ 96 h 256"/>
                <a:gd name="T44" fmla="*/ 268 w 300"/>
                <a:gd name="T45" fmla="*/ 256 h 256"/>
                <a:gd name="T46" fmla="*/ 279 w 300"/>
                <a:gd name="T47" fmla="*/ 96 h 256"/>
                <a:gd name="T48" fmla="*/ 300 w 300"/>
                <a:gd name="T49" fmla="*/ 7 h 256"/>
                <a:gd name="T50" fmla="*/ 290 w 300"/>
                <a:gd name="T51" fmla="*/ 0 h 256"/>
                <a:gd name="T52" fmla="*/ 236 w 300"/>
                <a:gd name="T53" fmla="*/ 11 h 256"/>
                <a:gd name="T54" fmla="*/ 264 w 300"/>
                <a:gd name="T55" fmla="*/ 21 h 256"/>
                <a:gd name="T56" fmla="*/ 98 w 300"/>
                <a:gd name="T57" fmla="*/ 107 h 256"/>
                <a:gd name="T58" fmla="*/ 6 w 300"/>
                <a:gd name="T59" fmla="*/ 173 h 256"/>
                <a:gd name="T60" fmla="*/ 12 w 300"/>
                <a:gd name="T61" fmla="*/ 192 h 256"/>
                <a:gd name="T62" fmla="*/ 101 w 300"/>
                <a:gd name="T63" fmla="*/ 128 h 256"/>
                <a:gd name="T64" fmla="*/ 191 w 300"/>
                <a:gd name="T65" fmla="*/ 125 h 256"/>
                <a:gd name="T66" fmla="*/ 279 w 300"/>
                <a:gd name="T67" fmla="*/ 53 h 256"/>
                <a:gd name="T68" fmla="*/ 300 w 300"/>
                <a:gd name="T69" fmla="*/ 53 h 256"/>
                <a:gd name="T70" fmla="*/ 300 w 300"/>
                <a:gd name="T71" fmla="*/ 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00" h="256">
                  <a:moveTo>
                    <a:pt x="23" y="224"/>
                  </a:moveTo>
                  <a:cubicBezTo>
                    <a:pt x="23" y="245"/>
                    <a:pt x="23" y="245"/>
                    <a:pt x="23" y="245"/>
                  </a:cubicBezTo>
                  <a:cubicBezTo>
                    <a:pt x="23" y="251"/>
                    <a:pt x="18" y="256"/>
                    <a:pt x="12" y="256"/>
                  </a:cubicBezTo>
                  <a:cubicBezTo>
                    <a:pt x="6" y="256"/>
                    <a:pt x="2" y="251"/>
                    <a:pt x="2" y="245"/>
                  </a:cubicBezTo>
                  <a:cubicBezTo>
                    <a:pt x="2" y="224"/>
                    <a:pt x="2" y="224"/>
                    <a:pt x="2" y="224"/>
                  </a:cubicBezTo>
                  <a:cubicBezTo>
                    <a:pt x="2" y="218"/>
                    <a:pt x="6" y="213"/>
                    <a:pt x="12" y="213"/>
                  </a:cubicBezTo>
                  <a:cubicBezTo>
                    <a:pt x="18" y="213"/>
                    <a:pt x="23" y="218"/>
                    <a:pt x="23" y="224"/>
                  </a:cubicBezTo>
                  <a:close/>
                  <a:moveTo>
                    <a:pt x="55" y="192"/>
                  </a:moveTo>
                  <a:cubicBezTo>
                    <a:pt x="49" y="192"/>
                    <a:pt x="44" y="197"/>
                    <a:pt x="44" y="203"/>
                  </a:cubicBezTo>
                  <a:cubicBezTo>
                    <a:pt x="44" y="245"/>
                    <a:pt x="44" y="245"/>
                    <a:pt x="44" y="245"/>
                  </a:cubicBezTo>
                  <a:cubicBezTo>
                    <a:pt x="44" y="251"/>
                    <a:pt x="49" y="256"/>
                    <a:pt x="55" y="256"/>
                  </a:cubicBezTo>
                  <a:cubicBezTo>
                    <a:pt x="61" y="256"/>
                    <a:pt x="66" y="251"/>
                    <a:pt x="66" y="245"/>
                  </a:cubicBezTo>
                  <a:cubicBezTo>
                    <a:pt x="66" y="203"/>
                    <a:pt x="66" y="203"/>
                    <a:pt x="66" y="203"/>
                  </a:cubicBezTo>
                  <a:cubicBezTo>
                    <a:pt x="66" y="197"/>
                    <a:pt x="61" y="192"/>
                    <a:pt x="55" y="192"/>
                  </a:cubicBezTo>
                  <a:close/>
                  <a:moveTo>
                    <a:pt x="98" y="160"/>
                  </a:moveTo>
                  <a:cubicBezTo>
                    <a:pt x="92" y="160"/>
                    <a:pt x="87" y="165"/>
                    <a:pt x="87" y="171"/>
                  </a:cubicBezTo>
                  <a:cubicBezTo>
                    <a:pt x="87" y="245"/>
                    <a:pt x="87" y="245"/>
                    <a:pt x="87" y="245"/>
                  </a:cubicBezTo>
                  <a:cubicBezTo>
                    <a:pt x="87" y="251"/>
                    <a:pt x="92" y="256"/>
                    <a:pt x="98" y="256"/>
                  </a:cubicBezTo>
                  <a:cubicBezTo>
                    <a:pt x="104" y="256"/>
                    <a:pt x="108" y="251"/>
                    <a:pt x="108" y="245"/>
                  </a:cubicBezTo>
                  <a:cubicBezTo>
                    <a:pt x="108" y="171"/>
                    <a:pt x="108" y="171"/>
                    <a:pt x="108" y="171"/>
                  </a:cubicBezTo>
                  <a:cubicBezTo>
                    <a:pt x="108" y="165"/>
                    <a:pt x="104" y="160"/>
                    <a:pt x="98" y="160"/>
                  </a:cubicBezTo>
                  <a:close/>
                  <a:moveTo>
                    <a:pt x="140" y="149"/>
                  </a:moveTo>
                  <a:cubicBezTo>
                    <a:pt x="134" y="149"/>
                    <a:pt x="130" y="154"/>
                    <a:pt x="130" y="160"/>
                  </a:cubicBezTo>
                  <a:cubicBezTo>
                    <a:pt x="130" y="245"/>
                    <a:pt x="130" y="245"/>
                    <a:pt x="130" y="245"/>
                  </a:cubicBezTo>
                  <a:cubicBezTo>
                    <a:pt x="130" y="251"/>
                    <a:pt x="134" y="256"/>
                    <a:pt x="140" y="256"/>
                  </a:cubicBezTo>
                  <a:cubicBezTo>
                    <a:pt x="146" y="256"/>
                    <a:pt x="151" y="251"/>
                    <a:pt x="151" y="245"/>
                  </a:cubicBezTo>
                  <a:cubicBezTo>
                    <a:pt x="151" y="160"/>
                    <a:pt x="151" y="160"/>
                    <a:pt x="151" y="160"/>
                  </a:cubicBezTo>
                  <a:cubicBezTo>
                    <a:pt x="151" y="154"/>
                    <a:pt x="146" y="149"/>
                    <a:pt x="140" y="149"/>
                  </a:cubicBezTo>
                  <a:close/>
                  <a:moveTo>
                    <a:pt x="183" y="149"/>
                  </a:moveTo>
                  <a:cubicBezTo>
                    <a:pt x="177" y="149"/>
                    <a:pt x="172" y="154"/>
                    <a:pt x="172" y="160"/>
                  </a:cubicBezTo>
                  <a:cubicBezTo>
                    <a:pt x="172" y="245"/>
                    <a:pt x="172" y="245"/>
                    <a:pt x="172" y="245"/>
                  </a:cubicBezTo>
                  <a:cubicBezTo>
                    <a:pt x="172" y="251"/>
                    <a:pt x="177" y="256"/>
                    <a:pt x="183" y="256"/>
                  </a:cubicBezTo>
                  <a:cubicBezTo>
                    <a:pt x="189" y="256"/>
                    <a:pt x="194" y="251"/>
                    <a:pt x="194" y="245"/>
                  </a:cubicBezTo>
                  <a:cubicBezTo>
                    <a:pt x="194" y="160"/>
                    <a:pt x="194" y="160"/>
                    <a:pt x="194" y="160"/>
                  </a:cubicBezTo>
                  <a:cubicBezTo>
                    <a:pt x="194" y="154"/>
                    <a:pt x="189" y="149"/>
                    <a:pt x="183" y="149"/>
                  </a:cubicBezTo>
                  <a:close/>
                  <a:moveTo>
                    <a:pt x="226" y="117"/>
                  </a:moveTo>
                  <a:cubicBezTo>
                    <a:pt x="220" y="117"/>
                    <a:pt x="215" y="122"/>
                    <a:pt x="215" y="128"/>
                  </a:cubicBezTo>
                  <a:cubicBezTo>
                    <a:pt x="215" y="245"/>
                    <a:pt x="215" y="245"/>
                    <a:pt x="215" y="245"/>
                  </a:cubicBezTo>
                  <a:cubicBezTo>
                    <a:pt x="215" y="251"/>
                    <a:pt x="220" y="256"/>
                    <a:pt x="226" y="256"/>
                  </a:cubicBezTo>
                  <a:cubicBezTo>
                    <a:pt x="232" y="256"/>
                    <a:pt x="236" y="251"/>
                    <a:pt x="236" y="245"/>
                  </a:cubicBezTo>
                  <a:cubicBezTo>
                    <a:pt x="236" y="128"/>
                    <a:pt x="236" y="128"/>
                    <a:pt x="236" y="128"/>
                  </a:cubicBezTo>
                  <a:cubicBezTo>
                    <a:pt x="236" y="122"/>
                    <a:pt x="232" y="117"/>
                    <a:pt x="226" y="117"/>
                  </a:cubicBezTo>
                  <a:close/>
                  <a:moveTo>
                    <a:pt x="268" y="85"/>
                  </a:moveTo>
                  <a:cubicBezTo>
                    <a:pt x="262" y="85"/>
                    <a:pt x="258" y="90"/>
                    <a:pt x="258" y="96"/>
                  </a:cubicBezTo>
                  <a:cubicBezTo>
                    <a:pt x="258" y="245"/>
                    <a:pt x="258" y="245"/>
                    <a:pt x="258" y="245"/>
                  </a:cubicBezTo>
                  <a:cubicBezTo>
                    <a:pt x="258" y="251"/>
                    <a:pt x="262" y="256"/>
                    <a:pt x="268" y="256"/>
                  </a:cubicBezTo>
                  <a:cubicBezTo>
                    <a:pt x="274" y="256"/>
                    <a:pt x="279" y="251"/>
                    <a:pt x="279" y="245"/>
                  </a:cubicBezTo>
                  <a:cubicBezTo>
                    <a:pt x="279" y="96"/>
                    <a:pt x="279" y="96"/>
                    <a:pt x="279" y="96"/>
                  </a:cubicBezTo>
                  <a:cubicBezTo>
                    <a:pt x="279" y="90"/>
                    <a:pt x="274" y="85"/>
                    <a:pt x="268" y="85"/>
                  </a:cubicBezTo>
                  <a:close/>
                  <a:moveTo>
                    <a:pt x="300" y="7"/>
                  </a:moveTo>
                  <a:cubicBezTo>
                    <a:pt x="298" y="4"/>
                    <a:pt x="296" y="2"/>
                    <a:pt x="294" y="1"/>
                  </a:cubicBezTo>
                  <a:cubicBezTo>
                    <a:pt x="292" y="0"/>
                    <a:pt x="291" y="0"/>
                    <a:pt x="290" y="0"/>
                  </a:cubicBezTo>
                  <a:cubicBezTo>
                    <a:pt x="247" y="0"/>
                    <a:pt x="247" y="0"/>
                    <a:pt x="247" y="0"/>
                  </a:cubicBezTo>
                  <a:cubicBezTo>
                    <a:pt x="241" y="0"/>
                    <a:pt x="236" y="5"/>
                    <a:pt x="236" y="11"/>
                  </a:cubicBezTo>
                  <a:cubicBezTo>
                    <a:pt x="236" y="17"/>
                    <a:pt x="241" y="21"/>
                    <a:pt x="247" y="21"/>
                  </a:cubicBezTo>
                  <a:cubicBezTo>
                    <a:pt x="264" y="21"/>
                    <a:pt x="264" y="21"/>
                    <a:pt x="264" y="21"/>
                  </a:cubicBezTo>
                  <a:cubicBezTo>
                    <a:pt x="179" y="107"/>
                    <a:pt x="179" y="107"/>
                    <a:pt x="179" y="107"/>
                  </a:cubicBezTo>
                  <a:cubicBezTo>
                    <a:pt x="98" y="107"/>
                    <a:pt x="98" y="107"/>
                    <a:pt x="98" y="107"/>
                  </a:cubicBezTo>
                  <a:cubicBezTo>
                    <a:pt x="95" y="107"/>
                    <a:pt x="93" y="107"/>
                    <a:pt x="91" y="109"/>
                  </a:cubicBezTo>
                  <a:cubicBezTo>
                    <a:pt x="6" y="173"/>
                    <a:pt x="6" y="173"/>
                    <a:pt x="6" y="173"/>
                  </a:cubicBezTo>
                  <a:cubicBezTo>
                    <a:pt x="1" y="176"/>
                    <a:pt x="0" y="183"/>
                    <a:pt x="4" y="188"/>
                  </a:cubicBezTo>
                  <a:cubicBezTo>
                    <a:pt x="6" y="191"/>
                    <a:pt x="9" y="192"/>
                    <a:pt x="12" y="192"/>
                  </a:cubicBezTo>
                  <a:cubicBezTo>
                    <a:pt x="15" y="192"/>
                    <a:pt x="17" y="191"/>
                    <a:pt x="19" y="190"/>
                  </a:cubicBezTo>
                  <a:cubicBezTo>
                    <a:pt x="101" y="128"/>
                    <a:pt x="101" y="128"/>
                    <a:pt x="101" y="128"/>
                  </a:cubicBezTo>
                  <a:cubicBezTo>
                    <a:pt x="183" y="128"/>
                    <a:pt x="183" y="128"/>
                    <a:pt x="183" y="128"/>
                  </a:cubicBezTo>
                  <a:cubicBezTo>
                    <a:pt x="186" y="128"/>
                    <a:pt x="189" y="127"/>
                    <a:pt x="191" y="125"/>
                  </a:cubicBezTo>
                  <a:cubicBezTo>
                    <a:pt x="279" y="36"/>
                    <a:pt x="279" y="36"/>
                    <a:pt x="279" y="36"/>
                  </a:cubicBezTo>
                  <a:cubicBezTo>
                    <a:pt x="279" y="53"/>
                    <a:pt x="279" y="53"/>
                    <a:pt x="279" y="53"/>
                  </a:cubicBezTo>
                  <a:cubicBezTo>
                    <a:pt x="279" y="59"/>
                    <a:pt x="284" y="64"/>
                    <a:pt x="290" y="64"/>
                  </a:cubicBezTo>
                  <a:cubicBezTo>
                    <a:pt x="296" y="64"/>
                    <a:pt x="300" y="59"/>
                    <a:pt x="300" y="53"/>
                  </a:cubicBezTo>
                  <a:cubicBezTo>
                    <a:pt x="300" y="11"/>
                    <a:pt x="300" y="11"/>
                    <a:pt x="300" y="11"/>
                  </a:cubicBezTo>
                  <a:cubicBezTo>
                    <a:pt x="300" y="9"/>
                    <a:pt x="300" y="8"/>
                    <a:pt x="300" y="7"/>
                  </a:cubicBezTo>
                  <a:close/>
                </a:path>
              </a:pathLst>
            </a:custGeom>
            <a:grpFill/>
            <a:ln>
              <a:solidFill>
                <a:schemeClr val="tx1"/>
              </a:solid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57" name="Freeform 263">
              <a:extLst>
                <a:ext uri="{FF2B5EF4-FFF2-40B4-BE49-F238E27FC236}">
                  <a16:creationId xmlns:a16="http://schemas.microsoft.com/office/drawing/2014/main" id="{3DC861AB-DC4F-42CD-9241-AC4118A4030F}"/>
                </a:ext>
              </a:extLst>
            </p:cNvPr>
            <p:cNvSpPr>
              <a:spLocks noEditPoints="1"/>
            </p:cNvSpPr>
            <p:nvPr/>
          </p:nvSpPr>
          <p:spPr bwMode="auto">
            <a:xfrm>
              <a:off x="4383" y="2091"/>
              <a:ext cx="340" cy="341"/>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solidFill>
                <a:schemeClr val="tx1"/>
              </a:solid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grpSp>
      <p:sp>
        <p:nvSpPr>
          <p:cNvPr id="65" name="Oval 64">
            <a:extLst>
              <a:ext uri="{FF2B5EF4-FFF2-40B4-BE49-F238E27FC236}">
                <a16:creationId xmlns:a16="http://schemas.microsoft.com/office/drawing/2014/main" id="{32913035-9AC3-4C96-912B-CDE919BDA8AE}"/>
              </a:ext>
            </a:extLst>
          </p:cNvPr>
          <p:cNvSpPr/>
          <p:nvPr/>
        </p:nvSpPr>
        <p:spPr>
          <a:xfrm>
            <a:off x="7564995" y="4667497"/>
            <a:ext cx="355850" cy="365715"/>
          </a:xfrm>
          <a:prstGeom prst="ellipse">
            <a:avLst/>
          </a:prstGeom>
          <a:solidFill>
            <a:schemeClr val="accent6"/>
          </a:solidFill>
          <a:ln>
            <a:solidFill>
              <a:schemeClr val="accent1">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6" name="TextBox 65">
            <a:extLst>
              <a:ext uri="{FF2B5EF4-FFF2-40B4-BE49-F238E27FC236}">
                <a16:creationId xmlns:a16="http://schemas.microsoft.com/office/drawing/2014/main" id="{BCC5F468-0A86-4E15-B154-07BB104F7F9A}"/>
              </a:ext>
            </a:extLst>
          </p:cNvPr>
          <p:cNvSpPr txBox="1"/>
          <p:nvPr/>
        </p:nvSpPr>
        <p:spPr>
          <a:xfrm>
            <a:off x="7541395" y="4703079"/>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4.5</a:t>
            </a:r>
            <a:endParaRPr lang="en-US" sz="2400">
              <a:solidFill>
                <a:schemeClr val="bg1"/>
              </a:solidFill>
              <a:latin typeface="Arial" panose="020B0604020202020204" pitchFamily="34" charset="0"/>
              <a:cs typeface="Arial" panose="020B0604020202020204" pitchFamily="34" charset="0"/>
            </a:endParaRPr>
          </a:p>
        </p:txBody>
      </p:sp>
      <p:sp>
        <p:nvSpPr>
          <p:cNvPr id="69" name="TextBox 68">
            <a:extLst>
              <a:ext uri="{FF2B5EF4-FFF2-40B4-BE49-F238E27FC236}">
                <a16:creationId xmlns:a16="http://schemas.microsoft.com/office/drawing/2014/main" id="{6BC597C1-2397-433F-9159-4F08F6FE1904}"/>
              </a:ext>
            </a:extLst>
          </p:cNvPr>
          <p:cNvSpPr txBox="1"/>
          <p:nvPr/>
        </p:nvSpPr>
        <p:spPr>
          <a:xfrm>
            <a:off x="731708" y="3167861"/>
            <a:ext cx="2958549" cy="369332"/>
          </a:xfrm>
          <a:prstGeom prst="rect">
            <a:avLst/>
          </a:prstGeom>
          <a:solidFill>
            <a:srgbClr val="659B41"/>
          </a:solidFill>
          <a:ln>
            <a:solidFill>
              <a:schemeClr val="bg2">
                <a:lumMod val="10000"/>
              </a:schemeClr>
            </a:solidFill>
          </a:ln>
        </p:spPr>
        <p:txBody>
          <a:bodyPr wrap="square" lIns="91440" tIns="45720" rIns="91440" bIns="45720" rtlCol="0" anchor="t">
            <a:spAutoFit/>
          </a:bodyPr>
          <a:lstStyle/>
          <a:p>
            <a:pPr algn="ctr"/>
            <a:r>
              <a:rPr lang="en-US" b="1">
                <a:solidFill>
                  <a:schemeClr val="bg1"/>
                </a:solidFill>
                <a:latin typeface="Arial"/>
                <a:cs typeface="Arial"/>
              </a:rPr>
              <a:t>Immediate Next Steps</a:t>
            </a:r>
          </a:p>
        </p:txBody>
      </p:sp>
      <p:sp>
        <p:nvSpPr>
          <p:cNvPr id="64" name="Freeform 7">
            <a:extLst>
              <a:ext uri="{FF2B5EF4-FFF2-40B4-BE49-F238E27FC236}">
                <a16:creationId xmlns:a16="http://schemas.microsoft.com/office/drawing/2014/main" id="{A26FD6E4-7377-4000-80BF-D4A1DE930B64}"/>
              </a:ext>
            </a:extLst>
          </p:cNvPr>
          <p:cNvSpPr>
            <a:spLocks noChangeAspect="1" noEditPoints="1"/>
          </p:cNvSpPr>
          <p:nvPr/>
        </p:nvSpPr>
        <p:spPr bwMode="auto">
          <a:xfrm>
            <a:off x="3898566" y="3852089"/>
            <a:ext cx="375380" cy="301752"/>
          </a:xfrm>
          <a:custGeom>
            <a:avLst/>
            <a:gdLst>
              <a:gd name="T0" fmla="*/ 146 w 148"/>
              <a:gd name="T1" fmla="*/ 23 h 119"/>
              <a:gd name="T2" fmla="*/ 111 w 148"/>
              <a:gd name="T3" fmla="*/ 1 h 119"/>
              <a:gd name="T4" fmla="*/ 106 w 148"/>
              <a:gd name="T5" fmla="*/ 1 h 119"/>
              <a:gd name="T6" fmla="*/ 74 w 148"/>
              <a:gd name="T7" fmla="*/ 21 h 119"/>
              <a:gd name="T8" fmla="*/ 42 w 148"/>
              <a:gd name="T9" fmla="*/ 1 h 119"/>
              <a:gd name="T10" fmla="*/ 37 w 148"/>
              <a:gd name="T11" fmla="*/ 1 h 119"/>
              <a:gd name="T12" fmla="*/ 3 w 148"/>
              <a:gd name="T13" fmla="*/ 23 h 119"/>
              <a:gd name="T14" fmla="*/ 0 w 148"/>
              <a:gd name="T15" fmla="*/ 27 h 119"/>
              <a:gd name="T16" fmla="*/ 0 w 148"/>
              <a:gd name="T17" fmla="*/ 114 h 119"/>
              <a:gd name="T18" fmla="*/ 3 w 148"/>
              <a:gd name="T19" fmla="*/ 118 h 119"/>
              <a:gd name="T20" fmla="*/ 8 w 148"/>
              <a:gd name="T21" fmla="*/ 118 h 119"/>
              <a:gd name="T22" fmla="*/ 40 w 148"/>
              <a:gd name="T23" fmla="*/ 98 h 119"/>
              <a:gd name="T24" fmla="*/ 72 w 148"/>
              <a:gd name="T25" fmla="*/ 118 h 119"/>
              <a:gd name="T26" fmla="*/ 77 w 148"/>
              <a:gd name="T27" fmla="*/ 118 h 119"/>
              <a:gd name="T28" fmla="*/ 109 w 148"/>
              <a:gd name="T29" fmla="*/ 98 h 119"/>
              <a:gd name="T30" fmla="*/ 141 w 148"/>
              <a:gd name="T31" fmla="*/ 118 h 119"/>
              <a:gd name="T32" fmla="*/ 143 w 148"/>
              <a:gd name="T33" fmla="*/ 119 h 119"/>
              <a:gd name="T34" fmla="*/ 146 w 148"/>
              <a:gd name="T35" fmla="*/ 118 h 119"/>
              <a:gd name="T36" fmla="*/ 148 w 148"/>
              <a:gd name="T37" fmla="*/ 114 h 119"/>
              <a:gd name="T38" fmla="*/ 148 w 148"/>
              <a:gd name="T39" fmla="*/ 27 h 119"/>
              <a:gd name="T40" fmla="*/ 146 w 148"/>
              <a:gd name="T41" fmla="*/ 23 h 119"/>
              <a:gd name="T42" fmla="*/ 35 w 148"/>
              <a:gd name="T43" fmla="*/ 89 h 119"/>
              <a:gd name="T44" fmla="*/ 10 w 148"/>
              <a:gd name="T45" fmla="*/ 105 h 119"/>
              <a:gd name="T46" fmla="*/ 10 w 148"/>
              <a:gd name="T47" fmla="*/ 30 h 119"/>
              <a:gd name="T48" fmla="*/ 35 w 148"/>
              <a:gd name="T49" fmla="*/ 15 h 119"/>
              <a:gd name="T50" fmla="*/ 35 w 148"/>
              <a:gd name="T51" fmla="*/ 89 h 119"/>
              <a:gd name="T52" fmla="*/ 69 w 148"/>
              <a:gd name="T53" fmla="*/ 105 h 119"/>
              <a:gd name="T54" fmla="*/ 45 w 148"/>
              <a:gd name="T55" fmla="*/ 89 h 119"/>
              <a:gd name="T56" fmla="*/ 45 w 148"/>
              <a:gd name="T57" fmla="*/ 15 h 119"/>
              <a:gd name="T58" fmla="*/ 69 w 148"/>
              <a:gd name="T59" fmla="*/ 30 h 119"/>
              <a:gd name="T60" fmla="*/ 69 w 148"/>
              <a:gd name="T61" fmla="*/ 105 h 119"/>
              <a:gd name="T62" fmla="*/ 104 w 148"/>
              <a:gd name="T63" fmla="*/ 89 h 119"/>
              <a:gd name="T64" fmla="*/ 79 w 148"/>
              <a:gd name="T65" fmla="*/ 105 h 119"/>
              <a:gd name="T66" fmla="*/ 79 w 148"/>
              <a:gd name="T67" fmla="*/ 30 h 119"/>
              <a:gd name="T68" fmla="*/ 104 w 148"/>
              <a:gd name="T69" fmla="*/ 15 h 119"/>
              <a:gd name="T70" fmla="*/ 104 w 148"/>
              <a:gd name="T71" fmla="*/ 89 h 119"/>
              <a:gd name="T72" fmla="*/ 138 w 148"/>
              <a:gd name="T73" fmla="*/ 105 h 119"/>
              <a:gd name="T74" fmla="*/ 114 w 148"/>
              <a:gd name="T75" fmla="*/ 89 h 119"/>
              <a:gd name="T76" fmla="*/ 114 w 148"/>
              <a:gd name="T77" fmla="*/ 15 h 119"/>
              <a:gd name="T78" fmla="*/ 138 w 148"/>
              <a:gd name="T79" fmla="*/ 30 h 119"/>
              <a:gd name="T80" fmla="*/ 138 w 148"/>
              <a:gd name="T81" fmla="*/ 105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8" h="119">
                <a:moveTo>
                  <a:pt x="146" y="23"/>
                </a:moveTo>
                <a:cubicBezTo>
                  <a:pt x="111" y="1"/>
                  <a:pt x="111" y="1"/>
                  <a:pt x="111" y="1"/>
                </a:cubicBezTo>
                <a:cubicBezTo>
                  <a:pt x="110" y="0"/>
                  <a:pt x="108" y="0"/>
                  <a:pt x="106" y="1"/>
                </a:cubicBezTo>
                <a:cubicBezTo>
                  <a:pt x="74" y="21"/>
                  <a:pt x="74" y="21"/>
                  <a:pt x="74" y="21"/>
                </a:cubicBezTo>
                <a:cubicBezTo>
                  <a:pt x="42" y="1"/>
                  <a:pt x="42" y="1"/>
                  <a:pt x="42" y="1"/>
                </a:cubicBezTo>
                <a:cubicBezTo>
                  <a:pt x="41" y="0"/>
                  <a:pt x="39" y="0"/>
                  <a:pt x="37" y="1"/>
                </a:cubicBezTo>
                <a:cubicBezTo>
                  <a:pt x="3" y="23"/>
                  <a:pt x="3" y="23"/>
                  <a:pt x="3" y="23"/>
                </a:cubicBezTo>
                <a:cubicBezTo>
                  <a:pt x="1" y="24"/>
                  <a:pt x="0" y="25"/>
                  <a:pt x="0" y="27"/>
                </a:cubicBezTo>
                <a:cubicBezTo>
                  <a:pt x="0" y="114"/>
                  <a:pt x="0" y="114"/>
                  <a:pt x="0" y="114"/>
                </a:cubicBezTo>
                <a:cubicBezTo>
                  <a:pt x="0" y="115"/>
                  <a:pt x="1" y="117"/>
                  <a:pt x="3" y="118"/>
                </a:cubicBezTo>
                <a:cubicBezTo>
                  <a:pt x="4" y="119"/>
                  <a:pt x="6" y="119"/>
                  <a:pt x="8" y="118"/>
                </a:cubicBezTo>
                <a:cubicBezTo>
                  <a:pt x="40" y="98"/>
                  <a:pt x="40" y="98"/>
                  <a:pt x="40" y="98"/>
                </a:cubicBezTo>
                <a:cubicBezTo>
                  <a:pt x="72" y="118"/>
                  <a:pt x="72" y="118"/>
                  <a:pt x="72" y="118"/>
                </a:cubicBezTo>
                <a:cubicBezTo>
                  <a:pt x="73" y="119"/>
                  <a:pt x="75" y="119"/>
                  <a:pt x="77" y="118"/>
                </a:cubicBezTo>
                <a:cubicBezTo>
                  <a:pt x="109" y="98"/>
                  <a:pt x="109" y="98"/>
                  <a:pt x="109" y="98"/>
                </a:cubicBezTo>
                <a:cubicBezTo>
                  <a:pt x="141" y="118"/>
                  <a:pt x="141" y="118"/>
                  <a:pt x="141" y="118"/>
                </a:cubicBezTo>
                <a:cubicBezTo>
                  <a:pt x="141" y="118"/>
                  <a:pt x="142" y="119"/>
                  <a:pt x="143" y="119"/>
                </a:cubicBezTo>
                <a:cubicBezTo>
                  <a:pt x="144" y="119"/>
                  <a:pt x="145" y="118"/>
                  <a:pt x="146" y="118"/>
                </a:cubicBezTo>
                <a:cubicBezTo>
                  <a:pt x="147" y="117"/>
                  <a:pt x="148" y="115"/>
                  <a:pt x="148" y="114"/>
                </a:cubicBezTo>
                <a:cubicBezTo>
                  <a:pt x="148" y="27"/>
                  <a:pt x="148" y="27"/>
                  <a:pt x="148" y="27"/>
                </a:cubicBezTo>
                <a:cubicBezTo>
                  <a:pt x="148" y="25"/>
                  <a:pt x="147" y="24"/>
                  <a:pt x="146" y="23"/>
                </a:cubicBezTo>
                <a:close/>
                <a:moveTo>
                  <a:pt x="35" y="89"/>
                </a:moveTo>
                <a:cubicBezTo>
                  <a:pt x="10" y="105"/>
                  <a:pt x="10" y="105"/>
                  <a:pt x="10" y="105"/>
                </a:cubicBezTo>
                <a:cubicBezTo>
                  <a:pt x="10" y="30"/>
                  <a:pt x="10" y="30"/>
                  <a:pt x="10" y="30"/>
                </a:cubicBezTo>
                <a:cubicBezTo>
                  <a:pt x="35" y="15"/>
                  <a:pt x="35" y="15"/>
                  <a:pt x="35" y="15"/>
                </a:cubicBezTo>
                <a:lnTo>
                  <a:pt x="35" y="89"/>
                </a:lnTo>
                <a:close/>
                <a:moveTo>
                  <a:pt x="69" y="105"/>
                </a:moveTo>
                <a:cubicBezTo>
                  <a:pt x="45" y="89"/>
                  <a:pt x="45" y="89"/>
                  <a:pt x="45" y="89"/>
                </a:cubicBezTo>
                <a:cubicBezTo>
                  <a:pt x="45" y="15"/>
                  <a:pt x="45" y="15"/>
                  <a:pt x="45" y="15"/>
                </a:cubicBezTo>
                <a:cubicBezTo>
                  <a:pt x="69" y="30"/>
                  <a:pt x="69" y="30"/>
                  <a:pt x="69" y="30"/>
                </a:cubicBezTo>
                <a:lnTo>
                  <a:pt x="69" y="105"/>
                </a:lnTo>
                <a:close/>
                <a:moveTo>
                  <a:pt x="104" y="89"/>
                </a:moveTo>
                <a:cubicBezTo>
                  <a:pt x="79" y="105"/>
                  <a:pt x="79" y="105"/>
                  <a:pt x="79" y="105"/>
                </a:cubicBezTo>
                <a:cubicBezTo>
                  <a:pt x="79" y="30"/>
                  <a:pt x="79" y="30"/>
                  <a:pt x="79" y="30"/>
                </a:cubicBezTo>
                <a:cubicBezTo>
                  <a:pt x="104" y="15"/>
                  <a:pt x="104" y="15"/>
                  <a:pt x="104" y="15"/>
                </a:cubicBezTo>
                <a:lnTo>
                  <a:pt x="104" y="89"/>
                </a:lnTo>
                <a:close/>
                <a:moveTo>
                  <a:pt x="138" y="105"/>
                </a:moveTo>
                <a:cubicBezTo>
                  <a:pt x="114" y="89"/>
                  <a:pt x="114" y="89"/>
                  <a:pt x="114" y="89"/>
                </a:cubicBezTo>
                <a:cubicBezTo>
                  <a:pt x="114" y="15"/>
                  <a:pt x="114" y="15"/>
                  <a:pt x="114" y="15"/>
                </a:cubicBezTo>
                <a:cubicBezTo>
                  <a:pt x="138" y="30"/>
                  <a:pt x="138" y="30"/>
                  <a:pt x="138" y="30"/>
                </a:cubicBezTo>
                <a:lnTo>
                  <a:pt x="138" y="105"/>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TextBox 69">
            <a:extLst>
              <a:ext uri="{FF2B5EF4-FFF2-40B4-BE49-F238E27FC236}">
                <a16:creationId xmlns:a16="http://schemas.microsoft.com/office/drawing/2014/main" id="{9027D344-D4B3-4011-A8D9-6A5CFD19866F}"/>
              </a:ext>
            </a:extLst>
          </p:cNvPr>
          <p:cNvSpPr txBox="1"/>
          <p:nvPr/>
        </p:nvSpPr>
        <p:spPr>
          <a:xfrm>
            <a:off x="747348" y="3581938"/>
            <a:ext cx="2946111" cy="2139047"/>
          </a:xfrm>
          <a:prstGeom prst="rect">
            <a:avLst/>
          </a:prstGeom>
          <a:noFill/>
          <a:ln>
            <a:solidFill>
              <a:schemeClr val="bg1">
                <a:lumMod val="65000"/>
              </a:schemeClr>
            </a:solidFill>
          </a:ln>
        </p:spPr>
        <p:txBody>
          <a:bodyPr wrap="square" lIns="91440" tIns="45720" rIns="91440" bIns="45720" rtlCol="0" anchor="t">
            <a:spAutoFit/>
          </a:bodyPr>
          <a:lstStyle/>
          <a:p>
            <a:pPr marL="285750" indent="-285750">
              <a:buFont typeface="Wingdings" panose="05000000000000000000" pitchFamily="2" charset="2"/>
              <a:buChar char="q"/>
            </a:pPr>
            <a:r>
              <a:rPr lang="en-US" sz="1400" dirty="0">
                <a:latin typeface="Arial"/>
                <a:cs typeface="Arial"/>
              </a:rPr>
              <a:t>Provide instructions clearly explaining team responsibilities in upcoming project stages </a:t>
            </a:r>
            <a:endParaRPr lang="en-US" sz="1400">
              <a:latin typeface="Arial"/>
              <a:cs typeface="Arial"/>
            </a:endParaRPr>
          </a:p>
          <a:p>
            <a:pPr marL="285750" indent="-285750">
              <a:buFont typeface="Wingdings" panose="05000000000000000000" pitchFamily="2" charset="2"/>
              <a:buChar char="q"/>
            </a:pPr>
            <a:r>
              <a:rPr lang="en-US" sz="1400" dirty="0">
                <a:latin typeface="Arial"/>
                <a:cs typeface="Arial"/>
              </a:rPr>
              <a:t>Continue to provide project updates and instructions to workstream leads via Teams</a:t>
            </a:r>
            <a:endParaRPr lang="en-US" sz="1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en-US" sz="1400" dirty="0">
                <a:latin typeface="Arial"/>
                <a:cs typeface="Arial"/>
              </a:rPr>
              <a:t>Continue to explain how each workstream is contributing to the milestone’s objectives</a:t>
            </a:r>
            <a:endParaRPr lang="en-US" sz="140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endParaRPr lang="en-US" sz="70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5EB0DEEC-6C32-46B8-A990-D6C49F239D4D}"/>
              </a:ext>
            </a:extLst>
          </p:cNvPr>
          <p:cNvSpPr txBox="1"/>
          <p:nvPr/>
        </p:nvSpPr>
        <p:spPr>
          <a:xfrm>
            <a:off x="259882" y="134754"/>
            <a:ext cx="11421256" cy="461665"/>
          </a:xfrm>
          <a:prstGeom prst="rect">
            <a:avLst/>
          </a:prstGeom>
          <a:noFill/>
        </p:spPr>
        <p:txBody>
          <a:bodyPr wrap="square" rtlCol="0">
            <a:spAutoFit/>
          </a:bodyPr>
          <a:lstStyle/>
          <a:p>
            <a:r>
              <a:rPr lang="en-US" sz="2400" b="1">
                <a:latin typeface="Arial" panose="020B0604020202020204" pitchFamily="34" charset="0"/>
                <a:cs typeface="Arial" panose="020B0604020202020204" pitchFamily="34" charset="0"/>
              </a:rPr>
              <a:t>BrightPath Project Team Pulse Assessment #2 Executive Dashboard</a:t>
            </a:r>
          </a:p>
        </p:txBody>
      </p:sp>
      <p:sp>
        <p:nvSpPr>
          <p:cNvPr id="54" name="Slide Number Placeholder 4">
            <a:extLst>
              <a:ext uri="{FF2B5EF4-FFF2-40B4-BE49-F238E27FC236}">
                <a16:creationId xmlns:a16="http://schemas.microsoft.com/office/drawing/2014/main" id="{D63D1BC6-B9CE-4F9E-A313-054DB444DCD5}"/>
              </a:ext>
            </a:extLst>
          </p:cNvPr>
          <p:cNvSpPr>
            <a:spLocks noGrp="1"/>
          </p:cNvSpPr>
          <p:nvPr>
            <p:ph type="sldNum" sz="quarter" idx="12"/>
          </p:nvPr>
        </p:nvSpPr>
        <p:spPr>
          <a:xfrm>
            <a:off x="8610600" y="6567426"/>
            <a:ext cx="2743200" cy="365125"/>
          </a:xfrm>
        </p:spPr>
        <p:txBody>
          <a:bodyPr/>
          <a:lstStyle>
            <a:lvl1pPr>
              <a:defRPr>
                <a:solidFill>
                  <a:schemeClr val="bg1"/>
                </a:solidFill>
              </a:defRPr>
            </a:lvl1pPr>
          </a:lstStyle>
          <a:p>
            <a:fld id="{C461C2B1-3C3A-47B0-ABA3-58C593760B37}" type="slidenum">
              <a:rPr lang="en-US" smtClean="0">
                <a:latin typeface="Arial" panose="020B0604020202020204" pitchFamily="34" charset="0"/>
                <a:cs typeface="Arial" panose="020B0604020202020204" pitchFamily="34" charset="0"/>
              </a:rPr>
              <a:pPr/>
              <a:t>3</a:t>
            </a:fld>
            <a:endParaRPr lang="en-US">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DD1D0682-E2AA-497B-86C3-523EBE60282B}"/>
              </a:ext>
            </a:extLst>
          </p:cNvPr>
          <p:cNvSpPr txBox="1"/>
          <p:nvPr/>
        </p:nvSpPr>
        <p:spPr>
          <a:xfrm>
            <a:off x="5772596" y="6164218"/>
            <a:ext cx="4294909" cy="261610"/>
          </a:xfrm>
          <a:prstGeom prst="rect">
            <a:avLst/>
          </a:prstGeom>
          <a:noFill/>
        </p:spPr>
        <p:txBody>
          <a:bodyPr wrap="square" rtlCol="0">
            <a:spAutoFit/>
          </a:bodyPr>
          <a:lstStyle/>
          <a:p>
            <a:pPr algn="r"/>
            <a:r>
              <a:rPr lang="en-US" sz="1100" i="1">
                <a:latin typeface="Arial" panose="020B0604020202020204" pitchFamily="34" charset="0"/>
                <a:cs typeface="Arial" panose="020B0604020202020204" pitchFamily="34" charset="0"/>
              </a:rPr>
              <a:t>*Total is based on Oklahoma and Workday recipients</a:t>
            </a:r>
          </a:p>
        </p:txBody>
      </p:sp>
      <p:sp>
        <p:nvSpPr>
          <p:cNvPr id="3" name="TextBox 2">
            <a:extLst>
              <a:ext uri="{FF2B5EF4-FFF2-40B4-BE49-F238E27FC236}">
                <a16:creationId xmlns:a16="http://schemas.microsoft.com/office/drawing/2014/main" id="{F4517C30-7356-4D5D-978B-895C78AC6A7F}"/>
              </a:ext>
            </a:extLst>
          </p:cNvPr>
          <p:cNvSpPr txBox="1"/>
          <p:nvPr/>
        </p:nvSpPr>
        <p:spPr>
          <a:xfrm>
            <a:off x="7058721" y="1185967"/>
            <a:ext cx="417102" cy="369332"/>
          </a:xfrm>
          <a:prstGeom prst="rect">
            <a:avLst/>
          </a:prstGeom>
          <a:noFill/>
        </p:spPr>
        <p:txBody>
          <a:bodyPr wrap="none" rtlCol="0">
            <a:spAutoFit/>
          </a:bodyPr>
          <a:lstStyle/>
          <a:p>
            <a:r>
              <a:rPr lang="en-US" b="1"/>
              <a:t>#1</a:t>
            </a:r>
          </a:p>
        </p:txBody>
      </p:sp>
      <p:sp>
        <p:nvSpPr>
          <p:cNvPr id="48" name="TextBox 47">
            <a:extLst>
              <a:ext uri="{FF2B5EF4-FFF2-40B4-BE49-F238E27FC236}">
                <a16:creationId xmlns:a16="http://schemas.microsoft.com/office/drawing/2014/main" id="{590C48FC-F861-4A7D-A3AA-1EFA2010B687}"/>
              </a:ext>
            </a:extLst>
          </p:cNvPr>
          <p:cNvSpPr txBox="1"/>
          <p:nvPr/>
        </p:nvSpPr>
        <p:spPr>
          <a:xfrm>
            <a:off x="7525762" y="1185967"/>
            <a:ext cx="417102" cy="369332"/>
          </a:xfrm>
          <a:prstGeom prst="rect">
            <a:avLst/>
          </a:prstGeom>
          <a:noFill/>
        </p:spPr>
        <p:txBody>
          <a:bodyPr wrap="none" rtlCol="0">
            <a:spAutoFit/>
          </a:bodyPr>
          <a:lstStyle/>
          <a:p>
            <a:r>
              <a:rPr lang="en-US" b="1"/>
              <a:t>#2</a:t>
            </a:r>
          </a:p>
        </p:txBody>
      </p:sp>
      <p:sp>
        <p:nvSpPr>
          <p:cNvPr id="50" name="Oval 49">
            <a:extLst>
              <a:ext uri="{FF2B5EF4-FFF2-40B4-BE49-F238E27FC236}">
                <a16:creationId xmlns:a16="http://schemas.microsoft.com/office/drawing/2014/main" id="{1BEDA83B-DF29-4BA0-B4E0-C3B324BA1782}"/>
              </a:ext>
            </a:extLst>
          </p:cNvPr>
          <p:cNvSpPr/>
          <p:nvPr/>
        </p:nvSpPr>
        <p:spPr>
          <a:xfrm>
            <a:off x="7094129" y="1483018"/>
            <a:ext cx="355850" cy="365715"/>
          </a:xfrm>
          <a:prstGeom prst="ellipse">
            <a:avLst/>
          </a:prstGeom>
          <a:ln>
            <a:solidFill>
              <a:schemeClr val="accent1">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1" name="Oval 50">
            <a:extLst>
              <a:ext uri="{FF2B5EF4-FFF2-40B4-BE49-F238E27FC236}">
                <a16:creationId xmlns:a16="http://schemas.microsoft.com/office/drawing/2014/main" id="{C1DFD98E-67CF-4ECB-8FDE-DFE848AA314F}"/>
              </a:ext>
            </a:extLst>
          </p:cNvPr>
          <p:cNvSpPr/>
          <p:nvPr/>
        </p:nvSpPr>
        <p:spPr>
          <a:xfrm>
            <a:off x="7094459" y="2215435"/>
            <a:ext cx="355850" cy="365715"/>
          </a:xfrm>
          <a:prstGeom prst="ellipse">
            <a:avLst/>
          </a:prstGeom>
          <a:solidFill>
            <a:schemeClr val="accent6"/>
          </a:solidFill>
          <a:ln>
            <a:solidFill>
              <a:schemeClr val="accent1">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135DB7C7-1AF4-42F4-9C2C-956B84EAEDA5}"/>
              </a:ext>
            </a:extLst>
          </p:cNvPr>
          <p:cNvSpPr/>
          <p:nvPr/>
        </p:nvSpPr>
        <p:spPr>
          <a:xfrm>
            <a:off x="7098610" y="3035483"/>
            <a:ext cx="355850" cy="365715"/>
          </a:xfrm>
          <a:prstGeom prst="ellipse">
            <a:avLst/>
          </a:prstGeom>
          <a:solidFill>
            <a:schemeClr val="accent6"/>
          </a:solidFill>
          <a:ln>
            <a:solidFill>
              <a:schemeClr val="accent1">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9C0FFBBC-5C9B-492B-9E81-7A5A6C96702B}"/>
              </a:ext>
            </a:extLst>
          </p:cNvPr>
          <p:cNvSpPr/>
          <p:nvPr/>
        </p:nvSpPr>
        <p:spPr>
          <a:xfrm>
            <a:off x="7090308" y="3855531"/>
            <a:ext cx="355850" cy="365715"/>
          </a:xfrm>
          <a:prstGeom prst="ellipse">
            <a:avLst/>
          </a:prstGeom>
          <a:solidFill>
            <a:schemeClr val="accent6"/>
          </a:solidFill>
          <a:ln>
            <a:solidFill>
              <a:schemeClr val="accent1">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9" name="TextBox 58">
            <a:extLst>
              <a:ext uri="{FF2B5EF4-FFF2-40B4-BE49-F238E27FC236}">
                <a16:creationId xmlns:a16="http://schemas.microsoft.com/office/drawing/2014/main" id="{5A1F52ED-3EBE-4B54-913B-738C55546941}"/>
              </a:ext>
            </a:extLst>
          </p:cNvPr>
          <p:cNvSpPr txBox="1"/>
          <p:nvPr/>
        </p:nvSpPr>
        <p:spPr>
          <a:xfrm>
            <a:off x="7081189" y="1525621"/>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4.7</a:t>
            </a:r>
            <a:endParaRPr lang="en-US" sz="3200">
              <a:solidFill>
                <a:schemeClr val="bg1"/>
              </a:solidFill>
              <a:latin typeface="Arial" panose="020B0604020202020204" pitchFamily="34" charset="0"/>
              <a:cs typeface="Arial" panose="020B0604020202020204" pitchFamily="34" charset="0"/>
            </a:endParaRPr>
          </a:p>
        </p:txBody>
      </p:sp>
      <p:sp>
        <p:nvSpPr>
          <p:cNvPr id="60" name="TextBox 59">
            <a:extLst>
              <a:ext uri="{FF2B5EF4-FFF2-40B4-BE49-F238E27FC236}">
                <a16:creationId xmlns:a16="http://schemas.microsoft.com/office/drawing/2014/main" id="{8E2E5BBD-E439-43BF-A4B1-6519E50D52A2}"/>
              </a:ext>
            </a:extLst>
          </p:cNvPr>
          <p:cNvSpPr txBox="1"/>
          <p:nvPr/>
        </p:nvSpPr>
        <p:spPr>
          <a:xfrm>
            <a:off x="7081189" y="2269103"/>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4.5</a:t>
            </a:r>
            <a:endParaRPr lang="en-US" sz="3200">
              <a:solidFill>
                <a:schemeClr val="bg1"/>
              </a:solidFill>
              <a:latin typeface="Arial" panose="020B0604020202020204" pitchFamily="34" charset="0"/>
              <a:cs typeface="Arial" panose="020B0604020202020204" pitchFamily="34" charset="0"/>
            </a:endParaRPr>
          </a:p>
        </p:txBody>
      </p:sp>
      <p:sp>
        <p:nvSpPr>
          <p:cNvPr id="61" name="TextBox 60">
            <a:extLst>
              <a:ext uri="{FF2B5EF4-FFF2-40B4-BE49-F238E27FC236}">
                <a16:creationId xmlns:a16="http://schemas.microsoft.com/office/drawing/2014/main" id="{BD1C0225-4CB4-4ACF-8370-E606C310EDCD}"/>
              </a:ext>
            </a:extLst>
          </p:cNvPr>
          <p:cNvSpPr txBox="1"/>
          <p:nvPr/>
        </p:nvSpPr>
        <p:spPr>
          <a:xfrm>
            <a:off x="7074412" y="3085367"/>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4.5</a:t>
            </a:r>
            <a:endParaRPr lang="en-US" sz="3200">
              <a:solidFill>
                <a:schemeClr val="bg1"/>
              </a:solidFill>
              <a:latin typeface="Arial" panose="020B0604020202020204" pitchFamily="34" charset="0"/>
              <a:cs typeface="Arial" panose="020B0604020202020204" pitchFamily="34" charset="0"/>
            </a:endParaRPr>
          </a:p>
        </p:txBody>
      </p:sp>
      <p:sp>
        <p:nvSpPr>
          <p:cNvPr id="62" name="TextBox 61">
            <a:extLst>
              <a:ext uri="{FF2B5EF4-FFF2-40B4-BE49-F238E27FC236}">
                <a16:creationId xmlns:a16="http://schemas.microsoft.com/office/drawing/2014/main" id="{74A44FF0-49CB-4837-9574-F84D67DAFC8A}"/>
              </a:ext>
            </a:extLst>
          </p:cNvPr>
          <p:cNvSpPr txBox="1"/>
          <p:nvPr/>
        </p:nvSpPr>
        <p:spPr>
          <a:xfrm>
            <a:off x="7071233" y="3905619"/>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4.6</a:t>
            </a:r>
            <a:endParaRPr lang="en-US" sz="2400">
              <a:solidFill>
                <a:schemeClr val="bg1"/>
              </a:solidFill>
              <a:latin typeface="Arial" panose="020B0604020202020204" pitchFamily="34" charset="0"/>
              <a:cs typeface="Arial" panose="020B0604020202020204" pitchFamily="34" charset="0"/>
            </a:endParaRPr>
          </a:p>
        </p:txBody>
      </p:sp>
      <p:sp>
        <p:nvSpPr>
          <p:cNvPr id="63" name="TextBox 62">
            <a:extLst>
              <a:ext uri="{FF2B5EF4-FFF2-40B4-BE49-F238E27FC236}">
                <a16:creationId xmlns:a16="http://schemas.microsoft.com/office/drawing/2014/main" id="{789A2CE2-9825-4A5C-BA49-2EE37804B8C0}"/>
              </a:ext>
            </a:extLst>
          </p:cNvPr>
          <p:cNvSpPr txBox="1"/>
          <p:nvPr/>
        </p:nvSpPr>
        <p:spPr>
          <a:xfrm>
            <a:off x="7038288" y="4681158"/>
            <a:ext cx="465830"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3.8</a:t>
            </a:r>
            <a:endParaRPr lang="en-US" sz="3200">
              <a:solidFill>
                <a:schemeClr val="bg1"/>
              </a:solidFill>
              <a:latin typeface="Arial" panose="020B0604020202020204" pitchFamily="34" charset="0"/>
              <a:cs typeface="Arial" panose="020B0604020202020204" pitchFamily="34" charset="0"/>
            </a:endParaRPr>
          </a:p>
        </p:txBody>
      </p:sp>
      <p:sp>
        <p:nvSpPr>
          <p:cNvPr id="67" name="Oval 66">
            <a:extLst>
              <a:ext uri="{FF2B5EF4-FFF2-40B4-BE49-F238E27FC236}">
                <a16:creationId xmlns:a16="http://schemas.microsoft.com/office/drawing/2014/main" id="{24B522BF-66C1-4C45-BAB5-1ACE010BC058}"/>
              </a:ext>
            </a:extLst>
          </p:cNvPr>
          <p:cNvSpPr/>
          <p:nvPr/>
        </p:nvSpPr>
        <p:spPr>
          <a:xfrm>
            <a:off x="7102762" y="4675578"/>
            <a:ext cx="355850" cy="365715"/>
          </a:xfrm>
          <a:prstGeom prst="ellipse">
            <a:avLst/>
          </a:prstGeom>
          <a:solidFill>
            <a:schemeClr val="accent4"/>
          </a:solidFill>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77865BB3-D330-4E8B-B335-F3E770718C50}"/>
              </a:ext>
            </a:extLst>
          </p:cNvPr>
          <p:cNvSpPr txBox="1"/>
          <p:nvPr/>
        </p:nvSpPr>
        <p:spPr>
          <a:xfrm>
            <a:off x="7079162" y="4711160"/>
            <a:ext cx="426031"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3.8</a:t>
            </a:r>
            <a:endParaRPr lang="en-US" sz="2400">
              <a:solidFill>
                <a:schemeClr val="bg1"/>
              </a:solidFill>
              <a:latin typeface="Arial" panose="020B0604020202020204" pitchFamily="34" charset="0"/>
              <a:cs typeface="Arial" panose="020B0604020202020204" pitchFamily="34" charset="0"/>
            </a:endParaRPr>
          </a:p>
        </p:txBody>
      </p:sp>
      <p:cxnSp>
        <p:nvCxnSpPr>
          <p:cNvPr id="5" name="Straight Connector 4">
            <a:extLst>
              <a:ext uri="{FF2B5EF4-FFF2-40B4-BE49-F238E27FC236}">
                <a16:creationId xmlns:a16="http://schemas.microsoft.com/office/drawing/2014/main" id="{7171BA85-0211-4657-A45C-5B61DC3FFF4C}"/>
              </a:ext>
            </a:extLst>
          </p:cNvPr>
          <p:cNvCxnSpPr>
            <a:cxnSpLocks/>
          </p:cNvCxnSpPr>
          <p:nvPr/>
        </p:nvCxnSpPr>
        <p:spPr>
          <a:xfrm>
            <a:off x="7502107" y="1388742"/>
            <a:ext cx="9124" cy="3740213"/>
          </a:xfrm>
          <a:prstGeom prst="line">
            <a:avLst/>
          </a:prstGeom>
          <a:ln w="28575">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96" name="Group 95">
            <a:extLst>
              <a:ext uri="{FF2B5EF4-FFF2-40B4-BE49-F238E27FC236}">
                <a16:creationId xmlns:a16="http://schemas.microsoft.com/office/drawing/2014/main" id="{AB12504C-5BDD-44CD-BF1E-A66C9FC28866}"/>
              </a:ext>
            </a:extLst>
          </p:cNvPr>
          <p:cNvGrpSpPr/>
          <p:nvPr/>
        </p:nvGrpSpPr>
        <p:grpSpPr>
          <a:xfrm>
            <a:off x="8135913" y="2729391"/>
            <a:ext cx="274320" cy="378278"/>
            <a:chOff x="887994" y="804788"/>
            <a:chExt cx="640080" cy="882650"/>
          </a:xfrm>
          <a:solidFill>
            <a:schemeClr val="accent6">
              <a:lumMod val="75000"/>
            </a:schemeClr>
          </a:solidFill>
        </p:grpSpPr>
        <p:sp>
          <p:nvSpPr>
            <p:cNvPr id="97" name="Freeform 6">
              <a:extLst>
                <a:ext uri="{FF2B5EF4-FFF2-40B4-BE49-F238E27FC236}">
                  <a16:creationId xmlns:a16="http://schemas.microsoft.com/office/drawing/2014/main" id="{567C5193-934D-426D-8903-9BB4B9FA6906}"/>
                </a:ext>
              </a:extLst>
            </p:cNvPr>
            <p:cNvSpPr>
              <a:spLocks noEditPoints="1"/>
            </p:cNvSpPr>
            <p:nvPr/>
          </p:nvSpPr>
          <p:spPr bwMode="auto">
            <a:xfrm>
              <a:off x="887994" y="804788"/>
              <a:ext cx="640080" cy="882650"/>
            </a:xfrm>
            <a:custGeom>
              <a:avLst/>
              <a:gdLst>
                <a:gd name="T0" fmla="*/ 332 w 342"/>
                <a:gd name="T1" fmla="*/ 0 h 300"/>
                <a:gd name="T2" fmla="*/ 171 w 342"/>
                <a:gd name="T3" fmla="*/ 0 h 300"/>
                <a:gd name="T4" fmla="*/ 11 w 342"/>
                <a:gd name="T5" fmla="*/ 0 h 300"/>
                <a:gd name="T6" fmla="*/ 0 w 342"/>
                <a:gd name="T7" fmla="*/ 10 h 300"/>
                <a:gd name="T8" fmla="*/ 0 w 342"/>
                <a:gd name="T9" fmla="*/ 289 h 300"/>
                <a:gd name="T10" fmla="*/ 11 w 342"/>
                <a:gd name="T11" fmla="*/ 300 h 300"/>
                <a:gd name="T12" fmla="*/ 171 w 342"/>
                <a:gd name="T13" fmla="*/ 300 h 300"/>
                <a:gd name="T14" fmla="*/ 332 w 342"/>
                <a:gd name="T15" fmla="*/ 300 h 300"/>
                <a:gd name="T16" fmla="*/ 342 w 342"/>
                <a:gd name="T17" fmla="*/ 289 h 300"/>
                <a:gd name="T18" fmla="*/ 342 w 342"/>
                <a:gd name="T19" fmla="*/ 10 h 300"/>
                <a:gd name="T20" fmla="*/ 332 w 342"/>
                <a:gd name="T21" fmla="*/ 0 h 300"/>
                <a:gd name="T22" fmla="*/ 322 w 342"/>
                <a:gd name="T23" fmla="*/ 279 h 300"/>
                <a:gd name="T24" fmla="*/ 171 w 342"/>
                <a:gd name="T25" fmla="*/ 279 h 300"/>
                <a:gd name="T26" fmla="*/ 21 w 342"/>
                <a:gd name="T27" fmla="*/ 279 h 300"/>
                <a:gd name="T28" fmla="*/ 21 w 342"/>
                <a:gd name="T29" fmla="*/ 21 h 300"/>
                <a:gd name="T30" fmla="*/ 171 w 342"/>
                <a:gd name="T31" fmla="*/ 21 h 300"/>
                <a:gd name="T32" fmla="*/ 322 w 342"/>
                <a:gd name="T33" fmla="*/ 21 h 300"/>
                <a:gd name="T34" fmla="*/ 322 w 342"/>
                <a:gd name="T35" fmla="*/ 279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42" h="300">
                  <a:moveTo>
                    <a:pt x="332" y="0"/>
                  </a:moveTo>
                  <a:cubicBezTo>
                    <a:pt x="171" y="0"/>
                    <a:pt x="171" y="0"/>
                    <a:pt x="171" y="0"/>
                  </a:cubicBezTo>
                  <a:cubicBezTo>
                    <a:pt x="11" y="0"/>
                    <a:pt x="11" y="0"/>
                    <a:pt x="11" y="0"/>
                  </a:cubicBezTo>
                  <a:cubicBezTo>
                    <a:pt x="5" y="0"/>
                    <a:pt x="0" y="5"/>
                    <a:pt x="0" y="10"/>
                  </a:cubicBezTo>
                  <a:cubicBezTo>
                    <a:pt x="0" y="289"/>
                    <a:pt x="0" y="289"/>
                    <a:pt x="0" y="289"/>
                  </a:cubicBezTo>
                  <a:cubicBezTo>
                    <a:pt x="0" y="295"/>
                    <a:pt x="5" y="300"/>
                    <a:pt x="11" y="300"/>
                  </a:cubicBezTo>
                  <a:cubicBezTo>
                    <a:pt x="171" y="300"/>
                    <a:pt x="171" y="300"/>
                    <a:pt x="171" y="300"/>
                  </a:cubicBezTo>
                  <a:cubicBezTo>
                    <a:pt x="332" y="300"/>
                    <a:pt x="332" y="300"/>
                    <a:pt x="332" y="300"/>
                  </a:cubicBezTo>
                  <a:cubicBezTo>
                    <a:pt x="338" y="300"/>
                    <a:pt x="342" y="295"/>
                    <a:pt x="342" y="289"/>
                  </a:cubicBezTo>
                  <a:cubicBezTo>
                    <a:pt x="342" y="10"/>
                    <a:pt x="342" y="10"/>
                    <a:pt x="342" y="10"/>
                  </a:cubicBezTo>
                  <a:cubicBezTo>
                    <a:pt x="342" y="5"/>
                    <a:pt x="338" y="0"/>
                    <a:pt x="332" y="0"/>
                  </a:cubicBezTo>
                  <a:close/>
                  <a:moveTo>
                    <a:pt x="322" y="279"/>
                  </a:moveTo>
                  <a:cubicBezTo>
                    <a:pt x="171" y="279"/>
                    <a:pt x="171" y="279"/>
                    <a:pt x="171" y="279"/>
                  </a:cubicBezTo>
                  <a:cubicBezTo>
                    <a:pt x="21" y="279"/>
                    <a:pt x="21" y="279"/>
                    <a:pt x="21" y="279"/>
                  </a:cubicBezTo>
                  <a:cubicBezTo>
                    <a:pt x="21" y="21"/>
                    <a:pt x="21" y="21"/>
                    <a:pt x="21" y="21"/>
                  </a:cubicBezTo>
                  <a:cubicBezTo>
                    <a:pt x="171" y="21"/>
                    <a:pt x="171" y="21"/>
                    <a:pt x="171" y="21"/>
                  </a:cubicBezTo>
                  <a:cubicBezTo>
                    <a:pt x="322" y="21"/>
                    <a:pt x="322" y="21"/>
                    <a:pt x="322" y="21"/>
                  </a:cubicBezTo>
                  <a:lnTo>
                    <a:pt x="322" y="279"/>
                  </a:lnTo>
                  <a:close/>
                </a:path>
              </a:pathLst>
            </a:custGeom>
            <a:grpFill/>
            <a:ln w="9525">
              <a:solidFill>
                <a:schemeClr val="accent6">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8" name="Freeform 7">
              <a:extLst>
                <a:ext uri="{FF2B5EF4-FFF2-40B4-BE49-F238E27FC236}">
                  <a16:creationId xmlns:a16="http://schemas.microsoft.com/office/drawing/2014/main" id="{9F9F7EE1-D076-45EE-A4D4-9F6244E26BC9}"/>
                </a:ext>
              </a:extLst>
            </p:cNvPr>
            <p:cNvSpPr>
              <a:spLocks noEditPoints="1"/>
            </p:cNvSpPr>
            <p:nvPr/>
          </p:nvSpPr>
          <p:spPr bwMode="auto">
            <a:xfrm>
              <a:off x="948617" y="936551"/>
              <a:ext cx="168275" cy="168275"/>
            </a:xfrm>
            <a:custGeom>
              <a:avLst/>
              <a:gdLst>
                <a:gd name="T0" fmla="*/ 57 w 57"/>
                <a:gd name="T1" fmla="*/ 10 h 57"/>
                <a:gd name="T2" fmla="*/ 57 w 57"/>
                <a:gd name="T3" fmla="*/ 10 h 57"/>
                <a:gd name="T4" fmla="*/ 54 w 57"/>
                <a:gd name="T5" fmla="*/ 3 h 57"/>
                <a:gd name="T6" fmla="*/ 47 w 57"/>
                <a:gd name="T7" fmla="*/ 0 h 57"/>
                <a:gd name="T8" fmla="*/ 47 w 57"/>
                <a:gd name="T9" fmla="*/ 0 h 57"/>
                <a:gd name="T10" fmla="*/ 47 w 57"/>
                <a:gd name="T11" fmla="*/ 0 h 57"/>
                <a:gd name="T12" fmla="*/ 29 w 57"/>
                <a:gd name="T13" fmla="*/ 0 h 57"/>
                <a:gd name="T14" fmla="*/ 10 w 57"/>
                <a:gd name="T15" fmla="*/ 0 h 57"/>
                <a:gd name="T16" fmla="*/ 10 w 57"/>
                <a:gd name="T17" fmla="*/ 0 h 57"/>
                <a:gd name="T18" fmla="*/ 10 w 57"/>
                <a:gd name="T19" fmla="*/ 0 h 57"/>
                <a:gd name="T20" fmla="*/ 10 w 57"/>
                <a:gd name="T21" fmla="*/ 0 h 57"/>
                <a:gd name="T22" fmla="*/ 3 w 57"/>
                <a:gd name="T23" fmla="*/ 3 h 57"/>
                <a:gd name="T24" fmla="*/ 3 w 57"/>
                <a:gd name="T25" fmla="*/ 3 h 57"/>
                <a:gd name="T26" fmla="*/ 0 w 57"/>
                <a:gd name="T27" fmla="*/ 10 h 57"/>
                <a:gd name="T28" fmla="*/ 0 w 57"/>
                <a:gd name="T29" fmla="*/ 10 h 57"/>
                <a:gd name="T30" fmla="*/ 0 w 57"/>
                <a:gd name="T31" fmla="*/ 10 h 57"/>
                <a:gd name="T32" fmla="*/ 0 w 57"/>
                <a:gd name="T33" fmla="*/ 47 h 57"/>
                <a:gd name="T34" fmla="*/ 0 w 57"/>
                <a:gd name="T35" fmla="*/ 47 h 57"/>
                <a:gd name="T36" fmla="*/ 0 w 57"/>
                <a:gd name="T37" fmla="*/ 47 h 57"/>
                <a:gd name="T38" fmla="*/ 0 w 57"/>
                <a:gd name="T39" fmla="*/ 47 h 57"/>
                <a:gd name="T40" fmla="*/ 3 w 57"/>
                <a:gd name="T41" fmla="*/ 54 h 57"/>
                <a:gd name="T42" fmla="*/ 10 w 57"/>
                <a:gd name="T43" fmla="*/ 57 h 57"/>
                <a:gd name="T44" fmla="*/ 10 w 57"/>
                <a:gd name="T45" fmla="*/ 57 h 57"/>
                <a:gd name="T46" fmla="*/ 10 w 57"/>
                <a:gd name="T47" fmla="*/ 57 h 57"/>
                <a:gd name="T48" fmla="*/ 29 w 57"/>
                <a:gd name="T49" fmla="*/ 57 h 57"/>
                <a:gd name="T50" fmla="*/ 47 w 57"/>
                <a:gd name="T51" fmla="*/ 57 h 57"/>
                <a:gd name="T52" fmla="*/ 47 w 57"/>
                <a:gd name="T53" fmla="*/ 57 h 57"/>
                <a:gd name="T54" fmla="*/ 47 w 57"/>
                <a:gd name="T55" fmla="*/ 57 h 57"/>
                <a:gd name="T56" fmla="*/ 47 w 57"/>
                <a:gd name="T57" fmla="*/ 57 h 57"/>
                <a:gd name="T58" fmla="*/ 54 w 57"/>
                <a:gd name="T59" fmla="*/ 54 h 57"/>
                <a:gd name="T60" fmla="*/ 57 w 57"/>
                <a:gd name="T61" fmla="*/ 47 h 57"/>
                <a:gd name="T62" fmla="*/ 57 w 57"/>
                <a:gd name="T63" fmla="*/ 47 h 57"/>
                <a:gd name="T64" fmla="*/ 57 w 57"/>
                <a:gd name="T65" fmla="*/ 47 h 57"/>
                <a:gd name="T66" fmla="*/ 57 w 57"/>
                <a:gd name="T67" fmla="*/ 10 h 57"/>
                <a:gd name="T68" fmla="*/ 57 w 57"/>
                <a:gd name="T69" fmla="*/ 10 h 57"/>
                <a:gd name="T70" fmla="*/ 46 w 57"/>
                <a:gd name="T71" fmla="*/ 46 h 57"/>
                <a:gd name="T72" fmla="*/ 29 w 57"/>
                <a:gd name="T73" fmla="*/ 46 h 57"/>
                <a:gd name="T74" fmla="*/ 11 w 57"/>
                <a:gd name="T75" fmla="*/ 46 h 57"/>
                <a:gd name="T76" fmla="*/ 11 w 57"/>
                <a:gd name="T77" fmla="*/ 11 h 57"/>
                <a:gd name="T78" fmla="*/ 29 w 57"/>
                <a:gd name="T79" fmla="*/ 11 h 57"/>
                <a:gd name="T80" fmla="*/ 46 w 57"/>
                <a:gd name="T81" fmla="*/ 11 h 57"/>
                <a:gd name="T82" fmla="*/ 46 w 57"/>
                <a:gd name="T83" fmla="*/ 46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7" h="57">
                  <a:moveTo>
                    <a:pt x="57" y="10"/>
                  </a:moveTo>
                  <a:cubicBezTo>
                    <a:pt x="57" y="10"/>
                    <a:pt x="57" y="10"/>
                    <a:pt x="57" y="10"/>
                  </a:cubicBezTo>
                  <a:cubicBezTo>
                    <a:pt x="57" y="7"/>
                    <a:pt x="56" y="5"/>
                    <a:pt x="54" y="3"/>
                  </a:cubicBezTo>
                  <a:cubicBezTo>
                    <a:pt x="52" y="1"/>
                    <a:pt x="50" y="0"/>
                    <a:pt x="47" y="0"/>
                  </a:cubicBezTo>
                  <a:cubicBezTo>
                    <a:pt x="47" y="0"/>
                    <a:pt x="47" y="0"/>
                    <a:pt x="47" y="0"/>
                  </a:cubicBezTo>
                  <a:cubicBezTo>
                    <a:pt x="47" y="0"/>
                    <a:pt x="47" y="0"/>
                    <a:pt x="47" y="0"/>
                  </a:cubicBezTo>
                  <a:cubicBezTo>
                    <a:pt x="29" y="0"/>
                    <a:pt x="29" y="0"/>
                    <a:pt x="29" y="0"/>
                  </a:cubicBezTo>
                  <a:cubicBezTo>
                    <a:pt x="10" y="0"/>
                    <a:pt x="10" y="0"/>
                    <a:pt x="10" y="0"/>
                  </a:cubicBezTo>
                  <a:cubicBezTo>
                    <a:pt x="10" y="0"/>
                    <a:pt x="10" y="0"/>
                    <a:pt x="10" y="0"/>
                  </a:cubicBezTo>
                  <a:cubicBezTo>
                    <a:pt x="10" y="0"/>
                    <a:pt x="10" y="0"/>
                    <a:pt x="10" y="0"/>
                  </a:cubicBezTo>
                  <a:cubicBezTo>
                    <a:pt x="10" y="0"/>
                    <a:pt x="10" y="0"/>
                    <a:pt x="10" y="0"/>
                  </a:cubicBezTo>
                  <a:cubicBezTo>
                    <a:pt x="8" y="0"/>
                    <a:pt x="5" y="1"/>
                    <a:pt x="3" y="3"/>
                  </a:cubicBezTo>
                  <a:cubicBezTo>
                    <a:pt x="3" y="3"/>
                    <a:pt x="3" y="3"/>
                    <a:pt x="3" y="3"/>
                  </a:cubicBezTo>
                  <a:cubicBezTo>
                    <a:pt x="2" y="5"/>
                    <a:pt x="0" y="8"/>
                    <a:pt x="0" y="10"/>
                  </a:cubicBezTo>
                  <a:cubicBezTo>
                    <a:pt x="0" y="10"/>
                    <a:pt x="0" y="10"/>
                    <a:pt x="0" y="10"/>
                  </a:cubicBezTo>
                  <a:cubicBezTo>
                    <a:pt x="0" y="10"/>
                    <a:pt x="0" y="10"/>
                    <a:pt x="0" y="10"/>
                  </a:cubicBezTo>
                  <a:cubicBezTo>
                    <a:pt x="0" y="47"/>
                    <a:pt x="0" y="47"/>
                    <a:pt x="0" y="47"/>
                  </a:cubicBezTo>
                  <a:cubicBezTo>
                    <a:pt x="0" y="47"/>
                    <a:pt x="0" y="47"/>
                    <a:pt x="0" y="47"/>
                  </a:cubicBezTo>
                  <a:cubicBezTo>
                    <a:pt x="0" y="47"/>
                    <a:pt x="0" y="47"/>
                    <a:pt x="0" y="47"/>
                  </a:cubicBezTo>
                  <a:cubicBezTo>
                    <a:pt x="0" y="47"/>
                    <a:pt x="0" y="47"/>
                    <a:pt x="0" y="47"/>
                  </a:cubicBezTo>
                  <a:cubicBezTo>
                    <a:pt x="0" y="49"/>
                    <a:pt x="2" y="52"/>
                    <a:pt x="3" y="54"/>
                  </a:cubicBezTo>
                  <a:cubicBezTo>
                    <a:pt x="5" y="56"/>
                    <a:pt x="8" y="57"/>
                    <a:pt x="10" y="57"/>
                  </a:cubicBezTo>
                  <a:cubicBezTo>
                    <a:pt x="10" y="57"/>
                    <a:pt x="10" y="57"/>
                    <a:pt x="10" y="57"/>
                  </a:cubicBezTo>
                  <a:cubicBezTo>
                    <a:pt x="10" y="57"/>
                    <a:pt x="10" y="57"/>
                    <a:pt x="10" y="57"/>
                  </a:cubicBezTo>
                  <a:cubicBezTo>
                    <a:pt x="29" y="57"/>
                    <a:pt x="29" y="57"/>
                    <a:pt x="29" y="57"/>
                  </a:cubicBezTo>
                  <a:cubicBezTo>
                    <a:pt x="47" y="57"/>
                    <a:pt x="47" y="57"/>
                    <a:pt x="47" y="57"/>
                  </a:cubicBezTo>
                  <a:cubicBezTo>
                    <a:pt x="47" y="57"/>
                    <a:pt x="47" y="57"/>
                    <a:pt x="47" y="57"/>
                  </a:cubicBezTo>
                  <a:cubicBezTo>
                    <a:pt x="47" y="57"/>
                    <a:pt x="47" y="57"/>
                    <a:pt x="47" y="57"/>
                  </a:cubicBezTo>
                  <a:cubicBezTo>
                    <a:pt x="47" y="57"/>
                    <a:pt x="47" y="57"/>
                    <a:pt x="47" y="57"/>
                  </a:cubicBezTo>
                  <a:cubicBezTo>
                    <a:pt x="50" y="57"/>
                    <a:pt x="52" y="56"/>
                    <a:pt x="54" y="54"/>
                  </a:cubicBezTo>
                  <a:cubicBezTo>
                    <a:pt x="56" y="52"/>
                    <a:pt x="57" y="49"/>
                    <a:pt x="57" y="47"/>
                  </a:cubicBezTo>
                  <a:cubicBezTo>
                    <a:pt x="57" y="47"/>
                    <a:pt x="57" y="47"/>
                    <a:pt x="57" y="47"/>
                  </a:cubicBezTo>
                  <a:cubicBezTo>
                    <a:pt x="57" y="47"/>
                    <a:pt x="57" y="47"/>
                    <a:pt x="57" y="47"/>
                  </a:cubicBezTo>
                  <a:cubicBezTo>
                    <a:pt x="57" y="10"/>
                    <a:pt x="57" y="10"/>
                    <a:pt x="57" y="10"/>
                  </a:cubicBezTo>
                  <a:cubicBezTo>
                    <a:pt x="57" y="10"/>
                    <a:pt x="57" y="10"/>
                    <a:pt x="57" y="10"/>
                  </a:cubicBezTo>
                  <a:close/>
                  <a:moveTo>
                    <a:pt x="46" y="46"/>
                  </a:moveTo>
                  <a:cubicBezTo>
                    <a:pt x="29" y="46"/>
                    <a:pt x="29" y="46"/>
                    <a:pt x="29" y="46"/>
                  </a:cubicBezTo>
                  <a:cubicBezTo>
                    <a:pt x="11" y="46"/>
                    <a:pt x="11" y="46"/>
                    <a:pt x="11" y="46"/>
                  </a:cubicBezTo>
                  <a:cubicBezTo>
                    <a:pt x="11" y="11"/>
                    <a:pt x="11" y="11"/>
                    <a:pt x="11" y="11"/>
                  </a:cubicBezTo>
                  <a:cubicBezTo>
                    <a:pt x="29" y="11"/>
                    <a:pt x="29" y="11"/>
                    <a:pt x="29" y="11"/>
                  </a:cubicBezTo>
                  <a:cubicBezTo>
                    <a:pt x="46" y="11"/>
                    <a:pt x="46" y="11"/>
                    <a:pt x="46" y="11"/>
                  </a:cubicBezTo>
                  <a:lnTo>
                    <a:pt x="46" y="46"/>
                  </a:lnTo>
                  <a:close/>
                </a:path>
              </a:pathLst>
            </a:custGeom>
            <a:grpFill/>
            <a:ln w="9525">
              <a:solidFill>
                <a:schemeClr val="accent6">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9" name="Freeform 8">
              <a:extLst>
                <a:ext uri="{FF2B5EF4-FFF2-40B4-BE49-F238E27FC236}">
                  <a16:creationId xmlns:a16="http://schemas.microsoft.com/office/drawing/2014/main" id="{F19F77F8-4647-4825-B856-55D9E9D3AFC2}"/>
                </a:ext>
              </a:extLst>
            </p:cNvPr>
            <p:cNvSpPr>
              <a:spLocks noEditPoints="1"/>
            </p:cNvSpPr>
            <p:nvPr/>
          </p:nvSpPr>
          <p:spPr bwMode="auto">
            <a:xfrm>
              <a:off x="948617" y="1173088"/>
              <a:ext cx="168275" cy="163513"/>
            </a:xfrm>
            <a:custGeom>
              <a:avLst/>
              <a:gdLst>
                <a:gd name="T0" fmla="*/ 57 w 57"/>
                <a:gd name="T1" fmla="*/ 10 h 56"/>
                <a:gd name="T2" fmla="*/ 54 w 57"/>
                <a:gd name="T3" fmla="*/ 3 h 56"/>
                <a:gd name="T4" fmla="*/ 47 w 57"/>
                <a:gd name="T5" fmla="*/ 0 h 56"/>
                <a:gd name="T6" fmla="*/ 47 w 57"/>
                <a:gd name="T7" fmla="*/ 0 h 56"/>
                <a:gd name="T8" fmla="*/ 47 w 57"/>
                <a:gd name="T9" fmla="*/ 0 h 56"/>
                <a:gd name="T10" fmla="*/ 29 w 57"/>
                <a:gd name="T11" fmla="*/ 0 h 56"/>
                <a:gd name="T12" fmla="*/ 10 w 57"/>
                <a:gd name="T13" fmla="*/ 0 h 56"/>
                <a:gd name="T14" fmla="*/ 10 w 57"/>
                <a:gd name="T15" fmla="*/ 0 h 56"/>
                <a:gd name="T16" fmla="*/ 10 w 57"/>
                <a:gd name="T17" fmla="*/ 0 h 56"/>
                <a:gd name="T18" fmla="*/ 10 w 57"/>
                <a:gd name="T19" fmla="*/ 0 h 56"/>
                <a:gd name="T20" fmla="*/ 3 w 57"/>
                <a:gd name="T21" fmla="*/ 3 h 56"/>
                <a:gd name="T22" fmla="*/ 3 w 57"/>
                <a:gd name="T23" fmla="*/ 3 h 56"/>
                <a:gd name="T24" fmla="*/ 0 w 57"/>
                <a:gd name="T25" fmla="*/ 10 h 56"/>
                <a:gd name="T26" fmla="*/ 0 w 57"/>
                <a:gd name="T27" fmla="*/ 10 h 56"/>
                <a:gd name="T28" fmla="*/ 0 w 57"/>
                <a:gd name="T29" fmla="*/ 10 h 56"/>
                <a:gd name="T30" fmla="*/ 0 w 57"/>
                <a:gd name="T31" fmla="*/ 46 h 56"/>
                <a:gd name="T32" fmla="*/ 0 w 57"/>
                <a:gd name="T33" fmla="*/ 46 h 56"/>
                <a:gd name="T34" fmla="*/ 0 w 57"/>
                <a:gd name="T35" fmla="*/ 46 h 56"/>
                <a:gd name="T36" fmla="*/ 0 w 57"/>
                <a:gd name="T37" fmla="*/ 46 h 56"/>
                <a:gd name="T38" fmla="*/ 3 w 57"/>
                <a:gd name="T39" fmla="*/ 53 h 56"/>
                <a:gd name="T40" fmla="*/ 10 w 57"/>
                <a:gd name="T41" fmla="*/ 56 h 56"/>
                <a:gd name="T42" fmla="*/ 10 w 57"/>
                <a:gd name="T43" fmla="*/ 56 h 56"/>
                <a:gd name="T44" fmla="*/ 10 w 57"/>
                <a:gd name="T45" fmla="*/ 56 h 56"/>
                <a:gd name="T46" fmla="*/ 29 w 57"/>
                <a:gd name="T47" fmla="*/ 56 h 56"/>
                <a:gd name="T48" fmla="*/ 47 w 57"/>
                <a:gd name="T49" fmla="*/ 56 h 56"/>
                <a:gd name="T50" fmla="*/ 47 w 57"/>
                <a:gd name="T51" fmla="*/ 56 h 56"/>
                <a:gd name="T52" fmla="*/ 47 w 57"/>
                <a:gd name="T53" fmla="*/ 56 h 56"/>
                <a:gd name="T54" fmla="*/ 47 w 57"/>
                <a:gd name="T55" fmla="*/ 56 h 56"/>
                <a:gd name="T56" fmla="*/ 54 w 57"/>
                <a:gd name="T57" fmla="*/ 53 h 56"/>
                <a:gd name="T58" fmla="*/ 57 w 57"/>
                <a:gd name="T59" fmla="*/ 46 h 56"/>
                <a:gd name="T60" fmla="*/ 57 w 57"/>
                <a:gd name="T61" fmla="*/ 46 h 56"/>
                <a:gd name="T62" fmla="*/ 57 w 57"/>
                <a:gd name="T63" fmla="*/ 46 h 56"/>
                <a:gd name="T64" fmla="*/ 57 w 57"/>
                <a:gd name="T65" fmla="*/ 10 h 56"/>
                <a:gd name="T66" fmla="*/ 57 w 57"/>
                <a:gd name="T67" fmla="*/ 10 h 56"/>
                <a:gd name="T68" fmla="*/ 57 w 57"/>
                <a:gd name="T69" fmla="*/ 10 h 56"/>
                <a:gd name="T70" fmla="*/ 46 w 57"/>
                <a:gd name="T71" fmla="*/ 46 h 56"/>
                <a:gd name="T72" fmla="*/ 29 w 57"/>
                <a:gd name="T73" fmla="*/ 46 h 56"/>
                <a:gd name="T74" fmla="*/ 11 w 57"/>
                <a:gd name="T75" fmla="*/ 46 h 56"/>
                <a:gd name="T76" fmla="*/ 11 w 57"/>
                <a:gd name="T77" fmla="*/ 10 h 56"/>
                <a:gd name="T78" fmla="*/ 29 w 57"/>
                <a:gd name="T79" fmla="*/ 10 h 56"/>
                <a:gd name="T80" fmla="*/ 46 w 57"/>
                <a:gd name="T81" fmla="*/ 10 h 56"/>
                <a:gd name="T82" fmla="*/ 46 w 57"/>
                <a:gd name="T83" fmla="*/ 4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7" h="56">
                  <a:moveTo>
                    <a:pt x="57" y="10"/>
                  </a:moveTo>
                  <a:cubicBezTo>
                    <a:pt x="57" y="7"/>
                    <a:pt x="56" y="5"/>
                    <a:pt x="54" y="3"/>
                  </a:cubicBezTo>
                  <a:cubicBezTo>
                    <a:pt x="52" y="1"/>
                    <a:pt x="50" y="0"/>
                    <a:pt x="47" y="0"/>
                  </a:cubicBezTo>
                  <a:cubicBezTo>
                    <a:pt x="47" y="0"/>
                    <a:pt x="47" y="0"/>
                    <a:pt x="47" y="0"/>
                  </a:cubicBezTo>
                  <a:cubicBezTo>
                    <a:pt x="47" y="0"/>
                    <a:pt x="47" y="0"/>
                    <a:pt x="47" y="0"/>
                  </a:cubicBezTo>
                  <a:cubicBezTo>
                    <a:pt x="29" y="0"/>
                    <a:pt x="29" y="0"/>
                    <a:pt x="29" y="0"/>
                  </a:cubicBezTo>
                  <a:cubicBezTo>
                    <a:pt x="10" y="0"/>
                    <a:pt x="10" y="0"/>
                    <a:pt x="10" y="0"/>
                  </a:cubicBezTo>
                  <a:cubicBezTo>
                    <a:pt x="10" y="0"/>
                    <a:pt x="10" y="0"/>
                    <a:pt x="10" y="0"/>
                  </a:cubicBezTo>
                  <a:cubicBezTo>
                    <a:pt x="10" y="0"/>
                    <a:pt x="10" y="0"/>
                    <a:pt x="10" y="0"/>
                  </a:cubicBezTo>
                  <a:cubicBezTo>
                    <a:pt x="10" y="0"/>
                    <a:pt x="10" y="0"/>
                    <a:pt x="10" y="0"/>
                  </a:cubicBezTo>
                  <a:cubicBezTo>
                    <a:pt x="8" y="0"/>
                    <a:pt x="5" y="1"/>
                    <a:pt x="3" y="3"/>
                  </a:cubicBezTo>
                  <a:cubicBezTo>
                    <a:pt x="3" y="3"/>
                    <a:pt x="3" y="3"/>
                    <a:pt x="3" y="3"/>
                  </a:cubicBezTo>
                  <a:cubicBezTo>
                    <a:pt x="2" y="5"/>
                    <a:pt x="0" y="7"/>
                    <a:pt x="0" y="10"/>
                  </a:cubicBezTo>
                  <a:cubicBezTo>
                    <a:pt x="0" y="10"/>
                    <a:pt x="0" y="10"/>
                    <a:pt x="0" y="10"/>
                  </a:cubicBezTo>
                  <a:cubicBezTo>
                    <a:pt x="0" y="10"/>
                    <a:pt x="0" y="10"/>
                    <a:pt x="0" y="10"/>
                  </a:cubicBezTo>
                  <a:cubicBezTo>
                    <a:pt x="0" y="46"/>
                    <a:pt x="0" y="46"/>
                    <a:pt x="0" y="46"/>
                  </a:cubicBezTo>
                  <a:cubicBezTo>
                    <a:pt x="0" y="46"/>
                    <a:pt x="0" y="46"/>
                    <a:pt x="0" y="46"/>
                  </a:cubicBezTo>
                  <a:cubicBezTo>
                    <a:pt x="0" y="46"/>
                    <a:pt x="0" y="46"/>
                    <a:pt x="0" y="46"/>
                  </a:cubicBezTo>
                  <a:cubicBezTo>
                    <a:pt x="0" y="46"/>
                    <a:pt x="0" y="46"/>
                    <a:pt x="0" y="46"/>
                  </a:cubicBezTo>
                  <a:cubicBezTo>
                    <a:pt x="0" y="49"/>
                    <a:pt x="2" y="52"/>
                    <a:pt x="3" y="53"/>
                  </a:cubicBezTo>
                  <a:cubicBezTo>
                    <a:pt x="5" y="55"/>
                    <a:pt x="8" y="56"/>
                    <a:pt x="10" y="56"/>
                  </a:cubicBezTo>
                  <a:cubicBezTo>
                    <a:pt x="10" y="56"/>
                    <a:pt x="10" y="56"/>
                    <a:pt x="10" y="56"/>
                  </a:cubicBezTo>
                  <a:cubicBezTo>
                    <a:pt x="10" y="56"/>
                    <a:pt x="10" y="56"/>
                    <a:pt x="10" y="56"/>
                  </a:cubicBezTo>
                  <a:cubicBezTo>
                    <a:pt x="29" y="56"/>
                    <a:pt x="29" y="56"/>
                    <a:pt x="29" y="56"/>
                  </a:cubicBezTo>
                  <a:cubicBezTo>
                    <a:pt x="47" y="56"/>
                    <a:pt x="47" y="56"/>
                    <a:pt x="47" y="56"/>
                  </a:cubicBezTo>
                  <a:cubicBezTo>
                    <a:pt x="47" y="56"/>
                    <a:pt x="47" y="56"/>
                    <a:pt x="47" y="56"/>
                  </a:cubicBezTo>
                  <a:cubicBezTo>
                    <a:pt x="47" y="56"/>
                    <a:pt x="47" y="56"/>
                    <a:pt x="47" y="56"/>
                  </a:cubicBezTo>
                  <a:cubicBezTo>
                    <a:pt x="47" y="56"/>
                    <a:pt x="47" y="56"/>
                    <a:pt x="47" y="56"/>
                  </a:cubicBezTo>
                  <a:cubicBezTo>
                    <a:pt x="50" y="56"/>
                    <a:pt x="52" y="55"/>
                    <a:pt x="54" y="53"/>
                  </a:cubicBezTo>
                  <a:cubicBezTo>
                    <a:pt x="56" y="52"/>
                    <a:pt x="57" y="49"/>
                    <a:pt x="57" y="46"/>
                  </a:cubicBezTo>
                  <a:cubicBezTo>
                    <a:pt x="57" y="46"/>
                    <a:pt x="57" y="46"/>
                    <a:pt x="57" y="46"/>
                  </a:cubicBezTo>
                  <a:cubicBezTo>
                    <a:pt x="57" y="46"/>
                    <a:pt x="57" y="46"/>
                    <a:pt x="57" y="46"/>
                  </a:cubicBezTo>
                  <a:cubicBezTo>
                    <a:pt x="57" y="10"/>
                    <a:pt x="57" y="10"/>
                    <a:pt x="57" y="10"/>
                  </a:cubicBezTo>
                  <a:cubicBezTo>
                    <a:pt x="57" y="10"/>
                    <a:pt x="57" y="10"/>
                    <a:pt x="57" y="10"/>
                  </a:cubicBezTo>
                  <a:cubicBezTo>
                    <a:pt x="57" y="10"/>
                    <a:pt x="57" y="10"/>
                    <a:pt x="57" y="10"/>
                  </a:cubicBezTo>
                  <a:close/>
                  <a:moveTo>
                    <a:pt x="46" y="46"/>
                  </a:moveTo>
                  <a:cubicBezTo>
                    <a:pt x="29" y="46"/>
                    <a:pt x="29" y="46"/>
                    <a:pt x="29" y="46"/>
                  </a:cubicBezTo>
                  <a:cubicBezTo>
                    <a:pt x="11" y="46"/>
                    <a:pt x="11" y="46"/>
                    <a:pt x="11" y="46"/>
                  </a:cubicBezTo>
                  <a:cubicBezTo>
                    <a:pt x="11" y="10"/>
                    <a:pt x="11" y="10"/>
                    <a:pt x="11" y="10"/>
                  </a:cubicBezTo>
                  <a:cubicBezTo>
                    <a:pt x="29" y="10"/>
                    <a:pt x="29" y="10"/>
                    <a:pt x="29" y="10"/>
                  </a:cubicBezTo>
                  <a:cubicBezTo>
                    <a:pt x="46" y="10"/>
                    <a:pt x="46" y="10"/>
                    <a:pt x="46" y="10"/>
                  </a:cubicBezTo>
                  <a:lnTo>
                    <a:pt x="46" y="46"/>
                  </a:lnTo>
                  <a:close/>
                </a:path>
              </a:pathLst>
            </a:custGeom>
            <a:grpFill/>
            <a:ln w="9525">
              <a:solidFill>
                <a:schemeClr val="accent6">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0" name="Freeform 9">
              <a:extLst>
                <a:ext uri="{FF2B5EF4-FFF2-40B4-BE49-F238E27FC236}">
                  <a16:creationId xmlns:a16="http://schemas.microsoft.com/office/drawing/2014/main" id="{B011B7C2-391D-4DF2-957B-8DB137DE2EC7}"/>
                </a:ext>
              </a:extLst>
            </p:cNvPr>
            <p:cNvSpPr>
              <a:spLocks noEditPoints="1"/>
            </p:cNvSpPr>
            <p:nvPr/>
          </p:nvSpPr>
          <p:spPr bwMode="auto">
            <a:xfrm>
              <a:off x="948617" y="1408038"/>
              <a:ext cx="168275" cy="165100"/>
            </a:xfrm>
            <a:custGeom>
              <a:avLst/>
              <a:gdLst>
                <a:gd name="T0" fmla="*/ 57 w 57"/>
                <a:gd name="T1" fmla="*/ 10 h 56"/>
                <a:gd name="T2" fmla="*/ 54 w 57"/>
                <a:gd name="T3" fmla="*/ 3 h 56"/>
                <a:gd name="T4" fmla="*/ 47 w 57"/>
                <a:gd name="T5" fmla="*/ 0 h 56"/>
                <a:gd name="T6" fmla="*/ 47 w 57"/>
                <a:gd name="T7" fmla="*/ 0 h 56"/>
                <a:gd name="T8" fmla="*/ 47 w 57"/>
                <a:gd name="T9" fmla="*/ 0 h 56"/>
                <a:gd name="T10" fmla="*/ 29 w 57"/>
                <a:gd name="T11" fmla="*/ 0 h 56"/>
                <a:gd name="T12" fmla="*/ 10 w 57"/>
                <a:gd name="T13" fmla="*/ 0 h 56"/>
                <a:gd name="T14" fmla="*/ 10 w 57"/>
                <a:gd name="T15" fmla="*/ 0 h 56"/>
                <a:gd name="T16" fmla="*/ 10 w 57"/>
                <a:gd name="T17" fmla="*/ 0 h 56"/>
                <a:gd name="T18" fmla="*/ 10 w 57"/>
                <a:gd name="T19" fmla="*/ 0 h 56"/>
                <a:gd name="T20" fmla="*/ 3 w 57"/>
                <a:gd name="T21" fmla="*/ 3 h 56"/>
                <a:gd name="T22" fmla="*/ 3 w 57"/>
                <a:gd name="T23" fmla="*/ 3 h 56"/>
                <a:gd name="T24" fmla="*/ 0 w 57"/>
                <a:gd name="T25" fmla="*/ 10 h 56"/>
                <a:gd name="T26" fmla="*/ 0 w 57"/>
                <a:gd name="T27" fmla="*/ 10 h 56"/>
                <a:gd name="T28" fmla="*/ 0 w 57"/>
                <a:gd name="T29" fmla="*/ 10 h 56"/>
                <a:gd name="T30" fmla="*/ 0 w 57"/>
                <a:gd name="T31" fmla="*/ 46 h 56"/>
                <a:gd name="T32" fmla="*/ 0 w 57"/>
                <a:gd name="T33" fmla="*/ 46 h 56"/>
                <a:gd name="T34" fmla="*/ 0 w 57"/>
                <a:gd name="T35" fmla="*/ 46 h 56"/>
                <a:gd name="T36" fmla="*/ 0 w 57"/>
                <a:gd name="T37" fmla="*/ 46 h 56"/>
                <a:gd name="T38" fmla="*/ 3 w 57"/>
                <a:gd name="T39" fmla="*/ 53 h 56"/>
                <a:gd name="T40" fmla="*/ 10 w 57"/>
                <a:gd name="T41" fmla="*/ 56 h 56"/>
                <a:gd name="T42" fmla="*/ 10 w 57"/>
                <a:gd name="T43" fmla="*/ 56 h 56"/>
                <a:gd name="T44" fmla="*/ 10 w 57"/>
                <a:gd name="T45" fmla="*/ 56 h 56"/>
                <a:gd name="T46" fmla="*/ 29 w 57"/>
                <a:gd name="T47" fmla="*/ 56 h 56"/>
                <a:gd name="T48" fmla="*/ 47 w 57"/>
                <a:gd name="T49" fmla="*/ 56 h 56"/>
                <a:gd name="T50" fmla="*/ 47 w 57"/>
                <a:gd name="T51" fmla="*/ 56 h 56"/>
                <a:gd name="T52" fmla="*/ 47 w 57"/>
                <a:gd name="T53" fmla="*/ 56 h 56"/>
                <a:gd name="T54" fmla="*/ 47 w 57"/>
                <a:gd name="T55" fmla="*/ 56 h 56"/>
                <a:gd name="T56" fmla="*/ 54 w 57"/>
                <a:gd name="T57" fmla="*/ 53 h 56"/>
                <a:gd name="T58" fmla="*/ 57 w 57"/>
                <a:gd name="T59" fmla="*/ 46 h 56"/>
                <a:gd name="T60" fmla="*/ 57 w 57"/>
                <a:gd name="T61" fmla="*/ 46 h 56"/>
                <a:gd name="T62" fmla="*/ 57 w 57"/>
                <a:gd name="T63" fmla="*/ 46 h 56"/>
                <a:gd name="T64" fmla="*/ 57 w 57"/>
                <a:gd name="T65" fmla="*/ 10 h 56"/>
                <a:gd name="T66" fmla="*/ 57 w 57"/>
                <a:gd name="T67" fmla="*/ 10 h 56"/>
                <a:gd name="T68" fmla="*/ 57 w 57"/>
                <a:gd name="T69" fmla="*/ 10 h 56"/>
                <a:gd name="T70" fmla="*/ 46 w 57"/>
                <a:gd name="T71" fmla="*/ 46 h 56"/>
                <a:gd name="T72" fmla="*/ 29 w 57"/>
                <a:gd name="T73" fmla="*/ 46 h 56"/>
                <a:gd name="T74" fmla="*/ 11 w 57"/>
                <a:gd name="T75" fmla="*/ 46 h 56"/>
                <a:gd name="T76" fmla="*/ 11 w 57"/>
                <a:gd name="T77" fmla="*/ 10 h 56"/>
                <a:gd name="T78" fmla="*/ 29 w 57"/>
                <a:gd name="T79" fmla="*/ 10 h 56"/>
                <a:gd name="T80" fmla="*/ 46 w 57"/>
                <a:gd name="T81" fmla="*/ 10 h 56"/>
                <a:gd name="T82" fmla="*/ 46 w 57"/>
                <a:gd name="T83" fmla="*/ 4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7" h="56">
                  <a:moveTo>
                    <a:pt x="57" y="10"/>
                  </a:moveTo>
                  <a:cubicBezTo>
                    <a:pt x="57" y="7"/>
                    <a:pt x="56" y="4"/>
                    <a:pt x="54" y="3"/>
                  </a:cubicBezTo>
                  <a:cubicBezTo>
                    <a:pt x="52" y="1"/>
                    <a:pt x="50" y="0"/>
                    <a:pt x="47" y="0"/>
                  </a:cubicBezTo>
                  <a:cubicBezTo>
                    <a:pt x="47" y="0"/>
                    <a:pt x="47" y="0"/>
                    <a:pt x="47" y="0"/>
                  </a:cubicBezTo>
                  <a:cubicBezTo>
                    <a:pt x="47" y="0"/>
                    <a:pt x="47" y="0"/>
                    <a:pt x="47" y="0"/>
                  </a:cubicBezTo>
                  <a:cubicBezTo>
                    <a:pt x="29" y="0"/>
                    <a:pt x="29" y="0"/>
                    <a:pt x="29" y="0"/>
                  </a:cubicBezTo>
                  <a:cubicBezTo>
                    <a:pt x="10" y="0"/>
                    <a:pt x="10" y="0"/>
                    <a:pt x="10" y="0"/>
                  </a:cubicBezTo>
                  <a:cubicBezTo>
                    <a:pt x="10" y="0"/>
                    <a:pt x="10" y="0"/>
                    <a:pt x="10" y="0"/>
                  </a:cubicBezTo>
                  <a:cubicBezTo>
                    <a:pt x="10" y="0"/>
                    <a:pt x="10" y="0"/>
                    <a:pt x="10" y="0"/>
                  </a:cubicBezTo>
                  <a:cubicBezTo>
                    <a:pt x="10" y="0"/>
                    <a:pt x="10" y="0"/>
                    <a:pt x="10" y="0"/>
                  </a:cubicBezTo>
                  <a:cubicBezTo>
                    <a:pt x="8" y="0"/>
                    <a:pt x="5" y="1"/>
                    <a:pt x="3" y="3"/>
                  </a:cubicBezTo>
                  <a:cubicBezTo>
                    <a:pt x="3" y="3"/>
                    <a:pt x="3" y="3"/>
                    <a:pt x="3" y="3"/>
                  </a:cubicBezTo>
                  <a:cubicBezTo>
                    <a:pt x="2" y="4"/>
                    <a:pt x="0" y="7"/>
                    <a:pt x="0" y="10"/>
                  </a:cubicBezTo>
                  <a:cubicBezTo>
                    <a:pt x="0" y="10"/>
                    <a:pt x="0" y="10"/>
                    <a:pt x="0" y="10"/>
                  </a:cubicBezTo>
                  <a:cubicBezTo>
                    <a:pt x="0" y="10"/>
                    <a:pt x="0" y="10"/>
                    <a:pt x="0" y="10"/>
                  </a:cubicBezTo>
                  <a:cubicBezTo>
                    <a:pt x="0" y="46"/>
                    <a:pt x="0" y="46"/>
                    <a:pt x="0" y="46"/>
                  </a:cubicBezTo>
                  <a:cubicBezTo>
                    <a:pt x="0" y="46"/>
                    <a:pt x="0" y="46"/>
                    <a:pt x="0" y="46"/>
                  </a:cubicBezTo>
                  <a:cubicBezTo>
                    <a:pt x="0" y="46"/>
                    <a:pt x="0" y="46"/>
                    <a:pt x="0" y="46"/>
                  </a:cubicBezTo>
                  <a:cubicBezTo>
                    <a:pt x="0" y="46"/>
                    <a:pt x="0" y="46"/>
                    <a:pt x="0" y="46"/>
                  </a:cubicBezTo>
                  <a:cubicBezTo>
                    <a:pt x="0" y="49"/>
                    <a:pt x="2" y="51"/>
                    <a:pt x="3" y="53"/>
                  </a:cubicBezTo>
                  <a:cubicBezTo>
                    <a:pt x="5" y="55"/>
                    <a:pt x="8" y="56"/>
                    <a:pt x="10" y="56"/>
                  </a:cubicBezTo>
                  <a:cubicBezTo>
                    <a:pt x="10" y="56"/>
                    <a:pt x="10" y="56"/>
                    <a:pt x="10" y="56"/>
                  </a:cubicBezTo>
                  <a:cubicBezTo>
                    <a:pt x="10" y="56"/>
                    <a:pt x="10" y="56"/>
                    <a:pt x="10" y="56"/>
                  </a:cubicBezTo>
                  <a:cubicBezTo>
                    <a:pt x="29" y="56"/>
                    <a:pt x="29" y="56"/>
                    <a:pt x="29" y="56"/>
                  </a:cubicBezTo>
                  <a:cubicBezTo>
                    <a:pt x="47" y="56"/>
                    <a:pt x="47" y="56"/>
                    <a:pt x="47" y="56"/>
                  </a:cubicBezTo>
                  <a:cubicBezTo>
                    <a:pt x="47" y="56"/>
                    <a:pt x="47" y="56"/>
                    <a:pt x="47" y="56"/>
                  </a:cubicBezTo>
                  <a:cubicBezTo>
                    <a:pt x="47" y="56"/>
                    <a:pt x="47" y="56"/>
                    <a:pt x="47" y="56"/>
                  </a:cubicBezTo>
                  <a:cubicBezTo>
                    <a:pt x="47" y="56"/>
                    <a:pt x="47" y="56"/>
                    <a:pt x="47" y="56"/>
                  </a:cubicBezTo>
                  <a:cubicBezTo>
                    <a:pt x="50" y="56"/>
                    <a:pt x="52" y="55"/>
                    <a:pt x="54" y="53"/>
                  </a:cubicBezTo>
                  <a:cubicBezTo>
                    <a:pt x="56" y="51"/>
                    <a:pt x="57" y="49"/>
                    <a:pt x="57" y="46"/>
                  </a:cubicBezTo>
                  <a:cubicBezTo>
                    <a:pt x="57" y="46"/>
                    <a:pt x="57" y="46"/>
                    <a:pt x="57" y="46"/>
                  </a:cubicBezTo>
                  <a:cubicBezTo>
                    <a:pt x="57" y="46"/>
                    <a:pt x="57" y="46"/>
                    <a:pt x="57" y="46"/>
                  </a:cubicBezTo>
                  <a:cubicBezTo>
                    <a:pt x="57" y="10"/>
                    <a:pt x="57" y="10"/>
                    <a:pt x="57" y="10"/>
                  </a:cubicBezTo>
                  <a:cubicBezTo>
                    <a:pt x="57" y="10"/>
                    <a:pt x="57" y="10"/>
                    <a:pt x="57" y="10"/>
                  </a:cubicBezTo>
                  <a:cubicBezTo>
                    <a:pt x="57" y="10"/>
                    <a:pt x="57" y="10"/>
                    <a:pt x="57" y="10"/>
                  </a:cubicBezTo>
                  <a:close/>
                  <a:moveTo>
                    <a:pt x="46" y="46"/>
                  </a:moveTo>
                  <a:cubicBezTo>
                    <a:pt x="29" y="46"/>
                    <a:pt x="29" y="46"/>
                    <a:pt x="29" y="46"/>
                  </a:cubicBezTo>
                  <a:cubicBezTo>
                    <a:pt x="11" y="46"/>
                    <a:pt x="11" y="46"/>
                    <a:pt x="11" y="46"/>
                  </a:cubicBezTo>
                  <a:cubicBezTo>
                    <a:pt x="11" y="10"/>
                    <a:pt x="11" y="10"/>
                    <a:pt x="11" y="10"/>
                  </a:cubicBezTo>
                  <a:cubicBezTo>
                    <a:pt x="29" y="10"/>
                    <a:pt x="29" y="10"/>
                    <a:pt x="29" y="10"/>
                  </a:cubicBezTo>
                  <a:cubicBezTo>
                    <a:pt x="46" y="10"/>
                    <a:pt x="46" y="10"/>
                    <a:pt x="46" y="10"/>
                  </a:cubicBezTo>
                  <a:lnTo>
                    <a:pt x="46" y="46"/>
                  </a:lnTo>
                  <a:close/>
                </a:path>
              </a:pathLst>
            </a:custGeom>
            <a:grpFill/>
            <a:ln w="9525">
              <a:solidFill>
                <a:schemeClr val="accent6">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1" name="Freeform 10">
              <a:extLst>
                <a:ext uri="{FF2B5EF4-FFF2-40B4-BE49-F238E27FC236}">
                  <a16:creationId xmlns:a16="http://schemas.microsoft.com/office/drawing/2014/main" id="{C4AD44A7-CBAD-472A-951A-E36512E86BA6}"/>
                </a:ext>
              </a:extLst>
            </p:cNvPr>
            <p:cNvSpPr>
              <a:spLocks/>
            </p:cNvSpPr>
            <p:nvPr/>
          </p:nvSpPr>
          <p:spPr bwMode="auto">
            <a:xfrm>
              <a:off x="1186742" y="1004813"/>
              <a:ext cx="274320" cy="31750"/>
            </a:xfrm>
            <a:custGeom>
              <a:avLst/>
              <a:gdLst>
                <a:gd name="T0" fmla="*/ 6 w 174"/>
                <a:gd name="T1" fmla="*/ 11 h 11"/>
                <a:gd name="T2" fmla="*/ 0 w 174"/>
                <a:gd name="T3" fmla="*/ 5 h 11"/>
                <a:gd name="T4" fmla="*/ 6 w 174"/>
                <a:gd name="T5" fmla="*/ 0 h 11"/>
                <a:gd name="T6" fmla="*/ 169 w 174"/>
                <a:gd name="T7" fmla="*/ 0 h 11"/>
                <a:gd name="T8" fmla="*/ 174 w 174"/>
                <a:gd name="T9" fmla="*/ 5 h 11"/>
                <a:gd name="T10" fmla="*/ 169 w 174"/>
                <a:gd name="T11" fmla="*/ 11 h 11"/>
                <a:gd name="T12" fmla="*/ 6 w 174"/>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74" h="11">
                  <a:moveTo>
                    <a:pt x="6" y="11"/>
                  </a:moveTo>
                  <a:cubicBezTo>
                    <a:pt x="3" y="11"/>
                    <a:pt x="0" y="8"/>
                    <a:pt x="0" y="5"/>
                  </a:cubicBezTo>
                  <a:cubicBezTo>
                    <a:pt x="0" y="3"/>
                    <a:pt x="3" y="0"/>
                    <a:pt x="6" y="0"/>
                  </a:cubicBezTo>
                  <a:cubicBezTo>
                    <a:pt x="169" y="0"/>
                    <a:pt x="169" y="0"/>
                    <a:pt x="169" y="0"/>
                  </a:cubicBezTo>
                  <a:cubicBezTo>
                    <a:pt x="172" y="0"/>
                    <a:pt x="174" y="3"/>
                    <a:pt x="174" y="5"/>
                  </a:cubicBezTo>
                  <a:cubicBezTo>
                    <a:pt x="174" y="8"/>
                    <a:pt x="172" y="11"/>
                    <a:pt x="169" y="11"/>
                  </a:cubicBezTo>
                  <a:lnTo>
                    <a:pt x="6" y="11"/>
                  </a:lnTo>
                  <a:close/>
                </a:path>
              </a:pathLst>
            </a:custGeom>
            <a:grpFill/>
            <a:ln w="9525">
              <a:solidFill>
                <a:schemeClr val="accent6">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 name="Freeform 11">
              <a:extLst>
                <a:ext uri="{FF2B5EF4-FFF2-40B4-BE49-F238E27FC236}">
                  <a16:creationId xmlns:a16="http://schemas.microsoft.com/office/drawing/2014/main" id="{9E4CD3F7-5DFD-4C17-AAE4-199409807278}"/>
                </a:ext>
              </a:extLst>
            </p:cNvPr>
            <p:cNvSpPr>
              <a:spLocks/>
            </p:cNvSpPr>
            <p:nvPr/>
          </p:nvSpPr>
          <p:spPr bwMode="auto">
            <a:xfrm>
              <a:off x="1186742" y="1239763"/>
              <a:ext cx="274320" cy="30163"/>
            </a:xfrm>
            <a:custGeom>
              <a:avLst/>
              <a:gdLst>
                <a:gd name="T0" fmla="*/ 6 w 174"/>
                <a:gd name="T1" fmla="*/ 10 h 10"/>
                <a:gd name="T2" fmla="*/ 0 w 174"/>
                <a:gd name="T3" fmla="*/ 5 h 10"/>
                <a:gd name="T4" fmla="*/ 6 w 174"/>
                <a:gd name="T5" fmla="*/ 0 h 10"/>
                <a:gd name="T6" fmla="*/ 169 w 174"/>
                <a:gd name="T7" fmla="*/ 0 h 10"/>
                <a:gd name="T8" fmla="*/ 174 w 174"/>
                <a:gd name="T9" fmla="*/ 5 h 10"/>
                <a:gd name="T10" fmla="*/ 169 w 174"/>
                <a:gd name="T11" fmla="*/ 10 h 10"/>
                <a:gd name="T12" fmla="*/ 6 w 174"/>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174" h="10">
                  <a:moveTo>
                    <a:pt x="6" y="10"/>
                  </a:moveTo>
                  <a:cubicBezTo>
                    <a:pt x="3" y="10"/>
                    <a:pt x="0" y="8"/>
                    <a:pt x="0" y="5"/>
                  </a:cubicBezTo>
                  <a:cubicBezTo>
                    <a:pt x="0" y="2"/>
                    <a:pt x="3" y="0"/>
                    <a:pt x="6" y="0"/>
                  </a:cubicBezTo>
                  <a:cubicBezTo>
                    <a:pt x="169" y="0"/>
                    <a:pt x="169" y="0"/>
                    <a:pt x="169" y="0"/>
                  </a:cubicBezTo>
                  <a:cubicBezTo>
                    <a:pt x="172" y="0"/>
                    <a:pt x="174" y="2"/>
                    <a:pt x="174" y="5"/>
                  </a:cubicBezTo>
                  <a:cubicBezTo>
                    <a:pt x="174" y="8"/>
                    <a:pt x="172" y="10"/>
                    <a:pt x="169" y="10"/>
                  </a:cubicBezTo>
                  <a:lnTo>
                    <a:pt x="6" y="10"/>
                  </a:lnTo>
                  <a:close/>
                </a:path>
              </a:pathLst>
            </a:custGeom>
            <a:grpFill/>
            <a:ln w="9525">
              <a:solidFill>
                <a:schemeClr val="accent6">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 name="Freeform 12">
              <a:extLst>
                <a:ext uri="{FF2B5EF4-FFF2-40B4-BE49-F238E27FC236}">
                  <a16:creationId xmlns:a16="http://schemas.microsoft.com/office/drawing/2014/main" id="{C9B663CD-AF8F-465B-B6BE-B2F5B82E1268}"/>
                </a:ext>
              </a:extLst>
            </p:cNvPr>
            <p:cNvSpPr>
              <a:spLocks/>
            </p:cNvSpPr>
            <p:nvPr/>
          </p:nvSpPr>
          <p:spPr bwMode="auto">
            <a:xfrm>
              <a:off x="1186742" y="1476301"/>
              <a:ext cx="274320" cy="28575"/>
            </a:xfrm>
            <a:custGeom>
              <a:avLst/>
              <a:gdLst>
                <a:gd name="T0" fmla="*/ 6 w 174"/>
                <a:gd name="T1" fmla="*/ 10 h 10"/>
                <a:gd name="T2" fmla="*/ 0 w 174"/>
                <a:gd name="T3" fmla="*/ 5 h 10"/>
                <a:gd name="T4" fmla="*/ 6 w 174"/>
                <a:gd name="T5" fmla="*/ 0 h 10"/>
                <a:gd name="T6" fmla="*/ 169 w 174"/>
                <a:gd name="T7" fmla="*/ 0 h 10"/>
                <a:gd name="T8" fmla="*/ 174 w 174"/>
                <a:gd name="T9" fmla="*/ 5 h 10"/>
                <a:gd name="T10" fmla="*/ 169 w 174"/>
                <a:gd name="T11" fmla="*/ 10 h 10"/>
                <a:gd name="T12" fmla="*/ 6 w 174"/>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174" h="10">
                  <a:moveTo>
                    <a:pt x="6" y="10"/>
                  </a:moveTo>
                  <a:cubicBezTo>
                    <a:pt x="3" y="10"/>
                    <a:pt x="0" y="8"/>
                    <a:pt x="0" y="5"/>
                  </a:cubicBezTo>
                  <a:cubicBezTo>
                    <a:pt x="0" y="2"/>
                    <a:pt x="3" y="0"/>
                    <a:pt x="6" y="0"/>
                  </a:cubicBezTo>
                  <a:cubicBezTo>
                    <a:pt x="169" y="0"/>
                    <a:pt x="169" y="0"/>
                    <a:pt x="169" y="0"/>
                  </a:cubicBezTo>
                  <a:cubicBezTo>
                    <a:pt x="172" y="0"/>
                    <a:pt x="174" y="2"/>
                    <a:pt x="174" y="5"/>
                  </a:cubicBezTo>
                  <a:cubicBezTo>
                    <a:pt x="174" y="8"/>
                    <a:pt x="172" y="10"/>
                    <a:pt x="169" y="10"/>
                  </a:cubicBezTo>
                  <a:lnTo>
                    <a:pt x="6" y="10"/>
                  </a:lnTo>
                  <a:close/>
                </a:path>
              </a:pathLst>
            </a:custGeom>
            <a:grpFill/>
            <a:ln w="9525">
              <a:solidFill>
                <a:schemeClr val="accent6">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 name="Freeform 23">
              <a:extLst>
                <a:ext uri="{FF2B5EF4-FFF2-40B4-BE49-F238E27FC236}">
                  <a16:creationId xmlns:a16="http://schemas.microsoft.com/office/drawing/2014/main" id="{2594275A-D00B-4BC4-802F-9ABF7E82CF42}"/>
                </a:ext>
              </a:extLst>
            </p:cNvPr>
            <p:cNvSpPr>
              <a:spLocks/>
            </p:cNvSpPr>
            <p:nvPr/>
          </p:nvSpPr>
          <p:spPr bwMode="auto">
            <a:xfrm>
              <a:off x="948618" y="879494"/>
              <a:ext cx="218468" cy="203107"/>
            </a:xfrm>
            <a:custGeom>
              <a:avLst/>
              <a:gdLst>
                <a:gd name="T0" fmla="*/ 362 w 393"/>
                <a:gd name="T1" fmla="*/ 2 h 366"/>
                <a:gd name="T2" fmla="*/ 308 w 393"/>
                <a:gd name="T3" fmla="*/ 13 h 366"/>
                <a:gd name="T4" fmla="*/ 143 w 393"/>
                <a:gd name="T5" fmla="*/ 253 h 366"/>
                <a:gd name="T6" fmla="*/ 89 w 393"/>
                <a:gd name="T7" fmla="*/ 203 h 366"/>
                <a:gd name="T8" fmla="*/ 38 w 393"/>
                <a:gd name="T9" fmla="*/ 200 h 366"/>
                <a:gd name="T10" fmla="*/ 13 w 393"/>
                <a:gd name="T11" fmla="*/ 220 h 366"/>
                <a:gd name="T12" fmla="*/ 121 w 393"/>
                <a:gd name="T13" fmla="*/ 349 h 366"/>
                <a:gd name="T14" fmla="*/ 199 w 393"/>
                <a:gd name="T15" fmla="*/ 336 h 366"/>
                <a:gd name="T16" fmla="*/ 379 w 393"/>
                <a:gd name="T17" fmla="*/ 19 h 366"/>
                <a:gd name="T18" fmla="*/ 362 w 393"/>
                <a:gd name="T19" fmla="*/ 2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3" h="366">
                  <a:moveTo>
                    <a:pt x="362" y="2"/>
                  </a:moveTo>
                  <a:cubicBezTo>
                    <a:pt x="344" y="0"/>
                    <a:pt x="322" y="3"/>
                    <a:pt x="308" y="13"/>
                  </a:cubicBezTo>
                  <a:cubicBezTo>
                    <a:pt x="226" y="72"/>
                    <a:pt x="174" y="162"/>
                    <a:pt x="143" y="253"/>
                  </a:cubicBezTo>
                  <a:cubicBezTo>
                    <a:pt x="127" y="234"/>
                    <a:pt x="109" y="217"/>
                    <a:pt x="89" y="203"/>
                  </a:cubicBezTo>
                  <a:cubicBezTo>
                    <a:pt x="75" y="194"/>
                    <a:pt x="54" y="196"/>
                    <a:pt x="38" y="200"/>
                  </a:cubicBezTo>
                  <a:cubicBezTo>
                    <a:pt x="34" y="200"/>
                    <a:pt x="0" y="211"/>
                    <a:pt x="13" y="220"/>
                  </a:cubicBezTo>
                  <a:cubicBezTo>
                    <a:pt x="61" y="252"/>
                    <a:pt x="95" y="304"/>
                    <a:pt x="121" y="349"/>
                  </a:cubicBezTo>
                  <a:cubicBezTo>
                    <a:pt x="131" y="366"/>
                    <a:pt x="196" y="354"/>
                    <a:pt x="199" y="336"/>
                  </a:cubicBezTo>
                  <a:cubicBezTo>
                    <a:pt x="220" y="222"/>
                    <a:pt x="276" y="94"/>
                    <a:pt x="379" y="19"/>
                  </a:cubicBezTo>
                  <a:cubicBezTo>
                    <a:pt x="393" y="8"/>
                    <a:pt x="370" y="2"/>
                    <a:pt x="362" y="2"/>
                  </a:cubicBezTo>
                  <a:close/>
                </a:path>
              </a:pathLst>
            </a:custGeom>
            <a:grpFill/>
            <a:ln w="9525">
              <a:solidFill>
                <a:schemeClr val="accent6">
                  <a:lumMod val="75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grpSp>
      <p:pic>
        <p:nvPicPr>
          <p:cNvPr id="106" name="Graphic 105" descr="Circles with arrows with solid fill">
            <a:extLst>
              <a:ext uri="{FF2B5EF4-FFF2-40B4-BE49-F238E27FC236}">
                <a16:creationId xmlns:a16="http://schemas.microsoft.com/office/drawing/2014/main" id="{17F4518D-F9DD-4299-AFA9-0955403CBCA8}"/>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7997981" y="1258631"/>
            <a:ext cx="532978" cy="532978"/>
          </a:xfrm>
          <a:prstGeom prst="rect">
            <a:avLst/>
          </a:prstGeom>
        </p:spPr>
      </p:pic>
      <p:pic>
        <p:nvPicPr>
          <p:cNvPr id="107" name="Graphic 106" descr="Settings with solid fill">
            <a:extLst>
              <a:ext uri="{FF2B5EF4-FFF2-40B4-BE49-F238E27FC236}">
                <a16:creationId xmlns:a16="http://schemas.microsoft.com/office/drawing/2014/main" id="{93414D83-D8A0-453C-91AC-8302331E2E03}"/>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8038945" y="4254700"/>
            <a:ext cx="489914" cy="489914"/>
          </a:xfrm>
          <a:prstGeom prst="rect">
            <a:avLst/>
          </a:prstGeom>
        </p:spPr>
      </p:pic>
    </p:spTree>
    <p:extLst>
      <p:ext uri="{BB962C8B-B14F-4D97-AF65-F5344CB8AC3E}">
        <p14:creationId xmlns:p14="http://schemas.microsoft.com/office/powerpoint/2010/main" val="3817208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Rectangle 82">
            <a:extLst>
              <a:ext uri="{FF2B5EF4-FFF2-40B4-BE49-F238E27FC236}">
                <a16:creationId xmlns:a16="http://schemas.microsoft.com/office/drawing/2014/main" id="{9F8CEAB3-F9FE-4DE2-B203-499106B67861}"/>
              </a:ext>
            </a:extLst>
          </p:cNvPr>
          <p:cNvSpPr/>
          <p:nvPr/>
        </p:nvSpPr>
        <p:spPr>
          <a:xfrm>
            <a:off x="5787617" y="830946"/>
            <a:ext cx="4913663" cy="3404706"/>
          </a:xfrm>
          <a:prstGeom prst="rect">
            <a:avLst/>
          </a:prstGeom>
          <a:ln w="28575">
            <a:solidFill>
              <a:schemeClr val="accent5"/>
            </a:solidFill>
          </a:ln>
        </p:spPr>
        <p:style>
          <a:lnRef idx="2">
            <a:schemeClr val="accent6"/>
          </a:lnRef>
          <a:fillRef idx="1">
            <a:schemeClr val="lt1"/>
          </a:fillRef>
          <a:effectRef idx="0">
            <a:schemeClr val="accent6"/>
          </a:effectRef>
          <a:fontRef idx="minor">
            <a:schemeClr val="dk1"/>
          </a:fontRef>
        </p:style>
        <p:txBody>
          <a:bodyPr rtlCol="0" anchor="ctr"/>
          <a:lstStyle/>
          <a:p>
            <a:pPr algn="ctr">
              <a:defRPr/>
            </a:pPr>
            <a:endParaRPr lang="en-US">
              <a:solidFill>
                <a:prstClr val="black"/>
              </a:solidFill>
              <a:latin typeface="Calibri"/>
            </a:endParaRPr>
          </a:p>
        </p:txBody>
      </p:sp>
      <p:sp>
        <p:nvSpPr>
          <p:cNvPr id="9" name="Rectangle 8">
            <a:extLst>
              <a:ext uri="{FF2B5EF4-FFF2-40B4-BE49-F238E27FC236}">
                <a16:creationId xmlns:a16="http://schemas.microsoft.com/office/drawing/2014/main" id="{796E3B99-319D-4716-99BB-3A26E5D18F00}"/>
              </a:ext>
            </a:extLst>
          </p:cNvPr>
          <p:cNvSpPr/>
          <p:nvPr/>
        </p:nvSpPr>
        <p:spPr>
          <a:xfrm>
            <a:off x="947254" y="832681"/>
            <a:ext cx="4846406" cy="3404706"/>
          </a:xfrm>
          <a:prstGeom prst="rect">
            <a:avLst/>
          </a:prstGeom>
          <a:ln w="28575">
            <a:solidFill>
              <a:schemeClr val="accent5"/>
            </a:solidFill>
          </a:ln>
        </p:spPr>
        <p:style>
          <a:lnRef idx="2">
            <a:schemeClr val="accent6"/>
          </a:lnRef>
          <a:fillRef idx="1">
            <a:schemeClr val="lt1"/>
          </a:fillRef>
          <a:effectRef idx="0">
            <a:schemeClr val="accent6"/>
          </a:effectRef>
          <a:fontRef idx="minor">
            <a:schemeClr val="dk1"/>
          </a:fontRef>
        </p:style>
        <p:txBody>
          <a:bodyPr rtlCol="0" anchor="ctr"/>
          <a:lstStyle/>
          <a:p>
            <a:pPr algn="ctr">
              <a:defRPr/>
            </a:pPr>
            <a:endParaRPr lang="en-US">
              <a:solidFill>
                <a:prstClr val="black"/>
              </a:solidFill>
              <a:latin typeface="Calibri"/>
            </a:endParaRPr>
          </a:p>
        </p:txBody>
      </p:sp>
      <p:sp>
        <p:nvSpPr>
          <p:cNvPr id="13" name="Rectangle 12">
            <a:extLst>
              <a:ext uri="{FF2B5EF4-FFF2-40B4-BE49-F238E27FC236}">
                <a16:creationId xmlns:a16="http://schemas.microsoft.com/office/drawing/2014/main" id="{88E7326F-F69F-49BD-985C-CC7399BA8D3E}"/>
              </a:ext>
            </a:extLst>
          </p:cNvPr>
          <p:cNvSpPr/>
          <p:nvPr/>
        </p:nvSpPr>
        <p:spPr>
          <a:xfrm>
            <a:off x="947253" y="4290299"/>
            <a:ext cx="9762281" cy="1421851"/>
          </a:xfrm>
          <a:prstGeom prst="rect">
            <a:avLst/>
          </a:prstGeom>
          <a:ln w="28575">
            <a:solidFill>
              <a:schemeClr val="accent5"/>
            </a:solidFill>
          </a:ln>
        </p:spPr>
        <p:style>
          <a:lnRef idx="2">
            <a:schemeClr val="accent6"/>
          </a:lnRef>
          <a:fillRef idx="1">
            <a:schemeClr val="lt1"/>
          </a:fillRef>
          <a:effectRef idx="0">
            <a:schemeClr val="accent6"/>
          </a:effectRef>
          <a:fontRef idx="minor">
            <a:schemeClr val="dk1"/>
          </a:fontRef>
        </p:style>
        <p:txBody>
          <a:bodyPr rtlCol="0" anchor="ctr"/>
          <a:lstStyle/>
          <a:p>
            <a:pPr algn="ctr">
              <a:defRPr/>
            </a:pPr>
            <a:endParaRPr lang="en-US">
              <a:solidFill>
                <a:prstClr val="black"/>
              </a:solidFill>
              <a:latin typeface="Calibri"/>
            </a:endParaRPr>
          </a:p>
        </p:txBody>
      </p:sp>
      <p:sp>
        <p:nvSpPr>
          <p:cNvPr id="4" name="Rectangle: Rounded Corners 3">
            <a:extLst>
              <a:ext uri="{FF2B5EF4-FFF2-40B4-BE49-F238E27FC236}">
                <a16:creationId xmlns:a16="http://schemas.microsoft.com/office/drawing/2014/main" id="{F578D408-674F-470A-8AB6-73B3C69E1AA5}"/>
              </a:ext>
            </a:extLst>
          </p:cNvPr>
          <p:cNvSpPr/>
          <p:nvPr/>
        </p:nvSpPr>
        <p:spPr>
          <a:xfrm>
            <a:off x="1486405" y="1337207"/>
            <a:ext cx="1192466" cy="360218"/>
          </a:xfrm>
          <a:prstGeom prst="roundRect">
            <a:avLst/>
          </a:prstGeom>
          <a:no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sz="1400" b="1">
                <a:solidFill>
                  <a:schemeClr val="tx1"/>
                </a:solidFill>
                <a:latin typeface="Arial" panose="020B0604020202020204" pitchFamily="34" charset="0"/>
                <a:cs typeface="Arial" panose="020B0604020202020204" pitchFamily="34" charset="0"/>
              </a:rPr>
              <a:t>Avg 4.6</a:t>
            </a:r>
          </a:p>
        </p:txBody>
      </p:sp>
      <p:sp>
        <p:nvSpPr>
          <p:cNvPr id="5" name="TextBox 4">
            <a:extLst>
              <a:ext uri="{FF2B5EF4-FFF2-40B4-BE49-F238E27FC236}">
                <a16:creationId xmlns:a16="http://schemas.microsoft.com/office/drawing/2014/main" id="{462A9FB7-9550-4C4F-8074-BAD44EC5595F}"/>
              </a:ext>
            </a:extLst>
          </p:cNvPr>
          <p:cNvSpPr txBox="1"/>
          <p:nvPr/>
        </p:nvSpPr>
        <p:spPr>
          <a:xfrm>
            <a:off x="953896" y="979023"/>
            <a:ext cx="4839764" cy="323165"/>
          </a:xfrm>
          <a:prstGeom prst="rect">
            <a:avLst/>
          </a:prstGeom>
          <a:noFill/>
        </p:spPr>
        <p:txBody>
          <a:bodyPr wrap="square" rtlCol="0">
            <a:spAutoFit/>
          </a:bodyPr>
          <a:lstStyle/>
          <a:p>
            <a:pPr algn="ctr"/>
            <a:r>
              <a:rPr lang="en-US" sz="1500" b="1">
                <a:latin typeface="Arial" panose="020B0604020202020204" pitchFamily="34" charset="0"/>
                <a:cs typeface="Arial" panose="020B0604020202020204" pitchFamily="34" charset="0"/>
              </a:rPr>
              <a:t>Perception of BrightPath</a:t>
            </a:r>
          </a:p>
        </p:txBody>
      </p:sp>
      <p:sp>
        <p:nvSpPr>
          <p:cNvPr id="34" name="TextBox 33">
            <a:extLst>
              <a:ext uri="{FF2B5EF4-FFF2-40B4-BE49-F238E27FC236}">
                <a16:creationId xmlns:a16="http://schemas.microsoft.com/office/drawing/2014/main" id="{BD0CCB55-0307-47A5-9476-5B3CABEB412C}"/>
              </a:ext>
            </a:extLst>
          </p:cNvPr>
          <p:cNvSpPr txBox="1"/>
          <p:nvPr/>
        </p:nvSpPr>
        <p:spPr>
          <a:xfrm>
            <a:off x="989919" y="4328961"/>
            <a:ext cx="9776147" cy="338554"/>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Workstream Outcomes</a:t>
            </a:r>
          </a:p>
        </p:txBody>
      </p:sp>
      <p:sp>
        <p:nvSpPr>
          <p:cNvPr id="32" name="TextBox 31">
            <a:extLst>
              <a:ext uri="{FF2B5EF4-FFF2-40B4-BE49-F238E27FC236}">
                <a16:creationId xmlns:a16="http://schemas.microsoft.com/office/drawing/2014/main" id="{1B817D98-F4B0-4B02-875A-A0AF89D8A73D}"/>
              </a:ext>
            </a:extLst>
          </p:cNvPr>
          <p:cNvSpPr txBox="1"/>
          <p:nvPr/>
        </p:nvSpPr>
        <p:spPr>
          <a:xfrm>
            <a:off x="976333" y="3126318"/>
            <a:ext cx="1897472" cy="769441"/>
          </a:xfrm>
          <a:prstGeom prst="rect">
            <a:avLst/>
          </a:prstGeom>
          <a:noFill/>
        </p:spPr>
        <p:txBody>
          <a:bodyPr wrap="square" rtlCol="0">
            <a:spAutoFit/>
          </a:bodyPr>
          <a:lstStyle/>
          <a:p>
            <a:r>
              <a:rPr lang="en-US" sz="1100" b="1">
                <a:solidFill>
                  <a:srgbClr val="000000"/>
                </a:solidFill>
                <a:latin typeface="Arial" panose="020B0604020202020204" pitchFamily="34" charset="0"/>
                <a:ea typeface="Times New Roman" panose="02020603050405020304" pitchFamily="18" charset="0"/>
                <a:cs typeface="Arial" panose="020B0604020202020204" pitchFamily="34" charset="0"/>
              </a:rPr>
              <a:t>Q2: </a:t>
            </a:r>
            <a:r>
              <a:rPr lang="en-US" sz="1100">
                <a:latin typeface="Arial" panose="020B0604020202020204" pitchFamily="34" charset="0"/>
                <a:ea typeface="Calibri" panose="020F0502020204030204" pitchFamily="34" charset="0"/>
                <a:cs typeface="Arial" panose="020B0604020202020204" pitchFamily="34" charset="0"/>
              </a:rPr>
              <a:t>I have observed Oklahoma leadership actively supporting BrightPath.</a:t>
            </a:r>
          </a:p>
        </p:txBody>
      </p:sp>
      <p:sp>
        <p:nvSpPr>
          <p:cNvPr id="44" name="Rectangle 43">
            <a:extLst>
              <a:ext uri="{FF2B5EF4-FFF2-40B4-BE49-F238E27FC236}">
                <a16:creationId xmlns:a16="http://schemas.microsoft.com/office/drawing/2014/main" id="{C16ECF97-CDEE-4B5E-A5D6-763E1754C6F6}"/>
              </a:ext>
            </a:extLst>
          </p:cNvPr>
          <p:cNvSpPr/>
          <p:nvPr/>
        </p:nvSpPr>
        <p:spPr>
          <a:xfrm rot="10800000">
            <a:off x="4143804" y="3023560"/>
            <a:ext cx="1532408" cy="820693"/>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3002A841-512E-420D-BA33-03F7326F8DD4}"/>
              </a:ext>
            </a:extLst>
          </p:cNvPr>
          <p:cNvSpPr/>
          <p:nvPr/>
        </p:nvSpPr>
        <p:spPr>
          <a:xfrm rot="10800000">
            <a:off x="2958968" y="3028420"/>
            <a:ext cx="258074" cy="819694"/>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F8A77DA8-FA34-4CAD-9E49-67EEDD72FCD0}"/>
              </a:ext>
            </a:extLst>
          </p:cNvPr>
          <p:cNvSpPr/>
          <p:nvPr/>
        </p:nvSpPr>
        <p:spPr>
          <a:xfrm rot="10800000">
            <a:off x="3591403" y="3023562"/>
            <a:ext cx="545873" cy="81969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B152F3B1-D55D-4A47-ACB5-24E2E83633A9}"/>
              </a:ext>
            </a:extLst>
          </p:cNvPr>
          <p:cNvSpPr txBox="1"/>
          <p:nvPr/>
        </p:nvSpPr>
        <p:spPr>
          <a:xfrm>
            <a:off x="2947708" y="3279185"/>
            <a:ext cx="257131"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1</a:t>
            </a:r>
          </a:p>
        </p:txBody>
      </p:sp>
      <p:sp>
        <p:nvSpPr>
          <p:cNvPr id="53" name="TextBox 52">
            <a:extLst>
              <a:ext uri="{FF2B5EF4-FFF2-40B4-BE49-F238E27FC236}">
                <a16:creationId xmlns:a16="http://schemas.microsoft.com/office/drawing/2014/main" id="{F7029163-C563-403B-8A55-BAED04C23708}"/>
              </a:ext>
            </a:extLst>
          </p:cNvPr>
          <p:cNvSpPr txBox="1"/>
          <p:nvPr/>
        </p:nvSpPr>
        <p:spPr>
          <a:xfrm>
            <a:off x="3591401" y="3278686"/>
            <a:ext cx="550107"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13</a:t>
            </a:r>
          </a:p>
        </p:txBody>
      </p:sp>
      <p:sp>
        <p:nvSpPr>
          <p:cNvPr id="54" name="TextBox 53">
            <a:extLst>
              <a:ext uri="{FF2B5EF4-FFF2-40B4-BE49-F238E27FC236}">
                <a16:creationId xmlns:a16="http://schemas.microsoft.com/office/drawing/2014/main" id="{3EFBCB49-07F4-4D76-A2CF-EA5266E96B53}"/>
              </a:ext>
            </a:extLst>
          </p:cNvPr>
          <p:cNvSpPr txBox="1"/>
          <p:nvPr/>
        </p:nvSpPr>
        <p:spPr>
          <a:xfrm>
            <a:off x="4813630" y="3278686"/>
            <a:ext cx="406014"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51</a:t>
            </a:r>
          </a:p>
        </p:txBody>
      </p:sp>
      <p:sp>
        <p:nvSpPr>
          <p:cNvPr id="31" name="TextBox 30">
            <a:extLst>
              <a:ext uri="{FF2B5EF4-FFF2-40B4-BE49-F238E27FC236}">
                <a16:creationId xmlns:a16="http://schemas.microsoft.com/office/drawing/2014/main" id="{95A5B8E7-328F-48A0-A8A7-24C282A1A13E}"/>
              </a:ext>
            </a:extLst>
          </p:cNvPr>
          <p:cNvSpPr txBox="1"/>
          <p:nvPr/>
        </p:nvSpPr>
        <p:spPr>
          <a:xfrm>
            <a:off x="3748472" y="3891001"/>
            <a:ext cx="1977806" cy="253916"/>
          </a:xfrm>
          <a:prstGeom prst="rect">
            <a:avLst/>
          </a:prstGeom>
          <a:noFill/>
        </p:spPr>
        <p:txBody>
          <a:bodyPr wrap="square" rtlCol="0">
            <a:spAutoFit/>
          </a:bodyPr>
          <a:lstStyle/>
          <a:p>
            <a:pPr algn="ctr">
              <a:defRPr/>
            </a:pPr>
            <a:r>
              <a:rPr lang="en-US" sz="1050" b="1">
                <a:solidFill>
                  <a:schemeClr val="accent5">
                    <a:lumMod val="50000"/>
                  </a:schemeClr>
                </a:solidFill>
                <a:latin typeface="Arial" panose="020B0604020202020204" pitchFamily="34" charset="0"/>
                <a:cs typeface="Arial" panose="020B0604020202020204" pitchFamily="34" charset="0"/>
              </a:rPr>
              <a:t>91% agree or strongly agree</a:t>
            </a:r>
          </a:p>
        </p:txBody>
      </p:sp>
      <p:sp>
        <p:nvSpPr>
          <p:cNvPr id="25" name="TextBox 24">
            <a:extLst>
              <a:ext uri="{FF2B5EF4-FFF2-40B4-BE49-F238E27FC236}">
                <a16:creationId xmlns:a16="http://schemas.microsoft.com/office/drawing/2014/main" id="{A382EDBC-6941-4B40-A9F3-22E2D27E1579}"/>
              </a:ext>
            </a:extLst>
          </p:cNvPr>
          <p:cNvSpPr txBox="1"/>
          <p:nvPr/>
        </p:nvSpPr>
        <p:spPr>
          <a:xfrm>
            <a:off x="1002044" y="1606637"/>
            <a:ext cx="1975871" cy="430887"/>
          </a:xfrm>
          <a:prstGeom prst="rect">
            <a:avLst/>
          </a:prstGeom>
          <a:noFill/>
        </p:spPr>
        <p:txBody>
          <a:bodyPr wrap="square" rtlCol="0">
            <a:spAutoFit/>
          </a:bodyPr>
          <a:lstStyle/>
          <a:p>
            <a:r>
              <a:rPr lang="en-US" sz="1100" b="1">
                <a:solidFill>
                  <a:srgbClr val="000000"/>
                </a:solidFill>
                <a:latin typeface="Arial" panose="020B0604020202020204" pitchFamily="34" charset="0"/>
                <a:ea typeface="Times New Roman" panose="02020603050405020304" pitchFamily="18" charset="0"/>
                <a:cs typeface="Arial" panose="020B0604020202020204" pitchFamily="34" charset="0"/>
              </a:rPr>
              <a:t>Q1: </a:t>
            </a:r>
            <a:r>
              <a:rPr lang="en-US" sz="1100">
                <a:solidFill>
                  <a:srgbClr val="000000"/>
                </a:solidFill>
                <a:latin typeface="Arial" panose="020B0604020202020204" pitchFamily="34" charset="0"/>
                <a:ea typeface="Times New Roman" panose="02020603050405020304" pitchFamily="18" charset="0"/>
                <a:cs typeface="Arial" panose="020B0604020202020204" pitchFamily="34" charset="0"/>
              </a:rPr>
              <a:t>I am optimistic about the Workday Implementation.​</a:t>
            </a:r>
            <a:endParaRPr lang="en-US" sz="1100">
              <a:latin typeface="Arial" panose="020B0604020202020204" pitchFamily="34" charset="0"/>
              <a:ea typeface="Calibri" panose="020F0502020204030204" pitchFamily="34" charset="0"/>
              <a:cs typeface="Arial" panose="020B0604020202020204" pitchFamily="34" charset="0"/>
            </a:endParaRPr>
          </a:p>
        </p:txBody>
      </p:sp>
      <p:sp>
        <p:nvSpPr>
          <p:cNvPr id="56" name="Rectangle 55">
            <a:extLst>
              <a:ext uri="{FF2B5EF4-FFF2-40B4-BE49-F238E27FC236}">
                <a16:creationId xmlns:a16="http://schemas.microsoft.com/office/drawing/2014/main" id="{8C2E90F3-C00E-4C1A-9CBE-5C7153D77157}"/>
              </a:ext>
            </a:extLst>
          </p:cNvPr>
          <p:cNvSpPr/>
          <p:nvPr/>
        </p:nvSpPr>
        <p:spPr>
          <a:xfrm rot="10800000">
            <a:off x="3911537" y="1579557"/>
            <a:ext cx="1756365" cy="819694"/>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937C35B3-46DE-421C-962B-6FD1CFF72392}"/>
              </a:ext>
            </a:extLst>
          </p:cNvPr>
          <p:cNvSpPr/>
          <p:nvPr/>
        </p:nvSpPr>
        <p:spPr>
          <a:xfrm rot="10800000">
            <a:off x="3362674" y="1579557"/>
            <a:ext cx="867622" cy="81969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8B25BC26-5700-4FBB-BE77-084CF7409371}"/>
              </a:ext>
            </a:extLst>
          </p:cNvPr>
          <p:cNvSpPr txBox="1"/>
          <p:nvPr/>
        </p:nvSpPr>
        <p:spPr>
          <a:xfrm>
            <a:off x="3383387" y="1852530"/>
            <a:ext cx="887062"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18</a:t>
            </a:r>
          </a:p>
        </p:txBody>
      </p:sp>
      <p:sp>
        <p:nvSpPr>
          <p:cNvPr id="66" name="TextBox 65">
            <a:extLst>
              <a:ext uri="{FF2B5EF4-FFF2-40B4-BE49-F238E27FC236}">
                <a16:creationId xmlns:a16="http://schemas.microsoft.com/office/drawing/2014/main" id="{7A24646F-CD83-4936-901D-87402484DA88}"/>
              </a:ext>
            </a:extLst>
          </p:cNvPr>
          <p:cNvSpPr txBox="1"/>
          <p:nvPr/>
        </p:nvSpPr>
        <p:spPr>
          <a:xfrm>
            <a:off x="4839492" y="1859227"/>
            <a:ext cx="406014"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47</a:t>
            </a:r>
          </a:p>
        </p:txBody>
      </p:sp>
      <p:sp>
        <p:nvSpPr>
          <p:cNvPr id="68" name="TextBox 67">
            <a:extLst>
              <a:ext uri="{FF2B5EF4-FFF2-40B4-BE49-F238E27FC236}">
                <a16:creationId xmlns:a16="http://schemas.microsoft.com/office/drawing/2014/main" id="{E84A58BF-ACDC-4C3D-A5AD-97EDA86EEBAC}"/>
              </a:ext>
            </a:extLst>
          </p:cNvPr>
          <p:cNvSpPr txBox="1"/>
          <p:nvPr/>
        </p:nvSpPr>
        <p:spPr>
          <a:xfrm>
            <a:off x="3409182" y="2417700"/>
            <a:ext cx="2317097" cy="261610"/>
          </a:xfrm>
          <a:prstGeom prst="rect">
            <a:avLst/>
          </a:prstGeom>
          <a:noFill/>
        </p:spPr>
        <p:txBody>
          <a:bodyPr wrap="square" rtlCol="0">
            <a:spAutoFit/>
          </a:bodyPr>
          <a:lstStyle/>
          <a:p>
            <a:pPr algn="ctr">
              <a:defRPr/>
            </a:pPr>
            <a:r>
              <a:rPr lang="en-US" sz="1050" b="1">
                <a:solidFill>
                  <a:schemeClr val="accent5">
                    <a:lumMod val="50000"/>
                  </a:schemeClr>
                </a:solidFill>
                <a:latin typeface="Arial" panose="020B0604020202020204" pitchFamily="34" charset="0"/>
                <a:cs typeface="Arial" panose="020B0604020202020204" pitchFamily="34" charset="0"/>
              </a:rPr>
              <a:t>93% agree or strongly agree</a:t>
            </a:r>
          </a:p>
        </p:txBody>
      </p:sp>
      <p:sp>
        <p:nvSpPr>
          <p:cNvPr id="69" name="Rectangle 68">
            <a:extLst>
              <a:ext uri="{FF2B5EF4-FFF2-40B4-BE49-F238E27FC236}">
                <a16:creationId xmlns:a16="http://schemas.microsoft.com/office/drawing/2014/main" id="{DA8A29BE-3227-42A2-97F2-BB49DA4206CE}"/>
              </a:ext>
            </a:extLst>
          </p:cNvPr>
          <p:cNvSpPr/>
          <p:nvPr/>
        </p:nvSpPr>
        <p:spPr>
          <a:xfrm>
            <a:off x="11888176" y="1228325"/>
            <a:ext cx="138404" cy="115189"/>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1E0EEE9F-4EE9-4897-BCC0-0F673D94E958}"/>
              </a:ext>
            </a:extLst>
          </p:cNvPr>
          <p:cNvSpPr/>
          <p:nvPr/>
        </p:nvSpPr>
        <p:spPr>
          <a:xfrm>
            <a:off x="11884826" y="1740503"/>
            <a:ext cx="138404" cy="115189"/>
          </a:xfrm>
          <a:prstGeom prst="rect">
            <a:avLst/>
          </a:prstGeom>
          <a:solidFill>
            <a:srgbClr val="DC4251"/>
          </a:solidFill>
          <a:ln>
            <a:solidFill>
              <a:srgbClr val="DC42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FE079E6E-B239-4B3C-9F99-908E6F4DFD8D}"/>
              </a:ext>
            </a:extLst>
          </p:cNvPr>
          <p:cNvSpPr/>
          <p:nvPr/>
        </p:nvSpPr>
        <p:spPr>
          <a:xfrm>
            <a:off x="11884826" y="1556965"/>
            <a:ext cx="138404" cy="115189"/>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0314C872-1098-43C2-A7A6-000A3F651404}"/>
              </a:ext>
            </a:extLst>
          </p:cNvPr>
          <p:cNvSpPr/>
          <p:nvPr/>
        </p:nvSpPr>
        <p:spPr>
          <a:xfrm>
            <a:off x="11888176" y="1047114"/>
            <a:ext cx="138404" cy="115189"/>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a:extLst>
              <a:ext uri="{FF2B5EF4-FFF2-40B4-BE49-F238E27FC236}">
                <a16:creationId xmlns:a16="http://schemas.microsoft.com/office/drawing/2014/main" id="{2668DECB-6338-48B5-BD45-55B1A957A9FC}"/>
              </a:ext>
            </a:extLst>
          </p:cNvPr>
          <p:cNvSpPr txBox="1"/>
          <p:nvPr/>
        </p:nvSpPr>
        <p:spPr>
          <a:xfrm>
            <a:off x="10701282" y="985903"/>
            <a:ext cx="1216850" cy="215444"/>
          </a:xfrm>
          <a:prstGeom prst="rect">
            <a:avLst/>
          </a:prstGeom>
          <a:noFill/>
        </p:spPr>
        <p:txBody>
          <a:bodyPr wrap="square" rtlCol="0">
            <a:spAutoFit/>
          </a:bodyPr>
          <a:lstStyle/>
          <a:p>
            <a:pPr algn="r"/>
            <a:r>
              <a:rPr lang="en-US" sz="800">
                <a:latin typeface="Arial" panose="020B0604020202020204" pitchFamily="34" charset="0"/>
                <a:cs typeface="Arial" panose="020B0604020202020204" pitchFamily="34" charset="0"/>
              </a:rPr>
              <a:t>5 Strongly Agree</a:t>
            </a:r>
          </a:p>
        </p:txBody>
      </p:sp>
      <p:sp>
        <p:nvSpPr>
          <p:cNvPr id="74" name="TextBox 73">
            <a:extLst>
              <a:ext uri="{FF2B5EF4-FFF2-40B4-BE49-F238E27FC236}">
                <a16:creationId xmlns:a16="http://schemas.microsoft.com/office/drawing/2014/main" id="{FBDDD758-A2B7-46D2-89D6-CAD4B97C81A3}"/>
              </a:ext>
            </a:extLst>
          </p:cNvPr>
          <p:cNvSpPr txBox="1"/>
          <p:nvPr/>
        </p:nvSpPr>
        <p:spPr>
          <a:xfrm>
            <a:off x="10701282" y="1679292"/>
            <a:ext cx="1216850" cy="215444"/>
          </a:xfrm>
          <a:prstGeom prst="rect">
            <a:avLst/>
          </a:prstGeom>
          <a:noFill/>
        </p:spPr>
        <p:txBody>
          <a:bodyPr wrap="square" rtlCol="0">
            <a:spAutoFit/>
          </a:bodyPr>
          <a:lstStyle/>
          <a:p>
            <a:pPr algn="r"/>
            <a:r>
              <a:rPr lang="en-US" sz="800">
                <a:latin typeface="Arial" panose="020B0604020202020204" pitchFamily="34" charset="0"/>
                <a:cs typeface="Arial" panose="020B0604020202020204" pitchFamily="34" charset="0"/>
              </a:rPr>
              <a:t>1 Strongly Disagree</a:t>
            </a:r>
          </a:p>
        </p:txBody>
      </p:sp>
      <p:sp>
        <p:nvSpPr>
          <p:cNvPr id="75" name="TextBox 74">
            <a:extLst>
              <a:ext uri="{FF2B5EF4-FFF2-40B4-BE49-F238E27FC236}">
                <a16:creationId xmlns:a16="http://schemas.microsoft.com/office/drawing/2014/main" id="{64648267-B73D-4FD4-A0A5-F80C86621BF9}"/>
              </a:ext>
            </a:extLst>
          </p:cNvPr>
          <p:cNvSpPr txBox="1"/>
          <p:nvPr/>
        </p:nvSpPr>
        <p:spPr>
          <a:xfrm>
            <a:off x="10701282" y="1497779"/>
            <a:ext cx="1216850" cy="215444"/>
          </a:xfrm>
          <a:prstGeom prst="rect">
            <a:avLst/>
          </a:prstGeom>
          <a:noFill/>
        </p:spPr>
        <p:txBody>
          <a:bodyPr wrap="square" rtlCol="0">
            <a:spAutoFit/>
          </a:bodyPr>
          <a:lstStyle/>
          <a:p>
            <a:pPr algn="r"/>
            <a:r>
              <a:rPr lang="en-US" sz="800">
                <a:latin typeface="Arial" panose="020B0604020202020204" pitchFamily="34" charset="0"/>
                <a:cs typeface="Arial" panose="020B0604020202020204" pitchFamily="34" charset="0"/>
              </a:rPr>
              <a:t>2 Somewhat Disagree</a:t>
            </a:r>
          </a:p>
        </p:txBody>
      </p:sp>
      <p:sp>
        <p:nvSpPr>
          <p:cNvPr id="76" name="TextBox 75">
            <a:extLst>
              <a:ext uri="{FF2B5EF4-FFF2-40B4-BE49-F238E27FC236}">
                <a16:creationId xmlns:a16="http://schemas.microsoft.com/office/drawing/2014/main" id="{08A910E7-3409-4758-BBAC-5A180EF34BB5}"/>
              </a:ext>
            </a:extLst>
          </p:cNvPr>
          <p:cNvSpPr txBox="1"/>
          <p:nvPr/>
        </p:nvSpPr>
        <p:spPr>
          <a:xfrm>
            <a:off x="10701282" y="1167417"/>
            <a:ext cx="1216850" cy="215444"/>
          </a:xfrm>
          <a:prstGeom prst="rect">
            <a:avLst/>
          </a:prstGeom>
          <a:noFill/>
        </p:spPr>
        <p:txBody>
          <a:bodyPr wrap="square" rtlCol="0">
            <a:spAutoFit/>
          </a:bodyPr>
          <a:lstStyle/>
          <a:p>
            <a:pPr algn="r"/>
            <a:r>
              <a:rPr lang="en-US" sz="800">
                <a:latin typeface="Arial" panose="020B0604020202020204" pitchFamily="34" charset="0"/>
                <a:cs typeface="Arial" panose="020B0604020202020204" pitchFamily="34" charset="0"/>
              </a:rPr>
              <a:t>4 Somewhat Agree</a:t>
            </a:r>
          </a:p>
        </p:txBody>
      </p:sp>
      <p:sp>
        <p:nvSpPr>
          <p:cNvPr id="36" name="TextBox 35">
            <a:extLst>
              <a:ext uri="{FF2B5EF4-FFF2-40B4-BE49-F238E27FC236}">
                <a16:creationId xmlns:a16="http://schemas.microsoft.com/office/drawing/2014/main" id="{16C5D1BC-EE6E-4741-AC1E-7DD946DC2C40}"/>
              </a:ext>
            </a:extLst>
          </p:cNvPr>
          <p:cNvSpPr txBox="1"/>
          <p:nvPr/>
        </p:nvSpPr>
        <p:spPr>
          <a:xfrm>
            <a:off x="5958635" y="2136459"/>
            <a:ext cx="930430" cy="507831"/>
          </a:xfrm>
          <a:prstGeom prst="rect">
            <a:avLst/>
          </a:prstGeom>
          <a:noFill/>
          <a:ln>
            <a:noFill/>
          </a:ln>
        </p:spPr>
        <p:txBody>
          <a:bodyPr wrap="square" rtlCol="0">
            <a:spAutoFit/>
          </a:bodyPr>
          <a:lstStyle/>
          <a:p>
            <a:pPr algn="ctr"/>
            <a:r>
              <a:rPr lang="en-US" sz="900" cap="small">
                <a:solidFill>
                  <a:schemeClr val="bg1"/>
                </a:solidFill>
                <a:latin typeface="Arial" panose="020B0604020202020204" pitchFamily="34" charset="0"/>
                <a:cs typeface="Arial" panose="020B0604020202020204" pitchFamily="34" charset="0"/>
              </a:rPr>
              <a:t>website</a:t>
            </a:r>
          </a:p>
          <a:p>
            <a:pPr algn="ctr"/>
            <a:r>
              <a:rPr lang="en-US" sz="900" cap="small">
                <a:solidFill>
                  <a:schemeClr val="bg1"/>
                </a:solidFill>
                <a:latin typeface="Arial" panose="020B0604020202020204" pitchFamily="34" charset="0"/>
                <a:cs typeface="Arial" panose="020B0604020202020204" pitchFamily="34" charset="0"/>
              </a:rPr>
              <a:t>10%</a:t>
            </a:r>
          </a:p>
          <a:p>
            <a:pPr algn="ctr"/>
            <a:endParaRPr lang="en-US" sz="900" cap="small">
              <a:solidFill>
                <a:schemeClr val="bg1"/>
              </a:solidFill>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8CC57123-6190-432C-B4DC-8A7C1034DBCD}"/>
              </a:ext>
            </a:extLst>
          </p:cNvPr>
          <p:cNvSpPr txBox="1"/>
          <p:nvPr/>
        </p:nvSpPr>
        <p:spPr>
          <a:xfrm>
            <a:off x="6952642" y="2129082"/>
            <a:ext cx="930430" cy="507831"/>
          </a:xfrm>
          <a:prstGeom prst="rect">
            <a:avLst/>
          </a:prstGeom>
          <a:noFill/>
          <a:ln>
            <a:noFill/>
          </a:ln>
        </p:spPr>
        <p:txBody>
          <a:bodyPr wrap="square" rtlCol="0">
            <a:spAutoFit/>
          </a:bodyPr>
          <a:lstStyle/>
          <a:p>
            <a:pPr algn="ctr"/>
            <a:r>
              <a:rPr lang="en-US" sz="900" cap="small">
                <a:solidFill>
                  <a:schemeClr val="bg1"/>
                </a:solidFill>
                <a:latin typeface="Arial" panose="020B0604020202020204" pitchFamily="34" charset="0"/>
                <a:cs typeface="Arial" panose="020B0604020202020204" pitchFamily="34" charset="0"/>
              </a:rPr>
              <a:t>can</a:t>
            </a:r>
          </a:p>
          <a:p>
            <a:pPr algn="ctr"/>
            <a:r>
              <a:rPr lang="en-US" sz="900" cap="small">
                <a:solidFill>
                  <a:schemeClr val="bg1"/>
                </a:solidFill>
                <a:latin typeface="Arial" panose="020B0604020202020204" pitchFamily="34" charset="0"/>
                <a:cs typeface="Arial" panose="020B0604020202020204" pitchFamily="34" charset="0"/>
              </a:rPr>
              <a:t>28%</a:t>
            </a:r>
          </a:p>
          <a:p>
            <a:pPr algn="ctr"/>
            <a:endParaRPr lang="en-US" sz="900" cap="small">
              <a:solidFill>
                <a:schemeClr val="bg1"/>
              </a:solidFill>
              <a:latin typeface="Arial" panose="020B0604020202020204" pitchFamily="34" charset="0"/>
              <a:cs typeface="Arial" panose="020B0604020202020204" pitchFamily="34" charset="0"/>
            </a:endParaRPr>
          </a:p>
        </p:txBody>
      </p:sp>
      <p:sp>
        <p:nvSpPr>
          <p:cNvPr id="38" name="TextBox 37">
            <a:extLst>
              <a:ext uri="{FF2B5EF4-FFF2-40B4-BE49-F238E27FC236}">
                <a16:creationId xmlns:a16="http://schemas.microsoft.com/office/drawing/2014/main" id="{D60AC09C-B033-480E-96CB-B753802116AB}"/>
              </a:ext>
            </a:extLst>
          </p:cNvPr>
          <p:cNvSpPr txBox="1"/>
          <p:nvPr/>
        </p:nvSpPr>
        <p:spPr>
          <a:xfrm>
            <a:off x="7905744" y="2141962"/>
            <a:ext cx="930430" cy="507831"/>
          </a:xfrm>
          <a:prstGeom prst="rect">
            <a:avLst/>
          </a:prstGeom>
          <a:noFill/>
          <a:ln>
            <a:noFill/>
          </a:ln>
        </p:spPr>
        <p:txBody>
          <a:bodyPr wrap="square" rtlCol="0">
            <a:spAutoFit/>
          </a:bodyPr>
          <a:lstStyle/>
          <a:p>
            <a:pPr algn="ctr"/>
            <a:r>
              <a:rPr lang="en-US" sz="900" cap="small">
                <a:solidFill>
                  <a:schemeClr val="bg1"/>
                </a:solidFill>
                <a:latin typeface="Arial" panose="020B0604020202020204" pitchFamily="34" charset="0"/>
                <a:cs typeface="Arial" panose="020B0604020202020204" pitchFamily="34" charset="0"/>
              </a:rPr>
              <a:t>email</a:t>
            </a:r>
          </a:p>
          <a:p>
            <a:pPr algn="ctr"/>
            <a:r>
              <a:rPr lang="en-US" sz="900" cap="small">
                <a:solidFill>
                  <a:schemeClr val="bg1"/>
                </a:solidFill>
                <a:latin typeface="Arial" panose="020B0604020202020204" pitchFamily="34" charset="0"/>
                <a:cs typeface="Arial" panose="020B0604020202020204" pitchFamily="34" charset="0"/>
              </a:rPr>
              <a:t>43%</a:t>
            </a:r>
          </a:p>
          <a:p>
            <a:pPr algn="ctr"/>
            <a:endParaRPr lang="en-US" sz="900" cap="small">
              <a:solidFill>
                <a:schemeClr val="bg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476C428C-953A-4561-BF11-AA8AA3ADCEC6}"/>
              </a:ext>
            </a:extLst>
          </p:cNvPr>
          <p:cNvSpPr/>
          <p:nvPr/>
        </p:nvSpPr>
        <p:spPr>
          <a:xfrm>
            <a:off x="11884826" y="1396680"/>
            <a:ext cx="138404" cy="115189"/>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BF65BE77-8E27-4869-943D-3F647C0E0465}"/>
              </a:ext>
            </a:extLst>
          </p:cNvPr>
          <p:cNvSpPr txBox="1"/>
          <p:nvPr/>
        </p:nvSpPr>
        <p:spPr>
          <a:xfrm>
            <a:off x="10697932" y="1335772"/>
            <a:ext cx="1216850" cy="215444"/>
          </a:xfrm>
          <a:prstGeom prst="rect">
            <a:avLst/>
          </a:prstGeom>
          <a:noFill/>
        </p:spPr>
        <p:txBody>
          <a:bodyPr wrap="square" rtlCol="0">
            <a:spAutoFit/>
          </a:bodyPr>
          <a:lstStyle/>
          <a:p>
            <a:pPr algn="r"/>
            <a:r>
              <a:rPr lang="en-US" sz="800">
                <a:latin typeface="Arial" panose="020B0604020202020204" pitchFamily="34" charset="0"/>
                <a:cs typeface="Arial" panose="020B0604020202020204" pitchFamily="34" charset="0"/>
              </a:rPr>
              <a:t>3 Neutral</a:t>
            </a:r>
          </a:p>
        </p:txBody>
      </p:sp>
      <p:sp>
        <p:nvSpPr>
          <p:cNvPr id="117" name="TextBox 116">
            <a:extLst>
              <a:ext uri="{FF2B5EF4-FFF2-40B4-BE49-F238E27FC236}">
                <a16:creationId xmlns:a16="http://schemas.microsoft.com/office/drawing/2014/main" id="{FC9B1906-C661-46D2-88EC-ACD3DA31516B}"/>
              </a:ext>
            </a:extLst>
          </p:cNvPr>
          <p:cNvSpPr txBox="1"/>
          <p:nvPr/>
        </p:nvSpPr>
        <p:spPr>
          <a:xfrm>
            <a:off x="5865370" y="989855"/>
            <a:ext cx="4832561" cy="323165"/>
          </a:xfrm>
          <a:prstGeom prst="rect">
            <a:avLst/>
          </a:prstGeom>
          <a:noFill/>
        </p:spPr>
        <p:txBody>
          <a:bodyPr wrap="square" rtlCol="0">
            <a:spAutoFit/>
          </a:bodyPr>
          <a:lstStyle/>
          <a:p>
            <a:pPr algn="ctr"/>
            <a:r>
              <a:rPr lang="en-US" sz="1500" b="1">
                <a:latin typeface="Arial" panose="020B0604020202020204" pitchFamily="34" charset="0"/>
                <a:cs typeface="Arial" panose="020B0604020202020204" pitchFamily="34" charset="0"/>
              </a:rPr>
              <a:t>Perception of Organizational Change Management </a:t>
            </a:r>
          </a:p>
        </p:txBody>
      </p:sp>
      <p:sp>
        <p:nvSpPr>
          <p:cNvPr id="119" name="TextBox 118">
            <a:extLst>
              <a:ext uri="{FF2B5EF4-FFF2-40B4-BE49-F238E27FC236}">
                <a16:creationId xmlns:a16="http://schemas.microsoft.com/office/drawing/2014/main" id="{4C637F12-753F-4BFD-AC8D-8FB5B7B87DEC}"/>
              </a:ext>
            </a:extLst>
          </p:cNvPr>
          <p:cNvSpPr txBox="1"/>
          <p:nvPr/>
        </p:nvSpPr>
        <p:spPr>
          <a:xfrm>
            <a:off x="5878777" y="3129078"/>
            <a:ext cx="1975871" cy="769441"/>
          </a:xfrm>
          <a:prstGeom prst="rect">
            <a:avLst/>
          </a:prstGeom>
          <a:noFill/>
        </p:spPr>
        <p:txBody>
          <a:bodyPr wrap="square" rtlCol="0">
            <a:spAutoFit/>
          </a:bodyPr>
          <a:lstStyle/>
          <a:p>
            <a:r>
              <a:rPr lang="en-US" sz="1100" b="1">
                <a:solidFill>
                  <a:srgbClr val="000000"/>
                </a:solidFill>
                <a:latin typeface="Arial" panose="020B0604020202020204" pitchFamily="34" charset="0"/>
                <a:ea typeface="Times New Roman" panose="02020603050405020304" pitchFamily="18" charset="0"/>
                <a:cs typeface="Arial" panose="020B0604020202020204" pitchFamily="34" charset="0"/>
              </a:rPr>
              <a:t>Q5: </a:t>
            </a:r>
            <a:r>
              <a:rPr lang="en-US" sz="1100">
                <a:latin typeface="Arial" panose="020B0604020202020204" pitchFamily="34" charset="0"/>
                <a:ea typeface="Calibri" panose="020F0502020204030204" pitchFamily="34" charset="0"/>
                <a:cs typeface="Arial" panose="020B0604020202020204" pitchFamily="34" charset="0"/>
              </a:rPr>
              <a:t>I believe that BrightPath communications sent to the project team are easy to understand.​</a:t>
            </a:r>
          </a:p>
        </p:txBody>
      </p:sp>
      <p:sp>
        <p:nvSpPr>
          <p:cNvPr id="120" name="Rectangle 119">
            <a:extLst>
              <a:ext uri="{FF2B5EF4-FFF2-40B4-BE49-F238E27FC236}">
                <a16:creationId xmlns:a16="http://schemas.microsoft.com/office/drawing/2014/main" id="{8AF49FE9-7082-471A-B893-06B6B73E9074}"/>
              </a:ext>
            </a:extLst>
          </p:cNvPr>
          <p:cNvSpPr/>
          <p:nvPr/>
        </p:nvSpPr>
        <p:spPr>
          <a:xfrm rot="10800000">
            <a:off x="9233033" y="3036338"/>
            <a:ext cx="1368062" cy="819694"/>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3BB2D20F-9B54-451B-9222-D14C5BDE0FFF}"/>
              </a:ext>
            </a:extLst>
          </p:cNvPr>
          <p:cNvSpPr/>
          <p:nvPr/>
        </p:nvSpPr>
        <p:spPr>
          <a:xfrm rot="10800000">
            <a:off x="7887340" y="3034393"/>
            <a:ext cx="521579" cy="819694"/>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E760DE3B-333E-4615-8F06-4FB4F244C05E}"/>
              </a:ext>
            </a:extLst>
          </p:cNvPr>
          <p:cNvSpPr/>
          <p:nvPr/>
        </p:nvSpPr>
        <p:spPr>
          <a:xfrm rot="10800000">
            <a:off x="8424036" y="3034393"/>
            <a:ext cx="793880" cy="81969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7799A727-C3E8-4409-BE66-3616BC3583CD}"/>
              </a:ext>
            </a:extLst>
          </p:cNvPr>
          <p:cNvSpPr txBox="1"/>
          <p:nvPr/>
        </p:nvSpPr>
        <p:spPr>
          <a:xfrm>
            <a:off x="8424036" y="3291884"/>
            <a:ext cx="793880"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19</a:t>
            </a:r>
          </a:p>
        </p:txBody>
      </p:sp>
      <p:sp>
        <p:nvSpPr>
          <p:cNvPr id="126" name="TextBox 125">
            <a:extLst>
              <a:ext uri="{FF2B5EF4-FFF2-40B4-BE49-F238E27FC236}">
                <a16:creationId xmlns:a16="http://schemas.microsoft.com/office/drawing/2014/main" id="{0B5C496C-A172-4B91-ACB1-15354244382B}"/>
              </a:ext>
            </a:extLst>
          </p:cNvPr>
          <p:cNvSpPr txBox="1"/>
          <p:nvPr/>
        </p:nvSpPr>
        <p:spPr>
          <a:xfrm>
            <a:off x="9244292" y="3290017"/>
            <a:ext cx="1348489"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44</a:t>
            </a:r>
          </a:p>
        </p:txBody>
      </p:sp>
      <p:sp>
        <p:nvSpPr>
          <p:cNvPr id="127" name="Rectangle 126">
            <a:extLst>
              <a:ext uri="{FF2B5EF4-FFF2-40B4-BE49-F238E27FC236}">
                <a16:creationId xmlns:a16="http://schemas.microsoft.com/office/drawing/2014/main" id="{7ACD629B-1E50-45AA-A1B2-6358F5140EE7}"/>
              </a:ext>
            </a:extLst>
          </p:cNvPr>
          <p:cNvSpPr/>
          <p:nvPr/>
        </p:nvSpPr>
        <p:spPr>
          <a:xfrm>
            <a:off x="8354934" y="2927179"/>
            <a:ext cx="2279089" cy="1201455"/>
          </a:xfrm>
          <a:prstGeom prst="rect">
            <a:avLst/>
          </a:prstGeom>
          <a:noFill/>
          <a:ln w="19050">
            <a:solidFill>
              <a:schemeClr val="accent5">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sp>
        <p:nvSpPr>
          <p:cNvPr id="129" name="TextBox 128">
            <a:extLst>
              <a:ext uri="{FF2B5EF4-FFF2-40B4-BE49-F238E27FC236}">
                <a16:creationId xmlns:a16="http://schemas.microsoft.com/office/drawing/2014/main" id="{B0E5B013-BBF7-40CB-8223-6F344EDD7102}"/>
              </a:ext>
            </a:extLst>
          </p:cNvPr>
          <p:cNvSpPr txBox="1"/>
          <p:nvPr/>
        </p:nvSpPr>
        <p:spPr>
          <a:xfrm>
            <a:off x="5865371" y="1616809"/>
            <a:ext cx="1975871" cy="1107996"/>
          </a:xfrm>
          <a:prstGeom prst="rect">
            <a:avLst/>
          </a:prstGeom>
          <a:noFill/>
        </p:spPr>
        <p:txBody>
          <a:bodyPr wrap="square" rtlCol="0">
            <a:spAutoFit/>
          </a:bodyPr>
          <a:lstStyle/>
          <a:p>
            <a:r>
              <a:rPr lang="en-US" sz="1100" b="1">
                <a:solidFill>
                  <a:srgbClr val="000000"/>
                </a:solidFill>
                <a:latin typeface="Arial" panose="020B0604020202020204" pitchFamily="34" charset="0"/>
                <a:ea typeface="Times New Roman" panose="02020603050405020304" pitchFamily="18" charset="0"/>
                <a:cs typeface="Arial" panose="020B0604020202020204" pitchFamily="34" charset="0"/>
              </a:rPr>
              <a:t>Q4: </a:t>
            </a:r>
            <a:r>
              <a:rPr lang="en-US" sz="1100">
                <a:solidFill>
                  <a:srgbClr val="000000"/>
                </a:solidFill>
                <a:latin typeface="Arial" panose="020B0604020202020204" pitchFamily="34" charset="0"/>
                <a:ea typeface="Times New Roman" panose="02020603050405020304" pitchFamily="18" charset="0"/>
                <a:cs typeface="Arial" panose="020B0604020202020204" pitchFamily="34" charset="0"/>
              </a:rPr>
              <a:t>I believe that BrightPath change management activities are effective in helping Oklahoma employees prepare for the Workday implementation.​</a:t>
            </a:r>
            <a:endParaRPr lang="en-US" sz="1100">
              <a:latin typeface="Arial" panose="020B0604020202020204" pitchFamily="34" charset="0"/>
              <a:ea typeface="Calibri" panose="020F0502020204030204" pitchFamily="34" charset="0"/>
              <a:cs typeface="Arial" panose="020B0604020202020204" pitchFamily="34" charset="0"/>
            </a:endParaRPr>
          </a:p>
        </p:txBody>
      </p:sp>
      <p:sp>
        <p:nvSpPr>
          <p:cNvPr id="136" name="Rectangle 135">
            <a:extLst>
              <a:ext uri="{FF2B5EF4-FFF2-40B4-BE49-F238E27FC236}">
                <a16:creationId xmlns:a16="http://schemas.microsoft.com/office/drawing/2014/main" id="{DE3DF34D-B4D1-47E1-8333-7A6FA15823C6}"/>
              </a:ext>
            </a:extLst>
          </p:cNvPr>
          <p:cNvSpPr/>
          <p:nvPr/>
        </p:nvSpPr>
        <p:spPr>
          <a:xfrm rot="10800000">
            <a:off x="9517372" y="1590389"/>
            <a:ext cx="1075410" cy="819694"/>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C0572AB5-6C01-41DB-9EBB-84EF0016FEC8}"/>
              </a:ext>
            </a:extLst>
          </p:cNvPr>
          <p:cNvSpPr/>
          <p:nvPr/>
        </p:nvSpPr>
        <p:spPr>
          <a:xfrm rot="10800000">
            <a:off x="8165564" y="1597056"/>
            <a:ext cx="556567" cy="819694"/>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6C6711FB-2C0E-4513-BCFE-8FA3B1D61FFD}"/>
              </a:ext>
            </a:extLst>
          </p:cNvPr>
          <p:cNvSpPr/>
          <p:nvPr/>
        </p:nvSpPr>
        <p:spPr>
          <a:xfrm rot="10800000">
            <a:off x="8730317" y="1590736"/>
            <a:ext cx="792642" cy="81969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TextBox 130">
            <a:extLst>
              <a:ext uri="{FF2B5EF4-FFF2-40B4-BE49-F238E27FC236}">
                <a16:creationId xmlns:a16="http://schemas.microsoft.com/office/drawing/2014/main" id="{4DBCA671-A99B-42B6-A292-E28B9461DD0F}"/>
              </a:ext>
            </a:extLst>
          </p:cNvPr>
          <p:cNvSpPr txBox="1"/>
          <p:nvPr/>
        </p:nvSpPr>
        <p:spPr>
          <a:xfrm>
            <a:off x="8155650" y="1876379"/>
            <a:ext cx="556570"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12</a:t>
            </a:r>
          </a:p>
        </p:txBody>
      </p:sp>
      <p:sp>
        <p:nvSpPr>
          <p:cNvPr id="132" name="TextBox 131">
            <a:extLst>
              <a:ext uri="{FF2B5EF4-FFF2-40B4-BE49-F238E27FC236}">
                <a16:creationId xmlns:a16="http://schemas.microsoft.com/office/drawing/2014/main" id="{854C8C6A-27BD-42EF-96A9-2CD3BB62A3BD}"/>
              </a:ext>
            </a:extLst>
          </p:cNvPr>
          <p:cNvSpPr txBox="1"/>
          <p:nvPr/>
        </p:nvSpPr>
        <p:spPr>
          <a:xfrm>
            <a:off x="8732938" y="1863811"/>
            <a:ext cx="934781"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24</a:t>
            </a:r>
          </a:p>
        </p:txBody>
      </p:sp>
      <p:sp>
        <p:nvSpPr>
          <p:cNvPr id="133" name="TextBox 132">
            <a:extLst>
              <a:ext uri="{FF2B5EF4-FFF2-40B4-BE49-F238E27FC236}">
                <a16:creationId xmlns:a16="http://schemas.microsoft.com/office/drawing/2014/main" id="{B108F251-23E1-4DE4-9726-BFF26316E3B8}"/>
              </a:ext>
            </a:extLst>
          </p:cNvPr>
          <p:cNvSpPr txBox="1"/>
          <p:nvPr/>
        </p:nvSpPr>
        <p:spPr>
          <a:xfrm>
            <a:off x="9525361" y="1866157"/>
            <a:ext cx="1067421"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34</a:t>
            </a:r>
          </a:p>
        </p:txBody>
      </p:sp>
      <p:sp>
        <p:nvSpPr>
          <p:cNvPr id="134" name="Rectangle 133">
            <a:extLst>
              <a:ext uri="{FF2B5EF4-FFF2-40B4-BE49-F238E27FC236}">
                <a16:creationId xmlns:a16="http://schemas.microsoft.com/office/drawing/2014/main" id="{50168F5D-3365-4715-8D67-588CA33E868B}"/>
              </a:ext>
            </a:extLst>
          </p:cNvPr>
          <p:cNvSpPr/>
          <p:nvPr/>
        </p:nvSpPr>
        <p:spPr>
          <a:xfrm>
            <a:off x="8668842" y="1508391"/>
            <a:ext cx="1982319" cy="1174593"/>
          </a:xfrm>
          <a:prstGeom prst="rect">
            <a:avLst/>
          </a:prstGeom>
          <a:noFill/>
          <a:ln w="19050">
            <a:solidFill>
              <a:schemeClr val="accent5">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sp>
        <p:nvSpPr>
          <p:cNvPr id="135" name="TextBox 134">
            <a:extLst>
              <a:ext uri="{FF2B5EF4-FFF2-40B4-BE49-F238E27FC236}">
                <a16:creationId xmlns:a16="http://schemas.microsoft.com/office/drawing/2014/main" id="{FB5D6FAA-DCCE-4684-8DAF-AD7AAC7D6D02}"/>
              </a:ext>
            </a:extLst>
          </p:cNvPr>
          <p:cNvSpPr txBox="1"/>
          <p:nvPr/>
        </p:nvSpPr>
        <p:spPr>
          <a:xfrm>
            <a:off x="8297029" y="2421374"/>
            <a:ext cx="2330353" cy="261610"/>
          </a:xfrm>
          <a:prstGeom prst="rect">
            <a:avLst/>
          </a:prstGeom>
          <a:noFill/>
        </p:spPr>
        <p:txBody>
          <a:bodyPr wrap="square" rtlCol="0">
            <a:spAutoFit/>
          </a:bodyPr>
          <a:lstStyle/>
          <a:p>
            <a:pPr algn="r">
              <a:defRPr/>
            </a:pPr>
            <a:r>
              <a:rPr lang="en-US" sz="1050" b="1">
                <a:solidFill>
                  <a:schemeClr val="accent5">
                    <a:lumMod val="50000"/>
                  </a:schemeClr>
                </a:solidFill>
                <a:latin typeface="Arial" panose="020B0604020202020204" pitchFamily="34" charset="0"/>
                <a:cs typeface="Arial" panose="020B0604020202020204" pitchFamily="34" charset="0"/>
              </a:rPr>
              <a:t>83% agree or strongly agree</a:t>
            </a:r>
          </a:p>
        </p:txBody>
      </p:sp>
      <p:sp>
        <p:nvSpPr>
          <p:cNvPr id="139" name="Rectangle 138">
            <a:extLst>
              <a:ext uri="{FF2B5EF4-FFF2-40B4-BE49-F238E27FC236}">
                <a16:creationId xmlns:a16="http://schemas.microsoft.com/office/drawing/2014/main" id="{BF65E9EC-0CDC-4586-A93C-3E8AB4A8F378}"/>
              </a:ext>
            </a:extLst>
          </p:cNvPr>
          <p:cNvSpPr/>
          <p:nvPr/>
        </p:nvSpPr>
        <p:spPr>
          <a:xfrm rot="10800000">
            <a:off x="2963909" y="1579421"/>
            <a:ext cx="398765" cy="819694"/>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TextBox 139">
            <a:extLst>
              <a:ext uri="{FF2B5EF4-FFF2-40B4-BE49-F238E27FC236}">
                <a16:creationId xmlns:a16="http://schemas.microsoft.com/office/drawing/2014/main" id="{3F7FAEB7-C427-490F-AC77-B900C9806F98}"/>
              </a:ext>
            </a:extLst>
          </p:cNvPr>
          <p:cNvSpPr txBox="1"/>
          <p:nvPr/>
        </p:nvSpPr>
        <p:spPr>
          <a:xfrm>
            <a:off x="2962458" y="1859227"/>
            <a:ext cx="438893"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6</a:t>
            </a:r>
          </a:p>
        </p:txBody>
      </p:sp>
      <p:sp>
        <p:nvSpPr>
          <p:cNvPr id="67" name="Rectangle 66">
            <a:extLst>
              <a:ext uri="{FF2B5EF4-FFF2-40B4-BE49-F238E27FC236}">
                <a16:creationId xmlns:a16="http://schemas.microsoft.com/office/drawing/2014/main" id="{409311CE-41C7-4948-B4E1-8D76FF04D12F}"/>
              </a:ext>
            </a:extLst>
          </p:cNvPr>
          <p:cNvSpPr/>
          <p:nvPr/>
        </p:nvSpPr>
        <p:spPr>
          <a:xfrm>
            <a:off x="3332512" y="1497559"/>
            <a:ext cx="2393768" cy="1174593"/>
          </a:xfrm>
          <a:prstGeom prst="rect">
            <a:avLst/>
          </a:prstGeom>
          <a:noFill/>
          <a:ln w="19050">
            <a:solidFill>
              <a:schemeClr val="accent5">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sp>
        <p:nvSpPr>
          <p:cNvPr id="141" name="Rectangle: Rounded Corners 140">
            <a:extLst>
              <a:ext uri="{FF2B5EF4-FFF2-40B4-BE49-F238E27FC236}">
                <a16:creationId xmlns:a16="http://schemas.microsoft.com/office/drawing/2014/main" id="{71E9461A-E303-49A5-B391-E29274AD08DB}"/>
              </a:ext>
            </a:extLst>
          </p:cNvPr>
          <p:cNvSpPr/>
          <p:nvPr/>
        </p:nvSpPr>
        <p:spPr>
          <a:xfrm>
            <a:off x="1480452" y="2850390"/>
            <a:ext cx="1192466" cy="360218"/>
          </a:xfrm>
          <a:prstGeom prst="roundRect">
            <a:avLst/>
          </a:prstGeom>
          <a:no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sz="1400" b="1">
                <a:solidFill>
                  <a:schemeClr val="tx1"/>
                </a:solidFill>
                <a:latin typeface="Arial" panose="020B0604020202020204" pitchFamily="34" charset="0"/>
                <a:cs typeface="Arial" panose="020B0604020202020204" pitchFamily="34" charset="0"/>
              </a:rPr>
              <a:t>Avg 4.6</a:t>
            </a:r>
          </a:p>
        </p:txBody>
      </p:sp>
      <p:sp>
        <p:nvSpPr>
          <p:cNvPr id="143" name="Rectangle 142">
            <a:extLst>
              <a:ext uri="{FF2B5EF4-FFF2-40B4-BE49-F238E27FC236}">
                <a16:creationId xmlns:a16="http://schemas.microsoft.com/office/drawing/2014/main" id="{C309B040-EACA-48D2-AB83-D407756C070C}"/>
              </a:ext>
            </a:extLst>
          </p:cNvPr>
          <p:cNvSpPr/>
          <p:nvPr/>
        </p:nvSpPr>
        <p:spPr>
          <a:xfrm rot="10800000">
            <a:off x="3223570" y="3026558"/>
            <a:ext cx="376663" cy="819694"/>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TextBox 143">
            <a:extLst>
              <a:ext uri="{FF2B5EF4-FFF2-40B4-BE49-F238E27FC236}">
                <a16:creationId xmlns:a16="http://schemas.microsoft.com/office/drawing/2014/main" id="{652E6F8A-1F5D-4A23-AEDC-C7A8459FB9AB}"/>
              </a:ext>
            </a:extLst>
          </p:cNvPr>
          <p:cNvSpPr txBox="1"/>
          <p:nvPr/>
        </p:nvSpPr>
        <p:spPr>
          <a:xfrm>
            <a:off x="3237531" y="3278687"/>
            <a:ext cx="369229"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6</a:t>
            </a:r>
          </a:p>
        </p:txBody>
      </p:sp>
      <p:sp>
        <p:nvSpPr>
          <p:cNvPr id="30" name="Rectangle 29">
            <a:extLst>
              <a:ext uri="{FF2B5EF4-FFF2-40B4-BE49-F238E27FC236}">
                <a16:creationId xmlns:a16="http://schemas.microsoft.com/office/drawing/2014/main" id="{B9209856-A45C-4B4A-938C-65FE2A052377}"/>
              </a:ext>
            </a:extLst>
          </p:cNvPr>
          <p:cNvSpPr/>
          <p:nvPr/>
        </p:nvSpPr>
        <p:spPr>
          <a:xfrm>
            <a:off x="3503091" y="2916347"/>
            <a:ext cx="2223187" cy="1201455"/>
          </a:xfrm>
          <a:prstGeom prst="rect">
            <a:avLst/>
          </a:prstGeom>
          <a:noFill/>
          <a:ln w="19050">
            <a:solidFill>
              <a:schemeClr val="accent5">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sp>
        <p:nvSpPr>
          <p:cNvPr id="145" name="TextBox 144">
            <a:extLst>
              <a:ext uri="{FF2B5EF4-FFF2-40B4-BE49-F238E27FC236}">
                <a16:creationId xmlns:a16="http://schemas.microsoft.com/office/drawing/2014/main" id="{107A86AD-B1B5-47EC-A35A-479DB90F5118}"/>
              </a:ext>
            </a:extLst>
          </p:cNvPr>
          <p:cNvSpPr txBox="1"/>
          <p:nvPr/>
        </p:nvSpPr>
        <p:spPr>
          <a:xfrm>
            <a:off x="2466034" y="4696742"/>
            <a:ext cx="4681947" cy="600164"/>
          </a:xfrm>
          <a:prstGeom prst="rect">
            <a:avLst/>
          </a:prstGeom>
          <a:noFill/>
        </p:spPr>
        <p:txBody>
          <a:bodyPr wrap="square" rtlCol="0">
            <a:spAutoFit/>
          </a:bodyPr>
          <a:lstStyle/>
          <a:p>
            <a:r>
              <a:rPr lang="en-US" sz="1100" b="1">
                <a:solidFill>
                  <a:srgbClr val="000000"/>
                </a:solidFill>
                <a:latin typeface="Arial" panose="020B0604020202020204" pitchFamily="34" charset="0"/>
                <a:ea typeface="Times New Roman" panose="02020603050405020304" pitchFamily="18" charset="0"/>
                <a:cs typeface="Arial" panose="020B0604020202020204" pitchFamily="34" charset="0"/>
              </a:rPr>
              <a:t>Q3: </a:t>
            </a:r>
            <a:r>
              <a:rPr lang="en-US" sz="1100">
                <a:latin typeface="Arial" panose="020B0604020202020204" pitchFamily="34" charset="0"/>
                <a:cs typeface="Arial" panose="020B0604020202020204" pitchFamily="34" charset="0"/>
              </a:rPr>
              <a:t>Based on my understanding of the desired outcomes of unit testing, I believe my workstream helped the broader team achieve these outcomes</a:t>
            </a:r>
            <a:endParaRPr lang="en-US" sz="1100">
              <a:latin typeface="Arial" panose="020B0604020202020204" pitchFamily="34" charset="0"/>
              <a:ea typeface="Calibri" panose="020F0502020204030204" pitchFamily="34" charset="0"/>
              <a:cs typeface="Arial" panose="020B0604020202020204" pitchFamily="34" charset="0"/>
            </a:endParaRPr>
          </a:p>
        </p:txBody>
      </p:sp>
      <p:sp>
        <p:nvSpPr>
          <p:cNvPr id="146" name="Rectangle: Rounded Corners 145">
            <a:extLst>
              <a:ext uri="{FF2B5EF4-FFF2-40B4-BE49-F238E27FC236}">
                <a16:creationId xmlns:a16="http://schemas.microsoft.com/office/drawing/2014/main" id="{57B476FF-76E4-4FEA-8C40-EA62EEEB1D40}"/>
              </a:ext>
            </a:extLst>
          </p:cNvPr>
          <p:cNvSpPr/>
          <p:nvPr/>
        </p:nvSpPr>
        <p:spPr>
          <a:xfrm>
            <a:off x="1511125" y="4753699"/>
            <a:ext cx="1192466" cy="360218"/>
          </a:xfrm>
          <a:prstGeom prst="roundRect">
            <a:avLst/>
          </a:prstGeom>
          <a:no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sz="1400" b="1">
                <a:solidFill>
                  <a:schemeClr val="tx1"/>
                </a:solidFill>
                <a:latin typeface="Arial" panose="020B0604020202020204" pitchFamily="34" charset="0"/>
                <a:cs typeface="Arial" panose="020B0604020202020204" pitchFamily="34" charset="0"/>
              </a:rPr>
              <a:t>Avg 4.5</a:t>
            </a:r>
          </a:p>
        </p:txBody>
      </p:sp>
      <p:grpSp>
        <p:nvGrpSpPr>
          <p:cNvPr id="147" name="Group 146">
            <a:extLst>
              <a:ext uri="{FF2B5EF4-FFF2-40B4-BE49-F238E27FC236}">
                <a16:creationId xmlns:a16="http://schemas.microsoft.com/office/drawing/2014/main" id="{00AA3C2E-3024-463A-9B4F-2B638DA2F79D}"/>
              </a:ext>
            </a:extLst>
          </p:cNvPr>
          <p:cNvGrpSpPr/>
          <p:nvPr/>
        </p:nvGrpSpPr>
        <p:grpSpPr>
          <a:xfrm>
            <a:off x="7691792" y="4559991"/>
            <a:ext cx="2456569" cy="820968"/>
            <a:chOff x="3551216" y="1609323"/>
            <a:chExt cx="2349761" cy="820968"/>
          </a:xfrm>
        </p:grpSpPr>
        <p:sp>
          <p:nvSpPr>
            <p:cNvPr id="148" name="Rectangle 147">
              <a:extLst>
                <a:ext uri="{FF2B5EF4-FFF2-40B4-BE49-F238E27FC236}">
                  <a16:creationId xmlns:a16="http://schemas.microsoft.com/office/drawing/2014/main" id="{587F71C4-334A-419F-B6CA-ACB2FCC464C2}"/>
                </a:ext>
              </a:extLst>
            </p:cNvPr>
            <p:cNvSpPr/>
            <p:nvPr/>
          </p:nvSpPr>
          <p:spPr>
            <a:xfrm rot="10800000">
              <a:off x="4734932" y="1609323"/>
              <a:ext cx="1166045" cy="819694"/>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a:extLst>
                <a:ext uri="{FF2B5EF4-FFF2-40B4-BE49-F238E27FC236}">
                  <a16:creationId xmlns:a16="http://schemas.microsoft.com/office/drawing/2014/main" id="{7CDB7C4B-244F-4361-9857-FFD9B0DE6BDD}"/>
                </a:ext>
              </a:extLst>
            </p:cNvPr>
            <p:cNvSpPr/>
            <p:nvPr/>
          </p:nvSpPr>
          <p:spPr>
            <a:xfrm rot="10800000">
              <a:off x="3551216" y="1609324"/>
              <a:ext cx="155772" cy="819694"/>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a:extLst>
                <a:ext uri="{FF2B5EF4-FFF2-40B4-BE49-F238E27FC236}">
                  <a16:creationId xmlns:a16="http://schemas.microsoft.com/office/drawing/2014/main" id="{BC40B5EC-FD4B-4460-9455-4C4B923816F2}"/>
                </a:ext>
              </a:extLst>
            </p:cNvPr>
            <p:cNvSpPr/>
            <p:nvPr/>
          </p:nvSpPr>
          <p:spPr>
            <a:xfrm rot="10800000">
              <a:off x="4130138" y="1610597"/>
              <a:ext cx="771559" cy="81969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1" name="TextBox 150">
            <a:extLst>
              <a:ext uri="{FF2B5EF4-FFF2-40B4-BE49-F238E27FC236}">
                <a16:creationId xmlns:a16="http://schemas.microsoft.com/office/drawing/2014/main" id="{A68C2F17-2818-4C86-B66D-76E0F42CD0C6}"/>
              </a:ext>
            </a:extLst>
          </p:cNvPr>
          <p:cNvSpPr txBox="1"/>
          <p:nvPr/>
        </p:nvSpPr>
        <p:spPr>
          <a:xfrm>
            <a:off x="8288990" y="4832964"/>
            <a:ext cx="814669"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22</a:t>
            </a:r>
          </a:p>
        </p:txBody>
      </p:sp>
      <p:sp>
        <p:nvSpPr>
          <p:cNvPr id="152" name="TextBox 151">
            <a:extLst>
              <a:ext uri="{FF2B5EF4-FFF2-40B4-BE49-F238E27FC236}">
                <a16:creationId xmlns:a16="http://schemas.microsoft.com/office/drawing/2014/main" id="{8FAEDCD6-3B47-44D5-8D33-696C04800701}"/>
              </a:ext>
            </a:extLst>
          </p:cNvPr>
          <p:cNvSpPr txBox="1"/>
          <p:nvPr/>
        </p:nvSpPr>
        <p:spPr>
          <a:xfrm>
            <a:off x="9111699" y="4839661"/>
            <a:ext cx="1036662"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41</a:t>
            </a:r>
          </a:p>
        </p:txBody>
      </p:sp>
      <p:sp>
        <p:nvSpPr>
          <p:cNvPr id="153" name="TextBox 152">
            <a:extLst>
              <a:ext uri="{FF2B5EF4-FFF2-40B4-BE49-F238E27FC236}">
                <a16:creationId xmlns:a16="http://schemas.microsoft.com/office/drawing/2014/main" id="{3703B18C-B6BF-4346-9B10-BD6C3E5C2CB7}"/>
              </a:ext>
            </a:extLst>
          </p:cNvPr>
          <p:cNvSpPr txBox="1"/>
          <p:nvPr/>
        </p:nvSpPr>
        <p:spPr>
          <a:xfrm>
            <a:off x="8237948" y="5398134"/>
            <a:ext cx="2063102" cy="253916"/>
          </a:xfrm>
          <a:prstGeom prst="rect">
            <a:avLst/>
          </a:prstGeom>
          <a:noFill/>
        </p:spPr>
        <p:txBody>
          <a:bodyPr wrap="square" rtlCol="0">
            <a:spAutoFit/>
          </a:bodyPr>
          <a:lstStyle/>
          <a:p>
            <a:pPr algn="ctr">
              <a:defRPr/>
            </a:pPr>
            <a:r>
              <a:rPr lang="en-US" sz="1050" b="1">
                <a:solidFill>
                  <a:schemeClr val="accent5">
                    <a:lumMod val="50000"/>
                  </a:schemeClr>
                </a:solidFill>
                <a:latin typeface="Arial" panose="020B0604020202020204" pitchFamily="34" charset="0"/>
                <a:cs typeface="Arial" panose="020B0604020202020204" pitchFamily="34" charset="0"/>
              </a:rPr>
              <a:t>90% agree or strongly agree</a:t>
            </a:r>
          </a:p>
        </p:txBody>
      </p:sp>
      <p:sp>
        <p:nvSpPr>
          <p:cNvPr id="156" name="Rectangle 155">
            <a:extLst>
              <a:ext uri="{FF2B5EF4-FFF2-40B4-BE49-F238E27FC236}">
                <a16:creationId xmlns:a16="http://schemas.microsoft.com/office/drawing/2014/main" id="{CFA9822D-91A9-44E2-8249-863C4C05F532}"/>
              </a:ext>
            </a:extLst>
          </p:cNvPr>
          <p:cNvSpPr/>
          <p:nvPr/>
        </p:nvSpPr>
        <p:spPr>
          <a:xfrm rot="10800000">
            <a:off x="7854645" y="4560608"/>
            <a:ext cx="440077" cy="819694"/>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a:extLst>
              <a:ext uri="{FF2B5EF4-FFF2-40B4-BE49-F238E27FC236}">
                <a16:creationId xmlns:a16="http://schemas.microsoft.com/office/drawing/2014/main" id="{B6810D96-D164-455D-8B2E-BAB4A46B243F}"/>
              </a:ext>
            </a:extLst>
          </p:cNvPr>
          <p:cNvSpPr/>
          <p:nvPr/>
        </p:nvSpPr>
        <p:spPr>
          <a:xfrm>
            <a:off x="8255370" y="4477993"/>
            <a:ext cx="1950945" cy="1174593"/>
          </a:xfrm>
          <a:prstGeom prst="rect">
            <a:avLst/>
          </a:prstGeom>
          <a:noFill/>
          <a:ln w="19050">
            <a:solidFill>
              <a:schemeClr val="accent5">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sp>
        <p:nvSpPr>
          <p:cNvPr id="154" name="TextBox 153">
            <a:extLst>
              <a:ext uri="{FF2B5EF4-FFF2-40B4-BE49-F238E27FC236}">
                <a16:creationId xmlns:a16="http://schemas.microsoft.com/office/drawing/2014/main" id="{FF575782-7CD9-4F4A-BDFF-327D93C4BED5}"/>
              </a:ext>
            </a:extLst>
          </p:cNvPr>
          <p:cNvSpPr txBox="1"/>
          <p:nvPr/>
        </p:nvSpPr>
        <p:spPr>
          <a:xfrm>
            <a:off x="7895707" y="4827015"/>
            <a:ext cx="406014"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7</a:t>
            </a:r>
          </a:p>
        </p:txBody>
      </p:sp>
      <p:sp>
        <p:nvSpPr>
          <p:cNvPr id="157" name="TextBox 156">
            <a:extLst>
              <a:ext uri="{FF2B5EF4-FFF2-40B4-BE49-F238E27FC236}">
                <a16:creationId xmlns:a16="http://schemas.microsoft.com/office/drawing/2014/main" id="{851E2B0D-4DB8-4AF4-8E2A-B38248E145C4}"/>
              </a:ext>
            </a:extLst>
          </p:cNvPr>
          <p:cNvSpPr txBox="1"/>
          <p:nvPr/>
        </p:nvSpPr>
        <p:spPr>
          <a:xfrm>
            <a:off x="7562753" y="4827015"/>
            <a:ext cx="406014"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1</a:t>
            </a:r>
          </a:p>
        </p:txBody>
      </p:sp>
      <p:sp>
        <p:nvSpPr>
          <p:cNvPr id="158" name="Rectangle: Rounded Corners 157">
            <a:extLst>
              <a:ext uri="{FF2B5EF4-FFF2-40B4-BE49-F238E27FC236}">
                <a16:creationId xmlns:a16="http://schemas.microsoft.com/office/drawing/2014/main" id="{0CB68E4E-7357-4CA4-803D-DB33B9549EC9}"/>
              </a:ext>
            </a:extLst>
          </p:cNvPr>
          <p:cNvSpPr/>
          <p:nvPr/>
        </p:nvSpPr>
        <p:spPr>
          <a:xfrm>
            <a:off x="6292832" y="1341211"/>
            <a:ext cx="1192466" cy="360218"/>
          </a:xfrm>
          <a:prstGeom prst="roundRect">
            <a:avLst/>
          </a:prstGeom>
          <a:no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sz="1400" b="1">
                <a:solidFill>
                  <a:schemeClr val="tx1"/>
                </a:solidFill>
                <a:latin typeface="Arial" panose="020B0604020202020204" pitchFamily="34" charset="0"/>
                <a:cs typeface="Arial" panose="020B0604020202020204" pitchFamily="34" charset="0"/>
              </a:rPr>
              <a:t>Avg 4.3</a:t>
            </a:r>
          </a:p>
        </p:txBody>
      </p:sp>
      <p:sp>
        <p:nvSpPr>
          <p:cNvPr id="159" name="Rectangle: Rounded Corners 158">
            <a:extLst>
              <a:ext uri="{FF2B5EF4-FFF2-40B4-BE49-F238E27FC236}">
                <a16:creationId xmlns:a16="http://schemas.microsoft.com/office/drawing/2014/main" id="{7325B962-C794-4AF0-B292-A112EA72660A}"/>
              </a:ext>
            </a:extLst>
          </p:cNvPr>
          <p:cNvSpPr/>
          <p:nvPr/>
        </p:nvSpPr>
        <p:spPr>
          <a:xfrm>
            <a:off x="6265343" y="2850390"/>
            <a:ext cx="1192466" cy="360218"/>
          </a:xfrm>
          <a:prstGeom prst="roundRect">
            <a:avLst/>
          </a:prstGeom>
          <a:no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sz="1400" b="1">
                <a:solidFill>
                  <a:schemeClr val="tx1"/>
                </a:solidFill>
                <a:latin typeface="Arial" panose="020B0604020202020204" pitchFamily="34" charset="0"/>
                <a:cs typeface="Arial" panose="020B0604020202020204" pitchFamily="34" charset="0"/>
              </a:rPr>
              <a:t>Avg 4.5</a:t>
            </a:r>
          </a:p>
        </p:txBody>
      </p:sp>
      <p:sp>
        <p:nvSpPr>
          <p:cNvPr id="160" name="TextBox 159">
            <a:extLst>
              <a:ext uri="{FF2B5EF4-FFF2-40B4-BE49-F238E27FC236}">
                <a16:creationId xmlns:a16="http://schemas.microsoft.com/office/drawing/2014/main" id="{3E8856CB-E45D-4164-89FC-927343BC466F}"/>
              </a:ext>
            </a:extLst>
          </p:cNvPr>
          <p:cNvSpPr txBox="1"/>
          <p:nvPr/>
        </p:nvSpPr>
        <p:spPr>
          <a:xfrm>
            <a:off x="7894799" y="3290017"/>
            <a:ext cx="539155"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8</a:t>
            </a:r>
          </a:p>
        </p:txBody>
      </p:sp>
      <p:sp>
        <p:nvSpPr>
          <p:cNvPr id="161" name="TextBox 160">
            <a:extLst>
              <a:ext uri="{FF2B5EF4-FFF2-40B4-BE49-F238E27FC236}">
                <a16:creationId xmlns:a16="http://schemas.microsoft.com/office/drawing/2014/main" id="{81E37C3A-2BF8-42D5-B90B-3D5A4B5C4E60}"/>
              </a:ext>
            </a:extLst>
          </p:cNvPr>
          <p:cNvSpPr txBox="1"/>
          <p:nvPr/>
        </p:nvSpPr>
        <p:spPr>
          <a:xfrm>
            <a:off x="8473571" y="3882151"/>
            <a:ext cx="2036021" cy="261610"/>
          </a:xfrm>
          <a:prstGeom prst="rect">
            <a:avLst/>
          </a:prstGeom>
          <a:noFill/>
        </p:spPr>
        <p:txBody>
          <a:bodyPr wrap="square" rtlCol="0">
            <a:spAutoFit/>
          </a:bodyPr>
          <a:lstStyle/>
          <a:p>
            <a:pPr algn="r">
              <a:defRPr/>
            </a:pPr>
            <a:r>
              <a:rPr lang="en-US" sz="1050" b="1">
                <a:solidFill>
                  <a:schemeClr val="accent5">
                    <a:lumMod val="50000"/>
                  </a:schemeClr>
                </a:solidFill>
                <a:latin typeface="Arial" panose="020B0604020202020204" pitchFamily="34" charset="0"/>
                <a:cs typeface="Arial" panose="020B0604020202020204" pitchFamily="34" charset="0"/>
              </a:rPr>
              <a:t>90% agree or strongly agree</a:t>
            </a:r>
          </a:p>
        </p:txBody>
      </p:sp>
      <p:sp>
        <p:nvSpPr>
          <p:cNvPr id="162" name="TextBox 161">
            <a:extLst>
              <a:ext uri="{FF2B5EF4-FFF2-40B4-BE49-F238E27FC236}">
                <a16:creationId xmlns:a16="http://schemas.microsoft.com/office/drawing/2014/main" id="{6B4F6CFE-03AC-4AAB-BEC2-3261A21A5D3C}"/>
              </a:ext>
            </a:extLst>
          </p:cNvPr>
          <p:cNvSpPr txBox="1"/>
          <p:nvPr/>
        </p:nvSpPr>
        <p:spPr>
          <a:xfrm>
            <a:off x="259882" y="134754"/>
            <a:ext cx="11421256" cy="461665"/>
          </a:xfrm>
          <a:prstGeom prst="rect">
            <a:avLst/>
          </a:prstGeom>
          <a:noFill/>
        </p:spPr>
        <p:txBody>
          <a:bodyPr wrap="square" rtlCol="0">
            <a:spAutoFit/>
          </a:bodyPr>
          <a:lstStyle/>
          <a:p>
            <a:r>
              <a:rPr lang="en-US" sz="2400" b="1">
                <a:latin typeface="Arial" panose="020B0604020202020204" pitchFamily="34" charset="0"/>
                <a:cs typeface="Arial" panose="020B0604020202020204" pitchFamily="34" charset="0"/>
              </a:rPr>
              <a:t>BrightPath Project Team Pulse Assessment #2 Analysis</a:t>
            </a:r>
          </a:p>
        </p:txBody>
      </p:sp>
      <p:sp>
        <p:nvSpPr>
          <p:cNvPr id="163" name="Arc 162">
            <a:extLst>
              <a:ext uri="{FF2B5EF4-FFF2-40B4-BE49-F238E27FC236}">
                <a16:creationId xmlns:a16="http://schemas.microsoft.com/office/drawing/2014/main" id="{345534E1-09D8-4EAC-9C09-56097A65E6D0}"/>
              </a:ext>
            </a:extLst>
          </p:cNvPr>
          <p:cNvSpPr/>
          <p:nvPr/>
        </p:nvSpPr>
        <p:spPr>
          <a:xfrm>
            <a:off x="-6022868" y="547185"/>
            <a:ext cx="12801392" cy="284536"/>
          </a:xfrm>
          <a:prstGeom prst="arc">
            <a:avLst/>
          </a:prstGeom>
          <a:noFill/>
          <a:ln w="57150">
            <a:solidFill>
              <a:schemeClr val="accent1">
                <a:alpha val="79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6" name="Slide Number Placeholder 4">
            <a:extLst>
              <a:ext uri="{FF2B5EF4-FFF2-40B4-BE49-F238E27FC236}">
                <a16:creationId xmlns:a16="http://schemas.microsoft.com/office/drawing/2014/main" id="{CC9B00F0-7E90-4FCD-B4A8-5604E0DADE76}"/>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pPr/>
              <a:t>4</a:t>
            </a:fld>
            <a:endParaRPr lang="en-US"/>
          </a:p>
        </p:txBody>
      </p:sp>
      <p:sp>
        <p:nvSpPr>
          <p:cNvPr id="87" name="Rectangle 86">
            <a:extLst>
              <a:ext uri="{FF2B5EF4-FFF2-40B4-BE49-F238E27FC236}">
                <a16:creationId xmlns:a16="http://schemas.microsoft.com/office/drawing/2014/main" id="{87AF9424-9C08-47BB-AA18-D65F0EDA3342}"/>
              </a:ext>
            </a:extLst>
          </p:cNvPr>
          <p:cNvSpPr/>
          <p:nvPr/>
        </p:nvSpPr>
        <p:spPr>
          <a:xfrm rot="10800000">
            <a:off x="7899303" y="1598006"/>
            <a:ext cx="258074" cy="819694"/>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TextBox 87">
            <a:extLst>
              <a:ext uri="{FF2B5EF4-FFF2-40B4-BE49-F238E27FC236}">
                <a16:creationId xmlns:a16="http://schemas.microsoft.com/office/drawing/2014/main" id="{3FDDEA98-7F4E-4400-975E-2AFDE72D4278}"/>
              </a:ext>
            </a:extLst>
          </p:cNvPr>
          <p:cNvSpPr txBox="1"/>
          <p:nvPr/>
        </p:nvSpPr>
        <p:spPr>
          <a:xfrm>
            <a:off x="7896902" y="1880644"/>
            <a:ext cx="230000" cy="246221"/>
          </a:xfrm>
          <a:prstGeom prst="rect">
            <a:avLst/>
          </a:prstGeom>
          <a:noFill/>
        </p:spPr>
        <p:txBody>
          <a:bodyPr wrap="square" rtlCol="0">
            <a:spAutoFit/>
          </a:bodyPr>
          <a:lstStyle/>
          <a:p>
            <a:pPr algn="ctr"/>
            <a:r>
              <a:rPr lang="en-US" sz="1000">
                <a:latin typeface="Arial" panose="020B0604020202020204" pitchFamily="34" charset="0"/>
                <a:cs typeface="Arial" panose="020B0604020202020204" pitchFamily="34" charset="0"/>
              </a:rPr>
              <a:t>1</a:t>
            </a:r>
          </a:p>
        </p:txBody>
      </p:sp>
      <p:sp>
        <p:nvSpPr>
          <p:cNvPr id="2" name="TextBox 1">
            <a:extLst>
              <a:ext uri="{FF2B5EF4-FFF2-40B4-BE49-F238E27FC236}">
                <a16:creationId xmlns:a16="http://schemas.microsoft.com/office/drawing/2014/main" id="{AF07D32D-300B-476D-AA54-4FA37FAA89BB}"/>
              </a:ext>
            </a:extLst>
          </p:cNvPr>
          <p:cNvSpPr txBox="1"/>
          <p:nvPr/>
        </p:nvSpPr>
        <p:spPr>
          <a:xfrm>
            <a:off x="11697415" y="799588"/>
            <a:ext cx="434734" cy="230832"/>
          </a:xfrm>
          <a:prstGeom prst="rect">
            <a:avLst/>
          </a:prstGeom>
          <a:noFill/>
        </p:spPr>
        <p:txBody>
          <a:bodyPr wrap="none" rtlCol="0">
            <a:spAutoFit/>
          </a:bodyPr>
          <a:lstStyle/>
          <a:p>
            <a:r>
              <a:rPr lang="en-US" sz="900" b="1">
                <a:latin typeface="Arial" panose="020B0604020202020204" pitchFamily="34" charset="0"/>
                <a:cs typeface="Arial" panose="020B0604020202020204" pitchFamily="34" charset="0"/>
              </a:rPr>
              <a:t>Key:</a:t>
            </a:r>
          </a:p>
        </p:txBody>
      </p:sp>
    </p:spTree>
    <p:extLst>
      <p:ext uri="{BB962C8B-B14F-4D97-AF65-F5344CB8AC3E}">
        <p14:creationId xmlns:p14="http://schemas.microsoft.com/office/powerpoint/2010/main" val="3923958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5E16583A-F517-4789-91A0-8C4BE9CC8C2B}"/>
              </a:ext>
            </a:extLst>
          </p:cNvPr>
          <p:cNvGraphicFramePr>
            <a:graphicFrameLocks noGrp="1"/>
          </p:cNvGraphicFramePr>
          <p:nvPr>
            <p:extLst>
              <p:ext uri="{D42A27DB-BD31-4B8C-83A1-F6EECF244321}">
                <p14:modId xmlns:p14="http://schemas.microsoft.com/office/powerpoint/2010/main" val="2462995268"/>
              </p:ext>
            </p:extLst>
          </p:nvPr>
        </p:nvGraphicFramePr>
        <p:xfrm>
          <a:off x="621332" y="983308"/>
          <a:ext cx="11059806" cy="4362122"/>
        </p:xfrm>
        <a:graphic>
          <a:graphicData uri="http://schemas.openxmlformats.org/drawingml/2006/table">
            <a:tbl>
              <a:tblPr firstRow="1" bandRow="1">
                <a:tableStyleId>{5C22544A-7EE6-4342-B048-85BDC9FD1C3A}</a:tableStyleId>
              </a:tblPr>
              <a:tblGrid>
                <a:gridCol w="4097146">
                  <a:extLst>
                    <a:ext uri="{9D8B030D-6E8A-4147-A177-3AD203B41FA5}">
                      <a16:colId xmlns:a16="http://schemas.microsoft.com/office/drawing/2014/main" val="20000"/>
                    </a:ext>
                  </a:extLst>
                </a:gridCol>
                <a:gridCol w="1189822">
                  <a:extLst>
                    <a:ext uri="{9D8B030D-6E8A-4147-A177-3AD203B41FA5}">
                      <a16:colId xmlns:a16="http://schemas.microsoft.com/office/drawing/2014/main" val="20001"/>
                    </a:ext>
                  </a:extLst>
                </a:gridCol>
                <a:gridCol w="1233889">
                  <a:extLst>
                    <a:ext uri="{9D8B030D-6E8A-4147-A177-3AD203B41FA5}">
                      <a16:colId xmlns:a16="http://schemas.microsoft.com/office/drawing/2014/main" val="20002"/>
                    </a:ext>
                  </a:extLst>
                </a:gridCol>
                <a:gridCol w="4538949">
                  <a:extLst>
                    <a:ext uri="{9D8B030D-6E8A-4147-A177-3AD203B41FA5}">
                      <a16:colId xmlns:a16="http://schemas.microsoft.com/office/drawing/2014/main" val="20004"/>
                    </a:ext>
                  </a:extLst>
                </a:gridCol>
              </a:tblGrid>
              <a:tr h="355827">
                <a:tc gridSpan="4">
                  <a:txBody>
                    <a:bodyPr/>
                    <a:lstStyle/>
                    <a:p>
                      <a:pPr algn="l"/>
                      <a:r>
                        <a:rPr lang="en-US" sz="1600" b="1" dirty="0">
                          <a:solidFill>
                            <a:schemeClr val="tx1"/>
                          </a:solidFill>
                          <a:latin typeface="Arial"/>
                          <a:cs typeface="Arial"/>
                        </a:rPr>
                        <a:t>Key Takeaway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pPr algn="ctr"/>
                      <a:endParaRPr lang="en-US" sz="1400"/>
                    </a:p>
                  </a:txBody>
                  <a:tcPr anchor="ctr">
                    <a:noFill/>
                  </a:tcPr>
                </a:tc>
                <a:tc hMerge="1">
                  <a:txBody>
                    <a:bodyPr/>
                    <a:lstStyle/>
                    <a:p>
                      <a:pPr algn="ctr"/>
                      <a:endParaRPr lang="en-US" sz="1400"/>
                    </a:p>
                  </a:txBody>
                  <a:tcPr anchor="ctr">
                    <a:noFill/>
                  </a:tcPr>
                </a:tc>
                <a:tc hMerge="1">
                  <a:txBody>
                    <a:bodyPr/>
                    <a:lstStyle/>
                    <a:p>
                      <a:pPr algn="ctr"/>
                      <a:endParaRPr lang="en-US" sz="1400"/>
                    </a:p>
                  </a:txBody>
                  <a:tcPr anchor="ctr">
                    <a:noFill/>
                  </a:tcPr>
                </a:tc>
                <a:extLst>
                  <a:ext uri="{0D108BD9-81ED-4DB2-BD59-A6C34878D82A}">
                    <a16:rowId xmlns:a16="http://schemas.microsoft.com/office/drawing/2014/main" val="10000"/>
                  </a:ext>
                </a:extLst>
              </a:tr>
              <a:tr h="639294">
                <a:tc gridSpan="4">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Arial"/>
                          <a:cs typeface="Arial"/>
                        </a:rPr>
                        <a:t>BrightPath project team members remain optimistic about the Workday implementation, the support observed in Oklahoma leadership and their role in BrightPath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99041180"/>
                  </a:ext>
                </a:extLst>
              </a:tr>
              <a:tr h="719206">
                <a:tc>
                  <a:txBody>
                    <a:bodyPr/>
                    <a:lstStyle/>
                    <a:p>
                      <a:pPr algn="ctr"/>
                      <a:r>
                        <a:rPr lang="en-US" sz="1400" b="1" dirty="0">
                          <a:solidFill>
                            <a:schemeClr val="bg1"/>
                          </a:solidFill>
                          <a:latin typeface="Arial"/>
                          <a:cs typeface="Arial"/>
                        </a:rPr>
                        <a:t>Question</a:t>
                      </a:r>
                    </a:p>
                  </a:txBody>
                  <a:tcPr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87BBF"/>
                    </a:solidFill>
                  </a:tcPr>
                </a:tc>
                <a:tc>
                  <a:txBody>
                    <a:bodyPr/>
                    <a:lstStyle/>
                    <a:p>
                      <a:pPr algn="ctr"/>
                      <a:r>
                        <a:rPr lang="en-US" sz="1400" b="1" dirty="0">
                          <a:solidFill>
                            <a:schemeClr val="bg1"/>
                          </a:solidFill>
                          <a:latin typeface="Arial"/>
                          <a:cs typeface="Arial"/>
                        </a:rPr>
                        <a:t>Baseline Readiness </a:t>
                      </a:r>
                      <a:r>
                        <a:rPr lang="en-US" sz="1400" b="1" dirty="0">
                          <a:solidFill>
                            <a:srgbClr val="FFFFFF"/>
                          </a:solidFill>
                          <a:latin typeface="Arial"/>
                          <a:cs typeface="Arial"/>
                        </a:rPr>
                        <a:t/>
                      </a:r>
                      <a:br>
                        <a:rPr lang="en-US" sz="1400" b="1" dirty="0">
                          <a:solidFill>
                            <a:srgbClr val="FFFFFF"/>
                          </a:solidFill>
                          <a:latin typeface="Arial"/>
                          <a:cs typeface="Arial"/>
                        </a:rPr>
                      </a:br>
                      <a:r>
                        <a:rPr lang="en-US" sz="1400" b="1" dirty="0">
                          <a:solidFill>
                            <a:schemeClr val="bg1"/>
                          </a:solidFill>
                          <a:latin typeface="Arial"/>
                          <a:cs typeface="Arial"/>
                        </a:rPr>
                        <a:t>% agreed</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87BBF"/>
                    </a:solidFill>
                  </a:tcPr>
                </a:tc>
                <a:tc>
                  <a:txBody>
                    <a:bodyPr/>
                    <a:lstStyle/>
                    <a:p>
                      <a:pPr algn="ctr"/>
                      <a:r>
                        <a:rPr lang="en-US" sz="1400" b="1" dirty="0">
                          <a:solidFill>
                            <a:schemeClr val="bg1"/>
                          </a:solidFill>
                          <a:latin typeface="Arial"/>
                          <a:cs typeface="Arial"/>
                        </a:rPr>
                        <a:t>Assessment #2  </a:t>
                      </a:r>
                      <a:r>
                        <a:rPr lang="en-US" sz="1400" b="1" dirty="0">
                          <a:solidFill>
                            <a:srgbClr val="FFFFFF"/>
                          </a:solidFill>
                          <a:latin typeface="Arial"/>
                          <a:cs typeface="Arial"/>
                        </a:rPr>
                        <a:t/>
                      </a:r>
                      <a:br>
                        <a:rPr lang="en-US" sz="1400" b="1" dirty="0">
                          <a:solidFill>
                            <a:srgbClr val="FFFFFF"/>
                          </a:solidFill>
                          <a:latin typeface="Arial"/>
                          <a:cs typeface="Arial"/>
                        </a:rPr>
                      </a:br>
                      <a:r>
                        <a:rPr lang="en-US" sz="1400" b="1" dirty="0">
                          <a:solidFill>
                            <a:schemeClr val="bg1"/>
                          </a:solidFill>
                          <a:latin typeface="Arial"/>
                          <a:cs typeface="Arial"/>
                        </a:rPr>
                        <a:t>% agreed</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87BBF"/>
                    </a:solidFill>
                  </a:tcPr>
                </a:tc>
                <a:tc>
                  <a:txBody>
                    <a:bodyPr/>
                    <a:lstStyle/>
                    <a:p>
                      <a:pPr algn="ctr"/>
                      <a:r>
                        <a:rPr lang="en-US" sz="1400" b="1" dirty="0">
                          <a:solidFill>
                            <a:schemeClr val="bg1"/>
                          </a:solidFill>
                          <a:latin typeface="Arial"/>
                          <a:cs typeface="Arial"/>
                        </a:rPr>
                        <a:t>What</a:t>
                      </a:r>
                      <a:r>
                        <a:rPr lang="en-US" sz="1400" b="1" baseline="0" dirty="0">
                          <a:solidFill>
                            <a:schemeClr val="bg1"/>
                          </a:solidFill>
                          <a:latin typeface="Arial"/>
                          <a:cs typeface="Arial"/>
                        </a:rPr>
                        <a:t> This Score Means</a:t>
                      </a:r>
                      <a:endParaRPr lang="en-US" sz="1400" b="1" dirty="0">
                        <a:solidFill>
                          <a:schemeClr val="bg1"/>
                        </a:solidFill>
                        <a:latin typeface="Arial"/>
                        <a:cs typeface="Arial"/>
                      </a:endParaRP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87BBF"/>
                    </a:solidFill>
                  </a:tcPr>
                </a:tc>
                <a:extLst>
                  <a:ext uri="{0D108BD9-81ED-4DB2-BD59-A6C34878D82A}">
                    <a16:rowId xmlns:a16="http://schemas.microsoft.com/office/drawing/2014/main" val="10001"/>
                  </a:ext>
                </a:extLst>
              </a:tr>
              <a:tr h="738330">
                <a:tc>
                  <a:txBody>
                    <a:bodyPr/>
                    <a:lstStyle/>
                    <a:p>
                      <a:pPr marL="0" marR="0" indent="0" algn="l" fontAlgn="base">
                        <a:lnSpc>
                          <a:spcPct val="107000"/>
                        </a:lnSpc>
                        <a:spcBef>
                          <a:spcPts val="0"/>
                        </a:spcBef>
                        <a:spcAft>
                          <a:spcPts val="800"/>
                        </a:spcAft>
                      </a:pPr>
                      <a:r>
                        <a:rPr lang="en-US" sz="1400" b="1" baseline="0" dirty="0">
                          <a:solidFill>
                            <a:schemeClr val="tx1"/>
                          </a:solidFill>
                          <a:latin typeface="Arial"/>
                          <a:ea typeface="Tahoma"/>
                          <a:cs typeface="Arial"/>
                        </a:rPr>
                        <a:t>Q1: </a:t>
                      </a:r>
                      <a:r>
                        <a:rPr lang="en-US" sz="1400" b="0" baseline="0" dirty="0">
                          <a:solidFill>
                            <a:schemeClr val="tx1"/>
                          </a:solidFill>
                          <a:latin typeface="Arial"/>
                          <a:ea typeface="Tahoma"/>
                          <a:cs typeface="Arial"/>
                        </a:rPr>
                        <a:t>I am optimistic about Workday implementation.</a:t>
                      </a:r>
                      <a:r>
                        <a:rPr lang="en-US" sz="1400" dirty="0">
                          <a:solidFill>
                            <a:srgbClr val="000000"/>
                          </a:solidFill>
                          <a:effectLst/>
                          <a:latin typeface="Arial"/>
                          <a:ea typeface="Times New Roman" panose="02020603050405020304" pitchFamily="18" charset="0"/>
                          <a:cs typeface="Arial"/>
                        </a:rPr>
                        <a:t>​</a:t>
                      </a:r>
                      <a:endParaRPr lang="en-US" sz="1400" dirty="0">
                        <a:effectLst/>
                        <a:latin typeface="Arial"/>
                        <a:ea typeface="Calibri" panose="020F0502020204030204" pitchFamily="34" charset="0"/>
                        <a:cs typeface="Arial"/>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1" kern="1200" dirty="0">
                          <a:solidFill>
                            <a:schemeClr val="tx1">
                              <a:lumMod val="75000"/>
                              <a:lumOff val="25000"/>
                            </a:schemeClr>
                          </a:solidFill>
                          <a:latin typeface="Arial"/>
                          <a:ea typeface="+mn-ea"/>
                          <a:cs typeface="Arial"/>
                        </a:rPr>
                        <a:t>93%</a:t>
                      </a:r>
                    </a:p>
                  </a:txBody>
                  <a:tcPr anchor="ct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1" kern="1200" dirty="0">
                          <a:solidFill>
                            <a:schemeClr val="tx1">
                              <a:lumMod val="75000"/>
                              <a:lumOff val="25000"/>
                            </a:schemeClr>
                          </a:solidFill>
                          <a:latin typeface="Arial"/>
                          <a:ea typeface="+mn-ea"/>
                          <a:cs typeface="Arial"/>
                        </a:rPr>
                        <a:t>93%</a:t>
                      </a:r>
                    </a:p>
                  </a:txBody>
                  <a:tcPr anchor="ct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1200" b="0" dirty="0">
                          <a:latin typeface="Arial"/>
                          <a:cs typeface="Arial"/>
                        </a:rPr>
                        <a:t>BrightPath project team members remain optimistic about the project; they expressed a desire for greater insight into the process and timing of unit testing</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723671">
                <a:tc>
                  <a:txBody>
                    <a:bodyPr/>
                    <a:lstStyle/>
                    <a:p>
                      <a:pPr algn="l"/>
                      <a:r>
                        <a:rPr lang="en-US" sz="1400" b="1" baseline="0" dirty="0">
                          <a:solidFill>
                            <a:schemeClr val="tx1"/>
                          </a:solidFill>
                          <a:latin typeface="Arial"/>
                          <a:ea typeface="Tahoma"/>
                          <a:cs typeface="Arial"/>
                        </a:rPr>
                        <a:t>Q2: </a:t>
                      </a:r>
                      <a:r>
                        <a:rPr lang="en-US" sz="1400" b="0" i="0" dirty="0">
                          <a:solidFill>
                            <a:srgbClr val="000000"/>
                          </a:solidFill>
                          <a:effectLst/>
                          <a:latin typeface="Arial"/>
                          <a:cs typeface="Arial"/>
                        </a:rPr>
                        <a:t>I have observed Oklahoma leadership actively supporting BrightPath</a:t>
                      </a:r>
                      <a:r>
                        <a:rPr lang="en-US" sz="1400" b="0" baseline="0" dirty="0">
                          <a:solidFill>
                            <a:schemeClr val="tx1"/>
                          </a:solidFill>
                          <a:latin typeface="Arial"/>
                          <a:cs typeface="Arial"/>
                        </a:rPr>
                        <a:t>.</a:t>
                      </a:r>
                      <a:endParaRPr lang="en-US" sz="1400" b="0" dirty="0">
                        <a:solidFill>
                          <a:schemeClr val="tx1">
                            <a:lumMod val="75000"/>
                            <a:lumOff val="25000"/>
                          </a:schemeClr>
                        </a:solidFill>
                        <a:latin typeface="Arial"/>
                        <a:cs typeface="Arial"/>
                      </a:endParaRPr>
                    </a:p>
                  </a:txBody>
                  <a:tcPr anchor="ctr">
                    <a:lnL w="12700"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1" kern="1200" dirty="0">
                          <a:solidFill>
                            <a:schemeClr val="tx1">
                              <a:lumMod val="75000"/>
                              <a:lumOff val="25000"/>
                            </a:schemeClr>
                          </a:solidFill>
                          <a:latin typeface="Arial"/>
                          <a:ea typeface="+mn-ea"/>
                          <a:cs typeface="Arial"/>
                        </a:rPr>
                        <a:t>89%</a:t>
                      </a:r>
                    </a:p>
                  </a:txBody>
                  <a:tcPr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1" kern="1200" dirty="0">
                          <a:solidFill>
                            <a:schemeClr val="tx1">
                              <a:lumMod val="75000"/>
                              <a:lumOff val="25000"/>
                            </a:schemeClr>
                          </a:solidFill>
                          <a:latin typeface="Arial"/>
                          <a:ea typeface="+mn-ea"/>
                          <a:cs typeface="Arial"/>
                        </a:rPr>
                        <a:t>91%</a:t>
                      </a:r>
                    </a:p>
                  </a:txBody>
                  <a:tcPr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1200" b="0" dirty="0">
                          <a:latin typeface="Arial"/>
                          <a:cs typeface="Arial"/>
                        </a:rPr>
                        <a:t>BrightPath project team perceptions of Oklahoma leadership’s support for BrightPath remain positive</a:t>
                      </a:r>
                    </a:p>
                  </a:txBody>
                  <a:tcPr>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958941">
                <a:tc>
                  <a:txBody>
                    <a:bodyPr/>
                    <a:lstStyle/>
                    <a:p>
                      <a:pPr marL="0" marR="0" lvl="0" indent="0" algn="l" defTabSz="914400" rtl="0" eaLnBrk="1" fontAlgn="base" latinLnBrk="0" hangingPunct="1">
                        <a:lnSpc>
                          <a:spcPct val="107000"/>
                        </a:lnSpc>
                        <a:spcBef>
                          <a:spcPts val="0"/>
                        </a:spcBef>
                        <a:spcAft>
                          <a:spcPts val="800"/>
                        </a:spcAft>
                        <a:buClrTx/>
                        <a:buSzTx/>
                        <a:buFontTx/>
                        <a:buNone/>
                        <a:tabLst/>
                        <a:defRPr/>
                      </a:pPr>
                      <a:r>
                        <a:rPr lang="en-US" sz="1400" b="1" baseline="0" dirty="0">
                          <a:solidFill>
                            <a:schemeClr val="tx1"/>
                          </a:solidFill>
                          <a:latin typeface="Arial"/>
                          <a:ea typeface="Tahoma"/>
                          <a:cs typeface="Arial"/>
                        </a:rPr>
                        <a:t>Q3: </a:t>
                      </a:r>
                      <a:r>
                        <a:rPr lang="en-US" sz="1400" b="0" i="0" dirty="0">
                          <a:solidFill>
                            <a:srgbClr val="000000"/>
                          </a:solidFill>
                          <a:effectLst/>
                          <a:latin typeface="Arial"/>
                          <a:cs typeface="Arial"/>
                        </a:rPr>
                        <a:t>Based on my understanding of the desired outcomes for unit testing I believe my workstream helped the broader team achieve these outcomes.</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1" kern="1200" dirty="0">
                          <a:solidFill>
                            <a:schemeClr val="tx1">
                              <a:lumMod val="75000"/>
                              <a:lumOff val="25000"/>
                            </a:schemeClr>
                          </a:solidFill>
                          <a:latin typeface="Arial"/>
                          <a:ea typeface="+mn-ea"/>
                          <a:cs typeface="Arial"/>
                        </a:rPr>
                        <a:t>88%</a:t>
                      </a:r>
                    </a:p>
                  </a:txBody>
                  <a:tcPr anchor="ct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0" kern="1200" dirty="0">
                          <a:solidFill>
                            <a:schemeClr val="tx1"/>
                          </a:solidFill>
                          <a:latin typeface="Arial"/>
                          <a:ea typeface="+mn-ea"/>
                          <a:cs typeface="Arial"/>
                        </a:rPr>
                        <a:t>90%</a:t>
                      </a:r>
                    </a:p>
                  </a:txBody>
                  <a:tcPr anchor="ct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1200" b="0" dirty="0">
                          <a:latin typeface="Arial"/>
                          <a:cs typeface="Arial"/>
                        </a:rPr>
                        <a:t>BrightPath project team members continue to believe their workstreams contribute to achieving project outcomes but some expressed concern with a delay in business requirements, transparency and clarity regarding their role and expectations to  complete unit testing.</a:t>
                      </a:r>
                    </a:p>
                    <a:p>
                      <a:pPr marL="171450" indent="-171450">
                        <a:buFont typeface="Arial" panose="020B0604020202020204" pitchFamily="34" charset="0"/>
                        <a:buChar char="•"/>
                      </a:pPr>
                      <a:endParaRPr lang="en-US" sz="1100">
                        <a:latin typeface="Arial" panose="020B0604020202020204" pitchFamily="34" charset="0"/>
                        <a:cs typeface="Arial" panose="020B0604020202020204" pitchFamily="34" charset="0"/>
                      </a:endParaRPr>
                    </a:p>
                  </a:txBody>
                  <a:tcPr>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4295517"/>
                  </a:ext>
                </a:extLst>
              </a:tr>
            </a:tbl>
          </a:graphicData>
        </a:graphic>
      </p:graphicFrame>
      <p:sp>
        <p:nvSpPr>
          <p:cNvPr id="5" name="Slide Number Placeholder 7">
            <a:extLst>
              <a:ext uri="{FF2B5EF4-FFF2-40B4-BE49-F238E27FC236}">
                <a16:creationId xmlns:a16="http://schemas.microsoft.com/office/drawing/2014/main" id="{DA869129-F146-4BDF-A08E-924C4831F59D}"/>
              </a:ext>
            </a:extLst>
          </p:cNvPr>
          <p:cNvSpPr>
            <a:spLocks noGrp="1"/>
          </p:cNvSpPr>
          <p:nvPr>
            <p:ph type="sldNum" sz="quarter" idx="12"/>
          </p:nvPr>
        </p:nvSpPr>
        <p:spPr/>
        <p:txBody>
          <a:bodyPr/>
          <a:lstStyle/>
          <a:p>
            <a:fld id="{C461C2B1-3C3A-47B0-ABA3-58C593760B37}" type="slidenum">
              <a:rPr lang="en-US" smtClean="0">
                <a:latin typeface="Arial" panose="020B0604020202020204" pitchFamily="34" charset="0"/>
                <a:cs typeface="Arial" panose="020B0604020202020204" pitchFamily="34" charset="0"/>
              </a:rPr>
              <a:pPr/>
              <a:t>5</a:t>
            </a:fld>
            <a:endParaRPr lang="en-US">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656F5574-9B17-4E9E-9751-72AFAADDCB26}"/>
              </a:ext>
            </a:extLst>
          </p:cNvPr>
          <p:cNvSpPr txBox="1"/>
          <p:nvPr/>
        </p:nvSpPr>
        <p:spPr>
          <a:xfrm>
            <a:off x="259882" y="134754"/>
            <a:ext cx="11421256" cy="461665"/>
          </a:xfrm>
          <a:prstGeom prst="rect">
            <a:avLst/>
          </a:prstGeom>
          <a:noFill/>
        </p:spPr>
        <p:txBody>
          <a:bodyPr wrap="square" rtlCol="0">
            <a:spAutoFit/>
          </a:bodyPr>
          <a:lstStyle/>
          <a:p>
            <a:r>
              <a:rPr lang="en-US" sz="2400" b="1">
                <a:latin typeface="Arial" panose="020B0604020202020204" pitchFamily="34" charset="0"/>
                <a:cs typeface="Arial" panose="020B0604020202020204" pitchFamily="34" charset="0"/>
              </a:rPr>
              <a:t>BrightPath Project Team Pulse Assessment Analysis</a:t>
            </a:r>
          </a:p>
        </p:txBody>
      </p:sp>
      <p:sp>
        <p:nvSpPr>
          <p:cNvPr id="6" name="Arrow: Down 5">
            <a:extLst>
              <a:ext uri="{FF2B5EF4-FFF2-40B4-BE49-F238E27FC236}">
                <a16:creationId xmlns:a16="http://schemas.microsoft.com/office/drawing/2014/main" id="{CDCDDBE0-741C-41C7-956B-6FDDCE33F7EC}"/>
              </a:ext>
            </a:extLst>
          </p:cNvPr>
          <p:cNvSpPr/>
          <p:nvPr/>
        </p:nvSpPr>
        <p:spPr>
          <a:xfrm rot="10800000">
            <a:off x="5846201" y="3540176"/>
            <a:ext cx="247650" cy="504825"/>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75F031D-07B3-457A-964C-6B71CF768C74}"/>
              </a:ext>
            </a:extLst>
          </p:cNvPr>
          <p:cNvSpPr txBox="1"/>
          <p:nvPr/>
        </p:nvSpPr>
        <p:spPr>
          <a:xfrm>
            <a:off x="2430746" y="5492306"/>
            <a:ext cx="4618238" cy="738664"/>
          </a:xfrm>
          <a:prstGeom prst="rect">
            <a:avLst/>
          </a:prstGeom>
          <a:noFill/>
        </p:spPr>
        <p:txBody>
          <a:bodyPr wrap="square" rtlCol="0">
            <a:spAutoFit/>
          </a:bodyPr>
          <a:lstStyle/>
          <a:p>
            <a:r>
              <a:rPr lang="en-US" sz="1400" b="1">
                <a:solidFill>
                  <a:schemeClr val="accent6"/>
                </a:solidFill>
                <a:latin typeface="Arial" panose="020B0604020202020204" pitchFamily="34" charset="0"/>
                <a:cs typeface="Arial" panose="020B0604020202020204" pitchFamily="34" charset="0"/>
              </a:rPr>
              <a:t>Excellent	      </a:t>
            </a:r>
          </a:p>
          <a:p>
            <a:r>
              <a:rPr lang="en-US" sz="1400" b="1">
                <a:solidFill>
                  <a:schemeClr val="accent4"/>
                </a:solidFill>
                <a:latin typeface="Arial" panose="020B0604020202020204" pitchFamily="34" charset="0"/>
                <a:cs typeface="Arial" panose="020B0604020202020204" pitchFamily="34" charset="0"/>
              </a:rPr>
              <a:t>Good	</a:t>
            </a:r>
            <a:r>
              <a:rPr lang="en-US" sz="1400" b="1">
                <a:solidFill>
                  <a:schemeClr val="accent6"/>
                </a:solidFill>
                <a:latin typeface="Arial" panose="020B0604020202020204" pitchFamily="34" charset="0"/>
                <a:cs typeface="Arial" panose="020B0604020202020204" pitchFamily="34" charset="0"/>
              </a:rPr>
              <a:t>      </a:t>
            </a:r>
          </a:p>
          <a:p>
            <a:r>
              <a:rPr lang="en-US" sz="1400" b="1">
                <a:solidFill>
                  <a:schemeClr val="accent2">
                    <a:lumMod val="75000"/>
                  </a:schemeClr>
                </a:solidFill>
                <a:latin typeface="Arial" panose="020B0604020202020204" pitchFamily="34" charset="0"/>
                <a:cs typeface="Arial" panose="020B0604020202020204" pitchFamily="34" charset="0"/>
              </a:rPr>
              <a:t>Need to Monitor </a:t>
            </a:r>
          </a:p>
        </p:txBody>
      </p:sp>
      <p:sp>
        <p:nvSpPr>
          <p:cNvPr id="9" name="TextBox 8">
            <a:extLst>
              <a:ext uri="{FF2B5EF4-FFF2-40B4-BE49-F238E27FC236}">
                <a16:creationId xmlns:a16="http://schemas.microsoft.com/office/drawing/2014/main" id="{ACED7C60-FA8D-4EB7-B2F3-6FA94DD52818}"/>
              </a:ext>
            </a:extLst>
          </p:cNvPr>
          <p:cNvSpPr txBox="1"/>
          <p:nvPr/>
        </p:nvSpPr>
        <p:spPr>
          <a:xfrm>
            <a:off x="1853940" y="5472254"/>
            <a:ext cx="1224927" cy="307777"/>
          </a:xfrm>
          <a:prstGeom prst="rect">
            <a:avLst/>
          </a:prstGeom>
          <a:noFill/>
        </p:spPr>
        <p:txBody>
          <a:bodyPr wrap="square" rtlCol="0">
            <a:spAutoFit/>
          </a:bodyPr>
          <a:lstStyle/>
          <a:p>
            <a:r>
              <a:rPr lang="en-US" sz="1400" b="1">
                <a:latin typeface="Arial" panose="020B0604020202020204" pitchFamily="34" charset="0"/>
                <a:cs typeface="Arial" panose="020B0604020202020204" pitchFamily="34" charset="0"/>
              </a:rPr>
              <a:t>Key:</a:t>
            </a:r>
          </a:p>
        </p:txBody>
      </p:sp>
      <p:sp>
        <p:nvSpPr>
          <p:cNvPr id="10" name="Arc 9">
            <a:extLst>
              <a:ext uri="{FF2B5EF4-FFF2-40B4-BE49-F238E27FC236}">
                <a16:creationId xmlns:a16="http://schemas.microsoft.com/office/drawing/2014/main" id="{7BC31D08-AD5B-4221-A997-9C9569F24D3B}"/>
              </a:ext>
            </a:extLst>
          </p:cNvPr>
          <p:cNvSpPr/>
          <p:nvPr/>
        </p:nvSpPr>
        <p:spPr>
          <a:xfrm>
            <a:off x="-6022868" y="547185"/>
            <a:ext cx="12801392" cy="284536"/>
          </a:xfrm>
          <a:prstGeom prst="arc">
            <a:avLst/>
          </a:prstGeom>
          <a:noFill/>
          <a:ln w="57150">
            <a:solidFill>
              <a:schemeClr val="accent2">
                <a:alpha val="79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Arrow: Left-Right 11">
            <a:extLst>
              <a:ext uri="{FF2B5EF4-FFF2-40B4-BE49-F238E27FC236}">
                <a16:creationId xmlns:a16="http://schemas.microsoft.com/office/drawing/2014/main" id="{2CFD2EC7-C12E-4783-8418-DAAF590BFB4C}"/>
              </a:ext>
            </a:extLst>
          </p:cNvPr>
          <p:cNvSpPr/>
          <p:nvPr/>
        </p:nvSpPr>
        <p:spPr>
          <a:xfrm>
            <a:off x="5583479" y="2946049"/>
            <a:ext cx="683885" cy="266700"/>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3" name="Arrow: Down 12">
            <a:extLst>
              <a:ext uri="{FF2B5EF4-FFF2-40B4-BE49-F238E27FC236}">
                <a16:creationId xmlns:a16="http://schemas.microsoft.com/office/drawing/2014/main" id="{97A4DFBE-597D-4FC3-8967-97E634E2A263}"/>
              </a:ext>
            </a:extLst>
          </p:cNvPr>
          <p:cNvSpPr/>
          <p:nvPr/>
        </p:nvSpPr>
        <p:spPr>
          <a:xfrm rot="10800000">
            <a:off x="5846200" y="4442803"/>
            <a:ext cx="247650" cy="504825"/>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9011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5E16583A-F517-4789-91A0-8C4BE9CC8C2B}"/>
              </a:ext>
            </a:extLst>
          </p:cNvPr>
          <p:cNvGraphicFramePr>
            <a:graphicFrameLocks noGrp="1"/>
          </p:cNvGraphicFramePr>
          <p:nvPr>
            <p:extLst>
              <p:ext uri="{D42A27DB-BD31-4B8C-83A1-F6EECF244321}">
                <p14:modId xmlns:p14="http://schemas.microsoft.com/office/powerpoint/2010/main" val="3191494958"/>
              </p:ext>
            </p:extLst>
          </p:nvPr>
        </p:nvGraphicFramePr>
        <p:xfrm>
          <a:off x="629089" y="981489"/>
          <a:ext cx="11059806" cy="3918150"/>
        </p:xfrm>
        <a:graphic>
          <a:graphicData uri="http://schemas.openxmlformats.org/drawingml/2006/table">
            <a:tbl>
              <a:tblPr firstRow="1" bandRow="1">
                <a:tableStyleId>{5C22544A-7EE6-4342-B048-85BDC9FD1C3A}</a:tableStyleId>
              </a:tblPr>
              <a:tblGrid>
                <a:gridCol w="4097146">
                  <a:extLst>
                    <a:ext uri="{9D8B030D-6E8A-4147-A177-3AD203B41FA5}">
                      <a16:colId xmlns:a16="http://schemas.microsoft.com/office/drawing/2014/main" val="20000"/>
                    </a:ext>
                  </a:extLst>
                </a:gridCol>
                <a:gridCol w="1189822">
                  <a:extLst>
                    <a:ext uri="{9D8B030D-6E8A-4147-A177-3AD203B41FA5}">
                      <a16:colId xmlns:a16="http://schemas.microsoft.com/office/drawing/2014/main" val="20001"/>
                    </a:ext>
                  </a:extLst>
                </a:gridCol>
                <a:gridCol w="1233889">
                  <a:extLst>
                    <a:ext uri="{9D8B030D-6E8A-4147-A177-3AD203B41FA5}">
                      <a16:colId xmlns:a16="http://schemas.microsoft.com/office/drawing/2014/main" val="20002"/>
                    </a:ext>
                  </a:extLst>
                </a:gridCol>
                <a:gridCol w="4538949">
                  <a:extLst>
                    <a:ext uri="{9D8B030D-6E8A-4147-A177-3AD203B41FA5}">
                      <a16:colId xmlns:a16="http://schemas.microsoft.com/office/drawing/2014/main" val="20004"/>
                    </a:ext>
                  </a:extLst>
                </a:gridCol>
              </a:tblGrid>
              <a:tr h="315303">
                <a:tc gridSpan="4">
                  <a:txBody>
                    <a:bodyPr/>
                    <a:lstStyle/>
                    <a:p>
                      <a:pPr algn="l"/>
                      <a:r>
                        <a:rPr lang="en-US" sz="1600" b="1" dirty="0">
                          <a:solidFill>
                            <a:schemeClr val="tx1"/>
                          </a:solidFill>
                          <a:latin typeface="Arial"/>
                          <a:cs typeface="Arial"/>
                        </a:rPr>
                        <a:t>Key Takeaway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pPr algn="ctr"/>
                      <a:endParaRPr lang="en-US" sz="1400"/>
                    </a:p>
                  </a:txBody>
                  <a:tcPr anchor="ctr">
                    <a:noFill/>
                  </a:tcPr>
                </a:tc>
                <a:tc hMerge="1">
                  <a:txBody>
                    <a:bodyPr/>
                    <a:lstStyle/>
                    <a:p>
                      <a:pPr algn="ctr"/>
                      <a:endParaRPr lang="en-US" sz="1400"/>
                    </a:p>
                  </a:txBody>
                  <a:tcPr anchor="ctr">
                    <a:noFill/>
                  </a:tcPr>
                </a:tc>
                <a:tc hMerge="1">
                  <a:txBody>
                    <a:bodyPr/>
                    <a:lstStyle/>
                    <a:p>
                      <a:pPr algn="ctr"/>
                      <a:endParaRPr lang="en-US" sz="1400"/>
                    </a:p>
                  </a:txBody>
                  <a:tcPr anchor="ctr">
                    <a:noFill/>
                  </a:tcPr>
                </a:tc>
                <a:extLst>
                  <a:ext uri="{0D108BD9-81ED-4DB2-BD59-A6C34878D82A}">
                    <a16:rowId xmlns:a16="http://schemas.microsoft.com/office/drawing/2014/main" val="10000"/>
                  </a:ext>
                </a:extLst>
              </a:tr>
              <a:tr h="666750">
                <a:tc gridSpan="4">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Arial"/>
                          <a:cs typeface="Arial"/>
                        </a:rPr>
                        <a:t>BrightPath project team members’ perception of the efficacy of OCM activities (including unit testing preparatory communications) is lower than previously scored; increasing OCM material efficacy will be a focus of the OCM team leading up to the next milestone.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99041180"/>
                  </a:ext>
                </a:extLst>
              </a:tr>
              <a:tr h="687934">
                <a:tc>
                  <a:txBody>
                    <a:bodyPr/>
                    <a:lstStyle/>
                    <a:p>
                      <a:pPr algn="ctr"/>
                      <a:r>
                        <a:rPr lang="en-US" sz="1400" b="1" dirty="0">
                          <a:solidFill>
                            <a:schemeClr val="bg1"/>
                          </a:solidFill>
                          <a:latin typeface="Arial"/>
                          <a:cs typeface="Arial"/>
                        </a:rPr>
                        <a:t>Question</a:t>
                      </a:r>
                    </a:p>
                  </a:txBody>
                  <a:tcPr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87BBF"/>
                    </a:solidFill>
                  </a:tcPr>
                </a:tc>
                <a:tc>
                  <a:txBody>
                    <a:bodyPr/>
                    <a:lstStyle/>
                    <a:p>
                      <a:pPr algn="ctr"/>
                      <a:r>
                        <a:rPr lang="en-US" sz="1400" b="1" dirty="0">
                          <a:solidFill>
                            <a:schemeClr val="bg1"/>
                          </a:solidFill>
                          <a:latin typeface="Arial"/>
                          <a:cs typeface="Arial"/>
                        </a:rPr>
                        <a:t>Baseline Readiness </a:t>
                      </a:r>
                      <a:r>
                        <a:rPr lang="en-US" sz="1400" b="1" dirty="0">
                          <a:solidFill>
                            <a:srgbClr val="FFFFFF"/>
                          </a:solidFill>
                          <a:latin typeface="Arial"/>
                          <a:cs typeface="Arial"/>
                        </a:rPr>
                        <a:t/>
                      </a:r>
                      <a:br>
                        <a:rPr lang="en-US" sz="1400" b="1" dirty="0">
                          <a:solidFill>
                            <a:srgbClr val="FFFFFF"/>
                          </a:solidFill>
                          <a:latin typeface="Arial"/>
                          <a:cs typeface="Arial"/>
                        </a:rPr>
                      </a:br>
                      <a:r>
                        <a:rPr lang="en-US" sz="1400" b="1" dirty="0">
                          <a:solidFill>
                            <a:schemeClr val="bg1"/>
                          </a:solidFill>
                          <a:latin typeface="Arial"/>
                          <a:cs typeface="Arial"/>
                        </a:rPr>
                        <a:t>% agreed</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87BBF"/>
                    </a:solidFill>
                  </a:tcPr>
                </a:tc>
                <a:tc>
                  <a:txBody>
                    <a:bodyPr/>
                    <a:lstStyle/>
                    <a:p>
                      <a:pPr algn="ctr"/>
                      <a:r>
                        <a:rPr lang="en-US" sz="1400" b="1" dirty="0">
                          <a:solidFill>
                            <a:schemeClr val="bg1"/>
                          </a:solidFill>
                          <a:latin typeface="Arial"/>
                          <a:cs typeface="Arial"/>
                        </a:rPr>
                        <a:t>Assessment #2  </a:t>
                      </a:r>
                      <a:r>
                        <a:rPr lang="en-US" sz="1400" b="1" dirty="0">
                          <a:solidFill>
                            <a:srgbClr val="FFFFFF"/>
                          </a:solidFill>
                          <a:latin typeface="Arial"/>
                          <a:cs typeface="Arial"/>
                        </a:rPr>
                        <a:t/>
                      </a:r>
                      <a:br>
                        <a:rPr lang="en-US" sz="1400" b="1" dirty="0">
                          <a:solidFill>
                            <a:srgbClr val="FFFFFF"/>
                          </a:solidFill>
                          <a:latin typeface="Arial"/>
                          <a:cs typeface="Arial"/>
                        </a:rPr>
                      </a:br>
                      <a:r>
                        <a:rPr lang="en-US" sz="1400" b="1" dirty="0">
                          <a:solidFill>
                            <a:schemeClr val="bg1"/>
                          </a:solidFill>
                          <a:latin typeface="Arial"/>
                          <a:cs typeface="Arial"/>
                        </a:rPr>
                        <a:t>% agreed</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87BBF"/>
                    </a:solidFill>
                  </a:tcPr>
                </a:tc>
                <a:tc>
                  <a:txBody>
                    <a:bodyPr/>
                    <a:lstStyle/>
                    <a:p>
                      <a:pPr algn="ctr"/>
                      <a:r>
                        <a:rPr lang="en-US" sz="1400" b="1" dirty="0">
                          <a:solidFill>
                            <a:schemeClr val="bg1"/>
                          </a:solidFill>
                          <a:latin typeface="Arial"/>
                          <a:cs typeface="Arial"/>
                        </a:rPr>
                        <a:t>What</a:t>
                      </a:r>
                      <a:r>
                        <a:rPr lang="en-US" sz="1400" b="1" baseline="0" dirty="0">
                          <a:solidFill>
                            <a:schemeClr val="bg1"/>
                          </a:solidFill>
                          <a:latin typeface="Arial"/>
                          <a:cs typeface="Arial"/>
                        </a:rPr>
                        <a:t> This Score Means</a:t>
                      </a:r>
                      <a:endParaRPr lang="en-US" sz="1400" b="1" dirty="0">
                        <a:solidFill>
                          <a:schemeClr val="bg1"/>
                        </a:solidFill>
                        <a:latin typeface="Arial"/>
                        <a:cs typeface="Arial"/>
                      </a:endParaRP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87BBF"/>
                    </a:solidFill>
                  </a:tcPr>
                </a:tc>
                <a:extLst>
                  <a:ext uri="{0D108BD9-81ED-4DB2-BD59-A6C34878D82A}">
                    <a16:rowId xmlns:a16="http://schemas.microsoft.com/office/drawing/2014/main" val="10001"/>
                  </a:ext>
                </a:extLst>
              </a:tr>
              <a:tr h="1145019">
                <a:tc>
                  <a:txBody>
                    <a:bodyPr/>
                    <a:lstStyle/>
                    <a:p>
                      <a:pPr marL="0" marR="0" indent="0" algn="l" fontAlgn="base">
                        <a:lnSpc>
                          <a:spcPct val="107000"/>
                        </a:lnSpc>
                        <a:spcBef>
                          <a:spcPts val="0"/>
                        </a:spcBef>
                        <a:spcAft>
                          <a:spcPts val="800"/>
                        </a:spcAft>
                      </a:pPr>
                      <a:r>
                        <a:rPr lang="en-US" sz="1400" b="1" baseline="0" dirty="0">
                          <a:solidFill>
                            <a:schemeClr val="tx1"/>
                          </a:solidFill>
                          <a:latin typeface="Arial"/>
                          <a:ea typeface="Tahoma"/>
                          <a:cs typeface="Arial"/>
                        </a:rPr>
                        <a:t>Q4: </a:t>
                      </a:r>
                      <a:r>
                        <a:rPr lang="en-US" sz="1400" b="0" i="0" dirty="0">
                          <a:solidFill>
                            <a:srgbClr val="000000"/>
                          </a:solidFill>
                          <a:effectLst/>
                          <a:latin typeface="Arial"/>
                          <a:cs typeface="Arial"/>
                        </a:rPr>
                        <a:t>I believe that project change management activities are effective in helping Oklahoma employees prepare for the Workday implementation.</a:t>
                      </a:r>
                      <a:endParaRPr lang="en-US" sz="1400" dirty="0">
                        <a:effectLst/>
                        <a:latin typeface="Arial"/>
                        <a:ea typeface="Calibri" panose="020F0502020204030204" pitchFamily="34" charset="0"/>
                        <a:cs typeface="Arial"/>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1" kern="1200" dirty="0">
                          <a:solidFill>
                            <a:schemeClr val="tx1">
                              <a:lumMod val="75000"/>
                              <a:lumOff val="25000"/>
                            </a:schemeClr>
                          </a:solidFill>
                          <a:latin typeface="Arial"/>
                          <a:ea typeface="+mn-ea"/>
                          <a:cs typeface="Arial"/>
                        </a:rPr>
                        <a:t>93%</a:t>
                      </a:r>
                    </a:p>
                  </a:txBody>
                  <a:tcPr anchor="ct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1" kern="1200" dirty="0">
                          <a:solidFill>
                            <a:schemeClr val="tx1">
                              <a:lumMod val="75000"/>
                              <a:lumOff val="25000"/>
                            </a:schemeClr>
                          </a:solidFill>
                          <a:latin typeface="Arial"/>
                          <a:ea typeface="+mn-ea"/>
                          <a:cs typeface="Arial"/>
                        </a:rPr>
                        <a:t>83%</a:t>
                      </a:r>
                    </a:p>
                  </a:txBody>
                  <a:tcPr anchor="ct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1200" b="0" dirty="0">
                          <a:latin typeface="Arial"/>
                          <a:cs typeface="Arial"/>
                        </a:rPr>
                        <a:t>The 10% decrease reflects the project team’s belief that OCM activities and communications are not always being delivered in a timely manner to articulate the future changes and impact to employee’s day-to-day tasks associated with implementing Workday.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039581">
                <a:tc>
                  <a:txBody>
                    <a:bodyPr/>
                    <a:lstStyle/>
                    <a:p>
                      <a:pPr algn="l"/>
                      <a:r>
                        <a:rPr lang="en-US" sz="1400" b="1" i="0" dirty="0">
                          <a:solidFill>
                            <a:srgbClr val="000000"/>
                          </a:solidFill>
                          <a:effectLst/>
                          <a:latin typeface="Arial"/>
                          <a:cs typeface="Arial"/>
                        </a:rPr>
                        <a:t>Q5: </a:t>
                      </a:r>
                      <a:r>
                        <a:rPr lang="en-US" sz="1400" dirty="0">
                          <a:latin typeface="Arial"/>
                          <a:ea typeface="Calibri" panose="020F0502020204030204" pitchFamily="34" charset="0"/>
                          <a:cs typeface="Arial"/>
                        </a:rPr>
                        <a:t>I believe that BrightPath communications sent to the project team are easy to understand.​</a:t>
                      </a:r>
                      <a:endParaRPr lang="en-US" sz="1400" b="0" dirty="0">
                        <a:solidFill>
                          <a:schemeClr val="tx1">
                            <a:lumMod val="75000"/>
                            <a:lumOff val="25000"/>
                          </a:schemeClr>
                        </a:solidFill>
                        <a:latin typeface="Arial"/>
                        <a:cs typeface="Arial"/>
                      </a:endParaRPr>
                    </a:p>
                  </a:txBody>
                  <a:tcPr anchor="ctr">
                    <a:lnL w="12700"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1" kern="1200" dirty="0">
                          <a:solidFill>
                            <a:schemeClr val="tx1">
                              <a:lumMod val="75000"/>
                              <a:lumOff val="25000"/>
                            </a:schemeClr>
                          </a:solidFill>
                          <a:latin typeface="Arial"/>
                          <a:ea typeface="+mn-ea"/>
                          <a:cs typeface="Arial"/>
                        </a:rPr>
                        <a:t>90%</a:t>
                      </a:r>
                    </a:p>
                  </a:txBody>
                  <a:tcPr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lvl="0" indent="0" algn="ctr" defTabSz="914400" rtl="0" eaLnBrk="1" latinLnBrk="0" hangingPunct="1">
                        <a:buFont typeface="Arial" panose="020B0604020202020204" pitchFamily="34" charset="0"/>
                        <a:buNone/>
                      </a:pPr>
                      <a:r>
                        <a:rPr lang="en-US" sz="1400" b="1" kern="1200" dirty="0">
                          <a:solidFill>
                            <a:schemeClr val="tx1">
                              <a:lumMod val="75000"/>
                              <a:lumOff val="25000"/>
                            </a:schemeClr>
                          </a:solidFill>
                          <a:latin typeface="Arial"/>
                          <a:ea typeface="+mn-ea"/>
                          <a:cs typeface="Arial"/>
                        </a:rPr>
                        <a:t>90%</a:t>
                      </a:r>
                    </a:p>
                  </a:txBody>
                  <a:tcPr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1200" b="0" dirty="0">
                          <a:latin typeface="Arial"/>
                          <a:cs typeface="Arial"/>
                        </a:rPr>
                        <a:t>BrightPath team members feel communications relative to unit testing were clear but felt there was some confusion with required tasks; they also indicated a desire for greater collaboration to achieve harmonization.</a:t>
                      </a:r>
                    </a:p>
                  </a:txBody>
                  <a:tcPr>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Slide Number Placeholder 7">
            <a:extLst>
              <a:ext uri="{FF2B5EF4-FFF2-40B4-BE49-F238E27FC236}">
                <a16:creationId xmlns:a16="http://schemas.microsoft.com/office/drawing/2014/main" id="{DA869129-F146-4BDF-A08E-924C4831F59D}"/>
              </a:ext>
            </a:extLst>
          </p:cNvPr>
          <p:cNvSpPr>
            <a:spLocks noGrp="1"/>
          </p:cNvSpPr>
          <p:nvPr>
            <p:ph type="sldNum" sz="quarter" idx="12"/>
          </p:nvPr>
        </p:nvSpPr>
        <p:spPr>
          <a:xfrm>
            <a:off x="8610600" y="6555851"/>
            <a:ext cx="2743200" cy="365125"/>
          </a:xfrm>
        </p:spPr>
        <p:txBody>
          <a:bodyPr/>
          <a:lstStyle/>
          <a:p>
            <a:fld id="{C461C2B1-3C3A-47B0-ABA3-58C593760B37}" type="slidenum">
              <a:rPr lang="en-US" smtClean="0">
                <a:latin typeface="Arial" panose="020B0604020202020204" pitchFamily="34" charset="0"/>
                <a:cs typeface="Arial" panose="020B0604020202020204" pitchFamily="34" charset="0"/>
              </a:rPr>
              <a:pPr/>
              <a:t>6</a:t>
            </a:fld>
            <a:endParaRPr lang="en-US">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ADC59468-2673-4D8C-8470-BDF723D34AD2}"/>
              </a:ext>
            </a:extLst>
          </p:cNvPr>
          <p:cNvSpPr txBox="1"/>
          <p:nvPr/>
        </p:nvSpPr>
        <p:spPr>
          <a:xfrm>
            <a:off x="259882" y="134754"/>
            <a:ext cx="11421256" cy="461665"/>
          </a:xfrm>
          <a:prstGeom prst="rect">
            <a:avLst/>
          </a:prstGeom>
          <a:noFill/>
        </p:spPr>
        <p:txBody>
          <a:bodyPr wrap="square" rtlCol="0">
            <a:spAutoFit/>
          </a:bodyPr>
          <a:lstStyle/>
          <a:p>
            <a:r>
              <a:rPr lang="en-US" sz="2400" b="1">
                <a:latin typeface="Arial" panose="020B0604020202020204" pitchFamily="34" charset="0"/>
                <a:cs typeface="Arial" panose="020B0604020202020204" pitchFamily="34" charset="0"/>
              </a:rPr>
              <a:t>BrightPath Project Team Pulse Assessment Analysis cont.</a:t>
            </a:r>
          </a:p>
        </p:txBody>
      </p:sp>
      <p:sp>
        <p:nvSpPr>
          <p:cNvPr id="6" name="Arrow: Down 5">
            <a:extLst>
              <a:ext uri="{FF2B5EF4-FFF2-40B4-BE49-F238E27FC236}">
                <a16:creationId xmlns:a16="http://schemas.microsoft.com/office/drawing/2014/main" id="{852143B9-6AE6-4FF7-B643-E023284525F0}"/>
              </a:ext>
            </a:extLst>
          </p:cNvPr>
          <p:cNvSpPr/>
          <p:nvPr/>
        </p:nvSpPr>
        <p:spPr>
          <a:xfrm>
            <a:off x="5826822" y="2954484"/>
            <a:ext cx="247650" cy="504825"/>
          </a:xfrm>
          <a:prstGeom prst="downArrow">
            <a:avLst/>
          </a:prstGeom>
          <a:solidFill>
            <a:schemeClr val="accent2">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7C03545-281F-4B05-967A-4DBB6E221FA8}"/>
              </a:ext>
            </a:extLst>
          </p:cNvPr>
          <p:cNvSpPr txBox="1"/>
          <p:nvPr/>
        </p:nvSpPr>
        <p:spPr>
          <a:xfrm>
            <a:off x="2430746" y="5492306"/>
            <a:ext cx="4618238" cy="738664"/>
          </a:xfrm>
          <a:prstGeom prst="rect">
            <a:avLst/>
          </a:prstGeom>
          <a:noFill/>
        </p:spPr>
        <p:txBody>
          <a:bodyPr wrap="square" rtlCol="0">
            <a:spAutoFit/>
          </a:bodyPr>
          <a:lstStyle/>
          <a:p>
            <a:r>
              <a:rPr lang="en-US" sz="1400" b="1">
                <a:solidFill>
                  <a:schemeClr val="accent6"/>
                </a:solidFill>
                <a:latin typeface="Arial" panose="020B0604020202020204" pitchFamily="34" charset="0"/>
                <a:cs typeface="Arial" panose="020B0604020202020204" pitchFamily="34" charset="0"/>
              </a:rPr>
              <a:t>Excellent	      </a:t>
            </a:r>
          </a:p>
          <a:p>
            <a:r>
              <a:rPr lang="en-US" sz="1400" b="1">
                <a:solidFill>
                  <a:schemeClr val="accent4"/>
                </a:solidFill>
                <a:latin typeface="Arial" panose="020B0604020202020204" pitchFamily="34" charset="0"/>
                <a:cs typeface="Arial" panose="020B0604020202020204" pitchFamily="34" charset="0"/>
              </a:rPr>
              <a:t>Good	</a:t>
            </a:r>
            <a:r>
              <a:rPr lang="en-US" sz="1400" b="1">
                <a:solidFill>
                  <a:schemeClr val="accent6"/>
                </a:solidFill>
                <a:latin typeface="Arial" panose="020B0604020202020204" pitchFamily="34" charset="0"/>
                <a:cs typeface="Arial" panose="020B0604020202020204" pitchFamily="34" charset="0"/>
              </a:rPr>
              <a:t>      </a:t>
            </a:r>
          </a:p>
          <a:p>
            <a:r>
              <a:rPr lang="en-US" sz="1400" b="1">
                <a:solidFill>
                  <a:schemeClr val="accent2">
                    <a:lumMod val="75000"/>
                  </a:schemeClr>
                </a:solidFill>
                <a:latin typeface="Arial" panose="020B0604020202020204" pitchFamily="34" charset="0"/>
                <a:cs typeface="Arial" panose="020B0604020202020204" pitchFamily="34" charset="0"/>
              </a:rPr>
              <a:t>Need to Monitor </a:t>
            </a:r>
          </a:p>
        </p:txBody>
      </p:sp>
      <p:sp>
        <p:nvSpPr>
          <p:cNvPr id="13" name="TextBox 12">
            <a:extLst>
              <a:ext uri="{FF2B5EF4-FFF2-40B4-BE49-F238E27FC236}">
                <a16:creationId xmlns:a16="http://schemas.microsoft.com/office/drawing/2014/main" id="{E55E36C4-B563-49A6-AFEC-575F5F1C9119}"/>
              </a:ext>
            </a:extLst>
          </p:cNvPr>
          <p:cNvSpPr txBox="1"/>
          <p:nvPr/>
        </p:nvSpPr>
        <p:spPr>
          <a:xfrm>
            <a:off x="1853940" y="5472254"/>
            <a:ext cx="1224927" cy="307777"/>
          </a:xfrm>
          <a:prstGeom prst="rect">
            <a:avLst/>
          </a:prstGeom>
          <a:noFill/>
        </p:spPr>
        <p:txBody>
          <a:bodyPr wrap="square" rtlCol="0">
            <a:spAutoFit/>
          </a:bodyPr>
          <a:lstStyle/>
          <a:p>
            <a:r>
              <a:rPr lang="en-US" sz="1400" b="1">
                <a:latin typeface="Arial" panose="020B0604020202020204" pitchFamily="34" charset="0"/>
                <a:cs typeface="Arial" panose="020B0604020202020204" pitchFamily="34" charset="0"/>
              </a:rPr>
              <a:t>Key:</a:t>
            </a:r>
          </a:p>
        </p:txBody>
      </p:sp>
      <p:sp>
        <p:nvSpPr>
          <p:cNvPr id="14" name="Arc 13">
            <a:extLst>
              <a:ext uri="{FF2B5EF4-FFF2-40B4-BE49-F238E27FC236}">
                <a16:creationId xmlns:a16="http://schemas.microsoft.com/office/drawing/2014/main" id="{C5D03FAF-2D75-4E48-87C6-8D8059678FF0}"/>
              </a:ext>
            </a:extLst>
          </p:cNvPr>
          <p:cNvSpPr/>
          <p:nvPr/>
        </p:nvSpPr>
        <p:spPr>
          <a:xfrm>
            <a:off x="-6022868" y="547185"/>
            <a:ext cx="12801392" cy="284536"/>
          </a:xfrm>
          <a:prstGeom prst="arc">
            <a:avLst/>
          </a:prstGeom>
          <a:noFill/>
          <a:ln w="57150">
            <a:solidFill>
              <a:schemeClr val="bg1">
                <a:lumMod val="65000"/>
                <a:alpha val="79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Arrow: Left-Right 9">
            <a:extLst>
              <a:ext uri="{FF2B5EF4-FFF2-40B4-BE49-F238E27FC236}">
                <a16:creationId xmlns:a16="http://schemas.microsoft.com/office/drawing/2014/main" id="{E584683D-F753-4CAF-82A8-D0480280A12E}"/>
              </a:ext>
            </a:extLst>
          </p:cNvPr>
          <p:cNvSpPr/>
          <p:nvPr/>
        </p:nvSpPr>
        <p:spPr>
          <a:xfrm>
            <a:off x="5590232" y="4186838"/>
            <a:ext cx="683885" cy="266700"/>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7449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D8751D-8927-4BA1-A12F-023B80BAFBFC}"/>
              </a:ext>
            </a:extLst>
          </p:cNvPr>
          <p:cNvSpPr txBox="1"/>
          <p:nvPr/>
        </p:nvSpPr>
        <p:spPr>
          <a:xfrm>
            <a:off x="3695307" y="2092751"/>
            <a:ext cx="6872140" cy="1446550"/>
          </a:xfrm>
          <a:prstGeom prst="rect">
            <a:avLst/>
          </a:prstGeom>
          <a:noFill/>
        </p:spPr>
        <p:txBody>
          <a:bodyPr wrap="square" rtlCol="0">
            <a:spAutoFit/>
          </a:bodyPr>
          <a:lstStyle/>
          <a:p>
            <a:r>
              <a:rPr lang="en-US" sz="8800">
                <a:latin typeface="Arial" panose="020B0604020202020204" pitchFamily="34" charset="0"/>
                <a:cs typeface="Arial" panose="020B0604020202020204" pitchFamily="34" charset="0"/>
              </a:rPr>
              <a:t>Appendix</a:t>
            </a:r>
          </a:p>
        </p:txBody>
      </p:sp>
      <p:sp>
        <p:nvSpPr>
          <p:cNvPr id="4" name="Slide Number Placeholder 4">
            <a:extLst>
              <a:ext uri="{FF2B5EF4-FFF2-40B4-BE49-F238E27FC236}">
                <a16:creationId xmlns:a16="http://schemas.microsoft.com/office/drawing/2014/main" id="{96CCD223-C9C8-47D9-862D-1BA2DFA608EE}"/>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latin typeface="Arial" panose="020B0604020202020204" pitchFamily="34" charset="0"/>
                <a:cs typeface="Arial" panose="020B0604020202020204" pitchFamily="34" charset="0"/>
              </a:rPr>
              <a:pPr/>
              <a:t>7</a:t>
            </a:fld>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0385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626531123"/>
              </p:ext>
            </p:extLst>
          </p:nvPr>
        </p:nvGraphicFramePr>
        <p:xfrm>
          <a:off x="1400940" y="1803186"/>
          <a:ext cx="8971694" cy="3103969"/>
        </p:xfrm>
        <a:graphic>
          <a:graphicData uri="http://schemas.openxmlformats.org/drawingml/2006/table">
            <a:tbl>
              <a:tblPr firstRow="1" bandRow="1">
                <a:tableStyleId>{F2DE63D5-997A-4646-A377-4702673A728D}</a:tableStyleId>
              </a:tblPr>
              <a:tblGrid>
                <a:gridCol w="607481">
                  <a:extLst>
                    <a:ext uri="{9D8B030D-6E8A-4147-A177-3AD203B41FA5}">
                      <a16:colId xmlns:a16="http://schemas.microsoft.com/office/drawing/2014/main" val="20000"/>
                    </a:ext>
                  </a:extLst>
                </a:gridCol>
                <a:gridCol w="8364213">
                  <a:extLst>
                    <a:ext uri="{9D8B030D-6E8A-4147-A177-3AD203B41FA5}">
                      <a16:colId xmlns:a16="http://schemas.microsoft.com/office/drawing/2014/main" val="20001"/>
                    </a:ext>
                  </a:extLst>
                </a:gridCol>
              </a:tblGrid>
              <a:tr h="348186">
                <a:tc>
                  <a:txBody>
                    <a:bodyPr/>
                    <a:lstStyle/>
                    <a:p>
                      <a:pPr algn="ctr"/>
                      <a:r>
                        <a:rPr lang="en-US" sz="1400">
                          <a:latin typeface="Arial"/>
                          <a:cs typeface="Arial"/>
                        </a:rPr>
                        <a:t>#</a:t>
                      </a:r>
                      <a:endParaRPr lang="en-CA" sz="1400">
                        <a:latin typeface="Arial"/>
                        <a:cs typeface="Arial"/>
                      </a:endParaRPr>
                    </a:p>
                  </a:txBody>
                  <a:tcPr anchor="ctr">
                    <a:solidFill>
                      <a:schemeClr val="accent1"/>
                    </a:solidFill>
                  </a:tcPr>
                </a:tc>
                <a:tc>
                  <a:txBody>
                    <a:bodyPr/>
                    <a:lstStyle/>
                    <a:p>
                      <a:pPr algn="l"/>
                      <a:r>
                        <a:rPr lang="en-US" sz="1400">
                          <a:solidFill>
                            <a:schemeClr val="bg1"/>
                          </a:solidFill>
                          <a:latin typeface="Arial"/>
                          <a:cs typeface="Arial"/>
                        </a:rPr>
                        <a:t>Question</a:t>
                      </a:r>
                      <a:endParaRPr lang="en-CA" sz="1400">
                        <a:solidFill>
                          <a:schemeClr val="bg1"/>
                        </a:solidFill>
                        <a:latin typeface="Arial"/>
                        <a:cs typeface="Arial"/>
                      </a:endParaRPr>
                    </a:p>
                  </a:txBody>
                  <a:tcPr anchor="ctr">
                    <a:lnR w="12700" cap="flat" cmpd="sng" algn="ctr">
                      <a:solidFill>
                        <a:schemeClr val="bg1"/>
                      </a:solidFill>
                      <a:prstDash val="solid"/>
                      <a:round/>
                      <a:headEnd type="none" w="med" len="med"/>
                      <a:tailEnd type="none" w="med" len="med"/>
                    </a:lnR>
                    <a:solidFill>
                      <a:schemeClr val="accent1"/>
                    </a:solidFill>
                  </a:tcPr>
                </a:tc>
                <a:extLst>
                  <a:ext uri="{0D108BD9-81ED-4DB2-BD59-A6C34878D82A}">
                    <a16:rowId xmlns:a16="http://schemas.microsoft.com/office/drawing/2014/main" val="10000"/>
                  </a:ext>
                </a:extLst>
              </a:tr>
              <a:tr h="394552">
                <a:tc>
                  <a:txBody>
                    <a:bodyPr/>
                    <a:lstStyle/>
                    <a:p>
                      <a:pPr algn="ctr"/>
                      <a:r>
                        <a:rPr lang="en-CA" sz="1400" b="0">
                          <a:solidFill>
                            <a:schemeClr val="tx1"/>
                          </a:solidFill>
                          <a:latin typeface="Arial"/>
                          <a:cs typeface="Arial"/>
                        </a:rPr>
                        <a:t>1</a:t>
                      </a:r>
                    </a:p>
                  </a:txBody>
                  <a:tcPr anchor="ct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baseline="0">
                          <a:solidFill>
                            <a:schemeClr val="tx1"/>
                          </a:solidFill>
                          <a:latin typeface="Arial"/>
                          <a:ea typeface="Tahoma"/>
                          <a:cs typeface="Arial"/>
                        </a:rPr>
                        <a:t>Q: </a:t>
                      </a:r>
                      <a:r>
                        <a:rPr lang="en-US" sz="1400" b="0" baseline="0">
                          <a:solidFill>
                            <a:schemeClr val="tx1"/>
                          </a:solidFill>
                          <a:latin typeface="Arial"/>
                          <a:ea typeface="Tahoma"/>
                          <a:cs typeface="Arial"/>
                        </a:rPr>
                        <a:t>I am optimistic about the Workday implementation.</a:t>
                      </a:r>
                      <a:endParaRPr lang="en-US" sz="1400" b="0">
                        <a:solidFill>
                          <a:schemeClr val="tx1"/>
                        </a:solidFill>
                        <a:latin typeface="Arial"/>
                        <a:cs typeface="Arial"/>
                      </a:endParaRPr>
                    </a:p>
                  </a:txBody>
                  <a:tcPr anchor="ct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31363674"/>
                  </a:ext>
                </a:extLst>
              </a:tr>
              <a:tr h="380031">
                <a:tc>
                  <a:txBody>
                    <a:bodyPr/>
                    <a:lstStyle/>
                    <a:p>
                      <a:pPr algn="ctr"/>
                      <a:r>
                        <a:rPr lang="en-CA" sz="1400" b="0">
                          <a:latin typeface="Arial"/>
                          <a:cs typeface="Arial"/>
                        </a:rPr>
                        <a:t>2</a:t>
                      </a:r>
                    </a:p>
                  </a:txBody>
                  <a:tcPr anchor="ctr"/>
                </a:tc>
                <a:tc>
                  <a:txBody>
                    <a:bodyPr/>
                    <a:lstStyle/>
                    <a:p>
                      <a:pPr marL="0" marR="0" indent="0" algn="l" rtl="0" eaLnBrk="1" fontAlgn="auto" latinLnBrk="0" hangingPunct="1">
                        <a:lnSpc>
                          <a:spcPct val="100000"/>
                        </a:lnSpc>
                        <a:spcBef>
                          <a:spcPts val="0"/>
                        </a:spcBef>
                        <a:spcAft>
                          <a:spcPts val="0"/>
                        </a:spcAft>
                        <a:buClrTx/>
                        <a:buSzTx/>
                        <a:buFontTx/>
                        <a:buNone/>
                      </a:pPr>
                      <a:r>
                        <a:rPr lang="en-US" sz="1400" b="1" baseline="0">
                          <a:solidFill>
                            <a:schemeClr val="tx1"/>
                          </a:solidFill>
                          <a:latin typeface="Arial"/>
                          <a:ea typeface="Tahoma"/>
                          <a:cs typeface="Arial"/>
                        </a:rPr>
                        <a:t>Q: </a:t>
                      </a:r>
                      <a:r>
                        <a:rPr lang="en-US" sz="1400" b="0" i="0">
                          <a:solidFill>
                            <a:srgbClr val="000000"/>
                          </a:solidFill>
                          <a:effectLst/>
                          <a:latin typeface="Arial"/>
                          <a:cs typeface="Arial"/>
                        </a:rPr>
                        <a:t>I have observed Oklahoma leadership actively supporting BrightPath</a:t>
                      </a:r>
                      <a:r>
                        <a:rPr lang="en-US" sz="1400" b="0" baseline="0">
                          <a:solidFill>
                            <a:schemeClr val="tx1"/>
                          </a:solidFill>
                          <a:latin typeface="Arial"/>
                          <a:cs typeface="Arial"/>
                        </a:rPr>
                        <a:t>.</a:t>
                      </a:r>
                    </a:p>
                  </a:txBody>
                  <a:tcPr anchor="ct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0002"/>
                  </a:ext>
                </a:extLst>
              </a:tr>
              <a:tr h="337805">
                <a:tc>
                  <a:txBody>
                    <a:bodyPr/>
                    <a:lstStyle/>
                    <a:p>
                      <a:pPr algn="ctr"/>
                      <a:r>
                        <a:rPr lang="en-CA" sz="1400" b="0">
                          <a:solidFill>
                            <a:schemeClr val="tx1"/>
                          </a:solidFill>
                          <a:latin typeface="Arial"/>
                          <a:cs typeface="Arial"/>
                        </a:rPr>
                        <a:t>3</a:t>
                      </a:r>
                    </a:p>
                  </a:txBody>
                  <a:tcPr anchor="ctr"/>
                </a:tc>
                <a:tc>
                  <a:txBody>
                    <a:bodyPr/>
                    <a:lstStyle/>
                    <a:p>
                      <a:pPr algn="l" fontAlgn="base"/>
                      <a:r>
                        <a:rPr lang="en-US" sz="1400" b="1" baseline="0">
                          <a:solidFill>
                            <a:schemeClr val="tx1"/>
                          </a:solidFill>
                          <a:latin typeface="Arial"/>
                          <a:ea typeface="Tahoma"/>
                          <a:cs typeface="Arial"/>
                        </a:rPr>
                        <a:t>Q: </a:t>
                      </a:r>
                      <a:r>
                        <a:rPr lang="en-US" sz="1400" b="0" i="0">
                          <a:solidFill>
                            <a:srgbClr val="000000"/>
                          </a:solidFill>
                          <a:effectLst/>
                          <a:latin typeface="Arial"/>
                          <a:cs typeface="Arial"/>
                        </a:rPr>
                        <a:t>Based on my understanding of the desired outcomes for unit testing, I believe my workstream helped the broader team achieve these outcomes.</a:t>
                      </a:r>
                    </a:p>
                    <a:p>
                      <a:pPr algn="l" fontAlgn="base"/>
                      <a:r>
                        <a:rPr lang="en-US" sz="1400" b="1" i="0">
                          <a:solidFill>
                            <a:srgbClr val="000000"/>
                          </a:solidFill>
                          <a:effectLst/>
                          <a:latin typeface="Arial"/>
                          <a:cs typeface="Arial"/>
                        </a:rPr>
                        <a:t>Follow-up</a:t>
                      </a:r>
                      <a:r>
                        <a:rPr lang="en-US" sz="1400" b="1" i="0">
                          <a:solidFill>
                            <a:srgbClr val="000000"/>
                          </a:solidFill>
                          <a:effectLst/>
                          <a:latin typeface="Arial" panose="020B0604020202020204" pitchFamily="34" charset="0"/>
                          <a:cs typeface="Arial" panose="020B0604020202020204" pitchFamily="34" charset="0"/>
                        </a:rPr>
                        <a:t>: </a:t>
                      </a:r>
                      <a:r>
                        <a:rPr lang="en-US" sz="1400" b="0" i="0">
                          <a:solidFill>
                            <a:srgbClr val="000000"/>
                          </a:solidFill>
                          <a:effectLst/>
                          <a:latin typeface="Arial" panose="020B0604020202020204" pitchFamily="34" charset="0"/>
                          <a:cs typeface="Arial" panose="020B0604020202020204" pitchFamily="34" charset="0"/>
                        </a:rPr>
                        <a:t>If outcomes were not achieved, what could be done differently during the next configuration stage? </a:t>
                      </a:r>
                      <a:endParaRPr lang="en-US" sz="1400" b="0" i="0">
                        <a:solidFill>
                          <a:srgbClr val="000000"/>
                        </a:solidFill>
                        <a:effectLst/>
                        <a:highlight>
                          <a:srgbClr val="FFFF00"/>
                        </a:highlight>
                        <a:latin typeface="Arial"/>
                        <a:cs typeface="Arial"/>
                      </a:endParaRPr>
                    </a:p>
                  </a:txBody>
                  <a:tcPr anchor="ct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0003"/>
                  </a:ext>
                </a:extLst>
              </a:tr>
              <a:tr h="507271">
                <a:tc>
                  <a:txBody>
                    <a:bodyPr/>
                    <a:lstStyle/>
                    <a:p>
                      <a:pPr algn="ctr"/>
                      <a:r>
                        <a:rPr lang="en-CA" sz="1400" b="0">
                          <a:solidFill>
                            <a:schemeClr val="tx1"/>
                          </a:solidFill>
                          <a:latin typeface="Arial"/>
                          <a:cs typeface="Arial"/>
                        </a:rPr>
                        <a:t>4</a:t>
                      </a:r>
                    </a:p>
                  </a:txBody>
                  <a:tcPr anchor="ctr"/>
                </a:tc>
                <a:tc>
                  <a:txBody>
                    <a:bodyPr/>
                    <a:lstStyle/>
                    <a:p>
                      <a:pPr algn="l" fontAlgn="base"/>
                      <a:r>
                        <a:rPr lang="en-US" sz="1400" b="1" baseline="0">
                          <a:solidFill>
                            <a:schemeClr val="tx1"/>
                          </a:solidFill>
                          <a:latin typeface="Arial"/>
                          <a:ea typeface="Tahoma"/>
                          <a:cs typeface="Arial"/>
                        </a:rPr>
                        <a:t>Q: </a:t>
                      </a:r>
                      <a:r>
                        <a:rPr lang="en-US" sz="1400" b="0" i="0">
                          <a:solidFill>
                            <a:srgbClr val="000000"/>
                          </a:solidFill>
                          <a:effectLst/>
                          <a:latin typeface="Arial"/>
                          <a:cs typeface="Arial"/>
                        </a:rPr>
                        <a:t>I believe that project change management activities are effective in helping Oklahoma employees prepare for the Workday implementation.​</a:t>
                      </a:r>
                    </a:p>
                  </a:txBody>
                  <a:tcPr anchor="ct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687031291"/>
                  </a:ext>
                </a:extLst>
              </a:tr>
              <a:tr h="406238">
                <a:tc>
                  <a:txBody>
                    <a:bodyPr/>
                    <a:lstStyle/>
                    <a:p>
                      <a:pPr algn="ctr"/>
                      <a:r>
                        <a:rPr lang="en-CA" sz="1400" b="0">
                          <a:solidFill>
                            <a:schemeClr val="tx1"/>
                          </a:solidFill>
                          <a:latin typeface="Arial"/>
                          <a:cs typeface="Arial"/>
                        </a:rPr>
                        <a:t>5</a:t>
                      </a:r>
                    </a:p>
                  </a:txBody>
                  <a:tcPr anchor="ctr"/>
                </a:tc>
                <a:tc>
                  <a:txBody>
                    <a:bodyPr/>
                    <a:lstStyle/>
                    <a:p>
                      <a:pPr algn="l" fontAlgn="base"/>
                      <a:r>
                        <a:rPr lang="en-US" sz="1400" b="1" baseline="0">
                          <a:solidFill>
                            <a:schemeClr val="tx1"/>
                          </a:solidFill>
                          <a:latin typeface="Arial"/>
                          <a:ea typeface="Tahoma"/>
                          <a:cs typeface="Arial"/>
                        </a:rPr>
                        <a:t>Q: </a:t>
                      </a:r>
                      <a:r>
                        <a:rPr lang="en-US" sz="1400" b="0" i="0">
                          <a:solidFill>
                            <a:srgbClr val="000000"/>
                          </a:solidFill>
                          <a:effectLst/>
                          <a:latin typeface="Arial"/>
                          <a:cs typeface="Arial"/>
                        </a:rPr>
                        <a:t>I believe that BrightPath communications sent to the project team are easy to understand.​</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400" b="1" i="0">
                          <a:solidFill>
                            <a:srgbClr val="000000"/>
                          </a:solidFill>
                          <a:effectLst/>
                          <a:latin typeface="Arial"/>
                          <a:cs typeface="Arial"/>
                        </a:rPr>
                        <a:t>Follow-up</a:t>
                      </a:r>
                      <a:r>
                        <a:rPr lang="en-US" sz="1400" b="1" i="0">
                          <a:solidFill>
                            <a:srgbClr val="000000"/>
                          </a:solidFill>
                          <a:effectLst/>
                          <a:latin typeface="Arial" panose="020B0604020202020204" pitchFamily="34" charset="0"/>
                          <a:cs typeface="Arial" panose="020B0604020202020204" pitchFamily="34" charset="0"/>
                        </a:rPr>
                        <a:t>: </a:t>
                      </a:r>
                      <a:r>
                        <a:rPr lang="en-US" sz="1400" kern="1200">
                          <a:solidFill>
                            <a:schemeClr val="tx1"/>
                          </a:solidFill>
                          <a:effectLst/>
                          <a:latin typeface="Arial" panose="020B0604020202020204" pitchFamily="34" charset="0"/>
                          <a:ea typeface="+mn-ea"/>
                          <a:cs typeface="Arial" panose="020B0604020202020204" pitchFamily="34" charset="0"/>
                        </a:rPr>
                        <a:t>What improvements to communications can help better inform project team members?</a:t>
                      </a:r>
                      <a:endParaRPr lang="en-US" sz="1400" b="1" i="0">
                        <a:solidFill>
                          <a:srgbClr val="000000"/>
                        </a:solidFill>
                        <a:effectLst/>
                        <a:latin typeface="Arial" panose="020B0604020202020204" pitchFamily="34" charset="0"/>
                        <a:cs typeface="Arial" panose="020B0604020202020204" pitchFamily="34" charset="0"/>
                      </a:endParaRPr>
                    </a:p>
                  </a:txBody>
                  <a:tcPr anchor="ct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91217356"/>
                  </a:ext>
                </a:extLst>
              </a:tr>
            </a:tbl>
          </a:graphicData>
        </a:graphic>
      </p:graphicFrame>
      <p:graphicFrame>
        <p:nvGraphicFramePr>
          <p:cNvPr id="9" name="Table 8"/>
          <p:cNvGraphicFramePr>
            <a:graphicFrameLocks noGrp="1"/>
          </p:cNvGraphicFramePr>
          <p:nvPr/>
        </p:nvGraphicFramePr>
        <p:xfrm>
          <a:off x="1400940" y="1159872"/>
          <a:ext cx="8971694" cy="548512"/>
        </p:xfrm>
        <a:graphic>
          <a:graphicData uri="http://schemas.openxmlformats.org/drawingml/2006/table">
            <a:tbl>
              <a:tblPr firstRow="1" bandRow="1">
                <a:tableStyleId>{F5AB1C69-6EDB-4FF4-983F-18BD219EF322}</a:tableStyleId>
              </a:tblPr>
              <a:tblGrid>
                <a:gridCol w="1879785">
                  <a:extLst>
                    <a:ext uri="{9D8B030D-6E8A-4147-A177-3AD203B41FA5}">
                      <a16:colId xmlns:a16="http://schemas.microsoft.com/office/drawing/2014/main" val="20000"/>
                    </a:ext>
                  </a:extLst>
                </a:gridCol>
                <a:gridCol w="1794338">
                  <a:extLst>
                    <a:ext uri="{9D8B030D-6E8A-4147-A177-3AD203B41FA5}">
                      <a16:colId xmlns:a16="http://schemas.microsoft.com/office/drawing/2014/main" val="20001"/>
                    </a:ext>
                  </a:extLst>
                </a:gridCol>
                <a:gridCol w="1794338">
                  <a:extLst>
                    <a:ext uri="{9D8B030D-6E8A-4147-A177-3AD203B41FA5}">
                      <a16:colId xmlns:a16="http://schemas.microsoft.com/office/drawing/2014/main" val="2505262009"/>
                    </a:ext>
                  </a:extLst>
                </a:gridCol>
                <a:gridCol w="1879782">
                  <a:extLst>
                    <a:ext uri="{9D8B030D-6E8A-4147-A177-3AD203B41FA5}">
                      <a16:colId xmlns:a16="http://schemas.microsoft.com/office/drawing/2014/main" val="20003"/>
                    </a:ext>
                  </a:extLst>
                </a:gridCol>
                <a:gridCol w="1623451">
                  <a:extLst>
                    <a:ext uri="{9D8B030D-6E8A-4147-A177-3AD203B41FA5}">
                      <a16:colId xmlns:a16="http://schemas.microsoft.com/office/drawing/2014/main" val="20004"/>
                    </a:ext>
                  </a:extLst>
                </a:gridCol>
              </a:tblGrid>
              <a:tr h="252454">
                <a:tc>
                  <a:txBody>
                    <a:bodyPr/>
                    <a:lstStyle/>
                    <a:p>
                      <a:pPr algn="ctr"/>
                      <a:r>
                        <a:rPr lang="en-US" sz="1200">
                          <a:latin typeface="Arial" panose="020B0604020202020204" pitchFamily="34" charset="0"/>
                          <a:cs typeface="Arial" panose="020B0604020202020204" pitchFamily="34" charset="0"/>
                        </a:rPr>
                        <a:t>Strongly Disagree</a:t>
                      </a:r>
                      <a:endParaRPr lang="en-US" sz="1200">
                        <a:latin typeface="Arial" panose="020B0604020202020204" pitchFamily="34" charset="0"/>
                        <a:ea typeface="Verdana" pitchFamily="34" charset="0"/>
                        <a:cs typeface="Arial" panose="020B0604020202020204" pitchFamily="34" charset="0"/>
                      </a:endParaRPr>
                    </a:p>
                  </a:txBody>
                  <a:tcPr marL="91434" marR="91434" marT="45688" marB="45688" anchor="ctr">
                    <a:solidFill>
                      <a:schemeClr val="tx1"/>
                    </a:solidFill>
                  </a:tcPr>
                </a:tc>
                <a:tc>
                  <a:txBody>
                    <a:bodyPr/>
                    <a:lstStyle/>
                    <a:p>
                      <a:pPr algn="ctr"/>
                      <a:r>
                        <a:rPr lang="en-US" sz="1200">
                          <a:latin typeface="Arial" panose="020B0604020202020204" pitchFamily="34" charset="0"/>
                          <a:cs typeface="Arial" panose="020B0604020202020204" pitchFamily="34" charset="0"/>
                        </a:rPr>
                        <a:t>Somewhat Disagree</a:t>
                      </a:r>
                      <a:endParaRPr lang="en-US" sz="1200">
                        <a:latin typeface="Arial" panose="020B0604020202020204" pitchFamily="34" charset="0"/>
                        <a:ea typeface="Verdana" pitchFamily="34" charset="0"/>
                        <a:cs typeface="Arial" panose="020B0604020202020204" pitchFamily="34" charset="0"/>
                      </a:endParaRPr>
                    </a:p>
                  </a:txBody>
                  <a:tcPr marL="91434" marR="91434" marT="45688" marB="45688" anchor="ctr">
                    <a:solidFill>
                      <a:schemeClr val="tx1"/>
                    </a:solidFill>
                  </a:tcPr>
                </a:tc>
                <a:tc>
                  <a:txBody>
                    <a:bodyPr/>
                    <a:lstStyle/>
                    <a:p>
                      <a:pPr algn="ctr"/>
                      <a:r>
                        <a:rPr lang="en-US" sz="1200">
                          <a:latin typeface="Arial" panose="020B0604020202020204" pitchFamily="34" charset="0"/>
                          <a:ea typeface="Verdana" pitchFamily="34" charset="0"/>
                          <a:cs typeface="Arial" panose="020B0604020202020204" pitchFamily="34" charset="0"/>
                        </a:rPr>
                        <a:t>Neutral</a:t>
                      </a:r>
                    </a:p>
                  </a:txBody>
                  <a:tcPr marL="91434" marR="91434" marT="45688" marB="45688" anchor="ctr">
                    <a:solidFill>
                      <a:schemeClr val="tx1"/>
                    </a:solidFill>
                  </a:tcPr>
                </a:tc>
                <a:tc>
                  <a:txBody>
                    <a:bodyPr/>
                    <a:lstStyle/>
                    <a:p>
                      <a:pPr algn="ctr"/>
                      <a:r>
                        <a:rPr lang="en-US" sz="1200">
                          <a:latin typeface="Arial" panose="020B0604020202020204" pitchFamily="34" charset="0"/>
                          <a:cs typeface="Arial" panose="020B0604020202020204" pitchFamily="34" charset="0"/>
                        </a:rPr>
                        <a:t>Somewhat Agree</a:t>
                      </a:r>
                      <a:endParaRPr lang="en-US" sz="1200">
                        <a:latin typeface="Arial" panose="020B0604020202020204" pitchFamily="34" charset="0"/>
                        <a:ea typeface="Verdana" pitchFamily="34" charset="0"/>
                        <a:cs typeface="Arial" panose="020B0604020202020204" pitchFamily="34" charset="0"/>
                      </a:endParaRPr>
                    </a:p>
                  </a:txBody>
                  <a:tcPr marL="91434" marR="91434" marT="45688" marB="45688" anchor="ctr">
                    <a:solidFill>
                      <a:schemeClr val="tx1"/>
                    </a:solidFill>
                  </a:tcPr>
                </a:tc>
                <a:tc>
                  <a:txBody>
                    <a:bodyPr/>
                    <a:lstStyle/>
                    <a:p>
                      <a:pPr algn="ctr"/>
                      <a:r>
                        <a:rPr lang="en-US" sz="1200">
                          <a:latin typeface="Arial" panose="020B0604020202020204" pitchFamily="34" charset="0"/>
                          <a:cs typeface="Arial" panose="020B0604020202020204" pitchFamily="34" charset="0"/>
                        </a:rPr>
                        <a:t>Strongly Agree</a:t>
                      </a:r>
                      <a:endParaRPr lang="en-US" sz="1200">
                        <a:latin typeface="Arial" panose="020B0604020202020204" pitchFamily="34" charset="0"/>
                        <a:ea typeface="Verdana" pitchFamily="34" charset="0"/>
                        <a:cs typeface="Arial" panose="020B0604020202020204" pitchFamily="34" charset="0"/>
                      </a:endParaRPr>
                    </a:p>
                  </a:txBody>
                  <a:tcPr marL="91434" marR="91434" marT="45688" marB="45688" anchor="ctr">
                    <a:solidFill>
                      <a:schemeClr val="tx1"/>
                    </a:solidFill>
                  </a:tcPr>
                </a:tc>
                <a:extLst>
                  <a:ext uri="{0D108BD9-81ED-4DB2-BD59-A6C34878D82A}">
                    <a16:rowId xmlns:a16="http://schemas.microsoft.com/office/drawing/2014/main" val="10000"/>
                  </a:ext>
                </a:extLst>
              </a:tr>
              <a:tr h="237173">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1</a:t>
                      </a:r>
                      <a:endParaRPr lang="en-US" sz="1200" b="1">
                        <a:latin typeface="Arial" panose="020B0604020202020204" pitchFamily="34" charset="0"/>
                        <a:ea typeface="Verdana" pitchFamily="34" charset="0"/>
                        <a:cs typeface="Arial" panose="020B0604020202020204" pitchFamily="34" charset="0"/>
                      </a:endParaRPr>
                    </a:p>
                  </a:txBody>
                  <a:tcPr marL="91434" marR="91434" marT="45688" marB="45688" anchor="ct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2</a:t>
                      </a:r>
                      <a:endParaRPr lang="en-US" sz="1200" b="1">
                        <a:latin typeface="Arial" panose="020B0604020202020204" pitchFamily="34" charset="0"/>
                        <a:ea typeface="Verdana" pitchFamily="34" charset="0"/>
                        <a:cs typeface="Arial" panose="020B0604020202020204" pitchFamily="34" charset="0"/>
                      </a:endParaRPr>
                    </a:p>
                  </a:txBody>
                  <a:tcPr marL="91434" marR="91434" marT="45688" marB="45688" anchor="ct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ea typeface="Verdana" pitchFamily="34" charset="0"/>
                          <a:cs typeface="Arial" panose="020B0604020202020204" pitchFamily="34" charset="0"/>
                        </a:rPr>
                        <a:t>3</a:t>
                      </a:r>
                    </a:p>
                  </a:txBody>
                  <a:tcPr marL="91434" marR="91434" marT="45688" marB="45688" anchor="ct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ea typeface="Verdana" pitchFamily="34" charset="0"/>
                          <a:cs typeface="Arial" panose="020B0604020202020204" pitchFamily="34" charset="0"/>
                        </a:rPr>
                        <a:t>4</a:t>
                      </a:r>
                    </a:p>
                  </a:txBody>
                  <a:tcPr marL="91434" marR="91434" marT="45688" marB="45688" anchor="ct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ea typeface="Verdana" pitchFamily="34" charset="0"/>
                          <a:cs typeface="Arial" panose="020B0604020202020204" pitchFamily="34" charset="0"/>
                        </a:rPr>
                        <a:t>5</a:t>
                      </a:r>
                    </a:p>
                  </a:txBody>
                  <a:tcPr marL="91434" marR="91434" marT="45688" marB="45688" anchor="ctr"/>
                </a:tc>
                <a:extLst>
                  <a:ext uri="{0D108BD9-81ED-4DB2-BD59-A6C34878D82A}">
                    <a16:rowId xmlns:a16="http://schemas.microsoft.com/office/drawing/2014/main" val="10001"/>
                  </a:ext>
                </a:extLst>
              </a:tr>
            </a:tbl>
          </a:graphicData>
        </a:graphic>
      </p:graphicFrame>
      <p:sp>
        <p:nvSpPr>
          <p:cNvPr id="10" name="Text Placeholder 2">
            <a:extLst>
              <a:ext uri="{FF2B5EF4-FFF2-40B4-BE49-F238E27FC236}">
                <a16:creationId xmlns:a16="http://schemas.microsoft.com/office/drawing/2014/main" id="{E65FFB24-BB53-4505-A5FB-4AE2E6A56509}"/>
              </a:ext>
            </a:extLst>
          </p:cNvPr>
          <p:cNvSpPr txBox="1">
            <a:spLocks/>
          </p:cNvSpPr>
          <p:nvPr/>
        </p:nvSpPr>
        <p:spPr>
          <a:xfrm>
            <a:off x="645160" y="2166669"/>
            <a:ext cx="10001926" cy="489627"/>
          </a:xfrm>
        </p:spPr>
        <p:txBody>
          <a:bodyPr/>
          <a:lst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defTabSz="514350">
              <a:buClr>
                <a:srgbClr val="009FDA"/>
              </a:buClr>
              <a:buNone/>
              <a:defRPr/>
            </a:pPr>
            <a:endParaRPr lang="en-US" sz="1100" i="1">
              <a:latin typeface="Arial" panose="020B0604020202020204" pitchFamily="34" charset="0"/>
              <a:ea typeface="Arial Unicode MS"/>
              <a:cs typeface="Arial" panose="020B0604020202020204" pitchFamily="34" charset="0"/>
            </a:endParaRPr>
          </a:p>
        </p:txBody>
      </p:sp>
      <p:sp>
        <p:nvSpPr>
          <p:cNvPr id="11" name="Standard template">
            <a:extLst>
              <a:ext uri="{FF2B5EF4-FFF2-40B4-BE49-F238E27FC236}">
                <a16:creationId xmlns:a16="http://schemas.microsoft.com/office/drawing/2014/main" id="{32E2539B-FEA9-41E5-B877-A2DB669A9A64}"/>
              </a:ext>
            </a:extLst>
          </p:cNvPr>
          <p:cNvSpPr/>
          <p:nvPr/>
        </p:nvSpPr>
        <p:spPr>
          <a:xfrm>
            <a:off x="1003940" y="294073"/>
            <a:ext cx="40641" cy="727624"/>
          </a:xfrm>
          <a:prstGeom prst="rect">
            <a:avLst/>
          </a:prstGeom>
          <a:ln w="3175">
            <a:miter lim="400000"/>
          </a:ln>
          <a:extLst>
            <a:ext uri="{C572A759-6A51-4108-AA02-DFA0A04FC94B}">
              <ma14:wrappingTextBoxFlag xmlns:ma14="http://schemas.microsoft.com/office/mac/drawingml/2011/main" xmlns="" val="1"/>
            </a:ext>
          </a:extLst>
        </p:spPr>
        <p:txBody>
          <a:bodyPr wrap="none" lIns="20092" tIns="20092" rIns="20092" bIns="20092" anchor="ctr">
            <a:spAutoFit/>
          </a:bodyPr>
          <a:lstStyle>
            <a:lvl1pPr algn="l">
              <a:lnSpc>
                <a:spcPct val="110000"/>
              </a:lnSpc>
              <a:defRPr sz="4000">
                <a:latin typeface="Circular Std Medium"/>
                <a:ea typeface="Circular Std Medium"/>
                <a:cs typeface="Circular Std Medium"/>
                <a:sym typeface="Circular Std Medium"/>
              </a:defRPr>
            </a:lvl1pPr>
          </a:lstStyle>
          <a:p>
            <a:pPr defTabSz="308075" hangingPunct="0">
              <a:defRPr/>
            </a:pPr>
            <a:endParaRPr sz="4400" kern="0">
              <a:solidFill>
                <a:srgbClr val="000000"/>
              </a:solidFill>
              <a:latin typeface="Arial" panose="020B0604020202020204" pitchFamily="34" charset="0"/>
              <a:cs typeface="Arial" panose="020B0604020202020204" pitchFamily="34" charset="0"/>
              <a:sym typeface="Circular Std"/>
            </a:endParaRPr>
          </a:p>
        </p:txBody>
      </p:sp>
      <p:sp>
        <p:nvSpPr>
          <p:cNvPr id="14" name="Slide Number Placeholder 4">
            <a:extLst>
              <a:ext uri="{FF2B5EF4-FFF2-40B4-BE49-F238E27FC236}">
                <a16:creationId xmlns:a16="http://schemas.microsoft.com/office/drawing/2014/main" id="{98C21515-7AEE-493F-9522-403D69C6204A}"/>
              </a:ext>
            </a:extLst>
          </p:cNvPr>
          <p:cNvSpPr>
            <a:spLocks noGrp="1"/>
          </p:cNvSpPr>
          <p:nvPr>
            <p:ph type="sldNum" sz="quarter" idx="12"/>
          </p:nvPr>
        </p:nvSpPr>
        <p:spPr>
          <a:xfrm>
            <a:off x="8417560" y="5896549"/>
            <a:ext cx="2743200" cy="365125"/>
          </a:xfrm>
        </p:spPr>
        <p:txBody>
          <a:bodyPr/>
          <a:lstStyle>
            <a:lvl1pPr>
              <a:defRPr>
                <a:solidFill>
                  <a:schemeClr val="bg1"/>
                </a:solidFill>
              </a:defRPr>
            </a:lvl1pPr>
          </a:lstStyle>
          <a:p>
            <a:fld id="{C461C2B1-3C3A-47B0-ABA3-58C593760B37}" type="slidenum">
              <a:rPr lang="en-US" smtClean="0"/>
              <a:pPr/>
              <a:t>8</a:t>
            </a:fld>
            <a:endParaRPr lang="en-US"/>
          </a:p>
        </p:txBody>
      </p:sp>
      <p:sp>
        <p:nvSpPr>
          <p:cNvPr id="15" name="Arc 14">
            <a:extLst>
              <a:ext uri="{FF2B5EF4-FFF2-40B4-BE49-F238E27FC236}">
                <a16:creationId xmlns:a16="http://schemas.microsoft.com/office/drawing/2014/main" id="{759FA23E-45F1-4068-BDBA-2B2C4342201C}"/>
              </a:ext>
            </a:extLst>
          </p:cNvPr>
          <p:cNvSpPr/>
          <p:nvPr/>
        </p:nvSpPr>
        <p:spPr>
          <a:xfrm>
            <a:off x="-6022868" y="547185"/>
            <a:ext cx="12801392" cy="284536"/>
          </a:xfrm>
          <a:prstGeom prst="arc">
            <a:avLst/>
          </a:prstGeom>
          <a:noFill/>
          <a:ln w="57150">
            <a:solidFill>
              <a:schemeClr val="bg1">
                <a:lumMod val="65000"/>
                <a:alpha val="79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9670CF55-E206-4867-84D9-AA0A62A9A74F}"/>
              </a:ext>
            </a:extLst>
          </p:cNvPr>
          <p:cNvSpPr txBox="1"/>
          <p:nvPr/>
        </p:nvSpPr>
        <p:spPr>
          <a:xfrm>
            <a:off x="259882" y="134754"/>
            <a:ext cx="11421256" cy="461665"/>
          </a:xfrm>
          <a:prstGeom prst="rect">
            <a:avLst/>
          </a:prstGeom>
          <a:noFill/>
        </p:spPr>
        <p:txBody>
          <a:bodyPr wrap="square" rtlCol="0">
            <a:spAutoFit/>
          </a:bodyPr>
          <a:lstStyle/>
          <a:p>
            <a:r>
              <a:rPr lang="en-US" sz="2400" b="1">
                <a:latin typeface="Arial" panose="020B0604020202020204" pitchFamily="34" charset="0"/>
                <a:cs typeface="Arial" panose="020B0604020202020204" pitchFamily="34" charset="0"/>
              </a:rPr>
              <a:t>BrightPath Project Team Pulse Assessment Questions</a:t>
            </a:r>
          </a:p>
        </p:txBody>
      </p:sp>
      <p:sp>
        <p:nvSpPr>
          <p:cNvPr id="12" name="Slide Number Placeholder 4">
            <a:extLst>
              <a:ext uri="{FF2B5EF4-FFF2-40B4-BE49-F238E27FC236}">
                <a16:creationId xmlns:a16="http://schemas.microsoft.com/office/drawing/2014/main" id="{B9F7807F-2123-47AD-BAB9-12901D341B84}"/>
              </a:ext>
            </a:extLst>
          </p:cNvPr>
          <p:cNvSpPr txBox="1">
            <a:spLocks/>
          </p:cNvSpPr>
          <p:nvPr/>
        </p:nvSpPr>
        <p:spPr>
          <a:xfrm>
            <a:off x="8610600" y="6555851"/>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461C2B1-3C3A-47B0-ABA3-58C593760B37}" type="slidenum">
              <a:rPr lang="en-US" smtClean="0">
                <a:latin typeface="Arial" panose="020B0604020202020204" pitchFamily="34" charset="0"/>
                <a:cs typeface="Arial" panose="020B0604020202020204" pitchFamily="34" charset="0"/>
              </a:rPr>
              <a:pPr/>
              <a:t>8</a:t>
            </a:fld>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0443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E4107-672E-45F4-B186-1D6DACC12F80}"/>
              </a:ext>
            </a:extLst>
          </p:cNvPr>
          <p:cNvSpPr>
            <a:spLocks noGrp="1"/>
          </p:cNvSpPr>
          <p:nvPr>
            <p:ph type="title"/>
          </p:nvPr>
        </p:nvSpPr>
        <p:spPr>
          <a:xfrm>
            <a:off x="838200" y="286544"/>
            <a:ext cx="10515600" cy="1325563"/>
          </a:xfrm>
        </p:spPr>
        <p:txBody>
          <a:bodyPr>
            <a:noAutofit/>
          </a:bodyPr>
          <a:lstStyle/>
          <a:p>
            <a:r>
              <a:rPr lang="en-US" sz="2800"/>
              <a:t>Q3 Follow-up: If the desired outcomes were not achieved, what could be done differently during the next configuration stage?</a:t>
            </a:r>
          </a:p>
        </p:txBody>
      </p:sp>
      <p:sp>
        <p:nvSpPr>
          <p:cNvPr id="3" name="Rectangle 2">
            <a:extLst>
              <a:ext uri="{FF2B5EF4-FFF2-40B4-BE49-F238E27FC236}">
                <a16:creationId xmlns:a16="http://schemas.microsoft.com/office/drawing/2014/main" id="{ABCB0F1D-25DB-4A09-8B32-B5F135797E06}"/>
              </a:ext>
            </a:extLst>
          </p:cNvPr>
          <p:cNvSpPr/>
          <p:nvPr/>
        </p:nvSpPr>
        <p:spPr>
          <a:xfrm>
            <a:off x="973372" y="1483693"/>
            <a:ext cx="10132778" cy="4524315"/>
          </a:xfrm>
          <a:prstGeom prst="rect">
            <a:avLst/>
          </a:prstGeom>
          <a:ln>
            <a:noFill/>
          </a:ln>
        </p:spPr>
        <p:txBody>
          <a:bodyPr wrap="square">
            <a:spAutoFit/>
          </a:bodyPr>
          <a:lstStyle/>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I think testers need some basic training on the system. There was a lot of confusion on our team about whether tests had failed, or the testers just didn't know how to do the test in the system. </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Increased availability of the testing team.  Testing team was very reliant on two members of the testing team and others need to have more time available to contribute to the testing effort.  This will increase understanding of the process changes and the ability to evaluate whether the test scenario is working as needed.  </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Less meetings but more actual work hours apply to Workday.</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Many tests were deferred to E2E because they were not configured in the environment. Also, it would have been nice to have the ability to review system configuration prior to trying to test items. For example, making sure the set up of pay components was correct before processing. This would have taken time but helped when we got to testing.</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More system knowledge provided to testers</a:t>
            </a:r>
          </a:p>
          <a:p>
            <a:pPr marL="285750" indent="-285750">
              <a:buFont typeface="Arial" panose="020B0604020202020204" pitchFamily="34" charset="0"/>
              <a:buChar char="•"/>
            </a:pPr>
            <a:r>
              <a:rPr lang="en-US">
                <a:latin typeface="Arial" panose="020B0604020202020204" pitchFamily="34" charset="0"/>
                <a:cs typeface="Arial" panose="020B0604020202020204" pitchFamily="34" charset="0"/>
              </a:rPr>
              <a:t>There needs to be more active communication. Not all team members seem fully engaged. </a:t>
            </a:r>
          </a:p>
          <a:p>
            <a:endParaRPr lang="en-US">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C85F746A-9B02-4942-A6FE-C283B167619A}"/>
              </a:ext>
            </a:extLst>
          </p:cNvPr>
          <p:cNvSpPr>
            <a:spLocks noGrp="1"/>
          </p:cNvSpPr>
          <p:nvPr>
            <p:ph type="sldNum" sz="quarter" idx="12"/>
          </p:nvPr>
        </p:nvSpPr>
        <p:spPr>
          <a:xfrm>
            <a:off x="8610600" y="6555851"/>
            <a:ext cx="2743200" cy="365125"/>
          </a:xfrm>
        </p:spPr>
        <p:txBody>
          <a:bodyPr/>
          <a:lstStyle>
            <a:lvl1pPr>
              <a:defRPr>
                <a:solidFill>
                  <a:schemeClr val="bg1"/>
                </a:solidFill>
              </a:defRPr>
            </a:lvl1pPr>
          </a:lstStyle>
          <a:p>
            <a:fld id="{C461C2B1-3C3A-47B0-ABA3-58C593760B37}" type="slidenum">
              <a:rPr lang="en-US" smtClean="0">
                <a:latin typeface="Arial" panose="020B0604020202020204" pitchFamily="34" charset="0"/>
                <a:cs typeface="Arial" panose="020B0604020202020204" pitchFamily="34" charset="0"/>
              </a:rPr>
              <a:pPr/>
              <a:t>9</a:t>
            </a:fld>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91450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857da743-9654-4381-b406-1a17045787b5">
      <UserInfo>
        <DisplayName>Callahan, Clare</DisplayName>
        <AccountId>13</AccountId>
        <AccountType/>
      </UserInfo>
      <UserInfo>
        <DisplayName>Haynie, Carolyn</DisplayName>
        <AccountId>11</AccountId>
        <AccountType/>
      </UserInfo>
    </SharedWithUsers>
    <_ip_UnifiedCompliancePolicyUIAction xmlns="http://schemas.microsoft.com/sharepoint/v3" xsi:nil="true"/>
    <_ip_UnifiedCompliancePolicyProperties xmlns="http://schemas.microsoft.com/sharepoint/v3" xsi:nil="true"/>
    <Notes xmlns="3d8778a2-8fba-4589-95c3-322250c434b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31C18673DB95F4092DCF45BD042D588" ma:contentTypeVersion="13" ma:contentTypeDescription="Create a new document." ma:contentTypeScope="" ma:versionID="2aa4b062ae63f5454e3ccec557cabc50">
  <xsd:schema xmlns:xsd="http://www.w3.org/2001/XMLSchema" xmlns:xs="http://www.w3.org/2001/XMLSchema" xmlns:p="http://schemas.microsoft.com/office/2006/metadata/properties" xmlns:ns1="http://schemas.microsoft.com/sharepoint/v3" xmlns:ns2="3d8778a2-8fba-4589-95c3-322250c434bc" xmlns:ns3="857da743-9654-4381-b406-1a17045787b5" targetNamespace="http://schemas.microsoft.com/office/2006/metadata/properties" ma:root="true" ma:fieldsID="b390347e53c667101bf2fd1d0fddf667" ns1:_="" ns2:_="" ns3:_="">
    <xsd:import namespace="http://schemas.microsoft.com/sharepoint/v3"/>
    <xsd:import namespace="3d8778a2-8fba-4589-95c3-322250c434bc"/>
    <xsd:import namespace="857da743-9654-4381-b406-1a17045787b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Not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8778a2-8fba-4589-95c3-322250c434b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Notes" ma:index="19" nillable="true" ma:displayName="Notes" ma:format="Dropdown" ma:internalName="Notes">
      <xsd:simpleType>
        <xsd:restriction base="dms:Text">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57da743-9654-4381-b406-1a17045787b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EE8388-226E-4EF2-9752-DA40C3144698}">
  <ds:schemaRefs>
    <ds:schemaRef ds:uri="http://schemas.microsoft.com/sharepoint/v3/contenttype/forms"/>
  </ds:schemaRefs>
</ds:datastoreItem>
</file>

<file path=customXml/itemProps2.xml><?xml version="1.0" encoding="utf-8"?>
<ds:datastoreItem xmlns:ds="http://schemas.openxmlformats.org/officeDocument/2006/customXml" ds:itemID="{90AF9320-CF64-4CD4-8ABE-02990D23B93A}">
  <ds:schemaRefs>
    <ds:schemaRef ds:uri="http://purl.org/dc/dcmitype/"/>
    <ds:schemaRef ds:uri="http://schemas.microsoft.com/office/infopath/2007/PartnerControls"/>
    <ds:schemaRef ds:uri="http://purl.org/dc/elements/1.1/"/>
    <ds:schemaRef ds:uri="http://schemas.microsoft.com/office/2006/metadata/properties"/>
    <ds:schemaRef ds:uri="3d8778a2-8fba-4589-95c3-322250c434bc"/>
    <ds:schemaRef ds:uri="http://schemas.microsoft.com/sharepoint/v3"/>
    <ds:schemaRef ds:uri="http://purl.org/dc/terms/"/>
    <ds:schemaRef ds:uri="http://schemas.openxmlformats.org/package/2006/metadata/core-properties"/>
    <ds:schemaRef ds:uri="http://schemas.microsoft.com/office/2006/documentManagement/types"/>
    <ds:schemaRef ds:uri="857da743-9654-4381-b406-1a17045787b5"/>
    <ds:schemaRef ds:uri="http://www.w3.org/XML/1998/namespace"/>
  </ds:schemaRefs>
</ds:datastoreItem>
</file>

<file path=customXml/itemProps3.xml><?xml version="1.0" encoding="utf-8"?>
<ds:datastoreItem xmlns:ds="http://schemas.openxmlformats.org/officeDocument/2006/customXml" ds:itemID="{7EAEF957-9F4B-441A-9AD4-BF20127E74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d8778a2-8fba-4589-95c3-322250c434bc"/>
    <ds:schemaRef ds:uri="857da743-9654-4381-b406-1a17045787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TotalTime>
  <Words>1659</Words>
  <Application>Microsoft Office PowerPoint</Application>
  <PresentationFormat>Widescreen</PresentationFormat>
  <Paragraphs>202</Paragraphs>
  <Slides>10</Slides>
  <Notes>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10</vt:i4>
      </vt:variant>
    </vt:vector>
  </HeadingPairs>
  <TitlesOfParts>
    <vt:vector size="21" baseType="lpstr">
      <vt:lpstr>Arial</vt:lpstr>
      <vt:lpstr>Arial Unicode MS</vt:lpstr>
      <vt:lpstr>Calibri</vt:lpstr>
      <vt:lpstr>Circular Std</vt:lpstr>
      <vt:lpstr>Circular Std Medium</vt:lpstr>
      <vt:lpstr>Tahoma</vt:lpstr>
      <vt:lpstr>Times New Roman</vt:lpstr>
      <vt:lpstr>Verdana</vt:lpstr>
      <vt:lpstr>Wingdings</vt:lpstr>
      <vt:lpstr>Custom Design</vt:lpstr>
      <vt:lpstr>Office Theme</vt:lpstr>
      <vt:lpstr>State of Oklahoma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Q3 Follow-up: If the desired outcomes were not achieved, what could be done differently during the next configuration stage?</vt:lpstr>
      <vt:lpstr>Q5 Follow-up: What improvements to BrightPath communications can help better inform project team members?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BrightPath team pulse assessment</dc:title>
  <dc:subject>Results of BrightPath team pulse assessment</dc:subject>
  <dc:creator>Jordan, Jodi</dc:creator>
  <cp:keywords>brightpath, team, assessment, result</cp:keywords>
  <cp:lastModifiedBy>Christa Bolain</cp:lastModifiedBy>
  <cp:revision>28</cp:revision>
  <dcterms:created xsi:type="dcterms:W3CDTF">2021-04-27T00:12:05Z</dcterms:created>
  <dcterms:modified xsi:type="dcterms:W3CDTF">2021-09-07T14:29:12Z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0x010100331C18673DB95F4092DCF45BD042D588</vt:lpwstr>
  </property>
  <property fmtid="{D5CDD505-2E9C-101B-9397-08002B2CF9AE}" pid="3" name="MSIP_Label_ea60d57e-af5b-4752-ac57-3e4f28ca11dc_Enabled">
    <vt:lpwstr>true</vt:lpwstr>
  </property>
  <property fmtid="{D5CDD505-2E9C-101B-9397-08002B2CF9AE}" pid="4" name="MSIP_Label_ea60d57e-af5b-4752-ac57-3e4f28ca11dc_SetDate">
    <vt:lpwstr>2021-06-04T13:39:51Z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ac2d5826-17db-4adb-bd8e-bd5976faf74b</vt:lpwstr>
  </property>
  <property fmtid="{D5CDD505-2E9C-101B-9397-08002B2CF9AE}" pid="9" name="MSIP_Label_ea60d57e-af5b-4752-ac57-3e4f28ca11dc_ContentBits">
    <vt:lpwstr>0</vt:lpwstr>
  </property>
  <property fmtid="{D5CDD505-2E9C-101B-9397-08002B2CF9AE}" pid="10" name="Language">
    <vt:lpwstr>English</vt:lpwstr>
  </property>
</Properties>
</file>