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6"/>
  </p:notesMasterIdLst>
  <p:sldIdLst>
    <p:sldId id="2141411207" r:id="rId5"/>
    <p:sldId id="2141411318" r:id="rId6"/>
    <p:sldId id="2141411310" r:id="rId7"/>
    <p:sldId id="2141411244" r:id="rId8"/>
    <p:sldId id="627" r:id="rId9"/>
    <p:sldId id="2141411241" r:id="rId10"/>
    <p:sldId id="2141411229" r:id="rId11"/>
    <p:sldId id="2141411325" r:id="rId12"/>
    <p:sldId id="2141411330" r:id="rId13"/>
    <p:sldId id="2141411331" r:id="rId14"/>
    <p:sldId id="2141411257" r:id="rId15"/>
    <p:sldId id="2141411252" r:id="rId16"/>
    <p:sldId id="2141411281" r:id="rId17"/>
    <p:sldId id="2141411275" r:id="rId18"/>
    <p:sldId id="2141411236" r:id="rId19"/>
    <p:sldId id="2141411327" r:id="rId20"/>
    <p:sldId id="2141411277" r:id="rId21"/>
    <p:sldId id="2141411250" r:id="rId22"/>
    <p:sldId id="2141411246" r:id="rId23"/>
    <p:sldId id="2141411329" r:id="rId24"/>
    <p:sldId id="2141411261" r:id="rId25"/>
    <p:sldId id="2141411294" r:id="rId26"/>
    <p:sldId id="2141411289" r:id="rId27"/>
    <p:sldId id="2141411324" r:id="rId28"/>
    <p:sldId id="2141411298" r:id="rId29"/>
    <p:sldId id="2141411206" r:id="rId30"/>
    <p:sldId id="2141411315" r:id="rId31"/>
    <p:sldId id="2141411332" r:id="rId32"/>
    <p:sldId id="2141411323" r:id="rId33"/>
    <p:sldId id="2141411302" r:id="rId34"/>
    <p:sldId id="2141411002" r:id="rId35"/>
    <p:sldId id="2141411333" r:id="rId36"/>
    <p:sldId id="2141411334" r:id="rId37"/>
    <p:sldId id="2141411254" r:id="rId38"/>
    <p:sldId id="2141411320" r:id="rId39"/>
    <p:sldId id="2141411212" r:id="rId40"/>
    <p:sldId id="2141411213" r:id="rId41"/>
    <p:sldId id="2141411214" r:id="rId42"/>
    <p:sldId id="2141411225" r:id="rId43"/>
    <p:sldId id="2141411299" r:id="rId44"/>
    <p:sldId id="2141411268" r:id="rId45"/>
    <p:sldId id="2141411300" r:id="rId46"/>
    <p:sldId id="2141411269" r:id="rId47"/>
    <p:sldId id="2141411301" r:id="rId48"/>
    <p:sldId id="2141411270" r:id="rId49"/>
    <p:sldId id="2141411326" r:id="rId50"/>
    <p:sldId id="2141411271" r:id="rId51"/>
    <p:sldId id="2141411303" r:id="rId52"/>
    <p:sldId id="2141411272" r:id="rId53"/>
    <p:sldId id="2141411304" r:id="rId54"/>
    <p:sldId id="2141411273"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nie, Carolyn" initials="CH" lastIdx="56" clrIdx="0">
    <p:extLst>
      <p:ext uri="{19B8F6BF-5375-455C-9EA6-DF929625EA0E}">
        <p15:presenceInfo xmlns:p15="http://schemas.microsoft.com/office/powerpoint/2012/main" userId="Haynie, Carolyn" providerId="None"/>
      </p:ext>
    </p:extLst>
  </p:cmAuthor>
  <p:cmAuthor id="2" name="Jordan, Jodi" initials="JJ" lastIdx="69" clrIdx="1">
    <p:extLst>
      <p:ext uri="{19B8F6BF-5375-455C-9EA6-DF929625EA0E}">
        <p15:presenceInfo xmlns:p15="http://schemas.microsoft.com/office/powerpoint/2012/main" userId="S::jodjordan@deloitte.com::40581f91-2c37-465e-9695-f00d601f95fa" providerId="AD"/>
      </p:ext>
    </p:extLst>
  </p:cmAuthor>
  <p:cmAuthor id="3" name="Haynie, Carolyn" initials="HC" lastIdx="22" clrIdx="2">
    <p:extLst>
      <p:ext uri="{19B8F6BF-5375-455C-9EA6-DF929625EA0E}">
        <p15:presenceInfo xmlns:p15="http://schemas.microsoft.com/office/powerpoint/2012/main" userId="S::chaynie@deloitte.com::1f4185cb-258d-4da7-881e-0c7c312f601a" providerId="AD"/>
      </p:ext>
    </p:extLst>
  </p:cmAuthor>
  <p:cmAuthor id="4" name="Callahan, Clare" initials="CC" lastIdx="12" clrIdx="3">
    <p:extLst>
      <p:ext uri="{19B8F6BF-5375-455C-9EA6-DF929625EA0E}">
        <p15:presenceInfo xmlns:p15="http://schemas.microsoft.com/office/powerpoint/2012/main" userId="S::clcallahan@deloitte.com::a6848c04-cdb5-4adb-bf8e-d4c336f8c1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19C"/>
    <a:srgbClr val="FFDB00"/>
    <a:srgbClr val="2D631A"/>
    <a:srgbClr val="FFC000"/>
    <a:srgbClr val="FF572F"/>
    <a:srgbClr val="358B97"/>
    <a:srgbClr val="000000"/>
    <a:srgbClr val="595959"/>
    <a:srgbClr val="1F4E79"/>
    <a:srgbClr val="A96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B17A13-F2C1-4C4C-8EB1-D7D5360850F0}" v="2" dt="2021-10-22T14:39:03.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6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1"/>
            <c:invertIfNegative val="0"/>
            <c:bubble3D val="0"/>
            <c:extLst>
              <c:ext xmlns:c16="http://schemas.microsoft.com/office/drawing/2014/chart" uri="{C3380CC4-5D6E-409C-BE32-E72D297353CC}">
                <c16:uniqueId val="{00000003-9B8F-4CA2-878E-7683557F2810}"/>
              </c:ext>
            </c:extLst>
          </c:dPt>
          <c:dPt>
            <c:idx val="2"/>
            <c:invertIfNegative val="0"/>
            <c:bubble3D val="0"/>
            <c:extLst>
              <c:ext xmlns:c16="http://schemas.microsoft.com/office/drawing/2014/chart" uri="{C3380CC4-5D6E-409C-BE32-E72D297353CC}">
                <c16:uniqueId val="{00000002-9B8F-4CA2-878E-7683557F2810}"/>
              </c:ext>
            </c:extLst>
          </c:dPt>
          <c:dPt>
            <c:idx val="3"/>
            <c:invertIfNegative val="0"/>
            <c:bubble3D val="0"/>
            <c:extLst>
              <c:ext xmlns:c16="http://schemas.microsoft.com/office/drawing/2014/chart" uri="{C3380CC4-5D6E-409C-BE32-E72D297353CC}">
                <c16:uniqueId val="{00000001-9B8F-4CA2-878E-7683557F2810}"/>
              </c:ext>
            </c:extLst>
          </c:dPt>
          <c:dPt>
            <c:idx val="4"/>
            <c:invertIfNegative val="0"/>
            <c:bubble3D val="0"/>
            <c:extLst>
              <c:ext xmlns:c16="http://schemas.microsoft.com/office/drawing/2014/chart" uri="{C3380CC4-5D6E-409C-BE32-E72D297353CC}">
                <c16:uniqueId val="{0000000A-9B8F-4CA2-878E-7683557F2810}"/>
              </c:ext>
            </c:extLst>
          </c:dPt>
          <c:dPt>
            <c:idx val="5"/>
            <c:invertIfNegative val="0"/>
            <c:bubble3D val="0"/>
            <c:extLst>
              <c:ext xmlns:c16="http://schemas.microsoft.com/office/drawing/2014/chart" uri="{C3380CC4-5D6E-409C-BE32-E72D297353CC}">
                <c16:uniqueId val="{0000000B-9B8F-4CA2-878E-7683557F2810}"/>
              </c:ext>
            </c:extLst>
          </c:dPt>
          <c:dPt>
            <c:idx val="6"/>
            <c:invertIfNegative val="0"/>
            <c:bubble3D val="0"/>
            <c:extLst>
              <c:ext xmlns:c16="http://schemas.microsoft.com/office/drawing/2014/chart" uri="{C3380CC4-5D6E-409C-BE32-E72D297353CC}">
                <c16:uniqueId val="{00000007-9B8F-4CA2-878E-7683557F2810}"/>
              </c:ext>
            </c:extLst>
          </c:dPt>
          <c:dPt>
            <c:idx val="7"/>
            <c:invertIfNegative val="0"/>
            <c:bubble3D val="0"/>
            <c:extLst>
              <c:ext xmlns:c16="http://schemas.microsoft.com/office/drawing/2014/chart" uri="{C3380CC4-5D6E-409C-BE32-E72D297353CC}">
                <c16:uniqueId val="{0000000C-9B8F-4CA2-878E-7683557F2810}"/>
              </c:ext>
            </c:extLst>
          </c:dPt>
          <c:dPt>
            <c:idx val="8"/>
            <c:invertIfNegative val="0"/>
            <c:bubble3D val="0"/>
            <c:extLst>
              <c:ext xmlns:c16="http://schemas.microsoft.com/office/drawing/2014/chart" uri="{C3380CC4-5D6E-409C-BE32-E72D297353CC}">
                <c16:uniqueId val="{00000008-9B8F-4CA2-878E-7683557F2810}"/>
              </c:ext>
            </c:extLst>
          </c:dPt>
          <c:dPt>
            <c:idx val="9"/>
            <c:invertIfNegative val="0"/>
            <c:bubble3D val="0"/>
            <c:extLst>
              <c:ext xmlns:c16="http://schemas.microsoft.com/office/drawing/2014/chart" uri="{C3380CC4-5D6E-409C-BE32-E72D297353CC}">
                <c16:uniqueId val="{0000000D-9B8F-4CA2-878E-7683557F2810}"/>
              </c:ext>
            </c:extLst>
          </c:dPt>
          <c:dPt>
            <c:idx val="10"/>
            <c:invertIfNegative val="0"/>
            <c:bubble3D val="0"/>
            <c:extLst>
              <c:ext xmlns:c16="http://schemas.microsoft.com/office/drawing/2014/chart" uri="{C3380CC4-5D6E-409C-BE32-E72D297353CC}">
                <c16:uniqueId val="{00000006-9B8F-4CA2-878E-7683557F2810}"/>
              </c:ext>
            </c:extLst>
          </c:dPt>
          <c:dPt>
            <c:idx val="11"/>
            <c:invertIfNegative val="0"/>
            <c:bubble3D val="0"/>
            <c:extLst>
              <c:ext xmlns:c16="http://schemas.microsoft.com/office/drawing/2014/chart" uri="{C3380CC4-5D6E-409C-BE32-E72D297353CC}">
                <c16:uniqueId val="{0000000E-9B8F-4CA2-878E-7683557F2810}"/>
              </c:ext>
            </c:extLst>
          </c:dPt>
          <c:dPt>
            <c:idx val="12"/>
            <c:invertIfNegative val="0"/>
            <c:bubble3D val="0"/>
            <c:extLst>
              <c:ext xmlns:c16="http://schemas.microsoft.com/office/drawing/2014/chart" uri="{C3380CC4-5D6E-409C-BE32-E72D297353CC}">
                <c16:uniqueId val="{00000005-9B8F-4CA2-878E-7683557F2810}"/>
              </c:ext>
            </c:extLst>
          </c:dPt>
          <c:dPt>
            <c:idx val="13"/>
            <c:invertIfNegative val="0"/>
            <c:bubble3D val="0"/>
            <c:extLst>
              <c:ext xmlns:c16="http://schemas.microsoft.com/office/drawing/2014/chart" uri="{C3380CC4-5D6E-409C-BE32-E72D297353CC}">
                <c16:uniqueId val="{00000004-9B8F-4CA2-878E-7683557F2810}"/>
              </c:ext>
            </c:extLst>
          </c:dPt>
          <c:dPt>
            <c:idx val="14"/>
            <c:invertIfNegative val="0"/>
            <c:bubble3D val="0"/>
            <c:extLst>
              <c:ext xmlns:c16="http://schemas.microsoft.com/office/drawing/2014/chart" uri="{C3380CC4-5D6E-409C-BE32-E72D297353CC}">
                <c16:uniqueId val="{0000000F-9B8F-4CA2-878E-7683557F2810}"/>
              </c:ext>
            </c:extLst>
          </c:dPt>
          <c:dPt>
            <c:idx val="15"/>
            <c:invertIfNegative val="0"/>
            <c:bubble3D val="0"/>
            <c:extLst>
              <c:ext xmlns:c16="http://schemas.microsoft.com/office/drawing/2014/chart" uri="{C3380CC4-5D6E-409C-BE32-E72D297353CC}">
                <c16:uniqueId val="{00000010-9B8F-4CA2-878E-7683557F2810}"/>
              </c:ext>
            </c:extLst>
          </c:dPt>
          <c:dPt>
            <c:idx val="16"/>
            <c:invertIfNegative val="0"/>
            <c:bubble3D val="0"/>
            <c:extLst>
              <c:ext xmlns:c16="http://schemas.microsoft.com/office/drawing/2014/chart" uri="{C3380CC4-5D6E-409C-BE32-E72D297353CC}">
                <c16:uniqueId val="{00000011-9B8F-4CA2-878E-7683557F2810}"/>
              </c:ext>
            </c:extLst>
          </c:dPt>
          <c:dPt>
            <c:idx val="17"/>
            <c:invertIfNegative val="0"/>
            <c:bubble3D val="0"/>
            <c:extLst>
              <c:ext xmlns:c16="http://schemas.microsoft.com/office/drawing/2014/chart" uri="{C3380CC4-5D6E-409C-BE32-E72D297353CC}">
                <c16:uniqueId val="{00000012-9B8F-4CA2-878E-7683557F2810}"/>
              </c:ext>
            </c:extLst>
          </c:dPt>
          <c:dPt>
            <c:idx val="18"/>
            <c:invertIfNegative val="0"/>
            <c:bubble3D val="0"/>
            <c:extLst>
              <c:ext xmlns:c16="http://schemas.microsoft.com/office/drawing/2014/chart" uri="{C3380CC4-5D6E-409C-BE32-E72D297353CC}">
                <c16:uniqueId val="{00000013-9B8F-4CA2-878E-7683557F2810}"/>
              </c:ext>
            </c:extLst>
          </c:dPt>
          <c:dPt>
            <c:idx val="19"/>
            <c:invertIfNegative val="0"/>
            <c:bubble3D val="0"/>
            <c:extLst>
              <c:ext xmlns:c16="http://schemas.microsoft.com/office/drawing/2014/chart" uri="{C3380CC4-5D6E-409C-BE32-E72D297353CC}">
                <c16:uniqueId val="{00000014-9B8F-4CA2-878E-7683557F2810}"/>
              </c:ext>
            </c:extLst>
          </c:dPt>
          <c:dPt>
            <c:idx val="20"/>
            <c:invertIfNegative val="0"/>
            <c:bubble3D val="0"/>
            <c:extLst>
              <c:ext xmlns:c16="http://schemas.microsoft.com/office/drawing/2014/chart" uri="{C3380CC4-5D6E-409C-BE32-E72D297353CC}">
                <c16:uniqueId val="{00000013-3E4C-459C-8A62-76F8AB0E09C8}"/>
              </c:ext>
            </c:extLst>
          </c:dPt>
          <c:cat>
            <c:strRef>
              <c:f>Sheet1!$A$2:$A$15</c:f>
              <c:strCache>
                <c:ptCount val="14"/>
                <c:pt idx="0">
                  <c:v>Agriculture Food and Forestry</c:v>
                </c:pt>
                <c:pt idx="1">
                  <c:v>Bureau of Investigation</c:v>
                </c:pt>
                <c:pt idx="2">
                  <c:v>Bureau of Narcotics</c:v>
                </c:pt>
                <c:pt idx="3">
                  <c:v>Career and Technology Education</c:v>
                </c:pt>
                <c:pt idx="4">
                  <c:v>Commerce Dept.</c:v>
                </c:pt>
                <c:pt idx="5">
                  <c:v>Corporation Commission</c:v>
                </c:pt>
                <c:pt idx="6">
                  <c:v>Educational Quality and Accountability Office</c:v>
                </c:pt>
                <c:pt idx="7">
                  <c:v>Educational Television Authority</c:v>
                </c:pt>
                <c:pt idx="8">
                  <c:v>Employment Security Commission</c:v>
                </c:pt>
                <c:pt idx="9">
                  <c:v>Health Department</c:v>
                </c:pt>
                <c:pt idx="10">
                  <c:v>Historical Society</c:v>
                </c:pt>
                <c:pt idx="11">
                  <c:v>Indigent Defense System</c:v>
                </c:pt>
                <c:pt idx="12">
                  <c:v>Labor Dept.</c:v>
                </c:pt>
                <c:pt idx="13">
                  <c:v>Public Employees Retirement System</c:v>
                </c:pt>
              </c:strCache>
            </c:strRef>
          </c:cat>
          <c:val>
            <c:numRef>
              <c:f>Sheet1!$B$2:$B$15</c:f>
              <c:numCache>
                <c:formatCode>General</c:formatCode>
                <c:ptCount val="14"/>
                <c:pt idx="0">
                  <c:v>80</c:v>
                </c:pt>
                <c:pt idx="1">
                  <c:v>108</c:v>
                </c:pt>
                <c:pt idx="2">
                  <c:v>32</c:v>
                </c:pt>
                <c:pt idx="3">
                  <c:v>73</c:v>
                </c:pt>
                <c:pt idx="4">
                  <c:v>23</c:v>
                </c:pt>
                <c:pt idx="5">
                  <c:v>311</c:v>
                </c:pt>
                <c:pt idx="6">
                  <c:v>6</c:v>
                </c:pt>
                <c:pt idx="7">
                  <c:v>13</c:v>
                </c:pt>
                <c:pt idx="8">
                  <c:v>296</c:v>
                </c:pt>
                <c:pt idx="9">
                  <c:v>530</c:v>
                </c:pt>
                <c:pt idx="10">
                  <c:v>1</c:v>
                </c:pt>
                <c:pt idx="11">
                  <c:v>23</c:v>
                </c:pt>
                <c:pt idx="12">
                  <c:v>18</c:v>
                </c:pt>
                <c:pt idx="13">
                  <c:v>34</c:v>
                </c:pt>
              </c:numCache>
            </c:numRef>
          </c:val>
          <c:extLst>
            <c:ext xmlns:c16="http://schemas.microsoft.com/office/drawing/2014/chart" uri="{C3380CC4-5D6E-409C-BE32-E72D297353CC}">
              <c16:uniqueId val="{00000000-9B8F-4CA2-878E-7683557F2810}"/>
            </c:ext>
          </c:extLst>
        </c:ser>
        <c:dLbls>
          <c:showLegendKey val="0"/>
          <c:showVal val="0"/>
          <c:showCatName val="0"/>
          <c:showSerName val="0"/>
          <c:showPercent val="0"/>
          <c:showBubbleSize val="0"/>
        </c:dLbls>
        <c:gapWidth val="100"/>
        <c:axId val="1905404879"/>
        <c:axId val="6662656"/>
      </c:barChart>
      <c:catAx>
        <c:axId val="19054048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62656"/>
        <c:crosses val="autoZero"/>
        <c:auto val="1"/>
        <c:lblAlgn val="ctr"/>
        <c:lblOffset val="100"/>
        <c:noMultiLvlLbl val="0"/>
      </c:catAx>
      <c:valAx>
        <c:axId val="6662656"/>
        <c:scaling>
          <c:orientation val="minMax"/>
          <c:max val="5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54048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1"/>
            <c:invertIfNegative val="0"/>
            <c:bubble3D val="0"/>
            <c:extLst>
              <c:ext xmlns:c16="http://schemas.microsoft.com/office/drawing/2014/chart" uri="{C3380CC4-5D6E-409C-BE32-E72D297353CC}">
                <c16:uniqueId val="{00000003-9B8F-4CA2-878E-7683557F2810}"/>
              </c:ext>
            </c:extLst>
          </c:dPt>
          <c:dPt>
            <c:idx val="2"/>
            <c:invertIfNegative val="0"/>
            <c:bubble3D val="0"/>
            <c:extLst>
              <c:ext xmlns:c16="http://schemas.microsoft.com/office/drawing/2014/chart" uri="{C3380CC4-5D6E-409C-BE32-E72D297353CC}">
                <c16:uniqueId val="{00000002-9B8F-4CA2-878E-7683557F2810}"/>
              </c:ext>
            </c:extLst>
          </c:dPt>
          <c:dPt>
            <c:idx val="3"/>
            <c:invertIfNegative val="0"/>
            <c:bubble3D val="0"/>
            <c:extLst>
              <c:ext xmlns:c16="http://schemas.microsoft.com/office/drawing/2014/chart" uri="{C3380CC4-5D6E-409C-BE32-E72D297353CC}">
                <c16:uniqueId val="{00000001-9B8F-4CA2-878E-7683557F2810}"/>
              </c:ext>
            </c:extLst>
          </c:dPt>
          <c:dPt>
            <c:idx val="4"/>
            <c:invertIfNegative val="0"/>
            <c:bubble3D val="0"/>
            <c:extLst>
              <c:ext xmlns:c16="http://schemas.microsoft.com/office/drawing/2014/chart" uri="{C3380CC4-5D6E-409C-BE32-E72D297353CC}">
                <c16:uniqueId val="{0000000A-9B8F-4CA2-878E-7683557F2810}"/>
              </c:ext>
            </c:extLst>
          </c:dPt>
          <c:dPt>
            <c:idx val="5"/>
            <c:invertIfNegative val="0"/>
            <c:bubble3D val="0"/>
            <c:extLst>
              <c:ext xmlns:c16="http://schemas.microsoft.com/office/drawing/2014/chart" uri="{C3380CC4-5D6E-409C-BE32-E72D297353CC}">
                <c16:uniqueId val="{0000000B-9B8F-4CA2-878E-7683557F2810}"/>
              </c:ext>
            </c:extLst>
          </c:dPt>
          <c:dPt>
            <c:idx val="6"/>
            <c:invertIfNegative val="0"/>
            <c:bubble3D val="0"/>
            <c:extLst>
              <c:ext xmlns:c16="http://schemas.microsoft.com/office/drawing/2014/chart" uri="{C3380CC4-5D6E-409C-BE32-E72D297353CC}">
                <c16:uniqueId val="{00000007-9B8F-4CA2-878E-7683557F2810}"/>
              </c:ext>
            </c:extLst>
          </c:dPt>
          <c:dPt>
            <c:idx val="7"/>
            <c:invertIfNegative val="0"/>
            <c:bubble3D val="0"/>
            <c:extLst>
              <c:ext xmlns:c16="http://schemas.microsoft.com/office/drawing/2014/chart" uri="{C3380CC4-5D6E-409C-BE32-E72D297353CC}">
                <c16:uniqueId val="{0000000C-9B8F-4CA2-878E-7683557F2810}"/>
              </c:ext>
            </c:extLst>
          </c:dPt>
          <c:dPt>
            <c:idx val="8"/>
            <c:invertIfNegative val="0"/>
            <c:bubble3D val="0"/>
            <c:extLst>
              <c:ext xmlns:c16="http://schemas.microsoft.com/office/drawing/2014/chart" uri="{C3380CC4-5D6E-409C-BE32-E72D297353CC}">
                <c16:uniqueId val="{00000008-9B8F-4CA2-878E-7683557F2810}"/>
              </c:ext>
            </c:extLst>
          </c:dPt>
          <c:dPt>
            <c:idx val="9"/>
            <c:invertIfNegative val="0"/>
            <c:bubble3D val="0"/>
            <c:extLst>
              <c:ext xmlns:c16="http://schemas.microsoft.com/office/drawing/2014/chart" uri="{C3380CC4-5D6E-409C-BE32-E72D297353CC}">
                <c16:uniqueId val="{0000000D-9B8F-4CA2-878E-7683557F2810}"/>
              </c:ext>
            </c:extLst>
          </c:dPt>
          <c:dPt>
            <c:idx val="10"/>
            <c:invertIfNegative val="0"/>
            <c:bubble3D val="0"/>
            <c:extLst>
              <c:ext xmlns:c16="http://schemas.microsoft.com/office/drawing/2014/chart" uri="{C3380CC4-5D6E-409C-BE32-E72D297353CC}">
                <c16:uniqueId val="{00000006-9B8F-4CA2-878E-7683557F2810}"/>
              </c:ext>
            </c:extLst>
          </c:dPt>
          <c:dPt>
            <c:idx val="11"/>
            <c:invertIfNegative val="0"/>
            <c:bubble3D val="0"/>
            <c:extLst>
              <c:ext xmlns:c16="http://schemas.microsoft.com/office/drawing/2014/chart" uri="{C3380CC4-5D6E-409C-BE32-E72D297353CC}">
                <c16:uniqueId val="{0000000E-9B8F-4CA2-878E-7683557F2810}"/>
              </c:ext>
            </c:extLst>
          </c:dPt>
          <c:dPt>
            <c:idx val="12"/>
            <c:invertIfNegative val="0"/>
            <c:bubble3D val="0"/>
            <c:extLst>
              <c:ext xmlns:c16="http://schemas.microsoft.com/office/drawing/2014/chart" uri="{C3380CC4-5D6E-409C-BE32-E72D297353CC}">
                <c16:uniqueId val="{00000005-9B8F-4CA2-878E-7683557F2810}"/>
              </c:ext>
            </c:extLst>
          </c:dPt>
          <c:dPt>
            <c:idx val="13"/>
            <c:invertIfNegative val="0"/>
            <c:bubble3D val="0"/>
            <c:extLst>
              <c:ext xmlns:c16="http://schemas.microsoft.com/office/drawing/2014/chart" uri="{C3380CC4-5D6E-409C-BE32-E72D297353CC}">
                <c16:uniqueId val="{00000004-9B8F-4CA2-878E-7683557F2810}"/>
              </c:ext>
            </c:extLst>
          </c:dPt>
          <c:dPt>
            <c:idx val="14"/>
            <c:invertIfNegative val="0"/>
            <c:bubble3D val="0"/>
            <c:extLst>
              <c:ext xmlns:c16="http://schemas.microsoft.com/office/drawing/2014/chart" uri="{C3380CC4-5D6E-409C-BE32-E72D297353CC}">
                <c16:uniqueId val="{0000000F-9B8F-4CA2-878E-7683557F2810}"/>
              </c:ext>
            </c:extLst>
          </c:dPt>
          <c:dPt>
            <c:idx val="15"/>
            <c:invertIfNegative val="0"/>
            <c:bubble3D val="0"/>
            <c:extLst>
              <c:ext xmlns:c16="http://schemas.microsoft.com/office/drawing/2014/chart" uri="{C3380CC4-5D6E-409C-BE32-E72D297353CC}">
                <c16:uniqueId val="{00000010-9B8F-4CA2-878E-7683557F2810}"/>
              </c:ext>
            </c:extLst>
          </c:dPt>
          <c:dPt>
            <c:idx val="16"/>
            <c:invertIfNegative val="0"/>
            <c:bubble3D val="0"/>
            <c:extLst>
              <c:ext xmlns:c16="http://schemas.microsoft.com/office/drawing/2014/chart" uri="{C3380CC4-5D6E-409C-BE32-E72D297353CC}">
                <c16:uniqueId val="{00000011-9B8F-4CA2-878E-7683557F2810}"/>
              </c:ext>
            </c:extLst>
          </c:dPt>
          <c:dPt>
            <c:idx val="17"/>
            <c:invertIfNegative val="0"/>
            <c:bubble3D val="0"/>
            <c:extLst>
              <c:ext xmlns:c16="http://schemas.microsoft.com/office/drawing/2014/chart" uri="{C3380CC4-5D6E-409C-BE32-E72D297353CC}">
                <c16:uniqueId val="{00000012-9B8F-4CA2-878E-7683557F2810}"/>
              </c:ext>
            </c:extLst>
          </c:dPt>
          <c:dPt>
            <c:idx val="18"/>
            <c:invertIfNegative val="0"/>
            <c:bubble3D val="0"/>
            <c:extLst>
              <c:ext xmlns:c16="http://schemas.microsoft.com/office/drawing/2014/chart" uri="{C3380CC4-5D6E-409C-BE32-E72D297353CC}">
                <c16:uniqueId val="{00000013-9B8F-4CA2-878E-7683557F2810}"/>
              </c:ext>
            </c:extLst>
          </c:dPt>
          <c:dPt>
            <c:idx val="19"/>
            <c:invertIfNegative val="0"/>
            <c:bubble3D val="0"/>
            <c:extLst>
              <c:ext xmlns:c16="http://schemas.microsoft.com/office/drawing/2014/chart" uri="{C3380CC4-5D6E-409C-BE32-E72D297353CC}">
                <c16:uniqueId val="{00000014-9B8F-4CA2-878E-7683557F2810}"/>
              </c:ext>
            </c:extLst>
          </c:dPt>
          <c:dPt>
            <c:idx val="20"/>
            <c:invertIfNegative val="0"/>
            <c:bubble3D val="0"/>
            <c:extLst>
              <c:ext xmlns:c16="http://schemas.microsoft.com/office/drawing/2014/chart" uri="{C3380CC4-5D6E-409C-BE32-E72D297353CC}">
                <c16:uniqueId val="{00000013-3E4C-459C-8A62-76F8AB0E09C8}"/>
              </c:ext>
            </c:extLst>
          </c:dPt>
          <c:cat>
            <c:strRef>
              <c:f>Sheet1!$A$2:$A$8</c:f>
              <c:strCache>
                <c:ptCount val="7"/>
                <c:pt idx="0">
                  <c:v>Chief Medical Examiner Officer</c:v>
                </c:pt>
                <c:pt idx="1">
                  <c:v>Conservation Commission</c:v>
                </c:pt>
                <c:pt idx="2">
                  <c:v>Emergency Management Dept.</c:v>
                </c:pt>
                <c:pt idx="3">
                  <c:v>JD McCarty Center</c:v>
                </c:pt>
                <c:pt idx="4">
                  <c:v>Turnpike Authority</c:v>
                </c:pt>
                <c:pt idx="5">
                  <c:v>Veterans Affairs</c:v>
                </c:pt>
                <c:pt idx="6">
                  <c:v>Water Resources Board</c:v>
                </c:pt>
              </c:strCache>
            </c:strRef>
          </c:cat>
          <c:val>
            <c:numRef>
              <c:f>Sheet1!$B$2:$B$8</c:f>
              <c:numCache>
                <c:formatCode>General</c:formatCode>
                <c:ptCount val="7"/>
                <c:pt idx="0">
                  <c:v>27</c:v>
                </c:pt>
                <c:pt idx="1">
                  <c:v>33</c:v>
                </c:pt>
                <c:pt idx="2">
                  <c:v>39</c:v>
                </c:pt>
                <c:pt idx="3">
                  <c:v>73</c:v>
                </c:pt>
                <c:pt idx="4">
                  <c:v>229</c:v>
                </c:pt>
                <c:pt idx="5">
                  <c:v>147</c:v>
                </c:pt>
                <c:pt idx="6">
                  <c:v>52</c:v>
                </c:pt>
              </c:numCache>
            </c:numRef>
          </c:val>
          <c:extLst>
            <c:ext xmlns:c16="http://schemas.microsoft.com/office/drawing/2014/chart" uri="{C3380CC4-5D6E-409C-BE32-E72D297353CC}">
              <c16:uniqueId val="{00000000-9B8F-4CA2-878E-7683557F2810}"/>
            </c:ext>
          </c:extLst>
        </c:ser>
        <c:dLbls>
          <c:showLegendKey val="0"/>
          <c:showVal val="0"/>
          <c:showCatName val="0"/>
          <c:showSerName val="0"/>
          <c:showPercent val="0"/>
          <c:showBubbleSize val="0"/>
        </c:dLbls>
        <c:gapWidth val="100"/>
        <c:axId val="1905404879"/>
        <c:axId val="6662656"/>
      </c:barChart>
      <c:catAx>
        <c:axId val="19054048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62656"/>
        <c:crosses val="autoZero"/>
        <c:auto val="1"/>
        <c:lblAlgn val="ctr"/>
        <c:lblOffset val="100"/>
        <c:noMultiLvlLbl val="0"/>
      </c:catAx>
      <c:valAx>
        <c:axId val="6662656"/>
        <c:scaling>
          <c:orientation val="minMax"/>
          <c:max val="2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54048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1"/>
            <c:invertIfNegative val="0"/>
            <c:bubble3D val="0"/>
            <c:extLst>
              <c:ext xmlns:c16="http://schemas.microsoft.com/office/drawing/2014/chart" uri="{C3380CC4-5D6E-409C-BE32-E72D297353CC}">
                <c16:uniqueId val="{00000003-9B8F-4CA2-878E-7683557F2810}"/>
              </c:ext>
            </c:extLst>
          </c:dPt>
          <c:dPt>
            <c:idx val="2"/>
            <c:invertIfNegative val="0"/>
            <c:bubble3D val="0"/>
            <c:extLst>
              <c:ext xmlns:c16="http://schemas.microsoft.com/office/drawing/2014/chart" uri="{C3380CC4-5D6E-409C-BE32-E72D297353CC}">
                <c16:uniqueId val="{00000002-9B8F-4CA2-878E-7683557F2810}"/>
              </c:ext>
            </c:extLst>
          </c:dPt>
          <c:dPt>
            <c:idx val="3"/>
            <c:invertIfNegative val="0"/>
            <c:bubble3D val="0"/>
            <c:extLst>
              <c:ext xmlns:c16="http://schemas.microsoft.com/office/drawing/2014/chart" uri="{C3380CC4-5D6E-409C-BE32-E72D297353CC}">
                <c16:uniqueId val="{00000001-9B8F-4CA2-878E-7683557F2810}"/>
              </c:ext>
            </c:extLst>
          </c:dPt>
          <c:dPt>
            <c:idx val="4"/>
            <c:invertIfNegative val="0"/>
            <c:bubble3D val="0"/>
            <c:extLst>
              <c:ext xmlns:c16="http://schemas.microsoft.com/office/drawing/2014/chart" uri="{C3380CC4-5D6E-409C-BE32-E72D297353CC}">
                <c16:uniqueId val="{0000000A-9B8F-4CA2-878E-7683557F2810}"/>
              </c:ext>
            </c:extLst>
          </c:dPt>
          <c:dPt>
            <c:idx val="5"/>
            <c:invertIfNegative val="0"/>
            <c:bubble3D val="0"/>
            <c:extLst>
              <c:ext xmlns:c16="http://schemas.microsoft.com/office/drawing/2014/chart" uri="{C3380CC4-5D6E-409C-BE32-E72D297353CC}">
                <c16:uniqueId val="{0000000B-9B8F-4CA2-878E-7683557F2810}"/>
              </c:ext>
            </c:extLst>
          </c:dPt>
          <c:dPt>
            <c:idx val="6"/>
            <c:invertIfNegative val="0"/>
            <c:bubble3D val="0"/>
            <c:extLst>
              <c:ext xmlns:c16="http://schemas.microsoft.com/office/drawing/2014/chart" uri="{C3380CC4-5D6E-409C-BE32-E72D297353CC}">
                <c16:uniqueId val="{00000007-9B8F-4CA2-878E-7683557F2810}"/>
              </c:ext>
            </c:extLst>
          </c:dPt>
          <c:dPt>
            <c:idx val="7"/>
            <c:invertIfNegative val="0"/>
            <c:bubble3D val="0"/>
            <c:extLst>
              <c:ext xmlns:c16="http://schemas.microsoft.com/office/drawing/2014/chart" uri="{C3380CC4-5D6E-409C-BE32-E72D297353CC}">
                <c16:uniqueId val="{0000000C-9B8F-4CA2-878E-7683557F2810}"/>
              </c:ext>
            </c:extLst>
          </c:dPt>
          <c:dPt>
            <c:idx val="8"/>
            <c:invertIfNegative val="0"/>
            <c:bubble3D val="0"/>
            <c:extLst>
              <c:ext xmlns:c16="http://schemas.microsoft.com/office/drawing/2014/chart" uri="{C3380CC4-5D6E-409C-BE32-E72D297353CC}">
                <c16:uniqueId val="{00000008-9B8F-4CA2-878E-7683557F2810}"/>
              </c:ext>
            </c:extLst>
          </c:dPt>
          <c:dPt>
            <c:idx val="9"/>
            <c:invertIfNegative val="0"/>
            <c:bubble3D val="0"/>
            <c:extLst>
              <c:ext xmlns:c16="http://schemas.microsoft.com/office/drawing/2014/chart" uri="{C3380CC4-5D6E-409C-BE32-E72D297353CC}">
                <c16:uniqueId val="{0000000D-9B8F-4CA2-878E-7683557F2810}"/>
              </c:ext>
            </c:extLst>
          </c:dPt>
          <c:dPt>
            <c:idx val="10"/>
            <c:invertIfNegative val="0"/>
            <c:bubble3D val="0"/>
            <c:extLst>
              <c:ext xmlns:c16="http://schemas.microsoft.com/office/drawing/2014/chart" uri="{C3380CC4-5D6E-409C-BE32-E72D297353CC}">
                <c16:uniqueId val="{00000006-9B8F-4CA2-878E-7683557F2810}"/>
              </c:ext>
            </c:extLst>
          </c:dPt>
          <c:dPt>
            <c:idx val="11"/>
            <c:invertIfNegative val="0"/>
            <c:bubble3D val="0"/>
            <c:extLst>
              <c:ext xmlns:c16="http://schemas.microsoft.com/office/drawing/2014/chart" uri="{C3380CC4-5D6E-409C-BE32-E72D297353CC}">
                <c16:uniqueId val="{0000000E-9B8F-4CA2-878E-7683557F2810}"/>
              </c:ext>
            </c:extLst>
          </c:dPt>
          <c:dPt>
            <c:idx val="12"/>
            <c:invertIfNegative val="0"/>
            <c:bubble3D val="0"/>
            <c:extLst>
              <c:ext xmlns:c16="http://schemas.microsoft.com/office/drawing/2014/chart" uri="{C3380CC4-5D6E-409C-BE32-E72D297353CC}">
                <c16:uniqueId val="{00000005-9B8F-4CA2-878E-7683557F2810}"/>
              </c:ext>
            </c:extLst>
          </c:dPt>
          <c:dPt>
            <c:idx val="13"/>
            <c:invertIfNegative val="0"/>
            <c:bubble3D val="0"/>
            <c:extLst>
              <c:ext xmlns:c16="http://schemas.microsoft.com/office/drawing/2014/chart" uri="{C3380CC4-5D6E-409C-BE32-E72D297353CC}">
                <c16:uniqueId val="{00000004-9B8F-4CA2-878E-7683557F2810}"/>
              </c:ext>
            </c:extLst>
          </c:dPt>
          <c:dPt>
            <c:idx val="14"/>
            <c:invertIfNegative val="0"/>
            <c:bubble3D val="0"/>
            <c:extLst>
              <c:ext xmlns:c16="http://schemas.microsoft.com/office/drawing/2014/chart" uri="{C3380CC4-5D6E-409C-BE32-E72D297353CC}">
                <c16:uniqueId val="{0000000F-9B8F-4CA2-878E-7683557F2810}"/>
              </c:ext>
            </c:extLst>
          </c:dPt>
          <c:dPt>
            <c:idx val="15"/>
            <c:invertIfNegative val="0"/>
            <c:bubble3D val="0"/>
            <c:extLst>
              <c:ext xmlns:c16="http://schemas.microsoft.com/office/drawing/2014/chart" uri="{C3380CC4-5D6E-409C-BE32-E72D297353CC}">
                <c16:uniqueId val="{00000010-9B8F-4CA2-878E-7683557F2810}"/>
              </c:ext>
            </c:extLst>
          </c:dPt>
          <c:dPt>
            <c:idx val="16"/>
            <c:invertIfNegative val="0"/>
            <c:bubble3D val="0"/>
            <c:extLst>
              <c:ext xmlns:c16="http://schemas.microsoft.com/office/drawing/2014/chart" uri="{C3380CC4-5D6E-409C-BE32-E72D297353CC}">
                <c16:uniqueId val="{00000011-9B8F-4CA2-878E-7683557F2810}"/>
              </c:ext>
            </c:extLst>
          </c:dPt>
          <c:dPt>
            <c:idx val="17"/>
            <c:invertIfNegative val="0"/>
            <c:bubble3D val="0"/>
            <c:extLst>
              <c:ext xmlns:c16="http://schemas.microsoft.com/office/drawing/2014/chart" uri="{C3380CC4-5D6E-409C-BE32-E72D297353CC}">
                <c16:uniqueId val="{00000012-9B8F-4CA2-878E-7683557F2810}"/>
              </c:ext>
            </c:extLst>
          </c:dPt>
          <c:dPt>
            <c:idx val="18"/>
            <c:invertIfNegative val="0"/>
            <c:bubble3D val="0"/>
            <c:extLst>
              <c:ext xmlns:c16="http://schemas.microsoft.com/office/drawing/2014/chart" uri="{C3380CC4-5D6E-409C-BE32-E72D297353CC}">
                <c16:uniqueId val="{00000013-9B8F-4CA2-878E-7683557F2810}"/>
              </c:ext>
            </c:extLst>
          </c:dPt>
          <c:dPt>
            <c:idx val="19"/>
            <c:invertIfNegative val="0"/>
            <c:bubble3D val="0"/>
            <c:extLst>
              <c:ext xmlns:c16="http://schemas.microsoft.com/office/drawing/2014/chart" uri="{C3380CC4-5D6E-409C-BE32-E72D297353CC}">
                <c16:uniqueId val="{00000014-9B8F-4CA2-878E-7683557F2810}"/>
              </c:ext>
            </c:extLst>
          </c:dPt>
          <c:dPt>
            <c:idx val="20"/>
            <c:invertIfNegative val="0"/>
            <c:bubble3D val="0"/>
            <c:extLst>
              <c:ext xmlns:c16="http://schemas.microsoft.com/office/drawing/2014/chart" uri="{C3380CC4-5D6E-409C-BE32-E72D297353CC}">
                <c16:uniqueId val="{00000013-3E4C-459C-8A62-76F8AB0E09C8}"/>
              </c:ext>
            </c:extLst>
          </c:dPt>
          <c:cat>
            <c:strRef>
              <c:f>Sheet1!$A$2:$A$15</c:f>
              <c:strCache>
                <c:ptCount val="14"/>
                <c:pt idx="0">
                  <c:v>Agriculture Food and Forestry</c:v>
                </c:pt>
                <c:pt idx="1">
                  <c:v>Bureau of Investigation</c:v>
                </c:pt>
                <c:pt idx="2">
                  <c:v>Bureau of Narcotics</c:v>
                </c:pt>
                <c:pt idx="3">
                  <c:v>Career and Technology Education</c:v>
                </c:pt>
                <c:pt idx="4">
                  <c:v>Commerce Dept.</c:v>
                </c:pt>
                <c:pt idx="5">
                  <c:v>Corporation Commission</c:v>
                </c:pt>
                <c:pt idx="6">
                  <c:v>Educational Quality and Accountability Office</c:v>
                </c:pt>
                <c:pt idx="7">
                  <c:v>Educational Television Authority</c:v>
                </c:pt>
                <c:pt idx="8">
                  <c:v>Employment Security Commission</c:v>
                </c:pt>
                <c:pt idx="9">
                  <c:v>Health Department</c:v>
                </c:pt>
                <c:pt idx="10">
                  <c:v>Historical Society</c:v>
                </c:pt>
                <c:pt idx="11">
                  <c:v>Indigent Defense System</c:v>
                </c:pt>
                <c:pt idx="12">
                  <c:v>Labor Dept.</c:v>
                </c:pt>
                <c:pt idx="13">
                  <c:v>Public Employees Retirement System</c:v>
                </c:pt>
              </c:strCache>
            </c:strRef>
          </c:cat>
          <c:val>
            <c:numRef>
              <c:f>Sheet1!$B$2:$B$15</c:f>
              <c:numCache>
                <c:formatCode>General</c:formatCode>
                <c:ptCount val="14"/>
                <c:pt idx="0">
                  <c:v>80</c:v>
                </c:pt>
                <c:pt idx="1">
                  <c:v>108</c:v>
                </c:pt>
                <c:pt idx="2">
                  <c:v>32</c:v>
                </c:pt>
                <c:pt idx="3">
                  <c:v>73</c:v>
                </c:pt>
                <c:pt idx="4">
                  <c:v>23</c:v>
                </c:pt>
                <c:pt idx="5">
                  <c:v>311</c:v>
                </c:pt>
                <c:pt idx="6">
                  <c:v>6</c:v>
                </c:pt>
                <c:pt idx="7">
                  <c:v>13</c:v>
                </c:pt>
                <c:pt idx="8">
                  <c:v>296</c:v>
                </c:pt>
                <c:pt idx="9">
                  <c:v>1</c:v>
                </c:pt>
                <c:pt idx="10">
                  <c:v>1</c:v>
                </c:pt>
                <c:pt idx="11">
                  <c:v>23</c:v>
                </c:pt>
                <c:pt idx="12">
                  <c:v>18</c:v>
                </c:pt>
                <c:pt idx="13">
                  <c:v>34</c:v>
                </c:pt>
              </c:numCache>
            </c:numRef>
          </c:val>
          <c:extLst>
            <c:ext xmlns:c16="http://schemas.microsoft.com/office/drawing/2014/chart" uri="{C3380CC4-5D6E-409C-BE32-E72D297353CC}">
              <c16:uniqueId val="{00000000-9B8F-4CA2-878E-7683557F2810}"/>
            </c:ext>
          </c:extLst>
        </c:ser>
        <c:dLbls>
          <c:showLegendKey val="0"/>
          <c:showVal val="0"/>
          <c:showCatName val="0"/>
          <c:showSerName val="0"/>
          <c:showPercent val="0"/>
          <c:showBubbleSize val="0"/>
        </c:dLbls>
        <c:gapWidth val="100"/>
        <c:axId val="1905404879"/>
        <c:axId val="6662656"/>
      </c:barChart>
      <c:catAx>
        <c:axId val="19054048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62656"/>
        <c:crosses val="autoZero"/>
        <c:auto val="1"/>
        <c:lblAlgn val="ctr"/>
        <c:lblOffset val="100"/>
        <c:noMultiLvlLbl val="0"/>
      </c:catAx>
      <c:valAx>
        <c:axId val="6662656"/>
        <c:scaling>
          <c:orientation val="minMax"/>
          <c:max val="32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54048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1"/>
            <c:invertIfNegative val="0"/>
            <c:bubble3D val="0"/>
            <c:extLst>
              <c:ext xmlns:c16="http://schemas.microsoft.com/office/drawing/2014/chart" uri="{C3380CC4-5D6E-409C-BE32-E72D297353CC}">
                <c16:uniqueId val="{00000003-9B8F-4CA2-878E-7683557F2810}"/>
              </c:ext>
            </c:extLst>
          </c:dPt>
          <c:dPt>
            <c:idx val="2"/>
            <c:invertIfNegative val="0"/>
            <c:bubble3D val="0"/>
            <c:extLst>
              <c:ext xmlns:c16="http://schemas.microsoft.com/office/drawing/2014/chart" uri="{C3380CC4-5D6E-409C-BE32-E72D297353CC}">
                <c16:uniqueId val="{00000002-9B8F-4CA2-878E-7683557F2810}"/>
              </c:ext>
            </c:extLst>
          </c:dPt>
          <c:dPt>
            <c:idx val="3"/>
            <c:invertIfNegative val="0"/>
            <c:bubble3D val="0"/>
            <c:extLst>
              <c:ext xmlns:c16="http://schemas.microsoft.com/office/drawing/2014/chart" uri="{C3380CC4-5D6E-409C-BE32-E72D297353CC}">
                <c16:uniqueId val="{00000001-9B8F-4CA2-878E-7683557F2810}"/>
              </c:ext>
            </c:extLst>
          </c:dPt>
          <c:dPt>
            <c:idx val="4"/>
            <c:invertIfNegative val="0"/>
            <c:bubble3D val="0"/>
            <c:extLst>
              <c:ext xmlns:c16="http://schemas.microsoft.com/office/drawing/2014/chart" uri="{C3380CC4-5D6E-409C-BE32-E72D297353CC}">
                <c16:uniqueId val="{0000000A-9B8F-4CA2-878E-7683557F2810}"/>
              </c:ext>
            </c:extLst>
          </c:dPt>
          <c:dPt>
            <c:idx val="5"/>
            <c:invertIfNegative val="0"/>
            <c:bubble3D val="0"/>
            <c:extLst>
              <c:ext xmlns:c16="http://schemas.microsoft.com/office/drawing/2014/chart" uri="{C3380CC4-5D6E-409C-BE32-E72D297353CC}">
                <c16:uniqueId val="{0000000B-9B8F-4CA2-878E-7683557F2810}"/>
              </c:ext>
            </c:extLst>
          </c:dPt>
          <c:dPt>
            <c:idx val="6"/>
            <c:invertIfNegative val="0"/>
            <c:bubble3D val="0"/>
            <c:extLst>
              <c:ext xmlns:c16="http://schemas.microsoft.com/office/drawing/2014/chart" uri="{C3380CC4-5D6E-409C-BE32-E72D297353CC}">
                <c16:uniqueId val="{00000007-9B8F-4CA2-878E-7683557F2810}"/>
              </c:ext>
            </c:extLst>
          </c:dPt>
          <c:dPt>
            <c:idx val="7"/>
            <c:invertIfNegative val="0"/>
            <c:bubble3D val="0"/>
            <c:extLst>
              <c:ext xmlns:c16="http://schemas.microsoft.com/office/drawing/2014/chart" uri="{C3380CC4-5D6E-409C-BE32-E72D297353CC}">
                <c16:uniqueId val="{0000000C-9B8F-4CA2-878E-7683557F2810}"/>
              </c:ext>
            </c:extLst>
          </c:dPt>
          <c:dPt>
            <c:idx val="8"/>
            <c:invertIfNegative val="0"/>
            <c:bubble3D val="0"/>
            <c:extLst>
              <c:ext xmlns:c16="http://schemas.microsoft.com/office/drawing/2014/chart" uri="{C3380CC4-5D6E-409C-BE32-E72D297353CC}">
                <c16:uniqueId val="{00000008-9B8F-4CA2-878E-7683557F2810}"/>
              </c:ext>
            </c:extLst>
          </c:dPt>
          <c:dPt>
            <c:idx val="9"/>
            <c:invertIfNegative val="0"/>
            <c:bubble3D val="0"/>
            <c:extLst>
              <c:ext xmlns:c16="http://schemas.microsoft.com/office/drawing/2014/chart" uri="{C3380CC4-5D6E-409C-BE32-E72D297353CC}">
                <c16:uniqueId val="{0000000D-9B8F-4CA2-878E-7683557F2810}"/>
              </c:ext>
            </c:extLst>
          </c:dPt>
          <c:dPt>
            <c:idx val="10"/>
            <c:invertIfNegative val="0"/>
            <c:bubble3D val="0"/>
            <c:extLst>
              <c:ext xmlns:c16="http://schemas.microsoft.com/office/drawing/2014/chart" uri="{C3380CC4-5D6E-409C-BE32-E72D297353CC}">
                <c16:uniqueId val="{00000006-9B8F-4CA2-878E-7683557F2810}"/>
              </c:ext>
            </c:extLst>
          </c:dPt>
          <c:dPt>
            <c:idx val="11"/>
            <c:invertIfNegative val="0"/>
            <c:bubble3D val="0"/>
            <c:extLst>
              <c:ext xmlns:c16="http://schemas.microsoft.com/office/drawing/2014/chart" uri="{C3380CC4-5D6E-409C-BE32-E72D297353CC}">
                <c16:uniqueId val="{0000000E-9B8F-4CA2-878E-7683557F2810}"/>
              </c:ext>
            </c:extLst>
          </c:dPt>
          <c:dPt>
            <c:idx val="12"/>
            <c:invertIfNegative val="0"/>
            <c:bubble3D val="0"/>
            <c:extLst>
              <c:ext xmlns:c16="http://schemas.microsoft.com/office/drawing/2014/chart" uri="{C3380CC4-5D6E-409C-BE32-E72D297353CC}">
                <c16:uniqueId val="{00000005-9B8F-4CA2-878E-7683557F2810}"/>
              </c:ext>
            </c:extLst>
          </c:dPt>
          <c:dPt>
            <c:idx val="13"/>
            <c:invertIfNegative val="0"/>
            <c:bubble3D val="0"/>
            <c:extLst>
              <c:ext xmlns:c16="http://schemas.microsoft.com/office/drawing/2014/chart" uri="{C3380CC4-5D6E-409C-BE32-E72D297353CC}">
                <c16:uniqueId val="{00000004-9B8F-4CA2-878E-7683557F2810}"/>
              </c:ext>
            </c:extLst>
          </c:dPt>
          <c:dPt>
            <c:idx val="14"/>
            <c:invertIfNegative val="0"/>
            <c:bubble3D val="0"/>
            <c:extLst>
              <c:ext xmlns:c16="http://schemas.microsoft.com/office/drawing/2014/chart" uri="{C3380CC4-5D6E-409C-BE32-E72D297353CC}">
                <c16:uniqueId val="{0000000F-9B8F-4CA2-878E-7683557F2810}"/>
              </c:ext>
            </c:extLst>
          </c:dPt>
          <c:dPt>
            <c:idx val="15"/>
            <c:invertIfNegative val="0"/>
            <c:bubble3D val="0"/>
            <c:extLst>
              <c:ext xmlns:c16="http://schemas.microsoft.com/office/drawing/2014/chart" uri="{C3380CC4-5D6E-409C-BE32-E72D297353CC}">
                <c16:uniqueId val="{00000010-9B8F-4CA2-878E-7683557F2810}"/>
              </c:ext>
            </c:extLst>
          </c:dPt>
          <c:dPt>
            <c:idx val="16"/>
            <c:invertIfNegative val="0"/>
            <c:bubble3D val="0"/>
            <c:extLst>
              <c:ext xmlns:c16="http://schemas.microsoft.com/office/drawing/2014/chart" uri="{C3380CC4-5D6E-409C-BE32-E72D297353CC}">
                <c16:uniqueId val="{00000011-9B8F-4CA2-878E-7683557F2810}"/>
              </c:ext>
            </c:extLst>
          </c:dPt>
          <c:dPt>
            <c:idx val="17"/>
            <c:invertIfNegative val="0"/>
            <c:bubble3D val="0"/>
            <c:extLst>
              <c:ext xmlns:c16="http://schemas.microsoft.com/office/drawing/2014/chart" uri="{C3380CC4-5D6E-409C-BE32-E72D297353CC}">
                <c16:uniqueId val="{00000012-9B8F-4CA2-878E-7683557F2810}"/>
              </c:ext>
            </c:extLst>
          </c:dPt>
          <c:dPt>
            <c:idx val="18"/>
            <c:invertIfNegative val="0"/>
            <c:bubble3D val="0"/>
            <c:extLst>
              <c:ext xmlns:c16="http://schemas.microsoft.com/office/drawing/2014/chart" uri="{C3380CC4-5D6E-409C-BE32-E72D297353CC}">
                <c16:uniqueId val="{00000013-9B8F-4CA2-878E-7683557F2810}"/>
              </c:ext>
            </c:extLst>
          </c:dPt>
          <c:dPt>
            <c:idx val="19"/>
            <c:invertIfNegative val="0"/>
            <c:bubble3D val="0"/>
            <c:extLst>
              <c:ext xmlns:c16="http://schemas.microsoft.com/office/drawing/2014/chart" uri="{C3380CC4-5D6E-409C-BE32-E72D297353CC}">
                <c16:uniqueId val="{00000014-9B8F-4CA2-878E-7683557F2810}"/>
              </c:ext>
            </c:extLst>
          </c:dPt>
          <c:dPt>
            <c:idx val="20"/>
            <c:invertIfNegative val="0"/>
            <c:bubble3D val="0"/>
            <c:extLst>
              <c:ext xmlns:c16="http://schemas.microsoft.com/office/drawing/2014/chart" uri="{C3380CC4-5D6E-409C-BE32-E72D297353CC}">
                <c16:uniqueId val="{00000013-3E4C-459C-8A62-76F8AB0E09C8}"/>
              </c:ext>
            </c:extLst>
          </c:dPt>
          <c:cat>
            <c:strRef>
              <c:f>Sheet1!$A$2:$A$6</c:f>
              <c:strCache>
                <c:ptCount val="5"/>
                <c:pt idx="0">
                  <c:v>Attorney General</c:v>
                </c:pt>
                <c:pt idx="1">
                  <c:v>Auditor and Inspector</c:v>
                </c:pt>
                <c:pt idx="2">
                  <c:v>District Attorney's Council</c:v>
                </c:pt>
                <c:pt idx="3">
                  <c:v>Insurance Department</c:v>
                </c:pt>
                <c:pt idx="4">
                  <c:v>Secretary of State</c:v>
                </c:pt>
              </c:strCache>
            </c:strRef>
          </c:cat>
          <c:val>
            <c:numRef>
              <c:f>Sheet1!$B$2:$B$6</c:f>
              <c:numCache>
                <c:formatCode>General</c:formatCode>
                <c:ptCount val="5"/>
                <c:pt idx="0">
                  <c:v>2</c:v>
                </c:pt>
                <c:pt idx="1">
                  <c:v>61</c:v>
                </c:pt>
                <c:pt idx="2">
                  <c:v>5</c:v>
                </c:pt>
                <c:pt idx="3">
                  <c:v>73</c:v>
                </c:pt>
                <c:pt idx="4">
                  <c:v>5</c:v>
                </c:pt>
              </c:numCache>
            </c:numRef>
          </c:val>
          <c:extLst>
            <c:ext xmlns:c16="http://schemas.microsoft.com/office/drawing/2014/chart" uri="{C3380CC4-5D6E-409C-BE32-E72D297353CC}">
              <c16:uniqueId val="{00000000-9B8F-4CA2-878E-7683557F2810}"/>
            </c:ext>
          </c:extLst>
        </c:ser>
        <c:dLbls>
          <c:showLegendKey val="0"/>
          <c:showVal val="0"/>
          <c:showCatName val="0"/>
          <c:showSerName val="0"/>
          <c:showPercent val="0"/>
          <c:showBubbleSize val="0"/>
        </c:dLbls>
        <c:gapWidth val="100"/>
        <c:axId val="1905404879"/>
        <c:axId val="6662656"/>
      </c:barChart>
      <c:catAx>
        <c:axId val="19054048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62656"/>
        <c:crosses val="autoZero"/>
        <c:auto val="1"/>
        <c:lblAlgn val="ctr"/>
        <c:lblOffset val="100"/>
        <c:noMultiLvlLbl val="0"/>
      </c:catAx>
      <c:valAx>
        <c:axId val="6662656"/>
        <c:scaling>
          <c:orientation val="minMax"/>
          <c:max val="7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54048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1"/>
            <c:invertIfNegative val="0"/>
            <c:bubble3D val="0"/>
            <c:extLst>
              <c:ext xmlns:c16="http://schemas.microsoft.com/office/drawing/2014/chart" uri="{C3380CC4-5D6E-409C-BE32-E72D297353CC}">
                <c16:uniqueId val="{00000003-9B8F-4CA2-878E-7683557F2810}"/>
              </c:ext>
            </c:extLst>
          </c:dPt>
          <c:dPt>
            <c:idx val="2"/>
            <c:invertIfNegative val="0"/>
            <c:bubble3D val="0"/>
            <c:extLst>
              <c:ext xmlns:c16="http://schemas.microsoft.com/office/drawing/2014/chart" uri="{C3380CC4-5D6E-409C-BE32-E72D297353CC}">
                <c16:uniqueId val="{00000002-9B8F-4CA2-878E-7683557F2810}"/>
              </c:ext>
            </c:extLst>
          </c:dPt>
          <c:dPt>
            <c:idx val="3"/>
            <c:invertIfNegative val="0"/>
            <c:bubble3D val="0"/>
            <c:extLst>
              <c:ext xmlns:c16="http://schemas.microsoft.com/office/drawing/2014/chart" uri="{C3380CC4-5D6E-409C-BE32-E72D297353CC}">
                <c16:uniqueId val="{00000001-9B8F-4CA2-878E-7683557F2810}"/>
              </c:ext>
            </c:extLst>
          </c:dPt>
          <c:dPt>
            <c:idx val="4"/>
            <c:invertIfNegative val="0"/>
            <c:bubble3D val="0"/>
            <c:extLst>
              <c:ext xmlns:c16="http://schemas.microsoft.com/office/drawing/2014/chart" uri="{C3380CC4-5D6E-409C-BE32-E72D297353CC}">
                <c16:uniqueId val="{0000000A-9B8F-4CA2-878E-7683557F2810}"/>
              </c:ext>
            </c:extLst>
          </c:dPt>
          <c:dPt>
            <c:idx val="5"/>
            <c:invertIfNegative val="0"/>
            <c:bubble3D val="0"/>
            <c:extLst>
              <c:ext xmlns:c16="http://schemas.microsoft.com/office/drawing/2014/chart" uri="{C3380CC4-5D6E-409C-BE32-E72D297353CC}">
                <c16:uniqueId val="{0000000B-9B8F-4CA2-878E-7683557F2810}"/>
              </c:ext>
            </c:extLst>
          </c:dPt>
          <c:dPt>
            <c:idx val="6"/>
            <c:invertIfNegative val="0"/>
            <c:bubble3D val="0"/>
            <c:extLst>
              <c:ext xmlns:c16="http://schemas.microsoft.com/office/drawing/2014/chart" uri="{C3380CC4-5D6E-409C-BE32-E72D297353CC}">
                <c16:uniqueId val="{00000007-9B8F-4CA2-878E-7683557F2810}"/>
              </c:ext>
            </c:extLst>
          </c:dPt>
          <c:dPt>
            <c:idx val="7"/>
            <c:invertIfNegative val="0"/>
            <c:bubble3D val="0"/>
            <c:extLst>
              <c:ext xmlns:c16="http://schemas.microsoft.com/office/drawing/2014/chart" uri="{C3380CC4-5D6E-409C-BE32-E72D297353CC}">
                <c16:uniqueId val="{0000000C-9B8F-4CA2-878E-7683557F2810}"/>
              </c:ext>
            </c:extLst>
          </c:dPt>
          <c:dPt>
            <c:idx val="8"/>
            <c:invertIfNegative val="0"/>
            <c:bubble3D val="0"/>
            <c:extLst>
              <c:ext xmlns:c16="http://schemas.microsoft.com/office/drawing/2014/chart" uri="{C3380CC4-5D6E-409C-BE32-E72D297353CC}">
                <c16:uniqueId val="{00000008-9B8F-4CA2-878E-7683557F2810}"/>
              </c:ext>
            </c:extLst>
          </c:dPt>
          <c:dPt>
            <c:idx val="9"/>
            <c:invertIfNegative val="0"/>
            <c:bubble3D val="0"/>
            <c:extLst>
              <c:ext xmlns:c16="http://schemas.microsoft.com/office/drawing/2014/chart" uri="{C3380CC4-5D6E-409C-BE32-E72D297353CC}">
                <c16:uniqueId val="{0000000D-9B8F-4CA2-878E-7683557F2810}"/>
              </c:ext>
            </c:extLst>
          </c:dPt>
          <c:dPt>
            <c:idx val="10"/>
            <c:invertIfNegative val="0"/>
            <c:bubble3D val="0"/>
            <c:extLst>
              <c:ext xmlns:c16="http://schemas.microsoft.com/office/drawing/2014/chart" uri="{C3380CC4-5D6E-409C-BE32-E72D297353CC}">
                <c16:uniqueId val="{00000006-9B8F-4CA2-878E-7683557F2810}"/>
              </c:ext>
            </c:extLst>
          </c:dPt>
          <c:dPt>
            <c:idx val="11"/>
            <c:invertIfNegative val="0"/>
            <c:bubble3D val="0"/>
            <c:extLst>
              <c:ext xmlns:c16="http://schemas.microsoft.com/office/drawing/2014/chart" uri="{C3380CC4-5D6E-409C-BE32-E72D297353CC}">
                <c16:uniqueId val="{0000000E-9B8F-4CA2-878E-7683557F2810}"/>
              </c:ext>
            </c:extLst>
          </c:dPt>
          <c:dPt>
            <c:idx val="12"/>
            <c:invertIfNegative val="0"/>
            <c:bubble3D val="0"/>
            <c:extLst>
              <c:ext xmlns:c16="http://schemas.microsoft.com/office/drawing/2014/chart" uri="{C3380CC4-5D6E-409C-BE32-E72D297353CC}">
                <c16:uniqueId val="{00000005-9B8F-4CA2-878E-7683557F2810}"/>
              </c:ext>
            </c:extLst>
          </c:dPt>
          <c:dPt>
            <c:idx val="13"/>
            <c:invertIfNegative val="0"/>
            <c:bubble3D val="0"/>
            <c:extLst>
              <c:ext xmlns:c16="http://schemas.microsoft.com/office/drawing/2014/chart" uri="{C3380CC4-5D6E-409C-BE32-E72D297353CC}">
                <c16:uniqueId val="{00000004-9B8F-4CA2-878E-7683557F2810}"/>
              </c:ext>
            </c:extLst>
          </c:dPt>
          <c:dPt>
            <c:idx val="14"/>
            <c:invertIfNegative val="0"/>
            <c:bubble3D val="0"/>
            <c:extLst>
              <c:ext xmlns:c16="http://schemas.microsoft.com/office/drawing/2014/chart" uri="{C3380CC4-5D6E-409C-BE32-E72D297353CC}">
                <c16:uniqueId val="{0000000F-9B8F-4CA2-878E-7683557F2810}"/>
              </c:ext>
            </c:extLst>
          </c:dPt>
          <c:dPt>
            <c:idx val="15"/>
            <c:invertIfNegative val="0"/>
            <c:bubble3D val="0"/>
            <c:extLst>
              <c:ext xmlns:c16="http://schemas.microsoft.com/office/drawing/2014/chart" uri="{C3380CC4-5D6E-409C-BE32-E72D297353CC}">
                <c16:uniqueId val="{00000010-9B8F-4CA2-878E-7683557F2810}"/>
              </c:ext>
            </c:extLst>
          </c:dPt>
          <c:dPt>
            <c:idx val="16"/>
            <c:invertIfNegative val="0"/>
            <c:bubble3D val="0"/>
            <c:extLst>
              <c:ext xmlns:c16="http://schemas.microsoft.com/office/drawing/2014/chart" uri="{C3380CC4-5D6E-409C-BE32-E72D297353CC}">
                <c16:uniqueId val="{00000011-9B8F-4CA2-878E-7683557F2810}"/>
              </c:ext>
            </c:extLst>
          </c:dPt>
          <c:dPt>
            <c:idx val="17"/>
            <c:invertIfNegative val="0"/>
            <c:bubble3D val="0"/>
            <c:extLst>
              <c:ext xmlns:c16="http://schemas.microsoft.com/office/drawing/2014/chart" uri="{C3380CC4-5D6E-409C-BE32-E72D297353CC}">
                <c16:uniqueId val="{00000012-9B8F-4CA2-878E-7683557F2810}"/>
              </c:ext>
            </c:extLst>
          </c:dPt>
          <c:dPt>
            <c:idx val="18"/>
            <c:invertIfNegative val="0"/>
            <c:bubble3D val="0"/>
            <c:extLst>
              <c:ext xmlns:c16="http://schemas.microsoft.com/office/drawing/2014/chart" uri="{C3380CC4-5D6E-409C-BE32-E72D297353CC}">
                <c16:uniqueId val="{00000013-9B8F-4CA2-878E-7683557F2810}"/>
              </c:ext>
            </c:extLst>
          </c:dPt>
          <c:dPt>
            <c:idx val="19"/>
            <c:invertIfNegative val="0"/>
            <c:bubble3D val="0"/>
            <c:extLst>
              <c:ext xmlns:c16="http://schemas.microsoft.com/office/drawing/2014/chart" uri="{C3380CC4-5D6E-409C-BE32-E72D297353CC}">
                <c16:uniqueId val="{00000014-9B8F-4CA2-878E-7683557F2810}"/>
              </c:ext>
            </c:extLst>
          </c:dPt>
          <c:dPt>
            <c:idx val="20"/>
            <c:invertIfNegative val="0"/>
            <c:bubble3D val="0"/>
            <c:extLst>
              <c:ext xmlns:c16="http://schemas.microsoft.com/office/drawing/2014/chart" uri="{C3380CC4-5D6E-409C-BE32-E72D297353CC}">
                <c16:uniqueId val="{00000013-3E4C-459C-8A62-76F8AB0E09C8}"/>
              </c:ext>
            </c:extLst>
          </c:dPt>
          <c:cat>
            <c:strRef>
              <c:f>Sheet1!$A$2:$A$5</c:f>
              <c:strCache>
                <c:ptCount val="4"/>
                <c:pt idx="0">
                  <c:v>Behavioral Health License Board</c:v>
                </c:pt>
                <c:pt idx="1">
                  <c:v>License Social Workers Board</c:v>
                </c:pt>
                <c:pt idx="2">
                  <c:v>Multiple Injury Trust Fund</c:v>
                </c:pt>
                <c:pt idx="3">
                  <c:v>Workers Comp Commission Existing Claims</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9B8F-4CA2-878E-7683557F2810}"/>
            </c:ext>
          </c:extLst>
        </c:ser>
        <c:dLbls>
          <c:showLegendKey val="0"/>
          <c:showVal val="0"/>
          <c:showCatName val="0"/>
          <c:showSerName val="0"/>
          <c:showPercent val="0"/>
          <c:showBubbleSize val="0"/>
        </c:dLbls>
        <c:gapWidth val="100"/>
        <c:axId val="1905404879"/>
        <c:axId val="6662656"/>
      </c:barChart>
      <c:catAx>
        <c:axId val="19054048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62656"/>
        <c:crosses val="autoZero"/>
        <c:auto val="1"/>
        <c:lblAlgn val="ctr"/>
        <c:lblOffset val="100"/>
        <c:noMultiLvlLbl val="0"/>
      </c:catAx>
      <c:valAx>
        <c:axId val="6662656"/>
        <c:scaling>
          <c:orientation val="minMax"/>
          <c:max val="2"/>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5404879"/>
        <c:crosses val="autoZero"/>
        <c:crossBetween val="between"/>
        <c:minorUnit val="0.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50"/>
              </a:solidFill>
              <a:ln w="19050">
                <a:noFill/>
              </a:ln>
              <a:effectLst/>
            </c:spPr>
            <c:extLst>
              <c:ext xmlns:c16="http://schemas.microsoft.com/office/drawing/2014/chart" uri="{C3380CC4-5D6E-409C-BE32-E72D297353CC}">
                <c16:uniqueId val="{00000001-32E0-4154-A141-7EE81DEF2E29}"/>
              </c:ext>
            </c:extLst>
          </c:dPt>
          <c:dPt>
            <c:idx val="1"/>
            <c:bubble3D val="0"/>
            <c:spPr>
              <a:solidFill>
                <a:srgbClr val="FF0000"/>
              </a:solidFill>
              <a:ln w="19050">
                <a:noFill/>
              </a:ln>
              <a:effectLst/>
            </c:spPr>
            <c:extLst>
              <c:ext xmlns:c16="http://schemas.microsoft.com/office/drawing/2014/chart" uri="{C3380CC4-5D6E-409C-BE32-E72D297353CC}">
                <c16:uniqueId val="{00000003-32E0-4154-A141-7EE81DEF2E29}"/>
              </c:ext>
            </c:extLst>
          </c:dPt>
          <c:dPt>
            <c:idx val="2"/>
            <c:bubble3D val="0"/>
            <c:spPr>
              <a:solidFill>
                <a:srgbClr val="FF9900"/>
              </a:solidFill>
              <a:ln w="19050">
                <a:noFill/>
              </a:ln>
              <a:effectLst/>
            </c:spPr>
            <c:extLst>
              <c:ext xmlns:c16="http://schemas.microsoft.com/office/drawing/2014/chart" uri="{C3380CC4-5D6E-409C-BE32-E72D297353CC}">
                <c16:uniqueId val="{00000005-32E0-4154-A141-7EE81DEF2E29}"/>
              </c:ext>
            </c:extLst>
          </c:dPt>
          <c:dPt>
            <c:idx val="3"/>
            <c:bubble3D val="0"/>
            <c:spPr>
              <a:solidFill>
                <a:srgbClr val="FFFF00"/>
              </a:solidFill>
              <a:ln w="19050">
                <a:noFill/>
              </a:ln>
              <a:effectLst/>
            </c:spPr>
            <c:extLst>
              <c:ext xmlns:c16="http://schemas.microsoft.com/office/drawing/2014/chart" uri="{C3380CC4-5D6E-409C-BE32-E72D297353CC}">
                <c16:uniqueId val="{00000007-32E0-4154-A141-7EE81DEF2E29}"/>
              </c:ext>
            </c:extLst>
          </c:dPt>
          <c:dPt>
            <c:idx val="4"/>
            <c:bubble3D val="0"/>
            <c:spPr>
              <a:solidFill>
                <a:srgbClr val="92D050"/>
              </a:solidFill>
              <a:ln w="19050">
                <a:noFill/>
              </a:ln>
              <a:effectLst/>
            </c:spPr>
            <c:extLst>
              <c:ext xmlns:c16="http://schemas.microsoft.com/office/drawing/2014/chart" uri="{C3380CC4-5D6E-409C-BE32-E72D297353CC}">
                <c16:uniqueId val="{00000009-32E0-4154-A141-7EE81DEF2E29}"/>
              </c:ext>
            </c:extLst>
          </c:dPt>
          <c:cat>
            <c:strRef>
              <c:f>Sheet1!$A$2:$A$6</c:f>
              <c:strCache>
                <c:ptCount val="5"/>
                <c:pt idx="0">
                  <c:v>strongly agree</c:v>
                </c:pt>
                <c:pt idx="1">
                  <c:v>strongly disagree</c:v>
                </c:pt>
                <c:pt idx="2">
                  <c:v>somewhat disagree</c:v>
                </c:pt>
                <c:pt idx="3">
                  <c:v>neutral</c:v>
                </c:pt>
                <c:pt idx="4">
                  <c:v>somewhat agree</c:v>
                </c:pt>
              </c:strCache>
            </c:strRef>
          </c:cat>
          <c:val>
            <c:numRef>
              <c:f>Sheet1!$B$2:$B$6</c:f>
              <c:numCache>
                <c:formatCode>General</c:formatCode>
                <c:ptCount val="5"/>
                <c:pt idx="0">
                  <c:v>2203</c:v>
                </c:pt>
                <c:pt idx="1">
                  <c:v>1262</c:v>
                </c:pt>
                <c:pt idx="2">
                  <c:v>1117</c:v>
                </c:pt>
                <c:pt idx="3">
                  <c:v>4629</c:v>
                </c:pt>
                <c:pt idx="4">
                  <c:v>2965</c:v>
                </c:pt>
              </c:numCache>
            </c:numRef>
          </c:val>
          <c:extLst>
            <c:ext xmlns:c16="http://schemas.microsoft.com/office/drawing/2014/chart" uri="{C3380CC4-5D6E-409C-BE32-E72D297353CC}">
              <c16:uniqueId val="{0000000A-32E0-4154-A141-7EE81DEF2E2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50"/>
              </a:solidFill>
              <a:ln w="19050">
                <a:noFill/>
              </a:ln>
              <a:effectLst/>
            </c:spPr>
            <c:extLst>
              <c:ext xmlns:c16="http://schemas.microsoft.com/office/drawing/2014/chart" uri="{C3380CC4-5D6E-409C-BE32-E72D297353CC}">
                <c16:uniqueId val="{00000001-318B-4CAB-A91F-4E57564C03C0}"/>
              </c:ext>
            </c:extLst>
          </c:dPt>
          <c:dPt>
            <c:idx val="1"/>
            <c:bubble3D val="0"/>
            <c:spPr>
              <a:solidFill>
                <a:srgbClr val="FF0000"/>
              </a:solidFill>
              <a:ln w="19050">
                <a:noFill/>
              </a:ln>
              <a:effectLst/>
            </c:spPr>
            <c:extLst>
              <c:ext xmlns:c16="http://schemas.microsoft.com/office/drawing/2014/chart" uri="{C3380CC4-5D6E-409C-BE32-E72D297353CC}">
                <c16:uniqueId val="{00000003-318B-4CAB-A91F-4E57564C03C0}"/>
              </c:ext>
            </c:extLst>
          </c:dPt>
          <c:dPt>
            <c:idx val="2"/>
            <c:bubble3D val="0"/>
            <c:spPr>
              <a:solidFill>
                <a:srgbClr val="FF9900"/>
              </a:solidFill>
              <a:ln w="19050">
                <a:noFill/>
              </a:ln>
              <a:effectLst/>
            </c:spPr>
            <c:extLst>
              <c:ext xmlns:c16="http://schemas.microsoft.com/office/drawing/2014/chart" uri="{C3380CC4-5D6E-409C-BE32-E72D297353CC}">
                <c16:uniqueId val="{00000005-318B-4CAB-A91F-4E57564C03C0}"/>
              </c:ext>
            </c:extLst>
          </c:dPt>
          <c:dPt>
            <c:idx val="3"/>
            <c:bubble3D val="0"/>
            <c:spPr>
              <a:solidFill>
                <a:srgbClr val="FFFF00"/>
              </a:solidFill>
              <a:ln w="19050">
                <a:noFill/>
              </a:ln>
              <a:effectLst/>
            </c:spPr>
            <c:extLst>
              <c:ext xmlns:c16="http://schemas.microsoft.com/office/drawing/2014/chart" uri="{C3380CC4-5D6E-409C-BE32-E72D297353CC}">
                <c16:uniqueId val="{00000007-318B-4CAB-A91F-4E57564C03C0}"/>
              </c:ext>
            </c:extLst>
          </c:dPt>
          <c:dPt>
            <c:idx val="4"/>
            <c:bubble3D val="0"/>
            <c:spPr>
              <a:solidFill>
                <a:srgbClr val="92D050"/>
              </a:solidFill>
              <a:ln w="19050">
                <a:noFill/>
              </a:ln>
              <a:effectLst/>
            </c:spPr>
            <c:extLst>
              <c:ext xmlns:c16="http://schemas.microsoft.com/office/drawing/2014/chart" uri="{C3380CC4-5D6E-409C-BE32-E72D297353CC}">
                <c16:uniqueId val="{00000009-318B-4CAB-A91F-4E57564C03C0}"/>
              </c:ext>
            </c:extLst>
          </c:dPt>
          <c:cat>
            <c:strRef>
              <c:f>Sheet1!$A$2:$A$6</c:f>
              <c:strCache>
                <c:ptCount val="5"/>
                <c:pt idx="0">
                  <c:v>strongly agree</c:v>
                </c:pt>
                <c:pt idx="1">
                  <c:v>strongly disagree</c:v>
                </c:pt>
                <c:pt idx="2">
                  <c:v>somewhat disagree</c:v>
                </c:pt>
                <c:pt idx="3">
                  <c:v>neutral</c:v>
                </c:pt>
                <c:pt idx="4">
                  <c:v>somewhat agree</c:v>
                </c:pt>
              </c:strCache>
            </c:strRef>
          </c:cat>
          <c:val>
            <c:numRef>
              <c:f>Sheet1!$B$2:$B$6</c:f>
              <c:numCache>
                <c:formatCode>General</c:formatCode>
                <c:ptCount val="5"/>
                <c:pt idx="0">
                  <c:v>5105</c:v>
                </c:pt>
                <c:pt idx="1">
                  <c:v>1849</c:v>
                </c:pt>
                <c:pt idx="2">
                  <c:v>1559</c:v>
                </c:pt>
                <c:pt idx="3">
                  <c:v>9496</c:v>
                </c:pt>
                <c:pt idx="4">
                  <c:v>6343</c:v>
                </c:pt>
              </c:numCache>
            </c:numRef>
          </c:val>
          <c:extLst>
            <c:ext xmlns:c16="http://schemas.microsoft.com/office/drawing/2014/chart" uri="{C3380CC4-5D6E-409C-BE32-E72D297353CC}">
              <c16:uniqueId val="{0000000A-318B-4CAB-A91F-4E57564C03C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50"/>
              </a:solidFill>
              <a:ln w="19050">
                <a:noFill/>
              </a:ln>
              <a:effectLst/>
            </c:spPr>
            <c:extLst>
              <c:ext xmlns:c16="http://schemas.microsoft.com/office/drawing/2014/chart" uri="{C3380CC4-5D6E-409C-BE32-E72D297353CC}">
                <c16:uniqueId val="{00000001-76A5-400C-894E-5E92AE25D982}"/>
              </c:ext>
            </c:extLst>
          </c:dPt>
          <c:dPt>
            <c:idx val="1"/>
            <c:bubble3D val="0"/>
            <c:spPr>
              <a:solidFill>
                <a:srgbClr val="FF0000"/>
              </a:solidFill>
              <a:ln w="19050">
                <a:noFill/>
              </a:ln>
              <a:effectLst/>
            </c:spPr>
            <c:extLst>
              <c:ext xmlns:c16="http://schemas.microsoft.com/office/drawing/2014/chart" uri="{C3380CC4-5D6E-409C-BE32-E72D297353CC}">
                <c16:uniqueId val="{00000003-76A5-400C-894E-5E92AE25D982}"/>
              </c:ext>
            </c:extLst>
          </c:dPt>
          <c:dPt>
            <c:idx val="2"/>
            <c:bubble3D val="0"/>
            <c:spPr>
              <a:solidFill>
                <a:srgbClr val="FF9900"/>
              </a:solidFill>
              <a:ln w="19050">
                <a:noFill/>
              </a:ln>
              <a:effectLst/>
            </c:spPr>
            <c:extLst>
              <c:ext xmlns:c16="http://schemas.microsoft.com/office/drawing/2014/chart" uri="{C3380CC4-5D6E-409C-BE32-E72D297353CC}">
                <c16:uniqueId val="{00000005-76A5-400C-894E-5E92AE25D982}"/>
              </c:ext>
            </c:extLst>
          </c:dPt>
          <c:dPt>
            <c:idx val="3"/>
            <c:bubble3D val="0"/>
            <c:spPr>
              <a:solidFill>
                <a:srgbClr val="FFFF00"/>
              </a:solidFill>
              <a:ln w="19050">
                <a:noFill/>
              </a:ln>
              <a:effectLst/>
            </c:spPr>
            <c:extLst>
              <c:ext xmlns:c16="http://schemas.microsoft.com/office/drawing/2014/chart" uri="{C3380CC4-5D6E-409C-BE32-E72D297353CC}">
                <c16:uniqueId val="{00000007-76A5-400C-894E-5E92AE25D982}"/>
              </c:ext>
            </c:extLst>
          </c:dPt>
          <c:dPt>
            <c:idx val="4"/>
            <c:bubble3D val="0"/>
            <c:spPr>
              <a:solidFill>
                <a:srgbClr val="92D050"/>
              </a:solidFill>
              <a:ln w="19050">
                <a:noFill/>
              </a:ln>
              <a:effectLst/>
            </c:spPr>
            <c:extLst>
              <c:ext xmlns:c16="http://schemas.microsoft.com/office/drawing/2014/chart" uri="{C3380CC4-5D6E-409C-BE32-E72D297353CC}">
                <c16:uniqueId val="{00000009-76A5-400C-894E-5E92AE25D982}"/>
              </c:ext>
            </c:extLst>
          </c:dPt>
          <c:cat>
            <c:strRef>
              <c:f>Sheet1!$A$2:$A$6</c:f>
              <c:strCache>
                <c:ptCount val="5"/>
                <c:pt idx="0">
                  <c:v>strongly agree</c:v>
                </c:pt>
                <c:pt idx="1">
                  <c:v>strongly disagree</c:v>
                </c:pt>
                <c:pt idx="2">
                  <c:v>somewhat disagree</c:v>
                </c:pt>
                <c:pt idx="3">
                  <c:v>neutral</c:v>
                </c:pt>
                <c:pt idx="4">
                  <c:v>somewhat agree</c:v>
                </c:pt>
              </c:strCache>
            </c:strRef>
          </c:cat>
          <c:val>
            <c:numRef>
              <c:f>Sheet1!$B$2:$B$6</c:f>
              <c:numCache>
                <c:formatCode>General</c:formatCode>
                <c:ptCount val="5"/>
                <c:pt idx="0">
                  <c:v>3013</c:v>
                </c:pt>
                <c:pt idx="1">
                  <c:v>4878</c:v>
                </c:pt>
                <c:pt idx="2">
                  <c:v>3723</c:v>
                </c:pt>
                <c:pt idx="3">
                  <c:v>6482</c:v>
                </c:pt>
                <c:pt idx="4">
                  <c:v>6256</c:v>
                </c:pt>
              </c:numCache>
            </c:numRef>
          </c:val>
          <c:extLst>
            <c:ext xmlns:c16="http://schemas.microsoft.com/office/drawing/2014/chart" uri="{C3380CC4-5D6E-409C-BE32-E72D297353CC}">
              <c16:uniqueId val="{0000000A-76A5-400C-894E-5E92AE25D98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50"/>
              </a:solidFill>
              <a:ln w="19050">
                <a:noFill/>
              </a:ln>
              <a:effectLst/>
            </c:spPr>
            <c:extLst>
              <c:ext xmlns:c16="http://schemas.microsoft.com/office/drawing/2014/chart" uri="{C3380CC4-5D6E-409C-BE32-E72D297353CC}">
                <c16:uniqueId val="{00000001-1A1C-477B-A60C-7A2F08CE1927}"/>
              </c:ext>
            </c:extLst>
          </c:dPt>
          <c:dPt>
            <c:idx val="1"/>
            <c:bubble3D val="0"/>
            <c:spPr>
              <a:solidFill>
                <a:srgbClr val="FF0000"/>
              </a:solidFill>
              <a:ln w="19050">
                <a:noFill/>
              </a:ln>
              <a:effectLst/>
            </c:spPr>
            <c:extLst>
              <c:ext xmlns:c16="http://schemas.microsoft.com/office/drawing/2014/chart" uri="{C3380CC4-5D6E-409C-BE32-E72D297353CC}">
                <c16:uniqueId val="{00000003-1A1C-477B-A60C-7A2F08CE1927}"/>
              </c:ext>
            </c:extLst>
          </c:dPt>
          <c:dPt>
            <c:idx val="2"/>
            <c:bubble3D val="0"/>
            <c:spPr>
              <a:solidFill>
                <a:srgbClr val="FF9900"/>
              </a:solidFill>
              <a:ln w="19050">
                <a:noFill/>
              </a:ln>
              <a:effectLst/>
            </c:spPr>
            <c:extLst>
              <c:ext xmlns:c16="http://schemas.microsoft.com/office/drawing/2014/chart" uri="{C3380CC4-5D6E-409C-BE32-E72D297353CC}">
                <c16:uniqueId val="{00000005-1A1C-477B-A60C-7A2F08CE1927}"/>
              </c:ext>
            </c:extLst>
          </c:dPt>
          <c:dPt>
            <c:idx val="3"/>
            <c:bubble3D val="0"/>
            <c:spPr>
              <a:solidFill>
                <a:srgbClr val="FFFF00"/>
              </a:solidFill>
              <a:ln w="19050">
                <a:noFill/>
              </a:ln>
              <a:effectLst/>
            </c:spPr>
            <c:extLst>
              <c:ext xmlns:c16="http://schemas.microsoft.com/office/drawing/2014/chart" uri="{C3380CC4-5D6E-409C-BE32-E72D297353CC}">
                <c16:uniqueId val="{00000007-1A1C-477B-A60C-7A2F08CE1927}"/>
              </c:ext>
            </c:extLst>
          </c:dPt>
          <c:dPt>
            <c:idx val="4"/>
            <c:bubble3D val="0"/>
            <c:spPr>
              <a:solidFill>
                <a:srgbClr val="92D050"/>
              </a:solidFill>
              <a:ln w="19050">
                <a:noFill/>
              </a:ln>
              <a:effectLst/>
            </c:spPr>
            <c:extLst>
              <c:ext xmlns:c16="http://schemas.microsoft.com/office/drawing/2014/chart" uri="{C3380CC4-5D6E-409C-BE32-E72D297353CC}">
                <c16:uniqueId val="{00000009-1A1C-477B-A60C-7A2F08CE1927}"/>
              </c:ext>
            </c:extLst>
          </c:dPt>
          <c:cat>
            <c:strRef>
              <c:f>Sheet1!$A$2:$A$6</c:f>
              <c:strCache>
                <c:ptCount val="5"/>
                <c:pt idx="0">
                  <c:v>strongly agree</c:v>
                </c:pt>
                <c:pt idx="1">
                  <c:v>strongly disagree</c:v>
                </c:pt>
                <c:pt idx="2">
                  <c:v>somewhat disagree</c:v>
                </c:pt>
                <c:pt idx="3">
                  <c:v>neutral</c:v>
                </c:pt>
                <c:pt idx="4">
                  <c:v>somewhat agree</c:v>
                </c:pt>
              </c:strCache>
            </c:strRef>
          </c:cat>
          <c:val>
            <c:numRef>
              <c:f>Sheet1!$B$2:$B$6</c:f>
              <c:numCache>
                <c:formatCode>General</c:formatCode>
                <c:ptCount val="5"/>
                <c:pt idx="0">
                  <c:v>1428</c:v>
                </c:pt>
                <c:pt idx="1">
                  <c:v>1562</c:v>
                </c:pt>
                <c:pt idx="2">
                  <c:v>1398</c:v>
                </c:pt>
                <c:pt idx="3">
                  <c:v>5006</c:v>
                </c:pt>
                <c:pt idx="4">
                  <c:v>2782</c:v>
                </c:pt>
              </c:numCache>
            </c:numRef>
          </c:val>
          <c:extLst>
            <c:ext xmlns:c16="http://schemas.microsoft.com/office/drawing/2014/chart" uri="{C3380CC4-5D6E-409C-BE32-E72D297353CC}">
              <c16:uniqueId val="{0000000A-1A1C-477B-A60C-7A2F08CE192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Sheet1!$A$2:$A$23</c:f>
              <c:numCache>
                <c:formatCode>m/d/yyyy</c:formatCode>
                <c:ptCount val="22"/>
                <c:pt idx="0">
                  <c:v>44449</c:v>
                </c:pt>
                <c:pt idx="1">
                  <c:v>44450</c:v>
                </c:pt>
                <c:pt idx="2">
                  <c:v>44451</c:v>
                </c:pt>
                <c:pt idx="3">
                  <c:v>44452</c:v>
                </c:pt>
                <c:pt idx="4">
                  <c:v>44453</c:v>
                </c:pt>
                <c:pt idx="5">
                  <c:v>44454</c:v>
                </c:pt>
                <c:pt idx="6">
                  <c:v>44455</c:v>
                </c:pt>
                <c:pt idx="7">
                  <c:v>44456</c:v>
                </c:pt>
                <c:pt idx="8">
                  <c:v>44457</c:v>
                </c:pt>
                <c:pt idx="9">
                  <c:v>44458</c:v>
                </c:pt>
                <c:pt idx="10">
                  <c:v>44459</c:v>
                </c:pt>
                <c:pt idx="11">
                  <c:v>44460</c:v>
                </c:pt>
                <c:pt idx="12">
                  <c:v>44461</c:v>
                </c:pt>
                <c:pt idx="13">
                  <c:v>44462</c:v>
                </c:pt>
                <c:pt idx="14">
                  <c:v>44463</c:v>
                </c:pt>
                <c:pt idx="15">
                  <c:v>44464</c:v>
                </c:pt>
                <c:pt idx="16">
                  <c:v>44465</c:v>
                </c:pt>
                <c:pt idx="17">
                  <c:v>44466</c:v>
                </c:pt>
                <c:pt idx="18">
                  <c:v>44467</c:v>
                </c:pt>
                <c:pt idx="19">
                  <c:v>44468</c:v>
                </c:pt>
                <c:pt idx="20">
                  <c:v>44469</c:v>
                </c:pt>
                <c:pt idx="21">
                  <c:v>44470</c:v>
                </c:pt>
              </c:numCache>
            </c:numRef>
          </c:cat>
          <c:val>
            <c:numRef>
              <c:f>Sheet1!$B$2:$B$23</c:f>
              <c:numCache>
                <c:formatCode>General</c:formatCode>
                <c:ptCount val="22"/>
                <c:pt idx="0">
                  <c:v>83</c:v>
                </c:pt>
                <c:pt idx="1">
                  <c:v>3</c:v>
                </c:pt>
                <c:pt idx="2">
                  <c:v>3</c:v>
                </c:pt>
                <c:pt idx="3">
                  <c:v>713</c:v>
                </c:pt>
                <c:pt idx="4">
                  <c:v>486</c:v>
                </c:pt>
                <c:pt idx="5">
                  <c:v>155</c:v>
                </c:pt>
                <c:pt idx="6">
                  <c:v>470</c:v>
                </c:pt>
                <c:pt idx="7">
                  <c:v>334</c:v>
                </c:pt>
                <c:pt idx="8">
                  <c:v>3</c:v>
                </c:pt>
                <c:pt idx="9">
                  <c:v>10</c:v>
                </c:pt>
                <c:pt idx="10">
                  <c:v>98</c:v>
                </c:pt>
                <c:pt idx="11">
                  <c:v>593</c:v>
                </c:pt>
                <c:pt idx="12">
                  <c:v>264</c:v>
                </c:pt>
                <c:pt idx="13">
                  <c:v>156</c:v>
                </c:pt>
                <c:pt idx="14">
                  <c:v>49</c:v>
                </c:pt>
                <c:pt idx="15">
                  <c:v>17</c:v>
                </c:pt>
                <c:pt idx="16">
                  <c:v>3</c:v>
                </c:pt>
                <c:pt idx="17">
                  <c:v>740</c:v>
                </c:pt>
                <c:pt idx="18">
                  <c:v>549</c:v>
                </c:pt>
                <c:pt idx="19">
                  <c:v>241</c:v>
                </c:pt>
                <c:pt idx="20">
                  <c:v>162</c:v>
                </c:pt>
                <c:pt idx="21">
                  <c:v>18</c:v>
                </c:pt>
              </c:numCache>
            </c:numRef>
          </c:val>
          <c:extLst>
            <c:ext xmlns:c16="http://schemas.microsoft.com/office/drawing/2014/chart" uri="{C3380CC4-5D6E-409C-BE32-E72D297353CC}">
              <c16:uniqueId val="{00000000-F72A-4639-BE2B-DE7C1742CA13}"/>
            </c:ext>
          </c:extLst>
        </c:ser>
        <c:dLbls>
          <c:showLegendKey val="0"/>
          <c:showVal val="0"/>
          <c:showCatName val="0"/>
          <c:showSerName val="0"/>
          <c:showPercent val="0"/>
          <c:showBubbleSize val="0"/>
        </c:dLbls>
        <c:gapWidth val="219"/>
        <c:overlap val="-27"/>
        <c:axId val="454428848"/>
        <c:axId val="674912416"/>
      </c:barChart>
      <c:dateAx>
        <c:axId val="454428848"/>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74912416"/>
        <c:crosses val="autoZero"/>
        <c:auto val="1"/>
        <c:lblOffset val="100"/>
        <c:baseTimeUnit val="days"/>
      </c:dateAx>
      <c:valAx>
        <c:axId val="674912416"/>
        <c:scaling>
          <c:orientation val="minMax"/>
          <c:max val="7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4428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88C0-42E6-BAA7-398B24B5C1E4}"/>
              </c:ext>
            </c:extLst>
          </c:dPt>
          <c:dPt>
            <c:idx val="1"/>
            <c:bubble3D val="0"/>
            <c:spPr>
              <a:solidFill>
                <a:schemeClr val="accent2"/>
              </a:solidFill>
              <a:ln>
                <a:noFill/>
              </a:ln>
              <a:effectLst/>
            </c:spPr>
            <c:extLst>
              <c:ext xmlns:c16="http://schemas.microsoft.com/office/drawing/2014/chart" uri="{C3380CC4-5D6E-409C-BE32-E72D297353CC}">
                <c16:uniqueId val="{00000003-88C0-42E6-BAA7-398B24B5C1E4}"/>
              </c:ext>
            </c:extLst>
          </c:dPt>
          <c:dPt>
            <c:idx val="2"/>
            <c:bubble3D val="0"/>
            <c:spPr>
              <a:solidFill>
                <a:schemeClr val="accent3"/>
              </a:solidFill>
              <a:ln>
                <a:noFill/>
              </a:ln>
              <a:effectLst/>
            </c:spPr>
            <c:extLst>
              <c:ext xmlns:c16="http://schemas.microsoft.com/office/drawing/2014/chart" uri="{C3380CC4-5D6E-409C-BE32-E72D297353CC}">
                <c16:uniqueId val="{00000005-88C0-42E6-BAA7-398B24B5C1E4}"/>
              </c:ext>
            </c:extLst>
          </c:dPt>
          <c:dPt>
            <c:idx val="3"/>
            <c:bubble3D val="0"/>
            <c:spPr>
              <a:solidFill>
                <a:schemeClr val="accent4"/>
              </a:solidFill>
              <a:ln>
                <a:noFill/>
              </a:ln>
              <a:effectLst/>
            </c:spPr>
            <c:extLst>
              <c:ext xmlns:c16="http://schemas.microsoft.com/office/drawing/2014/chart" uri="{C3380CC4-5D6E-409C-BE32-E72D297353CC}">
                <c16:uniqueId val="{00000007-88C0-42E6-BAA7-398B24B5C1E4}"/>
              </c:ext>
            </c:extLst>
          </c:dPt>
          <c:dPt>
            <c:idx val="4"/>
            <c:bubble3D val="0"/>
            <c:spPr>
              <a:solidFill>
                <a:schemeClr val="accent5"/>
              </a:solidFill>
              <a:ln>
                <a:noFill/>
              </a:ln>
              <a:effectLst/>
            </c:spPr>
            <c:extLst>
              <c:ext xmlns:c16="http://schemas.microsoft.com/office/drawing/2014/chart" uri="{C3380CC4-5D6E-409C-BE32-E72D297353CC}">
                <c16:uniqueId val="{00000009-88C0-42E6-BAA7-398B24B5C1E4}"/>
              </c:ext>
            </c:extLst>
          </c:dPt>
          <c:dPt>
            <c:idx val="5"/>
            <c:bubble3D val="0"/>
            <c:spPr>
              <a:solidFill>
                <a:schemeClr val="accent6"/>
              </a:solidFill>
              <a:ln>
                <a:noFill/>
              </a:ln>
              <a:effectLst/>
            </c:spPr>
            <c:extLst>
              <c:ext xmlns:c16="http://schemas.microsoft.com/office/drawing/2014/chart" uri="{C3380CC4-5D6E-409C-BE32-E72D297353CC}">
                <c16:uniqueId val="{0000000B-88C0-42E6-BAA7-398B24B5C1E4}"/>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88C0-42E6-BAA7-398B24B5C1E4}"/>
              </c:ext>
            </c:extLst>
          </c:dPt>
          <c:cat>
            <c:strRef>
              <c:f>Sheet1!$A$2:$A$8</c:f>
              <c:strCache>
                <c:ptCount val="7"/>
                <c:pt idx="0">
                  <c:v>Digital or In-person meeting</c:v>
                </c:pt>
                <c:pt idx="1">
                  <c:v>Direct email</c:v>
                </c:pt>
                <c:pt idx="2">
                  <c:v>Printed materials</c:v>
                </c:pt>
                <c:pt idx="3">
                  <c:v>HR/Shared Services </c:v>
                </c:pt>
                <c:pt idx="4">
                  <c:v>Word-of-mouth</c:v>
                </c:pt>
                <c:pt idx="5">
                  <c:v>Yammer</c:v>
                </c:pt>
                <c:pt idx="6">
                  <c:v>SharePoint</c:v>
                </c:pt>
              </c:strCache>
            </c:strRef>
          </c:cat>
          <c:val>
            <c:numRef>
              <c:f>Sheet1!$B$2:$B$8</c:f>
              <c:numCache>
                <c:formatCode>General</c:formatCode>
                <c:ptCount val="7"/>
                <c:pt idx="0">
                  <c:v>10</c:v>
                </c:pt>
                <c:pt idx="1">
                  <c:v>4</c:v>
                </c:pt>
                <c:pt idx="2">
                  <c:v>3</c:v>
                </c:pt>
                <c:pt idx="3">
                  <c:v>14</c:v>
                </c:pt>
                <c:pt idx="4">
                  <c:v>2</c:v>
                </c:pt>
                <c:pt idx="5">
                  <c:v>3</c:v>
                </c:pt>
                <c:pt idx="6">
                  <c:v>3</c:v>
                </c:pt>
              </c:numCache>
            </c:numRef>
          </c:val>
          <c:extLst>
            <c:ext xmlns:c16="http://schemas.microsoft.com/office/drawing/2014/chart" uri="{C3380CC4-5D6E-409C-BE32-E72D297353CC}">
              <c16:uniqueId val="{00000000-2A3B-4367-8EDA-EB0C05A48E98}"/>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6.1633045352368493E-2"/>
          <c:y val="0.73332707921363771"/>
          <c:w val="0.87673373278225952"/>
          <c:h val="0.2666729207863622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Agency email</c:v>
                </c:pt>
              </c:strCache>
            </c:strRef>
          </c:tx>
          <c:spPr>
            <a:solidFill>
              <a:schemeClr val="accent1"/>
            </a:solidFill>
            <a:ln>
              <a:noFill/>
            </a:ln>
            <a:effectLst/>
            <a:sp3d/>
          </c:spPr>
          <c:invertIfNegative val="0"/>
          <c:dLbls>
            <c:delete val="1"/>
          </c:dLbls>
          <c:cat>
            <c:strRef>
              <c:f>Sheet1!$A$2</c:f>
              <c:strCache>
                <c:ptCount val="1"/>
                <c:pt idx="0">
                  <c:v>Category 1</c:v>
                </c:pt>
              </c:strCache>
            </c:strRef>
          </c:cat>
          <c:val>
            <c:numRef>
              <c:f>Sheet1!$B$2</c:f>
              <c:numCache>
                <c:formatCode>General</c:formatCode>
                <c:ptCount val="1"/>
                <c:pt idx="0">
                  <c:v>4979</c:v>
                </c:pt>
              </c:numCache>
            </c:numRef>
          </c:val>
          <c:extLst>
            <c:ext xmlns:c16="http://schemas.microsoft.com/office/drawing/2014/chart" uri="{C3380CC4-5D6E-409C-BE32-E72D297353CC}">
              <c16:uniqueId val="{00000000-0D53-4732-89A8-C87F942A9E11}"/>
            </c:ext>
          </c:extLst>
        </c:ser>
        <c:ser>
          <c:idx val="1"/>
          <c:order val="1"/>
          <c:tx>
            <c:strRef>
              <c:f>Sheet1!$C$1</c:f>
              <c:strCache>
                <c:ptCount val="1"/>
                <c:pt idx="0">
                  <c:v>Agency internal website</c:v>
                </c:pt>
              </c:strCache>
            </c:strRef>
          </c:tx>
          <c:spPr>
            <a:solidFill>
              <a:schemeClr val="accent2"/>
            </a:solidFill>
            <a:ln>
              <a:noFill/>
            </a:ln>
            <a:effectLst/>
            <a:sp3d/>
          </c:spPr>
          <c:invertIfNegative val="0"/>
          <c:dLbls>
            <c:delete val="1"/>
          </c:dLbls>
          <c:cat>
            <c:strRef>
              <c:f>Sheet1!$A$2</c:f>
              <c:strCache>
                <c:ptCount val="1"/>
                <c:pt idx="0">
                  <c:v>Category 1</c:v>
                </c:pt>
              </c:strCache>
            </c:strRef>
          </c:cat>
          <c:val>
            <c:numRef>
              <c:f>Sheet1!$C$2</c:f>
              <c:numCache>
                <c:formatCode>General</c:formatCode>
                <c:ptCount val="1"/>
                <c:pt idx="0">
                  <c:v>907</c:v>
                </c:pt>
              </c:numCache>
            </c:numRef>
          </c:val>
          <c:extLst>
            <c:ext xmlns:c16="http://schemas.microsoft.com/office/drawing/2014/chart" uri="{C3380CC4-5D6E-409C-BE32-E72D297353CC}">
              <c16:uniqueId val="{00000001-0D53-4732-89A8-C87F942A9E11}"/>
            </c:ext>
          </c:extLst>
        </c:ser>
        <c:ser>
          <c:idx val="2"/>
          <c:order val="2"/>
          <c:tx>
            <c:strRef>
              <c:f>Sheet1!$D$1</c:f>
              <c:strCache>
                <c:ptCount val="1"/>
                <c:pt idx="0">
                  <c:v>Agency colleagues</c:v>
                </c:pt>
              </c:strCache>
            </c:strRef>
          </c:tx>
          <c:spPr>
            <a:solidFill>
              <a:schemeClr val="accent3"/>
            </a:solidFill>
            <a:ln>
              <a:noFill/>
            </a:ln>
            <a:effectLst/>
            <a:sp3d/>
          </c:spPr>
          <c:invertIfNegative val="0"/>
          <c:dLbls>
            <c:delete val="1"/>
          </c:dLbls>
          <c:cat>
            <c:strRef>
              <c:f>Sheet1!$A$2</c:f>
              <c:strCache>
                <c:ptCount val="1"/>
                <c:pt idx="0">
                  <c:v>Category 1</c:v>
                </c:pt>
              </c:strCache>
            </c:strRef>
          </c:cat>
          <c:val>
            <c:numRef>
              <c:f>Sheet1!$D$2</c:f>
              <c:numCache>
                <c:formatCode>General</c:formatCode>
                <c:ptCount val="1"/>
                <c:pt idx="0">
                  <c:v>606</c:v>
                </c:pt>
              </c:numCache>
            </c:numRef>
          </c:val>
          <c:extLst>
            <c:ext xmlns:c16="http://schemas.microsoft.com/office/drawing/2014/chart" uri="{C3380CC4-5D6E-409C-BE32-E72D297353CC}">
              <c16:uniqueId val="{00000002-0D53-4732-89A8-C87F942A9E11}"/>
            </c:ext>
          </c:extLst>
        </c:ser>
        <c:ser>
          <c:idx val="3"/>
          <c:order val="3"/>
          <c:tx>
            <c:strRef>
              <c:f>Sheet1!$E$1</c:f>
              <c:strCache>
                <c:ptCount val="1"/>
                <c:pt idx="0">
                  <c:v>CAN</c:v>
                </c:pt>
              </c:strCache>
            </c:strRef>
          </c:tx>
          <c:spPr>
            <a:solidFill>
              <a:schemeClr val="accent4"/>
            </a:solidFill>
            <a:ln>
              <a:noFill/>
            </a:ln>
            <a:effectLst/>
            <a:sp3d/>
          </c:spPr>
          <c:invertIfNegative val="0"/>
          <c:dLbls>
            <c:delete val="1"/>
          </c:dLbls>
          <c:cat>
            <c:strRef>
              <c:f>Sheet1!$A$2</c:f>
              <c:strCache>
                <c:ptCount val="1"/>
                <c:pt idx="0">
                  <c:v>Category 1</c:v>
                </c:pt>
              </c:strCache>
            </c:strRef>
          </c:cat>
          <c:val>
            <c:numRef>
              <c:f>Sheet1!$E$2</c:f>
              <c:numCache>
                <c:formatCode>General</c:formatCode>
                <c:ptCount val="1"/>
                <c:pt idx="0">
                  <c:v>188</c:v>
                </c:pt>
              </c:numCache>
            </c:numRef>
          </c:val>
          <c:extLst>
            <c:ext xmlns:c16="http://schemas.microsoft.com/office/drawing/2014/chart" uri="{C3380CC4-5D6E-409C-BE32-E72D297353CC}">
              <c16:uniqueId val="{00000003-0D53-4732-89A8-C87F942A9E11}"/>
            </c:ext>
          </c:extLst>
        </c:ser>
        <c:ser>
          <c:idx val="4"/>
          <c:order val="4"/>
          <c:tx>
            <c:strRef>
              <c:f>Sheet1!$F$1</c:f>
              <c:strCache>
                <c:ptCount val="1"/>
                <c:pt idx="0">
                  <c:v>My manager</c:v>
                </c:pt>
              </c:strCache>
            </c:strRef>
          </c:tx>
          <c:spPr>
            <a:solidFill>
              <a:schemeClr val="accent5"/>
            </a:solidFill>
            <a:ln>
              <a:noFill/>
            </a:ln>
            <a:effectLst/>
            <a:sp3d/>
          </c:spPr>
          <c:invertIfNegative val="0"/>
          <c:dLbls>
            <c:delete val="1"/>
          </c:dLbls>
          <c:cat>
            <c:strRef>
              <c:f>Sheet1!$A$2</c:f>
              <c:strCache>
                <c:ptCount val="1"/>
                <c:pt idx="0">
                  <c:v>Category 1</c:v>
                </c:pt>
              </c:strCache>
            </c:strRef>
          </c:cat>
          <c:val>
            <c:numRef>
              <c:f>Sheet1!$F$2</c:f>
              <c:numCache>
                <c:formatCode>General</c:formatCode>
                <c:ptCount val="1"/>
                <c:pt idx="0">
                  <c:v>1654</c:v>
                </c:pt>
              </c:numCache>
            </c:numRef>
          </c:val>
          <c:extLst>
            <c:ext xmlns:c16="http://schemas.microsoft.com/office/drawing/2014/chart" uri="{C3380CC4-5D6E-409C-BE32-E72D297353CC}">
              <c16:uniqueId val="{00000004-0D53-4732-89A8-C87F942A9E11}"/>
            </c:ext>
          </c:extLst>
        </c:ser>
        <c:dLbls>
          <c:showLegendKey val="0"/>
          <c:showVal val="1"/>
          <c:showCatName val="0"/>
          <c:showSerName val="0"/>
          <c:showPercent val="0"/>
          <c:showBubbleSize val="0"/>
        </c:dLbls>
        <c:gapWidth val="75"/>
        <c:shape val="box"/>
        <c:axId val="958883248"/>
        <c:axId val="4420064"/>
        <c:axId val="0"/>
      </c:bar3DChart>
      <c:catAx>
        <c:axId val="958883248"/>
        <c:scaling>
          <c:orientation val="minMax"/>
        </c:scaling>
        <c:delete val="1"/>
        <c:axPos val="b"/>
        <c:numFmt formatCode="General" sourceLinked="1"/>
        <c:majorTickMark val="none"/>
        <c:minorTickMark val="none"/>
        <c:tickLblPos val="nextTo"/>
        <c:crossAx val="4420064"/>
        <c:crosses val="autoZero"/>
        <c:auto val="1"/>
        <c:lblAlgn val="ctr"/>
        <c:lblOffset val="100"/>
        <c:noMultiLvlLbl val="0"/>
      </c:catAx>
      <c:valAx>
        <c:axId val="4420064"/>
        <c:scaling>
          <c:orientation val="minMax"/>
        </c:scaling>
        <c:delete val="1"/>
        <c:axPos val="l"/>
        <c:numFmt formatCode="0%" sourceLinked="1"/>
        <c:majorTickMark val="none"/>
        <c:minorTickMark val="none"/>
        <c:tickLblPos val="nextTo"/>
        <c:crossAx val="958883248"/>
        <c:crosses val="autoZero"/>
        <c:crossBetween val="between"/>
      </c:valAx>
      <c:spPr>
        <a:noFill/>
        <a:ln>
          <a:noFill/>
        </a:ln>
        <a:effectLst/>
      </c:spPr>
    </c:plotArea>
    <c:legend>
      <c:legendPos val="b"/>
      <c:layout>
        <c:manualLayout>
          <c:xMode val="edge"/>
          <c:yMode val="edge"/>
          <c:x val="0.21270055702051879"/>
          <c:y val="0.70327810549584213"/>
          <c:w val="0.70868701768711839"/>
          <c:h val="0.1620810053307442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1"/>
            <c:invertIfNegative val="0"/>
            <c:bubble3D val="0"/>
            <c:extLst>
              <c:ext xmlns:c16="http://schemas.microsoft.com/office/drawing/2014/chart" uri="{C3380CC4-5D6E-409C-BE32-E72D297353CC}">
                <c16:uniqueId val="{00000003-9B8F-4CA2-878E-7683557F2810}"/>
              </c:ext>
            </c:extLst>
          </c:dPt>
          <c:dPt>
            <c:idx val="2"/>
            <c:invertIfNegative val="0"/>
            <c:bubble3D val="0"/>
            <c:extLst>
              <c:ext xmlns:c16="http://schemas.microsoft.com/office/drawing/2014/chart" uri="{C3380CC4-5D6E-409C-BE32-E72D297353CC}">
                <c16:uniqueId val="{00000002-9B8F-4CA2-878E-7683557F2810}"/>
              </c:ext>
            </c:extLst>
          </c:dPt>
          <c:dPt>
            <c:idx val="3"/>
            <c:invertIfNegative val="0"/>
            <c:bubble3D val="0"/>
            <c:extLst>
              <c:ext xmlns:c16="http://schemas.microsoft.com/office/drawing/2014/chart" uri="{C3380CC4-5D6E-409C-BE32-E72D297353CC}">
                <c16:uniqueId val="{00000001-9B8F-4CA2-878E-7683557F2810}"/>
              </c:ext>
            </c:extLst>
          </c:dPt>
          <c:dPt>
            <c:idx val="4"/>
            <c:invertIfNegative val="0"/>
            <c:bubble3D val="0"/>
            <c:extLst>
              <c:ext xmlns:c16="http://schemas.microsoft.com/office/drawing/2014/chart" uri="{C3380CC4-5D6E-409C-BE32-E72D297353CC}">
                <c16:uniqueId val="{0000000A-9B8F-4CA2-878E-7683557F2810}"/>
              </c:ext>
            </c:extLst>
          </c:dPt>
          <c:dPt>
            <c:idx val="5"/>
            <c:invertIfNegative val="0"/>
            <c:bubble3D val="0"/>
            <c:extLst>
              <c:ext xmlns:c16="http://schemas.microsoft.com/office/drawing/2014/chart" uri="{C3380CC4-5D6E-409C-BE32-E72D297353CC}">
                <c16:uniqueId val="{0000000B-9B8F-4CA2-878E-7683557F2810}"/>
              </c:ext>
            </c:extLst>
          </c:dPt>
          <c:dPt>
            <c:idx val="6"/>
            <c:invertIfNegative val="0"/>
            <c:bubble3D val="0"/>
            <c:extLst>
              <c:ext xmlns:c16="http://schemas.microsoft.com/office/drawing/2014/chart" uri="{C3380CC4-5D6E-409C-BE32-E72D297353CC}">
                <c16:uniqueId val="{00000007-9B8F-4CA2-878E-7683557F2810}"/>
              </c:ext>
            </c:extLst>
          </c:dPt>
          <c:dPt>
            <c:idx val="7"/>
            <c:invertIfNegative val="0"/>
            <c:bubble3D val="0"/>
            <c:extLst>
              <c:ext xmlns:c16="http://schemas.microsoft.com/office/drawing/2014/chart" uri="{C3380CC4-5D6E-409C-BE32-E72D297353CC}">
                <c16:uniqueId val="{0000000C-9B8F-4CA2-878E-7683557F2810}"/>
              </c:ext>
            </c:extLst>
          </c:dPt>
          <c:dPt>
            <c:idx val="8"/>
            <c:invertIfNegative val="0"/>
            <c:bubble3D val="0"/>
            <c:extLst>
              <c:ext xmlns:c16="http://schemas.microsoft.com/office/drawing/2014/chart" uri="{C3380CC4-5D6E-409C-BE32-E72D297353CC}">
                <c16:uniqueId val="{00000008-9B8F-4CA2-878E-7683557F2810}"/>
              </c:ext>
            </c:extLst>
          </c:dPt>
          <c:dPt>
            <c:idx val="9"/>
            <c:invertIfNegative val="0"/>
            <c:bubble3D val="0"/>
            <c:extLst>
              <c:ext xmlns:c16="http://schemas.microsoft.com/office/drawing/2014/chart" uri="{C3380CC4-5D6E-409C-BE32-E72D297353CC}">
                <c16:uniqueId val="{0000000D-9B8F-4CA2-878E-7683557F2810}"/>
              </c:ext>
            </c:extLst>
          </c:dPt>
          <c:dPt>
            <c:idx val="10"/>
            <c:invertIfNegative val="0"/>
            <c:bubble3D val="0"/>
            <c:extLst>
              <c:ext xmlns:c16="http://schemas.microsoft.com/office/drawing/2014/chart" uri="{C3380CC4-5D6E-409C-BE32-E72D297353CC}">
                <c16:uniqueId val="{00000006-9B8F-4CA2-878E-7683557F2810}"/>
              </c:ext>
            </c:extLst>
          </c:dPt>
          <c:dPt>
            <c:idx val="11"/>
            <c:invertIfNegative val="0"/>
            <c:bubble3D val="0"/>
            <c:extLst>
              <c:ext xmlns:c16="http://schemas.microsoft.com/office/drawing/2014/chart" uri="{C3380CC4-5D6E-409C-BE32-E72D297353CC}">
                <c16:uniqueId val="{0000000E-9B8F-4CA2-878E-7683557F2810}"/>
              </c:ext>
            </c:extLst>
          </c:dPt>
          <c:dPt>
            <c:idx val="12"/>
            <c:invertIfNegative val="0"/>
            <c:bubble3D val="0"/>
            <c:extLst>
              <c:ext xmlns:c16="http://schemas.microsoft.com/office/drawing/2014/chart" uri="{C3380CC4-5D6E-409C-BE32-E72D297353CC}">
                <c16:uniqueId val="{00000005-9B8F-4CA2-878E-7683557F2810}"/>
              </c:ext>
            </c:extLst>
          </c:dPt>
          <c:dPt>
            <c:idx val="13"/>
            <c:invertIfNegative val="0"/>
            <c:bubble3D val="0"/>
            <c:extLst>
              <c:ext xmlns:c16="http://schemas.microsoft.com/office/drawing/2014/chart" uri="{C3380CC4-5D6E-409C-BE32-E72D297353CC}">
                <c16:uniqueId val="{00000004-9B8F-4CA2-878E-7683557F2810}"/>
              </c:ext>
            </c:extLst>
          </c:dPt>
          <c:dPt>
            <c:idx val="14"/>
            <c:invertIfNegative val="0"/>
            <c:bubble3D val="0"/>
            <c:extLst>
              <c:ext xmlns:c16="http://schemas.microsoft.com/office/drawing/2014/chart" uri="{C3380CC4-5D6E-409C-BE32-E72D297353CC}">
                <c16:uniqueId val="{0000000F-9B8F-4CA2-878E-7683557F2810}"/>
              </c:ext>
            </c:extLst>
          </c:dPt>
          <c:dPt>
            <c:idx val="15"/>
            <c:invertIfNegative val="0"/>
            <c:bubble3D val="0"/>
            <c:extLst>
              <c:ext xmlns:c16="http://schemas.microsoft.com/office/drawing/2014/chart" uri="{C3380CC4-5D6E-409C-BE32-E72D297353CC}">
                <c16:uniqueId val="{00000010-9B8F-4CA2-878E-7683557F2810}"/>
              </c:ext>
            </c:extLst>
          </c:dPt>
          <c:dPt>
            <c:idx val="16"/>
            <c:invertIfNegative val="0"/>
            <c:bubble3D val="0"/>
            <c:extLst>
              <c:ext xmlns:c16="http://schemas.microsoft.com/office/drawing/2014/chart" uri="{C3380CC4-5D6E-409C-BE32-E72D297353CC}">
                <c16:uniqueId val="{00000011-9B8F-4CA2-878E-7683557F2810}"/>
              </c:ext>
            </c:extLst>
          </c:dPt>
          <c:dPt>
            <c:idx val="17"/>
            <c:invertIfNegative val="0"/>
            <c:bubble3D val="0"/>
            <c:extLst>
              <c:ext xmlns:c16="http://schemas.microsoft.com/office/drawing/2014/chart" uri="{C3380CC4-5D6E-409C-BE32-E72D297353CC}">
                <c16:uniqueId val="{00000012-9B8F-4CA2-878E-7683557F2810}"/>
              </c:ext>
            </c:extLst>
          </c:dPt>
          <c:dPt>
            <c:idx val="18"/>
            <c:invertIfNegative val="0"/>
            <c:bubble3D val="0"/>
            <c:extLst>
              <c:ext xmlns:c16="http://schemas.microsoft.com/office/drawing/2014/chart" uri="{C3380CC4-5D6E-409C-BE32-E72D297353CC}">
                <c16:uniqueId val="{00000013-9B8F-4CA2-878E-7683557F2810}"/>
              </c:ext>
            </c:extLst>
          </c:dPt>
          <c:dPt>
            <c:idx val="19"/>
            <c:invertIfNegative val="0"/>
            <c:bubble3D val="0"/>
            <c:extLst>
              <c:ext xmlns:c16="http://schemas.microsoft.com/office/drawing/2014/chart" uri="{C3380CC4-5D6E-409C-BE32-E72D297353CC}">
                <c16:uniqueId val="{00000014-9B8F-4CA2-878E-7683557F2810}"/>
              </c:ext>
            </c:extLst>
          </c:dPt>
          <c:dPt>
            <c:idx val="20"/>
            <c:invertIfNegative val="0"/>
            <c:bubble3D val="0"/>
            <c:extLst>
              <c:ext xmlns:c16="http://schemas.microsoft.com/office/drawing/2014/chart" uri="{C3380CC4-5D6E-409C-BE32-E72D297353CC}">
                <c16:uniqueId val="{00000013-3E4C-459C-8A62-76F8AB0E09C8}"/>
              </c:ext>
            </c:extLst>
          </c:dPt>
          <c:cat>
            <c:strRef>
              <c:f>Sheet1!$A$2:$A$15</c:f>
              <c:strCache>
                <c:ptCount val="14"/>
                <c:pt idx="0">
                  <c:v>Corrections Dept.</c:v>
                </c:pt>
                <c:pt idx="1">
                  <c:v>Environmental Quality Dept.</c:v>
                </c:pt>
                <c:pt idx="2">
                  <c:v>Health Care Authority</c:v>
                </c:pt>
                <c:pt idx="3">
                  <c:v>Health Department</c:v>
                </c:pt>
                <c:pt idx="4">
                  <c:v>Human Services Department</c:v>
                </c:pt>
                <c:pt idx="5">
                  <c:v>Juvenile Affairs Office</c:v>
                </c:pt>
                <c:pt idx="6">
                  <c:v>Mental Health and Substance Abuse Services</c:v>
                </c:pt>
                <c:pt idx="7">
                  <c:v>Military Department</c:v>
                </c:pt>
                <c:pt idx="8">
                  <c:v>Office of Management and Enterprise Services</c:v>
                </c:pt>
                <c:pt idx="9">
                  <c:v>Public Safety</c:v>
                </c:pt>
                <c:pt idx="10">
                  <c:v>Rehabilitation Services Department</c:v>
                </c:pt>
                <c:pt idx="11">
                  <c:v>Tax Commission</c:v>
                </c:pt>
                <c:pt idx="12">
                  <c:v>Tourism and Recreation</c:v>
                </c:pt>
                <c:pt idx="13">
                  <c:v>Transportation Dept.</c:v>
                </c:pt>
              </c:strCache>
            </c:strRef>
          </c:cat>
          <c:val>
            <c:numRef>
              <c:f>Sheet1!$B$2:$B$15</c:f>
              <c:numCache>
                <c:formatCode>General</c:formatCode>
                <c:ptCount val="14"/>
                <c:pt idx="0">
                  <c:v>386</c:v>
                </c:pt>
                <c:pt idx="1">
                  <c:v>219</c:v>
                </c:pt>
                <c:pt idx="2">
                  <c:v>245</c:v>
                </c:pt>
                <c:pt idx="3">
                  <c:v>529</c:v>
                </c:pt>
                <c:pt idx="4">
                  <c:v>809</c:v>
                </c:pt>
                <c:pt idx="5">
                  <c:v>191</c:v>
                </c:pt>
                <c:pt idx="6">
                  <c:v>159</c:v>
                </c:pt>
                <c:pt idx="7">
                  <c:v>65</c:v>
                </c:pt>
                <c:pt idx="8">
                  <c:v>203</c:v>
                </c:pt>
                <c:pt idx="9">
                  <c:v>9</c:v>
                </c:pt>
                <c:pt idx="10">
                  <c:v>188</c:v>
                </c:pt>
                <c:pt idx="11">
                  <c:v>245</c:v>
                </c:pt>
                <c:pt idx="12">
                  <c:v>55</c:v>
                </c:pt>
                <c:pt idx="13">
                  <c:v>596</c:v>
                </c:pt>
              </c:numCache>
            </c:numRef>
          </c:val>
          <c:extLst>
            <c:ext xmlns:c16="http://schemas.microsoft.com/office/drawing/2014/chart" uri="{C3380CC4-5D6E-409C-BE32-E72D297353CC}">
              <c16:uniqueId val="{00000000-9B8F-4CA2-878E-7683557F2810}"/>
            </c:ext>
          </c:extLst>
        </c:ser>
        <c:dLbls>
          <c:showLegendKey val="0"/>
          <c:showVal val="0"/>
          <c:showCatName val="0"/>
          <c:showSerName val="0"/>
          <c:showPercent val="0"/>
          <c:showBubbleSize val="0"/>
        </c:dLbls>
        <c:gapWidth val="100"/>
        <c:axId val="1905404879"/>
        <c:axId val="6662656"/>
      </c:barChart>
      <c:catAx>
        <c:axId val="19054048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62656"/>
        <c:crosses val="autoZero"/>
        <c:auto val="1"/>
        <c:lblAlgn val="ctr"/>
        <c:lblOffset val="100"/>
        <c:noMultiLvlLbl val="0"/>
      </c:catAx>
      <c:valAx>
        <c:axId val="6662656"/>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54048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D671EA-0E18-44D9-A2F8-2B14ACBD3A93}"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32C44-122F-4558-A44F-6A93A865DFEF}" type="slidenum">
              <a:rPr lang="en-US" smtClean="0"/>
              <a:t>‹#›</a:t>
            </a:fld>
            <a:endParaRPr lang="en-US"/>
          </a:p>
        </p:txBody>
      </p:sp>
    </p:spTree>
    <p:extLst>
      <p:ext uri="{BB962C8B-B14F-4D97-AF65-F5344CB8AC3E}">
        <p14:creationId xmlns:p14="http://schemas.microsoft.com/office/powerpoint/2010/main" val="3375189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32C44-122F-4558-A44F-6A93A865DFEF}" type="slidenum">
              <a:rPr lang="en-US" smtClean="0"/>
              <a:t>1</a:t>
            </a:fld>
            <a:endParaRPr lang="en-US"/>
          </a:p>
        </p:txBody>
      </p:sp>
    </p:spTree>
    <p:extLst>
      <p:ext uri="{BB962C8B-B14F-4D97-AF65-F5344CB8AC3E}">
        <p14:creationId xmlns:p14="http://schemas.microsoft.com/office/powerpoint/2010/main" val="2919700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32C44-122F-4558-A44F-6A93A865DFEF}" type="slidenum">
              <a:rPr lang="en-US" smtClean="0"/>
              <a:t>29</a:t>
            </a:fld>
            <a:endParaRPr lang="en-US"/>
          </a:p>
        </p:txBody>
      </p:sp>
    </p:spTree>
    <p:extLst>
      <p:ext uri="{BB962C8B-B14F-4D97-AF65-F5344CB8AC3E}">
        <p14:creationId xmlns:p14="http://schemas.microsoft.com/office/powerpoint/2010/main" val="3912961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BEFC8C-D9BA-47ED-A400-2F83DB48C609}" type="slidenum">
              <a:rPr lang="en-US" smtClean="0"/>
              <a:t>31</a:t>
            </a:fld>
            <a:endParaRPr lang="en-US"/>
          </a:p>
        </p:txBody>
      </p:sp>
    </p:spTree>
    <p:extLst>
      <p:ext uri="{BB962C8B-B14F-4D97-AF65-F5344CB8AC3E}">
        <p14:creationId xmlns:p14="http://schemas.microsoft.com/office/powerpoint/2010/main" val="639435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32C44-122F-4558-A44F-6A93A865DFEF}" type="slidenum">
              <a:rPr lang="en-US" smtClean="0"/>
              <a:t>32</a:t>
            </a:fld>
            <a:endParaRPr lang="en-US"/>
          </a:p>
        </p:txBody>
      </p:sp>
    </p:spTree>
    <p:extLst>
      <p:ext uri="{BB962C8B-B14F-4D97-AF65-F5344CB8AC3E}">
        <p14:creationId xmlns:p14="http://schemas.microsoft.com/office/powerpoint/2010/main" val="2776786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32C44-122F-4558-A44F-6A93A865DFEF}" type="slidenum">
              <a:rPr lang="en-US" smtClean="0"/>
              <a:t>33</a:t>
            </a:fld>
            <a:endParaRPr lang="en-US"/>
          </a:p>
        </p:txBody>
      </p:sp>
    </p:spTree>
    <p:extLst>
      <p:ext uri="{BB962C8B-B14F-4D97-AF65-F5344CB8AC3E}">
        <p14:creationId xmlns:p14="http://schemas.microsoft.com/office/powerpoint/2010/main" val="2983794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C5AF36-6E7E-4E13-B1B0-A5B973D50073}" type="slidenum">
              <a:rPr lang="en-US" smtClean="0"/>
              <a:pPr/>
              <a:t>36</a:t>
            </a:fld>
            <a:endParaRPr lang="en-US"/>
          </a:p>
        </p:txBody>
      </p:sp>
    </p:spTree>
    <p:extLst>
      <p:ext uri="{BB962C8B-B14F-4D97-AF65-F5344CB8AC3E}">
        <p14:creationId xmlns:p14="http://schemas.microsoft.com/office/powerpoint/2010/main" val="937517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C5AF36-6E7E-4E13-B1B0-A5B973D50073}" type="slidenum">
              <a:rPr lang="en-US" smtClean="0"/>
              <a:pPr/>
              <a:t>37</a:t>
            </a:fld>
            <a:endParaRPr lang="en-US"/>
          </a:p>
        </p:txBody>
      </p:sp>
    </p:spTree>
    <p:extLst>
      <p:ext uri="{BB962C8B-B14F-4D97-AF65-F5344CB8AC3E}">
        <p14:creationId xmlns:p14="http://schemas.microsoft.com/office/powerpoint/2010/main" val="1688670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C5AF36-6E7E-4E13-B1B0-A5B973D50073}" type="slidenum">
              <a:rPr lang="en-US" smtClean="0"/>
              <a:pPr/>
              <a:t>38</a:t>
            </a:fld>
            <a:endParaRPr lang="en-US"/>
          </a:p>
        </p:txBody>
      </p:sp>
    </p:spTree>
    <p:extLst>
      <p:ext uri="{BB962C8B-B14F-4D97-AF65-F5344CB8AC3E}">
        <p14:creationId xmlns:p14="http://schemas.microsoft.com/office/powerpoint/2010/main" val="89721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C5AF36-6E7E-4E13-B1B0-A5B973D50073}" type="slidenum">
              <a:rPr lang="en-US" smtClean="0"/>
              <a:pPr/>
              <a:t>39</a:t>
            </a:fld>
            <a:endParaRPr lang="en-US"/>
          </a:p>
        </p:txBody>
      </p:sp>
    </p:spTree>
    <p:extLst>
      <p:ext uri="{BB962C8B-B14F-4D97-AF65-F5344CB8AC3E}">
        <p14:creationId xmlns:p14="http://schemas.microsoft.com/office/powerpoint/2010/main" val="2286295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E957CB-FB5F-4787-988D-D9309F8E47EB}" type="slidenum">
              <a:rPr lang="en-US" smtClean="0"/>
              <a:t>40</a:t>
            </a:fld>
            <a:endParaRPr lang="en-US"/>
          </a:p>
        </p:txBody>
      </p:sp>
    </p:spTree>
    <p:extLst>
      <p:ext uri="{BB962C8B-B14F-4D97-AF65-F5344CB8AC3E}">
        <p14:creationId xmlns:p14="http://schemas.microsoft.com/office/powerpoint/2010/main" val="3166768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E957CB-FB5F-4787-988D-D9309F8E47EB}" type="slidenum">
              <a:rPr lang="en-US" smtClean="0"/>
              <a:t>42</a:t>
            </a:fld>
            <a:endParaRPr lang="en-US"/>
          </a:p>
        </p:txBody>
      </p:sp>
    </p:spTree>
    <p:extLst>
      <p:ext uri="{BB962C8B-B14F-4D97-AF65-F5344CB8AC3E}">
        <p14:creationId xmlns:p14="http://schemas.microsoft.com/office/powerpoint/2010/main" val="46573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267AF8A-8465-4E9F-A1FF-12C11CFC84DD}" type="slidenum">
              <a:rPr lang="en-US" smtClean="0"/>
              <a:t>5</a:t>
            </a:fld>
            <a:endParaRPr lang="en-US"/>
          </a:p>
        </p:txBody>
      </p:sp>
    </p:spTree>
    <p:extLst>
      <p:ext uri="{BB962C8B-B14F-4D97-AF65-F5344CB8AC3E}">
        <p14:creationId xmlns:p14="http://schemas.microsoft.com/office/powerpoint/2010/main" val="2473070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E957CB-FB5F-4787-988D-D9309F8E47EB}" type="slidenum">
              <a:rPr lang="en-US" smtClean="0"/>
              <a:t>44</a:t>
            </a:fld>
            <a:endParaRPr lang="en-US"/>
          </a:p>
        </p:txBody>
      </p:sp>
    </p:spTree>
    <p:extLst>
      <p:ext uri="{BB962C8B-B14F-4D97-AF65-F5344CB8AC3E}">
        <p14:creationId xmlns:p14="http://schemas.microsoft.com/office/powerpoint/2010/main" val="1048532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E957CB-FB5F-4787-988D-D9309F8E47EB}" type="slidenum">
              <a:rPr lang="en-US" smtClean="0"/>
              <a:t>46</a:t>
            </a:fld>
            <a:endParaRPr lang="en-US"/>
          </a:p>
        </p:txBody>
      </p:sp>
    </p:spTree>
    <p:extLst>
      <p:ext uri="{BB962C8B-B14F-4D97-AF65-F5344CB8AC3E}">
        <p14:creationId xmlns:p14="http://schemas.microsoft.com/office/powerpoint/2010/main" val="3198850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E957CB-FB5F-4787-988D-D9309F8E47EB}" type="slidenum">
              <a:rPr lang="en-US" smtClean="0"/>
              <a:t>48</a:t>
            </a:fld>
            <a:endParaRPr lang="en-US"/>
          </a:p>
        </p:txBody>
      </p:sp>
    </p:spTree>
    <p:extLst>
      <p:ext uri="{BB962C8B-B14F-4D97-AF65-F5344CB8AC3E}">
        <p14:creationId xmlns:p14="http://schemas.microsoft.com/office/powerpoint/2010/main" val="2197594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E957CB-FB5F-4787-988D-D9309F8E47EB}" type="slidenum">
              <a:rPr lang="en-US" smtClean="0"/>
              <a:t>50</a:t>
            </a:fld>
            <a:endParaRPr lang="en-US"/>
          </a:p>
        </p:txBody>
      </p:sp>
    </p:spTree>
    <p:extLst>
      <p:ext uri="{BB962C8B-B14F-4D97-AF65-F5344CB8AC3E}">
        <p14:creationId xmlns:p14="http://schemas.microsoft.com/office/powerpoint/2010/main" val="99587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32C44-122F-4558-A44F-6A93A865DFEF}" type="slidenum">
              <a:rPr lang="en-US" smtClean="0"/>
              <a:t>6</a:t>
            </a:fld>
            <a:endParaRPr lang="en-US"/>
          </a:p>
        </p:txBody>
      </p:sp>
    </p:spTree>
    <p:extLst>
      <p:ext uri="{BB962C8B-B14F-4D97-AF65-F5344CB8AC3E}">
        <p14:creationId xmlns:p14="http://schemas.microsoft.com/office/powerpoint/2010/main" val="132836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E957CB-FB5F-4787-988D-D9309F8E47EB}" type="slidenum">
              <a:rPr lang="en-US" smtClean="0"/>
              <a:t>12</a:t>
            </a:fld>
            <a:endParaRPr lang="en-US"/>
          </a:p>
        </p:txBody>
      </p:sp>
    </p:spTree>
    <p:extLst>
      <p:ext uri="{BB962C8B-B14F-4D97-AF65-F5344CB8AC3E}">
        <p14:creationId xmlns:p14="http://schemas.microsoft.com/office/powerpoint/2010/main" val="175814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E957CB-FB5F-4787-988D-D9309F8E47EB}" type="slidenum">
              <a:rPr lang="en-US" smtClean="0"/>
              <a:t>13</a:t>
            </a:fld>
            <a:endParaRPr lang="en-US"/>
          </a:p>
        </p:txBody>
      </p:sp>
    </p:spTree>
    <p:extLst>
      <p:ext uri="{BB962C8B-B14F-4D97-AF65-F5344CB8AC3E}">
        <p14:creationId xmlns:p14="http://schemas.microsoft.com/office/powerpoint/2010/main" val="71031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E957CB-FB5F-4787-988D-D9309F8E47EB}" type="slidenum">
              <a:rPr lang="en-US" smtClean="0"/>
              <a:t>18</a:t>
            </a:fld>
            <a:endParaRPr lang="en-US"/>
          </a:p>
        </p:txBody>
      </p:sp>
    </p:spTree>
    <p:extLst>
      <p:ext uri="{BB962C8B-B14F-4D97-AF65-F5344CB8AC3E}">
        <p14:creationId xmlns:p14="http://schemas.microsoft.com/office/powerpoint/2010/main" val="4055723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E957CB-FB5F-4787-988D-D9309F8E47EB}" type="slidenum">
              <a:rPr lang="en-US" smtClean="0"/>
              <a:t>21</a:t>
            </a:fld>
            <a:endParaRPr lang="en-US"/>
          </a:p>
        </p:txBody>
      </p:sp>
    </p:spTree>
    <p:extLst>
      <p:ext uri="{BB962C8B-B14F-4D97-AF65-F5344CB8AC3E}">
        <p14:creationId xmlns:p14="http://schemas.microsoft.com/office/powerpoint/2010/main" val="2688977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E957CB-FB5F-4787-988D-D9309F8E47EB}" type="slidenum">
              <a:rPr lang="en-US" smtClean="0"/>
              <a:t>22</a:t>
            </a:fld>
            <a:endParaRPr lang="en-US"/>
          </a:p>
        </p:txBody>
      </p:sp>
    </p:spTree>
    <p:extLst>
      <p:ext uri="{BB962C8B-B14F-4D97-AF65-F5344CB8AC3E}">
        <p14:creationId xmlns:p14="http://schemas.microsoft.com/office/powerpoint/2010/main" val="3674768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32C44-122F-4558-A44F-6A93A865DFEF}" type="slidenum">
              <a:rPr lang="en-US" smtClean="0"/>
              <a:t>28</a:t>
            </a:fld>
            <a:endParaRPr lang="en-US"/>
          </a:p>
        </p:txBody>
      </p:sp>
    </p:spTree>
    <p:extLst>
      <p:ext uri="{BB962C8B-B14F-4D97-AF65-F5344CB8AC3E}">
        <p14:creationId xmlns:p14="http://schemas.microsoft.com/office/powerpoint/2010/main" val="3868434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A97A49-B3AA-4013-856A-8FF54FEE8996}"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D787-C920-44E0-BCB1-74CF845A2AEC}" type="slidenum">
              <a:rPr lang="en-US" smtClean="0"/>
              <a:t>‹#›</a:t>
            </a:fld>
            <a:endParaRPr lang="en-US"/>
          </a:p>
        </p:txBody>
      </p:sp>
    </p:spTree>
    <p:extLst>
      <p:ext uri="{BB962C8B-B14F-4D97-AF65-F5344CB8AC3E}">
        <p14:creationId xmlns:p14="http://schemas.microsoft.com/office/powerpoint/2010/main" val="393822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97A49-B3AA-4013-856A-8FF54FEE8996}"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D787-C920-44E0-BCB1-74CF845A2AEC}" type="slidenum">
              <a:rPr lang="en-US" smtClean="0"/>
              <a:t>‹#›</a:t>
            </a:fld>
            <a:endParaRPr lang="en-US"/>
          </a:p>
        </p:txBody>
      </p:sp>
    </p:spTree>
    <p:extLst>
      <p:ext uri="{BB962C8B-B14F-4D97-AF65-F5344CB8AC3E}">
        <p14:creationId xmlns:p14="http://schemas.microsoft.com/office/powerpoint/2010/main" val="203637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412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41282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97A49-B3AA-4013-856A-8FF54FEE8996}"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D787-C920-44E0-BCB1-74CF845A2AEC}"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5825547"/>
            <a:ext cx="1317419" cy="530804"/>
          </a:xfrm>
          <a:prstGeom prst="rect">
            <a:avLst/>
          </a:prstGeom>
        </p:spPr>
      </p:pic>
    </p:spTree>
    <p:extLst>
      <p:ext uri="{BB962C8B-B14F-4D97-AF65-F5344CB8AC3E}">
        <p14:creationId xmlns:p14="http://schemas.microsoft.com/office/powerpoint/2010/main" val="3004334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201" y="2287151"/>
            <a:ext cx="10449601" cy="1981397"/>
          </a:xfrm>
        </p:spPr>
        <p:txBody>
          <a:bodyPr anchorCtr="0"/>
          <a:lstStyle>
            <a:lvl1pPr marL="459306" indent="-239178">
              <a:lnSpc>
                <a:spcPts val="2933"/>
              </a:lnSpc>
              <a:spcBef>
                <a:spcPts val="800"/>
              </a:spcBef>
              <a:buSzPct val="100000"/>
              <a:buFont typeface="Arial" pitchFamily="34" charset="0"/>
              <a:buChar char="•"/>
              <a:defRPr sz="2667" b="0"/>
            </a:lvl1pPr>
            <a:lvl2pPr marL="679434" indent="-220128">
              <a:spcBef>
                <a:spcPts val="533"/>
              </a:spcBef>
              <a:buSzPct val="75000"/>
              <a:buFont typeface="Lucida Sans" panose="020B0602030504020204" pitchFamily="34" charset="0"/>
              <a:buChar char="–"/>
              <a:defRPr sz="2400"/>
            </a:lvl2pPr>
            <a:lvl3pPr marL="1060423" indent="-292601">
              <a:spcBef>
                <a:spcPts val="533"/>
              </a:spcBef>
              <a:buSzPct val="100000"/>
              <a:buFont typeface="Arial" panose="020B0604020202020204" pitchFamily="34" charset="0"/>
              <a:buChar char="•"/>
              <a:defRPr sz="2133"/>
            </a:lvl3pPr>
            <a:lvl4pPr marL="1219170" indent="-220128">
              <a:spcBef>
                <a:spcPts val="533"/>
              </a:spcBef>
              <a:buSzPct val="100000"/>
              <a:buFont typeface="Lucida Sans" panose="020B0602030504020204" pitchFamily="34" charset="0"/>
              <a:buChar char="–"/>
              <a:defRPr sz="1867"/>
            </a:lvl4pPr>
            <a:lvl5pPr marL="1439297" indent="-220128">
              <a:spcBef>
                <a:spcPts val="533"/>
              </a:spcBef>
              <a:buSzPct val="100000"/>
              <a:buFont typeface="Arial" pitchFamily="34" charset="0"/>
              <a:buChar cha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a:p>
        </p:txBody>
      </p:sp>
      <p:sp>
        <p:nvSpPr>
          <p:cNvPr id="9" name="Title 1"/>
          <p:cNvSpPr>
            <a:spLocks noGrp="1"/>
          </p:cNvSpPr>
          <p:nvPr>
            <p:ph type="title" hasCustomPrompt="1"/>
          </p:nvPr>
        </p:nvSpPr>
        <p:spPr>
          <a:xfrm>
            <a:off x="844973" y="240916"/>
            <a:ext cx="11145520" cy="566309"/>
          </a:xfrm>
        </p:spPr>
        <p:txBody>
          <a:bodyPr anchor="ctr"/>
          <a:lstStyle>
            <a:lvl1pPr>
              <a:defRPr>
                <a:solidFill>
                  <a:schemeClr val="bg1"/>
                </a:solidFill>
              </a:defRPr>
            </a:lvl1pPr>
          </a:lstStyle>
          <a:p>
            <a:r>
              <a:rPr lang="en-US"/>
              <a:t>Title</a:t>
            </a:r>
          </a:p>
        </p:txBody>
      </p:sp>
      <p:sp>
        <p:nvSpPr>
          <p:cNvPr id="10" name="Content Placeholder 2"/>
          <p:cNvSpPr>
            <a:spLocks noGrp="1"/>
          </p:cNvSpPr>
          <p:nvPr>
            <p:ph idx="13" hasCustomPrompt="1"/>
          </p:nvPr>
        </p:nvSpPr>
        <p:spPr>
          <a:xfrm>
            <a:off x="844973" y="1009892"/>
            <a:ext cx="11145520" cy="451405"/>
          </a:xfrm>
        </p:spPr>
        <p:txBody>
          <a:bodyPr lIns="27432" rIns="27432" anchorCtr="0"/>
          <a:lstStyle>
            <a:lvl1pPr marL="220128" indent="0">
              <a:lnSpc>
                <a:spcPct val="100000"/>
              </a:lnSpc>
              <a:spcBef>
                <a:spcPts val="0"/>
              </a:spcBef>
              <a:buSzPct val="100000"/>
              <a:buFont typeface="Arial" pitchFamily="34" charset="0"/>
              <a:buNone/>
              <a:defRPr sz="2133" b="0"/>
            </a:lvl1pPr>
            <a:lvl2pPr marL="679434" indent="-220128">
              <a:spcBef>
                <a:spcPts val="533"/>
              </a:spcBef>
              <a:buSzPct val="75000"/>
              <a:buFont typeface="Lucida Sans" panose="020B0602030504020204" pitchFamily="34" charset="0"/>
              <a:buChar char="–"/>
              <a:defRPr sz="2400"/>
            </a:lvl2pPr>
            <a:lvl3pPr marL="1060423" indent="-292601">
              <a:spcBef>
                <a:spcPts val="533"/>
              </a:spcBef>
              <a:buSzPct val="100000"/>
              <a:buFont typeface="Arial" panose="020B0604020202020204" pitchFamily="34" charset="0"/>
              <a:buChar char="•"/>
              <a:defRPr sz="2133"/>
            </a:lvl3pPr>
            <a:lvl4pPr marL="1219170" indent="-220128">
              <a:spcBef>
                <a:spcPts val="533"/>
              </a:spcBef>
              <a:buSzPct val="100000"/>
              <a:buFont typeface="Lucida Sans" panose="020B0602030504020204" pitchFamily="34" charset="0"/>
              <a:buChar char="–"/>
              <a:defRPr sz="1867"/>
            </a:lvl4pPr>
            <a:lvl5pPr marL="1439297" indent="-220128">
              <a:spcBef>
                <a:spcPts val="533"/>
              </a:spcBef>
              <a:buSzPct val="100000"/>
              <a:buFont typeface="Arial" pitchFamily="34" charset="0"/>
              <a:buChar char="•"/>
              <a:defRPr sz="1867"/>
            </a:lvl5pPr>
          </a:lstStyle>
          <a:p>
            <a:pPr lvl="0"/>
            <a:r>
              <a:rPr lang="en-US"/>
              <a:t>Kicker</a:t>
            </a:r>
          </a:p>
        </p:txBody>
      </p:sp>
    </p:spTree>
    <p:extLst>
      <p:ext uri="{BB962C8B-B14F-4D97-AF65-F5344CB8AC3E}">
        <p14:creationId xmlns:p14="http://schemas.microsoft.com/office/powerpoint/2010/main" val="28294683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5" name="Content Placeholder 4"/>
          <p:cNvSpPr>
            <a:spLocks noGrp="1"/>
          </p:cNvSpPr>
          <p:nvPr>
            <p:ph sz="quarter" idx="14" hasCustomPrompt="1"/>
          </p:nvPr>
        </p:nvSpPr>
        <p:spPr>
          <a:xfrm>
            <a:off x="635000" y="1634532"/>
            <a:ext cx="10922000" cy="4556723"/>
          </a:xfrm>
        </p:spPr>
        <p:txBody>
          <a:bodyPr/>
          <a:lstStyle>
            <a:lvl1pPr marL="426699" indent="-426699">
              <a:buClr>
                <a:schemeClr val="accent6"/>
              </a:buClr>
              <a:defRPr sz="2667">
                <a:solidFill>
                  <a:schemeClr val="tx1"/>
                </a:solidFill>
              </a:defRPr>
            </a:lvl1pPr>
            <a:lvl2pPr marL="914354" indent="-426699">
              <a:spcBef>
                <a:spcPts val="0"/>
              </a:spcBef>
              <a:buClr>
                <a:schemeClr val="accent6"/>
              </a:buClr>
              <a:buFont typeface="Arial" panose="020B0604020202020204" pitchFamily="34" charset="0"/>
              <a:buChar char="‒"/>
              <a:defRPr sz="2133">
                <a:solidFill>
                  <a:schemeClr val="tx1"/>
                </a:solidFill>
              </a:defRPr>
            </a:lvl2pPr>
            <a:lvl3pPr marL="1341053" indent="-426699">
              <a:spcBef>
                <a:spcPts val="0"/>
              </a:spcBef>
              <a:buClr>
                <a:schemeClr val="accent6"/>
              </a:buClr>
              <a:buFont typeface="Wingdings" panose="05000000000000000000" pitchFamily="2" charset="2"/>
              <a:buChar char="§"/>
              <a:defRPr sz="1867">
                <a:solidFill>
                  <a:schemeClr val="tx1"/>
                </a:solidFill>
              </a:defRPr>
            </a:lvl3pPr>
            <a:lvl4pPr marL="1767752" indent="-426699">
              <a:spcBef>
                <a:spcPts val="0"/>
              </a:spcBef>
              <a:spcAft>
                <a:spcPts val="800"/>
              </a:spcAft>
              <a:buClr>
                <a:schemeClr val="accent6"/>
              </a:buClr>
              <a:buFont typeface="Courier New" panose="02070309020205020404" pitchFamily="49" charset="0"/>
              <a:buChar char="o"/>
              <a:defRPr sz="1600">
                <a:solidFill>
                  <a:schemeClr val="tx1"/>
                </a:solidFill>
              </a:defRPr>
            </a:lvl4pPr>
            <a:lvl5pPr marL="2194450" indent="-426699">
              <a:spcBef>
                <a:spcPts val="0"/>
              </a:spcBef>
              <a:spcAft>
                <a:spcPts val="800"/>
              </a:spcAft>
              <a:buClr>
                <a:schemeClr val="accent6"/>
              </a:buClr>
              <a:buFont typeface="Lucida Grande" panose="020B0600040502020204" pitchFamily="34" charset="0"/>
              <a:buChar char="◆"/>
              <a:defRPr sz="14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635000" y="182880"/>
            <a:ext cx="10922000" cy="1154528"/>
          </a:xfr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accent6"/>
                </a:solidFill>
                <a:latin typeface="Arial"/>
              </a:defRPr>
            </a:lvl1pPr>
          </a:lstStyle>
          <a:p>
            <a:pPr marL="121914" lvl="0" indent="-121914" algn="ctr" defTabSz="1219140" fontAlgn="auto">
              <a:spcBef>
                <a:spcPts val="1600"/>
              </a:spcBef>
              <a:buClr>
                <a:schemeClr val="tx2"/>
              </a:buClr>
            </a:pPr>
            <a:r>
              <a:rPr lang="en-US"/>
              <a:t>Click to edit Master title style</a:t>
            </a:r>
          </a:p>
        </p:txBody>
      </p:sp>
      <p:sp>
        <p:nvSpPr>
          <p:cNvPr id="8" name="Footer Placeholder 3"/>
          <p:cNvSpPr>
            <a:spLocks noGrp="1"/>
          </p:cNvSpPr>
          <p:nvPr>
            <p:ph type="ftr" sz="quarter" idx="3"/>
          </p:nvPr>
        </p:nvSpPr>
        <p:spPr>
          <a:xfrm>
            <a:off x="156445" y="6300550"/>
            <a:ext cx="4114800" cy="366183"/>
          </a:xfrm>
          <a:prstGeom prst="rect">
            <a:avLst/>
          </a:prstGeom>
        </p:spPr>
        <p:txBody>
          <a:bodyPr vert="horz" lIns="91440" tIns="45720" rIns="91440" bIns="45720" rtlCol="0" anchor="ctr"/>
          <a:lstStyle>
            <a:lvl1pPr algn="l">
              <a:defRPr sz="1067">
                <a:solidFill>
                  <a:schemeClr val="tx1">
                    <a:tint val="75000"/>
                  </a:schemeClr>
                </a:solidFill>
              </a:defRPr>
            </a:lvl1pPr>
          </a:lstStyle>
          <a:p>
            <a:r>
              <a:rPr lang="en-US"/>
              <a:t>Workday Confidential</a:t>
            </a:r>
          </a:p>
        </p:txBody>
      </p:sp>
      <p:pic>
        <p:nvPicPr>
          <p:cNvPr id="17" name="Picture 16">
            <a:extLst>
              <a:ext uri="{FF2B5EF4-FFF2-40B4-BE49-F238E27FC236}">
                <a16:creationId xmlns:a16="http://schemas.microsoft.com/office/drawing/2014/main" id="{456018C3-1DD3-BB41-9E4E-DB3718B396E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721475"/>
            <a:ext cx="12192000" cy="136525"/>
          </a:xfrm>
          <a:prstGeom prst="rect">
            <a:avLst/>
          </a:prstGeom>
        </p:spPr>
      </p:pic>
    </p:spTree>
    <p:extLst>
      <p:ext uri="{BB962C8B-B14F-4D97-AF65-F5344CB8AC3E}">
        <p14:creationId xmlns:p14="http://schemas.microsoft.com/office/powerpoint/2010/main" val="348941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bg>
      <p:bgPr>
        <a:blipFill dpi="0" rotWithShape="1">
          <a:blip r:embed="rId2">
            <a:extLst>
              <a:ext uri="{BEBA8EAE-BF5A-486C-A8C5-ECC9F3942E4B}">
                <a14:imgProps xmlns:a14="http://schemas.microsoft.com/office/drawing/2010/main">
                  <a14:imgLayer r:embed="rId3">
                    <a14:imgEffect>
                      <a14:brightnessContrast contras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078"/>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34503C7-F6C1-46A5-8F89-B1F2132C4BB3}" type="datetimeFigureOut">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61C2B1-3C3A-47B0-ABA3-58C593760B37}" type="slidenum">
              <a:rPr lang="en-US" smtClean="0"/>
              <a:t>‹#›</a:t>
            </a:fld>
            <a:endParaRPr lang="en-US"/>
          </a:p>
        </p:txBody>
      </p:sp>
    </p:spTree>
    <p:extLst>
      <p:ext uri="{BB962C8B-B14F-4D97-AF65-F5344CB8AC3E}">
        <p14:creationId xmlns:p14="http://schemas.microsoft.com/office/powerpoint/2010/main" val="3085184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610600" y="6555851"/>
            <a:ext cx="2743200" cy="365125"/>
          </a:xfrm>
        </p:spPr>
        <p:txBody>
          <a:bodyPr/>
          <a:lstStyle>
            <a:lvl1pPr>
              <a:defRPr>
                <a:solidFill>
                  <a:schemeClr val="bg1"/>
                </a:solidFill>
              </a:defRPr>
            </a:lvl1pPr>
          </a:lstStyle>
          <a:p>
            <a:fld id="{C461C2B1-3C3A-47B0-ABA3-58C593760B37}" type="slidenum">
              <a:rPr lang="en-US" smtClean="0"/>
              <a:pPr/>
              <a:t>‹#›</a:t>
            </a:fld>
            <a:endParaRPr lang="en-US"/>
          </a:p>
        </p:txBody>
      </p:sp>
      <p:pic>
        <p:nvPicPr>
          <p:cNvPr id="6" name="Picture 5" descr="Text&#10;&#10;Description automatically generated with medium confidence">
            <a:extLst>
              <a:ext uri="{FF2B5EF4-FFF2-40B4-BE49-F238E27FC236}">
                <a16:creationId xmlns:a16="http://schemas.microsoft.com/office/drawing/2014/main" id="{0140C5F6-DC4B-442D-8774-CEB4024CE7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6" y="5685183"/>
            <a:ext cx="1654140" cy="718791"/>
          </a:xfrm>
          <a:prstGeom prst="rect">
            <a:avLst/>
          </a:prstGeom>
        </p:spPr>
      </p:pic>
      <p:cxnSp>
        <p:nvCxnSpPr>
          <p:cNvPr id="7" name="Straight Connector 6">
            <a:extLst>
              <a:ext uri="{FF2B5EF4-FFF2-40B4-BE49-F238E27FC236}">
                <a16:creationId xmlns:a16="http://schemas.microsoft.com/office/drawing/2014/main" id="{027C2CB8-8745-4E01-92B2-000E3189F0C1}"/>
              </a:ext>
            </a:extLst>
          </p:cNvPr>
          <p:cNvCxnSpPr/>
          <p:nvPr userDrawn="1"/>
        </p:nvCxnSpPr>
        <p:spPr>
          <a:xfrm>
            <a:off x="1012874" y="1364567"/>
            <a:ext cx="9922413" cy="0"/>
          </a:xfrm>
          <a:prstGeom prst="line">
            <a:avLst/>
          </a:prstGeom>
          <a:ln w="38100">
            <a:solidFill>
              <a:srgbClr val="1BA6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196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TextBox 5"/>
          <p:cNvSpPr txBox="1"/>
          <p:nvPr userDrawn="1"/>
        </p:nvSpPr>
        <p:spPr>
          <a:xfrm>
            <a:off x="11242432" y="6498601"/>
            <a:ext cx="609600" cy="256545"/>
          </a:xfrm>
          <a:prstGeom prst="rect">
            <a:avLst/>
          </a:prstGeom>
          <a:noFill/>
        </p:spPr>
        <p:txBody>
          <a:bodyPr wrap="square" rtlCol="0">
            <a:spAutoFit/>
          </a:bodyPr>
          <a:lstStyle/>
          <a:p>
            <a:pPr algn="r"/>
            <a:fld id="{7E26D3C9-E14C-F24E-902A-1FCDBC64B0F8}" type="slidenum">
              <a:rPr lang="en-US" sz="1067" b="1" i="0" smtClean="0">
                <a:solidFill>
                  <a:schemeClr val="tx1">
                    <a:lumMod val="50000"/>
                    <a:lumOff val="50000"/>
                    <a:alpha val="69000"/>
                  </a:schemeClr>
                </a:solidFill>
                <a:latin typeface="Arial" charset="0"/>
                <a:ea typeface="Arial" charset="0"/>
                <a:cs typeface="Arial" charset="0"/>
              </a:rPr>
              <a:pPr algn="r"/>
              <a:t>‹#›</a:t>
            </a:fld>
            <a:endParaRPr lang="en-US" sz="1067" b="1" i="0">
              <a:solidFill>
                <a:schemeClr val="tx1">
                  <a:lumMod val="50000"/>
                  <a:lumOff val="50000"/>
                  <a:alpha val="69000"/>
                </a:schemeClr>
              </a:solidFill>
              <a:latin typeface="Arial" charset="0"/>
              <a:ea typeface="Arial" charset="0"/>
              <a:cs typeface="Arial" charset="0"/>
            </a:endParaRPr>
          </a:p>
        </p:txBody>
      </p:sp>
      <p:cxnSp>
        <p:nvCxnSpPr>
          <p:cNvPr id="7" name="Straight Connector 6"/>
          <p:cNvCxnSpPr/>
          <p:nvPr userDrawn="1"/>
        </p:nvCxnSpPr>
        <p:spPr>
          <a:xfrm>
            <a:off x="387061" y="6428263"/>
            <a:ext cx="11347741" cy="0"/>
          </a:xfrm>
          <a:prstGeom prst="line">
            <a:avLst/>
          </a:prstGeom>
          <a:ln w="15875">
            <a:solidFill>
              <a:schemeClr val="bg1">
                <a:lumMod val="50000"/>
                <a:alpha val="42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1" t="1" r="34168" b="11758"/>
          <a:stretch/>
        </p:blipFill>
        <p:spPr>
          <a:xfrm>
            <a:off x="387061" y="6554540"/>
            <a:ext cx="1112556" cy="175444"/>
          </a:xfrm>
          <a:prstGeom prst="rect">
            <a:avLst/>
          </a:prstGeom>
        </p:spPr>
      </p:pic>
      <p:sp>
        <p:nvSpPr>
          <p:cNvPr id="9" name="Rechthoek">
            <a:extLst>
              <a:ext uri="{FF2B5EF4-FFF2-40B4-BE49-F238E27FC236}">
                <a16:creationId xmlns:a16="http://schemas.microsoft.com/office/drawing/2014/main" id="{A91B5787-621B-413D-BE40-F3EAB37B50F2}"/>
              </a:ext>
            </a:extLst>
          </p:cNvPr>
          <p:cNvSpPr/>
          <p:nvPr userDrawn="1"/>
        </p:nvSpPr>
        <p:spPr>
          <a:xfrm>
            <a:off x="355600" y="831850"/>
            <a:ext cx="635000" cy="27583"/>
          </a:xfrm>
          <a:prstGeom prst="rect">
            <a:avLst/>
          </a:prstGeom>
          <a:blipFill>
            <a:blip r:embed="rId4"/>
          </a:blipFill>
          <a:ln w="3175">
            <a:miter lim="400000"/>
          </a:ln>
          <a:effectLst>
            <a:outerShdw dir="5400000" rotWithShape="0">
              <a:srgbClr val="000000">
                <a:alpha val="0"/>
              </a:srgbClr>
            </a:outerShdw>
          </a:effectLst>
        </p:spPr>
        <p:txBody>
          <a:bodyPr lIns="26789" tIns="26789" rIns="26789" bIns="26789" anchor="ctr"/>
          <a:lstStyle/>
          <a:p>
            <a:pPr>
              <a:defRPr sz="3000">
                <a:solidFill>
                  <a:srgbClr val="FFFFFF"/>
                </a:solidFill>
              </a:defRPr>
            </a:pPr>
            <a:endParaRPr sz="1500"/>
          </a:p>
        </p:txBody>
      </p:sp>
    </p:spTree>
    <p:custDataLst>
      <p:tags r:id="rId1"/>
    </p:custDataLst>
    <p:extLst>
      <p:ext uri="{BB962C8B-B14F-4D97-AF65-F5344CB8AC3E}">
        <p14:creationId xmlns:p14="http://schemas.microsoft.com/office/powerpoint/2010/main" val="188628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707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97A49-B3AA-4013-856A-8FF54FEE8996}"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D787-C920-44E0-BCB1-74CF845A2AEC}" type="slidenum">
              <a:rPr lang="en-US" smtClean="0"/>
              <a:t>‹#›</a:t>
            </a:fld>
            <a:endParaRPr lang="en-US"/>
          </a:p>
        </p:txBody>
      </p:sp>
    </p:spTree>
    <p:extLst>
      <p:ext uri="{BB962C8B-B14F-4D97-AF65-F5344CB8AC3E}">
        <p14:creationId xmlns:p14="http://schemas.microsoft.com/office/powerpoint/2010/main" val="303959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A97A49-B3AA-4013-856A-8FF54FEE8996}"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D787-C920-44E0-BCB1-74CF845A2AEC}" type="slidenum">
              <a:rPr lang="en-US" smtClean="0"/>
              <a:t>‹#›</a:t>
            </a:fld>
            <a:endParaRPr lang="en-US"/>
          </a:p>
        </p:txBody>
      </p:sp>
    </p:spTree>
    <p:extLst>
      <p:ext uri="{BB962C8B-B14F-4D97-AF65-F5344CB8AC3E}">
        <p14:creationId xmlns:p14="http://schemas.microsoft.com/office/powerpoint/2010/main" val="62779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37914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37914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A97A49-B3AA-4013-856A-8FF54FEE8996}"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1D787-C920-44E0-BCB1-74CF845A2AEC}" type="slidenum">
              <a:rPr lang="en-US" smtClean="0"/>
              <a:t>‹#›</a:t>
            </a:fld>
            <a:endParaRPr lang="en-US"/>
          </a:p>
        </p:txBody>
      </p:sp>
    </p:spTree>
    <p:extLst>
      <p:ext uri="{BB962C8B-B14F-4D97-AF65-F5344CB8AC3E}">
        <p14:creationId xmlns:p14="http://schemas.microsoft.com/office/powerpoint/2010/main" val="94553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1959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1959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A97A49-B3AA-4013-856A-8FF54FEE8996}" type="datetimeFigureOut">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01D787-C920-44E0-BCB1-74CF845A2AEC}" type="slidenum">
              <a:rPr lang="en-US" smtClean="0"/>
              <a:t>‹#›</a:t>
            </a:fld>
            <a:endParaRPr lang="en-US"/>
          </a:p>
        </p:txBody>
      </p:sp>
    </p:spTree>
    <p:extLst>
      <p:ext uri="{BB962C8B-B14F-4D97-AF65-F5344CB8AC3E}">
        <p14:creationId xmlns:p14="http://schemas.microsoft.com/office/powerpoint/2010/main" val="1951073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A97A49-B3AA-4013-856A-8FF54FEE8996}" type="datetimeFigureOut">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01D787-C920-44E0-BCB1-74CF845A2AEC}" type="slidenum">
              <a:rPr lang="en-US" smtClean="0"/>
              <a:t>‹#›</a:t>
            </a:fld>
            <a:endParaRPr lang="en-US"/>
          </a:p>
        </p:txBody>
      </p:sp>
      <p:sp>
        <p:nvSpPr>
          <p:cNvPr id="6" name="Content Placeholder 2">
            <a:extLst>
              <a:ext uri="{FF2B5EF4-FFF2-40B4-BE49-F238E27FC236}">
                <a16:creationId xmlns:a16="http://schemas.microsoft.com/office/drawing/2014/main" id="{2936D430-D43E-46FC-8111-472E671ADDAC}"/>
              </a:ext>
            </a:extLst>
          </p:cNvPr>
          <p:cNvSpPr>
            <a:spLocks noGrp="1"/>
          </p:cNvSpPr>
          <p:nvPr>
            <p:ph idx="13" hasCustomPrompt="1"/>
          </p:nvPr>
        </p:nvSpPr>
        <p:spPr>
          <a:xfrm>
            <a:off x="838200" y="1581392"/>
            <a:ext cx="11145520" cy="451405"/>
          </a:xfrm>
        </p:spPr>
        <p:txBody>
          <a:bodyPr lIns="27432" rIns="27432" anchorCtr="0">
            <a:normAutofit/>
          </a:bodyPr>
          <a:lstStyle>
            <a:lvl1pPr marL="220128" indent="0">
              <a:lnSpc>
                <a:spcPct val="100000"/>
              </a:lnSpc>
              <a:spcBef>
                <a:spcPts val="0"/>
              </a:spcBef>
              <a:buSzPct val="100000"/>
              <a:buFont typeface="Arial" pitchFamily="34" charset="0"/>
              <a:buNone/>
              <a:defRPr sz="1100" b="0" i="1"/>
            </a:lvl1pPr>
            <a:lvl2pPr marL="679434" indent="-220128">
              <a:spcBef>
                <a:spcPts val="533"/>
              </a:spcBef>
              <a:buSzPct val="75000"/>
              <a:buFont typeface="Lucida Sans" panose="020B0602030504020204" pitchFamily="34" charset="0"/>
              <a:buChar char="–"/>
              <a:defRPr sz="2400"/>
            </a:lvl2pPr>
            <a:lvl3pPr marL="1060423" indent="-292601">
              <a:spcBef>
                <a:spcPts val="533"/>
              </a:spcBef>
              <a:buSzPct val="100000"/>
              <a:buFont typeface="Arial" panose="020B0604020202020204" pitchFamily="34" charset="0"/>
              <a:buChar char="•"/>
              <a:defRPr sz="2133"/>
            </a:lvl3pPr>
            <a:lvl4pPr marL="1219170" indent="-220128">
              <a:spcBef>
                <a:spcPts val="533"/>
              </a:spcBef>
              <a:buSzPct val="100000"/>
              <a:buFont typeface="Lucida Sans" panose="020B0602030504020204" pitchFamily="34" charset="0"/>
              <a:buChar char="–"/>
              <a:defRPr sz="1867"/>
            </a:lvl4pPr>
            <a:lvl5pPr marL="1439297" indent="-220128">
              <a:spcBef>
                <a:spcPts val="533"/>
              </a:spcBef>
              <a:buSzPct val="100000"/>
              <a:buFont typeface="Arial" pitchFamily="34" charset="0"/>
              <a:buChar char="•"/>
              <a:defRPr sz="1867"/>
            </a:lvl5pPr>
          </a:lstStyle>
          <a:p>
            <a:pPr lvl="0"/>
            <a:r>
              <a:rPr lang="en-US"/>
              <a:t>Strapline</a:t>
            </a:r>
          </a:p>
        </p:txBody>
      </p:sp>
    </p:spTree>
    <p:extLst>
      <p:ext uri="{BB962C8B-B14F-4D97-AF65-F5344CB8AC3E}">
        <p14:creationId xmlns:p14="http://schemas.microsoft.com/office/powerpoint/2010/main" val="35937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97A49-B3AA-4013-856A-8FF54FEE8996}" type="datetimeFigureOut">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01D787-C920-44E0-BCB1-74CF845A2AEC}" type="slidenum">
              <a:rPr lang="en-US" smtClean="0"/>
              <a:t>‹#›</a:t>
            </a:fld>
            <a:endParaRPr lang="en-US"/>
          </a:p>
        </p:txBody>
      </p:sp>
      <p:sp>
        <p:nvSpPr>
          <p:cNvPr id="6" name="Rectangle 5"/>
          <p:cNvSpPr/>
          <p:nvPr userDrawn="1"/>
        </p:nvSpPr>
        <p:spPr>
          <a:xfrm>
            <a:off x="9992139" y="5605670"/>
            <a:ext cx="2093844" cy="874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74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6977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A97A49-B3AA-4013-856A-8FF54FEE8996}"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1D787-C920-44E0-BCB1-74CF845A2AEC}"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5825547"/>
            <a:ext cx="1317419" cy="530804"/>
          </a:xfrm>
          <a:prstGeom prst="rect">
            <a:avLst/>
          </a:prstGeom>
        </p:spPr>
      </p:pic>
    </p:spTree>
    <p:extLst>
      <p:ext uri="{BB962C8B-B14F-4D97-AF65-F5344CB8AC3E}">
        <p14:creationId xmlns:p14="http://schemas.microsoft.com/office/powerpoint/2010/main" val="777099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7"/>
            <a:ext cx="6172200" cy="46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5880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A97A49-B3AA-4013-856A-8FF54FEE8996}"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1D787-C920-44E0-BCB1-74CF845A2AEC}"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4252" y="5735486"/>
            <a:ext cx="1317419" cy="530804"/>
          </a:xfrm>
          <a:prstGeom prst="rect">
            <a:avLst/>
          </a:prstGeom>
        </p:spPr>
      </p:pic>
    </p:spTree>
    <p:extLst>
      <p:ext uri="{BB962C8B-B14F-4D97-AF65-F5344CB8AC3E}">
        <p14:creationId xmlns:p14="http://schemas.microsoft.com/office/powerpoint/2010/main" val="1223050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8287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CA97A49-B3AA-4013-856A-8FF54FEE8996}" type="datetimeFigureOut">
              <a:rPr lang="en-US" smtClean="0"/>
              <a:pPr/>
              <a:t>10/25/2021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EB01D787-C920-44E0-BCB1-74CF845A2AEC}" type="slidenum">
              <a:rPr lang="en-US" smtClean="0"/>
              <a:pPr/>
              <a:t>‹#›</a:t>
            </a:fld>
            <a:endParaRPr lang="en-US"/>
          </a:p>
        </p:txBody>
      </p:sp>
      <p:cxnSp>
        <p:nvCxnSpPr>
          <p:cNvPr id="7" name="Straight Connector 6"/>
          <p:cNvCxnSpPr/>
          <p:nvPr userDrawn="1"/>
        </p:nvCxnSpPr>
        <p:spPr>
          <a:xfrm>
            <a:off x="1012874" y="1392702"/>
            <a:ext cx="9922413" cy="0"/>
          </a:xfrm>
          <a:prstGeom prst="line">
            <a:avLst/>
          </a:prstGeom>
          <a:ln w="38100">
            <a:solidFill>
              <a:srgbClr val="1BA6DF"/>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with medium confidence">
            <a:extLst>
              <a:ext uri="{FF2B5EF4-FFF2-40B4-BE49-F238E27FC236}">
                <a16:creationId xmlns:a16="http://schemas.microsoft.com/office/drawing/2014/main" id="{58CA44B1-BFAD-4B67-B94E-1F171410E40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9536" y="5685183"/>
            <a:ext cx="1654140" cy="718791"/>
          </a:xfrm>
          <a:prstGeom prst="rect">
            <a:avLst/>
          </a:prstGeom>
        </p:spPr>
      </p:pic>
    </p:spTree>
    <p:extLst>
      <p:ext uri="{BB962C8B-B14F-4D97-AF65-F5344CB8AC3E}">
        <p14:creationId xmlns:p14="http://schemas.microsoft.com/office/powerpoint/2010/main" val="1404970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 id="2147483688" r:id="rId14"/>
    <p:sldLayoutId id="2147483689" r:id="rId15"/>
    <p:sldLayoutId id="2147483690" r:id="rId16"/>
  </p:sldLayoutIdLst>
  <p:txStyles>
    <p:titleStyle>
      <a:lvl1pPr algn="l" defTabSz="914400" rtl="0" eaLnBrk="1" latinLnBrk="0" hangingPunct="1">
        <a:lnSpc>
          <a:spcPct val="90000"/>
        </a:lnSpc>
        <a:spcBef>
          <a:spcPct val="0"/>
        </a:spcBef>
        <a:buNone/>
        <a:defRPr sz="4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45.svg"/><Relationship Id="rId5" Type="http://schemas.openxmlformats.org/officeDocument/2006/relationships/image" Target="../media/image27.png"/><Relationship Id="rId4" Type="http://schemas.openxmlformats.org/officeDocument/2006/relationships/image" Target="../media/image43.svg"/></Relationships>
</file>

<file path=ppt/slides/_rels/slide14.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5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51.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5.svg"/><Relationship Id="rId2"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51.sv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51.sv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59.svg"/><Relationship Id="rId5" Type="http://schemas.openxmlformats.org/officeDocument/2006/relationships/image" Target="../media/image34.png"/><Relationship Id="rId4" Type="http://schemas.openxmlformats.org/officeDocument/2006/relationships/image" Target="../media/image57.sv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8.svg"/><Relationship Id="rId5" Type="http://schemas.openxmlformats.org/officeDocument/2006/relationships/image" Target="../media/image40.png"/><Relationship Id="rId4" Type="http://schemas.openxmlformats.org/officeDocument/2006/relationships/image" Target="../media/image66.svg"/></Relationships>
</file>

<file path=ppt/slides/_rels/slide29.xml.rels><?xml version="1.0" encoding="UTF-8" standalone="yes"?>
<Relationships xmlns="http://schemas.openxmlformats.org/package/2006/relationships"><Relationship Id="rId3" Type="http://schemas.openxmlformats.org/officeDocument/2006/relationships/hyperlink" Target="mailto:brightpath@omes.ok.gov" TargetMode="External"/><Relationship Id="rId7" Type="http://schemas.openxmlformats.org/officeDocument/2006/relationships/image" Target="../media/image72.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70.sv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hyperlink" Target="https://forms.office.com/Pages/ResponsePage.aspx?id=ZHgwmpg-CE-5CnKLYs8yxdyDGaYcAtVPudF4IF8vPwNUNUw2R0tBQ05GRUdEMTBQVVBONFQ1S0xCRC4u" TargetMode="External"/><Relationship Id="rId2" Type="http://schemas.openxmlformats.org/officeDocument/2006/relationships/hyperlink" Target="https://officemgmtentserv.sharepoint.com/:x:/r/sites/extranet/090-BPCAN/_layouts/15/Doc.aspx?sourcedoc=%7B89563C6D-503F-466B-9F40-AFC2A17CF108%7D&amp;file=OK%20Change%20Agent%20List_Aug%2010_2021.xlsx&amp;wdOrigin=OFFICECOM-WEB.MAIN.REC&amp;ct=1634666755124&amp;action=default&amp;mobileredirect=true&amp;cid=34abdcf6-7150-4842-b4b3-b38f9ebab123"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www.pngall.com/celebration-p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www.pngall.com/celebration-p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6.svg"/></Relationships>
</file>

<file path=ppt/slides/_rels/slide4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30.svg"/><Relationship Id="rId2" Type="http://schemas.openxmlformats.org/officeDocument/2006/relationships/notesSlide" Target="../notesSlides/notesSlide2.xml"/><Relationship Id="rId16" Type="http://schemas.openxmlformats.org/officeDocument/2006/relationships/image" Target="../media/image34.svg"/><Relationship Id="rId1" Type="http://schemas.openxmlformats.org/officeDocument/2006/relationships/slideLayout" Target="../slideLayouts/slideLayout15.xml"/><Relationship Id="rId6" Type="http://schemas.openxmlformats.org/officeDocument/2006/relationships/image" Target="../media/image24.svg"/><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18.png"/><Relationship Id="rId14" Type="http://schemas.openxmlformats.org/officeDocument/2006/relationships/image" Target="../media/image32.svg"/></Relationships>
</file>

<file path=ppt/slides/_rels/slide5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chart" Target="../charts/chart5.xml"/><Relationship Id="rId13"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chart" Target="../charts/chart4.xml"/><Relationship Id="rId12" Type="http://schemas.openxmlformats.org/officeDocument/2006/relationships/image" Target="../media/image39.sv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chart" Target="../charts/chart3.xml"/><Relationship Id="rId11" Type="http://schemas.openxmlformats.org/officeDocument/2006/relationships/image" Target="../media/image24.png"/><Relationship Id="rId5" Type="http://schemas.openxmlformats.org/officeDocument/2006/relationships/chart" Target="../charts/chart2.xml"/><Relationship Id="rId10" Type="http://schemas.openxmlformats.org/officeDocument/2006/relationships/image" Target="../media/image37.svg"/><Relationship Id="rId4" Type="http://schemas.openxmlformats.org/officeDocument/2006/relationships/chart" Target="../charts/chart1.xml"/><Relationship Id="rId9" Type="http://schemas.openxmlformats.org/officeDocument/2006/relationships/image" Target="../media/image23.png"/><Relationship Id="rId14" Type="http://schemas.openxmlformats.org/officeDocument/2006/relationships/image" Target="../media/image41.svg"/></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FBB686-5DD7-4865-81EF-1DBD6CCE1AC2}"/>
              </a:ext>
            </a:extLst>
          </p:cNvPr>
          <p:cNvSpPr>
            <a:spLocks noGrp="1"/>
          </p:cNvSpPr>
          <p:nvPr>
            <p:ph type="ctrTitle"/>
          </p:nvPr>
        </p:nvSpPr>
        <p:spPr/>
        <p:txBody>
          <a:bodyPr>
            <a:normAutofit/>
          </a:bodyPr>
          <a:lstStyle/>
          <a:p>
            <a:r>
              <a:rPr lang="en-US" dirty="0"/>
              <a:t>Change Agent Network </a:t>
            </a:r>
            <a:br>
              <a:rPr lang="en-US" dirty="0"/>
            </a:br>
            <a:r>
              <a:rPr lang="en-US" dirty="0"/>
              <a:t>October Touchpoint</a:t>
            </a:r>
          </a:p>
        </p:txBody>
      </p:sp>
      <p:sp>
        <p:nvSpPr>
          <p:cNvPr id="7" name="Subtitle 6">
            <a:extLst>
              <a:ext uri="{FF2B5EF4-FFF2-40B4-BE49-F238E27FC236}">
                <a16:creationId xmlns:a16="http://schemas.microsoft.com/office/drawing/2014/main" id="{D83908B1-8489-45A3-9F29-C270A1B0B5E0}"/>
              </a:ext>
            </a:extLst>
          </p:cNvPr>
          <p:cNvSpPr>
            <a:spLocks noGrp="1"/>
          </p:cNvSpPr>
          <p:nvPr>
            <p:ph type="subTitle" idx="1"/>
          </p:nvPr>
        </p:nvSpPr>
        <p:spPr>
          <a:xfrm>
            <a:off x="1524000" y="3602038"/>
            <a:ext cx="9144000" cy="1655762"/>
          </a:xfrm>
        </p:spPr>
        <p:txBody>
          <a:bodyPr/>
          <a:lstStyle/>
          <a:p>
            <a:r>
              <a:rPr lang="en-US" dirty="0"/>
              <a:t>October 22, 2021</a:t>
            </a:r>
          </a:p>
        </p:txBody>
      </p:sp>
    </p:spTree>
    <p:extLst>
      <p:ext uri="{BB962C8B-B14F-4D97-AF65-F5344CB8AC3E}">
        <p14:creationId xmlns:p14="http://schemas.microsoft.com/office/powerpoint/2010/main" val="4209111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16A605-19FC-4181-BB86-2D262433937C}"/>
              </a:ext>
            </a:extLst>
          </p:cNvPr>
          <p:cNvSpPr/>
          <p:nvPr/>
        </p:nvSpPr>
        <p:spPr>
          <a:xfrm>
            <a:off x="0" y="5522118"/>
            <a:ext cx="12192000" cy="934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7B7509-81BC-4221-AC7C-2B1074FEB31F}"/>
              </a:ext>
            </a:extLst>
          </p:cNvPr>
          <p:cNvSpPr>
            <a:spLocks noGrp="1"/>
          </p:cNvSpPr>
          <p:nvPr>
            <p:ph type="title"/>
          </p:nvPr>
        </p:nvSpPr>
        <p:spPr/>
        <p:txBody>
          <a:bodyPr/>
          <a:lstStyle/>
          <a:p>
            <a:r>
              <a:rPr lang="en-US"/>
              <a:t>Cohorts E &amp; F</a:t>
            </a:r>
          </a:p>
        </p:txBody>
      </p:sp>
      <p:sp>
        <p:nvSpPr>
          <p:cNvPr id="4" name="Rectangle 3">
            <a:extLst>
              <a:ext uri="{FF2B5EF4-FFF2-40B4-BE49-F238E27FC236}">
                <a16:creationId xmlns:a16="http://schemas.microsoft.com/office/drawing/2014/main" id="{28641DFA-426A-4203-9CBA-D5B6604DCF2B}"/>
              </a:ext>
            </a:extLst>
          </p:cNvPr>
          <p:cNvSpPr/>
          <p:nvPr/>
        </p:nvSpPr>
        <p:spPr>
          <a:xfrm>
            <a:off x="1024647" y="2379491"/>
            <a:ext cx="5154567" cy="2062103"/>
          </a:xfrm>
          <a:prstGeom prst="rect">
            <a:avLst/>
          </a:prstGeom>
          <a:ln>
            <a:noFill/>
          </a:ln>
        </p:spPr>
        <p:txBody>
          <a:bodyPr wrap="square" lIns="91440" tIns="45720" rIns="91440" bIns="45720" anchor="t">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Attorney General</a:t>
            </a:r>
            <a:endParaRPr lang="en-US" sz="1600"/>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Auditor and Inspector</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Governor</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House of Representatives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Insurance Department</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Secretary of State</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State Senate</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Treasurer</a:t>
            </a:r>
          </a:p>
        </p:txBody>
      </p:sp>
      <p:cxnSp>
        <p:nvCxnSpPr>
          <p:cNvPr id="5" name="Straight Connector 4">
            <a:extLst>
              <a:ext uri="{FF2B5EF4-FFF2-40B4-BE49-F238E27FC236}">
                <a16:creationId xmlns:a16="http://schemas.microsoft.com/office/drawing/2014/main" id="{B3BCA298-0D11-4564-9E13-DCF8E358D272}"/>
              </a:ext>
            </a:extLst>
          </p:cNvPr>
          <p:cNvCxnSpPr/>
          <p:nvPr/>
        </p:nvCxnSpPr>
        <p:spPr>
          <a:xfrm>
            <a:off x="623776" y="2277246"/>
            <a:ext cx="1088136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56CC626-9577-47C4-87D6-4921C06A8006}"/>
              </a:ext>
            </a:extLst>
          </p:cNvPr>
          <p:cNvSpPr txBox="1"/>
          <p:nvPr/>
        </p:nvSpPr>
        <p:spPr>
          <a:xfrm>
            <a:off x="1862807" y="1985015"/>
            <a:ext cx="1483098" cy="461665"/>
          </a:xfrm>
          <a:prstGeom prst="rect">
            <a:avLst/>
          </a:prstGeom>
          <a:solidFill>
            <a:schemeClr val="bg1"/>
          </a:solidFill>
        </p:spPr>
        <p:txBody>
          <a:bodyPr wrap="none" rtlCol="0">
            <a:spAutoFit/>
          </a:bodyPr>
          <a:lstStyle/>
          <a:p>
            <a:r>
              <a:rPr lang="en-US" sz="2400" b="1">
                <a:latin typeface="Arial" panose="020B0604020202020204" pitchFamily="34" charset="0"/>
                <a:cs typeface="Arial" panose="020B0604020202020204" pitchFamily="34" charset="0"/>
              </a:rPr>
              <a:t>Cohort E</a:t>
            </a:r>
          </a:p>
        </p:txBody>
      </p:sp>
      <p:sp>
        <p:nvSpPr>
          <p:cNvPr id="7" name="TextBox 6">
            <a:extLst>
              <a:ext uri="{FF2B5EF4-FFF2-40B4-BE49-F238E27FC236}">
                <a16:creationId xmlns:a16="http://schemas.microsoft.com/office/drawing/2014/main" id="{0D96C44D-807B-4A92-ABA9-7A1817A0883E}"/>
              </a:ext>
            </a:extLst>
          </p:cNvPr>
          <p:cNvSpPr txBox="1"/>
          <p:nvPr/>
        </p:nvSpPr>
        <p:spPr>
          <a:xfrm>
            <a:off x="8435241" y="1985014"/>
            <a:ext cx="1465466" cy="461665"/>
          </a:xfrm>
          <a:prstGeom prst="rect">
            <a:avLst/>
          </a:prstGeom>
          <a:solidFill>
            <a:schemeClr val="bg1"/>
          </a:solidFill>
        </p:spPr>
        <p:txBody>
          <a:bodyPr wrap="none" rtlCol="0">
            <a:spAutoFit/>
          </a:bodyPr>
          <a:lstStyle/>
          <a:p>
            <a:r>
              <a:rPr lang="en-US" sz="2400" b="1">
                <a:latin typeface="Arial" panose="020B0604020202020204" pitchFamily="34" charset="0"/>
                <a:cs typeface="Arial" panose="020B0604020202020204" pitchFamily="34" charset="0"/>
              </a:rPr>
              <a:t>Cohort F</a:t>
            </a:r>
          </a:p>
        </p:txBody>
      </p:sp>
      <p:sp>
        <p:nvSpPr>
          <p:cNvPr id="8" name="Rectangle 7">
            <a:extLst>
              <a:ext uri="{FF2B5EF4-FFF2-40B4-BE49-F238E27FC236}">
                <a16:creationId xmlns:a16="http://schemas.microsoft.com/office/drawing/2014/main" id="{3A17401F-73F6-4829-8A93-0DAF1152C2B8}"/>
              </a:ext>
            </a:extLst>
          </p:cNvPr>
          <p:cNvSpPr/>
          <p:nvPr/>
        </p:nvSpPr>
        <p:spPr>
          <a:xfrm>
            <a:off x="7136203" y="2381308"/>
            <a:ext cx="5055797" cy="584775"/>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District Courts</a:t>
            </a:r>
            <a:endParaRPr lang="en-US" sz="1600"/>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Supreme Court  </a:t>
            </a:r>
          </a:p>
        </p:txBody>
      </p:sp>
      <p:cxnSp>
        <p:nvCxnSpPr>
          <p:cNvPr id="10" name="Straight Connector 9">
            <a:extLst>
              <a:ext uri="{FF2B5EF4-FFF2-40B4-BE49-F238E27FC236}">
                <a16:creationId xmlns:a16="http://schemas.microsoft.com/office/drawing/2014/main" id="{D46FD594-3D55-49B3-BD78-2480EDA4B0B1}"/>
              </a:ext>
            </a:extLst>
          </p:cNvPr>
          <p:cNvCxnSpPr/>
          <p:nvPr/>
        </p:nvCxnSpPr>
        <p:spPr>
          <a:xfrm>
            <a:off x="6248400" y="2277246"/>
            <a:ext cx="0" cy="422906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3F7F75FE-30FB-4789-B391-5BE620FD41A0}"/>
              </a:ext>
            </a:extLst>
          </p:cNvPr>
          <p:cNvSpPr txBox="1">
            <a:spLocks/>
          </p:cNvSpPr>
          <p:nvPr/>
        </p:nvSpPr>
        <p:spPr>
          <a:xfrm>
            <a:off x="914560" y="1437824"/>
            <a:ext cx="10362880" cy="475488"/>
          </a:xfrm>
          <a:prstGeom prst="rect">
            <a:avLst/>
          </a:prstGeom>
        </p:spPr>
        <p:txBody>
          <a:bodyPr/>
          <a:lstStyle>
            <a:lvl1pPr marL="228600" indent="-228600" algn="l" rtl="0" eaLnBrk="0" fontAlgn="base" hangingPunct="0">
              <a:spcBef>
                <a:spcPct val="50000"/>
              </a:spcBef>
              <a:spcAft>
                <a:spcPct val="0"/>
              </a:spcAft>
              <a:buClr>
                <a:srgbClr val="0790EC"/>
              </a:buClr>
              <a:buSzPct val="125000"/>
              <a:buFont typeface="Times" panose="02020603050405020304" pitchFamily="18" charset="0"/>
              <a:buChar char="•"/>
              <a:defRPr sz="2400">
                <a:solidFill>
                  <a:schemeClr val="tx1"/>
                </a:solidFill>
                <a:latin typeface="+mn-lt"/>
                <a:ea typeface="MS PGothic" panose="020B0600070205080204" pitchFamily="34" charset="-128"/>
                <a:cs typeface="ＭＳ Ｐゴシック" pitchFamily="-110" charset="-128"/>
              </a:defRPr>
            </a:lvl1pPr>
            <a:lvl2pPr marL="627063" indent="-284163" algn="l" rtl="0" eaLnBrk="0" fontAlgn="base" hangingPunct="0">
              <a:spcBef>
                <a:spcPct val="50000"/>
              </a:spcBef>
              <a:spcAft>
                <a:spcPct val="0"/>
              </a:spcAft>
              <a:buClr>
                <a:srgbClr val="0790EC"/>
              </a:buClr>
              <a:buSzPct val="130000"/>
              <a:buFont typeface="Times" panose="02020603050405020304" pitchFamily="18" charset="0"/>
              <a:buChar char="–"/>
              <a:defRPr sz="2000">
                <a:solidFill>
                  <a:schemeClr val="tx1"/>
                </a:solidFill>
                <a:latin typeface="+mn-lt"/>
                <a:ea typeface="MS PGothic" panose="020B0600070205080204" pitchFamily="34" charset="-128"/>
                <a:cs typeface="ＭＳ Ｐゴシック" charset="0"/>
              </a:defRPr>
            </a:lvl2pPr>
            <a:lvl3pPr marL="914400" indent="-173038"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3pPr>
            <a:lvl4pPr marL="1262063" indent="-233363"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4pPr>
            <a:lvl5pPr marL="1541463" indent="-165100" algn="l" rtl="0" eaLnBrk="0" fontAlgn="base" hangingPunct="0">
              <a:spcBef>
                <a:spcPct val="50000"/>
              </a:spcBef>
              <a:spcAft>
                <a:spcPct val="0"/>
              </a:spcAft>
              <a:buClr>
                <a:srgbClr val="0790EC"/>
              </a:buClr>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5pPr>
            <a:lvl6pPr marL="19986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24558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29130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33702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pPr marL="13970" indent="0">
              <a:lnSpc>
                <a:spcPct val="100000"/>
              </a:lnSpc>
              <a:spcBef>
                <a:spcPts val="645"/>
              </a:spcBef>
              <a:buNone/>
              <a:tabLst>
                <a:tab pos="548005" algn="l"/>
                <a:tab pos="548640" algn="l"/>
              </a:tabLst>
            </a:pPr>
            <a:r>
              <a:rPr lang="en-US" sz="1100" i="1" spc="-10">
                <a:latin typeface="Arial" panose="020B0604020202020204" pitchFamily="34" charset="0"/>
                <a:cs typeface="Arial" panose="020B0604020202020204" pitchFamily="34" charset="0"/>
              </a:rPr>
              <a:t>Cohort E agencies are d</a:t>
            </a:r>
            <a:r>
              <a:rPr lang="en-US" sz="1100" i="1" spc="-5">
                <a:latin typeface="Arial" panose="020B0604020202020204" pitchFamily="34" charset="0"/>
                <a:cs typeface="Arial" panose="020B0604020202020204" pitchFamily="34" charset="0"/>
              </a:rPr>
              <a:t>efined by agencies with elected officials, the Office of the Governor and Legislature. </a:t>
            </a:r>
            <a:r>
              <a:rPr lang="en-US" sz="1100" i="1" spc="-10">
                <a:latin typeface="Arial" panose="020B0604020202020204" pitchFamily="34" charset="0"/>
                <a:cs typeface="Arial" panose="020B0604020202020204" pitchFamily="34" charset="0"/>
              </a:rPr>
              <a:t>Cohort F agencies are d</a:t>
            </a:r>
            <a:r>
              <a:rPr lang="en-US" sz="1100" i="1" spc="-5">
                <a:latin typeface="Arial" panose="020B0604020202020204" pitchFamily="34" charset="0"/>
                <a:cs typeface="Arial" panose="020B0604020202020204" pitchFamily="34" charset="0"/>
              </a:rPr>
              <a:t>efined by agencies with Judicial responsibilities.</a:t>
            </a:r>
            <a:endParaRPr lang="en-US" sz="1200" i="1">
              <a:latin typeface="Arial"/>
              <a:cs typeface="Arial"/>
            </a:endParaRPr>
          </a:p>
        </p:txBody>
      </p:sp>
      <p:sp>
        <p:nvSpPr>
          <p:cNvPr id="12" name="Slide Number Placeholder 7">
            <a:extLst>
              <a:ext uri="{FF2B5EF4-FFF2-40B4-BE49-F238E27FC236}">
                <a16:creationId xmlns:a16="http://schemas.microsoft.com/office/drawing/2014/main" id="{B8B4DF97-519A-4D8C-B338-8D05C77ED27B}"/>
              </a:ext>
            </a:extLst>
          </p:cNvPr>
          <p:cNvSpPr>
            <a:spLocks noGrp="1"/>
          </p:cNvSpPr>
          <p:nvPr>
            <p:ph type="sldNum" sz="quarter" idx="12"/>
          </p:nvPr>
        </p:nvSpPr>
        <p:spPr>
          <a:xfrm>
            <a:off x="8610600" y="6555851"/>
            <a:ext cx="2743200" cy="365125"/>
          </a:xfrm>
        </p:spPr>
        <p:txBody>
          <a:bodyPr/>
          <a:lstStyle/>
          <a:p>
            <a:fld id="{C461C2B1-3C3A-47B0-ABA3-58C593760B37}" type="slidenum">
              <a:rPr lang="en-US" smtClean="0">
                <a:latin typeface="Arial" panose="020B0604020202020204" pitchFamily="34" charset="0"/>
                <a:cs typeface="Arial" panose="020B0604020202020204" pitchFamily="34" charset="0"/>
              </a:rPr>
              <a:pPr/>
              <a:t>10</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2690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F0728-1AC9-4DE2-8641-69BED730430A}"/>
              </a:ext>
            </a:extLst>
          </p:cNvPr>
          <p:cNvSpPr>
            <a:spLocks noGrp="1"/>
          </p:cNvSpPr>
          <p:nvPr>
            <p:ph type="title"/>
          </p:nvPr>
        </p:nvSpPr>
        <p:spPr/>
        <p:txBody>
          <a:bodyPr/>
          <a:lstStyle/>
          <a:p>
            <a:r>
              <a:rPr lang="en-US"/>
              <a:t>Employee Readiness</a:t>
            </a:r>
          </a:p>
        </p:txBody>
      </p:sp>
      <p:sp>
        <p:nvSpPr>
          <p:cNvPr id="3" name="Text Placeholder 2">
            <a:extLst>
              <a:ext uri="{FF2B5EF4-FFF2-40B4-BE49-F238E27FC236}">
                <a16:creationId xmlns:a16="http://schemas.microsoft.com/office/drawing/2014/main" id="{D6CA41C1-F2D0-45D0-B89E-A7B138082B17}"/>
              </a:ext>
            </a:extLst>
          </p:cNvPr>
          <p:cNvSpPr>
            <a:spLocks noGrp="1"/>
          </p:cNvSpPr>
          <p:nvPr>
            <p:ph type="body" idx="1"/>
          </p:nvPr>
        </p:nvSpPr>
        <p:spPr/>
        <p:txBody>
          <a:bodyPr/>
          <a:lstStyle/>
          <a:p>
            <a:r>
              <a:rPr lang="en-US"/>
              <a:t>Role and Cohort</a:t>
            </a:r>
          </a:p>
        </p:txBody>
      </p:sp>
      <p:sp>
        <p:nvSpPr>
          <p:cNvPr id="4" name="Slide Number Placeholder 7">
            <a:extLst>
              <a:ext uri="{FF2B5EF4-FFF2-40B4-BE49-F238E27FC236}">
                <a16:creationId xmlns:a16="http://schemas.microsoft.com/office/drawing/2014/main" id="{2A5DA1E5-8BDA-4F3B-A998-B88E82DC473E}"/>
              </a:ext>
            </a:extLst>
          </p:cNvPr>
          <p:cNvSpPr>
            <a:spLocks noGrp="1"/>
          </p:cNvSpPr>
          <p:nvPr>
            <p:ph type="sldNum" sz="quarter" idx="12"/>
          </p:nvPr>
        </p:nvSpPr>
        <p:spPr>
          <a:xfrm>
            <a:off x="8610600" y="6555851"/>
            <a:ext cx="2743200" cy="365125"/>
          </a:xfrm>
        </p:spPr>
        <p:txBody>
          <a:bodyPr/>
          <a:lstStyle/>
          <a:p>
            <a:fld id="{C461C2B1-3C3A-47B0-ABA3-58C593760B37}" type="slidenum">
              <a:rPr lang="en-US" smtClean="0">
                <a:latin typeface="Arial" panose="020B0604020202020204" pitchFamily="34" charset="0"/>
                <a:cs typeface="Arial" panose="020B0604020202020204" pitchFamily="34" charset="0"/>
              </a:rPr>
              <a:pPr/>
              <a:t>11</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6976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42">
            <a:extLst>
              <a:ext uri="{FF2B5EF4-FFF2-40B4-BE49-F238E27FC236}">
                <a16:creationId xmlns:a16="http://schemas.microsoft.com/office/drawing/2014/main" id="{1C2BCD47-A644-4E3A-A0C2-FC06648EEFCD}"/>
              </a:ext>
            </a:extLst>
          </p:cNvPr>
          <p:cNvSpPr/>
          <p:nvPr/>
        </p:nvSpPr>
        <p:spPr>
          <a:xfrm>
            <a:off x="2532380" y="2280886"/>
            <a:ext cx="6659880" cy="323343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8C5E079-BFCE-4EB0-8D64-5F249627D252}"/>
              </a:ext>
            </a:extLst>
          </p:cNvPr>
          <p:cNvSpPr>
            <a:spLocks noGrp="1"/>
          </p:cNvSpPr>
          <p:nvPr>
            <p:ph type="title"/>
          </p:nvPr>
        </p:nvSpPr>
        <p:spPr/>
        <p:txBody>
          <a:bodyPr/>
          <a:lstStyle/>
          <a:p>
            <a:r>
              <a:rPr lang="en-US"/>
              <a:t>Employee Readiness: By Role </a:t>
            </a:r>
          </a:p>
        </p:txBody>
      </p:sp>
      <p:sp>
        <p:nvSpPr>
          <p:cNvPr id="6" name="Slide Number Placeholder 7">
            <a:extLst>
              <a:ext uri="{FF2B5EF4-FFF2-40B4-BE49-F238E27FC236}">
                <a16:creationId xmlns:a16="http://schemas.microsoft.com/office/drawing/2014/main" id="{F0ABA2D6-5827-47E2-8322-924093AE8513}"/>
              </a:ext>
            </a:extLst>
          </p:cNvPr>
          <p:cNvSpPr>
            <a:spLocks noGrp="1"/>
          </p:cNvSpPr>
          <p:nvPr>
            <p:ph type="sldNum" sz="quarter" idx="12"/>
          </p:nvPr>
        </p:nvSpPr>
        <p:spPr/>
        <p:txBody>
          <a:bodyPr/>
          <a:lstStyle/>
          <a:p>
            <a:fld id="{C461C2B1-3C3A-47B0-ABA3-58C593760B37}" type="slidenum">
              <a:rPr lang="en-US" smtClean="0">
                <a:latin typeface="Arial" panose="020B0604020202020204" pitchFamily="34" charset="0"/>
                <a:cs typeface="Arial" panose="020B0604020202020204" pitchFamily="34" charset="0"/>
              </a:rPr>
              <a:pPr/>
              <a:t>12</a:t>
            </a:fld>
            <a:endParaRPr lang="en-US">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A0A7DB65-AAA5-497D-8B3F-EA69CE5BA5CD}"/>
              </a:ext>
            </a:extLst>
          </p:cNvPr>
          <p:cNvGrpSpPr/>
          <p:nvPr/>
        </p:nvGrpSpPr>
        <p:grpSpPr>
          <a:xfrm>
            <a:off x="4172334" y="6108146"/>
            <a:ext cx="3847331" cy="305581"/>
            <a:chOff x="2286001" y="6324600"/>
            <a:chExt cx="3847331" cy="305581"/>
          </a:xfrm>
        </p:grpSpPr>
        <p:sp>
          <p:nvSpPr>
            <p:cNvPr id="18" name="Rectangle 17">
              <a:extLst>
                <a:ext uri="{FF2B5EF4-FFF2-40B4-BE49-F238E27FC236}">
                  <a16:creationId xmlns:a16="http://schemas.microsoft.com/office/drawing/2014/main" id="{118DA6D8-65ED-419A-935C-9B9EAE69A2DB}"/>
                </a:ext>
              </a:extLst>
            </p:cNvPr>
            <p:cNvSpPr/>
            <p:nvPr/>
          </p:nvSpPr>
          <p:spPr>
            <a:xfrm>
              <a:off x="2286001" y="6324600"/>
              <a:ext cx="3705349" cy="305581"/>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rgbClr val="FFFFFF"/>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B5171B8F-266E-4D9D-8B96-29A2BB754E4E}"/>
                </a:ext>
              </a:extLst>
            </p:cNvPr>
            <p:cNvGrpSpPr/>
            <p:nvPr/>
          </p:nvGrpSpPr>
          <p:grpSpPr>
            <a:xfrm>
              <a:off x="2358110" y="6330774"/>
              <a:ext cx="1243108" cy="293232"/>
              <a:chOff x="2358110" y="6330774"/>
              <a:chExt cx="1243108" cy="293232"/>
            </a:xfrm>
          </p:grpSpPr>
          <p:sp>
            <p:nvSpPr>
              <p:cNvPr id="26" name="Rectangle 25">
                <a:extLst>
                  <a:ext uri="{FF2B5EF4-FFF2-40B4-BE49-F238E27FC236}">
                    <a16:creationId xmlns:a16="http://schemas.microsoft.com/office/drawing/2014/main" id="{A313A6CB-3161-4123-B6DC-7A3A28305B5D}"/>
                  </a:ext>
                </a:extLst>
              </p:cNvPr>
              <p:cNvSpPr/>
              <p:nvPr/>
            </p:nvSpPr>
            <p:spPr>
              <a:xfrm>
                <a:off x="2510911" y="6330774"/>
                <a:ext cx="1090307"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Address</a:t>
                </a:r>
                <a:r>
                  <a:rPr lang="en-US" sz="700">
                    <a:solidFill>
                      <a:srgbClr val="000000"/>
                    </a:solidFill>
                    <a:latin typeface="Arial" panose="020B0604020202020204" pitchFamily="34" charset="0"/>
                    <a:cs typeface="Arial" panose="020B0604020202020204" pitchFamily="34" charset="0"/>
                  </a:rPr>
                  <a:t> (0.0 – 2.49)</a:t>
                </a:r>
              </a:p>
            </p:txBody>
          </p:sp>
          <p:sp>
            <p:nvSpPr>
              <p:cNvPr id="27" name="Oval 26">
                <a:extLst>
                  <a:ext uri="{FF2B5EF4-FFF2-40B4-BE49-F238E27FC236}">
                    <a16:creationId xmlns:a16="http://schemas.microsoft.com/office/drawing/2014/main" id="{0729F830-015B-4C21-BF13-34AAA569D297}"/>
                  </a:ext>
                </a:extLst>
              </p:cNvPr>
              <p:cNvSpPr/>
              <p:nvPr/>
            </p:nvSpPr>
            <p:spPr bwMode="auto">
              <a:xfrm>
                <a:off x="2358110" y="6383722"/>
                <a:ext cx="201168" cy="201168"/>
              </a:xfrm>
              <a:prstGeom prst="ellipse">
                <a:avLst/>
              </a:prstGeom>
              <a:solidFill>
                <a:srgbClr val="DA7C3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73CE96D0-8341-4E6F-9119-227FF752B460}"/>
                </a:ext>
              </a:extLst>
            </p:cNvPr>
            <p:cNvGrpSpPr/>
            <p:nvPr/>
          </p:nvGrpSpPr>
          <p:grpSpPr>
            <a:xfrm>
              <a:off x="3654882" y="6330774"/>
              <a:ext cx="1279257" cy="293232"/>
              <a:chOff x="3543445" y="6330774"/>
              <a:chExt cx="1279257" cy="293232"/>
            </a:xfrm>
          </p:grpSpPr>
          <p:sp>
            <p:nvSpPr>
              <p:cNvPr id="24" name="Rectangle 23">
                <a:extLst>
                  <a:ext uri="{FF2B5EF4-FFF2-40B4-BE49-F238E27FC236}">
                    <a16:creationId xmlns:a16="http://schemas.microsoft.com/office/drawing/2014/main" id="{07A5B339-264D-43BF-8B26-EB2DF7629606}"/>
                  </a:ext>
                </a:extLst>
              </p:cNvPr>
              <p:cNvSpPr/>
              <p:nvPr/>
            </p:nvSpPr>
            <p:spPr>
              <a:xfrm>
                <a:off x="3724803" y="6330774"/>
                <a:ext cx="109789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Monitor </a:t>
                </a:r>
                <a:r>
                  <a:rPr lang="en-US" sz="700">
                    <a:solidFill>
                      <a:srgbClr val="000000"/>
                    </a:solidFill>
                    <a:latin typeface="Arial" panose="020B0604020202020204" pitchFamily="34" charset="0"/>
                    <a:cs typeface="Arial" panose="020B0604020202020204" pitchFamily="34" charset="0"/>
                  </a:rPr>
                  <a:t>(2.5 – 3.99)</a:t>
                </a:r>
              </a:p>
            </p:txBody>
          </p:sp>
          <p:sp>
            <p:nvSpPr>
              <p:cNvPr id="25" name="Oval 24">
                <a:extLst>
                  <a:ext uri="{FF2B5EF4-FFF2-40B4-BE49-F238E27FC236}">
                    <a16:creationId xmlns:a16="http://schemas.microsoft.com/office/drawing/2014/main" id="{0EB73D2B-3E81-459D-BB4E-EFB320206271}"/>
                  </a:ext>
                </a:extLst>
              </p:cNvPr>
              <p:cNvSpPr/>
              <p:nvPr/>
            </p:nvSpPr>
            <p:spPr bwMode="auto">
              <a:xfrm>
                <a:off x="3543445" y="6383722"/>
                <a:ext cx="201168" cy="201168"/>
              </a:xfrm>
              <a:prstGeom prst="ellipse">
                <a:avLst/>
              </a:prstGeom>
              <a:solidFill>
                <a:srgbClr val="FFDB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987D3C6B-AC74-4D35-BEBB-504B32207E9B}"/>
                </a:ext>
              </a:extLst>
            </p:cNvPr>
            <p:cNvGrpSpPr/>
            <p:nvPr/>
          </p:nvGrpSpPr>
          <p:grpSpPr>
            <a:xfrm>
              <a:off x="4950833" y="6330774"/>
              <a:ext cx="1182499" cy="293232"/>
              <a:chOff x="4950833" y="6330774"/>
              <a:chExt cx="1182499" cy="293232"/>
            </a:xfrm>
          </p:grpSpPr>
          <p:sp>
            <p:nvSpPr>
              <p:cNvPr id="22" name="Rectangle 21">
                <a:extLst>
                  <a:ext uri="{FF2B5EF4-FFF2-40B4-BE49-F238E27FC236}">
                    <a16:creationId xmlns:a16="http://schemas.microsoft.com/office/drawing/2014/main" id="{1AAB54F3-B4B6-495B-B8DA-BDDB5C43C8F2}"/>
                  </a:ext>
                </a:extLst>
              </p:cNvPr>
              <p:cNvSpPr/>
              <p:nvPr/>
            </p:nvSpPr>
            <p:spPr>
              <a:xfrm>
                <a:off x="5135943" y="6330774"/>
                <a:ext cx="99738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Ready</a:t>
                </a:r>
                <a:r>
                  <a:rPr lang="en-US" sz="700">
                    <a:solidFill>
                      <a:srgbClr val="000000"/>
                    </a:solidFill>
                    <a:latin typeface="Arial" panose="020B0604020202020204" pitchFamily="34" charset="0"/>
                    <a:cs typeface="Arial" panose="020B0604020202020204" pitchFamily="34" charset="0"/>
                  </a:rPr>
                  <a:t> (4.0 – 5.0)</a:t>
                </a:r>
              </a:p>
            </p:txBody>
          </p:sp>
          <p:sp>
            <p:nvSpPr>
              <p:cNvPr id="23" name="Oval 22">
                <a:extLst>
                  <a:ext uri="{FF2B5EF4-FFF2-40B4-BE49-F238E27FC236}">
                    <a16:creationId xmlns:a16="http://schemas.microsoft.com/office/drawing/2014/main" id="{98FBC4DD-4695-404E-A072-5661AC16814D}"/>
                  </a:ext>
                </a:extLst>
              </p:cNvPr>
              <p:cNvSpPr/>
              <p:nvPr/>
            </p:nvSpPr>
            <p:spPr bwMode="auto">
              <a:xfrm>
                <a:off x="4950833" y="6383722"/>
                <a:ext cx="201168" cy="201168"/>
              </a:xfrm>
              <a:prstGeom prst="ellipse">
                <a:avLst/>
              </a:prstGeom>
              <a:solidFill>
                <a:srgbClr val="5BCC3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sp>
        <p:nvSpPr>
          <p:cNvPr id="32" name="TextBox 31">
            <a:extLst>
              <a:ext uri="{FF2B5EF4-FFF2-40B4-BE49-F238E27FC236}">
                <a16:creationId xmlns:a16="http://schemas.microsoft.com/office/drawing/2014/main" id="{9BB4D316-E2D0-4CF5-8DBC-64BA8997E4A7}"/>
              </a:ext>
            </a:extLst>
          </p:cNvPr>
          <p:cNvSpPr txBox="1"/>
          <p:nvPr/>
        </p:nvSpPr>
        <p:spPr>
          <a:xfrm rot="16200000">
            <a:off x="1654898" y="3567626"/>
            <a:ext cx="2100858" cy="340519"/>
          </a:xfrm>
          <a:prstGeom prst="roundRect">
            <a:avLst/>
          </a:prstGeom>
          <a:noFill/>
          <a:ln>
            <a:noFill/>
          </a:ln>
        </p:spPr>
        <p:txBody>
          <a:bodyPr wrap="square" rIns="0" rtlCol="0">
            <a:spAutoFit/>
          </a:bodyPr>
          <a:lstStyle/>
          <a:p>
            <a:r>
              <a:rPr lang="en-US" sz="1400" b="1">
                <a:latin typeface="Arial" panose="020B0604020202020204" pitchFamily="34" charset="0"/>
                <a:cs typeface="Arial" panose="020B0604020202020204" pitchFamily="34" charset="0"/>
              </a:rPr>
              <a:t>Change Dimension</a:t>
            </a:r>
          </a:p>
        </p:txBody>
      </p:sp>
      <p:sp>
        <p:nvSpPr>
          <p:cNvPr id="38" name="TextBox 37">
            <a:extLst>
              <a:ext uri="{FF2B5EF4-FFF2-40B4-BE49-F238E27FC236}">
                <a16:creationId xmlns:a16="http://schemas.microsoft.com/office/drawing/2014/main" id="{5519F523-F4F4-43B2-BCD5-C07F1D2EA64E}"/>
              </a:ext>
            </a:extLst>
          </p:cNvPr>
          <p:cNvSpPr txBox="1"/>
          <p:nvPr/>
        </p:nvSpPr>
        <p:spPr>
          <a:xfrm>
            <a:off x="3077539" y="2565561"/>
            <a:ext cx="1581150" cy="261610"/>
          </a:xfrm>
          <a:prstGeom prst="rect">
            <a:avLst/>
          </a:prstGeom>
          <a:noFill/>
        </p:spPr>
        <p:txBody>
          <a:bodyPr wrap="square" rtlCol="0">
            <a:spAutoFit/>
          </a:bodyPr>
          <a:lstStyle/>
          <a:p>
            <a:r>
              <a:rPr lang="en-US" sz="1100" b="1">
                <a:latin typeface="Arial" panose="020B0604020202020204" pitchFamily="34" charset="0"/>
                <a:cs typeface="Arial" panose="020B0604020202020204" pitchFamily="34" charset="0"/>
              </a:rPr>
              <a:t>Awareness</a:t>
            </a:r>
          </a:p>
        </p:txBody>
      </p:sp>
      <p:sp>
        <p:nvSpPr>
          <p:cNvPr id="39" name="TextBox 38">
            <a:extLst>
              <a:ext uri="{FF2B5EF4-FFF2-40B4-BE49-F238E27FC236}">
                <a16:creationId xmlns:a16="http://schemas.microsoft.com/office/drawing/2014/main" id="{2E8E033E-5ECA-4438-8117-0229A2D536CF}"/>
              </a:ext>
            </a:extLst>
          </p:cNvPr>
          <p:cNvSpPr txBox="1"/>
          <p:nvPr/>
        </p:nvSpPr>
        <p:spPr>
          <a:xfrm>
            <a:off x="3077539" y="3363944"/>
            <a:ext cx="1581150" cy="261610"/>
          </a:xfrm>
          <a:prstGeom prst="rect">
            <a:avLst/>
          </a:prstGeom>
          <a:noFill/>
        </p:spPr>
        <p:txBody>
          <a:bodyPr wrap="square" rtlCol="0">
            <a:spAutoFit/>
          </a:bodyPr>
          <a:lstStyle/>
          <a:p>
            <a:r>
              <a:rPr lang="en-US" sz="1100" b="1">
                <a:latin typeface="Arial" panose="020B0604020202020204" pitchFamily="34" charset="0"/>
                <a:cs typeface="Arial" panose="020B0604020202020204" pitchFamily="34" charset="0"/>
              </a:rPr>
              <a:t>Communications</a:t>
            </a:r>
          </a:p>
        </p:txBody>
      </p:sp>
      <p:sp>
        <p:nvSpPr>
          <p:cNvPr id="40" name="TextBox 39">
            <a:extLst>
              <a:ext uri="{FF2B5EF4-FFF2-40B4-BE49-F238E27FC236}">
                <a16:creationId xmlns:a16="http://schemas.microsoft.com/office/drawing/2014/main" id="{27A9007B-8B29-4AC9-94EC-021EDD5DF500}"/>
              </a:ext>
            </a:extLst>
          </p:cNvPr>
          <p:cNvSpPr txBox="1"/>
          <p:nvPr/>
        </p:nvSpPr>
        <p:spPr>
          <a:xfrm>
            <a:off x="3077539" y="4180720"/>
            <a:ext cx="1581150" cy="261610"/>
          </a:xfrm>
          <a:prstGeom prst="rect">
            <a:avLst/>
          </a:prstGeom>
          <a:noFill/>
        </p:spPr>
        <p:txBody>
          <a:bodyPr wrap="square" rtlCol="0">
            <a:spAutoFit/>
          </a:bodyPr>
          <a:lstStyle/>
          <a:p>
            <a:r>
              <a:rPr lang="en-US" sz="1100" b="1">
                <a:latin typeface="Arial" panose="020B0604020202020204" pitchFamily="34" charset="0"/>
                <a:cs typeface="Arial" panose="020B0604020202020204" pitchFamily="34" charset="0"/>
              </a:rPr>
              <a:t>Leadership</a:t>
            </a:r>
          </a:p>
        </p:txBody>
      </p:sp>
      <p:sp>
        <p:nvSpPr>
          <p:cNvPr id="41" name="TextBox 40">
            <a:extLst>
              <a:ext uri="{FF2B5EF4-FFF2-40B4-BE49-F238E27FC236}">
                <a16:creationId xmlns:a16="http://schemas.microsoft.com/office/drawing/2014/main" id="{88810E07-2351-49BA-B60F-946973AD7C0D}"/>
              </a:ext>
            </a:extLst>
          </p:cNvPr>
          <p:cNvSpPr txBox="1"/>
          <p:nvPr/>
        </p:nvSpPr>
        <p:spPr>
          <a:xfrm>
            <a:off x="3077539" y="5003660"/>
            <a:ext cx="1581150" cy="261610"/>
          </a:xfrm>
          <a:prstGeom prst="rect">
            <a:avLst/>
          </a:prstGeom>
          <a:noFill/>
        </p:spPr>
        <p:txBody>
          <a:bodyPr wrap="square" rtlCol="0">
            <a:spAutoFit/>
          </a:bodyPr>
          <a:lstStyle/>
          <a:p>
            <a:r>
              <a:rPr lang="en-US" sz="1100" b="1">
                <a:latin typeface="Arial" panose="020B0604020202020204" pitchFamily="34" charset="0"/>
                <a:cs typeface="Arial" panose="020B0604020202020204" pitchFamily="34" charset="0"/>
              </a:rPr>
              <a:t>Org Readiness</a:t>
            </a:r>
          </a:p>
        </p:txBody>
      </p:sp>
      <p:sp>
        <p:nvSpPr>
          <p:cNvPr id="30" name="TextBox 29">
            <a:extLst>
              <a:ext uri="{FF2B5EF4-FFF2-40B4-BE49-F238E27FC236}">
                <a16:creationId xmlns:a16="http://schemas.microsoft.com/office/drawing/2014/main" id="{C4698F45-FA2C-40B1-AA5B-DF54E41EBFF7}"/>
              </a:ext>
            </a:extLst>
          </p:cNvPr>
          <p:cNvSpPr txBox="1"/>
          <p:nvPr/>
        </p:nvSpPr>
        <p:spPr>
          <a:xfrm>
            <a:off x="6673378" y="1817544"/>
            <a:ext cx="1040728" cy="289441"/>
          </a:xfrm>
          <a:prstGeom prst="roundRect">
            <a:avLst/>
          </a:prstGeom>
          <a:solidFill>
            <a:schemeClr val="bg2">
              <a:lumMod val="50000"/>
            </a:schemeClr>
          </a:solidFill>
          <a:ln>
            <a:solidFill>
              <a:schemeClr val="bg1">
                <a:lumMod val="75000"/>
              </a:schemeClr>
            </a:solidFill>
          </a:ln>
        </p:spPr>
        <p:txBody>
          <a:bodyPr wrap="square" lIns="45720" rIns="45720" rtlCol="0">
            <a:spAutoFit/>
          </a:bodyPr>
          <a:lstStyle/>
          <a:p>
            <a:pPr algn="ctr"/>
            <a:r>
              <a:rPr lang="en-US" sz="1100" b="1">
                <a:solidFill>
                  <a:schemeClr val="bg1"/>
                </a:solidFill>
                <a:latin typeface="Arial" panose="020B0604020202020204" pitchFamily="34" charset="0"/>
                <a:cs typeface="Arial" panose="020B0604020202020204" pitchFamily="34" charset="0"/>
              </a:rPr>
              <a:t>Manager</a:t>
            </a:r>
          </a:p>
        </p:txBody>
      </p:sp>
      <p:sp>
        <p:nvSpPr>
          <p:cNvPr id="36" name="TextBox 35">
            <a:extLst>
              <a:ext uri="{FF2B5EF4-FFF2-40B4-BE49-F238E27FC236}">
                <a16:creationId xmlns:a16="http://schemas.microsoft.com/office/drawing/2014/main" id="{625D1351-92F9-42B2-8B7A-19D0E5DC9B0B}"/>
              </a:ext>
            </a:extLst>
          </p:cNvPr>
          <p:cNvSpPr txBox="1"/>
          <p:nvPr/>
        </p:nvSpPr>
        <p:spPr>
          <a:xfrm>
            <a:off x="6655854" y="2071491"/>
            <a:ext cx="1040728" cy="230832"/>
          </a:xfrm>
          <a:prstGeom prst="rect">
            <a:avLst/>
          </a:prstGeom>
          <a:noFill/>
        </p:spPr>
        <p:txBody>
          <a:bodyPr wrap="square" rtlCol="0">
            <a:spAutoFit/>
          </a:bodyPr>
          <a:lstStyle/>
          <a:p>
            <a:pPr algn="ctr"/>
            <a:r>
              <a:rPr lang="en-US" sz="900" i="1">
                <a:latin typeface="Arial" panose="020B0604020202020204" pitchFamily="34" charset="0"/>
                <a:cs typeface="Arial" panose="020B0604020202020204" pitchFamily="34" charset="0"/>
              </a:rPr>
              <a:t>1,260</a:t>
            </a:r>
          </a:p>
        </p:txBody>
      </p:sp>
      <p:sp>
        <p:nvSpPr>
          <p:cNvPr id="44" name="Rectangle: Rounded Corners 43">
            <a:extLst>
              <a:ext uri="{FF2B5EF4-FFF2-40B4-BE49-F238E27FC236}">
                <a16:creationId xmlns:a16="http://schemas.microsoft.com/office/drawing/2014/main" id="{A3404D5B-866C-4F4C-815D-7F13A2EB66C3}"/>
              </a:ext>
            </a:extLst>
          </p:cNvPr>
          <p:cNvSpPr/>
          <p:nvPr/>
        </p:nvSpPr>
        <p:spPr>
          <a:xfrm>
            <a:off x="6898247" y="5557795"/>
            <a:ext cx="457200" cy="365760"/>
          </a:xfrm>
          <a:prstGeom prst="roundRect">
            <a:avLst/>
          </a:prstGeom>
          <a:solidFill>
            <a:srgbClr val="FFDB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3.3</a:t>
            </a:r>
          </a:p>
        </p:txBody>
      </p:sp>
      <p:grpSp>
        <p:nvGrpSpPr>
          <p:cNvPr id="48" name="Gruppieren 557">
            <a:extLst>
              <a:ext uri="{FF2B5EF4-FFF2-40B4-BE49-F238E27FC236}">
                <a16:creationId xmlns:a16="http://schemas.microsoft.com/office/drawing/2014/main" id="{3514DADF-D921-44E7-AA90-F761BFF9C338}"/>
              </a:ext>
            </a:extLst>
          </p:cNvPr>
          <p:cNvGrpSpPr/>
          <p:nvPr/>
        </p:nvGrpSpPr>
        <p:grpSpPr bwMode="gray">
          <a:xfrm rot="47327">
            <a:off x="7007770" y="2388051"/>
            <a:ext cx="266353" cy="581132"/>
            <a:chOff x="562430" y="1795010"/>
            <a:chExt cx="923514" cy="2051723"/>
          </a:xfrm>
        </p:grpSpPr>
        <p:grpSp>
          <p:nvGrpSpPr>
            <p:cNvPr id="50" name="Gruppieren 558">
              <a:extLst>
                <a:ext uri="{FF2B5EF4-FFF2-40B4-BE49-F238E27FC236}">
                  <a16:creationId xmlns:a16="http://schemas.microsoft.com/office/drawing/2014/main" id="{B4B9F142-FD8A-466C-83F2-CB0FCB10C05C}"/>
                </a:ext>
              </a:extLst>
            </p:cNvPr>
            <p:cNvGrpSpPr/>
            <p:nvPr/>
          </p:nvGrpSpPr>
          <p:grpSpPr bwMode="gray">
            <a:xfrm>
              <a:off x="640554" y="1844825"/>
              <a:ext cx="767265" cy="1952095"/>
              <a:chOff x="1716503" y="1844825"/>
              <a:chExt cx="767265" cy="1952095"/>
            </a:xfrm>
          </p:grpSpPr>
          <p:sp>
            <p:nvSpPr>
              <p:cNvPr id="52" name="Rechteck 234">
                <a:extLst>
                  <a:ext uri="{FF2B5EF4-FFF2-40B4-BE49-F238E27FC236}">
                    <a16:creationId xmlns:a16="http://schemas.microsoft.com/office/drawing/2014/main" id="{2F858339-D274-418A-AA94-86E41D54BD83}"/>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53" name="Rechteck 235">
                <a:extLst>
                  <a:ext uri="{FF2B5EF4-FFF2-40B4-BE49-F238E27FC236}">
                    <a16:creationId xmlns:a16="http://schemas.microsoft.com/office/drawing/2014/main" id="{F9552AF1-E9B5-4818-A61F-BE7C757E6A66}"/>
                  </a:ext>
                </a:extLst>
              </p:cNvPr>
              <p:cNvSpPr/>
              <p:nvPr/>
            </p:nvSpPr>
            <p:spPr bwMode="gray">
              <a:xfrm>
                <a:off x="1716503" y="3039321"/>
                <a:ext cx="767263" cy="757599"/>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51" name="Freeform 6">
              <a:extLst>
                <a:ext uri="{FF2B5EF4-FFF2-40B4-BE49-F238E27FC236}">
                  <a16:creationId xmlns:a16="http://schemas.microsoft.com/office/drawing/2014/main" id="{033118CA-FDD1-43F2-A8F0-64001F23EC74}"/>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78" name="Gruppieren 557">
            <a:extLst>
              <a:ext uri="{FF2B5EF4-FFF2-40B4-BE49-F238E27FC236}">
                <a16:creationId xmlns:a16="http://schemas.microsoft.com/office/drawing/2014/main" id="{B50D5B69-AB1B-4C8F-9627-05ED0C7A8AD9}"/>
              </a:ext>
            </a:extLst>
          </p:cNvPr>
          <p:cNvGrpSpPr/>
          <p:nvPr/>
        </p:nvGrpSpPr>
        <p:grpSpPr bwMode="gray">
          <a:xfrm rot="47327">
            <a:off x="7007770" y="3208970"/>
            <a:ext cx="266353" cy="581132"/>
            <a:chOff x="562430" y="1795010"/>
            <a:chExt cx="923514" cy="2051723"/>
          </a:xfrm>
        </p:grpSpPr>
        <p:grpSp>
          <p:nvGrpSpPr>
            <p:cNvPr id="79" name="Gruppieren 558">
              <a:extLst>
                <a:ext uri="{FF2B5EF4-FFF2-40B4-BE49-F238E27FC236}">
                  <a16:creationId xmlns:a16="http://schemas.microsoft.com/office/drawing/2014/main" id="{B31AE3B4-A8D0-4DF0-BB5B-1AC842575BF1}"/>
                </a:ext>
              </a:extLst>
            </p:cNvPr>
            <p:cNvGrpSpPr/>
            <p:nvPr/>
          </p:nvGrpSpPr>
          <p:grpSpPr bwMode="gray">
            <a:xfrm>
              <a:off x="640552" y="1844825"/>
              <a:ext cx="767267" cy="1952095"/>
              <a:chOff x="1716501" y="1844825"/>
              <a:chExt cx="767267" cy="1952095"/>
            </a:xfrm>
          </p:grpSpPr>
          <p:sp>
            <p:nvSpPr>
              <p:cNvPr id="81" name="Rechteck 234">
                <a:extLst>
                  <a:ext uri="{FF2B5EF4-FFF2-40B4-BE49-F238E27FC236}">
                    <a16:creationId xmlns:a16="http://schemas.microsoft.com/office/drawing/2014/main" id="{A1C9F974-0D81-4620-A987-004A7F0E2F0B}"/>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82" name="Rechteck 235">
                <a:extLst>
                  <a:ext uri="{FF2B5EF4-FFF2-40B4-BE49-F238E27FC236}">
                    <a16:creationId xmlns:a16="http://schemas.microsoft.com/office/drawing/2014/main" id="{86D53996-19D8-4097-920A-4BEFEA59CD42}"/>
                  </a:ext>
                </a:extLst>
              </p:cNvPr>
              <p:cNvSpPr/>
              <p:nvPr/>
            </p:nvSpPr>
            <p:spPr bwMode="gray">
              <a:xfrm>
                <a:off x="1716501" y="2971944"/>
                <a:ext cx="767262" cy="824976"/>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80" name="Freeform 6">
              <a:extLst>
                <a:ext uri="{FF2B5EF4-FFF2-40B4-BE49-F238E27FC236}">
                  <a16:creationId xmlns:a16="http://schemas.microsoft.com/office/drawing/2014/main" id="{E436D32D-727B-4ADE-A0CB-081CD9C95B7A}"/>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99" name="Gruppieren 557">
            <a:extLst>
              <a:ext uri="{FF2B5EF4-FFF2-40B4-BE49-F238E27FC236}">
                <a16:creationId xmlns:a16="http://schemas.microsoft.com/office/drawing/2014/main" id="{55FB803A-F65D-49E6-9BC6-53D9608ED973}"/>
              </a:ext>
            </a:extLst>
          </p:cNvPr>
          <p:cNvGrpSpPr/>
          <p:nvPr/>
        </p:nvGrpSpPr>
        <p:grpSpPr bwMode="gray">
          <a:xfrm rot="47327">
            <a:off x="7007770" y="4029889"/>
            <a:ext cx="266353" cy="581132"/>
            <a:chOff x="562430" y="1795010"/>
            <a:chExt cx="923514" cy="2051723"/>
          </a:xfrm>
        </p:grpSpPr>
        <p:grpSp>
          <p:nvGrpSpPr>
            <p:cNvPr id="100" name="Gruppieren 558">
              <a:extLst>
                <a:ext uri="{FF2B5EF4-FFF2-40B4-BE49-F238E27FC236}">
                  <a16:creationId xmlns:a16="http://schemas.microsoft.com/office/drawing/2014/main" id="{04295626-7433-44E4-B162-D81885589CA9}"/>
                </a:ext>
              </a:extLst>
            </p:cNvPr>
            <p:cNvGrpSpPr/>
            <p:nvPr/>
          </p:nvGrpSpPr>
          <p:grpSpPr bwMode="gray">
            <a:xfrm>
              <a:off x="640552" y="1844825"/>
              <a:ext cx="767267" cy="1952096"/>
              <a:chOff x="1716501" y="1844825"/>
              <a:chExt cx="767267" cy="1952096"/>
            </a:xfrm>
          </p:grpSpPr>
          <p:sp>
            <p:nvSpPr>
              <p:cNvPr id="102" name="Rechteck 234">
                <a:extLst>
                  <a:ext uri="{FF2B5EF4-FFF2-40B4-BE49-F238E27FC236}">
                    <a16:creationId xmlns:a16="http://schemas.microsoft.com/office/drawing/2014/main" id="{98956322-E3B0-4953-BADF-BA7F7367725A}"/>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03" name="Rechteck 235">
                <a:extLst>
                  <a:ext uri="{FF2B5EF4-FFF2-40B4-BE49-F238E27FC236}">
                    <a16:creationId xmlns:a16="http://schemas.microsoft.com/office/drawing/2014/main" id="{7F57BE83-C1A8-408F-AF62-C189872021DB}"/>
                  </a:ext>
                </a:extLst>
              </p:cNvPr>
              <p:cNvSpPr/>
              <p:nvPr/>
            </p:nvSpPr>
            <p:spPr bwMode="gray">
              <a:xfrm>
                <a:off x="1716501" y="2831428"/>
                <a:ext cx="767262" cy="965493"/>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01" name="Freeform 6">
              <a:extLst>
                <a:ext uri="{FF2B5EF4-FFF2-40B4-BE49-F238E27FC236}">
                  <a16:creationId xmlns:a16="http://schemas.microsoft.com/office/drawing/2014/main" id="{16D678A5-24BB-4F9B-B9E6-BE84EDB06C2C}"/>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120" name="Gruppieren 557">
            <a:extLst>
              <a:ext uri="{FF2B5EF4-FFF2-40B4-BE49-F238E27FC236}">
                <a16:creationId xmlns:a16="http://schemas.microsoft.com/office/drawing/2014/main" id="{7C425656-DFFA-4CA6-97CF-1C36D0B13EB1}"/>
              </a:ext>
            </a:extLst>
          </p:cNvPr>
          <p:cNvGrpSpPr/>
          <p:nvPr/>
        </p:nvGrpSpPr>
        <p:grpSpPr bwMode="gray">
          <a:xfrm rot="47327">
            <a:off x="7007770" y="4850808"/>
            <a:ext cx="266353" cy="581132"/>
            <a:chOff x="562430" y="1795010"/>
            <a:chExt cx="923514" cy="2051723"/>
          </a:xfrm>
        </p:grpSpPr>
        <p:grpSp>
          <p:nvGrpSpPr>
            <p:cNvPr id="121" name="Gruppieren 558">
              <a:extLst>
                <a:ext uri="{FF2B5EF4-FFF2-40B4-BE49-F238E27FC236}">
                  <a16:creationId xmlns:a16="http://schemas.microsoft.com/office/drawing/2014/main" id="{61D61155-41CA-4584-922D-3E4090B574DC}"/>
                </a:ext>
              </a:extLst>
            </p:cNvPr>
            <p:cNvGrpSpPr/>
            <p:nvPr/>
          </p:nvGrpSpPr>
          <p:grpSpPr bwMode="gray">
            <a:xfrm>
              <a:off x="640555" y="1844825"/>
              <a:ext cx="767484" cy="1952094"/>
              <a:chOff x="1716504" y="1844825"/>
              <a:chExt cx="767484" cy="1952094"/>
            </a:xfrm>
          </p:grpSpPr>
          <p:sp>
            <p:nvSpPr>
              <p:cNvPr id="123" name="Rechteck 234">
                <a:extLst>
                  <a:ext uri="{FF2B5EF4-FFF2-40B4-BE49-F238E27FC236}">
                    <a16:creationId xmlns:a16="http://schemas.microsoft.com/office/drawing/2014/main" id="{F7A23B9E-BC12-4BC8-AC7C-EB64B8393D2C}"/>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24" name="Rechteck 235">
                <a:extLst>
                  <a:ext uri="{FF2B5EF4-FFF2-40B4-BE49-F238E27FC236}">
                    <a16:creationId xmlns:a16="http://schemas.microsoft.com/office/drawing/2014/main" id="{768512F3-AD58-4DC0-93BA-8A6E550059B4}"/>
                  </a:ext>
                </a:extLst>
              </p:cNvPr>
              <p:cNvSpPr/>
              <p:nvPr/>
            </p:nvSpPr>
            <p:spPr bwMode="gray">
              <a:xfrm>
                <a:off x="1716725" y="2656593"/>
                <a:ext cx="767263" cy="1129921"/>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22" name="Freeform 6">
              <a:extLst>
                <a:ext uri="{FF2B5EF4-FFF2-40B4-BE49-F238E27FC236}">
                  <a16:creationId xmlns:a16="http://schemas.microsoft.com/office/drawing/2014/main" id="{7606B2DD-CB46-424E-A3DD-0666F7CD9606}"/>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sp>
        <p:nvSpPr>
          <p:cNvPr id="29" name="TextBox 28">
            <a:extLst>
              <a:ext uri="{FF2B5EF4-FFF2-40B4-BE49-F238E27FC236}">
                <a16:creationId xmlns:a16="http://schemas.microsoft.com/office/drawing/2014/main" id="{AC173C95-9EEB-4B65-8BFA-0FE8360EFE2F}"/>
              </a:ext>
            </a:extLst>
          </p:cNvPr>
          <p:cNvSpPr txBox="1"/>
          <p:nvPr/>
        </p:nvSpPr>
        <p:spPr>
          <a:xfrm>
            <a:off x="5465906" y="1817544"/>
            <a:ext cx="1040728" cy="289441"/>
          </a:xfrm>
          <a:prstGeom prst="roundRect">
            <a:avLst/>
          </a:prstGeom>
          <a:solidFill>
            <a:schemeClr val="bg2">
              <a:lumMod val="50000"/>
            </a:schemeClr>
          </a:solidFill>
          <a:ln>
            <a:solidFill>
              <a:schemeClr val="bg1">
                <a:lumMod val="75000"/>
              </a:schemeClr>
            </a:solidFill>
          </a:ln>
        </p:spPr>
        <p:txBody>
          <a:bodyPr wrap="square" lIns="45720" rIns="45720" rtlCol="0">
            <a:spAutoFit/>
          </a:bodyPr>
          <a:lstStyle/>
          <a:p>
            <a:pPr algn="ctr"/>
            <a:r>
              <a:rPr lang="en-US" sz="1100" b="1">
                <a:solidFill>
                  <a:schemeClr val="bg1"/>
                </a:solidFill>
                <a:latin typeface="Arial" panose="020B0604020202020204" pitchFamily="34" charset="0"/>
                <a:cs typeface="Arial" panose="020B0604020202020204" pitchFamily="34" charset="0"/>
              </a:rPr>
              <a:t>Sr Manager</a:t>
            </a:r>
          </a:p>
        </p:txBody>
      </p:sp>
      <p:sp>
        <p:nvSpPr>
          <p:cNvPr id="34" name="TextBox 33">
            <a:extLst>
              <a:ext uri="{FF2B5EF4-FFF2-40B4-BE49-F238E27FC236}">
                <a16:creationId xmlns:a16="http://schemas.microsoft.com/office/drawing/2014/main" id="{154A7211-FBAF-408A-843F-E4C377847983}"/>
              </a:ext>
            </a:extLst>
          </p:cNvPr>
          <p:cNvSpPr txBox="1"/>
          <p:nvPr/>
        </p:nvSpPr>
        <p:spPr>
          <a:xfrm>
            <a:off x="5461758" y="2071491"/>
            <a:ext cx="1040728" cy="230832"/>
          </a:xfrm>
          <a:prstGeom prst="rect">
            <a:avLst/>
          </a:prstGeom>
          <a:noFill/>
        </p:spPr>
        <p:txBody>
          <a:bodyPr wrap="square" rtlCol="0">
            <a:spAutoFit/>
          </a:bodyPr>
          <a:lstStyle/>
          <a:p>
            <a:pPr algn="ctr"/>
            <a:r>
              <a:rPr lang="en-US" sz="900" i="1">
                <a:latin typeface="Arial" panose="020B0604020202020204" pitchFamily="34" charset="0"/>
                <a:cs typeface="Arial" panose="020B0604020202020204" pitchFamily="34" charset="0"/>
              </a:rPr>
              <a:t>318</a:t>
            </a:r>
          </a:p>
        </p:txBody>
      </p:sp>
      <p:sp>
        <p:nvSpPr>
          <p:cNvPr id="43" name="Rectangle: Rounded Corners 42">
            <a:extLst>
              <a:ext uri="{FF2B5EF4-FFF2-40B4-BE49-F238E27FC236}">
                <a16:creationId xmlns:a16="http://schemas.microsoft.com/office/drawing/2014/main" id="{56EFB70B-D829-4630-AC0A-013F8E88B567}"/>
              </a:ext>
            </a:extLst>
          </p:cNvPr>
          <p:cNvSpPr/>
          <p:nvPr/>
        </p:nvSpPr>
        <p:spPr>
          <a:xfrm>
            <a:off x="5730834" y="5551995"/>
            <a:ext cx="457200" cy="365760"/>
          </a:xfrm>
          <a:prstGeom prst="roundRect">
            <a:avLst/>
          </a:prstGeom>
          <a:solidFill>
            <a:srgbClr val="FFDB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3.5</a:t>
            </a:r>
          </a:p>
        </p:txBody>
      </p:sp>
      <p:grpSp>
        <p:nvGrpSpPr>
          <p:cNvPr id="56" name="Gruppieren 552">
            <a:extLst>
              <a:ext uri="{FF2B5EF4-FFF2-40B4-BE49-F238E27FC236}">
                <a16:creationId xmlns:a16="http://schemas.microsoft.com/office/drawing/2014/main" id="{CDA977EA-DFA4-4567-A2F4-7FB41D1234E0}"/>
              </a:ext>
            </a:extLst>
          </p:cNvPr>
          <p:cNvGrpSpPr/>
          <p:nvPr/>
        </p:nvGrpSpPr>
        <p:grpSpPr bwMode="gray">
          <a:xfrm>
            <a:off x="5832242" y="2386245"/>
            <a:ext cx="266353" cy="581132"/>
            <a:chOff x="1638379" y="1795010"/>
            <a:chExt cx="923514" cy="2051723"/>
          </a:xfrm>
        </p:grpSpPr>
        <p:grpSp>
          <p:nvGrpSpPr>
            <p:cNvPr id="58" name="Gruppieren 553">
              <a:extLst>
                <a:ext uri="{FF2B5EF4-FFF2-40B4-BE49-F238E27FC236}">
                  <a16:creationId xmlns:a16="http://schemas.microsoft.com/office/drawing/2014/main" id="{A3D14538-DD2A-415A-BEEC-94599DF94E6B}"/>
                </a:ext>
              </a:extLst>
            </p:cNvPr>
            <p:cNvGrpSpPr/>
            <p:nvPr/>
          </p:nvGrpSpPr>
          <p:grpSpPr bwMode="gray">
            <a:xfrm>
              <a:off x="1716504" y="1844825"/>
              <a:ext cx="767265" cy="1952099"/>
              <a:chOff x="1716504" y="1844825"/>
              <a:chExt cx="767265" cy="1952099"/>
            </a:xfrm>
          </p:grpSpPr>
          <p:sp>
            <p:nvSpPr>
              <p:cNvPr id="60" name="Rechteck 238">
                <a:extLst>
                  <a:ext uri="{FF2B5EF4-FFF2-40B4-BE49-F238E27FC236}">
                    <a16:creationId xmlns:a16="http://schemas.microsoft.com/office/drawing/2014/main" id="{4C056074-ABA7-4EFF-986D-BE7D65B11127}"/>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61" name="Rechteck 239">
                <a:extLst>
                  <a:ext uri="{FF2B5EF4-FFF2-40B4-BE49-F238E27FC236}">
                    <a16:creationId xmlns:a16="http://schemas.microsoft.com/office/drawing/2014/main" id="{2DF2FDDE-4C33-4856-85BB-C89ED841BB2F}"/>
                  </a:ext>
                </a:extLst>
              </p:cNvPr>
              <p:cNvSpPr/>
              <p:nvPr/>
            </p:nvSpPr>
            <p:spPr bwMode="gray">
              <a:xfrm>
                <a:off x="1716507" y="2858456"/>
                <a:ext cx="767262" cy="938468"/>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59" name="Freeform 5">
              <a:extLst>
                <a:ext uri="{FF2B5EF4-FFF2-40B4-BE49-F238E27FC236}">
                  <a16:creationId xmlns:a16="http://schemas.microsoft.com/office/drawing/2014/main" id="{BB04339E-1741-4607-BB68-09D011E03ECF}"/>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83" name="Gruppieren 552">
            <a:extLst>
              <a:ext uri="{FF2B5EF4-FFF2-40B4-BE49-F238E27FC236}">
                <a16:creationId xmlns:a16="http://schemas.microsoft.com/office/drawing/2014/main" id="{3953B357-42E4-4C73-A021-85F33D19C5FE}"/>
              </a:ext>
            </a:extLst>
          </p:cNvPr>
          <p:cNvGrpSpPr/>
          <p:nvPr/>
        </p:nvGrpSpPr>
        <p:grpSpPr bwMode="gray">
          <a:xfrm>
            <a:off x="5832242" y="3207164"/>
            <a:ext cx="266353" cy="581132"/>
            <a:chOff x="1638379" y="1795010"/>
            <a:chExt cx="923514" cy="2051723"/>
          </a:xfrm>
        </p:grpSpPr>
        <p:grpSp>
          <p:nvGrpSpPr>
            <p:cNvPr id="84" name="Gruppieren 553">
              <a:extLst>
                <a:ext uri="{FF2B5EF4-FFF2-40B4-BE49-F238E27FC236}">
                  <a16:creationId xmlns:a16="http://schemas.microsoft.com/office/drawing/2014/main" id="{EDA97B60-0F76-4571-B5DF-3C91D4724BA3}"/>
                </a:ext>
              </a:extLst>
            </p:cNvPr>
            <p:cNvGrpSpPr/>
            <p:nvPr/>
          </p:nvGrpSpPr>
          <p:grpSpPr bwMode="gray">
            <a:xfrm>
              <a:off x="1716504" y="1844825"/>
              <a:ext cx="767265" cy="1952099"/>
              <a:chOff x="1716504" y="1844825"/>
              <a:chExt cx="767265" cy="1952099"/>
            </a:xfrm>
          </p:grpSpPr>
          <p:sp>
            <p:nvSpPr>
              <p:cNvPr id="86" name="Rechteck 238">
                <a:extLst>
                  <a:ext uri="{FF2B5EF4-FFF2-40B4-BE49-F238E27FC236}">
                    <a16:creationId xmlns:a16="http://schemas.microsoft.com/office/drawing/2014/main" id="{F69737C1-F82A-4D55-8F80-86CF79994632}"/>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87" name="Rechteck 239">
                <a:extLst>
                  <a:ext uri="{FF2B5EF4-FFF2-40B4-BE49-F238E27FC236}">
                    <a16:creationId xmlns:a16="http://schemas.microsoft.com/office/drawing/2014/main" id="{952A21D6-D830-4A57-A7D3-37BD278333B1}"/>
                  </a:ext>
                </a:extLst>
              </p:cNvPr>
              <p:cNvSpPr/>
              <p:nvPr/>
            </p:nvSpPr>
            <p:spPr bwMode="gray">
              <a:xfrm>
                <a:off x="1716507" y="2858456"/>
                <a:ext cx="767262" cy="938468"/>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85" name="Freeform 5">
              <a:extLst>
                <a:ext uri="{FF2B5EF4-FFF2-40B4-BE49-F238E27FC236}">
                  <a16:creationId xmlns:a16="http://schemas.microsoft.com/office/drawing/2014/main" id="{DDAE73EA-F924-4ADB-A24D-3C185AC3EB4D}"/>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104" name="Gruppieren 552">
            <a:extLst>
              <a:ext uri="{FF2B5EF4-FFF2-40B4-BE49-F238E27FC236}">
                <a16:creationId xmlns:a16="http://schemas.microsoft.com/office/drawing/2014/main" id="{A3722F29-852E-4500-BA77-4CB8B92F5404}"/>
              </a:ext>
            </a:extLst>
          </p:cNvPr>
          <p:cNvGrpSpPr/>
          <p:nvPr/>
        </p:nvGrpSpPr>
        <p:grpSpPr bwMode="gray">
          <a:xfrm>
            <a:off x="5832242" y="4028083"/>
            <a:ext cx="266353" cy="581132"/>
            <a:chOff x="1638379" y="1795010"/>
            <a:chExt cx="923514" cy="2051723"/>
          </a:xfrm>
        </p:grpSpPr>
        <p:grpSp>
          <p:nvGrpSpPr>
            <p:cNvPr id="105" name="Gruppieren 553">
              <a:extLst>
                <a:ext uri="{FF2B5EF4-FFF2-40B4-BE49-F238E27FC236}">
                  <a16:creationId xmlns:a16="http://schemas.microsoft.com/office/drawing/2014/main" id="{68B93CB1-633C-497C-B652-02B16DF37694}"/>
                </a:ext>
              </a:extLst>
            </p:cNvPr>
            <p:cNvGrpSpPr/>
            <p:nvPr/>
          </p:nvGrpSpPr>
          <p:grpSpPr bwMode="gray">
            <a:xfrm>
              <a:off x="1716504" y="1844825"/>
              <a:ext cx="767265" cy="1952099"/>
              <a:chOff x="1716504" y="1844825"/>
              <a:chExt cx="767265" cy="1952099"/>
            </a:xfrm>
          </p:grpSpPr>
          <p:sp>
            <p:nvSpPr>
              <p:cNvPr id="108" name="Rechteck 238">
                <a:extLst>
                  <a:ext uri="{FF2B5EF4-FFF2-40B4-BE49-F238E27FC236}">
                    <a16:creationId xmlns:a16="http://schemas.microsoft.com/office/drawing/2014/main" id="{9EEEDD7F-7F94-4F66-B427-24F0F1152D75}"/>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09" name="Rechteck 239">
                <a:extLst>
                  <a:ext uri="{FF2B5EF4-FFF2-40B4-BE49-F238E27FC236}">
                    <a16:creationId xmlns:a16="http://schemas.microsoft.com/office/drawing/2014/main" id="{7A9C8589-82A4-41F4-9AE5-47ED5C94E649}"/>
                  </a:ext>
                </a:extLst>
              </p:cNvPr>
              <p:cNvSpPr/>
              <p:nvPr/>
            </p:nvSpPr>
            <p:spPr bwMode="gray">
              <a:xfrm>
                <a:off x="1716507" y="2636233"/>
                <a:ext cx="767262" cy="1160691"/>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07" name="Freeform 5">
              <a:extLst>
                <a:ext uri="{FF2B5EF4-FFF2-40B4-BE49-F238E27FC236}">
                  <a16:creationId xmlns:a16="http://schemas.microsoft.com/office/drawing/2014/main" id="{5A92FE59-D5DB-4A4D-BFE5-7BB7C0C6B37C}"/>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125" name="Gruppieren 552">
            <a:extLst>
              <a:ext uri="{FF2B5EF4-FFF2-40B4-BE49-F238E27FC236}">
                <a16:creationId xmlns:a16="http://schemas.microsoft.com/office/drawing/2014/main" id="{EAA5D5DA-7606-4DA2-8321-D41CFCD82DAD}"/>
              </a:ext>
            </a:extLst>
          </p:cNvPr>
          <p:cNvGrpSpPr/>
          <p:nvPr/>
        </p:nvGrpSpPr>
        <p:grpSpPr bwMode="gray">
          <a:xfrm>
            <a:off x="5832242" y="4849002"/>
            <a:ext cx="266353" cy="581132"/>
            <a:chOff x="1638379" y="1795010"/>
            <a:chExt cx="923514" cy="2051723"/>
          </a:xfrm>
        </p:grpSpPr>
        <p:grpSp>
          <p:nvGrpSpPr>
            <p:cNvPr id="126" name="Gruppieren 553">
              <a:extLst>
                <a:ext uri="{FF2B5EF4-FFF2-40B4-BE49-F238E27FC236}">
                  <a16:creationId xmlns:a16="http://schemas.microsoft.com/office/drawing/2014/main" id="{F91FBE87-7A6D-4795-8D1F-F5F401353FCD}"/>
                </a:ext>
              </a:extLst>
            </p:cNvPr>
            <p:cNvGrpSpPr/>
            <p:nvPr/>
          </p:nvGrpSpPr>
          <p:grpSpPr bwMode="gray">
            <a:xfrm>
              <a:off x="1716504" y="1844825"/>
              <a:ext cx="767265" cy="1952099"/>
              <a:chOff x="1716504" y="1844825"/>
              <a:chExt cx="767265" cy="1952099"/>
            </a:xfrm>
          </p:grpSpPr>
          <p:sp>
            <p:nvSpPr>
              <p:cNvPr id="128" name="Rechteck 238">
                <a:extLst>
                  <a:ext uri="{FF2B5EF4-FFF2-40B4-BE49-F238E27FC236}">
                    <a16:creationId xmlns:a16="http://schemas.microsoft.com/office/drawing/2014/main" id="{3AF97A4C-33DE-47D3-A3F1-AD94BBE60B71}"/>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29" name="Rechteck 239">
                <a:extLst>
                  <a:ext uri="{FF2B5EF4-FFF2-40B4-BE49-F238E27FC236}">
                    <a16:creationId xmlns:a16="http://schemas.microsoft.com/office/drawing/2014/main" id="{4054E5CC-9B12-4242-9455-070428924952}"/>
                  </a:ext>
                </a:extLst>
              </p:cNvPr>
              <p:cNvSpPr/>
              <p:nvPr/>
            </p:nvSpPr>
            <p:spPr bwMode="gray">
              <a:xfrm>
                <a:off x="1716507" y="2646800"/>
                <a:ext cx="767262" cy="1150124"/>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27" name="Freeform 5">
              <a:extLst>
                <a:ext uri="{FF2B5EF4-FFF2-40B4-BE49-F238E27FC236}">
                  <a16:creationId xmlns:a16="http://schemas.microsoft.com/office/drawing/2014/main" id="{C45537E8-0A9E-4E79-BB48-5B2817312A18}"/>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sp>
        <p:nvSpPr>
          <p:cNvPr id="28" name="TextBox 27">
            <a:extLst>
              <a:ext uri="{FF2B5EF4-FFF2-40B4-BE49-F238E27FC236}">
                <a16:creationId xmlns:a16="http://schemas.microsoft.com/office/drawing/2014/main" id="{CEA65DFE-092D-4255-A722-AF7C880F377F}"/>
              </a:ext>
            </a:extLst>
          </p:cNvPr>
          <p:cNvSpPr txBox="1"/>
          <p:nvPr/>
        </p:nvSpPr>
        <p:spPr>
          <a:xfrm>
            <a:off x="4262582" y="1817544"/>
            <a:ext cx="1040728" cy="289441"/>
          </a:xfrm>
          <a:prstGeom prst="roundRect">
            <a:avLst/>
          </a:prstGeom>
          <a:solidFill>
            <a:schemeClr val="bg2">
              <a:lumMod val="50000"/>
            </a:schemeClr>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lIns="45720" rIns="45720" rtlCol="0">
            <a:spAutoFit/>
          </a:bodyPr>
          <a:lstStyle/>
          <a:p>
            <a:pPr algn="ctr"/>
            <a:r>
              <a:rPr lang="en-US" sz="1100" b="1">
                <a:solidFill>
                  <a:schemeClr val="bg1"/>
                </a:solidFill>
                <a:latin typeface="Arial" panose="020B0604020202020204" pitchFamily="34" charset="0"/>
                <a:cs typeface="Arial" panose="020B0604020202020204" pitchFamily="34" charset="0"/>
              </a:rPr>
              <a:t>Exec Leader</a:t>
            </a:r>
          </a:p>
        </p:txBody>
      </p:sp>
      <p:sp>
        <p:nvSpPr>
          <p:cNvPr id="33" name="TextBox 32">
            <a:extLst>
              <a:ext uri="{FF2B5EF4-FFF2-40B4-BE49-F238E27FC236}">
                <a16:creationId xmlns:a16="http://schemas.microsoft.com/office/drawing/2014/main" id="{2929F11C-A15D-4F79-879F-CD928104E73A}"/>
              </a:ext>
            </a:extLst>
          </p:cNvPr>
          <p:cNvSpPr txBox="1"/>
          <p:nvPr/>
        </p:nvSpPr>
        <p:spPr>
          <a:xfrm>
            <a:off x="4271810" y="2071491"/>
            <a:ext cx="1040728" cy="230832"/>
          </a:xfrm>
          <a:prstGeom prst="rect">
            <a:avLst/>
          </a:prstGeom>
          <a:noFill/>
        </p:spPr>
        <p:txBody>
          <a:bodyPr wrap="square" rtlCol="0">
            <a:spAutoFit/>
          </a:bodyPr>
          <a:lstStyle/>
          <a:p>
            <a:pPr algn="ctr"/>
            <a:r>
              <a:rPr lang="en-US" sz="900" i="1">
                <a:latin typeface="Arial" panose="020B0604020202020204" pitchFamily="34" charset="0"/>
                <a:cs typeface="Arial" panose="020B0604020202020204" pitchFamily="34" charset="0"/>
              </a:rPr>
              <a:t>119</a:t>
            </a:r>
          </a:p>
        </p:txBody>
      </p:sp>
      <p:sp>
        <p:nvSpPr>
          <p:cNvPr id="42" name="Rectangle: Rounded Corners 41">
            <a:extLst>
              <a:ext uri="{FF2B5EF4-FFF2-40B4-BE49-F238E27FC236}">
                <a16:creationId xmlns:a16="http://schemas.microsoft.com/office/drawing/2014/main" id="{8E30FBD0-F0D3-4D7B-9FD0-5245A23A0EEB}"/>
              </a:ext>
            </a:extLst>
          </p:cNvPr>
          <p:cNvSpPr/>
          <p:nvPr/>
        </p:nvSpPr>
        <p:spPr>
          <a:xfrm>
            <a:off x="4563574" y="5557795"/>
            <a:ext cx="457200" cy="365760"/>
          </a:xfrm>
          <a:prstGeom prst="roundRect">
            <a:avLst/>
          </a:prstGeom>
          <a:solidFill>
            <a:srgbClr val="FFDB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3.9</a:t>
            </a:r>
          </a:p>
        </p:txBody>
      </p:sp>
      <p:grpSp>
        <p:nvGrpSpPr>
          <p:cNvPr id="64" name="Gruppieren 557">
            <a:extLst>
              <a:ext uri="{FF2B5EF4-FFF2-40B4-BE49-F238E27FC236}">
                <a16:creationId xmlns:a16="http://schemas.microsoft.com/office/drawing/2014/main" id="{E87F3BC9-50F4-4F25-B575-F6B1C25B5404}"/>
              </a:ext>
            </a:extLst>
          </p:cNvPr>
          <p:cNvGrpSpPr/>
          <p:nvPr/>
        </p:nvGrpSpPr>
        <p:grpSpPr bwMode="gray">
          <a:xfrm>
            <a:off x="4660861" y="2386245"/>
            <a:ext cx="266353" cy="581132"/>
            <a:chOff x="562430" y="1795011"/>
            <a:chExt cx="923513" cy="2051723"/>
          </a:xfrm>
        </p:grpSpPr>
        <p:grpSp>
          <p:nvGrpSpPr>
            <p:cNvPr id="66" name="Gruppieren 558">
              <a:extLst>
                <a:ext uri="{FF2B5EF4-FFF2-40B4-BE49-F238E27FC236}">
                  <a16:creationId xmlns:a16="http://schemas.microsoft.com/office/drawing/2014/main" id="{FB579E4C-FEA9-4C41-B20C-149682AE7F6F}"/>
                </a:ext>
              </a:extLst>
            </p:cNvPr>
            <p:cNvGrpSpPr/>
            <p:nvPr/>
          </p:nvGrpSpPr>
          <p:grpSpPr bwMode="gray">
            <a:xfrm>
              <a:off x="640553" y="1844825"/>
              <a:ext cx="767267" cy="1952094"/>
              <a:chOff x="1716502" y="1844825"/>
              <a:chExt cx="767267" cy="1952094"/>
            </a:xfrm>
          </p:grpSpPr>
          <p:sp>
            <p:nvSpPr>
              <p:cNvPr id="68" name="Rechteck 234">
                <a:extLst>
                  <a:ext uri="{FF2B5EF4-FFF2-40B4-BE49-F238E27FC236}">
                    <a16:creationId xmlns:a16="http://schemas.microsoft.com/office/drawing/2014/main" id="{EB2EAD79-6DD9-4F58-9892-60504AD478DB}"/>
                  </a:ext>
                </a:extLst>
              </p:cNvPr>
              <p:cNvSpPr/>
              <p:nvPr/>
            </p:nvSpPr>
            <p:spPr bwMode="gray">
              <a:xfrm>
                <a:off x="1716504" y="1844825"/>
                <a:ext cx="767265"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69" name="Rechteck 235">
                <a:extLst>
                  <a:ext uri="{FF2B5EF4-FFF2-40B4-BE49-F238E27FC236}">
                    <a16:creationId xmlns:a16="http://schemas.microsoft.com/office/drawing/2014/main" id="{6C6217F2-035B-4B26-81CA-95C2B6811D64}"/>
                  </a:ext>
                </a:extLst>
              </p:cNvPr>
              <p:cNvSpPr/>
              <p:nvPr/>
            </p:nvSpPr>
            <p:spPr bwMode="gray">
              <a:xfrm>
                <a:off x="1716502" y="2678101"/>
                <a:ext cx="767262" cy="1118818"/>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67" name="Freeform 6">
              <a:extLst>
                <a:ext uri="{FF2B5EF4-FFF2-40B4-BE49-F238E27FC236}">
                  <a16:creationId xmlns:a16="http://schemas.microsoft.com/office/drawing/2014/main" id="{C9F68C5E-94A6-417E-93CB-444F3D974F19}"/>
                </a:ext>
              </a:extLst>
            </p:cNvPr>
            <p:cNvSpPr>
              <a:spLocks noEditPoints="1"/>
            </p:cNvSpPr>
            <p:nvPr/>
          </p:nvSpPr>
          <p:spPr bwMode="gray">
            <a:xfrm>
              <a:off x="562430" y="1795011"/>
              <a:ext cx="923513"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88" name="Gruppieren 557">
            <a:extLst>
              <a:ext uri="{FF2B5EF4-FFF2-40B4-BE49-F238E27FC236}">
                <a16:creationId xmlns:a16="http://schemas.microsoft.com/office/drawing/2014/main" id="{BB3126A4-045E-48E8-9F5A-2050D445A4AD}"/>
              </a:ext>
            </a:extLst>
          </p:cNvPr>
          <p:cNvGrpSpPr/>
          <p:nvPr/>
        </p:nvGrpSpPr>
        <p:grpSpPr bwMode="gray">
          <a:xfrm>
            <a:off x="4660861" y="3207164"/>
            <a:ext cx="266353" cy="581132"/>
            <a:chOff x="562430" y="1795011"/>
            <a:chExt cx="923513" cy="2051723"/>
          </a:xfrm>
        </p:grpSpPr>
        <p:grpSp>
          <p:nvGrpSpPr>
            <p:cNvPr id="89" name="Gruppieren 558">
              <a:extLst>
                <a:ext uri="{FF2B5EF4-FFF2-40B4-BE49-F238E27FC236}">
                  <a16:creationId xmlns:a16="http://schemas.microsoft.com/office/drawing/2014/main" id="{063BB6DD-7DDA-4270-86F4-C4AFC3181730}"/>
                </a:ext>
              </a:extLst>
            </p:cNvPr>
            <p:cNvGrpSpPr/>
            <p:nvPr/>
          </p:nvGrpSpPr>
          <p:grpSpPr bwMode="gray">
            <a:xfrm>
              <a:off x="640553" y="1844825"/>
              <a:ext cx="767267" cy="1952094"/>
              <a:chOff x="1716502" y="1844825"/>
              <a:chExt cx="767267" cy="1952094"/>
            </a:xfrm>
          </p:grpSpPr>
          <p:sp>
            <p:nvSpPr>
              <p:cNvPr id="91" name="Rechteck 234">
                <a:extLst>
                  <a:ext uri="{FF2B5EF4-FFF2-40B4-BE49-F238E27FC236}">
                    <a16:creationId xmlns:a16="http://schemas.microsoft.com/office/drawing/2014/main" id="{A22F26F9-7ACF-472F-A5C6-3F5CAAB4A1F3}"/>
                  </a:ext>
                </a:extLst>
              </p:cNvPr>
              <p:cNvSpPr/>
              <p:nvPr/>
            </p:nvSpPr>
            <p:spPr bwMode="gray">
              <a:xfrm>
                <a:off x="1716504" y="1844825"/>
                <a:ext cx="767265"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92" name="Rechteck 235">
                <a:extLst>
                  <a:ext uri="{FF2B5EF4-FFF2-40B4-BE49-F238E27FC236}">
                    <a16:creationId xmlns:a16="http://schemas.microsoft.com/office/drawing/2014/main" id="{03B027A6-B1E1-4369-B159-389CD0ED3555}"/>
                  </a:ext>
                </a:extLst>
              </p:cNvPr>
              <p:cNvSpPr/>
              <p:nvPr/>
            </p:nvSpPr>
            <p:spPr bwMode="gray">
              <a:xfrm>
                <a:off x="1716502" y="2734156"/>
                <a:ext cx="767264" cy="1062763"/>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90" name="Freeform 6">
              <a:extLst>
                <a:ext uri="{FF2B5EF4-FFF2-40B4-BE49-F238E27FC236}">
                  <a16:creationId xmlns:a16="http://schemas.microsoft.com/office/drawing/2014/main" id="{20EFE28B-08E3-48D3-81A4-287B8903D7AA}"/>
                </a:ext>
              </a:extLst>
            </p:cNvPr>
            <p:cNvSpPr>
              <a:spLocks noEditPoints="1"/>
            </p:cNvSpPr>
            <p:nvPr/>
          </p:nvSpPr>
          <p:spPr bwMode="gray">
            <a:xfrm>
              <a:off x="562430" y="1795011"/>
              <a:ext cx="923513"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110" name="Gruppieren 557">
            <a:extLst>
              <a:ext uri="{FF2B5EF4-FFF2-40B4-BE49-F238E27FC236}">
                <a16:creationId xmlns:a16="http://schemas.microsoft.com/office/drawing/2014/main" id="{B4380DAD-C6B3-4D5D-9960-35E36AE54A7B}"/>
              </a:ext>
            </a:extLst>
          </p:cNvPr>
          <p:cNvGrpSpPr/>
          <p:nvPr/>
        </p:nvGrpSpPr>
        <p:grpSpPr bwMode="gray">
          <a:xfrm>
            <a:off x="4660861" y="4028083"/>
            <a:ext cx="266353" cy="581132"/>
            <a:chOff x="562430" y="1795011"/>
            <a:chExt cx="923513" cy="2051723"/>
          </a:xfrm>
        </p:grpSpPr>
        <p:grpSp>
          <p:nvGrpSpPr>
            <p:cNvPr id="111" name="Gruppieren 558">
              <a:extLst>
                <a:ext uri="{FF2B5EF4-FFF2-40B4-BE49-F238E27FC236}">
                  <a16:creationId xmlns:a16="http://schemas.microsoft.com/office/drawing/2014/main" id="{FF5D1ED6-D1CD-44D0-90B0-9B7342D9EE6C}"/>
                </a:ext>
              </a:extLst>
            </p:cNvPr>
            <p:cNvGrpSpPr/>
            <p:nvPr/>
          </p:nvGrpSpPr>
          <p:grpSpPr bwMode="gray">
            <a:xfrm>
              <a:off x="640553" y="1844825"/>
              <a:ext cx="767267" cy="1952094"/>
              <a:chOff x="1716502" y="1844825"/>
              <a:chExt cx="767267" cy="1952094"/>
            </a:xfrm>
          </p:grpSpPr>
          <p:sp>
            <p:nvSpPr>
              <p:cNvPr id="113" name="Rechteck 234">
                <a:extLst>
                  <a:ext uri="{FF2B5EF4-FFF2-40B4-BE49-F238E27FC236}">
                    <a16:creationId xmlns:a16="http://schemas.microsoft.com/office/drawing/2014/main" id="{D216EA08-C21C-4033-A4B1-08C3712C18B3}"/>
                  </a:ext>
                </a:extLst>
              </p:cNvPr>
              <p:cNvSpPr/>
              <p:nvPr/>
            </p:nvSpPr>
            <p:spPr bwMode="gray">
              <a:xfrm>
                <a:off x="1716504" y="1844825"/>
                <a:ext cx="767265"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14" name="Rechteck 235">
                <a:extLst>
                  <a:ext uri="{FF2B5EF4-FFF2-40B4-BE49-F238E27FC236}">
                    <a16:creationId xmlns:a16="http://schemas.microsoft.com/office/drawing/2014/main" id="{4F054F4B-4294-4030-B7A0-1B348106ED76}"/>
                  </a:ext>
                </a:extLst>
              </p:cNvPr>
              <p:cNvSpPr/>
              <p:nvPr/>
            </p:nvSpPr>
            <p:spPr bwMode="gray">
              <a:xfrm>
                <a:off x="1716502" y="2333907"/>
                <a:ext cx="767264" cy="1463012"/>
              </a:xfrm>
              <a:prstGeom prst="rect">
                <a:avLst/>
              </a:prstGeom>
              <a:solidFill>
                <a:srgbClr val="5BCC33"/>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12" name="Freeform 6">
              <a:extLst>
                <a:ext uri="{FF2B5EF4-FFF2-40B4-BE49-F238E27FC236}">
                  <a16:creationId xmlns:a16="http://schemas.microsoft.com/office/drawing/2014/main" id="{CA98B722-FB7A-4A64-86E8-1356B79FEA33}"/>
                </a:ext>
              </a:extLst>
            </p:cNvPr>
            <p:cNvSpPr>
              <a:spLocks noEditPoints="1"/>
            </p:cNvSpPr>
            <p:nvPr/>
          </p:nvSpPr>
          <p:spPr bwMode="gray">
            <a:xfrm>
              <a:off x="562430" y="1795011"/>
              <a:ext cx="923513"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130" name="Gruppieren 557">
            <a:extLst>
              <a:ext uri="{FF2B5EF4-FFF2-40B4-BE49-F238E27FC236}">
                <a16:creationId xmlns:a16="http://schemas.microsoft.com/office/drawing/2014/main" id="{B41CC60A-5172-4091-98C7-62DA263A4F33}"/>
              </a:ext>
            </a:extLst>
          </p:cNvPr>
          <p:cNvGrpSpPr/>
          <p:nvPr/>
        </p:nvGrpSpPr>
        <p:grpSpPr bwMode="gray">
          <a:xfrm>
            <a:off x="4660861" y="4849002"/>
            <a:ext cx="266353" cy="581132"/>
            <a:chOff x="562430" y="1795011"/>
            <a:chExt cx="923513" cy="2051723"/>
          </a:xfrm>
        </p:grpSpPr>
        <p:grpSp>
          <p:nvGrpSpPr>
            <p:cNvPr id="131" name="Gruppieren 558">
              <a:extLst>
                <a:ext uri="{FF2B5EF4-FFF2-40B4-BE49-F238E27FC236}">
                  <a16:creationId xmlns:a16="http://schemas.microsoft.com/office/drawing/2014/main" id="{E6084F75-EC6B-48B3-B39C-A445C00373CF}"/>
                </a:ext>
              </a:extLst>
            </p:cNvPr>
            <p:cNvGrpSpPr/>
            <p:nvPr/>
          </p:nvGrpSpPr>
          <p:grpSpPr bwMode="gray">
            <a:xfrm>
              <a:off x="640553" y="1844825"/>
              <a:ext cx="767267" cy="1952094"/>
              <a:chOff x="1716502" y="1844825"/>
              <a:chExt cx="767267" cy="1952094"/>
            </a:xfrm>
          </p:grpSpPr>
          <p:sp>
            <p:nvSpPr>
              <p:cNvPr id="133" name="Rechteck 234">
                <a:extLst>
                  <a:ext uri="{FF2B5EF4-FFF2-40B4-BE49-F238E27FC236}">
                    <a16:creationId xmlns:a16="http://schemas.microsoft.com/office/drawing/2014/main" id="{8F147B30-BD3F-4B4D-B403-86533865D4BE}"/>
                  </a:ext>
                </a:extLst>
              </p:cNvPr>
              <p:cNvSpPr/>
              <p:nvPr/>
            </p:nvSpPr>
            <p:spPr bwMode="gray">
              <a:xfrm>
                <a:off x="1716504" y="1844825"/>
                <a:ext cx="767265"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34" name="Rechteck 235">
                <a:extLst>
                  <a:ext uri="{FF2B5EF4-FFF2-40B4-BE49-F238E27FC236}">
                    <a16:creationId xmlns:a16="http://schemas.microsoft.com/office/drawing/2014/main" id="{BFE52331-2A92-40DE-9158-8B1D1B7991CE}"/>
                  </a:ext>
                </a:extLst>
              </p:cNvPr>
              <p:cNvSpPr/>
              <p:nvPr/>
            </p:nvSpPr>
            <p:spPr bwMode="gray">
              <a:xfrm>
                <a:off x="1716502" y="2319241"/>
                <a:ext cx="767264" cy="1477678"/>
              </a:xfrm>
              <a:prstGeom prst="rect">
                <a:avLst/>
              </a:prstGeom>
              <a:solidFill>
                <a:srgbClr val="5BCC33"/>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32" name="Freeform 6">
              <a:extLst>
                <a:ext uri="{FF2B5EF4-FFF2-40B4-BE49-F238E27FC236}">
                  <a16:creationId xmlns:a16="http://schemas.microsoft.com/office/drawing/2014/main" id="{D55997D6-5F1D-4DF1-B3EA-A6BE7A68C023}"/>
                </a:ext>
              </a:extLst>
            </p:cNvPr>
            <p:cNvSpPr>
              <a:spLocks noEditPoints="1"/>
            </p:cNvSpPr>
            <p:nvPr/>
          </p:nvSpPr>
          <p:spPr bwMode="gray">
            <a:xfrm>
              <a:off x="562430" y="1795011"/>
              <a:ext cx="923513"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id="{B86C5D92-CE36-49B1-BAF1-CA2E52BA6681}"/>
              </a:ext>
            </a:extLst>
          </p:cNvPr>
          <p:cNvSpPr txBox="1"/>
          <p:nvPr/>
        </p:nvSpPr>
        <p:spPr>
          <a:xfrm>
            <a:off x="7894225" y="1817544"/>
            <a:ext cx="1040728" cy="289441"/>
          </a:xfrm>
          <a:prstGeom prst="roundRect">
            <a:avLst/>
          </a:prstGeom>
          <a:solidFill>
            <a:schemeClr val="bg2">
              <a:lumMod val="50000"/>
            </a:schemeClr>
          </a:solidFill>
          <a:ln>
            <a:solidFill>
              <a:schemeClr val="bg1">
                <a:lumMod val="75000"/>
              </a:schemeClr>
            </a:solidFill>
          </a:ln>
        </p:spPr>
        <p:txBody>
          <a:bodyPr wrap="square" lIns="45720" rIns="45720" rtlCol="0">
            <a:spAutoFit/>
          </a:bodyPr>
          <a:lstStyle/>
          <a:p>
            <a:pPr algn="ctr"/>
            <a:r>
              <a:rPr lang="en-US" sz="1100" b="1">
                <a:solidFill>
                  <a:schemeClr val="bg1"/>
                </a:solidFill>
                <a:latin typeface="Arial" panose="020B0604020202020204" pitchFamily="34" charset="0"/>
                <a:cs typeface="Arial" panose="020B0604020202020204" pitchFamily="34" charset="0"/>
              </a:rPr>
              <a:t>Employee</a:t>
            </a:r>
          </a:p>
        </p:txBody>
      </p:sp>
      <p:sp>
        <p:nvSpPr>
          <p:cNvPr id="37" name="TextBox 36">
            <a:extLst>
              <a:ext uri="{FF2B5EF4-FFF2-40B4-BE49-F238E27FC236}">
                <a16:creationId xmlns:a16="http://schemas.microsoft.com/office/drawing/2014/main" id="{90E35B15-2FA5-4A51-9CD6-23C6AD54F8F3}"/>
              </a:ext>
            </a:extLst>
          </p:cNvPr>
          <p:cNvSpPr txBox="1"/>
          <p:nvPr/>
        </p:nvSpPr>
        <p:spPr>
          <a:xfrm>
            <a:off x="7863325" y="2071491"/>
            <a:ext cx="1040728" cy="230832"/>
          </a:xfrm>
          <a:prstGeom prst="rect">
            <a:avLst/>
          </a:prstGeom>
          <a:noFill/>
        </p:spPr>
        <p:txBody>
          <a:bodyPr wrap="square" rtlCol="0">
            <a:spAutoFit/>
          </a:bodyPr>
          <a:lstStyle/>
          <a:p>
            <a:pPr algn="ctr"/>
            <a:r>
              <a:rPr lang="en-US" sz="900" i="1">
                <a:latin typeface="Arial" panose="020B0604020202020204" pitchFamily="34" charset="0"/>
                <a:cs typeface="Arial" panose="020B0604020202020204" pitchFamily="34" charset="0"/>
              </a:rPr>
              <a:t>4,391</a:t>
            </a:r>
          </a:p>
        </p:txBody>
      </p:sp>
      <p:sp>
        <p:nvSpPr>
          <p:cNvPr id="45" name="Rectangle: Rounded Corners 44">
            <a:extLst>
              <a:ext uri="{FF2B5EF4-FFF2-40B4-BE49-F238E27FC236}">
                <a16:creationId xmlns:a16="http://schemas.microsoft.com/office/drawing/2014/main" id="{862CD37E-78FA-4BF0-8306-262AFECCCF59}"/>
              </a:ext>
            </a:extLst>
          </p:cNvPr>
          <p:cNvSpPr/>
          <p:nvPr/>
        </p:nvSpPr>
        <p:spPr>
          <a:xfrm>
            <a:off x="8119102" y="5557795"/>
            <a:ext cx="457200" cy="365760"/>
          </a:xfrm>
          <a:prstGeom prst="roundRect">
            <a:avLst/>
          </a:prstGeom>
          <a:solidFill>
            <a:srgbClr val="FFDB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3.2</a:t>
            </a:r>
          </a:p>
        </p:txBody>
      </p:sp>
      <p:grpSp>
        <p:nvGrpSpPr>
          <p:cNvPr id="72" name="Gruppieren 552">
            <a:extLst>
              <a:ext uri="{FF2B5EF4-FFF2-40B4-BE49-F238E27FC236}">
                <a16:creationId xmlns:a16="http://schemas.microsoft.com/office/drawing/2014/main" id="{C6701F8B-DF5A-4664-A2CC-FB85FEE5FF31}"/>
              </a:ext>
            </a:extLst>
          </p:cNvPr>
          <p:cNvGrpSpPr/>
          <p:nvPr/>
        </p:nvGrpSpPr>
        <p:grpSpPr bwMode="gray">
          <a:xfrm>
            <a:off x="8196677" y="2386245"/>
            <a:ext cx="266354" cy="581132"/>
            <a:chOff x="1638379" y="1795010"/>
            <a:chExt cx="923514" cy="2051723"/>
          </a:xfrm>
        </p:grpSpPr>
        <p:grpSp>
          <p:nvGrpSpPr>
            <p:cNvPr id="74" name="Gruppieren 553">
              <a:extLst>
                <a:ext uri="{FF2B5EF4-FFF2-40B4-BE49-F238E27FC236}">
                  <a16:creationId xmlns:a16="http://schemas.microsoft.com/office/drawing/2014/main" id="{719EAF77-15C8-4E35-9642-F0CF1984460A}"/>
                </a:ext>
              </a:extLst>
            </p:cNvPr>
            <p:cNvGrpSpPr/>
            <p:nvPr/>
          </p:nvGrpSpPr>
          <p:grpSpPr bwMode="gray">
            <a:xfrm>
              <a:off x="1716504" y="1844825"/>
              <a:ext cx="767264" cy="1952100"/>
              <a:chOff x="1716504" y="1844825"/>
              <a:chExt cx="767264" cy="1952100"/>
            </a:xfrm>
          </p:grpSpPr>
          <p:sp>
            <p:nvSpPr>
              <p:cNvPr id="76" name="Rechteck 238">
                <a:extLst>
                  <a:ext uri="{FF2B5EF4-FFF2-40B4-BE49-F238E27FC236}">
                    <a16:creationId xmlns:a16="http://schemas.microsoft.com/office/drawing/2014/main" id="{6E9BF330-6D2F-476B-BAF0-11D3E7CB2246}"/>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77" name="Rechteck 239">
                <a:extLst>
                  <a:ext uri="{FF2B5EF4-FFF2-40B4-BE49-F238E27FC236}">
                    <a16:creationId xmlns:a16="http://schemas.microsoft.com/office/drawing/2014/main" id="{41F5751F-11FF-473C-B2C7-4F77E3B44663}"/>
                  </a:ext>
                </a:extLst>
              </p:cNvPr>
              <p:cNvSpPr/>
              <p:nvPr/>
            </p:nvSpPr>
            <p:spPr bwMode="gray">
              <a:xfrm>
                <a:off x="1716505" y="3119113"/>
                <a:ext cx="767262" cy="677812"/>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75" name="Freeform 5">
              <a:extLst>
                <a:ext uri="{FF2B5EF4-FFF2-40B4-BE49-F238E27FC236}">
                  <a16:creationId xmlns:a16="http://schemas.microsoft.com/office/drawing/2014/main" id="{3A85113A-8C7B-49E7-B4B9-2568FFA596EF}"/>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93" name="Gruppieren 552">
            <a:extLst>
              <a:ext uri="{FF2B5EF4-FFF2-40B4-BE49-F238E27FC236}">
                <a16:creationId xmlns:a16="http://schemas.microsoft.com/office/drawing/2014/main" id="{DD2A3218-75F4-4524-B279-67EDC18043DF}"/>
              </a:ext>
            </a:extLst>
          </p:cNvPr>
          <p:cNvGrpSpPr/>
          <p:nvPr/>
        </p:nvGrpSpPr>
        <p:grpSpPr bwMode="gray">
          <a:xfrm>
            <a:off x="8196677" y="3207164"/>
            <a:ext cx="266354" cy="581132"/>
            <a:chOff x="1638379" y="1795010"/>
            <a:chExt cx="923514" cy="2051723"/>
          </a:xfrm>
        </p:grpSpPr>
        <p:grpSp>
          <p:nvGrpSpPr>
            <p:cNvPr id="94" name="Gruppieren 553">
              <a:extLst>
                <a:ext uri="{FF2B5EF4-FFF2-40B4-BE49-F238E27FC236}">
                  <a16:creationId xmlns:a16="http://schemas.microsoft.com/office/drawing/2014/main" id="{666FD66A-1BDE-449B-9DC1-0218FFE4D47E}"/>
                </a:ext>
              </a:extLst>
            </p:cNvPr>
            <p:cNvGrpSpPr/>
            <p:nvPr/>
          </p:nvGrpSpPr>
          <p:grpSpPr bwMode="gray">
            <a:xfrm>
              <a:off x="1716504" y="1844825"/>
              <a:ext cx="767264" cy="1952100"/>
              <a:chOff x="1716504" y="1844825"/>
              <a:chExt cx="767264" cy="1952100"/>
            </a:xfrm>
          </p:grpSpPr>
          <p:sp>
            <p:nvSpPr>
              <p:cNvPr id="96" name="Rechteck 238">
                <a:extLst>
                  <a:ext uri="{FF2B5EF4-FFF2-40B4-BE49-F238E27FC236}">
                    <a16:creationId xmlns:a16="http://schemas.microsoft.com/office/drawing/2014/main" id="{E727B96F-8EAC-4F66-8AC4-DA8D1DA8C255}"/>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97" name="Rechteck 239">
                <a:extLst>
                  <a:ext uri="{FF2B5EF4-FFF2-40B4-BE49-F238E27FC236}">
                    <a16:creationId xmlns:a16="http://schemas.microsoft.com/office/drawing/2014/main" id="{E0136B3C-1840-4FBB-8FB5-2D8493F0258F}"/>
                  </a:ext>
                </a:extLst>
              </p:cNvPr>
              <p:cNvSpPr/>
              <p:nvPr/>
            </p:nvSpPr>
            <p:spPr bwMode="gray">
              <a:xfrm>
                <a:off x="1716504" y="2972924"/>
                <a:ext cx="767261" cy="824001"/>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95" name="Freeform 5">
              <a:extLst>
                <a:ext uri="{FF2B5EF4-FFF2-40B4-BE49-F238E27FC236}">
                  <a16:creationId xmlns:a16="http://schemas.microsoft.com/office/drawing/2014/main" id="{A5299E66-0177-4D62-BDB4-3E2E249EDE3B}"/>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115" name="Gruppieren 552">
            <a:extLst>
              <a:ext uri="{FF2B5EF4-FFF2-40B4-BE49-F238E27FC236}">
                <a16:creationId xmlns:a16="http://schemas.microsoft.com/office/drawing/2014/main" id="{9AAB8557-CCAE-44AA-9416-4AF93923C6D7}"/>
              </a:ext>
            </a:extLst>
          </p:cNvPr>
          <p:cNvGrpSpPr/>
          <p:nvPr/>
        </p:nvGrpSpPr>
        <p:grpSpPr bwMode="gray">
          <a:xfrm>
            <a:off x="8196677" y="4028083"/>
            <a:ext cx="266354" cy="581132"/>
            <a:chOff x="1638379" y="1795010"/>
            <a:chExt cx="923514" cy="2051723"/>
          </a:xfrm>
        </p:grpSpPr>
        <p:grpSp>
          <p:nvGrpSpPr>
            <p:cNvPr id="116" name="Gruppieren 553">
              <a:extLst>
                <a:ext uri="{FF2B5EF4-FFF2-40B4-BE49-F238E27FC236}">
                  <a16:creationId xmlns:a16="http://schemas.microsoft.com/office/drawing/2014/main" id="{68CD436E-84B2-4957-BACF-4A8F7E926596}"/>
                </a:ext>
              </a:extLst>
            </p:cNvPr>
            <p:cNvGrpSpPr/>
            <p:nvPr/>
          </p:nvGrpSpPr>
          <p:grpSpPr bwMode="gray">
            <a:xfrm>
              <a:off x="1716504" y="1844825"/>
              <a:ext cx="767264" cy="1952100"/>
              <a:chOff x="1716504" y="1844825"/>
              <a:chExt cx="767264" cy="1952100"/>
            </a:xfrm>
          </p:grpSpPr>
          <p:sp>
            <p:nvSpPr>
              <p:cNvPr id="118" name="Rechteck 238">
                <a:extLst>
                  <a:ext uri="{FF2B5EF4-FFF2-40B4-BE49-F238E27FC236}">
                    <a16:creationId xmlns:a16="http://schemas.microsoft.com/office/drawing/2014/main" id="{D87E4280-8714-489D-AAF8-445A5CD9E3ED}"/>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19" name="Rechteck 239">
                <a:extLst>
                  <a:ext uri="{FF2B5EF4-FFF2-40B4-BE49-F238E27FC236}">
                    <a16:creationId xmlns:a16="http://schemas.microsoft.com/office/drawing/2014/main" id="{536660CE-2674-4BE2-A531-F27FB42A061B}"/>
                  </a:ext>
                </a:extLst>
              </p:cNvPr>
              <p:cNvSpPr/>
              <p:nvPr/>
            </p:nvSpPr>
            <p:spPr bwMode="gray">
              <a:xfrm>
                <a:off x="1716504" y="2832422"/>
                <a:ext cx="767261" cy="964503"/>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17" name="Freeform 5">
              <a:extLst>
                <a:ext uri="{FF2B5EF4-FFF2-40B4-BE49-F238E27FC236}">
                  <a16:creationId xmlns:a16="http://schemas.microsoft.com/office/drawing/2014/main" id="{23C87B6D-E37E-437F-B435-5CF39FA59F4D}"/>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135" name="Gruppieren 552">
            <a:extLst>
              <a:ext uri="{FF2B5EF4-FFF2-40B4-BE49-F238E27FC236}">
                <a16:creationId xmlns:a16="http://schemas.microsoft.com/office/drawing/2014/main" id="{AC0F3D35-8FF2-477B-821A-B1CE14C4B516}"/>
              </a:ext>
            </a:extLst>
          </p:cNvPr>
          <p:cNvGrpSpPr/>
          <p:nvPr/>
        </p:nvGrpSpPr>
        <p:grpSpPr bwMode="gray">
          <a:xfrm>
            <a:off x="8196677" y="4849002"/>
            <a:ext cx="266354" cy="581132"/>
            <a:chOff x="1638379" y="1795010"/>
            <a:chExt cx="923514" cy="2051723"/>
          </a:xfrm>
        </p:grpSpPr>
        <p:grpSp>
          <p:nvGrpSpPr>
            <p:cNvPr id="136" name="Gruppieren 553">
              <a:extLst>
                <a:ext uri="{FF2B5EF4-FFF2-40B4-BE49-F238E27FC236}">
                  <a16:creationId xmlns:a16="http://schemas.microsoft.com/office/drawing/2014/main" id="{45FA5824-867E-4584-8B99-C1C752F42CBC}"/>
                </a:ext>
              </a:extLst>
            </p:cNvPr>
            <p:cNvGrpSpPr/>
            <p:nvPr/>
          </p:nvGrpSpPr>
          <p:grpSpPr bwMode="gray">
            <a:xfrm>
              <a:off x="1716504" y="1844825"/>
              <a:ext cx="767264" cy="1952094"/>
              <a:chOff x="1716504" y="1844825"/>
              <a:chExt cx="767264" cy="1952094"/>
            </a:xfrm>
          </p:grpSpPr>
          <p:sp>
            <p:nvSpPr>
              <p:cNvPr id="138" name="Rechteck 238">
                <a:extLst>
                  <a:ext uri="{FF2B5EF4-FFF2-40B4-BE49-F238E27FC236}">
                    <a16:creationId xmlns:a16="http://schemas.microsoft.com/office/drawing/2014/main" id="{8E01107E-3362-415A-9036-983FD11E49EE}"/>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39" name="Rechteck 239">
                <a:extLst>
                  <a:ext uri="{FF2B5EF4-FFF2-40B4-BE49-F238E27FC236}">
                    <a16:creationId xmlns:a16="http://schemas.microsoft.com/office/drawing/2014/main" id="{D343569D-7B7E-49BA-9BE6-B4B95F2D657F}"/>
                  </a:ext>
                </a:extLst>
              </p:cNvPr>
              <p:cNvSpPr/>
              <p:nvPr/>
            </p:nvSpPr>
            <p:spPr bwMode="gray">
              <a:xfrm>
                <a:off x="1716504" y="2680432"/>
                <a:ext cx="767261" cy="1097638"/>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37" name="Freeform 5">
              <a:extLst>
                <a:ext uri="{FF2B5EF4-FFF2-40B4-BE49-F238E27FC236}">
                  <a16:creationId xmlns:a16="http://schemas.microsoft.com/office/drawing/2014/main" id="{ED8D6706-5227-445D-94A3-9A8B2BDD91FB}"/>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sp>
        <p:nvSpPr>
          <p:cNvPr id="140" name="TextBox 139">
            <a:extLst>
              <a:ext uri="{FF2B5EF4-FFF2-40B4-BE49-F238E27FC236}">
                <a16:creationId xmlns:a16="http://schemas.microsoft.com/office/drawing/2014/main" id="{48D94926-D10B-4BEE-B08F-42FDFC2D545E}"/>
              </a:ext>
            </a:extLst>
          </p:cNvPr>
          <p:cNvSpPr txBox="1"/>
          <p:nvPr/>
        </p:nvSpPr>
        <p:spPr>
          <a:xfrm>
            <a:off x="3077539" y="5600211"/>
            <a:ext cx="1133781" cy="280928"/>
          </a:xfrm>
          <a:prstGeom prst="roundRect">
            <a:avLst/>
          </a:prstGeom>
          <a:noFill/>
          <a:ln>
            <a:noFill/>
          </a:ln>
        </p:spPr>
        <p:txBody>
          <a:bodyPr wrap="square" lIns="91440" rIns="0" rtlCol="0">
            <a:spAutoFit/>
          </a:bodyPr>
          <a:lstStyle/>
          <a:p>
            <a:r>
              <a:rPr lang="en-US" sz="1050" b="1">
                <a:latin typeface="Arial" panose="020B0604020202020204" pitchFamily="34" charset="0"/>
                <a:cs typeface="Arial" panose="020B0604020202020204" pitchFamily="34" charset="0"/>
              </a:rPr>
              <a:t>Average Score</a:t>
            </a:r>
          </a:p>
        </p:txBody>
      </p:sp>
      <p:sp>
        <p:nvSpPr>
          <p:cNvPr id="142" name="Text Placeholder 2">
            <a:extLst>
              <a:ext uri="{FF2B5EF4-FFF2-40B4-BE49-F238E27FC236}">
                <a16:creationId xmlns:a16="http://schemas.microsoft.com/office/drawing/2014/main" id="{94891650-FAFB-4560-BD9A-BE251E4907A4}"/>
              </a:ext>
            </a:extLst>
          </p:cNvPr>
          <p:cNvSpPr txBox="1">
            <a:spLocks/>
          </p:cNvSpPr>
          <p:nvPr/>
        </p:nvSpPr>
        <p:spPr>
          <a:xfrm>
            <a:off x="914560" y="1437824"/>
            <a:ext cx="10362880" cy="475488"/>
          </a:xfrm>
          <a:prstGeom prst="rect">
            <a:avLst/>
          </a:prstGeom>
        </p:spPr>
        <p:txBody>
          <a:bodyPr/>
          <a:lstStyle>
            <a:lvl1pPr marL="228600" indent="-228600" algn="l" rtl="0" eaLnBrk="0" fontAlgn="base" hangingPunct="0">
              <a:spcBef>
                <a:spcPct val="50000"/>
              </a:spcBef>
              <a:spcAft>
                <a:spcPct val="0"/>
              </a:spcAft>
              <a:buClr>
                <a:srgbClr val="0790EC"/>
              </a:buClr>
              <a:buSzPct val="125000"/>
              <a:buFont typeface="Times" panose="02020603050405020304" pitchFamily="18" charset="0"/>
              <a:buChar char="•"/>
              <a:defRPr sz="2400">
                <a:solidFill>
                  <a:schemeClr val="tx1"/>
                </a:solidFill>
                <a:latin typeface="+mn-lt"/>
                <a:ea typeface="MS PGothic" panose="020B0600070205080204" pitchFamily="34" charset="-128"/>
                <a:cs typeface="ＭＳ Ｐゴシック" pitchFamily="-110" charset="-128"/>
              </a:defRPr>
            </a:lvl1pPr>
            <a:lvl2pPr marL="627063" indent="-284163" algn="l" rtl="0" eaLnBrk="0" fontAlgn="base" hangingPunct="0">
              <a:spcBef>
                <a:spcPct val="50000"/>
              </a:spcBef>
              <a:spcAft>
                <a:spcPct val="0"/>
              </a:spcAft>
              <a:buClr>
                <a:srgbClr val="0790EC"/>
              </a:buClr>
              <a:buSzPct val="130000"/>
              <a:buFont typeface="Times" panose="02020603050405020304" pitchFamily="18" charset="0"/>
              <a:buChar char="–"/>
              <a:defRPr sz="2000">
                <a:solidFill>
                  <a:schemeClr val="tx1"/>
                </a:solidFill>
                <a:latin typeface="+mn-lt"/>
                <a:ea typeface="MS PGothic" panose="020B0600070205080204" pitchFamily="34" charset="-128"/>
                <a:cs typeface="ＭＳ Ｐゴシック" charset="0"/>
              </a:defRPr>
            </a:lvl2pPr>
            <a:lvl3pPr marL="914400" indent="-173038"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3pPr>
            <a:lvl4pPr marL="1262063" indent="-233363"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4pPr>
            <a:lvl5pPr marL="1541463" indent="-165100" algn="l" rtl="0" eaLnBrk="0" fontAlgn="base" hangingPunct="0">
              <a:spcBef>
                <a:spcPct val="50000"/>
              </a:spcBef>
              <a:spcAft>
                <a:spcPct val="0"/>
              </a:spcAft>
              <a:buClr>
                <a:srgbClr val="0790EC"/>
              </a:buClr>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5pPr>
            <a:lvl6pPr marL="19986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24558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29130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33702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pPr marL="0" indent="0">
              <a:buNone/>
            </a:pPr>
            <a:r>
              <a:rPr lang="en-US" sz="1100" i="1" kern="0">
                <a:latin typeface="Arial" panose="020B0604020202020204" pitchFamily="34" charset="0"/>
                <a:cs typeface="Arial" panose="020B0604020202020204" pitchFamily="34" charset="0"/>
              </a:rPr>
              <a:t>Overall employee readiness for the Workday implementation is positive. Executive leaders are the most prepared to adopt the new system.</a:t>
            </a:r>
          </a:p>
        </p:txBody>
      </p:sp>
      <p:sp>
        <p:nvSpPr>
          <p:cNvPr id="141" name="TextBox 140">
            <a:extLst>
              <a:ext uri="{FF2B5EF4-FFF2-40B4-BE49-F238E27FC236}">
                <a16:creationId xmlns:a16="http://schemas.microsoft.com/office/drawing/2014/main" id="{C962C133-4A16-4CC8-A80E-0A078835FB8D}"/>
              </a:ext>
            </a:extLst>
          </p:cNvPr>
          <p:cNvSpPr txBox="1"/>
          <p:nvPr/>
        </p:nvSpPr>
        <p:spPr>
          <a:xfrm>
            <a:off x="2741581" y="2071491"/>
            <a:ext cx="1413769" cy="230832"/>
          </a:xfrm>
          <a:prstGeom prst="rect">
            <a:avLst/>
          </a:prstGeom>
          <a:noFill/>
        </p:spPr>
        <p:txBody>
          <a:bodyPr wrap="square" rtlCol="0">
            <a:spAutoFit/>
          </a:bodyPr>
          <a:lstStyle/>
          <a:p>
            <a:pPr algn="ctr"/>
            <a:r>
              <a:rPr lang="en-US" sz="900" i="1">
                <a:latin typeface="Arial" panose="020B0604020202020204" pitchFamily="34" charset="0"/>
                <a:cs typeface="Arial" panose="020B0604020202020204" pitchFamily="34" charset="0"/>
              </a:rPr>
              <a:t>Number of responses</a:t>
            </a:r>
          </a:p>
        </p:txBody>
      </p:sp>
    </p:spTree>
    <p:extLst>
      <p:ext uri="{BB962C8B-B14F-4D97-AF65-F5344CB8AC3E}">
        <p14:creationId xmlns:p14="http://schemas.microsoft.com/office/powerpoint/2010/main" val="331437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2EF19-8AF4-4CC1-8D5E-E11FC93EB005}"/>
              </a:ext>
            </a:extLst>
          </p:cNvPr>
          <p:cNvSpPr/>
          <p:nvPr/>
        </p:nvSpPr>
        <p:spPr>
          <a:xfrm>
            <a:off x="0" y="5508421"/>
            <a:ext cx="12192000" cy="10474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8C5E079-BFCE-4EB0-8D64-5F249627D252}"/>
              </a:ext>
            </a:extLst>
          </p:cNvPr>
          <p:cNvSpPr>
            <a:spLocks noGrp="1"/>
          </p:cNvSpPr>
          <p:nvPr>
            <p:ph type="title"/>
          </p:nvPr>
        </p:nvSpPr>
        <p:spPr/>
        <p:txBody>
          <a:bodyPr/>
          <a:lstStyle/>
          <a:p>
            <a:r>
              <a:rPr lang="en-US"/>
              <a:t>Employee Readiness: By Cohort</a:t>
            </a:r>
          </a:p>
        </p:txBody>
      </p:sp>
      <p:sp>
        <p:nvSpPr>
          <p:cNvPr id="6" name="Slide Number Placeholder 7">
            <a:extLst>
              <a:ext uri="{FF2B5EF4-FFF2-40B4-BE49-F238E27FC236}">
                <a16:creationId xmlns:a16="http://schemas.microsoft.com/office/drawing/2014/main" id="{F0ABA2D6-5827-47E2-8322-924093AE8513}"/>
              </a:ext>
            </a:extLst>
          </p:cNvPr>
          <p:cNvSpPr>
            <a:spLocks noGrp="1"/>
          </p:cNvSpPr>
          <p:nvPr>
            <p:ph type="sldNum" sz="quarter" idx="12"/>
          </p:nvPr>
        </p:nvSpPr>
        <p:spPr/>
        <p:txBody>
          <a:bodyPr/>
          <a:lstStyle/>
          <a:p>
            <a:fld id="{C461C2B1-3C3A-47B0-ABA3-58C593760B37}" type="slidenum">
              <a:rPr lang="en-US" smtClean="0">
                <a:latin typeface="Arial" panose="020B0604020202020204" pitchFamily="34" charset="0"/>
                <a:cs typeface="Arial" panose="020B0604020202020204" pitchFamily="34" charset="0"/>
              </a:rPr>
              <a:pPr/>
              <a:t>13</a:t>
            </a:fld>
            <a:endParaRPr lang="en-US">
              <a:latin typeface="Arial" panose="020B0604020202020204" pitchFamily="34" charset="0"/>
              <a:cs typeface="Arial" panose="020B0604020202020204" pitchFamily="34" charset="0"/>
            </a:endParaRPr>
          </a:p>
        </p:txBody>
      </p:sp>
      <p:sp>
        <p:nvSpPr>
          <p:cNvPr id="182" name="Rectangle: Rounded Corners 181">
            <a:extLst>
              <a:ext uri="{FF2B5EF4-FFF2-40B4-BE49-F238E27FC236}">
                <a16:creationId xmlns:a16="http://schemas.microsoft.com/office/drawing/2014/main" id="{DD1085A4-D6DA-4D81-812A-D07CD37971E1}"/>
              </a:ext>
            </a:extLst>
          </p:cNvPr>
          <p:cNvSpPr/>
          <p:nvPr/>
        </p:nvSpPr>
        <p:spPr>
          <a:xfrm>
            <a:off x="1664715" y="2749762"/>
            <a:ext cx="9182804" cy="27586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D9D572F8-E643-47DD-BCE7-95521154976A}"/>
              </a:ext>
            </a:extLst>
          </p:cNvPr>
          <p:cNvSpPr txBox="1"/>
          <p:nvPr/>
        </p:nvSpPr>
        <p:spPr>
          <a:xfrm rot="16200000">
            <a:off x="741120" y="3984370"/>
            <a:ext cx="1488748" cy="289441"/>
          </a:xfrm>
          <a:prstGeom prst="roundRect">
            <a:avLst/>
          </a:prstGeom>
          <a:noFill/>
          <a:ln>
            <a:noFill/>
          </a:ln>
        </p:spPr>
        <p:txBody>
          <a:bodyPr wrap="square" rIns="0" rtlCol="0">
            <a:spAutoFit/>
          </a:bodyPr>
          <a:lstStyle/>
          <a:p>
            <a:r>
              <a:rPr lang="en-US" sz="1100" b="1">
                <a:latin typeface="Arial" panose="020B0604020202020204" pitchFamily="34" charset="0"/>
                <a:cs typeface="Arial" panose="020B0604020202020204" pitchFamily="34" charset="0"/>
              </a:rPr>
              <a:t>Change Dimension</a:t>
            </a:r>
          </a:p>
        </p:txBody>
      </p:sp>
      <p:sp>
        <p:nvSpPr>
          <p:cNvPr id="184" name="TextBox 183">
            <a:extLst>
              <a:ext uri="{FF2B5EF4-FFF2-40B4-BE49-F238E27FC236}">
                <a16:creationId xmlns:a16="http://schemas.microsoft.com/office/drawing/2014/main" id="{44FC2859-9576-4F88-89F0-4703B29BC01B}"/>
              </a:ext>
            </a:extLst>
          </p:cNvPr>
          <p:cNvSpPr txBox="1"/>
          <p:nvPr/>
        </p:nvSpPr>
        <p:spPr>
          <a:xfrm>
            <a:off x="1832539" y="3047679"/>
            <a:ext cx="1581150" cy="253916"/>
          </a:xfrm>
          <a:prstGeom prst="rect">
            <a:avLst/>
          </a:prstGeom>
          <a:noFill/>
        </p:spPr>
        <p:txBody>
          <a:bodyPr wrap="square" rtlCol="0">
            <a:spAutoFit/>
          </a:bodyPr>
          <a:lstStyle/>
          <a:p>
            <a:r>
              <a:rPr lang="en-US" sz="1050" b="1">
                <a:latin typeface="Arial" panose="020B0604020202020204" pitchFamily="34" charset="0"/>
                <a:cs typeface="Arial" panose="020B0604020202020204" pitchFamily="34" charset="0"/>
              </a:rPr>
              <a:t>Awareness</a:t>
            </a:r>
          </a:p>
        </p:txBody>
      </p:sp>
      <p:sp>
        <p:nvSpPr>
          <p:cNvPr id="185" name="TextBox 184">
            <a:extLst>
              <a:ext uri="{FF2B5EF4-FFF2-40B4-BE49-F238E27FC236}">
                <a16:creationId xmlns:a16="http://schemas.microsoft.com/office/drawing/2014/main" id="{7821F95C-05CB-4EA1-B025-9D668F79BCAE}"/>
              </a:ext>
            </a:extLst>
          </p:cNvPr>
          <p:cNvSpPr txBox="1"/>
          <p:nvPr/>
        </p:nvSpPr>
        <p:spPr>
          <a:xfrm>
            <a:off x="1832539" y="3703958"/>
            <a:ext cx="1581150" cy="253916"/>
          </a:xfrm>
          <a:prstGeom prst="rect">
            <a:avLst/>
          </a:prstGeom>
          <a:noFill/>
        </p:spPr>
        <p:txBody>
          <a:bodyPr wrap="square" rtlCol="0">
            <a:spAutoFit/>
          </a:bodyPr>
          <a:lstStyle/>
          <a:p>
            <a:r>
              <a:rPr lang="en-US" sz="1050" b="1">
                <a:latin typeface="Arial" panose="020B0604020202020204" pitchFamily="34" charset="0"/>
                <a:cs typeface="Arial" panose="020B0604020202020204" pitchFamily="34" charset="0"/>
              </a:rPr>
              <a:t>Communications</a:t>
            </a:r>
          </a:p>
        </p:txBody>
      </p:sp>
      <p:sp>
        <p:nvSpPr>
          <p:cNvPr id="186" name="TextBox 185">
            <a:extLst>
              <a:ext uri="{FF2B5EF4-FFF2-40B4-BE49-F238E27FC236}">
                <a16:creationId xmlns:a16="http://schemas.microsoft.com/office/drawing/2014/main" id="{47655453-6D83-4568-A719-235F94956A61}"/>
              </a:ext>
            </a:extLst>
          </p:cNvPr>
          <p:cNvSpPr txBox="1"/>
          <p:nvPr/>
        </p:nvSpPr>
        <p:spPr>
          <a:xfrm>
            <a:off x="1832539" y="4360237"/>
            <a:ext cx="1640816" cy="253916"/>
          </a:xfrm>
          <a:prstGeom prst="rect">
            <a:avLst/>
          </a:prstGeom>
          <a:noFill/>
        </p:spPr>
        <p:txBody>
          <a:bodyPr wrap="square" rtlCol="0">
            <a:spAutoFit/>
          </a:bodyPr>
          <a:lstStyle/>
          <a:p>
            <a:r>
              <a:rPr lang="en-US" sz="1050" b="1">
                <a:latin typeface="Arial" panose="020B0604020202020204" pitchFamily="34" charset="0"/>
                <a:cs typeface="Arial" panose="020B0604020202020204" pitchFamily="34" charset="0"/>
              </a:rPr>
              <a:t>Leadership</a:t>
            </a:r>
          </a:p>
        </p:txBody>
      </p:sp>
      <p:sp>
        <p:nvSpPr>
          <p:cNvPr id="187" name="TextBox 186">
            <a:extLst>
              <a:ext uri="{FF2B5EF4-FFF2-40B4-BE49-F238E27FC236}">
                <a16:creationId xmlns:a16="http://schemas.microsoft.com/office/drawing/2014/main" id="{A2E7DF22-0EC6-4D71-9A21-30E80E127DE2}"/>
              </a:ext>
            </a:extLst>
          </p:cNvPr>
          <p:cNvSpPr txBox="1"/>
          <p:nvPr/>
        </p:nvSpPr>
        <p:spPr>
          <a:xfrm>
            <a:off x="1832539" y="5016517"/>
            <a:ext cx="1581150" cy="253916"/>
          </a:xfrm>
          <a:prstGeom prst="rect">
            <a:avLst/>
          </a:prstGeom>
          <a:noFill/>
        </p:spPr>
        <p:txBody>
          <a:bodyPr wrap="square" rtlCol="0">
            <a:spAutoFit/>
          </a:bodyPr>
          <a:lstStyle/>
          <a:p>
            <a:r>
              <a:rPr lang="en-US" sz="1050" b="1">
                <a:latin typeface="Arial" panose="020B0604020202020204" pitchFamily="34" charset="0"/>
                <a:cs typeface="Arial" panose="020B0604020202020204" pitchFamily="34" charset="0"/>
              </a:rPr>
              <a:t>Org Readiness</a:t>
            </a:r>
          </a:p>
        </p:txBody>
      </p:sp>
      <p:sp>
        <p:nvSpPr>
          <p:cNvPr id="188" name="TextBox 187">
            <a:extLst>
              <a:ext uri="{FF2B5EF4-FFF2-40B4-BE49-F238E27FC236}">
                <a16:creationId xmlns:a16="http://schemas.microsoft.com/office/drawing/2014/main" id="{3659013A-0A70-4AD0-81F3-F79925AA1657}"/>
              </a:ext>
            </a:extLst>
          </p:cNvPr>
          <p:cNvSpPr txBox="1"/>
          <p:nvPr/>
        </p:nvSpPr>
        <p:spPr>
          <a:xfrm>
            <a:off x="5474724" y="2299662"/>
            <a:ext cx="1040728" cy="289441"/>
          </a:xfrm>
          <a:prstGeom prst="roundRect">
            <a:avLst/>
          </a:prstGeom>
          <a:solidFill>
            <a:srgbClr val="858181"/>
          </a:solidFill>
          <a:ln>
            <a:noFill/>
          </a:ln>
        </p:spPr>
        <p:txBody>
          <a:bodyPr wrap="square" lIns="45720" rIns="45720" rtlCol="0">
            <a:spAutoFit/>
          </a:bodyPr>
          <a:lstStyle/>
          <a:p>
            <a:pPr algn="ctr"/>
            <a:r>
              <a:rPr lang="en-US" sz="1100" b="1">
                <a:solidFill>
                  <a:schemeClr val="bg1"/>
                </a:solidFill>
                <a:latin typeface="Arial" panose="020B0604020202020204" pitchFamily="34" charset="0"/>
                <a:cs typeface="Arial" panose="020B0604020202020204" pitchFamily="34" charset="0"/>
              </a:rPr>
              <a:t>Cohort C</a:t>
            </a:r>
          </a:p>
        </p:txBody>
      </p:sp>
      <p:sp>
        <p:nvSpPr>
          <p:cNvPr id="189" name="TextBox 188">
            <a:extLst>
              <a:ext uri="{FF2B5EF4-FFF2-40B4-BE49-F238E27FC236}">
                <a16:creationId xmlns:a16="http://schemas.microsoft.com/office/drawing/2014/main" id="{D88696D2-F630-4BA4-9A68-E0FEC4F66DFC}"/>
              </a:ext>
            </a:extLst>
          </p:cNvPr>
          <p:cNvSpPr txBox="1"/>
          <p:nvPr/>
        </p:nvSpPr>
        <p:spPr>
          <a:xfrm>
            <a:off x="5457200" y="2534153"/>
            <a:ext cx="1040728" cy="230832"/>
          </a:xfrm>
          <a:prstGeom prst="rect">
            <a:avLst/>
          </a:prstGeom>
          <a:noFill/>
        </p:spPr>
        <p:txBody>
          <a:bodyPr wrap="square" rtlCol="0">
            <a:spAutoFit/>
          </a:bodyPr>
          <a:lstStyle/>
          <a:p>
            <a:pPr algn="ctr"/>
            <a:r>
              <a:rPr lang="en-US" sz="900" i="1">
                <a:latin typeface="Arial" panose="020B0604020202020204" pitchFamily="34" charset="0"/>
                <a:cs typeface="Arial" panose="020B0604020202020204" pitchFamily="34" charset="0"/>
              </a:rPr>
              <a:t>602</a:t>
            </a:r>
          </a:p>
        </p:txBody>
      </p:sp>
      <p:sp>
        <p:nvSpPr>
          <p:cNvPr id="190" name="TextBox 189">
            <a:extLst>
              <a:ext uri="{FF2B5EF4-FFF2-40B4-BE49-F238E27FC236}">
                <a16:creationId xmlns:a16="http://schemas.microsoft.com/office/drawing/2014/main" id="{EEDA007F-7F68-4732-91F0-5435B98B4E82}"/>
              </a:ext>
            </a:extLst>
          </p:cNvPr>
          <p:cNvSpPr txBox="1"/>
          <p:nvPr/>
        </p:nvSpPr>
        <p:spPr>
          <a:xfrm>
            <a:off x="4268426" y="2299662"/>
            <a:ext cx="1040728" cy="289441"/>
          </a:xfrm>
          <a:prstGeom prst="roundRect">
            <a:avLst/>
          </a:prstGeom>
          <a:solidFill>
            <a:srgbClr val="858181"/>
          </a:solidFill>
          <a:ln>
            <a:noFill/>
          </a:ln>
        </p:spPr>
        <p:txBody>
          <a:bodyPr wrap="square" lIns="45720" rIns="45720" rtlCol="0">
            <a:spAutoFit/>
          </a:bodyPr>
          <a:lstStyle/>
          <a:p>
            <a:pPr algn="ctr"/>
            <a:r>
              <a:rPr lang="en-US" sz="1100" b="1">
                <a:solidFill>
                  <a:schemeClr val="bg1"/>
                </a:solidFill>
                <a:latin typeface="Arial" panose="020B0604020202020204" pitchFamily="34" charset="0"/>
                <a:cs typeface="Arial" panose="020B0604020202020204" pitchFamily="34" charset="0"/>
              </a:rPr>
              <a:t>Cohort B</a:t>
            </a:r>
          </a:p>
        </p:txBody>
      </p:sp>
      <p:sp>
        <p:nvSpPr>
          <p:cNvPr id="191" name="TextBox 190">
            <a:extLst>
              <a:ext uri="{FF2B5EF4-FFF2-40B4-BE49-F238E27FC236}">
                <a16:creationId xmlns:a16="http://schemas.microsoft.com/office/drawing/2014/main" id="{46D79C86-47AB-4954-8B76-FE4362AA53F5}"/>
              </a:ext>
            </a:extLst>
          </p:cNvPr>
          <p:cNvSpPr txBox="1"/>
          <p:nvPr/>
        </p:nvSpPr>
        <p:spPr>
          <a:xfrm>
            <a:off x="4268426" y="2534153"/>
            <a:ext cx="1040728" cy="230832"/>
          </a:xfrm>
          <a:prstGeom prst="rect">
            <a:avLst/>
          </a:prstGeom>
          <a:noFill/>
        </p:spPr>
        <p:txBody>
          <a:bodyPr wrap="square" rtlCol="0">
            <a:spAutoFit/>
          </a:bodyPr>
          <a:lstStyle/>
          <a:p>
            <a:pPr algn="ctr"/>
            <a:r>
              <a:rPr lang="en-US" sz="900" i="1">
                <a:latin typeface="Arial" panose="020B0604020202020204" pitchFamily="34" charset="0"/>
                <a:cs typeface="Arial" panose="020B0604020202020204" pitchFamily="34" charset="0"/>
              </a:rPr>
              <a:t>1,021</a:t>
            </a:r>
          </a:p>
        </p:txBody>
      </p:sp>
      <p:sp>
        <p:nvSpPr>
          <p:cNvPr id="192" name="TextBox 191">
            <a:extLst>
              <a:ext uri="{FF2B5EF4-FFF2-40B4-BE49-F238E27FC236}">
                <a16:creationId xmlns:a16="http://schemas.microsoft.com/office/drawing/2014/main" id="{EFE90B1B-8209-47DE-95BD-7A46684010C5}"/>
              </a:ext>
            </a:extLst>
          </p:cNvPr>
          <p:cNvSpPr txBox="1"/>
          <p:nvPr/>
        </p:nvSpPr>
        <p:spPr>
          <a:xfrm>
            <a:off x="3022194" y="2325653"/>
            <a:ext cx="1040728" cy="289441"/>
          </a:xfrm>
          <a:prstGeom prst="roundRect">
            <a:avLst/>
          </a:prstGeom>
          <a:solidFill>
            <a:srgbClr val="858181"/>
          </a:solidFill>
          <a:ln>
            <a:noFill/>
          </a:ln>
        </p:spPr>
        <p:style>
          <a:lnRef idx="2">
            <a:schemeClr val="dk1"/>
          </a:lnRef>
          <a:fillRef idx="1">
            <a:schemeClr val="lt1"/>
          </a:fillRef>
          <a:effectRef idx="0">
            <a:schemeClr val="dk1"/>
          </a:effectRef>
          <a:fontRef idx="minor">
            <a:schemeClr val="dk1"/>
          </a:fontRef>
        </p:style>
        <p:txBody>
          <a:bodyPr wrap="square" lIns="45720" rIns="45720" rtlCol="0">
            <a:spAutoFit/>
          </a:bodyPr>
          <a:lstStyle/>
          <a:p>
            <a:pPr algn="ctr"/>
            <a:r>
              <a:rPr lang="en-US" sz="1100" b="1">
                <a:solidFill>
                  <a:schemeClr val="bg1"/>
                </a:solidFill>
                <a:latin typeface="Arial" panose="020B0604020202020204" pitchFamily="34" charset="0"/>
                <a:cs typeface="Arial" panose="020B0604020202020204" pitchFamily="34" charset="0"/>
              </a:rPr>
              <a:t>Cohort A</a:t>
            </a:r>
          </a:p>
        </p:txBody>
      </p:sp>
      <p:sp>
        <p:nvSpPr>
          <p:cNvPr id="193" name="TextBox 192">
            <a:extLst>
              <a:ext uri="{FF2B5EF4-FFF2-40B4-BE49-F238E27FC236}">
                <a16:creationId xmlns:a16="http://schemas.microsoft.com/office/drawing/2014/main" id="{B0C5B1C4-ADEA-40E4-A89A-9232FD4C6D0E}"/>
              </a:ext>
            </a:extLst>
          </p:cNvPr>
          <p:cNvSpPr txBox="1"/>
          <p:nvPr/>
        </p:nvSpPr>
        <p:spPr>
          <a:xfrm>
            <a:off x="3022194" y="2560144"/>
            <a:ext cx="1040728" cy="230832"/>
          </a:xfrm>
          <a:prstGeom prst="rect">
            <a:avLst/>
          </a:prstGeom>
          <a:noFill/>
        </p:spPr>
        <p:txBody>
          <a:bodyPr wrap="square" rtlCol="0">
            <a:spAutoFit/>
          </a:bodyPr>
          <a:lstStyle/>
          <a:p>
            <a:pPr algn="ctr"/>
            <a:r>
              <a:rPr lang="en-US" sz="900" i="1">
                <a:latin typeface="Arial" panose="020B0604020202020204" pitchFamily="34" charset="0"/>
                <a:cs typeface="Arial" panose="020B0604020202020204" pitchFamily="34" charset="0"/>
              </a:rPr>
              <a:t>3,899</a:t>
            </a:r>
          </a:p>
        </p:txBody>
      </p:sp>
      <p:sp>
        <p:nvSpPr>
          <p:cNvPr id="194" name="TextBox 193">
            <a:extLst>
              <a:ext uri="{FF2B5EF4-FFF2-40B4-BE49-F238E27FC236}">
                <a16:creationId xmlns:a16="http://schemas.microsoft.com/office/drawing/2014/main" id="{D82C6B0D-21ED-4B5D-8C2C-FCA2DDC596A4}"/>
              </a:ext>
            </a:extLst>
          </p:cNvPr>
          <p:cNvSpPr txBox="1"/>
          <p:nvPr/>
        </p:nvSpPr>
        <p:spPr>
          <a:xfrm>
            <a:off x="6692226" y="2299662"/>
            <a:ext cx="1040728" cy="289441"/>
          </a:xfrm>
          <a:prstGeom prst="roundRect">
            <a:avLst/>
          </a:prstGeom>
          <a:solidFill>
            <a:srgbClr val="858181"/>
          </a:solidFill>
          <a:ln>
            <a:noFill/>
          </a:ln>
        </p:spPr>
        <p:txBody>
          <a:bodyPr wrap="square" lIns="45720" rIns="45720" rtlCol="0">
            <a:spAutoFit/>
          </a:bodyPr>
          <a:lstStyle/>
          <a:p>
            <a:pPr algn="ctr"/>
            <a:r>
              <a:rPr lang="en-US" sz="1100" b="1">
                <a:solidFill>
                  <a:schemeClr val="bg1"/>
                </a:solidFill>
                <a:latin typeface="Arial" panose="020B0604020202020204" pitchFamily="34" charset="0"/>
                <a:cs typeface="Arial" panose="020B0604020202020204" pitchFamily="34" charset="0"/>
              </a:rPr>
              <a:t>Cohort D</a:t>
            </a:r>
          </a:p>
        </p:txBody>
      </p:sp>
      <p:sp>
        <p:nvSpPr>
          <p:cNvPr id="195" name="TextBox 194">
            <a:extLst>
              <a:ext uri="{FF2B5EF4-FFF2-40B4-BE49-F238E27FC236}">
                <a16:creationId xmlns:a16="http://schemas.microsoft.com/office/drawing/2014/main" id="{D7168EDB-838D-4A29-8D04-26766493DA86}"/>
              </a:ext>
            </a:extLst>
          </p:cNvPr>
          <p:cNvSpPr txBox="1"/>
          <p:nvPr/>
        </p:nvSpPr>
        <p:spPr>
          <a:xfrm>
            <a:off x="6692226" y="2534153"/>
            <a:ext cx="1040728" cy="230832"/>
          </a:xfrm>
          <a:prstGeom prst="rect">
            <a:avLst/>
          </a:prstGeom>
          <a:noFill/>
        </p:spPr>
        <p:txBody>
          <a:bodyPr wrap="square" rtlCol="0">
            <a:spAutoFit/>
          </a:bodyPr>
          <a:lstStyle/>
          <a:p>
            <a:pPr algn="ctr"/>
            <a:r>
              <a:rPr lang="en-US" sz="900" i="1">
                <a:latin typeface="Arial" panose="020B0604020202020204" pitchFamily="34" charset="0"/>
                <a:cs typeface="Arial" panose="020B0604020202020204" pitchFamily="34" charset="0"/>
              </a:rPr>
              <a:t>418</a:t>
            </a:r>
          </a:p>
        </p:txBody>
      </p:sp>
      <p:sp>
        <p:nvSpPr>
          <p:cNvPr id="196" name="TextBox 195">
            <a:extLst>
              <a:ext uri="{FF2B5EF4-FFF2-40B4-BE49-F238E27FC236}">
                <a16:creationId xmlns:a16="http://schemas.microsoft.com/office/drawing/2014/main" id="{45EB76F9-B03D-4A33-87D5-402FA7CE0A82}"/>
              </a:ext>
            </a:extLst>
          </p:cNvPr>
          <p:cNvSpPr txBox="1"/>
          <p:nvPr/>
        </p:nvSpPr>
        <p:spPr>
          <a:xfrm>
            <a:off x="9127232" y="2299662"/>
            <a:ext cx="1040728" cy="289441"/>
          </a:xfrm>
          <a:prstGeom prst="roundRect">
            <a:avLst/>
          </a:prstGeom>
          <a:solidFill>
            <a:srgbClr val="858181"/>
          </a:solidFill>
          <a:ln>
            <a:noFill/>
          </a:ln>
        </p:spPr>
        <p:txBody>
          <a:bodyPr wrap="square" lIns="45720" rIns="45720" rtlCol="0">
            <a:spAutoFit/>
          </a:bodyPr>
          <a:lstStyle/>
          <a:p>
            <a:pPr algn="ctr"/>
            <a:r>
              <a:rPr lang="en-US" sz="1100" b="1">
                <a:solidFill>
                  <a:schemeClr val="bg1"/>
                </a:solidFill>
                <a:latin typeface="Arial" panose="020B0604020202020204" pitchFamily="34" charset="0"/>
                <a:cs typeface="Arial" panose="020B0604020202020204" pitchFamily="34" charset="0"/>
              </a:rPr>
              <a:t>Cohort  F</a:t>
            </a:r>
          </a:p>
        </p:txBody>
      </p:sp>
      <p:sp>
        <p:nvSpPr>
          <p:cNvPr id="197" name="TextBox 196">
            <a:extLst>
              <a:ext uri="{FF2B5EF4-FFF2-40B4-BE49-F238E27FC236}">
                <a16:creationId xmlns:a16="http://schemas.microsoft.com/office/drawing/2014/main" id="{41605A0C-C261-410D-AA68-A169EAA0AE61}"/>
              </a:ext>
            </a:extLst>
          </p:cNvPr>
          <p:cNvSpPr txBox="1"/>
          <p:nvPr/>
        </p:nvSpPr>
        <p:spPr>
          <a:xfrm>
            <a:off x="9127232" y="2534153"/>
            <a:ext cx="1040728" cy="230832"/>
          </a:xfrm>
          <a:prstGeom prst="rect">
            <a:avLst/>
          </a:prstGeom>
          <a:noFill/>
        </p:spPr>
        <p:txBody>
          <a:bodyPr wrap="square" rtlCol="0">
            <a:spAutoFit/>
          </a:bodyPr>
          <a:lstStyle/>
          <a:p>
            <a:pPr algn="ctr"/>
            <a:r>
              <a:rPr lang="en-US" sz="900" i="1">
                <a:latin typeface="Arial" panose="020B0604020202020204" pitchFamily="34" charset="0"/>
                <a:cs typeface="Arial" panose="020B0604020202020204" pitchFamily="34" charset="0"/>
              </a:rPr>
              <a:t>4</a:t>
            </a:r>
          </a:p>
        </p:txBody>
      </p:sp>
      <p:sp>
        <p:nvSpPr>
          <p:cNvPr id="198" name="TextBox 197">
            <a:extLst>
              <a:ext uri="{FF2B5EF4-FFF2-40B4-BE49-F238E27FC236}">
                <a16:creationId xmlns:a16="http://schemas.microsoft.com/office/drawing/2014/main" id="{67B4581C-5C34-4D70-808C-A430744D845C}"/>
              </a:ext>
            </a:extLst>
          </p:cNvPr>
          <p:cNvSpPr txBox="1"/>
          <p:nvPr/>
        </p:nvSpPr>
        <p:spPr>
          <a:xfrm>
            <a:off x="7909728" y="2299662"/>
            <a:ext cx="1040728" cy="289441"/>
          </a:xfrm>
          <a:prstGeom prst="roundRect">
            <a:avLst/>
          </a:prstGeom>
          <a:solidFill>
            <a:srgbClr val="858181"/>
          </a:solidFill>
          <a:ln>
            <a:noFill/>
          </a:ln>
        </p:spPr>
        <p:txBody>
          <a:bodyPr wrap="square" lIns="45720" rIns="45720" rtlCol="0">
            <a:spAutoFit/>
          </a:bodyPr>
          <a:lstStyle/>
          <a:p>
            <a:pPr algn="ctr"/>
            <a:r>
              <a:rPr lang="en-US" sz="1100" b="1">
                <a:solidFill>
                  <a:schemeClr val="bg1"/>
                </a:solidFill>
                <a:latin typeface="Arial" panose="020B0604020202020204" pitchFamily="34" charset="0"/>
                <a:cs typeface="Arial" panose="020B0604020202020204" pitchFamily="34" charset="0"/>
              </a:rPr>
              <a:t>Cohort E</a:t>
            </a:r>
          </a:p>
        </p:txBody>
      </p:sp>
      <p:sp>
        <p:nvSpPr>
          <p:cNvPr id="199" name="TextBox 198">
            <a:extLst>
              <a:ext uri="{FF2B5EF4-FFF2-40B4-BE49-F238E27FC236}">
                <a16:creationId xmlns:a16="http://schemas.microsoft.com/office/drawing/2014/main" id="{215CC6BB-E1D0-4017-9032-C0D4D776CA46}"/>
              </a:ext>
            </a:extLst>
          </p:cNvPr>
          <p:cNvSpPr txBox="1"/>
          <p:nvPr/>
        </p:nvSpPr>
        <p:spPr>
          <a:xfrm>
            <a:off x="7909728" y="2534153"/>
            <a:ext cx="1040728" cy="230832"/>
          </a:xfrm>
          <a:prstGeom prst="rect">
            <a:avLst/>
          </a:prstGeom>
          <a:noFill/>
        </p:spPr>
        <p:txBody>
          <a:bodyPr wrap="square" rtlCol="0">
            <a:spAutoFit/>
          </a:bodyPr>
          <a:lstStyle/>
          <a:p>
            <a:pPr algn="ctr"/>
            <a:r>
              <a:rPr lang="en-US" sz="900" i="1">
                <a:latin typeface="Arial" panose="020B0604020202020204" pitchFamily="34" charset="0"/>
                <a:cs typeface="Arial" panose="020B0604020202020204" pitchFamily="34" charset="0"/>
              </a:rPr>
              <a:t>146</a:t>
            </a:r>
          </a:p>
        </p:txBody>
      </p:sp>
      <p:grpSp>
        <p:nvGrpSpPr>
          <p:cNvPr id="200" name="Group 199">
            <a:extLst>
              <a:ext uri="{FF2B5EF4-FFF2-40B4-BE49-F238E27FC236}">
                <a16:creationId xmlns:a16="http://schemas.microsoft.com/office/drawing/2014/main" id="{D3A36534-BC14-4A24-B96C-4F8B6C72D7CA}"/>
              </a:ext>
            </a:extLst>
          </p:cNvPr>
          <p:cNvGrpSpPr/>
          <p:nvPr/>
        </p:nvGrpSpPr>
        <p:grpSpPr>
          <a:xfrm>
            <a:off x="1843172" y="5572173"/>
            <a:ext cx="8043657" cy="365760"/>
            <a:chOff x="1832539" y="5478087"/>
            <a:chExt cx="8043657" cy="365760"/>
          </a:xfrm>
        </p:grpSpPr>
        <p:sp>
          <p:nvSpPr>
            <p:cNvPr id="201" name="Rectangle: Rounded Corners 200">
              <a:extLst>
                <a:ext uri="{FF2B5EF4-FFF2-40B4-BE49-F238E27FC236}">
                  <a16:creationId xmlns:a16="http://schemas.microsoft.com/office/drawing/2014/main" id="{4680F10D-107D-4F30-AF9C-D5AFF48B40A1}"/>
                </a:ext>
              </a:extLst>
            </p:cNvPr>
            <p:cNvSpPr/>
            <p:nvPr/>
          </p:nvSpPr>
          <p:spPr>
            <a:xfrm>
              <a:off x="5699593" y="5478087"/>
              <a:ext cx="457200" cy="365760"/>
            </a:xfrm>
            <a:prstGeom prst="roundRect">
              <a:avLst/>
            </a:prstGeom>
            <a:solidFill>
              <a:srgbClr val="FFDB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3.4</a:t>
              </a:r>
            </a:p>
          </p:txBody>
        </p:sp>
        <p:sp>
          <p:nvSpPr>
            <p:cNvPr id="202" name="Rectangle: Rounded Corners 201">
              <a:extLst>
                <a:ext uri="{FF2B5EF4-FFF2-40B4-BE49-F238E27FC236}">
                  <a16:creationId xmlns:a16="http://schemas.microsoft.com/office/drawing/2014/main" id="{06194343-5D04-493F-B157-13B2243DF683}"/>
                </a:ext>
              </a:extLst>
            </p:cNvPr>
            <p:cNvSpPr/>
            <p:nvPr/>
          </p:nvSpPr>
          <p:spPr>
            <a:xfrm>
              <a:off x="4535428" y="5478087"/>
              <a:ext cx="457200" cy="365760"/>
            </a:xfrm>
            <a:prstGeom prst="roundRect">
              <a:avLst/>
            </a:prstGeom>
            <a:solidFill>
              <a:srgbClr val="FFDB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3.5</a:t>
              </a:r>
            </a:p>
          </p:txBody>
        </p:sp>
        <p:sp>
          <p:nvSpPr>
            <p:cNvPr id="203" name="Rectangle: Rounded Corners 202">
              <a:extLst>
                <a:ext uri="{FF2B5EF4-FFF2-40B4-BE49-F238E27FC236}">
                  <a16:creationId xmlns:a16="http://schemas.microsoft.com/office/drawing/2014/main" id="{CB90C3FB-153D-48DE-BFFF-4206EF821783}"/>
                </a:ext>
              </a:extLst>
            </p:cNvPr>
            <p:cNvSpPr/>
            <p:nvPr/>
          </p:nvSpPr>
          <p:spPr>
            <a:xfrm>
              <a:off x="3318572" y="5478087"/>
              <a:ext cx="457200" cy="365760"/>
            </a:xfrm>
            <a:prstGeom prst="roundRect">
              <a:avLst/>
            </a:prstGeom>
            <a:solidFill>
              <a:srgbClr val="FFDB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3.1</a:t>
              </a:r>
            </a:p>
          </p:txBody>
        </p:sp>
        <p:sp>
          <p:nvSpPr>
            <p:cNvPr id="204" name="Rectangle: Rounded Corners 203">
              <a:extLst>
                <a:ext uri="{FF2B5EF4-FFF2-40B4-BE49-F238E27FC236}">
                  <a16:creationId xmlns:a16="http://schemas.microsoft.com/office/drawing/2014/main" id="{CC61E524-72D3-4140-BC48-DB7602D51027}"/>
                </a:ext>
              </a:extLst>
            </p:cNvPr>
            <p:cNvSpPr/>
            <p:nvPr/>
          </p:nvSpPr>
          <p:spPr>
            <a:xfrm>
              <a:off x="6983990" y="5478087"/>
              <a:ext cx="457200" cy="365760"/>
            </a:xfrm>
            <a:prstGeom prst="roundRect">
              <a:avLst/>
            </a:prstGeom>
            <a:solidFill>
              <a:srgbClr val="FFDB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3.4</a:t>
              </a:r>
            </a:p>
          </p:txBody>
        </p:sp>
        <p:sp>
          <p:nvSpPr>
            <p:cNvPr id="205" name="TextBox 204">
              <a:extLst>
                <a:ext uri="{FF2B5EF4-FFF2-40B4-BE49-F238E27FC236}">
                  <a16:creationId xmlns:a16="http://schemas.microsoft.com/office/drawing/2014/main" id="{92E4D3EA-76A6-4849-95FC-88BE26F56C11}"/>
                </a:ext>
              </a:extLst>
            </p:cNvPr>
            <p:cNvSpPr txBox="1"/>
            <p:nvPr/>
          </p:nvSpPr>
          <p:spPr>
            <a:xfrm>
              <a:off x="1832539" y="5526303"/>
              <a:ext cx="1133781" cy="280928"/>
            </a:xfrm>
            <a:prstGeom prst="roundRect">
              <a:avLst/>
            </a:prstGeom>
            <a:noFill/>
            <a:ln>
              <a:noFill/>
            </a:ln>
          </p:spPr>
          <p:txBody>
            <a:bodyPr wrap="square" lIns="91440" rIns="0" rtlCol="0">
              <a:spAutoFit/>
            </a:bodyPr>
            <a:lstStyle/>
            <a:p>
              <a:r>
                <a:rPr lang="en-US" sz="1050" b="1">
                  <a:latin typeface="Arial" panose="020B0604020202020204" pitchFamily="34" charset="0"/>
                  <a:cs typeface="Arial" panose="020B0604020202020204" pitchFamily="34" charset="0"/>
                </a:rPr>
                <a:t>Average Score</a:t>
              </a:r>
            </a:p>
          </p:txBody>
        </p:sp>
        <p:sp>
          <p:nvSpPr>
            <p:cNvPr id="206" name="Rectangle: Rounded Corners 205">
              <a:extLst>
                <a:ext uri="{FF2B5EF4-FFF2-40B4-BE49-F238E27FC236}">
                  <a16:creationId xmlns:a16="http://schemas.microsoft.com/office/drawing/2014/main" id="{F0DE1CC9-8134-46B3-83D8-105955F65F73}"/>
                </a:ext>
              </a:extLst>
            </p:cNvPr>
            <p:cNvSpPr/>
            <p:nvPr/>
          </p:nvSpPr>
          <p:spPr>
            <a:xfrm>
              <a:off x="9418996" y="5478087"/>
              <a:ext cx="457200" cy="365760"/>
            </a:xfrm>
            <a:prstGeom prst="roundRect">
              <a:avLst/>
            </a:prstGeom>
            <a:solidFill>
              <a:srgbClr val="FFDB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3.8</a:t>
              </a:r>
            </a:p>
          </p:txBody>
        </p:sp>
        <p:sp>
          <p:nvSpPr>
            <p:cNvPr id="207" name="Rectangle: Rounded Corners 206">
              <a:extLst>
                <a:ext uri="{FF2B5EF4-FFF2-40B4-BE49-F238E27FC236}">
                  <a16:creationId xmlns:a16="http://schemas.microsoft.com/office/drawing/2014/main" id="{094DFF1D-C4A3-4FC6-84A3-F011B787A2F2}"/>
                </a:ext>
              </a:extLst>
            </p:cNvPr>
            <p:cNvSpPr/>
            <p:nvPr/>
          </p:nvSpPr>
          <p:spPr>
            <a:xfrm>
              <a:off x="8201492" y="5478087"/>
              <a:ext cx="457200" cy="365760"/>
            </a:xfrm>
            <a:prstGeom prst="roundRect">
              <a:avLst/>
            </a:prstGeom>
            <a:solidFill>
              <a:srgbClr val="FFDB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3.7</a:t>
              </a:r>
            </a:p>
          </p:txBody>
        </p:sp>
      </p:grpSp>
      <p:sp>
        <p:nvSpPr>
          <p:cNvPr id="208" name="Freeform 448">
            <a:extLst>
              <a:ext uri="{FF2B5EF4-FFF2-40B4-BE49-F238E27FC236}">
                <a16:creationId xmlns:a16="http://schemas.microsoft.com/office/drawing/2014/main" id="{F1F96E0D-1A1A-4C30-B549-1D465D3C83DC}"/>
              </a:ext>
            </a:extLst>
          </p:cNvPr>
          <p:cNvSpPr>
            <a:spLocks noEditPoints="1"/>
          </p:cNvSpPr>
          <p:nvPr/>
        </p:nvSpPr>
        <p:spPr bwMode="auto">
          <a:xfrm>
            <a:off x="8153442" y="1777312"/>
            <a:ext cx="528252" cy="458534"/>
          </a:xfrm>
          <a:custGeom>
            <a:avLst/>
            <a:gdLst>
              <a:gd name="T0" fmla="*/ 563 w 590"/>
              <a:gd name="T1" fmla="*/ 205 h 514"/>
              <a:gd name="T2" fmla="*/ 529 w 590"/>
              <a:gd name="T3" fmla="*/ 30 h 514"/>
              <a:gd name="T4" fmla="*/ 528 w 590"/>
              <a:gd name="T5" fmla="*/ 24 h 514"/>
              <a:gd name="T6" fmla="*/ 524 w 590"/>
              <a:gd name="T7" fmla="*/ 14 h 514"/>
              <a:gd name="T8" fmla="*/ 516 w 590"/>
              <a:gd name="T9" fmla="*/ 5 h 514"/>
              <a:gd name="T10" fmla="*/ 505 w 590"/>
              <a:gd name="T11" fmla="*/ 1 h 514"/>
              <a:gd name="T12" fmla="*/ 500 w 590"/>
              <a:gd name="T13" fmla="*/ 0 h 514"/>
              <a:gd name="T14" fmla="*/ 488 w 590"/>
              <a:gd name="T15" fmla="*/ 3 h 514"/>
              <a:gd name="T16" fmla="*/ 478 w 590"/>
              <a:gd name="T17" fmla="*/ 8 h 514"/>
              <a:gd name="T18" fmla="*/ 472 w 590"/>
              <a:gd name="T19" fmla="*/ 18 h 514"/>
              <a:gd name="T20" fmla="*/ 470 w 590"/>
              <a:gd name="T21" fmla="*/ 30 h 514"/>
              <a:gd name="T22" fmla="*/ 420 w 590"/>
              <a:gd name="T23" fmla="*/ 205 h 514"/>
              <a:gd name="T24" fmla="*/ 314 w 590"/>
              <a:gd name="T25" fmla="*/ 205 h 514"/>
              <a:gd name="T26" fmla="*/ 300 w 590"/>
              <a:gd name="T27" fmla="*/ 136 h 514"/>
              <a:gd name="T28" fmla="*/ 185 w 590"/>
              <a:gd name="T29" fmla="*/ 205 h 514"/>
              <a:gd name="T30" fmla="*/ 79 w 590"/>
              <a:gd name="T31" fmla="*/ 205 h 514"/>
              <a:gd name="T32" fmla="*/ 27 w 590"/>
              <a:gd name="T33" fmla="*/ 489 h 514"/>
              <a:gd name="T34" fmla="*/ 0 w 590"/>
              <a:gd name="T35" fmla="*/ 514 h 514"/>
              <a:gd name="T36" fmla="*/ 590 w 590"/>
              <a:gd name="T37" fmla="*/ 489 h 514"/>
              <a:gd name="T38" fmla="*/ 206 w 590"/>
              <a:gd name="T39" fmla="*/ 416 h 514"/>
              <a:gd name="T40" fmla="*/ 130 w 590"/>
              <a:gd name="T41" fmla="*/ 370 h 514"/>
              <a:gd name="T42" fmla="*/ 206 w 590"/>
              <a:gd name="T43" fmla="*/ 416 h 514"/>
              <a:gd name="T44" fmla="*/ 130 w 590"/>
              <a:gd name="T45" fmla="*/ 328 h 514"/>
              <a:gd name="T46" fmla="*/ 206 w 590"/>
              <a:gd name="T47" fmla="*/ 281 h 514"/>
              <a:gd name="T48" fmla="*/ 333 w 590"/>
              <a:gd name="T49" fmla="*/ 416 h 514"/>
              <a:gd name="T50" fmla="*/ 256 w 590"/>
              <a:gd name="T51" fmla="*/ 370 h 514"/>
              <a:gd name="T52" fmla="*/ 333 w 590"/>
              <a:gd name="T53" fmla="*/ 416 h 514"/>
              <a:gd name="T54" fmla="*/ 256 w 590"/>
              <a:gd name="T55" fmla="*/ 328 h 514"/>
              <a:gd name="T56" fmla="*/ 333 w 590"/>
              <a:gd name="T57" fmla="*/ 281 h 514"/>
              <a:gd name="T58" fmla="*/ 459 w 590"/>
              <a:gd name="T59" fmla="*/ 416 h 514"/>
              <a:gd name="T60" fmla="*/ 384 w 590"/>
              <a:gd name="T61" fmla="*/ 370 h 514"/>
              <a:gd name="T62" fmla="*/ 459 w 590"/>
              <a:gd name="T63" fmla="*/ 416 h 514"/>
              <a:gd name="T64" fmla="*/ 384 w 590"/>
              <a:gd name="T65" fmla="*/ 328 h 514"/>
              <a:gd name="T66" fmla="*/ 459 w 590"/>
              <a:gd name="T67" fmla="*/ 2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0" h="514">
                <a:moveTo>
                  <a:pt x="563" y="489"/>
                </a:moveTo>
                <a:lnTo>
                  <a:pt x="563" y="205"/>
                </a:lnTo>
                <a:lnTo>
                  <a:pt x="529" y="205"/>
                </a:lnTo>
                <a:lnTo>
                  <a:pt x="529" y="30"/>
                </a:lnTo>
                <a:lnTo>
                  <a:pt x="529" y="30"/>
                </a:lnTo>
                <a:lnTo>
                  <a:pt x="528" y="24"/>
                </a:lnTo>
                <a:lnTo>
                  <a:pt x="526" y="18"/>
                </a:lnTo>
                <a:lnTo>
                  <a:pt x="524" y="14"/>
                </a:lnTo>
                <a:lnTo>
                  <a:pt x="520" y="8"/>
                </a:lnTo>
                <a:lnTo>
                  <a:pt x="516" y="5"/>
                </a:lnTo>
                <a:lnTo>
                  <a:pt x="511" y="3"/>
                </a:lnTo>
                <a:lnTo>
                  <a:pt x="505" y="1"/>
                </a:lnTo>
                <a:lnTo>
                  <a:pt x="500" y="0"/>
                </a:lnTo>
                <a:lnTo>
                  <a:pt x="500" y="0"/>
                </a:lnTo>
                <a:lnTo>
                  <a:pt x="493" y="1"/>
                </a:lnTo>
                <a:lnTo>
                  <a:pt x="488" y="3"/>
                </a:lnTo>
                <a:lnTo>
                  <a:pt x="483" y="5"/>
                </a:lnTo>
                <a:lnTo>
                  <a:pt x="478" y="8"/>
                </a:lnTo>
                <a:lnTo>
                  <a:pt x="475" y="14"/>
                </a:lnTo>
                <a:lnTo>
                  <a:pt x="472" y="18"/>
                </a:lnTo>
                <a:lnTo>
                  <a:pt x="470" y="24"/>
                </a:lnTo>
                <a:lnTo>
                  <a:pt x="470" y="30"/>
                </a:lnTo>
                <a:lnTo>
                  <a:pt x="470" y="205"/>
                </a:lnTo>
                <a:lnTo>
                  <a:pt x="420" y="205"/>
                </a:lnTo>
                <a:lnTo>
                  <a:pt x="420" y="136"/>
                </a:lnTo>
                <a:lnTo>
                  <a:pt x="314" y="205"/>
                </a:lnTo>
                <a:lnTo>
                  <a:pt x="300" y="205"/>
                </a:lnTo>
                <a:lnTo>
                  <a:pt x="300" y="136"/>
                </a:lnTo>
                <a:lnTo>
                  <a:pt x="192" y="205"/>
                </a:lnTo>
                <a:lnTo>
                  <a:pt x="185" y="205"/>
                </a:lnTo>
                <a:lnTo>
                  <a:pt x="185" y="136"/>
                </a:lnTo>
                <a:lnTo>
                  <a:pt x="79" y="205"/>
                </a:lnTo>
                <a:lnTo>
                  <a:pt x="27" y="205"/>
                </a:lnTo>
                <a:lnTo>
                  <a:pt x="27" y="489"/>
                </a:lnTo>
                <a:lnTo>
                  <a:pt x="0" y="489"/>
                </a:lnTo>
                <a:lnTo>
                  <a:pt x="0" y="514"/>
                </a:lnTo>
                <a:lnTo>
                  <a:pt x="590" y="514"/>
                </a:lnTo>
                <a:lnTo>
                  <a:pt x="590" y="489"/>
                </a:lnTo>
                <a:lnTo>
                  <a:pt x="563" y="489"/>
                </a:lnTo>
                <a:close/>
                <a:moveTo>
                  <a:pt x="206" y="416"/>
                </a:moveTo>
                <a:lnTo>
                  <a:pt x="130" y="416"/>
                </a:lnTo>
                <a:lnTo>
                  <a:pt x="130" y="370"/>
                </a:lnTo>
                <a:lnTo>
                  <a:pt x="206" y="370"/>
                </a:lnTo>
                <a:lnTo>
                  <a:pt x="206" y="416"/>
                </a:lnTo>
                <a:close/>
                <a:moveTo>
                  <a:pt x="206" y="328"/>
                </a:moveTo>
                <a:lnTo>
                  <a:pt x="130" y="328"/>
                </a:lnTo>
                <a:lnTo>
                  <a:pt x="130" y="281"/>
                </a:lnTo>
                <a:lnTo>
                  <a:pt x="206" y="281"/>
                </a:lnTo>
                <a:lnTo>
                  <a:pt x="206" y="328"/>
                </a:lnTo>
                <a:close/>
                <a:moveTo>
                  <a:pt x="333" y="416"/>
                </a:moveTo>
                <a:lnTo>
                  <a:pt x="256" y="416"/>
                </a:lnTo>
                <a:lnTo>
                  <a:pt x="256" y="370"/>
                </a:lnTo>
                <a:lnTo>
                  <a:pt x="333" y="370"/>
                </a:lnTo>
                <a:lnTo>
                  <a:pt x="333" y="416"/>
                </a:lnTo>
                <a:close/>
                <a:moveTo>
                  <a:pt x="333" y="328"/>
                </a:moveTo>
                <a:lnTo>
                  <a:pt x="256" y="328"/>
                </a:lnTo>
                <a:lnTo>
                  <a:pt x="256" y="281"/>
                </a:lnTo>
                <a:lnTo>
                  <a:pt x="333" y="281"/>
                </a:lnTo>
                <a:lnTo>
                  <a:pt x="333" y="328"/>
                </a:lnTo>
                <a:close/>
                <a:moveTo>
                  <a:pt x="459" y="416"/>
                </a:moveTo>
                <a:lnTo>
                  <a:pt x="384" y="416"/>
                </a:lnTo>
                <a:lnTo>
                  <a:pt x="384" y="370"/>
                </a:lnTo>
                <a:lnTo>
                  <a:pt x="459" y="370"/>
                </a:lnTo>
                <a:lnTo>
                  <a:pt x="459" y="416"/>
                </a:lnTo>
                <a:close/>
                <a:moveTo>
                  <a:pt x="459" y="328"/>
                </a:moveTo>
                <a:lnTo>
                  <a:pt x="384" y="328"/>
                </a:lnTo>
                <a:lnTo>
                  <a:pt x="384" y="281"/>
                </a:lnTo>
                <a:lnTo>
                  <a:pt x="459" y="281"/>
                </a:lnTo>
                <a:lnTo>
                  <a:pt x="459" y="328"/>
                </a:lnTo>
                <a:close/>
              </a:path>
            </a:pathLst>
          </a:custGeom>
          <a:solidFill>
            <a:srgbClr val="F9D600"/>
          </a:solidFill>
          <a:ln>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 name="Freeform 14">
            <a:extLst>
              <a:ext uri="{FF2B5EF4-FFF2-40B4-BE49-F238E27FC236}">
                <a16:creationId xmlns:a16="http://schemas.microsoft.com/office/drawing/2014/main" id="{3B052B3C-8464-4B15-9185-7E2E1974ED10}"/>
              </a:ext>
            </a:extLst>
          </p:cNvPr>
          <p:cNvSpPr>
            <a:spLocks noEditPoints="1"/>
          </p:cNvSpPr>
          <p:nvPr/>
        </p:nvSpPr>
        <p:spPr bwMode="auto">
          <a:xfrm>
            <a:off x="3404545" y="1822868"/>
            <a:ext cx="321672" cy="407490"/>
          </a:xfrm>
          <a:custGeom>
            <a:avLst/>
            <a:gdLst>
              <a:gd name="T0" fmla="*/ 253 w 253"/>
              <a:gd name="T1" fmla="*/ 0 h 269"/>
              <a:gd name="T2" fmla="*/ 152 w 253"/>
              <a:gd name="T3" fmla="*/ 269 h 269"/>
              <a:gd name="T4" fmla="*/ 102 w 253"/>
              <a:gd name="T5" fmla="*/ 216 h 269"/>
              <a:gd name="T6" fmla="*/ 0 w 253"/>
              <a:gd name="T7" fmla="*/ 269 h 269"/>
              <a:gd name="T8" fmla="*/ 24 w 253"/>
              <a:gd name="T9" fmla="*/ 156 h 269"/>
              <a:gd name="T10" fmla="*/ 77 w 253"/>
              <a:gd name="T11" fmla="*/ 186 h 269"/>
              <a:gd name="T12" fmla="*/ 24 w 253"/>
              <a:gd name="T13" fmla="*/ 156 h 269"/>
              <a:gd name="T14" fmla="*/ 230 w 253"/>
              <a:gd name="T15" fmla="*/ 199 h 269"/>
              <a:gd name="T16" fmla="*/ 176 w 253"/>
              <a:gd name="T17" fmla="*/ 229 h 269"/>
              <a:gd name="T18" fmla="*/ 24 w 253"/>
              <a:gd name="T19" fmla="*/ 199 h 269"/>
              <a:gd name="T20" fmla="*/ 77 w 253"/>
              <a:gd name="T21" fmla="*/ 229 h 269"/>
              <a:gd name="T22" fmla="*/ 24 w 253"/>
              <a:gd name="T23" fmla="*/ 199 h 269"/>
              <a:gd name="T24" fmla="*/ 77 w 253"/>
              <a:gd name="T25" fmla="*/ 28 h 269"/>
              <a:gd name="T26" fmla="*/ 24 w 253"/>
              <a:gd name="T27" fmla="*/ 58 h 269"/>
              <a:gd name="T28" fmla="*/ 94 w 253"/>
              <a:gd name="T29" fmla="*/ 28 h 269"/>
              <a:gd name="T30" fmla="*/ 159 w 253"/>
              <a:gd name="T31" fmla="*/ 58 h 269"/>
              <a:gd name="T32" fmla="*/ 94 w 253"/>
              <a:gd name="T33" fmla="*/ 28 h 269"/>
              <a:gd name="T34" fmla="*/ 230 w 253"/>
              <a:gd name="T35" fmla="*/ 28 h 269"/>
              <a:gd name="T36" fmla="*/ 176 w 253"/>
              <a:gd name="T37" fmla="*/ 58 h 269"/>
              <a:gd name="T38" fmla="*/ 24 w 253"/>
              <a:gd name="T39" fmla="*/ 71 h 269"/>
              <a:gd name="T40" fmla="*/ 77 w 253"/>
              <a:gd name="T41" fmla="*/ 100 h 269"/>
              <a:gd name="T42" fmla="*/ 24 w 253"/>
              <a:gd name="T43" fmla="*/ 71 h 269"/>
              <a:gd name="T44" fmla="*/ 159 w 253"/>
              <a:gd name="T45" fmla="*/ 71 h 269"/>
              <a:gd name="T46" fmla="*/ 94 w 253"/>
              <a:gd name="T47" fmla="*/ 100 h 269"/>
              <a:gd name="T48" fmla="*/ 176 w 253"/>
              <a:gd name="T49" fmla="*/ 71 h 269"/>
              <a:gd name="T50" fmla="*/ 230 w 253"/>
              <a:gd name="T51" fmla="*/ 100 h 269"/>
              <a:gd name="T52" fmla="*/ 176 w 253"/>
              <a:gd name="T53" fmla="*/ 71 h 269"/>
              <a:gd name="T54" fmla="*/ 77 w 253"/>
              <a:gd name="T55" fmla="*/ 114 h 269"/>
              <a:gd name="T56" fmla="*/ 24 w 253"/>
              <a:gd name="T57" fmla="*/ 143 h 269"/>
              <a:gd name="T58" fmla="*/ 94 w 253"/>
              <a:gd name="T59" fmla="*/ 114 h 269"/>
              <a:gd name="T60" fmla="*/ 159 w 253"/>
              <a:gd name="T61" fmla="*/ 143 h 269"/>
              <a:gd name="T62" fmla="*/ 94 w 253"/>
              <a:gd name="T63" fmla="*/ 114 h 269"/>
              <a:gd name="T64" fmla="*/ 230 w 253"/>
              <a:gd name="T65" fmla="*/ 114 h 269"/>
              <a:gd name="T66" fmla="*/ 176 w 253"/>
              <a:gd name="T67" fmla="*/ 143 h 269"/>
              <a:gd name="T68" fmla="*/ 94 w 253"/>
              <a:gd name="T69" fmla="*/ 156 h 269"/>
              <a:gd name="T70" fmla="*/ 159 w 253"/>
              <a:gd name="T71" fmla="*/ 186 h 269"/>
              <a:gd name="T72" fmla="*/ 94 w 253"/>
              <a:gd name="T73" fmla="*/ 156 h 269"/>
              <a:gd name="T74" fmla="*/ 230 w 253"/>
              <a:gd name="T75" fmla="*/ 156 h 269"/>
              <a:gd name="T76" fmla="*/ 176 w 253"/>
              <a:gd name="T77" fmla="*/ 18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269">
                <a:moveTo>
                  <a:pt x="0" y="0"/>
                </a:moveTo>
                <a:cubicBezTo>
                  <a:pt x="253" y="0"/>
                  <a:pt x="253" y="0"/>
                  <a:pt x="253" y="0"/>
                </a:cubicBezTo>
                <a:cubicBezTo>
                  <a:pt x="253" y="269"/>
                  <a:pt x="253" y="269"/>
                  <a:pt x="253" y="269"/>
                </a:cubicBezTo>
                <a:cubicBezTo>
                  <a:pt x="152" y="269"/>
                  <a:pt x="152" y="269"/>
                  <a:pt x="152" y="269"/>
                </a:cubicBezTo>
                <a:cubicBezTo>
                  <a:pt x="152" y="216"/>
                  <a:pt x="152" y="216"/>
                  <a:pt x="152" y="216"/>
                </a:cubicBezTo>
                <a:cubicBezTo>
                  <a:pt x="152" y="200"/>
                  <a:pt x="102" y="200"/>
                  <a:pt x="102" y="216"/>
                </a:cubicBezTo>
                <a:cubicBezTo>
                  <a:pt x="102" y="269"/>
                  <a:pt x="102" y="269"/>
                  <a:pt x="102" y="269"/>
                </a:cubicBezTo>
                <a:cubicBezTo>
                  <a:pt x="0" y="269"/>
                  <a:pt x="0" y="269"/>
                  <a:pt x="0" y="269"/>
                </a:cubicBezTo>
                <a:lnTo>
                  <a:pt x="0" y="0"/>
                </a:lnTo>
                <a:close/>
                <a:moveTo>
                  <a:pt x="24" y="156"/>
                </a:moveTo>
                <a:cubicBezTo>
                  <a:pt x="77" y="156"/>
                  <a:pt x="77" y="156"/>
                  <a:pt x="77" y="156"/>
                </a:cubicBezTo>
                <a:cubicBezTo>
                  <a:pt x="77" y="186"/>
                  <a:pt x="77" y="186"/>
                  <a:pt x="77" y="186"/>
                </a:cubicBezTo>
                <a:cubicBezTo>
                  <a:pt x="24" y="186"/>
                  <a:pt x="24" y="186"/>
                  <a:pt x="24" y="186"/>
                </a:cubicBezTo>
                <a:lnTo>
                  <a:pt x="24" y="156"/>
                </a:lnTo>
                <a:close/>
                <a:moveTo>
                  <a:pt x="176" y="199"/>
                </a:moveTo>
                <a:cubicBezTo>
                  <a:pt x="230" y="199"/>
                  <a:pt x="230" y="199"/>
                  <a:pt x="230" y="199"/>
                </a:cubicBezTo>
                <a:cubicBezTo>
                  <a:pt x="230" y="229"/>
                  <a:pt x="230" y="229"/>
                  <a:pt x="230" y="229"/>
                </a:cubicBezTo>
                <a:cubicBezTo>
                  <a:pt x="176" y="229"/>
                  <a:pt x="176" y="229"/>
                  <a:pt x="176" y="229"/>
                </a:cubicBezTo>
                <a:lnTo>
                  <a:pt x="176" y="199"/>
                </a:lnTo>
                <a:close/>
                <a:moveTo>
                  <a:pt x="24" y="199"/>
                </a:moveTo>
                <a:cubicBezTo>
                  <a:pt x="77" y="199"/>
                  <a:pt x="77" y="199"/>
                  <a:pt x="77" y="199"/>
                </a:cubicBezTo>
                <a:cubicBezTo>
                  <a:pt x="77" y="229"/>
                  <a:pt x="77" y="229"/>
                  <a:pt x="77" y="229"/>
                </a:cubicBezTo>
                <a:cubicBezTo>
                  <a:pt x="24" y="229"/>
                  <a:pt x="24" y="229"/>
                  <a:pt x="24" y="229"/>
                </a:cubicBezTo>
                <a:lnTo>
                  <a:pt x="24" y="199"/>
                </a:lnTo>
                <a:close/>
                <a:moveTo>
                  <a:pt x="24" y="28"/>
                </a:moveTo>
                <a:cubicBezTo>
                  <a:pt x="77" y="28"/>
                  <a:pt x="77" y="28"/>
                  <a:pt x="77" y="28"/>
                </a:cubicBezTo>
                <a:cubicBezTo>
                  <a:pt x="77" y="58"/>
                  <a:pt x="77" y="58"/>
                  <a:pt x="77" y="58"/>
                </a:cubicBezTo>
                <a:cubicBezTo>
                  <a:pt x="24" y="58"/>
                  <a:pt x="24" y="58"/>
                  <a:pt x="24" y="58"/>
                </a:cubicBezTo>
                <a:lnTo>
                  <a:pt x="24" y="28"/>
                </a:lnTo>
                <a:close/>
                <a:moveTo>
                  <a:pt x="94" y="28"/>
                </a:moveTo>
                <a:cubicBezTo>
                  <a:pt x="159" y="28"/>
                  <a:pt x="159" y="28"/>
                  <a:pt x="159" y="28"/>
                </a:cubicBezTo>
                <a:cubicBezTo>
                  <a:pt x="159" y="58"/>
                  <a:pt x="159" y="58"/>
                  <a:pt x="159" y="58"/>
                </a:cubicBezTo>
                <a:cubicBezTo>
                  <a:pt x="94" y="58"/>
                  <a:pt x="94" y="58"/>
                  <a:pt x="94" y="58"/>
                </a:cubicBezTo>
                <a:lnTo>
                  <a:pt x="94" y="28"/>
                </a:lnTo>
                <a:close/>
                <a:moveTo>
                  <a:pt x="176" y="28"/>
                </a:moveTo>
                <a:cubicBezTo>
                  <a:pt x="230" y="28"/>
                  <a:pt x="230" y="28"/>
                  <a:pt x="230" y="28"/>
                </a:cubicBezTo>
                <a:cubicBezTo>
                  <a:pt x="230" y="58"/>
                  <a:pt x="230" y="58"/>
                  <a:pt x="230" y="58"/>
                </a:cubicBezTo>
                <a:cubicBezTo>
                  <a:pt x="176" y="58"/>
                  <a:pt x="176" y="58"/>
                  <a:pt x="176" y="58"/>
                </a:cubicBezTo>
                <a:lnTo>
                  <a:pt x="176" y="28"/>
                </a:lnTo>
                <a:close/>
                <a:moveTo>
                  <a:pt x="24" y="71"/>
                </a:moveTo>
                <a:cubicBezTo>
                  <a:pt x="77" y="71"/>
                  <a:pt x="77" y="71"/>
                  <a:pt x="77" y="71"/>
                </a:cubicBezTo>
                <a:cubicBezTo>
                  <a:pt x="77" y="100"/>
                  <a:pt x="77" y="100"/>
                  <a:pt x="77" y="100"/>
                </a:cubicBezTo>
                <a:cubicBezTo>
                  <a:pt x="24" y="100"/>
                  <a:pt x="24" y="100"/>
                  <a:pt x="24" y="100"/>
                </a:cubicBezTo>
                <a:lnTo>
                  <a:pt x="24" y="71"/>
                </a:lnTo>
                <a:close/>
                <a:moveTo>
                  <a:pt x="94" y="71"/>
                </a:moveTo>
                <a:cubicBezTo>
                  <a:pt x="159" y="71"/>
                  <a:pt x="159" y="71"/>
                  <a:pt x="159" y="71"/>
                </a:cubicBezTo>
                <a:cubicBezTo>
                  <a:pt x="159" y="100"/>
                  <a:pt x="159" y="100"/>
                  <a:pt x="159" y="100"/>
                </a:cubicBezTo>
                <a:cubicBezTo>
                  <a:pt x="94" y="100"/>
                  <a:pt x="94" y="100"/>
                  <a:pt x="94" y="100"/>
                </a:cubicBezTo>
                <a:lnTo>
                  <a:pt x="94" y="71"/>
                </a:lnTo>
                <a:close/>
                <a:moveTo>
                  <a:pt x="176" y="71"/>
                </a:moveTo>
                <a:cubicBezTo>
                  <a:pt x="230" y="71"/>
                  <a:pt x="230" y="71"/>
                  <a:pt x="230" y="71"/>
                </a:cubicBezTo>
                <a:cubicBezTo>
                  <a:pt x="230" y="100"/>
                  <a:pt x="230" y="100"/>
                  <a:pt x="230" y="100"/>
                </a:cubicBezTo>
                <a:cubicBezTo>
                  <a:pt x="176" y="100"/>
                  <a:pt x="176" y="100"/>
                  <a:pt x="176" y="100"/>
                </a:cubicBezTo>
                <a:lnTo>
                  <a:pt x="176" y="71"/>
                </a:lnTo>
                <a:close/>
                <a:moveTo>
                  <a:pt x="24" y="114"/>
                </a:moveTo>
                <a:cubicBezTo>
                  <a:pt x="77" y="114"/>
                  <a:pt x="77" y="114"/>
                  <a:pt x="77" y="114"/>
                </a:cubicBezTo>
                <a:cubicBezTo>
                  <a:pt x="77" y="143"/>
                  <a:pt x="77" y="143"/>
                  <a:pt x="77" y="143"/>
                </a:cubicBezTo>
                <a:cubicBezTo>
                  <a:pt x="24" y="143"/>
                  <a:pt x="24" y="143"/>
                  <a:pt x="24" y="143"/>
                </a:cubicBezTo>
                <a:lnTo>
                  <a:pt x="24" y="114"/>
                </a:lnTo>
                <a:close/>
                <a:moveTo>
                  <a:pt x="94" y="114"/>
                </a:moveTo>
                <a:cubicBezTo>
                  <a:pt x="159" y="114"/>
                  <a:pt x="159" y="114"/>
                  <a:pt x="159" y="114"/>
                </a:cubicBezTo>
                <a:cubicBezTo>
                  <a:pt x="159" y="143"/>
                  <a:pt x="159" y="143"/>
                  <a:pt x="159" y="143"/>
                </a:cubicBezTo>
                <a:cubicBezTo>
                  <a:pt x="94" y="143"/>
                  <a:pt x="94" y="143"/>
                  <a:pt x="94" y="143"/>
                </a:cubicBezTo>
                <a:lnTo>
                  <a:pt x="94" y="114"/>
                </a:lnTo>
                <a:close/>
                <a:moveTo>
                  <a:pt x="176" y="114"/>
                </a:moveTo>
                <a:cubicBezTo>
                  <a:pt x="230" y="114"/>
                  <a:pt x="230" y="114"/>
                  <a:pt x="230" y="114"/>
                </a:cubicBezTo>
                <a:cubicBezTo>
                  <a:pt x="230" y="143"/>
                  <a:pt x="230" y="143"/>
                  <a:pt x="230" y="143"/>
                </a:cubicBezTo>
                <a:cubicBezTo>
                  <a:pt x="176" y="143"/>
                  <a:pt x="176" y="143"/>
                  <a:pt x="176" y="143"/>
                </a:cubicBezTo>
                <a:lnTo>
                  <a:pt x="176" y="114"/>
                </a:lnTo>
                <a:close/>
                <a:moveTo>
                  <a:pt x="94" y="156"/>
                </a:moveTo>
                <a:cubicBezTo>
                  <a:pt x="159" y="156"/>
                  <a:pt x="159" y="156"/>
                  <a:pt x="159" y="156"/>
                </a:cubicBezTo>
                <a:cubicBezTo>
                  <a:pt x="159" y="186"/>
                  <a:pt x="159" y="186"/>
                  <a:pt x="159" y="186"/>
                </a:cubicBezTo>
                <a:cubicBezTo>
                  <a:pt x="94" y="186"/>
                  <a:pt x="94" y="186"/>
                  <a:pt x="94" y="186"/>
                </a:cubicBezTo>
                <a:lnTo>
                  <a:pt x="94" y="156"/>
                </a:lnTo>
                <a:close/>
                <a:moveTo>
                  <a:pt x="176" y="156"/>
                </a:moveTo>
                <a:cubicBezTo>
                  <a:pt x="230" y="156"/>
                  <a:pt x="230" y="156"/>
                  <a:pt x="230" y="156"/>
                </a:cubicBezTo>
                <a:cubicBezTo>
                  <a:pt x="230" y="186"/>
                  <a:pt x="230" y="186"/>
                  <a:pt x="230" y="186"/>
                </a:cubicBezTo>
                <a:cubicBezTo>
                  <a:pt x="176" y="186"/>
                  <a:pt x="176" y="186"/>
                  <a:pt x="176" y="186"/>
                </a:cubicBezTo>
                <a:lnTo>
                  <a:pt x="176" y="156"/>
                </a:lnTo>
                <a:close/>
              </a:path>
            </a:pathLst>
          </a:custGeom>
          <a:solidFill>
            <a:schemeClr val="accent4"/>
          </a:solidFill>
          <a:ln w="12700">
            <a:solidFill>
              <a:schemeClr val="accent4"/>
            </a:solid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10" name="Group 209">
            <a:extLst>
              <a:ext uri="{FF2B5EF4-FFF2-40B4-BE49-F238E27FC236}">
                <a16:creationId xmlns:a16="http://schemas.microsoft.com/office/drawing/2014/main" id="{2947263F-4BEB-46C2-B8AB-672C05EF39B9}"/>
              </a:ext>
            </a:extLst>
          </p:cNvPr>
          <p:cNvGrpSpPr/>
          <p:nvPr/>
        </p:nvGrpSpPr>
        <p:grpSpPr>
          <a:xfrm>
            <a:off x="5652596" y="1880492"/>
            <a:ext cx="644414" cy="354523"/>
            <a:chOff x="7632701" y="938213"/>
            <a:chExt cx="1139825" cy="627063"/>
          </a:xfrm>
          <a:solidFill>
            <a:srgbClr val="F9D600"/>
          </a:solidFill>
        </p:grpSpPr>
        <p:sp>
          <p:nvSpPr>
            <p:cNvPr id="211" name="Freeform 25">
              <a:extLst>
                <a:ext uri="{FF2B5EF4-FFF2-40B4-BE49-F238E27FC236}">
                  <a16:creationId xmlns:a16="http://schemas.microsoft.com/office/drawing/2014/main" id="{8BF7D3F4-794E-40AF-930F-B08CA6F60677}"/>
                </a:ext>
              </a:extLst>
            </p:cNvPr>
            <p:cNvSpPr>
              <a:spLocks/>
            </p:cNvSpPr>
            <p:nvPr/>
          </p:nvSpPr>
          <p:spPr bwMode="auto">
            <a:xfrm>
              <a:off x="8118476" y="1366838"/>
              <a:ext cx="163513" cy="80963"/>
            </a:xfrm>
            <a:custGeom>
              <a:avLst/>
              <a:gdLst>
                <a:gd name="T0" fmla="*/ 0 w 36"/>
                <a:gd name="T1" fmla="*/ 18 h 18"/>
                <a:gd name="T2" fmla="*/ 18 w 36"/>
                <a:gd name="T3" fmla="*/ 0 h 18"/>
                <a:gd name="T4" fmla="*/ 36 w 36"/>
                <a:gd name="T5" fmla="*/ 18 h 18"/>
                <a:gd name="T6" fmla="*/ 0 w 36"/>
                <a:gd name="T7" fmla="*/ 18 h 18"/>
              </a:gdLst>
              <a:ahLst/>
              <a:cxnLst>
                <a:cxn ang="0">
                  <a:pos x="T0" y="T1"/>
                </a:cxn>
                <a:cxn ang="0">
                  <a:pos x="T2" y="T3"/>
                </a:cxn>
                <a:cxn ang="0">
                  <a:pos x="T4" y="T5"/>
                </a:cxn>
                <a:cxn ang="0">
                  <a:pos x="T6" y="T7"/>
                </a:cxn>
              </a:cxnLst>
              <a:rect l="0" t="0" r="r" b="b"/>
              <a:pathLst>
                <a:path w="36" h="18">
                  <a:moveTo>
                    <a:pt x="0" y="18"/>
                  </a:moveTo>
                  <a:cubicBezTo>
                    <a:pt x="0" y="8"/>
                    <a:pt x="8" y="0"/>
                    <a:pt x="18" y="0"/>
                  </a:cubicBezTo>
                  <a:cubicBezTo>
                    <a:pt x="28" y="0"/>
                    <a:pt x="36" y="8"/>
                    <a:pt x="36" y="18"/>
                  </a:cubicBezTo>
                  <a:lnTo>
                    <a:pt x="0" y="18"/>
                  </a:lnTo>
                  <a:close/>
                </a:path>
              </a:pathLst>
            </a:custGeom>
            <a:grpFill/>
            <a:ln w="12700">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 name="Rectangle 26">
              <a:extLst>
                <a:ext uri="{FF2B5EF4-FFF2-40B4-BE49-F238E27FC236}">
                  <a16:creationId xmlns:a16="http://schemas.microsoft.com/office/drawing/2014/main" id="{D1A9AF36-2412-408F-83D6-15E5BF41AE2A}"/>
                </a:ext>
              </a:extLst>
            </p:cNvPr>
            <p:cNvSpPr>
              <a:spLocks noChangeArrowheads="1"/>
            </p:cNvSpPr>
            <p:nvPr/>
          </p:nvSpPr>
          <p:spPr bwMode="auto">
            <a:xfrm>
              <a:off x="8397876" y="1050926"/>
              <a:ext cx="374650" cy="514350"/>
            </a:xfrm>
            <a:prstGeom prst="rect">
              <a:avLst/>
            </a:prstGeom>
            <a:grpFill/>
            <a:ln w="12700">
              <a:solidFill>
                <a:schemeClr val="bg1">
                  <a:lumMod val="75000"/>
                </a:schemeClr>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 name="Rectangle 27">
              <a:extLst>
                <a:ext uri="{FF2B5EF4-FFF2-40B4-BE49-F238E27FC236}">
                  <a16:creationId xmlns:a16="http://schemas.microsoft.com/office/drawing/2014/main" id="{1470C3C3-42DE-4066-9657-CDE94BBAA36F}"/>
                </a:ext>
              </a:extLst>
            </p:cNvPr>
            <p:cNvSpPr>
              <a:spLocks noChangeArrowheads="1"/>
            </p:cNvSpPr>
            <p:nvPr/>
          </p:nvSpPr>
          <p:spPr bwMode="auto">
            <a:xfrm>
              <a:off x="7632701" y="1050926"/>
              <a:ext cx="373063" cy="514350"/>
            </a:xfrm>
            <a:prstGeom prst="rect">
              <a:avLst/>
            </a:prstGeom>
            <a:grpFill/>
            <a:ln w="12700">
              <a:solidFill>
                <a:schemeClr val="bg1">
                  <a:lumMod val="75000"/>
                </a:schemeClr>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 name="Rectangle 28">
              <a:extLst>
                <a:ext uri="{FF2B5EF4-FFF2-40B4-BE49-F238E27FC236}">
                  <a16:creationId xmlns:a16="http://schemas.microsoft.com/office/drawing/2014/main" id="{7FC4CBCA-0DED-46CE-BCF1-EE6E03EDF708}"/>
                </a:ext>
              </a:extLst>
            </p:cNvPr>
            <p:cNvSpPr>
              <a:spLocks noChangeArrowheads="1"/>
            </p:cNvSpPr>
            <p:nvPr/>
          </p:nvSpPr>
          <p:spPr bwMode="auto">
            <a:xfrm>
              <a:off x="8150226" y="1474788"/>
              <a:ext cx="100013" cy="90488"/>
            </a:xfrm>
            <a:prstGeom prst="rect">
              <a:avLst/>
            </a:prstGeom>
            <a:grpFill/>
            <a:ln w="12700">
              <a:solidFill>
                <a:schemeClr val="bg1">
                  <a:lumMod val="75000"/>
                </a:schemeClr>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 name="Freeform 29">
              <a:extLst>
                <a:ext uri="{FF2B5EF4-FFF2-40B4-BE49-F238E27FC236}">
                  <a16:creationId xmlns:a16="http://schemas.microsoft.com/office/drawing/2014/main" id="{BE01D482-F667-43A3-AC84-963471A594B4}"/>
                </a:ext>
              </a:extLst>
            </p:cNvPr>
            <p:cNvSpPr>
              <a:spLocks/>
            </p:cNvSpPr>
            <p:nvPr/>
          </p:nvSpPr>
          <p:spPr bwMode="auto">
            <a:xfrm>
              <a:off x="7772401" y="938213"/>
              <a:ext cx="860425" cy="627063"/>
            </a:xfrm>
            <a:custGeom>
              <a:avLst/>
              <a:gdLst>
                <a:gd name="T0" fmla="*/ 0 w 542"/>
                <a:gd name="T1" fmla="*/ 0 h 395"/>
                <a:gd name="T2" fmla="*/ 0 w 542"/>
                <a:gd name="T3" fmla="*/ 54 h 395"/>
                <a:gd name="T4" fmla="*/ 164 w 542"/>
                <a:gd name="T5" fmla="*/ 54 h 395"/>
                <a:gd name="T6" fmla="*/ 164 w 542"/>
                <a:gd name="T7" fmla="*/ 395 h 395"/>
                <a:gd name="T8" fmla="*/ 164 w 542"/>
                <a:gd name="T9" fmla="*/ 395 h 395"/>
                <a:gd name="T10" fmla="*/ 213 w 542"/>
                <a:gd name="T11" fmla="*/ 395 h 395"/>
                <a:gd name="T12" fmla="*/ 213 w 542"/>
                <a:gd name="T13" fmla="*/ 338 h 395"/>
                <a:gd name="T14" fmla="*/ 199 w 542"/>
                <a:gd name="T15" fmla="*/ 338 h 395"/>
                <a:gd name="T16" fmla="*/ 199 w 542"/>
                <a:gd name="T17" fmla="*/ 256 h 395"/>
                <a:gd name="T18" fmla="*/ 338 w 542"/>
                <a:gd name="T19" fmla="*/ 256 h 395"/>
                <a:gd name="T20" fmla="*/ 338 w 542"/>
                <a:gd name="T21" fmla="*/ 338 h 395"/>
                <a:gd name="T22" fmla="*/ 326 w 542"/>
                <a:gd name="T23" fmla="*/ 338 h 395"/>
                <a:gd name="T24" fmla="*/ 326 w 542"/>
                <a:gd name="T25" fmla="*/ 395 h 395"/>
                <a:gd name="T26" fmla="*/ 377 w 542"/>
                <a:gd name="T27" fmla="*/ 395 h 395"/>
                <a:gd name="T28" fmla="*/ 377 w 542"/>
                <a:gd name="T29" fmla="*/ 54 h 395"/>
                <a:gd name="T30" fmla="*/ 542 w 542"/>
                <a:gd name="T31" fmla="*/ 54 h 395"/>
                <a:gd name="T32" fmla="*/ 542 w 542"/>
                <a:gd name="T33" fmla="*/ 0 h 395"/>
                <a:gd name="T34" fmla="*/ 0 w 542"/>
                <a:gd name="T35"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2" h="395">
                  <a:moveTo>
                    <a:pt x="0" y="0"/>
                  </a:moveTo>
                  <a:lnTo>
                    <a:pt x="0" y="54"/>
                  </a:lnTo>
                  <a:lnTo>
                    <a:pt x="164" y="54"/>
                  </a:lnTo>
                  <a:lnTo>
                    <a:pt x="164" y="395"/>
                  </a:lnTo>
                  <a:lnTo>
                    <a:pt x="164" y="395"/>
                  </a:lnTo>
                  <a:lnTo>
                    <a:pt x="213" y="395"/>
                  </a:lnTo>
                  <a:lnTo>
                    <a:pt x="213" y="338"/>
                  </a:lnTo>
                  <a:lnTo>
                    <a:pt x="199" y="338"/>
                  </a:lnTo>
                  <a:lnTo>
                    <a:pt x="199" y="256"/>
                  </a:lnTo>
                  <a:lnTo>
                    <a:pt x="338" y="256"/>
                  </a:lnTo>
                  <a:lnTo>
                    <a:pt x="338" y="338"/>
                  </a:lnTo>
                  <a:lnTo>
                    <a:pt x="326" y="338"/>
                  </a:lnTo>
                  <a:lnTo>
                    <a:pt x="326" y="395"/>
                  </a:lnTo>
                  <a:lnTo>
                    <a:pt x="377" y="395"/>
                  </a:lnTo>
                  <a:lnTo>
                    <a:pt x="377" y="54"/>
                  </a:lnTo>
                  <a:lnTo>
                    <a:pt x="542" y="54"/>
                  </a:lnTo>
                  <a:lnTo>
                    <a:pt x="542" y="0"/>
                  </a:lnTo>
                  <a:lnTo>
                    <a:pt x="0" y="0"/>
                  </a:lnTo>
                  <a:close/>
                </a:path>
              </a:pathLst>
            </a:custGeom>
            <a:grpFill/>
            <a:ln w="12700">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6" name="Freeform 30">
              <a:extLst>
                <a:ext uri="{FF2B5EF4-FFF2-40B4-BE49-F238E27FC236}">
                  <a16:creationId xmlns:a16="http://schemas.microsoft.com/office/drawing/2014/main" id="{6AE52DDC-652B-4F41-82E1-8AE8EDDFCBE9}"/>
                </a:ext>
              </a:extLst>
            </p:cNvPr>
            <p:cNvSpPr>
              <a:spLocks/>
            </p:cNvSpPr>
            <p:nvPr/>
          </p:nvSpPr>
          <p:spPr bwMode="auto">
            <a:xfrm>
              <a:off x="8118476" y="1366838"/>
              <a:ext cx="163513" cy="80963"/>
            </a:xfrm>
            <a:custGeom>
              <a:avLst/>
              <a:gdLst>
                <a:gd name="T0" fmla="*/ 18 w 36"/>
                <a:gd name="T1" fmla="*/ 0 h 18"/>
                <a:gd name="T2" fmla="*/ 0 w 36"/>
                <a:gd name="T3" fmla="*/ 18 h 18"/>
                <a:gd name="T4" fmla="*/ 36 w 36"/>
                <a:gd name="T5" fmla="*/ 18 h 18"/>
                <a:gd name="T6" fmla="*/ 18 w 36"/>
                <a:gd name="T7" fmla="*/ 0 h 18"/>
              </a:gdLst>
              <a:ahLst/>
              <a:cxnLst>
                <a:cxn ang="0">
                  <a:pos x="T0" y="T1"/>
                </a:cxn>
                <a:cxn ang="0">
                  <a:pos x="T2" y="T3"/>
                </a:cxn>
                <a:cxn ang="0">
                  <a:pos x="T4" y="T5"/>
                </a:cxn>
                <a:cxn ang="0">
                  <a:pos x="T6" y="T7"/>
                </a:cxn>
              </a:cxnLst>
              <a:rect l="0" t="0" r="r" b="b"/>
              <a:pathLst>
                <a:path w="36" h="18">
                  <a:moveTo>
                    <a:pt x="18" y="0"/>
                  </a:moveTo>
                  <a:cubicBezTo>
                    <a:pt x="8" y="0"/>
                    <a:pt x="0" y="8"/>
                    <a:pt x="0" y="18"/>
                  </a:cubicBezTo>
                  <a:cubicBezTo>
                    <a:pt x="36" y="18"/>
                    <a:pt x="36" y="18"/>
                    <a:pt x="36" y="18"/>
                  </a:cubicBezTo>
                  <a:cubicBezTo>
                    <a:pt x="36" y="8"/>
                    <a:pt x="28" y="0"/>
                    <a:pt x="18" y="0"/>
                  </a:cubicBezTo>
                  <a:close/>
                </a:path>
              </a:pathLst>
            </a:custGeom>
            <a:grpFill/>
            <a:ln w="12700">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pic>
        <p:nvPicPr>
          <p:cNvPr id="218" name="Graphic 217" descr="Modern architecture outline">
            <a:extLst>
              <a:ext uri="{FF2B5EF4-FFF2-40B4-BE49-F238E27FC236}">
                <a16:creationId xmlns:a16="http://schemas.microsoft.com/office/drawing/2014/main" id="{3C2935CC-3F19-48C1-81D8-19C09AAB3B7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487377" y="1757925"/>
            <a:ext cx="598019" cy="598019"/>
          </a:xfrm>
          <a:prstGeom prst="rect">
            <a:avLst/>
          </a:prstGeom>
        </p:spPr>
      </p:pic>
      <p:pic>
        <p:nvPicPr>
          <p:cNvPr id="219" name="Graphic 218" descr="Building outline">
            <a:extLst>
              <a:ext uri="{FF2B5EF4-FFF2-40B4-BE49-F238E27FC236}">
                <a16:creationId xmlns:a16="http://schemas.microsoft.com/office/drawing/2014/main" id="{C378AF95-A598-48EB-B4B6-188286DB92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961213" y="1761954"/>
            <a:ext cx="528042" cy="528042"/>
          </a:xfrm>
          <a:prstGeom prst="rect">
            <a:avLst/>
          </a:prstGeom>
        </p:spPr>
      </p:pic>
      <p:pic>
        <p:nvPicPr>
          <p:cNvPr id="220" name="Graphic 219" descr="City outline">
            <a:extLst>
              <a:ext uri="{FF2B5EF4-FFF2-40B4-BE49-F238E27FC236}">
                <a16:creationId xmlns:a16="http://schemas.microsoft.com/office/drawing/2014/main" id="{005F92EA-5B41-4FC1-923B-9DDC12743BD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345882" y="1734582"/>
            <a:ext cx="558100" cy="558100"/>
          </a:xfrm>
          <a:prstGeom prst="rect">
            <a:avLst/>
          </a:prstGeom>
        </p:spPr>
      </p:pic>
      <p:grpSp>
        <p:nvGrpSpPr>
          <p:cNvPr id="221" name="Group 220">
            <a:extLst>
              <a:ext uri="{FF2B5EF4-FFF2-40B4-BE49-F238E27FC236}">
                <a16:creationId xmlns:a16="http://schemas.microsoft.com/office/drawing/2014/main" id="{7C83ABF3-38FB-4539-935D-DA0C98DA4FE5}"/>
              </a:ext>
            </a:extLst>
          </p:cNvPr>
          <p:cNvGrpSpPr/>
          <p:nvPr/>
        </p:nvGrpSpPr>
        <p:grpSpPr>
          <a:xfrm>
            <a:off x="3258204" y="2879862"/>
            <a:ext cx="549635" cy="2501737"/>
            <a:chOff x="3258204" y="2696425"/>
            <a:chExt cx="549635" cy="2501737"/>
          </a:xfrm>
        </p:grpSpPr>
        <p:grpSp>
          <p:nvGrpSpPr>
            <p:cNvPr id="222" name="Group 221">
              <a:extLst>
                <a:ext uri="{FF2B5EF4-FFF2-40B4-BE49-F238E27FC236}">
                  <a16:creationId xmlns:a16="http://schemas.microsoft.com/office/drawing/2014/main" id="{B6A9A6DD-AE1B-4833-A3C2-5BC4CB3E32FD}"/>
                </a:ext>
              </a:extLst>
            </p:cNvPr>
            <p:cNvGrpSpPr/>
            <p:nvPr/>
          </p:nvGrpSpPr>
          <p:grpSpPr>
            <a:xfrm>
              <a:off x="3258204" y="2696425"/>
              <a:ext cx="549635" cy="442601"/>
              <a:chOff x="5038685" y="1430339"/>
              <a:chExt cx="549635" cy="442601"/>
            </a:xfrm>
          </p:grpSpPr>
          <p:sp>
            <p:nvSpPr>
              <p:cNvPr id="232" name="Oval 231">
                <a:extLst>
                  <a:ext uri="{FF2B5EF4-FFF2-40B4-BE49-F238E27FC236}">
                    <a16:creationId xmlns:a16="http://schemas.microsoft.com/office/drawing/2014/main" id="{338744F2-3C3C-411B-B5CE-7AA0D6908C3D}"/>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33" name="TextBox 232">
                <a:extLst>
                  <a:ext uri="{FF2B5EF4-FFF2-40B4-BE49-F238E27FC236}">
                    <a16:creationId xmlns:a16="http://schemas.microsoft.com/office/drawing/2014/main" id="{F79C43EB-613A-4929-8DEB-3D5B1EE9DBCF}"/>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2.8</a:t>
                </a:r>
              </a:p>
            </p:txBody>
          </p:sp>
        </p:grpSp>
        <p:grpSp>
          <p:nvGrpSpPr>
            <p:cNvPr id="223" name="Group 222">
              <a:extLst>
                <a:ext uri="{FF2B5EF4-FFF2-40B4-BE49-F238E27FC236}">
                  <a16:creationId xmlns:a16="http://schemas.microsoft.com/office/drawing/2014/main" id="{0C18CFA1-D247-4B4A-8720-0DE69C4A032C}"/>
                </a:ext>
              </a:extLst>
            </p:cNvPr>
            <p:cNvGrpSpPr/>
            <p:nvPr/>
          </p:nvGrpSpPr>
          <p:grpSpPr>
            <a:xfrm>
              <a:off x="3258204" y="3382804"/>
              <a:ext cx="549635" cy="442601"/>
              <a:chOff x="5038685" y="1430339"/>
              <a:chExt cx="549635" cy="442601"/>
            </a:xfrm>
          </p:grpSpPr>
          <p:sp>
            <p:nvSpPr>
              <p:cNvPr id="230" name="Oval 229">
                <a:extLst>
                  <a:ext uri="{FF2B5EF4-FFF2-40B4-BE49-F238E27FC236}">
                    <a16:creationId xmlns:a16="http://schemas.microsoft.com/office/drawing/2014/main" id="{6CC52AFC-A5FA-4A06-A1D7-7556E6257CC5}"/>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31" name="TextBox 230">
                <a:extLst>
                  <a:ext uri="{FF2B5EF4-FFF2-40B4-BE49-F238E27FC236}">
                    <a16:creationId xmlns:a16="http://schemas.microsoft.com/office/drawing/2014/main" id="{8AE3D2E5-F5F4-4F79-8BE0-8098BF967817}"/>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3.0</a:t>
                </a:r>
              </a:p>
            </p:txBody>
          </p:sp>
        </p:grpSp>
        <p:grpSp>
          <p:nvGrpSpPr>
            <p:cNvPr id="224" name="Group 223">
              <a:extLst>
                <a:ext uri="{FF2B5EF4-FFF2-40B4-BE49-F238E27FC236}">
                  <a16:creationId xmlns:a16="http://schemas.microsoft.com/office/drawing/2014/main" id="{D914351F-5E01-45B7-9C70-7653182A7CD5}"/>
                </a:ext>
              </a:extLst>
            </p:cNvPr>
            <p:cNvGrpSpPr/>
            <p:nvPr/>
          </p:nvGrpSpPr>
          <p:grpSpPr>
            <a:xfrm>
              <a:off x="3258204" y="4069183"/>
              <a:ext cx="549635" cy="442601"/>
              <a:chOff x="5038685" y="1430339"/>
              <a:chExt cx="549635" cy="442601"/>
            </a:xfrm>
          </p:grpSpPr>
          <p:sp>
            <p:nvSpPr>
              <p:cNvPr id="228" name="Oval 227">
                <a:extLst>
                  <a:ext uri="{FF2B5EF4-FFF2-40B4-BE49-F238E27FC236}">
                    <a16:creationId xmlns:a16="http://schemas.microsoft.com/office/drawing/2014/main" id="{4BC4C850-AF2F-4454-B6E0-6A7ECB4D29A5}"/>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29" name="TextBox 228">
                <a:extLst>
                  <a:ext uri="{FF2B5EF4-FFF2-40B4-BE49-F238E27FC236}">
                    <a16:creationId xmlns:a16="http://schemas.microsoft.com/office/drawing/2014/main" id="{1D3DECF9-DDC8-4F47-91BA-A7D3372B2FDB}"/>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3.3</a:t>
                </a:r>
              </a:p>
            </p:txBody>
          </p:sp>
        </p:grpSp>
        <p:grpSp>
          <p:nvGrpSpPr>
            <p:cNvPr id="225" name="Group 224">
              <a:extLst>
                <a:ext uri="{FF2B5EF4-FFF2-40B4-BE49-F238E27FC236}">
                  <a16:creationId xmlns:a16="http://schemas.microsoft.com/office/drawing/2014/main" id="{A44D4E6C-F233-41BE-A092-B848654EDB72}"/>
                </a:ext>
              </a:extLst>
            </p:cNvPr>
            <p:cNvGrpSpPr/>
            <p:nvPr/>
          </p:nvGrpSpPr>
          <p:grpSpPr>
            <a:xfrm>
              <a:off x="3258204" y="4755561"/>
              <a:ext cx="549635" cy="442601"/>
              <a:chOff x="5038685" y="1430339"/>
              <a:chExt cx="549635" cy="442601"/>
            </a:xfrm>
          </p:grpSpPr>
          <p:sp>
            <p:nvSpPr>
              <p:cNvPr id="226" name="Oval 225">
                <a:extLst>
                  <a:ext uri="{FF2B5EF4-FFF2-40B4-BE49-F238E27FC236}">
                    <a16:creationId xmlns:a16="http://schemas.microsoft.com/office/drawing/2014/main" id="{82018A01-1BD7-4FAA-BD79-AB0E0EBDB3E8}"/>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27" name="TextBox 226">
                <a:extLst>
                  <a:ext uri="{FF2B5EF4-FFF2-40B4-BE49-F238E27FC236}">
                    <a16:creationId xmlns:a16="http://schemas.microsoft.com/office/drawing/2014/main" id="{5C2018D1-E196-4BA8-B3B4-2DED3BCF2129}"/>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3.4</a:t>
                </a:r>
              </a:p>
            </p:txBody>
          </p:sp>
        </p:grpSp>
      </p:grpSp>
      <p:grpSp>
        <p:nvGrpSpPr>
          <p:cNvPr id="234" name="Group 233">
            <a:extLst>
              <a:ext uri="{FF2B5EF4-FFF2-40B4-BE49-F238E27FC236}">
                <a16:creationId xmlns:a16="http://schemas.microsoft.com/office/drawing/2014/main" id="{DE2C3505-AF44-4F9A-922B-6E55EE5D8E18}"/>
              </a:ext>
            </a:extLst>
          </p:cNvPr>
          <p:cNvGrpSpPr/>
          <p:nvPr/>
        </p:nvGrpSpPr>
        <p:grpSpPr>
          <a:xfrm>
            <a:off x="4172334" y="6133198"/>
            <a:ext cx="3847331" cy="305581"/>
            <a:chOff x="2286001" y="6324600"/>
            <a:chExt cx="3847331" cy="305581"/>
          </a:xfrm>
        </p:grpSpPr>
        <p:sp>
          <p:nvSpPr>
            <p:cNvPr id="235" name="Rectangle 234">
              <a:extLst>
                <a:ext uri="{FF2B5EF4-FFF2-40B4-BE49-F238E27FC236}">
                  <a16:creationId xmlns:a16="http://schemas.microsoft.com/office/drawing/2014/main" id="{734B8D21-156B-428B-B76C-22AA6FBFDF82}"/>
                </a:ext>
              </a:extLst>
            </p:cNvPr>
            <p:cNvSpPr/>
            <p:nvPr/>
          </p:nvSpPr>
          <p:spPr>
            <a:xfrm>
              <a:off x="2286001" y="6324600"/>
              <a:ext cx="3705349" cy="305581"/>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rgbClr val="FFFFFF"/>
                </a:solidFill>
                <a:latin typeface="Arial" panose="020B0604020202020204" pitchFamily="34" charset="0"/>
                <a:cs typeface="Arial" panose="020B0604020202020204" pitchFamily="34" charset="0"/>
              </a:endParaRPr>
            </a:p>
          </p:txBody>
        </p:sp>
        <p:grpSp>
          <p:nvGrpSpPr>
            <p:cNvPr id="236" name="Group 235">
              <a:extLst>
                <a:ext uri="{FF2B5EF4-FFF2-40B4-BE49-F238E27FC236}">
                  <a16:creationId xmlns:a16="http://schemas.microsoft.com/office/drawing/2014/main" id="{53268A67-A819-4D36-83DE-A8EB3A5C997E}"/>
                </a:ext>
              </a:extLst>
            </p:cNvPr>
            <p:cNvGrpSpPr/>
            <p:nvPr/>
          </p:nvGrpSpPr>
          <p:grpSpPr>
            <a:xfrm>
              <a:off x="2358110" y="6330774"/>
              <a:ext cx="1243108" cy="293232"/>
              <a:chOff x="2358110" y="6330774"/>
              <a:chExt cx="1243108" cy="293232"/>
            </a:xfrm>
          </p:grpSpPr>
          <p:sp>
            <p:nvSpPr>
              <p:cNvPr id="243" name="Rectangle 242">
                <a:extLst>
                  <a:ext uri="{FF2B5EF4-FFF2-40B4-BE49-F238E27FC236}">
                    <a16:creationId xmlns:a16="http://schemas.microsoft.com/office/drawing/2014/main" id="{00745B9F-1B81-4EFB-85E8-F432379D7D2A}"/>
                  </a:ext>
                </a:extLst>
              </p:cNvPr>
              <p:cNvSpPr/>
              <p:nvPr/>
            </p:nvSpPr>
            <p:spPr>
              <a:xfrm>
                <a:off x="2510911" y="6330774"/>
                <a:ext cx="1090307"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Address</a:t>
                </a:r>
                <a:r>
                  <a:rPr lang="en-US" sz="700">
                    <a:solidFill>
                      <a:srgbClr val="000000"/>
                    </a:solidFill>
                    <a:latin typeface="Arial" panose="020B0604020202020204" pitchFamily="34" charset="0"/>
                    <a:cs typeface="Arial" panose="020B0604020202020204" pitchFamily="34" charset="0"/>
                  </a:rPr>
                  <a:t> (0.0 – 2.49)</a:t>
                </a:r>
              </a:p>
            </p:txBody>
          </p:sp>
          <p:sp>
            <p:nvSpPr>
              <p:cNvPr id="244" name="Oval 243">
                <a:extLst>
                  <a:ext uri="{FF2B5EF4-FFF2-40B4-BE49-F238E27FC236}">
                    <a16:creationId xmlns:a16="http://schemas.microsoft.com/office/drawing/2014/main" id="{37E7B834-D070-4CC9-8F1D-0331B24F966A}"/>
                  </a:ext>
                </a:extLst>
              </p:cNvPr>
              <p:cNvSpPr/>
              <p:nvPr/>
            </p:nvSpPr>
            <p:spPr bwMode="auto">
              <a:xfrm>
                <a:off x="2358110" y="6383722"/>
                <a:ext cx="201168" cy="201168"/>
              </a:xfrm>
              <a:prstGeom prst="ellipse">
                <a:avLst/>
              </a:prstGeom>
              <a:solidFill>
                <a:srgbClr val="DA7C3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237" name="Group 236">
              <a:extLst>
                <a:ext uri="{FF2B5EF4-FFF2-40B4-BE49-F238E27FC236}">
                  <a16:creationId xmlns:a16="http://schemas.microsoft.com/office/drawing/2014/main" id="{2DB22DB1-05F3-45C4-9220-461F0C2CE704}"/>
                </a:ext>
              </a:extLst>
            </p:cNvPr>
            <p:cNvGrpSpPr/>
            <p:nvPr/>
          </p:nvGrpSpPr>
          <p:grpSpPr>
            <a:xfrm>
              <a:off x="3654882" y="6330774"/>
              <a:ext cx="1279257" cy="293232"/>
              <a:chOff x="3543445" y="6330774"/>
              <a:chExt cx="1279257" cy="293232"/>
            </a:xfrm>
          </p:grpSpPr>
          <p:sp>
            <p:nvSpPr>
              <p:cNvPr id="241" name="Rectangle 240">
                <a:extLst>
                  <a:ext uri="{FF2B5EF4-FFF2-40B4-BE49-F238E27FC236}">
                    <a16:creationId xmlns:a16="http://schemas.microsoft.com/office/drawing/2014/main" id="{7CEFE0CC-1813-4D51-9AB6-4DB2F80D0462}"/>
                  </a:ext>
                </a:extLst>
              </p:cNvPr>
              <p:cNvSpPr/>
              <p:nvPr/>
            </p:nvSpPr>
            <p:spPr>
              <a:xfrm>
                <a:off x="3724803" y="6330774"/>
                <a:ext cx="109789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Monitor </a:t>
                </a:r>
                <a:r>
                  <a:rPr lang="en-US" sz="700">
                    <a:solidFill>
                      <a:srgbClr val="000000"/>
                    </a:solidFill>
                    <a:latin typeface="Arial" panose="020B0604020202020204" pitchFamily="34" charset="0"/>
                    <a:cs typeface="Arial" panose="020B0604020202020204" pitchFamily="34" charset="0"/>
                  </a:rPr>
                  <a:t>(2.5 – 3.99)</a:t>
                </a:r>
              </a:p>
            </p:txBody>
          </p:sp>
          <p:sp>
            <p:nvSpPr>
              <p:cNvPr id="242" name="Oval 241">
                <a:extLst>
                  <a:ext uri="{FF2B5EF4-FFF2-40B4-BE49-F238E27FC236}">
                    <a16:creationId xmlns:a16="http://schemas.microsoft.com/office/drawing/2014/main" id="{D94C7C25-ACE5-49C0-9BA5-F5399F79C71F}"/>
                  </a:ext>
                </a:extLst>
              </p:cNvPr>
              <p:cNvSpPr/>
              <p:nvPr/>
            </p:nvSpPr>
            <p:spPr bwMode="auto">
              <a:xfrm>
                <a:off x="3543445" y="6383722"/>
                <a:ext cx="201168" cy="201168"/>
              </a:xfrm>
              <a:prstGeom prst="ellipse">
                <a:avLst/>
              </a:prstGeom>
              <a:solidFill>
                <a:srgbClr val="FFDB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238" name="Group 237">
              <a:extLst>
                <a:ext uri="{FF2B5EF4-FFF2-40B4-BE49-F238E27FC236}">
                  <a16:creationId xmlns:a16="http://schemas.microsoft.com/office/drawing/2014/main" id="{793B159B-0E3C-4A20-A942-107D937A3032}"/>
                </a:ext>
              </a:extLst>
            </p:cNvPr>
            <p:cNvGrpSpPr/>
            <p:nvPr/>
          </p:nvGrpSpPr>
          <p:grpSpPr>
            <a:xfrm>
              <a:off x="4950833" y="6330774"/>
              <a:ext cx="1182499" cy="293232"/>
              <a:chOff x="4950833" y="6330774"/>
              <a:chExt cx="1182499" cy="293232"/>
            </a:xfrm>
          </p:grpSpPr>
          <p:sp>
            <p:nvSpPr>
              <p:cNvPr id="239" name="Rectangle 238">
                <a:extLst>
                  <a:ext uri="{FF2B5EF4-FFF2-40B4-BE49-F238E27FC236}">
                    <a16:creationId xmlns:a16="http://schemas.microsoft.com/office/drawing/2014/main" id="{6A2C82F5-20F8-4C18-9CCF-063DFB8B0711}"/>
                  </a:ext>
                </a:extLst>
              </p:cNvPr>
              <p:cNvSpPr/>
              <p:nvPr/>
            </p:nvSpPr>
            <p:spPr>
              <a:xfrm>
                <a:off x="5135943" y="6330774"/>
                <a:ext cx="99738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Ready</a:t>
                </a:r>
                <a:r>
                  <a:rPr lang="en-US" sz="700">
                    <a:solidFill>
                      <a:srgbClr val="000000"/>
                    </a:solidFill>
                    <a:latin typeface="Arial" panose="020B0604020202020204" pitchFamily="34" charset="0"/>
                    <a:cs typeface="Arial" panose="020B0604020202020204" pitchFamily="34" charset="0"/>
                  </a:rPr>
                  <a:t> (4.0 – 5.0)</a:t>
                </a:r>
              </a:p>
            </p:txBody>
          </p:sp>
          <p:sp>
            <p:nvSpPr>
              <p:cNvPr id="240" name="Oval 239">
                <a:extLst>
                  <a:ext uri="{FF2B5EF4-FFF2-40B4-BE49-F238E27FC236}">
                    <a16:creationId xmlns:a16="http://schemas.microsoft.com/office/drawing/2014/main" id="{6C53E0C0-19BF-4C87-B424-833B4A13CA1A}"/>
                  </a:ext>
                </a:extLst>
              </p:cNvPr>
              <p:cNvSpPr/>
              <p:nvPr/>
            </p:nvSpPr>
            <p:spPr bwMode="auto">
              <a:xfrm>
                <a:off x="4950833" y="6383722"/>
                <a:ext cx="201168" cy="201168"/>
              </a:xfrm>
              <a:prstGeom prst="ellipse">
                <a:avLst/>
              </a:prstGeom>
              <a:solidFill>
                <a:srgbClr val="5BCC3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grpSp>
        <p:nvGrpSpPr>
          <p:cNvPr id="245" name="Group 244">
            <a:extLst>
              <a:ext uri="{FF2B5EF4-FFF2-40B4-BE49-F238E27FC236}">
                <a16:creationId xmlns:a16="http://schemas.microsoft.com/office/drawing/2014/main" id="{C1763C4A-A4B9-456A-A46D-108B252B24B7}"/>
              </a:ext>
            </a:extLst>
          </p:cNvPr>
          <p:cNvGrpSpPr/>
          <p:nvPr/>
        </p:nvGrpSpPr>
        <p:grpSpPr>
          <a:xfrm>
            <a:off x="4481119" y="2879862"/>
            <a:ext cx="549635" cy="2501737"/>
            <a:chOff x="3258204" y="2696425"/>
            <a:chExt cx="549635" cy="2501737"/>
          </a:xfrm>
        </p:grpSpPr>
        <p:grpSp>
          <p:nvGrpSpPr>
            <p:cNvPr id="246" name="Group 245">
              <a:extLst>
                <a:ext uri="{FF2B5EF4-FFF2-40B4-BE49-F238E27FC236}">
                  <a16:creationId xmlns:a16="http://schemas.microsoft.com/office/drawing/2014/main" id="{212ADC82-820E-42F8-BA15-72948EC31B4B}"/>
                </a:ext>
              </a:extLst>
            </p:cNvPr>
            <p:cNvGrpSpPr/>
            <p:nvPr/>
          </p:nvGrpSpPr>
          <p:grpSpPr>
            <a:xfrm>
              <a:off x="3258204" y="2696425"/>
              <a:ext cx="549635" cy="442601"/>
              <a:chOff x="5038685" y="1430339"/>
              <a:chExt cx="549635" cy="442601"/>
            </a:xfrm>
          </p:grpSpPr>
          <p:sp>
            <p:nvSpPr>
              <p:cNvPr id="256" name="Oval 255">
                <a:extLst>
                  <a:ext uri="{FF2B5EF4-FFF2-40B4-BE49-F238E27FC236}">
                    <a16:creationId xmlns:a16="http://schemas.microsoft.com/office/drawing/2014/main" id="{7873E26E-6154-4DB1-8A87-40D46E67B7BB}"/>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57" name="TextBox 256">
                <a:extLst>
                  <a:ext uri="{FF2B5EF4-FFF2-40B4-BE49-F238E27FC236}">
                    <a16:creationId xmlns:a16="http://schemas.microsoft.com/office/drawing/2014/main" id="{CC86632D-BABE-4866-BB14-D9EAB5927A1D}"/>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3.3</a:t>
                </a:r>
              </a:p>
            </p:txBody>
          </p:sp>
        </p:grpSp>
        <p:grpSp>
          <p:nvGrpSpPr>
            <p:cNvPr id="247" name="Group 246">
              <a:extLst>
                <a:ext uri="{FF2B5EF4-FFF2-40B4-BE49-F238E27FC236}">
                  <a16:creationId xmlns:a16="http://schemas.microsoft.com/office/drawing/2014/main" id="{C9A5B79E-9A07-454C-9AC4-69E5A31DC8A4}"/>
                </a:ext>
              </a:extLst>
            </p:cNvPr>
            <p:cNvGrpSpPr/>
            <p:nvPr/>
          </p:nvGrpSpPr>
          <p:grpSpPr>
            <a:xfrm>
              <a:off x="3258204" y="3382804"/>
              <a:ext cx="549635" cy="442601"/>
              <a:chOff x="5038685" y="1430339"/>
              <a:chExt cx="549635" cy="442601"/>
            </a:xfrm>
          </p:grpSpPr>
          <p:sp>
            <p:nvSpPr>
              <p:cNvPr id="254" name="Oval 253">
                <a:extLst>
                  <a:ext uri="{FF2B5EF4-FFF2-40B4-BE49-F238E27FC236}">
                    <a16:creationId xmlns:a16="http://schemas.microsoft.com/office/drawing/2014/main" id="{2B57B1B6-D9FB-4D6B-8F6B-7C65AECA3F6D}"/>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55" name="TextBox 254">
                <a:extLst>
                  <a:ext uri="{FF2B5EF4-FFF2-40B4-BE49-F238E27FC236}">
                    <a16:creationId xmlns:a16="http://schemas.microsoft.com/office/drawing/2014/main" id="{45241F9F-A468-4CCD-BD3D-29299FE80BE4}"/>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3.4</a:t>
                </a:r>
              </a:p>
            </p:txBody>
          </p:sp>
        </p:grpSp>
        <p:grpSp>
          <p:nvGrpSpPr>
            <p:cNvPr id="248" name="Group 247">
              <a:extLst>
                <a:ext uri="{FF2B5EF4-FFF2-40B4-BE49-F238E27FC236}">
                  <a16:creationId xmlns:a16="http://schemas.microsoft.com/office/drawing/2014/main" id="{0627A7A9-4DBB-40C6-B180-57C53DAA3464}"/>
                </a:ext>
              </a:extLst>
            </p:cNvPr>
            <p:cNvGrpSpPr/>
            <p:nvPr/>
          </p:nvGrpSpPr>
          <p:grpSpPr>
            <a:xfrm>
              <a:off x="3258204" y="4069183"/>
              <a:ext cx="549635" cy="442601"/>
              <a:chOff x="5038685" y="1430339"/>
              <a:chExt cx="549635" cy="442601"/>
            </a:xfrm>
          </p:grpSpPr>
          <p:sp>
            <p:nvSpPr>
              <p:cNvPr id="252" name="Oval 251">
                <a:extLst>
                  <a:ext uri="{FF2B5EF4-FFF2-40B4-BE49-F238E27FC236}">
                    <a16:creationId xmlns:a16="http://schemas.microsoft.com/office/drawing/2014/main" id="{EB076F6B-9B49-4DEC-90D0-EF91A3AFE032}"/>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53" name="TextBox 252">
                <a:extLst>
                  <a:ext uri="{FF2B5EF4-FFF2-40B4-BE49-F238E27FC236}">
                    <a16:creationId xmlns:a16="http://schemas.microsoft.com/office/drawing/2014/main" id="{7EF103BD-52CC-4902-A8D3-9AB45B1369C0}"/>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3.6</a:t>
                </a:r>
              </a:p>
            </p:txBody>
          </p:sp>
        </p:grpSp>
        <p:grpSp>
          <p:nvGrpSpPr>
            <p:cNvPr id="249" name="Group 248">
              <a:extLst>
                <a:ext uri="{FF2B5EF4-FFF2-40B4-BE49-F238E27FC236}">
                  <a16:creationId xmlns:a16="http://schemas.microsoft.com/office/drawing/2014/main" id="{EE742A1E-C8AF-488B-A6D3-5CA8A83A06DC}"/>
                </a:ext>
              </a:extLst>
            </p:cNvPr>
            <p:cNvGrpSpPr/>
            <p:nvPr/>
          </p:nvGrpSpPr>
          <p:grpSpPr>
            <a:xfrm>
              <a:off x="3258204" y="4755561"/>
              <a:ext cx="549635" cy="442601"/>
              <a:chOff x="5038685" y="1430339"/>
              <a:chExt cx="549635" cy="442601"/>
            </a:xfrm>
          </p:grpSpPr>
          <p:sp>
            <p:nvSpPr>
              <p:cNvPr id="250" name="Oval 249">
                <a:extLst>
                  <a:ext uri="{FF2B5EF4-FFF2-40B4-BE49-F238E27FC236}">
                    <a16:creationId xmlns:a16="http://schemas.microsoft.com/office/drawing/2014/main" id="{E4BAC11D-65AE-436F-AD10-A939B50E2054}"/>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51" name="TextBox 250">
                <a:extLst>
                  <a:ext uri="{FF2B5EF4-FFF2-40B4-BE49-F238E27FC236}">
                    <a16:creationId xmlns:a16="http://schemas.microsoft.com/office/drawing/2014/main" id="{23DE6999-0D0F-4108-9471-8AAE36081619}"/>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3.7</a:t>
                </a:r>
              </a:p>
            </p:txBody>
          </p:sp>
        </p:grpSp>
      </p:grpSp>
      <p:grpSp>
        <p:nvGrpSpPr>
          <p:cNvPr id="258" name="Group 257">
            <a:extLst>
              <a:ext uri="{FF2B5EF4-FFF2-40B4-BE49-F238E27FC236}">
                <a16:creationId xmlns:a16="http://schemas.microsoft.com/office/drawing/2014/main" id="{D668AB43-7E8D-447E-94F3-47855C167EA7}"/>
              </a:ext>
            </a:extLst>
          </p:cNvPr>
          <p:cNvGrpSpPr/>
          <p:nvPr/>
        </p:nvGrpSpPr>
        <p:grpSpPr>
          <a:xfrm>
            <a:off x="5704034" y="2879862"/>
            <a:ext cx="549635" cy="2501737"/>
            <a:chOff x="3258204" y="2696425"/>
            <a:chExt cx="549635" cy="2501737"/>
          </a:xfrm>
        </p:grpSpPr>
        <p:grpSp>
          <p:nvGrpSpPr>
            <p:cNvPr id="259" name="Group 258">
              <a:extLst>
                <a:ext uri="{FF2B5EF4-FFF2-40B4-BE49-F238E27FC236}">
                  <a16:creationId xmlns:a16="http://schemas.microsoft.com/office/drawing/2014/main" id="{FFC12B68-805A-4856-9769-4F6407ADD045}"/>
                </a:ext>
              </a:extLst>
            </p:cNvPr>
            <p:cNvGrpSpPr/>
            <p:nvPr/>
          </p:nvGrpSpPr>
          <p:grpSpPr>
            <a:xfrm>
              <a:off x="3258204" y="2696425"/>
              <a:ext cx="549635" cy="442601"/>
              <a:chOff x="5038685" y="1430339"/>
              <a:chExt cx="549635" cy="442601"/>
            </a:xfrm>
          </p:grpSpPr>
          <p:sp>
            <p:nvSpPr>
              <p:cNvPr id="269" name="Oval 268">
                <a:extLst>
                  <a:ext uri="{FF2B5EF4-FFF2-40B4-BE49-F238E27FC236}">
                    <a16:creationId xmlns:a16="http://schemas.microsoft.com/office/drawing/2014/main" id="{A59A055B-DA19-47A4-9537-43237420A6B7}"/>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70" name="TextBox 269">
                <a:extLst>
                  <a:ext uri="{FF2B5EF4-FFF2-40B4-BE49-F238E27FC236}">
                    <a16:creationId xmlns:a16="http://schemas.microsoft.com/office/drawing/2014/main" id="{E518833D-9354-4757-8989-B45226BC9E42}"/>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3.1</a:t>
                </a:r>
              </a:p>
            </p:txBody>
          </p:sp>
        </p:grpSp>
        <p:grpSp>
          <p:nvGrpSpPr>
            <p:cNvPr id="260" name="Group 259">
              <a:extLst>
                <a:ext uri="{FF2B5EF4-FFF2-40B4-BE49-F238E27FC236}">
                  <a16:creationId xmlns:a16="http://schemas.microsoft.com/office/drawing/2014/main" id="{A0337B98-4E80-48AB-B3D6-E40B54C8771F}"/>
                </a:ext>
              </a:extLst>
            </p:cNvPr>
            <p:cNvGrpSpPr/>
            <p:nvPr/>
          </p:nvGrpSpPr>
          <p:grpSpPr>
            <a:xfrm>
              <a:off x="3258204" y="3382804"/>
              <a:ext cx="549635" cy="442601"/>
              <a:chOff x="5038685" y="1430339"/>
              <a:chExt cx="549635" cy="442601"/>
            </a:xfrm>
          </p:grpSpPr>
          <p:sp>
            <p:nvSpPr>
              <p:cNvPr id="267" name="Oval 266">
                <a:extLst>
                  <a:ext uri="{FF2B5EF4-FFF2-40B4-BE49-F238E27FC236}">
                    <a16:creationId xmlns:a16="http://schemas.microsoft.com/office/drawing/2014/main" id="{C2667E49-3925-41FF-A8D5-10EFBF3AA028}"/>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68" name="TextBox 267">
                <a:extLst>
                  <a:ext uri="{FF2B5EF4-FFF2-40B4-BE49-F238E27FC236}">
                    <a16:creationId xmlns:a16="http://schemas.microsoft.com/office/drawing/2014/main" id="{EC0FACBA-D891-4AF6-9D5B-72A1A1958A5C}"/>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3.2</a:t>
                </a:r>
              </a:p>
            </p:txBody>
          </p:sp>
        </p:grpSp>
        <p:grpSp>
          <p:nvGrpSpPr>
            <p:cNvPr id="261" name="Group 260">
              <a:extLst>
                <a:ext uri="{FF2B5EF4-FFF2-40B4-BE49-F238E27FC236}">
                  <a16:creationId xmlns:a16="http://schemas.microsoft.com/office/drawing/2014/main" id="{624D9A55-EAC0-4939-B2A8-41A23FFB7D33}"/>
                </a:ext>
              </a:extLst>
            </p:cNvPr>
            <p:cNvGrpSpPr/>
            <p:nvPr/>
          </p:nvGrpSpPr>
          <p:grpSpPr>
            <a:xfrm>
              <a:off x="3258204" y="4069183"/>
              <a:ext cx="549635" cy="442601"/>
              <a:chOff x="5038685" y="1430339"/>
              <a:chExt cx="549635" cy="442601"/>
            </a:xfrm>
          </p:grpSpPr>
          <p:sp>
            <p:nvSpPr>
              <p:cNvPr id="265" name="Oval 264">
                <a:extLst>
                  <a:ext uri="{FF2B5EF4-FFF2-40B4-BE49-F238E27FC236}">
                    <a16:creationId xmlns:a16="http://schemas.microsoft.com/office/drawing/2014/main" id="{9DA8B973-B6D1-4042-9457-F6A9231295C3}"/>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66" name="TextBox 265">
                <a:extLst>
                  <a:ext uri="{FF2B5EF4-FFF2-40B4-BE49-F238E27FC236}">
                    <a16:creationId xmlns:a16="http://schemas.microsoft.com/office/drawing/2014/main" id="{1B3BE3E4-E4DC-4CFE-A055-BEF31047F6ED}"/>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3.5</a:t>
                </a:r>
              </a:p>
            </p:txBody>
          </p:sp>
        </p:grpSp>
        <p:grpSp>
          <p:nvGrpSpPr>
            <p:cNvPr id="262" name="Group 261">
              <a:extLst>
                <a:ext uri="{FF2B5EF4-FFF2-40B4-BE49-F238E27FC236}">
                  <a16:creationId xmlns:a16="http://schemas.microsoft.com/office/drawing/2014/main" id="{BFCD536D-E98E-44F0-AFE3-5D1CCCDF5A23}"/>
                </a:ext>
              </a:extLst>
            </p:cNvPr>
            <p:cNvGrpSpPr/>
            <p:nvPr/>
          </p:nvGrpSpPr>
          <p:grpSpPr>
            <a:xfrm>
              <a:off x="3258204" y="4755561"/>
              <a:ext cx="549635" cy="442601"/>
              <a:chOff x="5038685" y="1430339"/>
              <a:chExt cx="549635" cy="442601"/>
            </a:xfrm>
          </p:grpSpPr>
          <p:sp>
            <p:nvSpPr>
              <p:cNvPr id="263" name="Oval 262">
                <a:extLst>
                  <a:ext uri="{FF2B5EF4-FFF2-40B4-BE49-F238E27FC236}">
                    <a16:creationId xmlns:a16="http://schemas.microsoft.com/office/drawing/2014/main" id="{DCD78F76-C3E5-40E7-9CC3-CEDCA92D8208}"/>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64" name="TextBox 263">
                <a:extLst>
                  <a:ext uri="{FF2B5EF4-FFF2-40B4-BE49-F238E27FC236}">
                    <a16:creationId xmlns:a16="http://schemas.microsoft.com/office/drawing/2014/main" id="{1C3CEC60-BE27-4D1B-A769-164184B21923}"/>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3.6</a:t>
                </a:r>
              </a:p>
            </p:txBody>
          </p:sp>
        </p:grpSp>
      </p:grpSp>
      <p:grpSp>
        <p:nvGrpSpPr>
          <p:cNvPr id="271" name="Group 270">
            <a:extLst>
              <a:ext uri="{FF2B5EF4-FFF2-40B4-BE49-F238E27FC236}">
                <a16:creationId xmlns:a16="http://schemas.microsoft.com/office/drawing/2014/main" id="{734A118F-0BF4-4D53-A1BA-6BEECA14C1C6}"/>
              </a:ext>
            </a:extLst>
          </p:cNvPr>
          <p:cNvGrpSpPr/>
          <p:nvPr/>
        </p:nvGrpSpPr>
        <p:grpSpPr>
          <a:xfrm>
            <a:off x="6926949" y="2879862"/>
            <a:ext cx="549635" cy="2501737"/>
            <a:chOff x="3258204" y="2696425"/>
            <a:chExt cx="549635" cy="2501737"/>
          </a:xfrm>
        </p:grpSpPr>
        <p:grpSp>
          <p:nvGrpSpPr>
            <p:cNvPr id="272" name="Group 271">
              <a:extLst>
                <a:ext uri="{FF2B5EF4-FFF2-40B4-BE49-F238E27FC236}">
                  <a16:creationId xmlns:a16="http://schemas.microsoft.com/office/drawing/2014/main" id="{57E951CF-D67E-4B87-9814-659E2E6AA468}"/>
                </a:ext>
              </a:extLst>
            </p:cNvPr>
            <p:cNvGrpSpPr/>
            <p:nvPr/>
          </p:nvGrpSpPr>
          <p:grpSpPr>
            <a:xfrm>
              <a:off x="3258204" y="2696425"/>
              <a:ext cx="549635" cy="442601"/>
              <a:chOff x="5038685" y="1430339"/>
              <a:chExt cx="549635" cy="442601"/>
            </a:xfrm>
          </p:grpSpPr>
          <p:sp>
            <p:nvSpPr>
              <p:cNvPr id="282" name="Oval 281">
                <a:extLst>
                  <a:ext uri="{FF2B5EF4-FFF2-40B4-BE49-F238E27FC236}">
                    <a16:creationId xmlns:a16="http://schemas.microsoft.com/office/drawing/2014/main" id="{076F2AA9-0FF1-4CED-A087-5B4C2035F5A7}"/>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83" name="TextBox 282">
                <a:extLst>
                  <a:ext uri="{FF2B5EF4-FFF2-40B4-BE49-F238E27FC236}">
                    <a16:creationId xmlns:a16="http://schemas.microsoft.com/office/drawing/2014/main" id="{796C0D69-1215-47E4-908A-BF9181606257}"/>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3.1</a:t>
                </a:r>
              </a:p>
            </p:txBody>
          </p:sp>
        </p:grpSp>
        <p:grpSp>
          <p:nvGrpSpPr>
            <p:cNvPr id="273" name="Group 272">
              <a:extLst>
                <a:ext uri="{FF2B5EF4-FFF2-40B4-BE49-F238E27FC236}">
                  <a16:creationId xmlns:a16="http://schemas.microsoft.com/office/drawing/2014/main" id="{3B236C3D-B57E-4D8C-85E0-F75603B45D3C}"/>
                </a:ext>
              </a:extLst>
            </p:cNvPr>
            <p:cNvGrpSpPr/>
            <p:nvPr/>
          </p:nvGrpSpPr>
          <p:grpSpPr>
            <a:xfrm>
              <a:off x="3258204" y="3382804"/>
              <a:ext cx="549635" cy="442601"/>
              <a:chOff x="5038685" y="1430339"/>
              <a:chExt cx="549635" cy="442601"/>
            </a:xfrm>
          </p:grpSpPr>
          <p:sp>
            <p:nvSpPr>
              <p:cNvPr id="280" name="Oval 279">
                <a:extLst>
                  <a:ext uri="{FF2B5EF4-FFF2-40B4-BE49-F238E27FC236}">
                    <a16:creationId xmlns:a16="http://schemas.microsoft.com/office/drawing/2014/main" id="{880E965B-9262-44C1-899F-3D50A11F1207}"/>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81" name="TextBox 280">
                <a:extLst>
                  <a:ext uri="{FF2B5EF4-FFF2-40B4-BE49-F238E27FC236}">
                    <a16:creationId xmlns:a16="http://schemas.microsoft.com/office/drawing/2014/main" id="{9C02D91C-EBB7-4FB7-9FA6-2CF631FFFEEC}"/>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3.2</a:t>
                </a:r>
              </a:p>
            </p:txBody>
          </p:sp>
        </p:grpSp>
        <p:grpSp>
          <p:nvGrpSpPr>
            <p:cNvPr id="274" name="Group 273">
              <a:extLst>
                <a:ext uri="{FF2B5EF4-FFF2-40B4-BE49-F238E27FC236}">
                  <a16:creationId xmlns:a16="http://schemas.microsoft.com/office/drawing/2014/main" id="{8A38F1C5-4AE6-4FF4-966C-43AE99440D05}"/>
                </a:ext>
              </a:extLst>
            </p:cNvPr>
            <p:cNvGrpSpPr/>
            <p:nvPr/>
          </p:nvGrpSpPr>
          <p:grpSpPr>
            <a:xfrm>
              <a:off x="3258204" y="4069183"/>
              <a:ext cx="549635" cy="442601"/>
              <a:chOff x="5038685" y="1430339"/>
              <a:chExt cx="549635" cy="442601"/>
            </a:xfrm>
          </p:grpSpPr>
          <p:sp>
            <p:nvSpPr>
              <p:cNvPr id="278" name="Oval 277">
                <a:extLst>
                  <a:ext uri="{FF2B5EF4-FFF2-40B4-BE49-F238E27FC236}">
                    <a16:creationId xmlns:a16="http://schemas.microsoft.com/office/drawing/2014/main" id="{9A196E7E-9961-469D-89CB-DF68BB9BC512}"/>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79" name="TextBox 278">
                <a:extLst>
                  <a:ext uri="{FF2B5EF4-FFF2-40B4-BE49-F238E27FC236}">
                    <a16:creationId xmlns:a16="http://schemas.microsoft.com/office/drawing/2014/main" id="{AF06FD01-11C8-4688-9FE0-70BED1F7D8DF}"/>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3.5</a:t>
                </a:r>
              </a:p>
            </p:txBody>
          </p:sp>
        </p:grpSp>
        <p:grpSp>
          <p:nvGrpSpPr>
            <p:cNvPr id="275" name="Group 274">
              <a:extLst>
                <a:ext uri="{FF2B5EF4-FFF2-40B4-BE49-F238E27FC236}">
                  <a16:creationId xmlns:a16="http://schemas.microsoft.com/office/drawing/2014/main" id="{B9120812-7CF5-4239-BDF9-2EC7242FC64D}"/>
                </a:ext>
              </a:extLst>
            </p:cNvPr>
            <p:cNvGrpSpPr/>
            <p:nvPr/>
          </p:nvGrpSpPr>
          <p:grpSpPr>
            <a:xfrm>
              <a:off x="3258204" y="4755561"/>
              <a:ext cx="549635" cy="442601"/>
              <a:chOff x="5038685" y="1430339"/>
              <a:chExt cx="549635" cy="442601"/>
            </a:xfrm>
          </p:grpSpPr>
          <p:sp>
            <p:nvSpPr>
              <p:cNvPr id="276" name="Oval 275">
                <a:extLst>
                  <a:ext uri="{FF2B5EF4-FFF2-40B4-BE49-F238E27FC236}">
                    <a16:creationId xmlns:a16="http://schemas.microsoft.com/office/drawing/2014/main" id="{6E6E82A8-A062-4674-AA4C-15765460A32C}"/>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77" name="TextBox 276">
                <a:extLst>
                  <a:ext uri="{FF2B5EF4-FFF2-40B4-BE49-F238E27FC236}">
                    <a16:creationId xmlns:a16="http://schemas.microsoft.com/office/drawing/2014/main" id="{FE61CFB2-970E-4292-9CBA-D4676EA5939B}"/>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3.6</a:t>
                </a:r>
              </a:p>
            </p:txBody>
          </p:sp>
        </p:grpSp>
      </p:grpSp>
      <p:grpSp>
        <p:nvGrpSpPr>
          <p:cNvPr id="284" name="Group 283">
            <a:extLst>
              <a:ext uri="{FF2B5EF4-FFF2-40B4-BE49-F238E27FC236}">
                <a16:creationId xmlns:a16="http://schemas.microsoft.com/office/drawing/2014/main" id="{3B5B72F5-B458-4D5A-973C-6AFA3E8C7BC6}"/>
              </a:ext>
            </a:extLst>
          </p:cNvPr>
          <p:cNvGrpSpPr/>
          <p:nvPr/>
        </p:nvGrpSpPr>
        <p:grpSpPr>
          <a:xfrm>
            <a:off x="8149864" y="2879862"/>
            <a:ext cx="549635" cy="2501737"/>
            <a:chOff x="3258204" y="2696425"/>
            <a:chExt cx="549635" cy="2501737"/>
          </a:xfrm>
        </p:grpSpPr>
        <p:grpSp>
          <p:nvGrpSpPr>
            <p:cNvPr id="285" name="Group 284">
              <a:extLst>
                <a:ext uri="{FF2B5EF4-FFF2-40B4-BE49-F238E27FC236}">
                  <a16:creationId xmlns:a16="http://schemas.microsoft.com/office/drawing/2014/main" id="{33F6305D-6D51-445F-8F0A-8F2A19DFD920}"/>
                </a:ext>
              </a:extLst>
            </p:cNvPr>
            <p:cNvGrpSpPr/>
            <p:nvPr/>
          </p:nvGrpSpPr>
          <p:grpSpPr>
            <a:xfrm>
              <a:off x="3258204" y="2696425"/>
              <a:ext cx="549635" cy="442601"/>
              <a:chOff x="5038685" y="1430339"/>
              <a:chExt cx="549635" cy="442601"/>
            </a:xfrm>
          </p:grpSpPr>
          <p:sp>
            <p:nvSpPr>
              <p:cNvPr id="295" name="Oval 294">
                <a:extLst>
                  <a:ext uri="{FF2B5EF4-FFF2-40B4-BE49-F238E27FC236}">
                    <a16:creationId xmlns:a16="http://schemas.microsoft.com/office/drawing/2014/main" id="{E5B64280-E0F4-4685-880E-546D99CB1186}"/>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96" name="TextBox 295">
                <a:extLst>
                  <a:ext uri="{FF2B5EF4-FFF2-40B4-BE49-F238E27FC236}">
                    <a16:creationId xmlns:a16="http://schemas.microsoft.com/office/drawing/2014/main" id="{AC2153F1-6A06-43E3-BB43-B395FFA0FD6B}"/>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3.5</a:t>
                </a:r>
              </a:p>
            </p:txBody>
          </p:sp>
        </p:grpSp>
        <p:grpSp>
          <p:nvGrpSpPr>
            <p:cNvPr id="286" name="Group 285">
              <a:extLst>
                <a:ext uri="{FF2B5EF4-FFF2-40B4-BE49-F238E27FC236}">
                  <a16:creationId xmlns:a16="http://schemas.microsoft.com/office/drawing/2014/main" id="{D9E1F761-FB12-4537-AD24-DD36F5D8D29A}"/>
                </a:ext>
              </a:extLst>
            </p:cNvPr>
            <p:cNvGrpSpPr/>
            <p:nvPr/>
          </p:nvGrpSpPr>
          <p:grpSpPr>
            <a:xfrm>
              <a:off x="3258204" y="3382804"/>
              <a:ext cx="549635" cy="442601"/>
              <a:chOff x="5038685" y="1430339"/>
              <a:chExt cx="549635" cy="442601"/>
            </a:xfrm>
          </p:grpSpPr>
          <p:sp>
            <p:nvSpPr>
              <p:cNvPr id="293" name="Oval 292">
                <a:extLst>
                  <a:ext uri="{FF2B5EF4-FFF2-40B4-BE49-F238E27FC236}">
                    <a16:creationId xmlns:a16="http://schemas.microsoft.com/office/drawing/2014/main" id="{7E69D113-ADBC-49D6-B626-B89BA9B46BFD}"/>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94" name="TextBox 293">
                <a:extLst>
                  <a:ext uri="{FF2B5EF4-FFF2-40B4-BE49-F238E27FC236}">
                    <a16:creationId xmlns:a16="http://schemas.microsoft.com/office/drawing/2014/main" id="{21343372-34B0-4B0B-B272-65AD6691E931}"/>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3.5</a:t>
                </a:r>
              </a:p>
            </p:txBody>
          </p:sp>
        </p:grpSp>
        <p:grpSp>
          <p:nvGrpSpPr>
            <p:cNvPr id="287" name="Group 286">
              <a:extLst>
                <a:ext uri="{FF2B5EF4-FFF2-40B4-BE49-F238E27FC236}">
                  <a16:creationId xmlns:a16="http://schemas.microsoft.com/office/drawing/2014/main" id="{666EE778-6D22-465C-A761-0B97B53EE5E0}"/>
                </a:ext>
              </a:extLst>
            </p:cNvPr>
            <p:cNvGrpSpPr/>
            <p:nvPr/>
          </p:nvGrpSpPr>
          <p:grpSpPr>
            <a:xfrm>
              <a:off x="3258204" y="4069183"/>
              <a:ext cx="549635" cy="442601"/>
              <a:chOff x="5038685" y="1430339"/>
              <a:chExt cx="549635" cy="442601"/>
            </a:xfrm>
          </p:grpSpPr>
          <p:sp>
            <p:nvSpPr>
              <p:cNvPr id="291" name="Oval 290">
                <a:extLst>
                  <a:ext uri="{FF2B5EF4-FFF2-40B4-BE49-F238E27FC236}">
                    <a16:creationId xmlns:a16="http://schemas.microsoft.com/office/drawing/2014/main" id="{49BEC19B-B6CF-4408-8C74-1005FD14C88E}"/>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92" name="TextBox 291">
                <a:extLst>
                  <a:ext uri="{FF2B5EF4-FFF2-40B4-BE49-F238E27FC236}">
                    <a16:creationId xmlns:a16="http://schemas.microsoft.com/office/drawing/2014/main" id="{9E01CC0D-CA17-4E3D-AB5B-F3C187A407D9}"/>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3.8</a:t>
                </a:r>
              </a:p>
            </p:txBody>
          </p:sp>
        </p:grpSp>
        <p:grpSp>
          <p:nvGrpSpPr>
            <p:cNvPr id="288" name="Group 287">
              <a:extLst>
                <a:ext uri="{FF2B5EF4-FFF2-40B4-BE49-F238E27FC236}">
                  <a16:creationId xmlns:a16="http://schemas.microsoft.com/office/drawing/2014/main" id="{044869DA-CB90-4853-8B61-8D442C8F9429}"/>
                </a:ext>
              </a:extLst>
            </p:cNvPr>
            <p:cNvGrpSpPr/>
            <p:nvPr/>
          </p:nvGrpSpPr>
          <p:grpSpPr>
            <a:xfrm>
              <a:off x="3258204" y="4755561"/>
              <a:ext cx="549635" cy="442601"/>
              <a:chOff x="5038685" y="1430339"/>
              <a:chExt cx="549635" cy="442601"/>
            </a:xfrm>
          </p:grpSpPr>
          <p:sp>
            <p:nvSpPr>
              <p:cNvPr id="289" name="Oval 288">
                <a:extLst>
                  <a:ext uri="{FF2B5EF4-FFF2-40B4-BE49-F238E27FC236}">
                    <a16:creationId xmlns:a16="http://schemas.microsoft.com/office/drawing/2014/main" id="{4798BA6A-DA2D-41C2-ADBA-9A5A842E38AD}"/>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90" name="TextBox 289">
                <a:extLst>
                  <a:ext uri="{FF2B5EF4-FFF2-40B4-BE49-F238E27FC236}">
                    <a16:creationId xmlns:a16="http://schemas.microsoft.com/office/drawing/2014/main" id="{95EEE264-FAFD-47C5-B6BC-FD5A53E60A83}"/>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3.8</a:t>
                </a:r>
              </a:p>
            </p:txBody>
          </p:sp>
        </p:grpSp>
      </p:grpSp>
      <p:grpSp>
        <p:nvGrpSpPr>
          <p:cNvPr id="297" name="Group 296">
            <a:extLst>
              <a:ext uri="{FF2B5EF4-FFF2-40B4-BE49-F238E27FC236}">
                <a16:creationId xmlns:a16="http://schemas.microsoft.com/office/drawing/2014/main" id="{425E80BF-BD63-41E7-986D-9E8655832539}"/>
              </a:ext>
            </a:extLst>
          </p:cNvPr>
          <p:cNvGrpSpPr/>
          <p:nvPr/>
        </p:nvGrpSpPr>
        <p:grpSpPr>
          <a:xfrm>
            <a:off x="9372778" y="2879862"/>
            <a:ext cx="549635" cy="2501737"/>
            <a:chOff x="3258204" y="2696425"/>
            <a:chExt cx="549635" cy="2501737"/>
          </a:xfrm>
        </p:grpSpPr>
        <p:grpSp>
          <p:nvGrpSpPr>
            <p:cNvPr id="298" name="Group 297">
              <a:extLst>
                <a:ext uri="{FF2B5EF4-FFF2-40B4-BE49-F238E27FC236}">
                  <a16:creationId xmlns:a16="http://schemas.microsoft.com/office/drawing/2014/main" id="{1706AA0D-1400-4361-84B0-E48CF6189B0B}"/>
                </a:ext>
              </a:extLst>
            </p:cNvPr>
            <p:cNvGrpSpPr/>
            <p:nvPr/>
          </p:nvGrpSpPr>
          <p:grpSpPr>
            <a:xfrm>
              <a:off x="3258204" y="2696425"/>
              <a:ext cx="549635" cy="442601"/>
              <a:chOff x="5038685" y="1430339"/>
              <a:chExt cx="549635" cy="442601"/>
            </a:xfrm>
          </p:grpSpPr>
          <p:sp>
            <p:nvSpPr>
              <p:cNvPr id="308" name="Oval 307">
                <a:extLst>
                  <a:ext uri="{FF2B5EF4-FFF2-40B4-BE49-F238E27FC236}">
                    <a16:creationId xmlns:a16="http://schemas.microsoft.com/office/drawing/2014/main" id="{DBD9DC37-E194-490C-9205-40A28997972F}"/>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309" name="TextBox 308">
                <a:extLst>
                  <a:ext uri="{FF2B5EF4-FFF2-40B4-BE49-F238E27FC236}">
                    <a16:creationId xmlns:a16="http://schemas.microsoft.com/office/drawing/2014/main" id="{BED17862-E3C9-4DA4-8A05-5A605F1AB316}"/>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3.4</a:t>
                </a:r>
              </a:p>
            </p:txBody>
          </p:sp>
        </p:grpSp>
        <p:grpSp>
          <p:nvGrpSpPr>
            <p:cNvPr id="299" name="Group 298">
              <a:extLst>
                <a:ext uri="{FF2B5EF4-FFF2-40B4-BE49-F238E27FC236}">
                  <a16:creationId xmlns:a16="http://schemas.microsoft.com/office/drawing/2014/main" id="{F9783BB6-7973-4E15-9E4E-B75AE897EF7C}"/>
                </a:ext>
              </a:extLst>
            </p:cNvPr>
            <p:cNvGrpSpPr/>
            <p:nvPr/>
          </p:nvGrpSpPr>
          <p:grpSpPr>
            <a:xfrm>
              <a:off x="3258204" y="3382804"/>
              <a:ext cx="549635" cy="442601"/>
              <a:chOff x="5038685" y="1430339"/>
              <a:chExt cx="549635" cy="442601"/>
            </a:xfrm>
          </p:grpSpPr>
          <p:sp>
            <p:nvSpPr>
              <p:cNvPr id="306" name="Oval 305">
                <a:extLst>
                  <a:ext uri="{FF2B5EF4-FFF2-40B4-BE49-F238E27FC236}">
                    <a16:creationId xmlns:a16="http://schemas.microsoft.com/office/drawing/2014/main" id="{91798F63-B63C-44BD-AD90-E3E265F8103C}"/>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307" name="TextBox 306">
                <a:extLst>
                  <a:ext uri="{FF2B5EF4-FFF2-40B4-BE49-F238E27FC236}">
                    <a16:creationId xmlns:a16="http://schemas.microsoft.com/office/drawing/2014/main" id="{EBF8F3D6-6AAC-4F85-9356-513C165315FA}"/>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3.8</a:t>
                </a:r>
              </a:p>
            </p:txBody>
          </p:sp>
        </p:grpSp>
        <p:grpSp>
          <p:nvGrpSpPr>
            <p:cNvPr id="300" name="Group 299">
              <a:extLst>
                <a:ext uri="{FF2B5EF4-FFF2-40B4-BE49-F238E27FC236}">
                  <a16:creationId xmlns:a16="http://schemas.microsoft.com/office/drawing/2014/main" id="{BFF576E2-95D9-4B3C-B4C6-1BADDD85DD2E}"/>
                </a:ext>
              </a:extLst>
            </p:cNvPr>
            <p:cNvGrpSpPr/>
            <p:nvPr/>
          </p:nvGrpSpPr>
          <p:grpSpPr>
            <a:xfrm>
              <a:off x="3258204" y="4069183"/>
              <a:ext cx="549635" cy="442601"/>
              <a:chOff x="5038685" y="1430339"/>
              <a:chExt cx="549635" cy="442601"/>
            </a:xfrm>
          </p:grpSpPr>
          <p:sp>
            <p:nvSpPr>
              <p:cNvPr id="304" name="Oval 303">
                <a:extLst>
                  <a:ext uri="{FF2B5EF4-FFF2-40B4-BE49-F238E27FC236}">
                    <a16:creationId xmlns:a16="http://schemas.microsoft.com/office/drawing/2014/main" id="{4C89E22E-07D7-4E38-A719-B92B13E2DDEF}"/>
                  </a:ext>
                </a:extLst>
              </p:cNvPr>
              <p:cNvSpPr/>
              <p:nvPr/>
            </p:nvSpPr>
            <p:spPr bwMode="auto">
              <a:xfrm>
                <a:off x="5098614" y="1430339"/>
                <a:ext cx="442601" cy="442601"/>
              </a:xfrm>
              <a:prstGeom prst="ellipse">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305" name="TextBox 304">
                <a:extLst>
                  <a:ext uri="{FF2B5EF4-FFF2-40B4-BE49-F238E27FC236}">
                    <a16:creationId xmlns:a16="http://schemas.microsoft.com/office/drawing/2014/main" id="{FBA165BC-902D-4C60-95B6-C15CC0B2794B}"/>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3.9</a:t>
                </a:r>
              </a:p>
            </p:txBody>
          </p:sp>
        </p:grpSp>
        <p:grpSp>
          <p:nvGrpSpPr>
            <p:cNvPr id="301" name="Group 300">
              <a:extLst>
                <a:ext uri="{FF2B5EF4-FFF2-40B4-BE49-F238E27FC236}">
                  <a16:creationId xmlns:a16="http://schemas.microsoft.com/office/drawing/2014/main" id="{E0DEC8BA-BBDB-4E4D-9C13-18BAAB4760B9}"/>
                </a:ext>
              </a:extLst>
            </p:cNvPr>
            <p:cNvGrpSpPr/>
            <p:nvPr/>
          </p:nvGrpSpPr>
          <p:grpSpPr>
            <a:xfrm>
              <a:off x="3258204" y="4755561"/>
              <a:ext cx="549635" cy="442601"/>
              <a:chOff x="5038685" y="1430339"/>
              <a:chExt cx="549635" cy="442601"/>
            </a:xfrm>
          </p:grpSpPr>
          <p:sp>
            <p:nvSpPr>
              <p:cNvPr id="302" name="Oval 301">
                <a:extLst>
                  <a:ext uri="{FF2B5EF4-FFF2-40B4-BE49-F238E27FC236}">
                    <a16:creationId xmlns:a16="http://schemas.microsoft.com/office/drawing/2014/main" id="{9BCD8A4D-D1C6-407C-BF17-C675D2A320A9}"/>
                  </a:ext>
                </a:extLst>
              </p:cNvPr>
              <p:cNvSpPr/>
              <p:nvPr/>
            </p:nvSpPr>
            <p:spPr bwMode="auto">
              <a:xfrm>
                <a:off x="5098614" y="1430339"/>
                <a:ext cx="442601" cy="442601"/>
              </a:xfrm>
              <a:prstGeom prst="ellipse">
                <a:avLst/>
              </a:prstGeom>
              <a:solidFill>
                <a:schemeClr val="bg1"/>
              </a:solidFill>
              <a:ln w="38100">
                <a:solidFill>
                  <a:srgbClr val="5BC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303" name="TextBox 302">
                <a:extLst>
                  <a:ext uri="{FF2B5EF4-FFF2-40B4-BE49-F238E27FC236}">
                    <a16:creationId xmlns:a16="http://schemas.microsoft.com/office/drawing/2014/main" id="{95FD736F-134D-417E-B7E3-DBEAB33A938D}"/>
                  </a:ext>
                </a:extLst>
              </p:cNvPr>
              <p:cNvSpPr txBox="1"/>
              <p:nvPr/>
            </p:nvSpPr>
            <p:spPr>
              <a:xfrm>
                <a:off x="5038685" y="1521598"/>
                <a:ext cx="549635" cy="276999"/>
              </a:xfrm>
              <a:prstGeom prst="rect">
                <a:avLst/>
              </a:prstGeom>
              <a:noFill/>
            </p:spPr>
            <p:txBody>
              <a:bodyPr wrap="square" rtlCol="0">
                <a:spAutoFit/>
              </a:bodyPr>
              <a:lstStyle/>
              <a:p>
                <a:pPr algn="ctr">
                  <a:spcBef>
                    <a:spcPts val="200"/>
                  </a:spcBef>
                </a:pPr>
                <a:r>
                  <a:rPr lang="en-US" sz="1200" b="1"/>
                  <a:t>4.1</a:t>
                </a:r>
              </a:p>
            </p:txBody>
          </p:sp>
        </p:grpSp>
      </p:grpSp>
      <p:sp>
        <p:nvSpPr>
          <p:cNvPr id="145" name="Text Placeholder 2">
            <a:extLst>
              <a:ext uri="{FF2B5EF4-FFF2-40B4-BE49-F238E27FC236}">
                <a16:creationId xmlns:a16="http://schemas.microsoft.com/office/drawing/2014/main" id="{0A988184-F692-4A41-B0AE-7EBF92C54784}"/>
              </a:ext>
            </a:extLst>
          </p:cNvPr>
          <p:cNvSpPr txBox="1">
            <a:spLocks/>
          </p:cNvSpPr>
          <p:nvPr/>
        </p:nvSpPr>
        <p:spPr>
          <a:xfrm>
            <a:off x="914560" y="1437824"/>
            <a:ext cx="10362880" cy="475488"/>
          </a:xfrm>
          <a:prstGeom prst="rect">
            <a:avLst/>
          </a:prstGeom>
        </p:spPr>
        <p:txBody>
          <a:bodyPr/>
          <a:lstStyle>
            <a:lvl1pPr marL="228600" indent="-228600" algn="l" rtl="0" eaLnBrk="0" fontAlgn="base" hangingPunct="0">
              <a:spcBef>
                <a:spcPct val="50000"/>
              </a:spcBef>
              <a:spcAft>
                <a:spcPct val="0"/>
              </a:spcAft>
              <a:buClr>
                <a:srgbClr val="0790EC"/>
              </a:buClr>
              <a:buSzPct val="125000"/>
              <a:buFont typeface="Times" panose="02020603050405020304" pitchFamily="18" charset="0"/>
              <a:buChar char="•"/>
              <a:defRPr sz="2400">
                <a:solidFill>
                  <a:schemeClr val="tx1"/>
                </a:solidFill>
                <a:latin typeface="+mn-lt"/>
                <a:ea typeface="MS PGothic" panose="020B0600070205080204" pitchFamily="34" charset="-128"/>
                <a:cs typeface="ＭＳ Ｐゴシック" pitchFamily="-110" charset="-128"/>
              </a:defRPr>
            </a:lvl1pPr>
            <a:lvl2pPr marL="627063" indent="-284163" algn="l" rtl="0" eaLnBrk="0" fontAlgn="base" hangingPunct="0">
              <a:spcBef>
                <a:spcPct val="50000"/>
              </a:spcBef>
              <a:spcAft>
                <a:spcPct val="0"/>
              </a:spcAft>
              <a:buClr>
                <a:srgbClr val="0790EC"/>
              </a:buClr>
              <a:buSzPct val="130000"/>
              <a:buFont typeface="Times" panose="02020603050405020304" pitchFamily="18" charset="0"/>
              <a:buChar char="–"/>
              <a:defRPr sz="2000">
                <a:solidFill>
                  <a:schemeClr val="tx1"/>
                </a:solidFill>
                <a:latin typeface="+mn-lt"/>
                <a:ea typeface="MS PGothic" panose="020B0600070205080204" pitchFamily="34" charset="-128"/>
                <a:cs typeface="ＭＳ Ｐゴシック" charset="0"/>
              </a:defRPr>
            </a:lvl2pPr>
            <a:lvl3pPr marL="914400" indent="-173038"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3pPr>
            <a:lvl4pPr marL="1262063" indent="-233363"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4pPr>
            <a:lvl5pPr marL="1541463" indent="-165100" algn="l" rtl="0" eaLnBrk="0" fontAlgn="base" hangingPunct="0">
              <a:spcBef>
                <a:spcPct val="50000"/>
              </a:spcBef>
              <a:spcAft>
                <a:spcPct val="0"/>
              </a:spcAft>
              <a:buClr>
                <a:srgbClr val="0790EC"/>
              </a:buClr>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5pPr>
            <a:lvl6pPr marL="19986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24558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29130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33702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pPr marL="0" indent="0">
              <a:buNone/>
            </a:pPr>
            <a:r>
              <a:rPr lang="en-US" sz="1100" i="1" kern="0">
                <a:solidFill>
                  <a:srgbClr val="000000"/>
                </a:solidFill>
                <a:latin typeface="Arial" panose="020B0604020202020204" pitchFamily="34" charset="0"/>
                <a:cs typeface="Arial" panose="020B0604020202020204" pitchFamily="34" charset="0"/>
              </a:rPr>
              <a:t>Agency cohorts are similar in employee readiness across the change dimensions with some nuances across the agencies with larger employee base and more complex configuration.</a:t>
            </a:r>
          </a:p>
        </p:txBody>
      </p:sp>
      <p:sp>
        <p:nvSpPr>
          <p:cNvPr id="133" name="TextBox 132">
            <a:extLst>
              <a:ext uri="{FF2B5EF4-FFF2-40B4-BE49-F238E27FC236}">
                <a16:creationId xmlns:a16="http://schemas.microsoft.com/office/drawing/2014/main" id="{A1B6D08F-919C-4D47-BF40-E685E921A4D0}"/>
              </a:ext>
            </a:extLst>
          </p:cNvPr>
          <p:cNvSpPr txBox="1"/>
          <p:nvPr/>
        </p:nvSpPr>
        <p:spPr>
          <a:xfrm>
            <a:off x="1617631" y="2566791"/>
            <a:ext cx="1413769" cy="230832"/>
          </a:xfrm>
          <a:prstGeom prst="rect">
            <a:avLst/>
          </a:prstGeom>
          <a:noFill/>
        </p:spPr>
        <p:txBody>
          <a:bodyPr wrap="square" rtlCol="0">
            <a:spAutoFit/>
          </a:bodyPr>
          <a:lstStyle/>
          <a:p>
            <a:pPr algn="ctr"/>
            <a:r>
              <a:rPr lang="en-US" sz="900" i="1">
                <a:latin typeface="Arial" panose="020B0604020202020204" pitchFamily="34" charset="0"/>
                <a:cs typeface="Arial" panose="020B0604020202020204" pitchFamily="34" charset="0"/>
              </a:rPr>
              <a:t>Number of responses</a:t>
            </a:r>
          </a:p>
        </p:txBody>
      </p:sp>
    </p:spTree>
    <p:extLst>
      <p:ext uri="{BB962C8B-B14F-4D97-AF65-F5344CB8AC3E}">
        <p14:creationId xmlns:p14="http://schemas.microsoft.com/office/powerpoint/2010/main" val="8423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9E214D81-B0B2-43C1-B281-9336D1E07830}"/>
              </a:ext>
            </a:extLst>
          </p:cNvPr>
          <p:cNvSpPr/>
          <p:nvPr/>
        </p:nvSpPr>
        <p:spPr>
          <a:xfrm>
            <a:off x="0" y="5508421"/>
            <a:ext cx="12192000" cy="10474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Gerade Verbindung 62">
            <a:extLst>
              <a:ext uri="{FF2B5EF4-FFF2-40B4-BE49-F238E27FC236}">
                <a16:creationId xmlns:a16="http://schemas.microsoft.com/office/drawing/2014/main" id="{8576D568-3B15-43A7-853A-DB3A602C57DC}"/>
              </a:ext>
            </a:extLst>
          </p:cNvPr>
          <p:cNvCxnSpPr>
            <a:cxnSpLocks/>
          </p:cNvCxnSpPr>
          <p:nvPr/>
        </p:nvCxnSpPr>
        <p:spPr bwMode="gray">
          <a:xfrm>
            <a:off x="6086196" y="1420754"/>
            <a:ext cx="1947" cy="4663440"/>
          </a:xfrm>
          <a:prstGeom prst="line">
            <a:avLst/>
          </a:prstGeom>
          <a:noFill/>
          <a:ln w="19050" cap="flat" cmpd="sng" algn="ctr">
            <a:solidFill>
              <a:srgbClr val="C8C8C8"/>
            </a:solidFill>
            <a:prstDash val="sysDot"/>
          </a:ln>
          <a:effectLst/>
        </p:spPr>
      </p:cxnSp>
      <p:sp>
        <p:nvSpPr>
          <p:cNvPr id="92" name="Textfeld 778">
            <a:extLst>
              <a:ext uri="{FF2B5EF4-FFF2-40B4-BE49-F238E27FC236}">
                <a16:creationId xmlns:a16="http://schemas.microsoft.com/office/drawing/2014/main" id="{5A7E1959-6AB7-4753-B9C2-4CAAD4652C1B}"/>
              </a:ext>
            </a:extLst>
          </p:cNvPr>
          <p:cNvSpPr txBox="1"/>
          <p:nvPr/>
        </p:nvSpPr>
        <p:spPr bwMode="gray">
          <a:xfrm>
            <a:off x="6261162" y="1572758"/>
            <a:ext cx="3936012" cy="358701"/>
          </a:xfrm>
          <a:prstGeom prst="rect">
            <a:avLst/>
          </a:prstGeom>
          <a:noFill/>
        </p:spPr>
        <p:txBody>
          <a:bodyPr wrap="square" lIns="72000" tIns="0" rIns="180000" bIns="0" rtlCol="0" anchor="ctr">
            <a:noAutofit/>
          </a:bodyPr>
          <a:lstStyle/>
          <a:p>
            <a:pPr>
              <a:spcAft>
                <a:spcPts val="300"/>
              </a:spcAft>
            </a:pPr>
            <a:r>
              <a:rPr lang="de-DE" sz="1600" b="1">
                <a:solidFill>
                  <a:prstClr val="black"/>
                </a:solidFill>
                <a:latin typeface="Arial"/>
              </a:rPr>
              <a:t>Readiness Score by Cohort</a:t>
            </a:r>
          </a:p>
        </p:txBody>
      </p:sp>
      <p:cxnSp>
        <p:nvCxnSpPr>
          <p:cNvPr id="170" name="Gerade Verbindung 352">
            <a:extLst>
              <a:ext uri="{FF2B5EF4-FFF2-40B4-BE49-F238E27FC236}">
                <a16:creationId xmlns:a16="http://schemas.microsoft.com/office/drawing/2014/main" id="{1EC5D1E6-609E-473C-93CA-080D891568F2}"/>
              </a:ext>
            </a:extLst>
          </p:cNvPr>
          <p:cNvCxnSpPr/>
          <p:nvPr/>
        </p:nvCxnSpPr>
        <p:spPr bwMode="gray">
          <a:xfrm flipH="1">
            <a:off x="6052510" y="3704115"/>
            <a:ext cx="4102891" cy="0"/>
          </a:xfrm>
          <a:prstGeom prst="line">
            <a:avLst/>
          </a:prstGeom>
          <a:ln w="19050">
            <a:solidFill>
              <a:srgbClr val="C8C8C8"/>
            </a:solidFill>
            <a:prstDash val="sysDot"/>
          </a:ln>
        </p:spPr>
        <p:style>
          <a:lnRef idx="1">
            <a:schemeClr val="accent1"/>
          </a:lnRef>
          <a:fillRef idx="0">
            <a:schemeClr val="accent1"/>
          </a:fillRef>
          <a:effectRef idx="0">
            <a:schemeClr val="accent1"/>
          </a:effectRef>
          <a:fontRef idx="minor">
            <a:schemeClr val="tx1"/>
          </a:fontRef>
        </p:style>
      </p:cxnSp>
      <p:sp>
        <p:nvSpPr>
          <p:cNvPr id="305" name="Textfeld 188">
            <a:extLst>
              <a:ext uri="{FF2B5EF4-FFF2-40B4-BE49-F238E27FC236}">
                <a16:creationId xmlns:a16="http://schemas.microsoft.com/office/drawing/2014/main" id="{C988BF1D-29CA-4B57-80DF-F9886029AC43}"/>
              </a:ext>
            </a:extLst>
          </p:cNvPr>
          <p:cNvSpPr txBox="1"/>
          <p:nvPr/>
        </p:nvSpPr>
        <p:spPr bwMode="gray">
          <a:xfrm>
            <a:off x="6392226" y="3790504"/>
            <a:ext cx="3936012" cy="215543"/>
          </a:xfrm>
          <a:prstGeom prst="rect">
            <a:avLst/>
          </a:prstGeom>
          <a:noFill/>
        </p:spPr>
        <p:txBody>
          <a:bodyPr wrap="square" lIns="0" tIns="0" rIns="0" bIns="0" rtlCol="0" anchor="ctr">
            <a:noAutofit/>
          </a:bodyPr>
          <a:lstStyle/>
          <a:p>
            <a:pPr>
              <a:spcAft>
                <a:spcPts val="300"/>
              </a:spcAft>
            </a:pPr>
            <a:r>
              <a:rPr lang="de-DE" sz="1600" b="1">
                <a:latin typeface="Arial" panose="020B0604020202020204" pitchFamily="34" charset="0"/>
                <a:cs typeface="Arial" panose="020B0604020202020204" pitchFamily="34" charset="0"/>
              </a:rPr>
              <a:t>Readiness Score by Role</a:t>
            </a:r>
          </a:p>
        </p:txBody>
      </p:sp>
      <p:grpSp>
        <p:nvGrpSpPr>
          <p:cNvPr id="56" name="Group 55">
            <a:extLst>
              <a:ext uri="{FF2B5EF4-FFF2-40B4-BE49-F238E27FC236}">
                <a16:creationId xmlns:a16="http://schemas.microsoft.com/office/drawing/2014/main" id="{DBCDA0CA-49FA-4E52-9D56-892CA97AB9F4}"/>
              </a:ext>
            </a:extLst>
          </p:cNvPr>
          <p:cNvGrpSpPr/>
          <p:nvPr/>
        </p:nvGrpSpPr>
        <p:grpSpPr>
          <a:xfrm>
            <a:off x="6305502" y="6084194"/>
            <a:ext cx="3847331" cy="305581"/>
            <a:chOff x="2286001" y="6324600"/>
            <a:chExt cx="3847331" cy="305581"/>
          </a:xfrm>
        </p:grpSpPr>
        <p:sp>
          <p:nvSpPr>
            <p:cNvPr id="57" name="Rectangle 56">
              <a:extLst>
                <a:ext uri="{FF2B5EF4-FFF2-40B4-BE49-F238E27FC236}">
                  <a16:creationId xmlns:a16="http://schemas.microsoft.com/office/drawing/2014/main" id="{D3BF5846-7C51-4630-BC07-6627B443CA36}"/>
                </a:ext>
              </a:extLst>
            </p:cNvPr>
            <p:cNvSpPr/>
            <p:nvPr/>
          </p:nvSpPr>
          <p:spPr>
            <a:xfrm>
              <a:off x="2286001" y="6324600"/>
              <a:ext cx="3705349" cy="305581"/>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rgbClr val="FFFFFF"/>
                </a:solidFill>
                <a:latin typeface="Arial" panose="020B0604020202020204" pitchFamily="34" charset="0"/>
                <a:cs typeface="Arial" panose="020B0604020202020204" pitchFamily="34" charset="0"/>
              </a:endParaRPr>
            </a:p>
          </p:txBody>
        </p:sp>
        <p:grpSp>
          <p:nvGrpSpPr>
            <p:cNvPr id="58" name="Group 57">
              <a:extLst>
                <a:ext uri="{FF2B5EF4-FFF2-40B4-BE49-F238E27FC236}">
                  <a16:creationId xmlns:a16="http://schemas.microsoft.com/office/drawing/2014/main" id="{AD5D4E85-C755-4A84-A11B-428E9661E4A9}"/>
                </a:ext>
              </a:extLst>
            </p:cNvPr>
            <p:cNvGrpSpPr/>
            <p:nvPr/>
          </p:nvGrpSpPr>
          <p:grpSpPr>
            <a:xfrm>
              <a:off x="2358110" y="6330774"/>
              <a:ext cx="1243108" cy="293232"/>
              <a:chOff x="2358110" y="6330774"/>
              <a:chExt cx="1243108" cy="293232"/>
            </a:xfrm>
          </p:grpSpPr>
          <p:sp>
            <p:nvSpPr>
              <p:cNvPr id="65" name="Rectangle 64">
                <a:extLst>
                  <a:ext uri="{FF2B5EF4-FFF2-40B4-BE49-F238E27FC236}">
                    <a16:creationId xmlns:a16="http://schemas.microsoft.com/office/drawing/2014/main" id="{82786A92-82B7-4556-B1FC-B319D706783D}"/>
                  </a:ext>
                </a:extLst>
              </p:cNvPr>
              <p:cNvSpPr/>
              <p:nvPr/>
            </p:nvSpPr>
            <p:spPr>
              <a:xfrm>
                <a:off x="2510911" y="6330774"/>
                <a:ext cx="1090307"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Address</a:t>
                </a:r>
                <a:r>
                  <a:rPr lang="en-US" sz="700">
                    <a:solidFill>
                      <a:srgbClr val="000000"/>
                    </a:solidFill>
                    <a:latin typeface="Arial" panose="020B0604020202020204" pitchFamily="34" charset="0"/>
                    <a:cs typeface="Arial" panose="020B0604020202020204" pitchFamily="34" charset="0"/>
                  </a:rPr>
                  <a:t> (0.0 – 2.49)</a:t>
                </a:r>
              </a:p>
            </p:txBody>
          </p:sp>
          <p:sp>
            <p:nvSpPr>
              <p:cNvPr id="66" name="Oval 65">
                <a:extLst>
                  <a:ext uri="{FF2B5EF4-FFF2-40B4-BE49-F238E27FC236}">
                    <a16:creationId xmlns:a16="http://schemas.microsoft.com/office/drawing/2014/main" id="{250E4AC5-A95B-4F48-92AF-881F59923CFC}"/>
                  </a:ext>
                </a:extLst>
              </p:cNvPr>
              <p:cNvSpPr/>
              <p:nvPr/>
            </p:nvSpPr>
            <p:spPr bwMode="auto">
              <a:xfrm>
                <a:off x="2358110" y="6383722"/>
                <a:ext cx="201168" cy="201168"/>
              </a:xfrm>
              <a:prstGeom prst="ellipse">
                <a:avLst/>
              </a:prstGeom>
              <a:solidFill>
                <a:srgbClr val="DA7C3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59" name="Group 58">
              <a:extLst>
                <a:ext uri="{FF2B5EF4-FFF2-40B4-BE49-F238E27FC236}">
                  <a16:creationId xmlns:a16="http://schemas.microsoft.com/office/drawing/2014/main" id="{9EB4DA82-9B5A-4C2A-AB06-CFCB09353587}"/>
                </a:ext>
              </a:extLst>
            </p:cNvPr>
            <p:cNvGrpSpPr/>
            <p:nvPr/>
          </p:nvGrpSpPr>
          <p:grpSpPr>
            <a:xfrm>
              <a:off x="3654882" y="6330774"/>
              <a:ext cx="1279257" cy="293232"/>
              <a:chOff x="3543445" y="6330774"/>
              <a:chExt cx="1279257" cy="293232"/>
            </a:xfrm>
          </p:grpSpPr>
          <p:sp>
            <p:nvSpPr>
              <p:cNvPr id="63" name="Rectangle 62">
                <a:extLst>
                  <a:ext uri="{FF2B5EF4-FFF2-40B4-BE49-F238E27FC236}">
                    <a16:creationId xmlns:a16="http://schemas.microsoft.com/office/drawing/2014/main" id="{A35268C7-12E4-487B-A2C3-2EFC2EF4499C}"/>
                  </a:ext>
                </a:extLst>
              </p:cNvPr>
              <p:cNvSpPr/>
              <p:nvPr/>
            </p:nvSpPr>
            <p:spPr>
              <a:xfrm>
                <a:off x="3724803" y="6330774"/>
                <a:ext cx="109789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Monitor </a:t>
                </a:r>
                <a:r>
                  <a:rPr lang="en-US" sz="700">
                    <a:solidFill>
                      <a:srgbClr val="000000"/>
                    </a:solidFill>
                    <a:latin typeface="Arial" panose="020B0604020202020204" pitchFamily="34" charset="0"/>
                    <a:cs typeface="Arial" panose="020B0604020202020204" pitchFamily="34" charset="0"/>
                  </a:rPr>
                  <a:t>(2.5 – 3.99)</a:t>
                </a:r>
              </a:p>
            </p:txBody>
          </p:sp>
          <p:sp>
            <p:nvSpPr>
              <p:cNvPr id="64" name="Oval 63">
                <a:extLst>
                  <a:ext uri="{FF2B5EF4-FFF2-40B4-BE49-F238E27FC236}">
                    <a16:creationId xmlns:a16="http://schemas.microsoft.com/office/drawing/2014/main" id="{D80513B3-1E86-48D2-A983-27CDB2BAC405}"/>
                  </a:ext>
                </a:extLst>
              </p:cNvPr>
              <p:cNvSpPr/>
              <p:nvPr/>
            </p:nvSpPr>
            <p:spPr bwMode="auto">
              <a:xfrm>
                <a:off x="3543445" y="6383722"/>
                <a:ext cx="201168" cy="201168"/>
              </a:xfrm>
              <a:prstGeom prst="ellipse">
                <a:avLst/>
              </a:prstGeom>
              <a:solidFill>
                <a:srgbClr val="FFDB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60" name="Group 59">
              <a:extLst>
                <a:ext uri="{FF2B5EF4-FFF2-40B4-BE49-F238E27FC236}">
                  <a16:creationId xmlns:a16="http://schemas.microsoft.com/office/drawing/2014/main" id="{3295CD31-5432-433B-832D-EB0C64E4738C}"/>
                </a:ext>
              </a:extLst>
            </p:cNvPr>
            <p:cNvGrpSpPr/>
            <p:nvPr/>
          </p:nvGrpSpPr>
          <p:grpSpPr>
            <a:xfrm>
              <a:off x="4950833" y="6330774"/>
              <a:ext cx="1182499" cy="293232"/>
              <a:chOff x="4950833" y="6330774"/>
              <a:chExt cx="1182499" cy="293232"/>
            </a:xfrm>
          </p:grpSpPr>
          <p:sp>
            <p:nvSpPr>
              <p:cNvPr id="61" name="Rectangle 60">
                <a:extLst>
                  <a:ext uri="{FF2B5EF4-FFF2-40B4-BE49-F238E27FC236}">
                    <a16:creationId xmlns:a16="http://schemas.microsoft.com/office/drawing/2014/main" id="{53313E99-5298-4FF3-8E76-751B420AE91B}"/>
                  </a:ext>
                </a:extLst>
              </p:cNvPr>
              <p:cNvSpPr/>
              <p:nvPr/>
            </p:nvSpPr>
            <p:spPr>
              <a:xfrm>
                <a:off x="5135943" y="6330774"/>
                <a:ext cx="99738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Ready</a:t>
                </a:r>
                <a:r>
                  <a:rPr lang="en-US" sz="700">
                    <a:solidFill>
                      <a:srgbClr val="000000"/>
                    </a:solidFill>
                    <a:latin typeface="Arial" panose="020B0604020202020204" pitchFamily="34" charset="0"/>
                    <a:cs typeface="Arial" panose="020B0604020202020204" pitchFamily="34" charset="0"/>
                  </a:rPr>
                  <a:t> (4.0 – 5.0)</a:t>
                </a:r>
              </a:p>
            </p:txBody>
          </p:sp>
          <p:sp>
            <p:nvSpPr>
              <p:cNvPr id="62" name="Oval 61">
                <a:extLst>
                  <a:ext uri="{FF2B5EF4-FFF2-40B4-BE49-F238E27FC236}">
                    <a16:creationId xmlns:a16="http://schemas.microsoft.com/office/drawing/2014/main" id="{50EB0283-AD85-4A55-819F-692612C46B91}"/>
                  </a:ext>
                </a:extLst>
              </p:cNvPr>
              <p:cNvSpPr/>
              <p:nvPr/>
            </p:nvSpPr>
            <p:spPr bwMode="auto">
              <a:xfrm>
                <a:off x="4950833" y="6383722"/>
                <a:ext cx="201168" cy="201168"/>
              </a:xfrm>
              <a:prstGeom prst="ellipse">
                <a:avLst/>
              </a:prstGeom>
              <a:solidFill>
                <a:srgbClr val="5BCC3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sp>
        <p:nvSpPr>
          <p:cNvPr id="67" name="Slide Number Placeholder 7">
            <a:extLst>
              <a:ext uri="{FF2B5EF4-FFF2-40B4-BE49-F238E27FC236}">
                <a16:creationId xmlns:a16="http://schemas.microsoft.com/office/drawing/2014/main" id="{054B0BC8-8E55-4E14-BF59-11FA58D44AB4}"/>
              </a:ext>
            </a:extLst>
          </p:cNvPr>
          <p:cNvSpPr txBox="1">
            <a:spLocks/>
          </p:cNvSpPr>
          <p:nvPr/>
        </p:nvSpPr>
        <p:spPr>
          <a:xfrm>
            <a:off x="8610600" y="6599919"/>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461C2B1-3C3A-47B0-ABA3-58C593760B37}" type="slidenum">
              <a:rPr lang="en-US" sz="1200" smtClean="0">
                <a:solidFill>
                  <a:schemeClr val="bg1"/>
                </a:solidFill>
                <a:latin typeface="Arial" panose="020B0604020202020204" pitchFamily="34" charset="0"/>
                <a:cs typeface="Arial" panose="020B0604020202020204" pitchFamily="34" charset="0"/>
              </a:rPr>
              <a:pPr algn="r"/>
              <a:t>14</a:t>
            </a:fld>
            <a:endParaRPr lang="en-US" sz="1200">
              <a:solidFill>
                <a:schemeClr val="bg1"/>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00197CEB-5460-4C6C-B10F-C5724618397F}"/>
              </a:ext>
            </a:extLst>
          </p:cNvPr>
          <p:cNvSpPr>
            <a:spLocks noGrp="1"/>
          </p:cNvSpPr>
          <p:nvPr>
            <p:ph type="title"/>
          </p:nvPr>
        </p:nvSpPr>
        <p:spPr/>
        <p:txBody>
          <a:bodyPr/>
          <a:lstStyle/>
          <a:p>
            <a:r>
              <a:rPr lang="en-US"/>
              <a:t>Change Dimension: Leadership</a:t>
            </a:r>
          </a:p>
        </p:txBody>
      </p:sp>
      <p:graphicFrame>
        <p:nvGraphicFramePr>
          <p:cNvPr id="55" name="Table 54">
            <a:extLst>
              <a:ext uri="{FF2B5EF4-FFF2-40B4-BE49-F238E27FC236}">
                <a16:creationId xmlns:a16="http://schemas.microsoft.com/office/drawing/2014/main" id="{A4D33F16-E073-4C62-9EE3-FD5496EB9713}"/>
              </a:ext>
            </a:extLst>
          </p:cNvPr>
          <p:cNvGraphicFramePr>
            <a:graphicFrameLocks noGrp="1"/>
          </p:cNvGraphicFramePr>
          <p:nvPr/>
        </p:nvGraphicFramePr>
        <p:xfrm>
          <a:off x="1130905" y="1597518"/>
          <a:ext cx="4718450" cy="2371467"/>
        </p:xfrm>
        <a:graphic>
          <a:graphicData uri="http://schemas.openxmlformats.org/drawingml/2006/table">
            <a:tbl>
              <a:tblPr firstRow="1" bandRow="1"/>
              <a:tblGrid>
                <a:gridCol w="1057436">
                  <a:extLst>
                    <a:ext uri="{9D8B030D-6E8A-4147-A177-3AD203B41FA5}">
                      <a16:colId xmlns:a16="http://schemas.microsoft.com/office/drawing/2014/main" val="20000"/>
                    </a:ext>
                  </a:extLst>
                </a:gridCol>
                <a:gridCol w="933327">
                  <a:extLst>
                    <a:ext uri="{9D8B030D-6E8A-4147-A177-3AD203B41FA5}">
                      <a16:colId xmlns:a16="http://schemas.microsoft.com/office/drawing/2014/main" val="20001"/>
                    </a:ext>
                  </a:extLst>
                </a:gridCol>
                <a:gridCol w="2727687">
                  <a:extLst>
                    <a:ext uri="{9D8B030D-6E8A-4147-A177-3AD203B41FA5}">
                      <a16:colId xmlns:a16="http://schemas.microsoft.com/office/drawing/2014/main" val="20002"/>
                    </a:ext>
                  </a:extLst>
                </a:gridCol>
              </a:tblGrid>
              <a:tr h="398435">
                <a:tc gridSpan="3">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en-US" sz="1600">
                          <a:solidFill>
                            <a:schemeClr val="tx1"/>
                          </a:solidFill>
                          <a:latin typeface="Arial" panose="020B0604020202020204" pitchFamily="34" charset="0"/>
                          <a:cs typeface="Arial" panose="020B0604020202020204" pitchFamily="34" charset="0"/>
                        </a:rPr>
                        <a:t>Readiness</a:t>
                      </a:r>
                      <a:r>
                        <a:rPr lang="en-US" sz="1600" baseline="0">
                          <a:solidFill>
                            <a:schemeClr val="tx1"/>
                          </a:solidFill>
                          <a:latin typeface="Arial" panose="020B0604020202020204" pitchFamily="34" charset="0"/>
                          <a:cs typeface="Arial" panose="020B0604020202020204" pitchFamily="34" charset="0"/>
                        </a:rPr>
                        <a:t> Response Score Tracking</a:t>
                      </a:r>
                      <a:endParaRPr lang="en-US" sz="16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noFill/>
                  </a:tcPr>
                </a:tc>
                <a:tc hMerge="1">
                  <a:txBody>
                    <a:bodyPr/>
                    <a:lstStyle/>
                    <a:p>
                      <a:pPr algn="ctr"/>
                      <a:endParaRPr lang="en-US" sz="1400"/>
                    </a:p>
                  </a:txBody>
                  <a:tcPr anchor="ctr">
                    <a:noFill/>
                  </a:tcPr>
                </a:tc>
                <a:tc hMerge="1">
                  <a:txBody>
                    <a:bodyPr/>
                    <a:lstStyle/>
                    <a:p>
                      <a:pPr algn="ctr"/>
                      <a:endParaRPr lang="en-US" sz="1400"/>
                    </a:p>
                  </a:txBody>
                  <a:tcPr anchor="ctr">
                    <a:noFill/>
                  </a:tcPr>
                </a:tc>
                <a:extLst>
                  <a:ext uri="{0D108BD9-81ED-4DB2-BD59-A6C34878D82A}">
                    <a16:rowId xmlns:a16="http://schemas.microsoft.com/office/drawing/2014/main" val="10000"/>
                  </a:ext>
                </a:extLst>
              </a:tr>
              <a:tr h="441155">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200" b="1">
                          <a:solidFill>
                            <a:schemeClr val="bg1"/>
                          </a:solidFill>
                          <a:latin typeface="Arial" panose="020B0604020202020204" pitchFamily="34" charset="0"/>
                          <a:cs typeface="Arial" panose="020B0604020202020204" pitchFamily="34" charset="0"/>
                        </a:rPr>
                        <a:t>Theme</a:t>
                      </a:r>
                    </a:p>
                  </a:txBody>
                  <a:tcPr anchor="ctr">
                    <a:lnL w="12700" cap="flat" cmpd="sng" algn="ctr">
                      <a:solidFill>
                        <a:schemeClr val="tx1"/>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200" b="1">
                          <a:solidFill>
                            <a:schemeClr val="bg1"/>
                          </a:solidFill>
                          <a:latin typeface="Arial" panose="020B0604020202020204" pitchFamily="34" charset="0"/>
                          <a:cs typeface="Arial" panose="020B0604020202020204" pitchFamily="34" charset="0"/>
                        </a:rPr>
                        <a:t>Score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200" b="1">
                          <a:solidFill>
                            <a:schemeClr val="bg1"/>
                          </a:solidFill>
                          <a:latin typeface="Arial" panose="020B0604020202020204" pitchFamily="34" charset="0"/>
                          <a:cs typeface="Arial" panose="020B0604020202020204" pitchFamily="34" charset="0"/>
                        </a:rPr>
                        <a:t>What</a:t>
                      </a:r>
                      <a:r>
                        <a:rPr lang="en-US" sz="1200" b="1" baseline="0">
                          <a:solidFill>
                            <a:schemeClr val="bg1"/>
                          </a:solidFill>
                          <a:latin typeface="Arial" panose="020B0604020202020204" pitchFamily="34" charset="0"/>
                          <a:cs typeface="Arial" panose="020B0604020202020204" pitchFamily="34" charset="0"/>
                        </a:rPr>
                        <a:t> This Score Means</a:t>
                      </a:r>
                      <a:endParaRPr lang="en-US" sz="1200" b="1">
                        <a:solidFill>
                          <a:schemeClr val="bg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ap="flat" cmpd="sng" algn="ctr">
                      <a:solidFill>
                        <a:schemeClr val="tx1"/>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71805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rtl="0" fontAlgn="ctr"/>
                      <a:r>
                        <a:rPr lang="en-US" sz="1000" b="1" u="none" strike="noStrike">
                          <a:effectLst/>
                          <a:latin typeface="Arial" panose="020B0604020202020204" pitchFamily="34" charset="0"/>
                          <a:cs typeface="Arial" panose="020B0604020202020204" pitchFamily="34" charset="0"/>
                        </a:rPr>
                        <a:t>Q5: Leader Transparency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lvl="0" indent="0" algn="ctr" defTabSz="914400" rtl="0" eaLnBrk="1" latinLnBrk="0" hangingPunct="1">
                        <a:buFont typeface="Arial" panose="020B0604020202020204" pitchFamily="34" charset="0"/>
                        <a:buNone/>
                      </a:pPr>
                      <a:r>
                        <a:rPr lang="en-US" sz="1200" b="1" kern="1200">
                          <a:solidFill>
                            <a:schemeClr val="tx1"/>
                          </a:solidFill>
                          <a:latin typeface="Arial" panose="020B0604020202020204" pitchFamily="34" charset="0"/>
                          <a:ea typeface="+mn-ea"/>
                          <a:cs typeface="Arial" panose="020B0604020202020204" pitchFamily="34" charset="0"/>
                        </a:rPr>
                        <a:t>3.0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B00"/>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a:solidFill>
                            <a:schemeClr val="dk1"/>
                          </a:solidFill>
                          <a:latin typeface="Arial"/>
                          <a:ea typeface="+mn-ea"/>
                          <a:cs typeface="+mn-cs"/>
                        </a:rPr>
                        <a:t>Leaders feel they are transparent and while  employees trust leadership, they are unsure about BrightPath details and how they will be impacted.</a:t>
                      </a:r>
                    </a:p>
                  </a:txBody>
                  <a:tcPr anchor="ctr">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13827">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rtl="0" fontAlgn="ctr"/>
                      <a:r>
                        <a:rPr lang="en-US" sz="1000" b="1" u="none" strike="noStrike">
                          <a:effectLst/>
                          <a:latin typeface="Arial" panose="020B0604020202020204" pitchFamily="34" charset="0"/>
                          <a:cs typeface="Arial" panose="020B0604020202020204" pitchFamily="34" charset="0"/>
                        </a:rPr>
                        <a:t>Q6: Leadership Supports Project</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lvl="0" indent="0" algn="ctr" defTabSz="914400" rtl="0" eaLnBrk="1" latinLnBrk="0" hangingPunct="1">
                        <a:buFont typeface="Arial" panose="020B0604020202020204" pitchFamily="34" charset="0"/>
                        <a:buNone/>
                      </a:pPr>
                      <a:r>
                        <a:rPr lang="en-US" sz="1200" b="1" kern="1200">
                          <a:solidFill>
                            <a:schemeClr val="tx1"/>
                          </a:solidFill>
                          <a:latin typeface="Arial" panose="020B0604020202020204" pitchFamily="34" charset="0"/>
                          <a:ea typeface="+mn-ea"/>
                          <a:cs typeface="Arial" panose="020B0604020202020204" pitchFamily="34" charset="0"/>
                        </a:rPr>
                        <a:t>3.7</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B00"/>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a:solidFill>
                            <a:schemeClr val="dk1"/>
                          </a:solidFill>
                          <a:latin typeface="Arial"/>
                          <a:ea typeface="+mn-ea"/>
                          <a:cs typeface="+mn-cs"/>
                        </a:rPr>
                        <a:t>While executive leaders feel confident in their investment in the BrightPath project, employees and managers are unsure.</a:t>
                      </a:r>
                    </a:p>
                  </a:txBody>
                  <a:tcPr anchor="ctr">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pSp>
        <p:nvGrpSpPr>
          <p:cNvPr id="4" name="Group 3">
            <a:extLst>
              <a:ext uri="{FF2B5EF4-FFF2-40B4-BE49-F238E27FC236}">
                <a16:creationId xmlns:a16="http://schemas.microsoft.com/office/drawing/2014/main" id="{0270C11B-8C5F-4A8F-85A4-F3AC7DD731AF}"/>
              </a:ext>
            </a:extLst>
          </p:cNvPr>
          <p:cNvGrpSpPr/>
          <p:nvPr/>
        </p:nvGrpSpPr>
        <p:grpSpPr>
          <a:xfrm>
            <a:off x="6261162" y="4181883"/>
            <a:ext cx="3598594" cy="1692166"/>
            <a:chOff x="6261162" y="4181883"/>
            <a:chExt cx="3598594" cy="1692166"/>
          </a:xfrm>
        </p:grpSpPr>
        <p:sp>
          <p:nvSpPr>
            <p:cNvPr id="281" name="Textfeld 187">
              <a:extLst>
                <a:ext uri="{FF2B5EF4-FFF2-40B4-BE49-F238E27FC236}">
                  <a16:creationId xmlns:a16="http://schemas.microsoft.com/office/drawing/2014/main" id="{F6F72E6F-CEA4-4F3F-BF29-98607716A092}"/>
                </a:ext>
              </a:extLst>
            </p:cNvPr>
            <p:cNvSpPr txBox="1"/>
            <p:nvPr/>
          </p:nvSpPr>
          <p:spPr bwMode="gray">
            <a:xfrm>
              <a:off x="8208984" y="5519244"/>
              <a:ext cx="732117" cy="347208"/>
            </a:xfrm>
            <a:prstGeom prst="rect">
              <a:avLst/>
            </a:prstGeom>
            <a:noFill/>
          </p:spPr>
          <p:txBody>
            <a:bodyPr wrap="square" lIns="0" tIns="0" rIns="0" bIns="0" rtlCol="0" anchor="b" anchorCtr="0">
              <a:noAutofit/>
            </a:bodyPr>
            <a:lstStyle/>
            <a:p>
              <a:pPr algn="ctr">
                <a:spcAft>
                  <a:spcPts val="600"/>
                </a:spcAft>
              </a:pPr>
              <a:r>
                <a:rPr lang="de-DE">
                  <a:latin typeface="Arial" panose="020B0604020202020204" pitchFamily="34" charset="0"/>
                  <a:cs typeface="Arial" panose="020B0604020202020204" pitchFamily="34" charset="0"/>
                </a:rPr>
                <a:t>3.4</a:t>
              </a:r>
            </a:p>
          </p:txBody>
        </p:sp>
        <p:sp>
          <p:nvSpPr>
            <p:cNvPr id="294" name="Textfeld 375">
              <a:extLst>
                <a:ext uri="{FF2B5EF4-FFF2-40B4-BE49-F238E27FC236}">
                  <a16:creationId xmlns:a16="http://schemas.microsoft.com/office/drawing/2014/main" id="{7E45209D-F7B6-4B6E-AB50-064C9A81F0ED}"/>
                </a:ext>
              </a:extLst>
            </p:cNvPr>
            <p:cNvSpPr txBox="1"/>
            <p:nvPr/>
          </p:nvSpPr>
          <p:spPr bwMode="gray">
            <a:xfrm>
              <a:off x="8145354" y="4188022"/>
              <a:ext cx="851282" cy="246221"/>
            </a:xfrm>
            <a:prstGeom prst="rect">
              <a:avLst/>
            </a:prstGeom>
            <a:noFill/>
          </p:spPr>
          <p:txBody>
            <a:bodyPr wrap="square" rtlCol="0">
              <a:spAutoFit/>
            </a:bodyPr>
            <a:lstStyle/>
            <a:p>
              <a:pPr algn="ctr"/>
              <a:r>
                <a:rPr lang="de-DE" sz="1000" b="1">
                  <a:latin typeface="Arial" panose="020B0604020202020204" pitchFamily="34" charset="0"/>
                  <a:cs typeface="Arial" panose="020B0604020202020204" pitchFamily="34" charset="0"/>
                </a:rPr>
                <a:t>Manager</a:t>
              </a:r>
            </a:p>
          </p:txBody>
        </p:sp>
        <p:sp>
          <p:nvSpPr>
            <p:cNvPr id="280" name="Textfeld 186">
              <a:extLst>
                <a:ext uri="{FF2B5EF4-FFF2-40B4-BE49-F238E27FC236}">
                  <a16:creationId xmlns:a16="http://schemas.microsoft.com/office/drawing/2014/main" id="{4B582C94-605A-490D-A676-8AD860621689}"/>
                </a:ext>
              </a:extLst>
            </p:cNvPr>
            <p:cNvSpPr txBox="1"/>
            <p:nvPr/>
          </p:nvSpPr>
          <p:spPr bwMode="gray">
            <a:xfrm>
              <a:off x="7281892" y="5520299"/>
              <a:ext cx="734170" cy="347208"/>
            </a:xfrm>
            <a:prstGeom prst="rect">
              <a:avLst/>
            </a:prstGeom>
            <a:noFill/>
          </p:spPr>
          <p:txBody>
            <a:bodyPr wrap="square" lIns="0" tIns="0" rIns="0" bIns="0" rtlCol="0" anchor="b" anchorCtr="0">
              <a:noAutofit/>
            </a:bodyPr>
            <a:lstStyle/>
            <a:p>
              <a:pPr algn="ctr">
                <a:spcAft>
                  <a:spcPts val="600"/>
                </a:spcAft>
              </a:pPr>
              <a:r>
                <a:rPr lang="de-DE">
                  <a:latin typeface="Arial" panose="020B0604020202020204" pitchFamily="34" charset="0"/>
                  <a:cs typeface="Arial" panose="020B0604020202020204" pitchFamily="34" charset="0"/>
                </a:rPr>
                <a:t>3.7</a:t>
              </a:r>
            </a:p>
          </p:txBody>
        </p:sp>
        <p:sp>
          <p:nvSpPr>
            <p:cNvPr id="295" name="Textfeld 375">
              <a:extLst>
                <a:ext uri="{FF2B5EF4-FFF2-40B4-BE49-F238E27FC236}">
                  <a16:creationId xmlns:a16="http://schemas.microsoft.com/office/drawing/2014/main" id="{7FD54A93-D1A0-4B7A-8E45-0AFA28DFFE7A}"/>
                </a:ext>
              </a:extLst>
            </p:cNvPr>
            <p:cNvSpPr txBox="1"/>
            <p:nvPr/>
          </p:nvSpPr>
          <p:spPr bwMode="gray">
            <a:xfrm>
              <a:off x="7229719" y="4186406"/>
              <a:ext cx="915635" cy="246221"/>
            </a:xfrm>
            <a:prstGeom prst="rect">
              <a:avLst/>
            </a:prstGeom>
            <a:noFill/>
          </p:spPr>
          <p:txBody>
            <a:bodyPr wrap="none" rtlCol="0">
              <a:spAutoFit/>
            </a:bodyPr>
            <a:lstStyle/>
            <a:p>
              <a:r>
                <a:rPr lang="de-DE" sz="1000" b="1">
                  <a:latin typeface="Arial" panose="020B0604020202020204" pitchFamily="34" charset="0"/>
                  <a:cs typeface="Arial" panose="020B0604020202020204" pitchFamily="34" charset="0"/>
                </a:rPr>
                <a:t>Sr. Manager</a:t>
              </a:r>
            </a:p>
          </p:txBody>
        </p:sp>
        <p:sp>
          <p:nvSpPr>
            <p:cNvPr id="293" name="Textfeld 375">
              <a:extLst>
                <a:ext uri="{FF2B5EF4-FFF2-40B4-BE49-F238E27FC236}">
                  <a16:creationId xmlns:a16="http://schemas.microsoft.com/office/drawing/2014/main" id="{8CF19138-BA6D-4906-B28A-77B59C21DAB7}"/>
                </a:ext>
              </a:extLst>
            </p:cNvPr>
            <p:cNvSpPr txBox="1"/>
            <p:nvPr/>
          </p:nvSpPr>
          <p:spPr bwMode="gray">
            <a:xfrm>
              <a:off x="6261162" y="4188022"/>
              <a:ext cx="934871" cy="246221"/>
            </a:xfrm>
            <a:prstGeom prst="rect">
              <a:avLst/>
            </a:prstGeom>
            <a:noFill/>
          </p:spPr>
          <p:txBody>
            <a:bodyPr wrap="none" rtlCol="0">
              <a:spAutoFit/>
            </a:bodyPr>
            <a:lstStyle/>
            <a:p>
              <a:r>
                <a:rPr lang="de-DE" sz="1000" b="1">
                  <a:latin typeface="Arial" panose="020B0604020202020204" pitchFamily="34" charset="0"/>
                  <a:cs typeface="Arial" panose="020B0604020202020204" pitchFamily="34" charset="0"/>
                </a:rPr>
                <a:t>Exec Leader</a:t>
              </a:r>
            </a:p>
          </p:txBody>
        </p:sp>
        <p:sp>
          <p:nvSpPr>
            <p:cNvPr id="303" name="Textfeld 186">
              <a:extLst>
                <a:ext uri="{FF2B5EF4-FFF2-40B4-BE49-F238E27FC236}">
                  <a16:creationId xmlns:a16="http://schemas.microsoft.com/office/drawing/2014/main" id="{738FB2BD-C98F-4356-BDF8-D82AD5BCA1EC}"/>
                </a:ext>
              </a:extLst>
            </p:cNvPr>
            <p:cNvSpPr txBox="1"/>
            <p:nvPr/>
          </p:nvSpPr>
          <p:spPr bwMode="gray">
            <a:xfrm>
              <a:off x="6327088" y="5526841"/>
              <a:ext cx="734170" cy="347208"/>
            </a:xfrm>
            <a:prstGeom prst="roundRect">
              <a:avLst/>
            </a:prstGeom>
            <a:noFill/>
            <a:ln>
              <a:noFill/>
            </a:ln>
          </p:spPr>
          <p:txBody>
            <a:bodyPr wrap="square" lIns="0" tIns="0" rIns="0" bIns="0" rtlCol="0" anchor="b" anchorCtr="0">
              <a:noAutofit/>
            </a:bodyPr>
            <a:lstStyle/>
            <a:p>
              <a:pPr algn="ctr">
                <a:spcAft>
                  <a:spcPts val="600"/>
                </a:spcAft>
              </a:pPr>
              <a:r>
                <a:rPr lang="de-DE">
                  <a:latin typeface="Arial" panose="020B0604020202020204" pitchFamily="34" charset="0"/>
                  <a:cs typeface="Arial" panose="020B0604020202020204" pitchFamily="34" charset="0"/>
                </a:rPr>
                <a:t>4.1</a:t>
              </a:r>
            </a:p>
          </p:txBody>
        </p:sp>
        <p:sp>
          <p:nvSpPr>
            <p:cNvPr id="324" name="Textfeld 186">
              <a:extLst>
                <a:ext uri="{FF2B5EF4-FFF2-40B4-BE49-F238E27FC236}">
                  <a16:creationId xmlns:a16="http://schemas.microsoft.com/office/drawing/2014/main" id="{1854C842-A356-4A85-9A3E-80855557B38C}"/>
                </a:ext>
              </a:extLst>
            </p:cNvPr>
            <p:cNvSpPr txBox="1"/>
            <p:nvPr/>
          </p:nvSpPr>
          <p:spPr bwMode="gray">
            <a:xfrm>
              <a:off x="9072361" y="5506910"/>
              <a:ext cx="734170" cy="347208"/>
            </a:xfrm>
            <a:prstGeom prst="rect">
              <a:avLst/>
            </a:prstGeom>
            <a:noFill/>
          </p:spPr>
          <p:txBody>
            <a:bodyPr wrap="square" lIns="0" tIns="0" rIns="0" bIns="0" rtlCol="0" anchor="b" anchorCtr="0">
              <a:noAutofit/>
            </a:bodyPr>
            <a:lstStyle/>
            <a:p>
              <a:pPr algn="ctr">
                <a:spcAft>
                  <a:spcPts val="600"/>
                </a:spcAft>
              </a:pPr>
              <a:r>
                <a:rPr lang="de-DE">
                  <a:latin typeface="Arial" panose="020B0604020202020204" pitchFamily="34" charset="0"/>
                  <a:cs typeface="Arial" panose="020B0604020202020204" pitchFamily="34" charset="0"/>
                </a:rPr>
                <a:t>3.3</a:t>
              </a:r>
            </a:p>
          </p:txBody>
        </p:sp>
        <p:sp>
          <p:nvSpPr>
            <p:cNvPr id="326" name="Textfeld 375">
              <a:extLst>
                <a:ext uri="{FF2B5EF4-FFF2-40B4-BE49-F238E27FC236}">
                  <a16:creationId xmlns:a16="http://schemas.microsoft.com/office/drawing/2014/main" id="{2C442E92-6AFA-4C61-843E-A7D9830BB313}"/>
                </a:ext>
              </a:extLst>
            </p:cNvPr>
            <p:cNvSpPr txBox="1"/>
            <p:nvPr/>
          </p:nvSpPr>
          <p:spPr bwMode="gray">
            <a:xfrm>
              <a:off x="9072361" y="4181883"/>
              <a:ext cx="787395" cy="246221"/>
            </a:xfrm>
            <a:prstGeom prst="rect">
              <a:avLst/>
            </a:prstGeom>
            <a:noFill/>
          </p:spPr>
          <p:txBody>
            <a:bodyPr wrap="none" rtlCol="0">
              <a:spAutoFit/>
            </a:bodyPr>
            <a:lstStyle/>
            <a:p>
              <a:r>
                <a:rPr lang="de-DE" sz="1000" b="1">
                  <a:latin typeface="Arial" panose="020B0604020202020204" pitchFamily="34" charset="0"/>
                  <a:cs typeface="Arial" panose="020B0604020202020204" pitchFamily="34" charset="0"/>
                </a:rPr>
                <a:t>Employee</a:t>
              </a:r>
            </a:p>
          </p:txBody>
        </p:sp>
        <p:grpSp>
          <p:nvGrpSpPr>
            <p:cNvPr id="54" name="Gruppieren 557">
              <a:extLst>
                <a:ext uri="{FF2B5EF4-FFF2-40B4-BE49-F238E27FC236}">
                  <a16:creationId xmlns:a16="http://schemas.microsoft.com/office/drawing/2014/main" id="{45BFFE1A-1CD2-4629-8FDB-948C7DB45E45}"/>
                </a:ext>
              </a:extLst>
            </p:cNvPr>
            <p:cNvGrpSpPr/>
            <p:nvPr/>
          </p:nvGrpSpPr>
          <p:grpSpPr bwMode="gray">
            <a:xfrm>
              <a:off x="8330396" y="4463706"/>
              <a:ext cx="550776" cy="1082159"/>
              <a:chOff x="562430" y="1795010"/>
              <a:chExt cx="923514" cy="2051723"/>
            </a:xfrm>
          </p:grpSpPr>
          <p:grpSp>
            <p:nvGrpSpPr>
              <p:cNvPr id="68" name="Gruppieren 558">
                <a:extLst>
                  <a:ext uri="{FF2B5EF4-FFF2-40B4-BE49-F238E27FC236}">
                    <a16:creationId xmlns:a16="http://schemas.microsoft.com/office/drawing/2014/main" id="{3EBB10AB-0BB8-4E21-83C4-19D83615F0C1}"/>
                  </a:ext>
                </a:extLst>
              </p:cNvPr>
              <p:cNvGrpSpPr/>
              <p:nvPr/>
            </p:nvGrpSpPr>
            <p:grpSpPr bwMode="gray">
              <a:xfrm>
                <a:off x="640555" y="1844825"/>
                <a:ext cx="767264" cy="1952095"/>
                <a:chOff x="1716504" y="1844825"/>
                <a:chExt cx="767264" cy="1952095"/>
              </a:xfrm>
            </p:grpSpPr>
            <p:sp>
              <p:nvSpPr>
                <p:cNvPr id="70" name="Rechteck 234">
                  <a:extLst>
                    <a:ext uri="{FF2B5EF4-FFF2-40B4-BE49-F238E27FC236}">
                      <a16:creationId xmlns:a16="http://schemas.microsoft.com/office/drawing/2014/main" id="{0BACD259-7FA9-4B96-9D0A-56D8F7E74E07}"/>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71" name="Rechteck 235">
                  <a:extLst>
                    <a:ext uri="{FF2B5EF4-FFF2-40B4-BE49-F238E27FC236}">
                      <a16:creationId xmlns:a16="http://schemas.microsoft.com/office/drawing/2014/main" id="{01328D54-D4BF-447B-90FD-ED5C429046DE}"/>
                    </a:ext>
                  </a:extLst>
                </p:cNvPr>
                <p:cNvSpPr/>
                <p:nvPr/>
              </p:nvSpPr>
              <p:spPr bwMode="gray">
                <a:xfrm>
                  <a:off x="1716506" y="2651123"/>
                  <a:ext cx="767262" cy="1145797"/>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69" name="Freeform 6">
                <a:extLst>
                  <a:ext uri="{FF2B5EF4-FFF2-40B4-BE49-F238E27FC236}">
                    <a16:creationId xmlns:a16="http://schemas.microsoft.com/office/drawing/2014/main" id="{11C0314B-A19B-49D4-9637-0795BF21B228}"/>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72" name="Gruppieren 552">
              <a:extLst>
                <a:ext uri="{FF2B5EF4-FFF2-40B4-BE49-F238E27FC236}">
                  <a16:creationId xmlns:a16="http://schemas.microsoft.com/office/drawing/2014/main" id="{B933D380-1642-4B92-A604-CE02084F9809}"/>
                </a:ext>
              </a:extLst>
            </p:cNvPr>
            <p:cNvGrpSpPr/>
            <p:nvPr/>
          </p:nvGrpSpPr>
          <p:grpSpPr bwMode="gray">
            <a:xfrm>
              <a:off x="7375011" y="4458621"/>
              <a:ext cx="550776" cy="1082159"/>
              <a:chOff x="1638379" y="1795010"/>
              <a:chExt cx="923514" cy="2051723"/>
            </a:xfrm>
          </p:grpSpPr>
          <p:grpSp>
            <p:nvGrpSpPr>
              <p:cNvPr id="73" name="Gruppieren 553">
                <a:extLst>
                  <a:ext uri="{FF2B5EF4-FFF2-40B4-BE49-F238E27FC236}">
                    <a16:creationId xmlns:a16="http://schemas.microsoft.com/office/drawing/2014/main" id="{1081C802-BEA6-460B-B5A0-EAC5632A30C8}"/>
                  </a:ext>
                </a:extLst>
              </p:cNvPr>
              <p:cNvGrpSpPr/>
              <p:nvPr/>
            </p:nvGrpSpPr>
            <p:grpSpPr bwMode="gray">
              <a:xfrm>
                <a:off x="1716504" y="1844825"/>
                <a:ext cx="767264" cy="1952104"/>
                <a:chOff x="1716504" y="1844825"/>
                <a:chExt cx="767264" cy="1952104"/>
              </a:xfrm>
            </p:grpSpPr>
            <p:sp>
              <p:nvSpPr>
                <p:cNvPr id="75" name="Rechteck 238">
                  <a:extLst>
                    <a:ext uri="{FF2B5EF4-FFF2-40B4-BE49-F238E27FC236}">
                      <a16:creationId xmlns:a16="http://schemas.microsoft.com/office/drawing/2014/main" id="{07D95D80-E732-4543-8857-14B586E772A5}"/>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76" name="Rechteck 239">
                  <a:extLst>
                    <a:ext uri="{FF2B5EF4-FFF2-40B4-BE49-F238E27FC236}">
                      <a16:creationId xmlns:a16="http://schemas.microsoft.com/office/drawing/2014/main" id="{8648A7BC-F438-47D5-A6E6-6D206409210B}"/>
                    </a:ext>
                  </a:extLst>
                </p:cNvPr>
                <p:cNvSpPr/>
                <p:nvPr/>
              </p:nvSpPr>
              <p:spPr bwMode="gray">
                <a:xfrm>
                  <a:off x="1716505" y="2485675"/>
                  <a:ext cx="767262" cy="1311254"/>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74" name="Freeform 5">
                <a:extLst>
                  <a:ext uri="{FF2B5EF4-FFF2-40B4-BE49-F238E27FC236}">
                    <a16:creationId xmlns:a16="http://schemas.microsoft.com/office/drawing/2014/main" id="{7A35BCA6-77C7-4745-9543-F73444D9FDB1}"/>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77" name="Gruppieren 557">
              <a:extLst>
                <a:ext uri="{FF2B5EF4-FFF2-40B4-BE49-F238E27FC236}">
                  <a16:creationId xmlns:a16="http://schemas.microsoft.com/office/drawing/2014/main" id="{84F7485D-0DEB-4107-A4AB-1919DB4E9C2B}"/>
                </a:ext>
              </a:extLst>
            </p:cNvPr>
            <p:cNvGrpSpPr/>
            <p:nvPr/>
          </p:nvGrpSpPr>
          <p:grpSpPr bwMode="gray">
            <a:xfrm>
              <a:off x="6441386" y="4461608"/>
              <a:ext cx="550776" cy="1082159"/>
              <a:chOff x="562430" y="1795010"/>
              <a:chExt cx="923514" cy="2051723"/>
            </a:xfrm>
          </p:grpSpPr>
          <p:grpSp>
            <p:nvGrpSpPr>
              <p:cNvPr id="78" name="Gruppieren 558">
                <a:extLst>
                  <a:ext uri="{FF2B5EF4-FFF2-40B4-BE49-F238E27FC236}">
                    <a16:creationId xmlns:a16="http://schemas.microsoft.com/office/drawing/2014/main" id="{A9F059E0-4AA1-4956-ADA0-115AB3369F0C}"/>
                  </a:ext>
                </a:extLst>
              </p:cNvPr>
              <p:cNvGrpSpPr/>
              <p:nvPr/>
            </p:nvGrpSpPr>
            <p:grpSpPr bwMode="gray">
              <a:xfrm>
                <a:off x="640554" y="1844825"/>
                <a:ext cx="767265" cy="1952097"/>
                <a:chOff x="1716503" y="1844825"/>
                <a:chExt cx="767265" cy="1952097"/>
              </a:xfrm>
            </p:grpSpPr>
            <p:sp>
              <p:nvSpPr>
                <p:cNvPr id="80" name="Rechteck 234">
                  <a:extLst>
                    <a:ext uri="{FF2B5EF4-FFF2-40B4-BE49-F238E27FC236}">
                      <a16:creationId xmlns:a16="http://schemas.microsoft.com/office/drawing/2014/main" id="{0938117C-3522-495A-B4FD-9534CECD843F}"/>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81" name="Rechteck 235">
                  <a:extLst>
                    <a:ext uri="{FF2B5EF4-FFF2-40B4-BE49-F238E27FC236}">
                      <a16:creationId xmlns:a16="http://schemas.microsoft.com/office/drawing/2014/main" id="{21875C22-87D3-4620-B525-FC8ABC828F06}"/>
                    </a:ext>
                  </a:extLst>
                </p:cNvPr>
                <p:cNvSpPr/>
                <p:nvPr/>
              </p:nvSpPr>
              <p:spPr bwMode="gray">
                <a:xfrm>
                  <a:off x="1716503" y="2318990"/>
                  <a:ext cx="767263" cy="1477932"/>
                </a:xfrm>
                <a:prstGeom prst="rect">
                  <a:avLst/>
                </a:prstGeom>
                <a:solidFill>
                  <a:srgbClr val="5BCC33"/>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79" name="Freeform 6">
                <a:extLst>
                  <a:ext uri="{FF2B5EF4-FFF2-40B4-BE49-F238E27FC236}">
                    <a16:creationId xmlns:a16="http://schemas.microsoft.com/office/drawing/2014/main" id="{D670A71F-B1D4-418D-BEB9-851386148436}"/>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82" name="Gruppieren 552">
              <a:extLst>
                <a:ext uri="{FF2B5EF4-FFF2-40B4-BE49-F238E27FC236}">
                  <a16:creationId xmlns:a16="http://schemas.microsoft.com/office/drawing/2014/main" id="{A8907ABD-9F61-439F-A828-6589D59B54B4}"/>
                </a:ext>
              </a:extLst>
            </p:cNvPr>
            <p:cNvGrpSpPr/>
            <p:nvPr/>
          </p:nvGrpSpPr>
          <p:grpSpPr bwMode="gray">
            <a:xfrm>
              <a:off x="9158825" y="4462496"/>
              <a:ext cx="550776" cy="1082159"/>
              <a:chOff x="1638379" y="1795010"/>
              <a:chExt cx="923514" cy="2051723"/>
            </a:xfrm>
          </p:grpSpPr>
          <p:grpSp>
            <p:nvGrpSpPr>
              <p:cNvPr id="83" name="Gruppieren 553">
                <a:extLst>
                  <a:ext uri="{FF2B5EF4-FFF2-40B4-BE49-F238E27FC236}">
                    <a16:creationId xmlns:a16="http://schemas.microsoft.com/office/drawing/2014/main" id="{1B212349-5105-4F49-9E31-828DB30901EB}"/>
                  </a:ext>
                </a:extLst>
              </p:cNvPr>
              <p:cNvGrpSpPr/>
              <p:nvPr/>
            </p:nvGrpSpPr>
            <p:grpSpPr bwMode="gray">
              <a:xfrm>
                <a:off x="1716504" y="1844825"/>
                <a:ext cx="767264" cy="1952101"/>
                <a:chOff x="1716504" y="1844825"/>
                <a:chExt cx="767264" cy="1952101"/>
              </a:xfrm>
            </p:grpSpPr>
            <p:sp>
              <p:nvSpPr>
                <p:cNvPr id="85" name="Rechteck 238">
                  <a:extLst>
                    <a:ext uri="{FF2B5EF4-FFF2-40B4-BE49-F238E27FC236}">
                      <a16:creationId xmlns:a16="http://schemas.microsoft.com/office/drawing/2014/main" id="{A3E070C8-DA1A-4D71-97C0-1FABF6EBCB7B}"/>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86" name="Rechteck 239">
                  <a:extLst>
                    <a:ext uri="{FF2B5EF4-FFF2-40B4-BE49-F238E27FC236}">
                      <a16:creationId xmlns:a16="http://schemas.microsoft.com/office/drawing/2014/main" id="{76487D18-B7F7-4AB6-AE7C-E93F4251C43A}"/>
                    </a:ext>
                  </a:extLst>
                </p:cNvPr>
                <p:cNvSpPr/>
                <p:nvPr/>
              </p:nvSpPr>
              <p:spPr bwMode="gray">
                <a:xfrm>
                  <a:off x="1716505" y="2842576"/>
                  <a:ext cx="767262" cy="954350"/>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84" name="Freeform 5">
                <a:extLst>
                  <a:ext uri="{FF2B5EF4-FFF2-40B4-BE49-F238E27FC236}">
                    <a16:creationId xmlns:a16="http://schemas.microsoft.com/office/drawing/2014/main" id="{8A1016C5-0A76-4B76-BA80-C8541F197494}"/>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2F994B-F5AB-4E19-9716-AD09118A9B12}"/>
              </a:ext>
            </a:extLst>
          </p:cNvPr>
          <p:cNvGrpSpPr/>
          <p:nvPr/>
        </p:nvGrpSpPr>
        <p:grpSpPr>
          <a:xfrm>
            <a:off x="6187347" y="1885096"/>
            <a:ext cx="4823727" cy="1279613"/>
            <a:chOff x="6187347" y="1885096"/>
            <a:chExt cx="4823727" cy="1279613"/>
          </a:xfrm>
        </p:grpSpPr>
        <p:pic>
          <p:nvPicPr>
            <p:cNvPr id="117" name="Graphic 116" descr="Modern architecture outline">
              <a:extLst>
                <a:ext uri="{FF2B5EF4-FFF2-40B4-BE49-F238E27FC236}">
                  <a16:creationId xmlns:a16="http://schemas.microsoft.com/office/drawing/2014/main" id="{D0398E82-6259-4A55-8397-6494546B3A9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45430" y="1885096"/>
              <a:ext cx="598019" cy="598019"/>
            </a:xfrm>
            <a:prstGeom prst="rect">
              <a:avLst/>
            </a:prstGeom>
          </p:spPr>
        </p:pic>
        <p:sp>
          <p:nvSpPr>
            <p:cNvPr id="108" name="Freeform 448">
              <a:extLst>
                <a:ext uri="{FF2B5EF4-FFF2-40B4-BE49-F238E27FC236}">
                  <a16:creationId xmlns:a16="http://schemas.microsoft.com/office/drawing/2014/main" id="{290A4D7B-7991-46F3-BC89-34F54CE76D05}"/>
                </a:ext>
              </a:extLst>
            </p:cNvPr>
            <p:cNvSpPr>
              <a:spLocks noEditPoints="1"/>
            </p:cNvSpPr>
            <p:nvPr/>
          </p:nvSpPr>
          <p:spPr bwMode="auto">
            <a:xfrm>
              <a:off x="9594687" y="1932409"/>
              <a:ext cx="528252" cy="458534"/>
            </a:xfrm>
            <a:custGeom>
              <a:avLst/>
              <a:gdLst>
                <a:gd name="T0" fmla="*/ 563 w 590"/>
                <a:gd name="T1" fmla="*/ 205 h 514"/>
                <a:gd name="T2" fmla="*/ 529 w 590"/>
                <a:gd name="T3" fmla="*/ 30 h 514"/>
                <a:gd name="T4" fmla="*/ 528 w 590"/>
                <a:gd name="T5" fmla="*/ 24 h 514"/>
                <a:gd name="T6" fmla="*/ 524 w 590"/>
                <a:gd name="T7" fmla="*/ 14 h 514"/>
                <a:gd name="T8" fmla="*/ 516 w 590"/>
                <a:gd name="T9" fmla="*/ 5 h 514"/>
                <a:gd name="T10" fmla="*/ 505 w 590"/>
                <a:gd name="T11" fmla="*/ 1 h 514"/>
                <a:gd name="T12" fmla="*/ 500 w 590"/>
                <a:gd name="T13" fmla="*/ 0 h 514"/>
                <a:gd name="T14" fmla="*/ 488 w 590"/>
                <a:gd name="T15" fmla="*/ 3 h 514"/>
                <a:gd name="T16" fmla="*/ 478 w 590"/>
                <a:gd name="T17" fmla="*/ 8 h 514"/>
                <a:gd name="T18" fmla="*/ 472 w 590"/>
                <a:gd name="T19" fmla="*/ 18 h 514"/>
                <a:gd name="T20" fmla="*/ 470 w 590"/>
                <a:gd name="T21" fmla="*/ 30 h 514"/>
                <a:gd name="T22" fmla="*/ 420 w 590"/>
                <a:gd name="T23" fmla="*/ 205 h 514"/>
                <a:gd name="T24" fmla="*/ 314 w 590"/>
                <a:gd name="T25" fmla="*/ 205 h 514"/>
                <a:gd name="T26" fmla="*/ 300 w 590"/>
                <a:gd name="T27" fmla="*/ 136 h 514"/>
                <a:gd name="T28" fmla="*/ 185 w 590"/>
                <a:gd name="T29" fmla="*/ 205 h 514"/>
                <a:gd name="T30" fmla="*/ 79 w 590"/>
                <a:gd name="T31" fmla="*/ 205 h 514"/>
                <a:gd name="T32" fmla="*/ 27 w 590"/>
                <a:gd name="T33" fmla="*/ 489 h 514"/>
                <a:gd name="T34" fmla="*/ 0 w 590"/>
                <a:gd name="T35" fmla="*/ 514 h 514"/>
                <a:gd name="T36" fmla="*/ 590 w 590"/>
                <a:gd name="T37" fmla="*/ 489 h 514"/>
                <a:gd name="T38" fmla="*/ 206 w 590"/>
                <a:gd name="T39" fmla="*/ 416 h 514"/>
                <a:gd name="T40" fmla="*/ 130 w 590"/>
                <a:gd name="T41" fmla="*/ 370 h 514"/>
                <a:gd name="T42" fmla="*/ 206 w 590"/>
                <a:gd name="T43" fmla="*/ 416 h 514"/>
                <a:gd name="T44" fmla="*/ 130 w 590"/>
                <a:gd name="T45" fmla="*/ 328 h 514"/>
                <a:gd name="T46" fmla="*/ 206 w 590"/>
                <a:gd name="T47" fmla="*/ 281 h 514"/>
                <a:gd name="T48" fmla="*/ 333 w 590"/>
                <a:gd name="T49" fmla="*/ 416 h 514"/>
                <a:gd name="T50" fmla="*/ 256 w 590"/>
                <a:gd name="T51" fmla="*/ 370 h 514"/>
                <a:gd name="T52" fmla="*/ 333 w 590"/>
                <a:gd name="T53" fmla="*/ 416 h 514"/>
                <a:gd name="T54" fmla="*/ 256 w 590"/>
                <a:gd name="T55" fmla="*/ 328 h 514"/>
                <a:gd name="T56" fmla="*/ 333 w 590"/>
                <a:gd name="T57" fmla="*/ 281 h 514"/>
                <a:gd name="T58" fmla="*/ 459 w 590"/>
                <a:gd name="T59" fmla="*/ 416 h 514"/>
                <a:gd name="T60" fmla="*/ 384 w 590"/>
                <a:gd name="T61" fmla="*/ 370 h 514"/>
                <a:gd name="T62" fmla="*/ 459 w 590"/>
                <a:gd name="T63" fmla="*/ 416 h 514"/>
                <a:gd name="T64" fmla="*/ 384 w 590"/>
                <a:gd name="T65" fmla="*/ 328 h 514"/>
                <a:gd name="T66" fmla="*/ 459 w 590"/>
                <a:gd name="T67" fmla="*/ 2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0" h="514">
                  <a:moveTo>
                    <a:pt x="563" y="489"/>
                  </a:moveTo>
                  <a:lnTo>
                    <a:pt x="563" y="205"/>
                  </a:lnTo>
                  <a:lnTo>
                    <a:pt x="529" y="205"/>
                  </a:lnTo>
                  <a:lnTo>
                    <a:pt x="529" y="30"/>
                  </a:lnTo>
                  <a:lnTo>
                    <a:pt x="529" y="30"/>
                  </a:lnTo>
                  <a:lnTo>
                    <a:pt x="528" y="24"/>
                  </a:lnTo>
                  <a:lnTo>
                    <a:pt x="526" y="18"/>
                  </a:lnTo>
                  <a:lnTo>
                    <a:pt x="524" y="14"/>
                  </a:lnTo>
                  <a:lnTo>
                    <a:pt x="520" y="8"/>
                  </a:lnTo>
                  <a:lnTo>
                    <a:pt x="516" y="5"/>
                  </a:lnTo>
                  <a:lnTo>
                    <a:pt x="511" y="3"/>
                  </a:lnTo>
                  <a:lnTo>
                    <a:pt x="505" y="1"/>
                  </a:lnTo>
                  <a:lnTo>
                    <a:pt x="500" y="0"/>
                  </a:lnTo>
                  <a:lnTo>
                    <a:pt x="500" y="0"/>
                  </a:lnTo>
                  <a:lnTo>
                    <a:pt x="493" y="1"/>
                  </a:lnTo>
                  <a:lnTo>
                    <a:pt x="488" y="3"/>
                  </a:lnTo>
                  <a:lnTo>
                    <a:pt x="483" y="5"/>
                  </a:lnTo>
                  <a:lnTo>
                    <a:pt x="478" y="8"/>
                  </a:lnTo>
                  <a:lnTo>
                    <a:pt x="475" y="14"/>
                  </a:lnTo>
                  <a:lnTo>
                    <a:pt x="472" y="18"/>
                  </a:lnTo>
                  <a:lnTo>
                    <a:pt x="470" y="24"/>
                  </a:lnTo>
                  <a:lnTo>
                    <a:pt x="470" y="30"/>
                  </a:lnTo>
                  <a:lnTo>
                    <a:pt x="470" y="205"/>
                  </a:lnTo>
                  <a:lnTo>
                    <a:pt x="420" y="205"/>
                  </a:lnTo>
                  <a:lnTo>
                    <a:pt x="420" y="136"/>
                  </a:lnTo>
                  <a:lnTo>
                    <a:pt x="314" y="205"/>
                  </a:lnTo>
                  <a:lnTo>
                    <a:pt x="300" y="205"/>
                  </a:lnTo>
                  <a:lnTo>
                    <a:pt x="300" y="136"/>
                  </a:lnTo>
                  <a:lnTo>
                    <a:pt x="192" y="205"/>
                  </a:lnTo>
                  <a:lnTo>
                    <a:pt x="185" y="205"/>
                  </a:lnTo>
                  <a:lnTo>
                    <a:pt x="185" y="136"/>
                  </a:lnTo>
                  <a:lnTo>
                    <a:pt x="79" y="205"/>
                  </a:lnTo>
                  <a:lnTo>
                    <a:pt x="27" y="205"/>
                  </a:lnTo>
                  <a:lnTo>
                    <a:pt x="27" y="489"/>
                  </a:lnTo>
                  <a:lnTo>
                    <a:pt x="0" y="489"/>
                  </a:lnTo>
                  <a:lnTo>
                    <a:pt x="0" y="514"/>
                  </a:lnTo>
                  <a:lnTo>
                    <a:pt x="590" y="514"/>
                  </a:lnTo>
                  <a:lnTo>
                    <a:pt x="590" y="489"/>
                  </a:lnTo>
                  <a:lnTo>
                    <a:pt x="563" y="489"/>
                  </a:lnTo>
                  <a:close/>
                  <a:moveTo>
                    <a:pt x="206" y="416"/>
                  </a:moveTo>
                  <a:lnTo>
                    <a:pt x="130" y="416"/>
                  </a:lnTo>
                  <a:lnTo>
                    <a:pt x="130" y="370"/>
                  </a:lnTo>
                  <a:lnTo>
                    <a:pt x="206" y="370"/>
                  </a:lnTo>
                  <a:lnTo>
                    <a:pt x="206" y="416"/>
                  </a:lnTo>
                  <a:close/>
                  <a:moveTo>
                    <a:pt x="206" y="328"/>
                  </a:moveTo>
                  <a:lnTo>
                    <a:pt x="130" y="328"/>
                  </a:lnTo>
                  <a:lnTo>
                    <a:pt x="130" y="281"/>
                  </a:lnTo>
                  <a:lnTo>
                    <a:pt x="206" y="281"/>
                  </a:lnTo>
                  <a:lnTo>
                    <a:pt x="206" y="328"/>
                  </a:lnTo>
                  <a:close/>
                  <a:moveTo>
                    <a:pt x="333" y="416"/>
                  </a:moveTo>
                  <a:lnTo>
                    <a:pt x="256" y="416"/>
                  </a:lnTo>
                  <a:lnTo>
                    <a:pt x="256" y="370"/>
                  </a:lnTo>
                  <a:lnTo>
                    <a:pt x="333" y="370"/>
                  </a:lnTo>
                  <a:lnTo>
                    <a:pt x="333" y="416"/>
                  </a:lnTo>
                  <a:close/>
                  <a:moveTo>
                    <a:pt x="333" y="328"/>
                  </a:moveTo>
                  <a:lnTo>
                    <a:pt x="256" y="328"/>
                  </a:lnTo>
                  <a:lnTo>
                    <a:pt x="256" y="281"/>
                  </a:lnTo>
                  <a:lnTo>
                    <a:pt x="333" y="281"/>
                  </a:lnTo>
                  <a:lnTo>
                    <a:pt x="333" y="328"/>
                  </a:lnTo>
                  <a:close/>
                  <a:moveTo>
                    <a:pt x="459" y="416"/>
                  </a:moveTo>
                  <a:lnTo>
                    <a:pt x="384" y="416"/>
                  </a:lnTo>
                  <a:lnTo>
                    <a:pt x="384" y="370"/>
                  </a:lnTo>
                  <a:lnTo>
                    <a:pt x="459" y="370"/>
                  </a:lnTo>
                  <a:lnTo>
                    <a:pt x="459" y="416"/>
                  </a:lnTo>
                  <a:close/>
                  <a:moveTo>
                    <a:pt x="459" y="328"/>
                  </a:moveTo>
                  <a:lnTo>
                    <a:pt x="384" y="328"/>
                  </a:lnTo>
                  <a:lnTo>
                    <a:pt x="384" y="281"/>
                  </a:lnTo>
                  <a:lnTo>
                    <a:pt x="459" y="281"/>
                  </a:lnTo>
                  <a:lnTo>
                    <a:pt x="459" y="328"/>
                  </a:lnTo>
                  <a:close/>
                </a:path>
              </a:pathLst>
            </a:custGeom>
            <a:solidFill>
              <a:srgbClr val="F9D600"/>
            </a:solidFill>
            <a:ln>
              <a:solidFill>
                <a:schemeClr val="bg1">
                  <a:lumMod val="85000"/>
                </a:schemeClr>
              </a:solid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14">
              <a:extLst>
                <a:ext uri="{FF2B5EF4-FFF2-40B4-BE49-F238E27FC236}">
                  <a16:creationId xmlns:a16="http://schemas.microsoft.com/office/drawing/2014/main" id="{DDE09BCA-00C9-4CEB-BBA5-D077CBE6C60A}"/>
                </a:ext>
              </a:extLst>
            </p:cNvPr>
            <p:cNvSpPr>
              <a:spLocks noEditPoints="1"/>
            </p:cNvSpPr>
            <p:nvPr/>
          </p:nvSpPr>
          <p:spPr bwMode="auto">
            <a:xfrm>
              <a:off x="6345323" y="1977807"/>
              <a:ext cx="321672" cy="407490"/>
            </a:xfrm>
            <a:custGeom>
              <a:avLst/>
              <a:gdLst>
                <a:gd name="T0" fmla="*/ 253 w 253"/>
                <a:gd name="T1" fmla="*/ 0 h 269"/>
                <a:gd name="T2" fmla="*/ 152 w 253"/>
                <a:gd name="T3" fmla="*/ 269 h 269"/>
                <a:gd name="T4" fmla="*/ 102 w 253"/>
                <a:gd name="T5" fmla="*/ 216 h 269"/>
                <a:gd name="T6" fmla="*/ 0 w 253"/>
                <a:gd name="T7" fmla="*/ 269 h 269"/>
                <a:gd name="T8" fmla="*/ 24 w 253"/>
                <a:gd name="T9" fmla="*/ 156 h 269"/>
                <a:gd name="T10" fmla="*/ 77 w 253"/>
                <a:gd name="T11" fmla="*/ 186 h 269"/>
                <a:gd name="T12" fmla="*/ 24 w 253"/>
                <a:gd name="T13" fmla="*/ 156 h 269"/>
                <a:gd name="T14" fmla="*/ 230 w 253"/>
                <a:gd name="T15" fmla="*/ 199 h 269"/>
                <a:gd name="T16" fmla="*/ 176 w 253"/>
                <a:gd name="T17" fmla="*/ 229 h 269"/>
                <a:gd name="T18" fmla="*/ 24 w 253"/>
                <a:gd name="T19" fmla="*/ 199 h 269"/>
                <a:gd name="T20" fmla="*/ 77 w 253"/>
                <a:gd name="T21" fmla="*/ 229 h 269"/>
                <a:gd name="T22" fmla="*/ 24 w 253"/>
                <a:gd name="T23" fmla="*/ 199 h 269"/>
                <a:gd name="T24" fmla="*/ 77 w 253"/>
                <a:gd name="T25" fmla="*/ 28 h 269"/>
                <a:gd name="T26" fmla="*/ 24 w 253"/>
                <a:gd name="T27" fmla="*/ 58 h 269"/>
                <a:gd name="T28" fmla="*/ 94 w 253"/>
                <a:gd name="T29" fmla="*/ 28 h 269"/>
                <a:gd name="T30" fmla="*/ 159 w 253"/>
                <a:gd name="T31" fmla="*/ 58 h 269"/>
                <a:gd name="T32" fmla="*/ 94 w 253"/>
                <a:gd name="T33" fmla="*/ 28 h 269"/>
                <a:gd name="T34" fmla="*/ 230 w 253"/>
                <a:gd name="T35" fmla="*/ 28 h 269"/>
                <a:gd name="T36" fmla="*/ 176 w 253"/>
                <a:gd name="T37" fmla="*/ 58 h 269"/>
                <a:gd name="T38" fmla="*/ 24 w 253"/>
                <a:gd name="T39" fmla="*/ 71 h 269"/>
                <a:gd name="T40" fmla="*/ 77 w 253"/>
                <a:gd name="T41" fmla="*/ 100 h 269"/>
                <a:gd name="T42" fmla="*/ 24 w 253"/>
                <a:gd name="T43" fmla="*/ 71 h 269"/>
                <a:gd name="T44" fmla="*/ 159 w 253"/>
                <a:gd name="T45" fmla="*/ 71 h 269"/>
                <a:gd name="T46" fmla="*/ 94 w 253"/>
                <a:gd name="T47" fmla="*/ 100 h 269"/>
                <a:gd name="T48" fmla="*/ 176 w 253"/>
                <a:gd name="T49" fmla="*/ 71 h 269"/>
                <a:gd name="T50" fmla="*/ 230 w 253"/>
                <a:gd name="T51" fmla="*/ 100 h 269"/>
                <a:gd name="T52" fmla="*/ 176 w 253"/>
                <a:gd name="T53" fmla="*/ 71 h 269"/>
                <a:gd name="T54" fmla="*/ 77 w 253"/>
                <a:gd name="T55" fmla="*/ 114 h 269"/>
                <a:gd name="T56" fmla="*/ 24 w 253"/>
                <a:gd name="T57" fmla="*/ 143 h 269"/>
                <a:gd name="T58" fmla="*/ 94 w 253"/>
                <a:gd name="T59" fmla="*/ 114 h 269"/>
                <a:gd name="T60" fmla="*/ 159 w 253"/>
                <a:gd name="T61" fmla="*/ 143 h 269"/>
                <a:gd name="T62" fmla="*/ 94 w 253"/>
                <a:gd name="T63" fmla="*/ 114 h 269"/>
                <a:gd name="T64" fmla="*/ 230 w 253"/>
                <a:gd name="T65" fmla="*/ 114 h 269"/>
                <a:gd name="T66" fmla="*/ 176 w 253"/>
                <a:gd name="T67" fmla="*/ 143 h 269"/>
                <a:gd name="T68" fmla="*/ 94 w 253"/>
                <a:gd name="T69" fmla="*/ 156 h 269"/>
                <a:gd name="T70" fmla="*/ 159 w 253"/>
                <a:gd name="T71" fmla="*/ 186 h 269"/>
                <a:gd name="T72" fmla="*/ 94 w 253"/>
                <a:gd name="T73" fmla="*/ 156 h 269"/>
                <a:gd name="T74" fmla="*/ 230 w 253"/>
                <a:gd name="T75" fmla="*/ 156 h 269"/>
                <a:gd name="T76" fmla="*/ 176 w 253"/>
                <a:gd name="T77" fmla="*/ 18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269">
                  <a:moveTo>
                    <a:pt x="0" y="0"/>
                  </a:moveTo>
                  <a:cubicBezTo>
                    <a:pt x="253" y="0"/>
                    <a:pt x="253" y="0"/>
                    <a:pt x="253" y="0"/>
                  </a:cubicBezTo>
                  <a:cubicBezTo>
                    <a:pt x="253" y="269"/>
                    <a:pt x="253" y="269"/>
                    <a:pt x="253" y="269"/>
                  </a:cubicBezTo>
                  <a:cubicBezTo>
                    <a:pt x="152" y="269"/>
                    <a:pt x="152" y="269"/>
                    <a:pt x="152" y="269"/>
                  </a:cubicBezTo>
                  <a:cubicBezTo>
                    <a:pt x="152" y="216"/>
                    <a:pt x="152" y="216"/>
                    <a:pt x="152" y="216"/>
                  </a:cubicBezTo>
                  <a:cubicBezTo>
                    <a:pt x="152" y="200"/>
                    <a:pt x="102" y="200"/>
                    <a:pt x="102" y="216"/>
                  </a:cubicBezTo>
                  <a:cubicBezTo>
                    <a:pt x="102" y="269"/>
                    <a:pt x="102" y="269"/>
                    <a:pt x="102" y="269"/>
                  </a:cubicBezTo>
                  <a:cubicBezTo>
                    <a:pt x="0" y="269"/>
                    <a:pt x="0" y="269"/>
                    <a:pt x="0" y="269"/>
                  </a:cubicBezTo>
                  <a:lnTo>
                    <a:pt x="0" y="0"/>
                  </a:lnTo>
                  <a:close/>
                  <a:moveTo>
                    <a:pt x="24" y="156"/>
                  </a:moveTo>
                  <a:cubicBezTo>
                    <a:pt x="77" y="156"/>
                    <a:pt x="77" y="156"/>
                    <a:pt x="77" y="156"/>
                  </a:cubicBezTo>
                  <a:cubicBezTo>
                    <a:pt x="77" y="186"/>
                    <a:pt x="77" y="186"/>
                    <a:pt x="77" y="186"/>
                  </a:cubicBezTo>
                  <a:cubicBezTo>
                    <a:pt x="24" y="186"/>
                    <a:pt x="24" y="186"/>
                    <a:pt x="24" y="186"/>
                  </a:cubicBezTo>
                  <a:lnTo>
                    <a:pt x="24" y="156"/>
                  </a:lnTo>
                  <a:close/>
                  <a:moveTo>
                    <a:pt x="176" y="199"/>
                  </a:moveTo>
                  <a:cubicBezTo>
                    <a:pt x="230" y="199"/>
                    <a:pt x="230" y="199"/>
                    <a:pt x="230" y="199"/>
                  </a:cubicBezTo>
                  <a:cubicBezTo>
                    <a:pt x="230" y="229"/>
                    <a:pt x="230" y="229"/>
                    <a:pt x="230" y="229"/>
                  </a:cubicBezTo>
                  <a:cubicBezTo>
                    <a:pt x="176" y="229"/>
                    <a:pt x="176" y="229"/>
                    <a:pt x="176" y="229"/>
                  </a:cubicBezTo>
                  <a:lnTo>
                    <a:pt x="176" y="199"/>
                  </a:lnTo>
                  <a:close/>
                  <a:moveTo>
                    <a:pt x="24" y="199"/>
                  </a:moveTo>
                  <a:cubicBezTo>
                    <a:pt x="77" y="199"/>
                    <a:pt x="77" y="199"/>
                    <a:pt x="77" y="199"/>
                  </a:cubicBezTo>
                  <a:cubicBezTo>
                    <a:pt x="77" y="229"/>
                    <a:pt x="77" y="229"/>
                    <a:pt x="77" y="229"/>
                  </a:cubicBezTo>
                  <a:cubicBezTo>
                    <a:pt x="24" y="229"/>
                    <a:pt x="24" y="229"/>
                    <a:pt x="24" y="229"/>
                  </a:cubicBezTo>
                  <a:lnTo>
                    <a:pt x="24" y="199"/>
                  </a:lnTo>
                  <a:close/>
                  <a:moveTo>
                    <a:pt x="24" y="28"/>
                  </a:moveTo>
                  <a:cubicBezTo>
                    <a:pt x="77" y="28"/>
                    <a:pt x="77" y="28"/>
                    <a:pt x="77" y="28"/>
                  </a:cubicBezTo>
                  <a:cubicBezTo>
                    <a:pt x="77" y="58"/>
                    <a:pt x="77" y="58"/>
                    <a:pt x="77" y="58"/>
                  </a:cubicBezTo>
                  <a:cubicBezTo>
                    <a:pt x="24" y="58"/>
                    <a:pt x="24" y="58"/>
                    <a:pt x="24" y="58"/>
                  </a:cubicBezTo>
                  <a:lnTo>
                    <a:pt x="24" y="28"/>
                  </a:lnTo>
                  <a:close/>
                  <a:moveTo>
                    <a:pt x="94" y="28"/>
                  </a:moveTo>
                  <a:cubicBezTo>
                    <a:pt x="159" y="28"/>
                    <a:pt x="159" y="28"/>
                    <a:pt x="159" y="28"/>
                  </a:cubicBezTo>
                  <a:cubicBezTo>
                    <a:pt x="159" y="58"/>
                    <a:pt x="159" y="58"/>
                    <a:pt x="159" y="58"/>
                  </a:cubicBezTo>
                  <a:cubicBezTo>
                    <a:pt x="94" y="58"/>
                    <a:pt x="94" y="58"/>
                    <a:pt x="94" y="58"/>
                  </a:cubicBezTo>
                  <a:lnTo>
                    <a:pt x="94" y="28"/>
                  </a:lnTo>
                  <a:close/>
                  <a:moveTo>
                    <a:pt x="176" y="28"/>
                  </a:moveTo>
                  <a:cubicBezTo>
                    <a:pt x="230" y="28"/>
                    <a:pt x="230" y="28"/>
                    <a:pt x="230" y="28"/>
                  </a:cubicBezTo>
                  <a:cubicBezTo>
                    <a:pt x="230" y="58"/>
                    <a:pt x="230" y="58"/>
                    <a:pt x="230" y="58"/>
                  </a:cubicBezTo>
                  <a:cubicBezTo>
                    <a:pt x="176" y="58"/>
                    <a:pt x="176" y="58"/>
                    <a:pt x="176" y="58"/>
                  </a:cubicBezTo>
                  <a:lnTo>
                    <a:pt x="176" y="28"/>
                  </a:lnTo>
                  <a:close/>
                  <a:moveTo>
                    <a:pt x="24" y="71"/>
                  </a:moveTo>
                  <a:cubicBezTo>
                    <a:pt x="77" y="71"/>
                    <a:pt x="77" y="71"/>
                    <a:pt x="77" y="71"/>
                  </a:cubicBezTo>
                  <a:cubicBezTo>
                    <a:pt x="77" y="100"/>
                    <a:pt x="77" y="100"/>
                    <a:pt x="77" y="100"/>
                  </a:cubicBezTo>
                  <a:cubicBezTo>
                    <a:pt x="24" y="100"/>
                    <a:pt x="24" y="100"/>
                    <a:pt x="24" y="100"/>
                  </a:cubicBezTo>
                  <a:lnTo>
                    <a:pt x="24" y="71"/>
                  </a:lnTo>
                  <a:close/>
                  <a:moveTo>
                    <a:pt x="94" y="71"/>
                  </a:moveTo>
                  <a:cubicBezTo>
                    <a:pt x="159" y="71"/>
                    <a:pt x="159" y="71"/>
                    <a:pt x="159" y="71"/>
                  </a:cubicBezTo>
                  <a:cubicBezTo>
                    <a:pt x="159" y="100"/>
                    <a:pt x="159" y="100"/>
                    <a:pt x="159" y="100"/>
                  </a:cubicBezTo>
                  <a:cubicBezTo>
                    <a:pt x="94" y="100"/>
                    <a:pt x="94" y="100"/>
                    <a:pt x="94" y="100"/>
                  </a:cubicBezTo>
                  <a:lnTo>
                    <a:pt x="94" y="71"/>
                  </a:lnTo>
                  <a:close/>
                  <a:moveTo>
                    <a:pt x="176" y="71"/>
                  </a:moveTo>
                  <a:cubicBezTo>
                    <a:pt x="230" y="71"/>
                    <a:pt x="230" y="71"/>
                    <a:pt x="230" y="71"/>
                  </a:cubicBezTo>
                  <a:cubicBezTo>
                    <a:pt x="230" y="100"/>
                    <a:pt x="230" y="100"/>
                    <a:pt x="230" y="100"/>
                  </a:cubicBezTo>
                  <a:cubicBezTo>
                    <a:pt x="176" y="100"/>
                    <a:pt x="176" y="100"/>
                    <a:pt x="176" y="100"/>
                  </a:cubicBezTo>
                  <a:lnTo>
                    <a:pt x="176" y="71"/>
                  </a:lnTo>
                  <a:close/>
                  <a:moveTo>
                    <a:pt x="24" y="114"/>
                  </a:moveTo>
                  <a:cubicBezTo>
                    <a:pt x="77" y="114"/>
                    <a:pt x="77" y="114"/>
                    <a:pt x="77" y="114"/>
                  </a:cubicBezTo>
                  <a:cubicBezTo>
                    <a:pt x="77" y="143"/>
                    <a:pt x="77" y="143"/>
                    <a:pt x="77" y="143"/>
                  </a:cubicBezTo>
                  <a:cubicBezTo>
                    <a:pt x="24" y="143"/>
                    <a:pt x="24" y="143"/>
                    <a:pt x="24" y="143"/>
                  </a:cubicBezTo>
                  <a:lnTo>
                    <a:pt x="24" y="114"/>
                  </a:lnTo>
                  <a:close/>
                  <a:moveTo>
                    <a:pt x="94" y="114"/>
                  </a:moveTo>
                  <a:cubicBezTo>
                    <a:pt x="159" y="114"/>
                    <a:pt x="159" y="114"/>
                    <a:pt x="159" y="114"/>
                  </a:cubicBezTo>
                  <a:cubicBezTo>
                    <a:pt x="159" y="143"/>
                    <a:pt x="159" y="143"/>
                    <a:pt x="159" y="143"/>
                  </a:cubicBezTo>
                  <a:cubicBezTo>
                    <a:pt x="94" y="143"/>
                    <a:pt x="94" y="143"/>
                    <a:pt x="94" y="143"/>
                  </a:cubicBezTo>
                  <a:lnTo>
                    <a:pt x="94" y="114"/>
                  </a:lnTo>
                  <a:close/>
                  <a:moveTo>
                    <a:pt x="176" y="114"/>
                  </a:moveTo>
                  <a:cubicBezTo>
                    <a:pt x="230" y="114"/>
                    <a:pt x="230" y="114"/>
                    <a:pt x="230" y="114"/>
                  </a:cubicBezTo>
                  <a:cubicBezTo>
                    <a:pt x="230" y="143"/>
                    <a:pt x="230" y="143"/>
                    <a:pt x="230" y="143"/>
                  </a:cubicBezTo>
                  <a:cubicBezTo>
                    <a:pt x="176" y="143"/>
                    <a:pt x="176" y="143"/>
                    <a:pt x="176" y="143"/>
                  </a:cubicBezTo>
                  <a:lnTo>
                    <a:pt x="176" y="114"/>
                  </a:lnTo>
                  <a:close/>
                  <a:moveTo>
                    <a:pt x="94" y="156"/>
                  </a:moveTo>
                  <a:cubicBezTo>
                    <a:pt x="159" y="156"/>
                    <a:pt x="159" y="156"/>
                    <a:pt x="159" y="156"/>
                  </a:cubicBezTo>
                  <a:cubicBezTo>
                    <a:pt x="159" y="186"/>
                    <a:pt x="159" y="186"/>
                    <a:pt x="159" y="186"/>
                  </a:cubicBezTo>
                  <a:cubicBezTo>
                    <a:pt x="94" y="186"/>
                    <a:pt x="94" y="186"/>
                    <a:pt x="94" y="186"/>
                  </a:cubicBezTo>
                  <a:lnTo>
                    <a:pt x="94" y="156"/>
                  </a:lnTo>
                  <a:close/>
                  <a:moveTo>
                    <a:pt x="176" y="156"/>
                  </a:moveTo>
                  <a:cubicBezTo>
                    <a:pt x="230" y="156"/>
                    <a:pt x="230" y="156"/>
                    <a:pt x="230" y="156"/>
                  </a:cubicBezTo>
                  <a:cubicBezTo>
                    <a:pt x="230" y="186"/>
                    <a:pt x="230" y="186"/>
                    <a:pt x="230" y="186"/>
                  </a:cubicBezTo>
                  <a:cubicBezTo>
                    <a:pt x="176" y="186"/>
                    <a:pt x="176" y="186"/>
                    <a:pt x="176" y="186"/>
                  </a:cubicBezTo>
                  <a:lnTo>
                    <a:pt x="176" y="156"/>
                  </a:lnTo>
                  <a:close/>
                </a:path>
              </a:pathLst>
            </a:custGeom>
            <a:solidFill>
              <a:srgbClr val="F9D600"/>
            </a:solidFill>
            <a:ln w="12700">
              <a:solidFill>
                <a:schemeClr val="bg1">
                  <a:lumMod val="85000"/>
                </a:schemeClr>
              </a:solid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10" name="Group 109">
              <a:extLst>
                <a:ext uri="{FF2B5EF4-FFF2-40B4-BE49-F238E27FC236}">
                  <a16:creationId xmlns:a16="http://schemas.microsoft.com/office/drawing/2014/main" id="{987E1943-7496-48DA-B674-EF79E1EA28AC}"/>
                </a:ext>
              </a:extLst>
            </p:cNvPr>
            <p:cNvGrpSpPr/>
            <p:nvPr/>
          </p:nvGrpSpPr>
          <p:grpSpPr>
            <a:xfrm>
              <a:off x="7875551" y="2009320"/>
              <a:ext cx="644414" cy="354523"/>
              <a:chOff x="7632701" y="938213"/>
              <a:chExt cx="1139825" cy="627063"/>
            </a:xfrm>
            <a:solidFill>
              <a:schemeClr val="accent6"/>
            </a:solidFill>
          </p:grpSpPr>
          <p:sp>
            <p:nvSpPr>
              <p:cNvPr id="111" name="Freeform 25">
                <a:extLst>
                  <a:ext uri="{FF2B5EF4-FFF2-40B4-BE49-F238E27FC236}">
                    <a16:creationId xmlns:a16="http://schemas.microsoft.com/office/drawing/2014/main" id="{19DBD27B-AB98-4A3E-95C2-060F44ADDEBB}"/>
                  </a:ext>
                </a:extLst>
              </p:cNvPr>
              <p:cNvSpPr>
                <a:spLocks/>
              </p:cNvSpPr>
              <p:nvPr/>
            </p:nvSpPr>
            <p:spPr bwMode="auto">
              <a:xfrm>
                <a:off x="8118476" y="1366838"/>
                <a:ext cx="163513" cy="80963"/>
              </a:xfrm>
              <a:custGeom>
                <a:avLst/>
                <a:gdLst>
                  <a:gd name="T0" fmla="*/ 0 w 36"/>
                  <a:gd name="T1" fmla="*/ 18 h 18"/>
                  <a:gd name="T2" fmla="*/ 18 w 36"/>
                  <a:gd name="T3" fmla="*/ 0 h 18"/>
                  <a:gd name="T4" fmla="*/ 36 w 36"/>
                  <a:gd name="T5" fmla="*/ 18 h 18"/>
                  <a:gd name="T6" fmla="*/ 0 w 36"/>
                  <a:gd name="T7" fmla="*/ 18 h 18"/>
                </a:gdLst>
                <a:ahLst/>
                <a:cxnLst>
                  <a:cxn ang="0">
                    <a:pos x="T0" y="T1"/>
                  </a:cxn>
                  <a:cxn ang="0">
                    <a:pos x="T2" y="T3"/>
                  </a:cxn>
                  <a:cxn ang="0">
                    <a:pos x="T4" y="T5"/>
                  </a:cxn>
                  <a:cxn ang="0">
                    <a:pos x="T6" y="T7"/>
                  </a:cxn>
                </a:cxnLst>
                <a:rect l="0" t="0" r="r" b="b"/>
                <a:pathLst>
                  <a:path w="36" h="18">
                    <a:moveTo>
                      <a:pt x="0" y="18"/>
                    </a:moveTo>
                    <a:cubicBezTo>
                      <a:pt x="0" y="8"/>
                      <a:pt x="8" y="0"/>
                      <a:pt x="18" y="0"/>
                    </a:cubicBezTo>
                    <a:cubicBezTo>
                      <a:pt x="28" y="0"/>
                      <a:pt x="36" y="8"/>
                      <a:pt x="36" y="18"/>
                    </a:cubicBezTo>
                    <a:lnTo>
                      <a:pt x="0" y="18"/>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2" name="Rectangle 26">
                <a:extLst>
                  <a:ext uri="{FF2B5EF4-FFF2-40B4-BE49-F238E27FC236}">
                    <a16:creationId xmlns:a16="http://schemas.microsoft.com/office/drawing/2014/main" id="{BC9E247F-2147-49EB-9994-6C4527593D78}"/>
                  </a:ext>
                </a:extLst>
              </p:cNvPr>
              <p:cNvSpPr>
                <a:spLocks noChangeArrowheads="1"/>
              </p:cNvSpPr>
              <p:nvPr/>
            </p:nvSpPr>
            <p:spPr bwMode="auto">
              <a:xfrm>
                <a:off x="8397876" y="1050926"/>
                <a:ext cx="374650" cy="514350"/>
              </a:xfrm>
              <a:prstGeom prst="rect">
                <a:avLst/>
              </a:prstGeom>
              <a:solidFill>
                <a:srgbClr val="F9D600"/>
              </a:solidFill>
              <a:ln w="12700">
                <a:solidFill>
                  <a:srgbClr val="F9D600"/>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3" name="Rectangle 27">
                <a:extLst>
                  <a:ext uri="{FF2B5EF4-FFF2-40B4-BE49-F238E27FC236}">
                    <a16:creationId xmlns:a16="http://schemas.microsoft.com/office/drawing/2014/main" id="{5918E9B6-7FD1-44A3-A3A7-812CA10E3B2A}"/>
                  </a:ext>
                </a:extLst>
              </p:cNvPr>
              <p:cNvSpPr>
                <a:spLocks noChangeArrowheads="1"/>
              </p:cNvSpPr>
              <p:nvPr/>
            </p:nvSpPr>
            <p:spPr bwMode="auto">
              <a:xfrm>
                <a:off x="7632701" y="1050926"/>
                <a:ext cx="373063" cy="514350"/>
              </a:xfrm>
              <a:prstGeom prst="rect">
                <a:avLst/>
              </a:prstGeom>
              <a:solidFill>
                <a:srgbClr val="F9D600"/>
              </a:solidFill>
              <a:ln w="12700">
                <a:solidFill>
                  <a:srgbClr val="F9D600"/>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4" name="Rectangle 28">
                <a:extLst>
                  <a:ext uri="{FF2B5EF4-FFF2-40B4-BE49-F238E27FC236}">
                    <a16:creationId xmlns:a16="http://schemas.microsoft.com/office/drawing/2014/main" id="{E58C3F2E-921D-4743-B680-D15B571EB9F9}"/>
                  </a:ext>
                </a:extLst>
              </p:cNvPr>
              <p:cNvSpPr>
                <a:spLocks noChangeArrowheads="1"/>
              </p:cNvSpPr>
              <p:nvPr/>
            </p:nvSpPr>
            <p:spPr bwMode="auto">
              <a:xfrm>
                <a:off x="8150226" y="1474788"/>
                <a:ext cx="100013" cy="90488"/>
              </a:xfrm>
              <a:prstGeom prst="rect">
                <a:avLst/>
              </a:prstGeom>
              <a:solidFill>
                <a:srgbClr val="F9D600"/>
              </a:solidFill>
              <a:ln w="12700">
                <a:solidFill>
                  <a:srgbClr val="F9D600"/>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 name="Freeform 29">
                <a:extLst>
                  <a:ext uri="{FF2B5EF4-FFF2-40B4-BE49-F238E27FC236}">
                    <a16:creationId xmlns:a16="http://schemas.microsoft.com/office/drawing/2014/main" id="{A2FCF8DA-38CD-4CA9-8B29-13DEF163DC24}"/>
                  </a:ext>
                </a:extLst>
              </p:cNvPr>
              <p:cNvSpPr>
                <a:spLocks/>
              </p:cNvSpPr>
              <p:nvPr/>
            </p:nvSpPr>
            <p:spPr bwMode="auto">
              <a:xfrm>
                <a:off x="7772401" y="938213"/>
                <a:ext cx="860425" cy="627063"/>
              </a:xfrm>
              <a:custGeom>
                <a:avLst/>
                <a:gdLst>
                  <a:gd name="T0" fmla="*/ 0 w 542"/>
                  <a:gd name="T1" fmla="*/ 0 h 395"/>
                  <a:gd name="T2" fmla="*/ 0 w 542"/>
                  <a:gd name="T3" fmla="*/ 54 h 395"/>
                  <a:gd name="T4" fmla="*/ 164 w 542"/>
                  <a:gd name="T5" fmla="*/ 54 h 395"/>
                  <a:gd name="T6" fmla="*/ 164 w 542"/>
                  <a:gd name="T7" fmla="*/ 395 h 395"/>
                  <a:gd name="T8" fmla="*/ 164 w 542"/>
                  <a:gd name="T9" fmla="*/ 395 h 395"/>
                  <a:gd name="T10" fmla="*/ 213 w 542"/>
                  <a:gd name="T11" fmla="*/ 395 h 395"/>
                  <a:gd name="T12" fmla="*/ 213 w 542"/>
                  <a:gd name="T13" fmla="*/ 338 h 395"/>
                  <a:gd name="T14" fmla="*/ 199 w 542"/>
                  <a:gd name="T15" fmla="*/ 338 h 395"/>
                  <a:gd name="T16" fmla="*/ 199 w 542"/>
                  <a:gd name="T17" fmla="*/ 256 h 395"/>
                  <a:gd name="T18" fmla="*/ 338 w 542"/>
                  <a:gd name="T19" fmla="*/ 256 h 395"/>
                  <a:gd name="T20" fmla="*/ 338 w 542"/>
                  <a:gd name="T21" fmla="*/ 338 h 395"/>
                  <a:gd name="T22" fmla="*/ 326 w 542"/>
                  <a:gd name="T23" fmla="*/ 338 h 395"/>
                  <a:gd name="T24" fmla="*/ 326 w 542"/>
                  <a:gd name="T25" fmla="*/ 395 h 395"/>
                  <a:gd name="T26" fmla="*/ 377 w 542"/>
                  <a:gd name="T27" fmla="*/ 395 h 395"/>
                  <a:gd name="T28" fmla="*/ 377 w 542"/>
                  <a:gd name="T29" fmla="*/ 54 h 395"/>
                  <a:gd name="T30" fmla="*/ 542 w 542"/>
                  <a:gd name="T31" fmla="*/ 54 h 395"/>
                  <a:gd name="T32" fmla="*/ 542 w 542"/>
                  <a:gd name="T33" fmla="*/ 0 h 395"/>
                  <a:gd name="T34" fmla="*/ 0 w 542"/>
                  <a:gd name="T35"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2" h="395">
                    <a:moveTo>
                      <a:pt x="0" y="0"/>
                    </a:moveTo>
                    <a:lnTo>
                      <a:pt x="0" y="54"/>
                    </a:lnTo>
                    <a:lnTo>
                      <a:pt x="164" y="54"/>
                    </a:lnTo>
                    <a:lnTo>
                      <a:pt x="164" y="395"/>
                    </a:lnTo>
                    <a:lnTo>
                      <a:pt x="164" y="395"/>
                    </a:lnTo>
                    <a:lnTo>
                      <a:pt x="213" y="395"/>
                    </a:lnTo>
                    <a:lnTo>
                      <a:pt x="213" y="338"/>
                    </a:lnTo>
                    <a:lnTo>
                      <a:pt x="199" y="338"/>
                    </a:lnTo>
                    <a:lnTo>
                      <a:pt x="199" y="256"/>
                    </a:lnTo>
                    <a:lnTo>
                      <a:pt x="338" y="256"/>
                    </a:lnTo>
                    <a:lnTo>
                      <a:pt x="338" y="338"/>
                    </a:lnTo>
                    <a:lnTo>
                      <a:pt x="326" y="338"/>
                    </a:lnTo>
                    <a:lnTo>
                      <a:pt x="326" y="395"/>
                    </a:lnTo>
                    <a:lnTo>
                      <a:pt x="377" y="395"/>
                    </a:lnTo>
                    <a:lnTo>
                      <a:pt x="377" y="54"/>
                    </a:lnTo>
                    <a:lnTo>
                      <a:pt x="542" y="54"/>
                    </a:lnTo>
                    <a:lnTo>
                      <a:pt x="542" y="0"/>
                    </a:lnTo>
                    <a:lnTo>
                      <a:pt x="0" y="0"/>
                    </a:lnTo>
                    <a:close/>
                  </a:path>
                </a:pathLst>
              </a:custGeom>
              <a:solidFill>
                <a:srgbClr val="F9D600"/>
              </a:solidFill>
              <a:ln w="12700">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 name="Freeform 30">
                <a:extLst>
                  <a:ext uri="{FF2B5EF4-FFF2-40B4-BE49-F238E27FC236}">
                    <a16:creationId xmlns:a16="http://schemas.microsoft.com/office/drawing/2014/main" id="{E624AA1C-E9D1-4B9D-8D82-DCD88D61A7F5}"/>
                  </a:ext>
                </a:extLst>
              </p:cNvPr>
              <p:cNvSpPr>
                <a:spLocks/>
              </p:cNvSpPr>
              <p:nvPr/>
            </p:nvSpPr>
            <p:spPr bwMode="auto">
              <a:xfrm>
                <a:off x="8118476" y="1366838"/>
                <a:ext cx="163513" cy="80963"/>
              </a:xfrm>
              <a:custGeom>
                <a:avLst/>
                <a:gdLst>
                  <a:gd name="T0" fmla="*/ 18 w 36"/>
                  <a:gd name="T1" fmla="*/ 0 h 18"/>
                  <a:gd name="T2" fmla="*/ 0 w 36"/>
                  <a:gd name="T3" fmla="*/ 18 h 18"/>
                  <a:gd name="T4" fmla="*/ 36 w 36"/>
                  <a:gd name="T5" fmla="*/ 18 h 18"/>
                  <a:gd name="T6" fmla="*/ 18 w 36"/>
                  <a:gd name="T7" fmla="*/ 0 h 18"/>
                </a:gdLst>
                <a:ahLst/>
                <a:cxnLst>
                  <a:cxn ang="0">
                    <a:pos x="T0" y="T1"/>
                  </a:cxn>
                  <a:cxn ang="0">
                    <a:pos x="T2" y="T3"/>
                  </a:cxn>
                  <a:cxn ang="0">
                    <a:pos x="T4" y="T5"/>
                  </a:cxn>
                  <a:cxn ang="0">
                    <a:pos x="T6" y="T7"/>
                  </a:cxn>
                </a:cxnLst>
                <a:rect l="0" t="0" r="r" b="b"/>
                <a:pathLst>
                  <a:path w="36" h="18">
                    <a:moveTo>
                      <a:pt x="18" y="0"/>
                    </a:moveTo>
                    <a:cubicBezTo>
                      <a:pt x="8" y="0"/>
                      <a:pt x="0" y="8"/>
                      <a:pt x="0" y="18"/>
                    </a:cubicBezTo>
                    <a:cubicBezTo>
                      <a:pt x="36" y="18"/>
                      <a:pt x="36" y="18"/>
                      <a:pt x="36" y="18"/>
                    </a:cubicBezTo>
                    <a:cubicBezTo>
                      <a:pt x="36" y="8"/>
                      <a:pt x="28" y="0"/>
                      <a:pt x="18" y="0"/>
                    </a:cubicBezTo>
                    <a:close/>
                  </a:path>
                </a:pathLst>
              </a:custGeom>
              <a:solidFill>
                <a:srgbClr val="F9D600"/>
              </a:solidFill>
              <a:ln w="12700">
                <a:solidFill>
                  <a:srgbClr val="F9D600"/>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pic>
          <p:nvPicPr>
            <p:cNvPr id="118" name="Graphic 117" descr="Building outline">
              <a:extLst>
                <a:ext uri="{FF2B5EF4-FFF2-40B4-BE49-F238E27FC236}">
                  <a16:creationId xmlns:a16="http://schemas.microsoft.com/office/drawing/2014/main" id="{8A14E336-59E4-4490-AFE4-DA9F8770D71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744793" y="1891631"/>
              <a:ext cx="528042" cy="528042"/>
            </a:xfrm>
            <a:prstGeom prst="rect">
              <a:avLst/>
            </a:prstGeom>
          </p:spPr>
        </p:pic>
        <p:pic>
          <p:nvPicPr>
            <p:cNvPr id="119" name="Graphic 118" descr="City outline">
              <a:extLst>
                <a:ext uri="{FF2B5EF4-FFF2-40B4-BE49-F238E27FC236}">
                  <a16:creationId xmlns:a16="http://schemas.microsoft.com/office/drawing/2014/main" id="{6164971F-F87A-4443-BEFA-52ACA3097E1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409939" y="1923273"/>
              <a:ext cx="558100" cy="558100"/>
            </a:xfrm>
            <a:prstGeom prst="rect">
              <a:avLst/>
            </a:prstGeom>
          </p:spPr>
        </p:pic>
        <p:sp>
          <p:nvSpPr>
            <p:cNvPr id="120" name="TextBox 119">
              <a:extLst>
                <a:ext uri="{FF2B5EF4-FFF2-40B4-BE49-F238E27FC236}">
                  <a16:creationId xmlns:a16="http://schemas.microsoft.com/office/drawing/2014/main" id="{BE2440E5-C01C-4661-B902-A2BB14A61D5D}"/>
                </a:ext>
              </a:extLst>
            </p:cNvPr>
            <p:cNvSpPr txBox="1"/>
            <p:nvPr/>
          </p:nvSpPr>
          <p:spPr>
            <a:xfrm>
              <a:off x="6187347" y="2421214"/>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A</a:t>
              </a:r>
            </a:p>
          </p:txBody>
        </p:sp>
        <p:sp>
          <p:nvSpPr>
            <p:cNvPr id="121" name="TextBox 120">
              <a:extLst>
                <a:ext uri="{FF2B5EF4-FFF2-40B4-BE49-F238E27FC236}">
                  <a16:creationId xmlns:a16="http://schemas.microsoft.com/office/drawing/2014/main" id="{69704174-F537-4F9C-913F-FF4E70C03020}"/>
                </a:ext>
              </a:extLst>
            </p:cNvPr>
            <p:cNvSpPr txBox="1"/>
            <p:nvPr/>
          </p:nvSpPr>
          <p:spPr>
            <a:xfrm>
              <a:off x="7026826" y="2407028"/>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B</a:t>
              </a:r>
            </a:p>
          </p:txBody>
        </p:sp>
        <p:sp>
          <p:nvSpPr>
            <p:cNvPr id="122" name="TextBox 121">
              <a:extLst>
                <a:ext uri="{FF2B5EF4-FFF2-40B4-BE49-F238E27FC236}">
                  <a16:creationId xmlns:a16="http://schemas.microsoft.com/office/drawing/2014/main" id="{5647A2AA-2913-447D-9031-7A86087C5BE2}"/>
                </a:ext>
              </a:extLst>
            </p:cNvPr>
            <p:cNvSpPr txBox="1"/>
            <p:nvPr/>
          </p:nvSpPr>
          <p:spPr>
            <a:xfrm>
              <a:off x="7866305" y="2409865"/>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C</a:t>
              </a:r>
            </a:p>
          </p:txBody>
        </p:sp>
        <p:sp>
          <p:nvSpPr>
            <p:cNvPr id="123" name="TextBox 122">
              <a:extLst>
                <a:ext uri="{FF2B5EF4-FFF2-40B4-BE49-F238E27FC236}">
                  <a16:creationId xmlns:a16="http://schemas.microsoft.com/office/drawing/2014/main" id="{76C58F69-2503-4F86-B2D5-B816F3575514}"/>
                </a:ext>
              </a:extLst>
            </p:cNvPr>
            <p:cNvSpPr txBox="1"/>
            <p:nvPr/>
          </p:nvSpPr>
          <p:spPr>
            <a:xfrm>
              <a:off x="8705784" y="2412702"/>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D</a:t>
              </a:r>
            </a:p>
          </p:txBody>
        </p:sp>
        <p:sp>
          <p:nvSpPr>
            <p:cNvPr id="124" name="TextBox 123">
              <a:extLst>
                <a:ext uri="{FF2B5EF4-FFF2-40B4-BE49-F238E27FC236}">
                  <a16:creationId xmlns:a16="http://schemas.microsoft.com/office/drawing/2014/main" id="{A7F3408C-2D5C-48CE-BF86-BBE913B02C07}"/>
                </a:ext>
              </a:extLst>
            </p:cNvPr>
            <p:cNvSpPr txBox="1"/>
            <p:nvPr/>
          </p:nvSpPr>
          <p:spPr>
            <a:xfrm>
              <a:off x="9545263" y="2418376"/>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E</a:t>
              </a:r>
            </a:p>
          </p:txBody>
        </p:sp>
        <p:sp>
          <p:nvSpPr>
            <p:cNvPr id="125" name="TextBox 124">
              <a:extLst>
                <a:ext uri="{FF2B5EF4-FFF2-40B4-BE49-F238E27FC236}">
                  <a16:creationId xmlns:a16="http://schemas.microsoft.com/office/drawing/2014/main" id="{2125FB04-3F95-4622-BF49-F102C29FAA1B}"/>
                </a:ext>
              </a:extLst>
            </p:cNvPr>
            <p:cNvSpPr txBox="1"/>
            <p:nvPr/>
          </p:nvSpPr>
          <p:spPr>
            <a:xfrm>
              <a:off x="10384743" y="2415539"/>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F</a:t>
              </a:r>
            </a:p>
          </p:txBody>
        </p:sp>
        <p:sp>
          <p:nvSpPr>
            <p:cNvPr id="126" name="Rectangle: Rounded Corners 125">
              <a:extLst>
                <a:ext uri="{FF2B5EF4-FFF2-40B4-BE49-F238E27FC236}">
                  <a16:creationId xmlns:a16="http://schemas.microsoft.com/office/drawing/2014/main" id="{13D0D8CE-3EE0-4E5D-AC3A-CECA1208E6C4}"/>
                </a:ext>
              </a:extLst>
            </p:cNvPr>
            <p:cNvSpPr/>
            <p:nvPr/>
          </p:nvSpPr>
          <p:spPr>
            <a:xfrm>
              <a:off x="6267222" y="2790401"/>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3.3</a:t>
              </a:r>
            </a:p>
          </p:txBody>
        </p:sp>
        <p:sp>
          <p:nvSpPr>
            <p:cNvPr id="127" name="Rectangle: Rounded Corners 126">
              <a:extLst>
                <a:ext uri="{FF2B5EF4-FFF2-40B4-BE49-F238E27FC236}">
                  <a16:creationId xmlns:a16="http://schemas.microsoft.com/office/drawing/2014/main" id="{FF6DC6E1-0D57-48F9-8E16-00108014B652}"/>
                </a:ext>
              </a:extLst>
            </p:cNvPr>
            <p:cNvSpPr/>
            <p:nvPr/>
          </p:nvSpPr>
          <p:spPr>
            <a:xfrm>
              <a:off x="7120715" y="2791578"/>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3.6</a:t>
              </a:r>
            </a:p>
          </p:txBody>
        </p:sp>
        <p:sp>
          <p:nvSpPr>
            <p:cNvPr id="128" name="Rectangle: Rounded Corners 127">
              <a:extLst>
                <a:ext uri="{FF2B5EF4-FFF2-40B4-BE49-F238E27FC236}">
                  <a16:creationId xmlns:a16="http://schemas.microsoft.com/office/drawing/2014/main" id="{D4CC631F-2575-42C9-834E-8C7B6603F4EB}"/>
                </a:ext>
              </a:extLst>
            </p:cNvPr>
            <p:cNvSpPr/>
            <p:nvPr/>
          </p:nvSpPr>
          <p:spPr>
            <a:xfrm>
              <a:off x="7954532" y="2788125"/>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3.5</a:t>
              </a:r>
            </a:p>
          </p:txBody>
        </p:sp>
        <p:sp>
          <p:nvSpPr>
            <p:cNvPr id="129" name="Rectangle: Rounded Corners 128">
              <a:extLst>
                <a:ext uri="{FF2B5EF4-FFF2-40B4-BE49-F238E27FC236}">
                  <a16:creationId xmlns:a16="http://schemas.microsoft.com/office/drawing/2014/main" id="{DAE731E7-C2F0-4F9C-AB1D-90E6DC124658}"/>
                </a:ext>
              </a:extLst>
            </p:cNvPr>
            <p:cNvSpPr/>
            <p:nvPr/>
          </p:nvSpPr>
          <p:spPr>
            <a:xfrm>
              <a:off x="8790349" y="2797529"/>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3.5</a:t>
              </a:r>
            </a:p>
          </p:txBody>
        </p:sp>
        <p:sp>
          <p:nvSpPr>
            <p:cNvPr id="130" name="Rectangle: Rounded Corners 129">
              <a:extLst>
                <a:ext uri="{FF2B5EF4-FFF2-40B4-BE49-F238E27FC236}">
                  <a16:creationId xmlns:a16="http://schemas.microsoft.com/office/drawing/2014/main" id="{3053E81E-089C-4129-8DBF-8A153F92E46F}"/>
                </a:ext>
              </a:extLst>
            </p:cNvPr>
            <p:cNvSpPr/>
            <p:nvPr/>
          </p:nvSpPr>
          <p:spPr>
            <a:xfrm>
              <a:off x="9624166" y="2798949"/>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3.8</a:t>
              </a:r>
            </a:p>
          </p:txBody>
        </p:sp>
        <p:sp>
          <p:nvSpPr>
            <p:cNvPr id="131" name="Rectangle: Rounded Corners 130">
              <a:extLst>
                <a:ext uri="{FF2B5EF4-FFF2-40B4-BE49-F238E27FC236}">
                  <a16:creationId xmlns:a16="http://schemas.microsoft.com/office/drawing/2014/main" id="{B961FFA4-1703-4EA9-9776-A27BC52A75DA}"/>
                </a:ext>
              </a:extLst>
            </p:cNvPr>
            <p:cNvSpPr/>
            <p:nvPr/>
          </p:nvSpPr>
          <p:spPr>
            <a:xfrm>
              <a:off x="10469308" y="2788125"/>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3.9</a:t>
              </a:r>
            </a:p>
          </p:txBody>
        </p:sp>
      </p:grpSp>
    </p:spTree>
    <p:extLst>
      <p:ext uri="{BB962C8B-B14F-4D97-AF65-F5344CB8AC3E}">
        <p14:creationId xmlns:p14="http://schemas.microsoft.com/office/powerpoint/2010/main" val="696272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CD7F0B53-47A1-4392-AB6B-A30CDE59FA4F}"/>
              </a:ext>
            </a:extLst>
          </p:cNvPr>
          <p:cNvSpPr/>
          <p:nvPr/>
        </p:nvSpPr>
        <p:spPr>
          <a:xfrm>
            <a:off x="0" y="5508421"/>
            <a:ext cx="12192000" cy="10474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Gerade Verbindung 62">
            <a:extLst>
              <a:ext uri="{FF2B5EF4-FFF2-40B4-BE49-F238E27FC236}">
                <a16:creationId xmlns:a16="http://schemas.microsoft.com/office/drawing/2014/main" id="{8576D568-3B15-43A7-853A-DB3A602C57DC}"/>
              </a:ext>
            </a:extLst>
          </p:cNvPr>
          <p:cNvCxnSpPr>
            <a:cxnSpLocks/>
          </p:cNvCxnSpPr>
          <p:nvPr/>
        </p:nvCxnSpPr>
        <p:spPr bwMode="gray">
          <a:xfrm>
            <a:off x="6086196" y="1420754"/>
            <a:ext cx="1947" cy="4663440"/>
          </a:xfrm>
          <a:prstGeom prst="line">
            <a:avLst/>
          </a:prstGeom>
          <a:noFill/>
          <a:ln w="19050" cap="flat" cmpd="sng" algn="ctr">
            <a:solidFill>
              <a:srgbClr val="C8C8C8"/>
            </a:solidFill>
            <a:prstDash val="sysDot"/>
          </a:ln>
          <a:effectLst/>
        </p:spPr>
      </p:cxnSp>
      <p:graphicFrame>
        <p:nvGraphicFramePr>
          <p:cNvPr id="159" name="Table 158">
            <a:extLst>
              <a:ext uri="{FF2B5EF4-FFF2-40B4-BE49-F238E27FC236}">
                <a16:creationId xmlns:a16="http://schemas.microsoft.com/office/drawing/2014/main" id="{0FC55998-C780-4BCA-BCEC-919DF38E08C5}"/>
              </a:ext>
            </a:extLst>
          </p:cNvPr>
          <p:cNvGraphicFramePr>
            <a:graphicFrameLocks noGrp="1"/>
          </p:cNvGraphicFramePr>
          <p:nvPr/>
        </p:nvGraphicFramePr>
        <p:xfrm>
          <a:off x="1134313" y="1608903"/>
          <a:ext cx="4718450" cy="4475283"/>
        </p:xfrm>
        <a:graphic>
          <a:graphicData uri="http://schemas.openxmlformats.org/drawingml/2006/table">
            <a:tbl>
              <a:tblPr firstRow="1" bandRow="1"/>
              <a:tblGrid>
                <a:gridCol w="1057436">
                  <a:extLst>
                    <a:ext uri="{9D8B030D-6E8A-4147-A177-3AD203B41FA5}">
                      <a16:colId xmlns:a16="http://schemas.microsoft.com/office/drawing/2014/main" val="20000"/>
                    </a:ext>
                  </a:extLst>
                </a:gridCol>
                <a:gridCol w="933327">
                  <a:extLst>
                    <a:ext uri="{9D8B030D-6E8A-4147-A177-3AD203B41FA5}">
                      <a16:colId xmlns:a16="http://schemas.microsoft.com/office/drawing/2014/main" val="20001"/>
                    </a:ext>
                  </a:extLst>
                </a:gridCol>
                <a:gridCol w="2727687">
                  <a:extLst>
                    <a:ext uri="{9D8B030D-6E8A-4147-A177-3AD203B41FA5}">
                      <a16:colId xmlns:a16="http://schemas.microsoft.com/office/drawing/2014/main" val="20002"/>
                    </a:ext>
                  </a:extLst>
                </a:gridCol>
              </a:tblGrid>
              <a:tr h="445875">
                <a:tc gridSpan="3">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en-US" sz="1600">
                          <a:solidFill>
                            <a:schemeClr val="tx1"/>
                          </a:solidFill>
                          <a:latin typeface="Arial" panose="020B0604020202020204" pitchFamily="34" charset="0"/>
                          <a:cs typeface="Arial" panose="020B0604020202020204" pitchFamily="34" charset="0"/>
                        </a:rPr>
                        <a:t>Readiness</a:t>
                      </a:r>
                      <a:r>
                        <a:rPr lang="en-US" sz="1600" baseline="0">
                          <a:solidFill>
                            <a:schemeClr val="tx1"/>
                          </a:solidFill>
                          <a:latin typeface="Arial" panose="020B0604020202020204" pitchFamily="34" charset="0"/>
                          <a:cs typeface="Arial" panose="020B0604020202020204" pitchFamily="34" charset="0"/>
                        </a:rPr>
                        <a:t> Response Score Tracking</a:t>
                      </a:r>
                      <a:endParaRPr lang="en-US" sz="16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noFill/>
                  </a:tcPr>
                </a:tc>
                <a:tc hMerge="1">
                  <a:txBody>
                    <a:bodyPr/>
                    <a:lstStyle/>
                    <a:p>
                      <a:pPr algn="ctr"/>
                      <a:endParaRPr lang="en-US" sz="1400"/>
                    </a:p>
                  </a:txBody>
                  <a:tcPr anchor="ctr">
                    <a:noFill/>
                  </a:tcPr>
                </a:tc>
                <a:tc hMerge="1">
                  <a:txBody>
                    <a:bodyPr/>
                    <a:lstStyle/>
                    <a:p>
                      <a:pPr algn="ctr"/>
                      <a:endParaRPr lang="en-US" sz="1400"/>
                    </a:p>
                  </a:txBody>
                  <a:tcPr anchor="ctr">
                    <a:noFill/>
                  </a:tcPr>
                </a:tc>
                <a:extLst>
                  <a:ext uri="{0D108BD9-81ED-4DB2-BD59-A6C34878D82A}">
                    <a16:rowId xmlns:a16="http://schemas.microsoft.com/office/drawing/2014/main" val="10000"/>
                  </a:ext>
                </a:extLst>
              </a:tr>
              <a:tr h="493682">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200" b="1">
                          <a:solidFill>
                            <a:schemeClr val="bg1"/>
                          </a:solidFill>
                          <a:latin typeface="Arial" panose="020B0604020202020204" pitchFamily="34" charset="0"/>
                          <a:cs typeface="Arial" panose="020B0604020202020204" pitchFamily="34" charset="0"/>
                        </a:rPr>
                        <a:t>Theme</a:t>
                      </a:r>
                    </a:p>
                  </a:txBody>
                  <a:tcPr anchor="ctr">
                    <a:lnL w="12700" cap="flat" cmpd="sng" algn="ctr">
                      <a:solidFill>
                        <a:schemeClr val="tx1"/>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200" b="1">
                          <a:solidFill>
                            <a:schemeClr val="bg1"/>
                          </a:solidFill>
                          <a:latin typeface="Arial" panose="020B0604020202020204" pitchFamily="34" charset="0"/>
                          <a:cs typeface="Arial" panose="020B0604020202020204" pitchFamily="34" charset="0"/>
                        </a:rPr>
                        <a:t>Score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200" b="1">
                          <a:solidFill>
                            <a:schemeClr val="bg1"/>
                          </a:solidFill>
                          <a:latin typeface="Arial" panose="020B0604020202020204" pitchFamily="34" charset="0"/>
                          <a:cs typeface="Arial" panose="020B0604020202020204" pitchFamily="34" charset="0"/>
                        </a:rPr>
                        <a:t>What</a:t>
                      </a:r>
                      <a:r>
                        <a:rPr lang="en-US" sz="1200" b="1" baseline="0">
                          <a:solidFill>
                            <a:schemeClr val="bg1"/>
                          </a:solidFill>
                          <a:latin typeface="Arial" panose="020B0604020202020204" pitchFamily="34" charset="0"/>
                          <a:cs typeface="Arial" panose="020B0604020202020204" pitchFamily="34" charset="0"/>
                        </a:rPr>
                        <a:t> This Score Means</a:t>
                      </a:r>
                      <a:endParaRPr lang="en-US" sz="1200" b="1">
                        <a:solidFill>
                          <a:schemeClr val="bg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ap="flat" cmpd="sng" algn="ctr">
                      <a:solidFill>
                        <a:schemeClr val="tx1"/>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803545">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rtl="0" fontAlgn="ctr"/>
                      <a:r>
                        <a:rPr lang="en-US" sz="1000" b="1" u="none" strike="noStrike">
                          <a:effectLst/>
                          <a:latin typeface="Arial" panose="020B0604020202020204" pitchFamily="34" charset="0"/>
                          <a:cs typeface="Arial" panose="020B0604020202020204" pitchFamily="34" charset="0"/>
                        </a:rPr>
                        <a:t>Q3: Project Awareness</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lvl="0" indent="0" algn="ctr" defTabSz="914400" rtl="0" eaLnBrk="1" latinLnBrk="0" hangingPunct="1">
                        <a:buFont typeface="Arial" panose="020B0604020202020204" pitchFamily="34" charset="0"/>
                        <a:buNone/>
                      </a:pPr>
                      <a:r>
                        <a:rPr lang="en-US" sz="1200" b="1" kern="1200">
                          <a:solidFill>
                            <a:schemeClr val="tx1"/>
                          </a:solidFill>
                          <a:latin typeface="Arial" panose="020B0604020202020204" pitchFamily="34" charset="0"/>
                          <a:ea typeface="+mn-ea"/>
                          <a:cs typeface="Arial" panose="020B0604020202020204" pitchFamily="34" charset="0"/>
                        </a:rPr>
                        <a:t>3.2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B00"/>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Employees l</a:t>
                      </a:r>
                      <a:r>
                        <a:rPr lang="en-US" sz="1000" kern="1200">
                          <a:solidFill>
                            <a:schemeClr val="dk1"/>
                          </a:solidFill>
                          <a:latin typeface="Arial"/>
                          <a:ea typeface="+mn-ea"/>
                          <a:cs typeface="+mn-cs"/>
                        </a:rPr>
                        <a:t>ack of a strong understanding of the BrightPath project, its purpose and timing.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10727">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rtl="0" fontAlgn="ctr"/>
                      <a:r>
                        <a:rPr lang="en-US" sz="1000" b="1" u="none" strike="noStrike">
                          <a:effectLst/>
                          <a:latin typeface="Arial" panose="020B0604020202020204" pitchFamily="34" charset="0"/>
                          <a:cs typeface="Arial" panose="020B0604020202020204" pitchFamily="34" charset="0"/>
                        </a:rPr>
                        <a:t>Q4: Understand how Project </a:t>
                      </a:r>
                    </a:p>
                    <a:p>
                      <a:pPr algn="l" rtl="0" fontAlgn="ctr"/>
                      <a:r>
                        <a:rPr lang="en-US" sz="1000" b="1" u="none" strike="noStrike">
                          <a:effectLst/>
                          <a:latin typeface="Arial" panose="020B0604020202020204" pitchFamily="34" charset="0"/>
                          <a:cs typeface="Arial" panose="020B0604020202020204" pitchFamily="34" charset="0"/>
                        </a:rPr>
                        <a:t>Supports State-Wide Goals</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lvl="0" indent="0" algn="ctr" defTabSz="914400" rtl="0" eaLnBrk="1" latinLnBrk="0" hangingPunct="1">
                        <a:buFont typeface="Arial" panose="020B0604020202020204" pitchFamily="34" charset="0"/>
                        <a:buNone/>
                      </a:pPr>
                      <a:r>
                        <a:rPr lang="en-US" sz="1200" b="1" kern="1200">
                          <a:solidFill>
                            <a:schemeClr val="tx1"/>
                          </a:solidFill>
                          <a:latin typeface="Arial" panose="020B0604020202020204" pitchFamily="34" charset="0"/>
                          <a:ea typeface="+mn-ea"/>
                          <a:cs typeface="Arial" panose="020B0604020202020204" pitchFamily="34" charset="0"/>
                        </a:rPr>
                        <a:t>3.1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DB00"/>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a:solidFill>
                            <a:schemeClr val="dk1"/>
                          </a:solidFill>
                          <a:latin typeface="Arial"/>
                          <a:ea typeface="+mn-ea"/>
                          <a:cs typeface="+mn-cs"/>
                        </a:rPr>
                        <a:t>Employees have a moderate level of understanding about upcoming changes and whether a new </a:t>
                      </a:r>
                      <a:r>
                        <a:rPr lang="en-US" sz="1000" kern="1200" err="1">
                          <a:solidFill>
                            <a:schemeClr val="dk1"/>
                          </a:solidFill>
                          <a:latin typeface="Arial"/>
                          <a:ea typeface="+mn-ea"/>
                          <a:cs typeface="+mn-cs"/>
                        </a:rPr>
                        <a:t>HCM</a:t>
                      </a:r>
                      <a:r>
                        <a:rPr lang="en-US" sz="1000" kern="1200">
                          <a:solidFill>
                            <a:schemeClr val="dk1"/>
                          </a:solidFill>
                          <a:latin typeface="Arial"/>
                          <a:ea typeface="+mn-ea"/>
                          <a:cs typeface="+mn-cs"/>
                        </a:rPr>
                        <a:t> system will bring job efficiencies.</a:t>
                      </a:r>
                    </a:p>
                  </a:txBody>
                  <a:tcPr anchor="ctr">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910727">
                <a:tc>
                  <a:txBody>
                    <a:bodyPr/>
                    <a:lstStyle/>
                    <a:p>
                      <a:pPr algn="l" rtl="0" fontAlgn="ctr"/>
                      <a:r>
                        <a:rPr lang="en-US" sz="1000" b="1" i="0" u="none" strike="noStrike">
                          <a:solidFill>
                            <a:srgbClr val="000000"/>
                          </a:solidFill>
                          <a:effectLst/>
                          <a:latin typeface="Arial" panose="020B0604020202020204" pitchFamily="34" charset="0"/>
                          <a:cs typeface="Arial" panose="020B0604020202020204" pitchFamily="34" charset="0"/>
                        </a:rPr>
                        <a:t>Q9: Know Where to Locate Resources</a:t>
                      </a:r>
                    </a:p>
                  </a:txBody>
                  <a:tcPr marL="0" marR="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lvl="0" indent="0" algn="ctr" defTabSz="914400" rtl="0" eaLnBrk="1" latinLnBrk="0" hangingPunct="1">
                        <a:buFont typeface="Arial" panose="020B0604020202020204" pitchFamily="34" charset="0"/>
                        <a:buNone/>
                      </a:pPr>
                      <a:r>
                        <a:rPr lang="en-US" sz="1200" b="1" kern="1200">
                          <a:solidFill>
                            <a:schemeClr val="tx1"/>
                          </a:solidFill>
                          <a:latin typeface="Arial" panose="020B0604020202020204" pitchFamily="34" charset="0"/>
                          <a:ea typeface="+mn-ea"/>
                          <a:cs typeface="Arial" panose="020B0604020202020204" pitchFamily="34" charset="0"/>
                        </a:rPr>
                        <a:t>2.7</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DB00"/>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a:solidFill>
                            <a:schemeClr val="dk1"/>
                          </a:solidFill>
                          <a:latin typeface="Arial"/>
                          <a:ea typeface="+mn-ea"/>
                          <a:cs typeface="+mn-cs"/>
                        </a:rPr>
                        <a:t>Employees are uncertain about knowing where to find BrightPath information or how to find answers to questions for the upcoming changes and timing of implementation.</a:t>
                      </a:r>
                    </a:p>
                  </a:txBody>
                  <a:tcPr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2374778"/>
                  </a:ext>
                </a:extLst>
              </a:tr>
              <a:tr h="910727">
                <a:tc>
                  <a:txBody>
                    <a:bodyPr/>
                    <a:lstStyle/>
                    <a:p>
                      <a:pPr algn="l" rtl="0" fontAlgn="ctr"/>
                      <a:r>
                        <a:rPr lang="en-US" sz="1000" b="1" i="0" u="none" strike="noStrike">
                          <a:solidFill>
                            <a:srgbClr val="000000"/>
                          </a:solidFill>
                          <a:effectLst/>
                          <a:latin typeface="Arial" panose="020B0604020202020204" pitchFamily="34" charset="0"/>
                          <a:cs typeface="Arial" panose="020B0604020202020204" pitchFamily="34" charset="0"/>
                        </a:rPr>
                        <a:t>Q14: Understand Change Agent Network Purpose</a:t>
                      </a:r>
                    </a:p>
                  </a:txBody>
                  <a:tcPr marL="0" marR="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lvl="0" indent="0" algn="ctr" defTabSz="914400" rtl="0" eaLnBrk="1" latinLnBrk="0" hangingPunct="1">
                        <a:buFont typeface="Arial" panose="020B0604020202020204" pitchFamily="34" charset="0"/>
                        <a:buNone/>
                      </a:pPr>
                      <a:r>
                        <a:rPr lang="en-US" sz="1200" b="1" kern="1200">
                          <a:solidFill>
                            <a:schemeClr val="tx1"/>
                          </a:solidFill>
                          <a:latin typeface="Arial" panose="020B0604020202020204" pitchFamily="34" charset="0"/>
                          <a:ea typeface="+mn-ea"/>
                          <a:cs typeface="Arial" panose="020B0604020202020204" pitchFamily="34" charset="0"/>
                        </a:rPr>
                        <a:t>2.8</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B00"/>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a:solidFill>
                            <a:schemeClr val="dk1"/>
                          </a:solidFill>
                          <a:latin typeface="Arial"/>
                          <a:ea typeface="+mn-ea"/>
                          <a:cs typeface="+mn-cs"/>
                        </a:rPr>
                        <a:t>Individuals are not familiar, nor do they understand the purpose of the Change Agent Network.</a:t>
                      </a:r>
                    </a:p>
                  </a:txBody>
                  <a:tcPr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909629"/>
                  </a:ext>
                </a:extLst>
              </a:tr>
            </a:tbl>
          </a:graphicData>
        </a:graphic>
      </p:graphicFrame>
      <p:sp>
        <p:nvSpPr>
          <p:cNvPr id="67" name="Slide Number Placeholder 7">
            <a:extLst>
              <a:ext uri="{FF2B5EF4-FFF2-40B4-BE49-F238E27FC236}">
                <a16:creationId xmlns:a16="http://schemas.microsoft.com/office/drawing/2014/main" id="{054B0BC8-8E55-4E14-BF59-11FA58D44AB4}"/>
              </a:ext>
            </a:extLst>
          </p:cNvPr>
          <p:cNvSpPr txBox="1">
            <a:spLocks/>
          </p:cNvSpPr>
          <p:nvPr/>
        </p:nvSpPr>
        <p:spPr>
          <a:xfrm>
            <a:off x="8610600" y="6599919"/>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461C2B1-3C3A-47B0-ABA3-58C593760B37}" type="slidenum">
              <a:rPr lang="en-US" sz="1200" smtClean="0">
                <a:solidFill>
                  <a:schemeClr val="bg1"/>
                </a:solidFill>
                <a:latin typeface="Arial" panose="020B0604020202020204" pitchFamily="34" charset="0"/>
                <a:cs typeface="Arial" panose="020B0604020202020204" pitchFamily="34" charset="0"/>
              </a:rPr>
              <a:pPr algn="r"/>
              <a:t>15</a:t>
            </a:fld>
            <a:endParaRPr lang="en-US" sz="1200">
              <a:solidFill>
                <a:schemeClr val="bg1"/>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00197CEB-5460-4C6C-B10F-C5724618397F}"/>
              </a:ext>
            </a:extLst>
          </p:cNvPr>
          <p:cNvSpPr>
            <a:spLocks noGrp="1"/>
          </p:cNvSpPr>
          <p:nvPr>
            <p:ph type="title"/>
          </p:nvPr>
        </p:nvSpPr>
        <p:spPr/>
        <p:txBody>
          <a:bodyPr/>
          <a:lstStyle/>
          <a:p>
            <a:r>
              <a:rPr lang="en-US"/>
              <a:t>Change Dimension: Awareness</a:t>
            </a:r>
          </a:p>
        </p:txBody>
      </p:sp>
      <p:sp>
        <p:nvSpPr>
          <p:cNvPr id="55" name="Textfeld 778">
            <a:extLst>
              <a:ext uri="{FF2B5EF4-FFF2-40B4-BE49-F238E27FC236}">
                <a16:creationId xmlns:a16="http://schemas.microsoft.com/office/drawing/2014/main" id="{67D4907B-5A17-421C-852E-1E957D39F0E6}"/>
              </a:ext>
            </a:extLst>
          </p:cNvPr>
          <p:cNvSpPr txBox="1"/>
          <p:nvPr/>
        </p:nvSpPr>
        <p:spPr bwMode="gray">
          <a:xfrm>
            <a:off x="6261162" y="1572758"/>
            <a:ext cx="3936012" cy="358701"/>
          </a:xfrm>
          <a:prstGeom prst="rect">
            <a:avLst/>
          </a:prstGeom>
          <a:noFill/>
        </p:spPr>
        <p:txBody>
          <a:bodyPr wrap="square" lIns="72000" tIns="0" rIns="180000" bIns="0" rtlCol="0" anchor="ctr">
            <a:noAutofit/>
          </a:bodyPr>
          <a:lstStyle/>
          <a:p>
            <a:pPr>
              <a:spcAft>
                <a:spcPts val="300"/>
              </a:spcAft>
            </a:pPr>
            <a:r>
              <a:rPr lang="de-DE" sz="1600" b="1">
                <a:solidFill>
                  <a:prstClr val="black"/>
                </a:solidFill>
                <a:latin typeface="Arial"/>
              </a:rPr>
              <a:t>Readiness Score by Cohort</a:t>
            </a:r>
          </a:p>
        </p:txBody>
      </p:sp>
      <p:cxnSp>
        <p:nvCxnSpPr>
          <p:cNvPr id="68" name="Gerade Verbindung 352">
            <a:extLst>
              <a:ext uri="{FF2B5EF4-FFF2-40B4-BE49-F238E27FC236}">
                <a16:creationId xmlns:a16="http://schemas.microsoft.com/office/drawing/2014/main" id="{A7234BEF-C885-4DE3-863F-79A3E3DA4FD3}"/>
              </a:ext>
            </a:extLst>
          </p:cNvPr>
          <p:cNvCxnSpPr/>
          <p:nvPr/>
        </p:nvCxnSpPr>
        <p:spPr bwMode="gray">
          <a:xfrm flipH="1">
            <a:off x="6052510" y="3704115"/>
            <a:ext cx="4102891" cy="0"/>
          </a:xfrm>
          <a:prstGeom prst="line">
            <a:avLst/>
          </a:prstGeom>
          <a:ln w="19050">
            <a:solidFill>
              <a:srgbClr val="C8C8C8"/>
            </a:solidFill>
            <a:prstDash val="sysDot"/>
          </a:ln>
        </p:spPr>
        <p:style>
          <a:lnRef idx="1">
            <a:schemeClr val="accent1"/>
          </a:lnRef>
          <a:fillRef idx="0">
            <a:schemeClr val="accent1"/>
          </a:fillRef>
          <a:effectRef idx="0">
            <a:schemeClr val="accent1"/>
          </a:effectRef>
          <a:fontRef idx="minor">
            <a:schemeClr val="tx1"/>
          </a:fontRef>
        </p:style>
      </p:cxnSp>
      <p:sp>
        <p:nvSpPr>
          <p:cNvPr id="69" name="Textfeld 188">
            <a:extLst>
              <a:ext uri="{FF2B5EF4-FFF2-40B4-BE49-F238E27FC236}">
                <a16:creationId xmlns:a16="http://schemas.microsoft.com/office/drawing/2014/main" id="{25A24F6E-C8BA-4EB3-9B15-C5750AD2E728}"/>
              </a:ext>
            </a:extLst>
          </p:cNvPr>
          <p:cNvSpPr txBox="1"/>
          <p:nvPr/>
        </p:nvSpPr>
        <p:spPr bwMode="gray">
          <a:xfrm>
            <a:off x="6392226" y="3790504"/>
            <a:ext cx="3936012" cy="215543"/>
          </a:xfrm>
          <a:prstGeom prst="rect">
            <a:avLst/>
          </a:prstGeom>
          <a:noFill/>
        </p:spPr>
        <p:txBody>
          <a:bodyPr wrap="square" lIns="0" tIns="0" rIns="0" bIns="0" rtlCol="0" anchor="ctr">
            <a:noAutofit/>
          </a:bodyPr>
          <a:lstStyle/>
          <a:p>
            <a:pPr>
              <a:spcAft>
                <a:spcPts val="300"/>
              </a:spcAft>
            </a:pPr>
            <a:r>
              <a:rPr lang="de-DE" sz="1600" b="1">
                <a:latin typeface="Arial" panose="020B0604020202020204" pitchFamily="34" charset="0"/>
                <a:cs typeface="Arial" panose="020B0604020202020204" pitchFamily="34" charset="0"/>
              </a:rPr>
              <a:t>Readiness Score by Role</a:t>
            </a:r>
          </a:p>
        </p:txBody>
      </p:sp>
      <p:grpSp>
        <p:nvGrpSpPr>
          <p:cNvPr id="70" name="Group 69">
            <a:extLst>
              <a:ext uri="{FF2B5EF4-FFF2-40B4-BE49-F238E27FC236}">
                <a16:creationId xmlns:a16="http://schemas.microsoft.com/office/drawing/2014/main" id="{1F44EF1C-4CF0-416C-80BA-604E010D2841}"/>
              </a:ext>
            </a:extLst>
          </p:cNvPr>
          <p:cNvGrpSpPr/>
          <p:nvPr/>
        </p:nvGrpSpPr>
        <p:grpSpPr>
          <a:xfrm>
            <a:off x="6305502" y="6084194"/>
            <a:ext cx="3847331" cy="305581"/>
            <a:chOff x="2286001" y="6324600"/>
            <a:chExt cx="3847331" cy="305581"/>
          </a:xfrm>
        </p:grpSpPr>
        <p:sp>
          <p:nvSpPr>
            <p:cNvPr id="71" name="Rectangle 70">
              <a:extLst>
                <a:ext uri="{FF2B5EF4-FFF2-40B4-BE49-F238E27FC236}">
                  <a16:creationId xmlns:a16="http://schemas.microsoft.com/office/drawing/2014/main" id="{3466596E-FA51-4CF8-8865-2DA6B9BC194B}"/>
                </a:ext>
              </a:extLst>
            </p:cNvPr>
            <p:cNvSpPr/>
            <p:nvPr/>
          </p:nvSpPr>
          <p:spPr>
            <a:xfrm>
              <a:off x="2286001" y="6324600"/>
              <a:ext cx="3705349" cy="305581"/>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rgbClr val="FFFFFF"/>
                </a:solidFill>
                <a:latin typeface="Arial" panose="020B0604020202020204" pitchFamily="34" charset="0"/>
                <a:cs typeface="Arial" panose="020B0604020202020204" pitchFamily="34" charset="0"/>
              </a:endParaRPr>
            </a:p>
          </p:txBody>
        </p:sp>
        <p:grpSp>
          <p:nvGrpSpPr>
            <p:cNvPr id="72" name="Group 71">
              <a:extLst>
                <a:ext uri="{FF2B5EF4-FFF2-40B4-BE49-F238E27FC236}">
                  <a16:creationId xmlns:a16="http://schemas.microsoft.com/office/drawing/2014/main" id="{CDAFA97C-1BA9-4836-BFD8-00677B91B5AE}"/>
                </a:ext>
              </a:extLst>
            </p:cNvPr>
            <p:cNvGrpSpPr/>
            <p:nvPr/>
          </p:nvGrpSpPr>
          <p:grpSpPr>
            <a:xfrm>
              <a:off x="2358110" y="6330774"/>
              <a:ext cx="1243108" cy="293232"/>
              <a:chOff x="2358110" y="6330774"/>
              <a:chExt cx="1243108" cy="293232"/>
            </a:xfrm>
          </p:grpSpPr>
          <p:sp>
            <p:nvSpPr>
              <p:cNvPr id="79" name="Rectangle 78">
                <a:extLst>
                  <a:ext uri="{FF2B5EF4-FFF2-40B4-BE49-F238E27FC236}">
                    <a16:creationId xmlns:a16="http://schemas.microsoft.com/office/drawing/2014/main" id="{02ADB77D-83A9-41EE-9F04-187EF905AEC4}"/>
                  </a:ext>
                </a:extLst>
              </p:cNvPr>
              <p:cNvSpPr/>
              <p:nvPr/>
            </p:nvSpPr>
            <p:spPr>
              <a:xfrm>
                <a:off x="2510911" y="6330774"/>
                <a:ext cx="1090307"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Address</a:t>
                </a:r>
                <a:r>
                  <a:rPr lang="en-US" sz="700">
                    <a:solidFill>
                      <a:srgbClr val="000000"/>
                    </a:solidFill>
                    <a:latin typeface="Arial" panose="020B0604020202020204" pitchFamily="34" charset="0"/>
                    <a:cs typeface="Arial" panose="020B0604020202020204" pitchFamily="34" charset="0"/>
                  </a:rPr>
                  <a:t> (0.0 – 2.49)</a:t>
                </a:r>
              </a:p>
            </p:txBody>
          </p:sp>
          <p:sp>
            <p:nvSpPr>
              <p:cNvPr id="80" name="Oval 79">
                <a:extLst>
                  <a:ext uri="{FF2B5EF4-FFF2-40B4-BE49-F238E27FC236}">
                    <a16:creationId xmlns:a16="http://schemas.microsoft.com/office/drawing/2014/main" id="{2EDE04D0-30A1-4AC3-9C83-B2BED5D53922}"/>
                  </a:ext>
                </a:extLst>
              </p:cNvPr>
              <p:cNvSpPr/>
              <p:nvPr/>
            </p:nvSpPr>
            <p:spPr bwMode="auto">
              <a:xfrm>
                <a:off x="2358110" y="6383722"/>
                <a:ext cx="201168" cy="201168"/>
              </a:xfrm>
              <a:prstGeom prst="ellipse">
                <a:avLst/>
              </a:prstGeom>
              <a:solidFill>
                <a:srgbClr val="DA7C3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73" name="Group 72">
              <a:extLst>
                <a:ext uri="{FF2B5EF4-FFF2-40B4-BE49-F238E27FC236}">
                  <a16:creationId xmlns:a16="http://schemas.microsoft.com/office/drawing/2014/main" id="{5687150D-D338-4263-9806-7162F107C7E3}"/>
                </a:ext>
              </a:extLst>
            </p:cNvPr>
            <p:cNvGrpSpPr/>
            <p:nvPr/>
          </p:nvGrpSpPr>
          <p:grpSpPr>
            <a:xfrm>
              <a:off x="3654882" y="6330774"/>
              <a:ext cx="1279257" cy="293232"/>
              <a:chOff x="3543445" y="6330774"/>
              <a:chExt cx="1279257" cy="293232"/>
            </a:xfrm>
          </p:grpSpPr>
          <p:sp>
            <p:nvSpPr>
              <p:cNvPr id="77" name="Rectangle 76">
                <a:extLst>
                  <a:ext uri="{FF2B5EF4-FFF2-40B4-BE49-F238E27FC236}">
                    <a16:creationId xmlns:a16="http://schemas.microsoft.com/office/drawing/2014/main" id="{D092A0CA-8651-473C-BBC8-C2737E4F320E}"/>
                  </a:ext>
                </a:extLst>
              </p:cNvPr>
              <p:cNvSpPr/>
              <p:nvPr/>
            </p:nvSpPr>
            <p:spPr>
              <a:xfrm>
                <a:off x="3724803" y="6330774"/>
                <a:ext cx="109789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Monitor </a:t>
                </a:r>
                <a:r>
                  <a:rPr lang="en-US" sz="700">
                    <a:solidFill>
                      <a:srgbClr val="000000"/>
                    </a:solidFill>
                    <a:latin typeface="Arial" panose="020B0604020202020204" pitchFamily="34" charset="0"/>
                    <a:cs typeface="Arial" panose="020B0604020202020204" pitchFamily="34" charset="0"/>
                  </a:rPr>
                  <a:t>(2.5 – 3.99)</a:t>
                </a:r>
              </a:p>
            </p:txBody>
          </p:sp>
          <p:sp>
            <p:nvSpPr>
              <p:cNvPr id="78" name="Oval 77">
                <a:extLst>
                  <a:ext uri="{FF2B5EF4-FFF2-40B4-BE49-F238E27FC236}">
                    <a16:creationId xmlns:a16="http://schemas.microsoft.com/office/drawing/2014/main" id="{9DF4D014-2081-421E-AC24-0900A9010772}"/>
                  </a:ext>
                </a:extLst>
              </p:cNvPr>
              <p:cNvSpPr/>
              <p:nvPr/>
            </p:nvSpPr>
            <p:spPr bwMode="auto">
              <a:xfrm>
                <a:off x="3543445" y="6383722"/>
                <a:ext cx="201168" cy="201168"/>
              </a:xfrm>
              <a:prstGeom prst="ellipse">
                <a:avLst/>
              </a:prstGeom>
              <a:solidFill>
                <a:srgbClr val="FFDB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74" name="Group 73">
              <a:extLst>
                <a:ext uri="{FF2B5EF4-FFF2-40B4-BE49-F238E27FC236}">
                  <a16:creationId xmlns:a16="http://schemas.microsoft.com/office/drawing/2014/main" id="{1A616F35-E1FD-4A71-A571-2F1EE7515CEC}"/>
                </a:ext>
              </a:extLst>
            </p:cNvPr>
            <p:cNvGrpSpPr/>
            <p:nvPr/>
          </p:nvGrpSpPr>
          <p:grpSpPr>
            <a:xfrm>
              <a:off x="4950833" y="6330774"/>
              <a:ext cx="1182499" cy="293232"/>
              <a:chOff x="4950833" y="6330774"/>
              <a:chExt cx="1182499" cy="293232"/>
            </a:xfrm>
          </p:grpSpPr>
          <p:sp>
            <p:nvSpPr>
              <p:cNvPr id="75" name="Rectangle 74">
                <a:extLst>
                  <a:ext uri="{FF2B5EF4-FFF2-40B4-BE49-F238E27FC236}">
                    <a16:creationId xmlns:a16="http://schemas.microsoft.com/office/drawing/2014/main" id="{5BE07849-F89F-4FD8-9CAE-E38FA912E389}"/>
                  </a:ext>
                </a:extLst>
              </p:cNvPr>
              <p:cNvSpPr/>
              <p:nvPr/>
            </p:nvSpPr>
            <p:spPr>
              <a:xfrm>
                <a:off x="5135943" y="6330774"/>
                <a:ext cx="99738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Ready</a:t>
                </a:r>
                <a:r>
                  <a:rPr lang="en-US" sz="700">
                    <a:solidFill>
                      <a:srgbClr val="000000"/>
                    </a:solidFill>
                    <a:latin typeface="Arial" panose="020B0604020202020204" pitchFamily="34" charset="0"/>
                    <a:cs typeface="Arial" panose="020B0604020202020204" pitchFamily="34" charset="0"/>
                  </a:rPr>
                  <a:t> (4.0 – 5.0)</a:t>
                </a:r>
              </a:p>
            </p:txBody>
          </p:sp>
          <p:sp>
            <p:nvSpPr>
              <p:cNvPr id="76" name="Oval 75">
                <a:extLst>
                  <a:ext uri="{FF2B5EF4-FFF2-40B4-BE49-F238E27FC236}">
                    <a16:creationId xmlns:a16="http://schemas.microsoft.com/office/drawing/2014/main" id="{A5A202BA-1215-4FC5-9AC9-DA1A8E00D2E1}"/>
                  </a:ext>
                </a:extLst>
              </p:cNvPr>
              <p:cNvSpPr/>
              <p:nvPr/>
            </p:nvSpPr>
            <p:spPr bwMode="auto">
              <a:xfrm>
                <a:off x="4950833" y="6383722"/>
                <a:ext cx="201168" cy="201168"/>
              </a:xfrm>
              <a:prstGeom prst="ellipse">
                <a:avLst/>
              </a:prstGeom>
              <a:solidFill>
                <a:srgbClr val="5BCC3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grpSp>
        <p:nvGrpSpPr>
          <p:cNvPr id="81" name="Group 80">
            <a:extLst>
              <a:ext uri="{FF2B5EF4-FFF2-40B4-BE49-F238E27FC236}">
                <a16:creationId xmlns:a16="http://schemas.microsoft.com/office/drawing/2014/main" id="{62572671-ED3F-42C3-8D49-60531036592B}"/>
              </a:ext>
            </a:extLst>
          </p:cNvPr>
          <p:cNvGrpSpPr/>
          <p:nvPr/>
        </p:nvGrpSpPr>
        <p:grpSpPr>
          <a:xfrm>
            <a:off x="6261162" y="4181883"/>
            <a:ext cx="3598594" cy="1692166"/>
            <a:chOff x="6261162" y="4181883"/>
            <a:chExt cx="3598594" cy="1692166"/>
          </a:xfrm>
        </p:grpSpPr>
        <p:sp>
          <p:nvSpPr>
            <p:cNvPr id="82" name="Textfeld 187">
              <a:extLst>
                <a:ext uri="{FF2B5EF4-FFF2-40B4-BE49-F238E27FC236}">
                  <a16:creationId xmlns:a16="http://schemas.microsoft.com/office/drawing/2014/main" id="{CC85177C-4DBB-49BA-9D69-ADA05DEFFABA}"/>
                </a:ext>
              </a:extLst>
            </p:cNvPr>
            <p:cNvSpPr txBox="1"/>
            <p:nvPr/>
          </p:nvSpPr>
          <p:spPr bwMode="gray">
            <a:xfrm>
              <a:off x="8208984" y="5519244"/>
              <a:ext cx="732117" cy="347208"/>
            </a:xfrm>
            <a:prstGeom prst="rect">
              <a:avLst/>
            </a:prstGeom>
            <a:noFill/>
          </p:spPr>
          <p:txBody>
            <a:bodyPr wrap="square" lIns="0" tIns="0" rIns="0" bIns="0" rtlCol="0" anchor="b" anchorCtr="0">
              <a:noAutofit/>
            </a:bodyPr>
            <a:lstStyle/>
            <a:p>
              <a:pPr algn="ctr">
                <a:spcAft>
                  <a:spcPts val="600"/>
                </a:spcAft>
              </a:pPr>
              <a:r>
                <a:rPr lang="de-DE">
                  <a:latin typeface="Arial" panose="020B0604020202020204" pitchFamily="34" charset="0"/>
                  <a:cs typeface="Arial" panose="020B0604020202020204" pitchFamily="34" charset="0"/>
                </a:rPr>
                <a:t>3.0</a:t>
              </a:r>
            </a:p>
          </p:txBody>
        </p:sp>
        <p:sp>
          <p:nvSpPr>
            <p:cNvPr id="83" name="Textfeld 375">
              <a:extLst>
                <a:ext uri="{FF2B5EF4-FFF2-40B4-BE49-F238E27FC236}">
                  <a16:creationId xmlns:a16="http://schemas.microsoft.com/office/drawing/2014/main" id="{FF7F47EB-6018-4D72-BA9F-58D174F20C5B}"/>
                </a:ext>
              </a:extLst>
            </p:cNvPr>
            <p:cNvSpPr txBox="1"/>
            <p:nvPr/>
          </p:nvSpPr>
          <p:spPr bwMode="gray">
            <a:xfrm>
              <a:off x="8145354" y="4188022"/>
              <a:ext cx="851282" cy="246221"/>
            </a:xfrm>
            <a:prstGeom prst="rect">
              <a:avLst/>
            </a:prstGeom>
            <a:noFill/>
          </p:spPr>
          <p:txBody>
            <a:bodyPr wrap="square" rtlCol="0">
              <a:spAutoFit/>
            </a:bodyPr>
            <a:lstStyle/>
            <a:p>
              <a:pPr algn="ctr"/>
              <a:r>
                <a:rPr lang="de-DE" sz="1000" b="1">
                  <a:latin typeface="Arial" panose="020B0604020202020204" pitchFamily="34" charset="0"/>
                  <a:cs typeface="Arial" panose="020B0604020202020204" pitchFamily="34" charset="0"/>
                </a:rPr>
                <a:t>Manager</a:t>
              </a:r>
            </a:p>
          </p:txBody>
        </p:sp>
        <p:sp>
          <p:nvSpPr>
            <p:cNvPr id="84" name="Textfeld 186">
              <a:extLst>
                <a:ext uri="{FF2B5EF4-FFF2-40B4-BE49-F238E27FC236}">
                  <a16:creationId xmlns:a16="http://schemas.microsoft.com/office/drawing/2014/main" id="{F7E7B75A-E9C3-46C2-A835-7FC70E812B2A}"/>
                </a:ext>
              </a:extLst>
            </p:cNvPr>
            <p:cNvSpPr txBox="1"/>
            <p:nvPr/>
          </p:nvSpPr>
          <p:spPr bwMode="gray">
            <a:xfrm>
              <a:off x="7281892" y="5520299"/>
              <a:ext cx="734170" cy="347208"/>
            </a:xfrm>
            <a:prstGeom prst="rect">
              <a:avLst/>
            </a:prstGeom>
            <a:noFill/>
          </p:spPr>
          <p:txBody>
            <a:bodyPr wrap="square" lIns="0" tIns="0" rIns="0" bIns="0" rtlCol="0" anchor="b" anchorCtr="0">
              <a:noAutofit/>
            </a:bodyPr>
            <a:lstStyle/>
            <a:p>
              <a:pPr algn="ctr">
                <a:spcAft>
                  <a:spcPts val="600"/>
                </a:spcAft>
              </a:pPr>
              <a:r>
                <a:rPr lang="de-DE">
                  <a:latin typeface="Arial" panose="020B0604020202020204" pitchFamily="34" charset="0"/>
                  <a:cs typeface="Arial" panose="020B0604020202020204" pitchFamily="34" charset="0"/>
                </a:rPr>
                <a:t>3.3</a:t>
              </a:r>
            </a:p>
          </p:txBody>
        </p:sp>
        <p:sp>
          <p:nvSpPr>
            <p:cNvPr id="85" name="Textfeld 375">
              <a:extLst>
                <a:ext uri="{FF2B5EF4-FFF2-40B4-BE49-F238E27FC236}">
                  <a16:creationId xmlns:a16="http://schemas.microsoft.com/office/drawing/2014/main" id="{17B3F09C-F87E-4FB1-BE48-4EC6EB4EFD2F}"/>
                </a:ext>
              </a:extLst>
            </p:cNvPr>
            <p:cNvSpPr txBox="1"/>
            <p:nvPr/>
          </p:nvSpPr>
          <p:spPr bwMode="gray">
            <a:xfrm>
              <a:off x="7229719" y="4186406"/>
              <a:ext cx="915635" cy="246221"/>
            </a:xfrm>
            <a:prstGeom prst="rect">
              <a:avLst/>
            </a:prstGeom>
            <a:noFill/>
          </p:spPr>
          <p:txBody>
            <a:bodyPr wrap="none" rtlCol="0">
              <a:spAutoFit/>
            </a:bodyPr>
            <a:lstStyle/>
            <a:p>
              <a:r>
                <a:rPr lang="de-DE" sz="1000" b="1">
                  <a:latin typeface="Arial" panose="020B0604020202020204" pitchFamily="34" charset="0"/>
                  <a:cs typeface="Arial" panose="020B0604020202020204" pitchFamily="34" charset="0"/>
                </a:rPr>
                <a:t>Sr. Manager</a:t>
              </a:r>
            </a:p>
          </p:txBody>
        </p:sp>
        <p:sp>
          <p:nvSpPr>
            <p:cNvPr id="86" name="Textfeld 375">
              <a:extLst>
                <a:ext uri="{FF2B5EF4-FFF2-40B4-BE49-F238E27FC236}">
                  <a16:creationId xmlns:a16="http://schemas.microsoft.com/office/drawing/2014/main" id="{F610751B-F882-4BC6-9B31-EC6F9AE81B31}"/>
                </a:ext>
              </a:extLst>
            </p:cNvPr>
            <p:cNvSpPr txBox="1"/>
            <p:nvPr/>
          </p:nvSpPr>
          <p:spPr bwMode="gray">
            <a:xfrm>
              <a:off x="6261162" y="4188022"/>
              <a:ext cx="934871" cy="246221"/>
            </a:xfrm>
            <a:prstGeom prst="rect">
              <a:avLst/>
            </a:prstGeom>
            <a:noFill/>
          </p:spPr>
          <p:txBody>
            <a:bodyPr wrap="none" rtlCol="0">
              <a:spAutoFit/>
            </a:bodyPr>
            <a:lstStyle/>
            <a:p>
              <a:r>
                <a:rPr lang="de-DE" sz="1000" b="1">
                  <a:latin typeface="Arial" panose="020B0604020202020204" pitchFamily="34" charset="0"/>
                  <a:cs typeface="Arial" panose="020B0604020202020204" pitchFamily="34" charset="0"/>
                </a:rPr>
                <a:t>Exec Leader</a:t>
              </a:r>
            </a:p>
          </p:txBody>
        </p:sp>
        <p:sp>
          <p:nvSpPr>
            <p:cNvPr id="88" name="Textfeld 186">
              <a:extLst>
                <a:ext uri="{FF2B5EF4-FFF2-40B4-BE49-F238E27FC236}">
                  <a16:creationId xmlns:a16="http://schemas.microsoft.com/office/drawing/2014/main" id="{0DEBAB8D-98A7-4006-BF4C-21D13BBC8D9B}"/>
                </a:ext>
              </a:extLst>
            </p:cNvPr>
            <p:cNvSpPr txBox="1"/>
            <p:nvPr/>
          </p:nvSpPr>
          <p:spPr bwMode="gray">
            <a:xfrm>
              <a:off x="6327088" y="5526841"/>
              <a:ext cx="734170" cy="347208"/>
            </a:xfrm>
            <a:prstGeom prst="rect">
              <a:avLst/>
            </a:prstGeom>
            <a:noFill/>
          </p:spPr>
          <p:txBody>
            <a:bodyPr wrap="square" lIns="0" tIns="0" rIns="0" bIns="0" rtlCol="0" anchor="b" anchorCtr="0">
              <a:noAutofit/>
            </a:bodyPr>
            <a:lstStyle/>
            <a:p>
              <a:pPr algn="ctr">
                <a:spcAft>
                  <a:spcPts val="600"/>
                </a:spcAft>
              </a:pPr>
              <a:r>
                <a:rPr lang="de-DE">
                  <a:latin typeface="Arial" panose="020B0604020202020204" pitchFamily="34" charset="0"/>
                  <a:cs typeface="Arial" panose="020B0604020202020204" pitchFamily="34" charset="0"/>
                </a:rPr>
                <a:t>3.7</a:t>
              </a:r>
            </a:p>
          </p:txBody>
        </p:sp>
        <p:sp>
          <p:nvSpPr>
            <p:cNvPr id="89" name="Textfeld 186">
              <a:extLst>
                <a:ext uri="{FF2B5EF4-FFF2-40B4-BE49-F238E27FC236}">
                  <a16:creationId xmlns:a16="http://schemas.microsoft.com/office/drawing/2014/main" id="{FC105599-4F3C-4A8B-9CAF-9AAA1B2963A2}"/>
                </a:ext>
              </a:extLst>
            </p:cNvPr>
            <p:cNvSpPr txBox="1"/>
            <p:nvPr/>
          </p:nvSpPr>
          <p:spPr bwMode="gray">
            <a:xfrm>
              <a:off x="9072361" y="5506910"/>
              <a:ext cx="734170" cy="347208"/>
            </a:xfrm>
            <a:prstGeom prst="rect">
              <a:avLst/>
            </a:prstGeom>
            <a:noFill/>
          </p:spPr>
          <p:txBody>
            <a:bodyPr wrap="square" lIns="0" tIns="0" rIns="0" bIns="0" rtlCol="0" anchor="b" anchorCtr="0">
              <a:noAutofit/>
            </a:bodyPr>
            <a:lstStyle/>
            <a:p>
              <a:pPr algn="ctr">
                <a:spcAft>
                  <a:spcPts val="600"/>
                </a:spcAft>
              </a:pPr>
              <a:r>
                <a:rPr lang="de-DE">
                  <a:latin typeface="Arial" panose="020B0604020202020204" pitchFamily="34" charset="0"/>
                  <a:cs typeface="Arial" panose="020B0604020202020204" pitchFamily="34" charset="0"/>
                </a:rPr>
                <a:t>2.9</a:t>
              </a:r>
            </a:p>
          </p:txBody>
        </p:sp>
        <p:sp>
          <p:nvSpPr>
            <p:cNvPr id="90" name="Textfeld 375">
              <a:extLst>
                <a:ext uri="{FF2B5EF4-FFF2-40B4-BE49-F238E27FC236}">
                  <a16:creationId xmlns:a16="http://schemas.microsoft.com/office/drawing/2014/main" id="{4CCA2E9E-42D5-47E3-8AF1-5014DE63CEF9}"/>
                </a:ext>
              </a:extLst>
            </p:cNvPr>
            <p:cNvSpPr txBox="1"/>
            <p:nvPr/>
          </p:nvSpPr>
          <p:spPr bwMode="gray">
            <a:xfrm>
              <a:off x="9072361" y="4181883"/>
              <a:ext cx="787395" cy="246221"/>
            </a:xfrm>
            <a:prstGeom prst="rect">
              <a:avLst/>
            </a:prstGeom>
            <a:noFill/>
          </p:spPr>
          <p:txBody>
            <a:bodyPr wrap="none" rtlCol="0">
              <a:spAutoFit/>
            </a:bodyPr>
            <a:lstStyle/>
            <a:p>
              <a:r>
                <a:rPr lang="de-DE" sz="1000" b="1">
                  <a:latin typeface="Arial" panose="020B0604020202020204" pitchFamily="34" charset="0"/>
                  <a:cs typeface="Arial" panose="020B0604020202020204" pitchFamily="34" charset="0"/>
                </a:rPr>
                <a:t>Employee</a:t>
              </a:r>
            </a:p>
          </p:txBody>
        </p:sp>
        <p:grpSp>
          <p:nvGrpSpPr>
            <p:cNvPr id="91" name="Gruppieren 557">
              <a:extLst>
                <a:ext uri="{FF2B5EF4-FFF2-40B4-BE49-F238E27FC236}">
                  <a16:creationId xmlns:a16="http://schemas.microsoft.com/office/drawing/2014/main" id="{9E33502D-C8E6-4A80-93E8-3297DC242B10}"/>
                </a:ext>
              </a:extLst>
            </p:cNvPr>
            <p:cNvGrpSpPr/>
            <p:nvPr/>
          </p:nvGrpSpPr>
          <p:grpSpPr bwMode="gray">
            <a:xfrm>
              <a:off x="8330396" y="4463706"/>
              <a:ext cx="550776" cy="1082159"/>
              <a:chOff x="562430" y="1795010"/>
              <a:chExt cx="923514" cy="2051723"/>
            </a:xfrm>
          </p:grpSpPr>
          <p:grpSp>
            <p:nvGrpSpPr>
              <p:cNvPr id="109" name="Gruppieren 558">
                <a:extLst>
                  <a:ext uri="{FF2B5EF4-FFF2-40B4-BE49-F238E27FC236}">
                    <a16:creationId xmlns:a16="http://schemas.microsoft.com/office/drawing/2014/main" id="{0BD0A79F-CC78-4FE8-8DB5-8A39F966C487}"/>
                  </a:ext>
                </a:extLst>
              </p:cNvPr>
              <p:cNvGrpSpPr/>
              <p:nvPr/>
            </p:nvGrpSpPr>
            <p:grpSpPr bwMode="gray">
              <a:xfrm>
                <a:off x="640555" y="1844825"/>
                <a:ext cx="767264" cy="1952095"/>
                <a:chOff x="1716504" y="1844825"/>
                <a:chExt cx="767264" cy="1952095"/>
              </a:xfrm>
            </p:grpSpPr>
            <p:sp>
              <p:nvSpPr>
                <p:cNvPr id="111" name="Rechteck 234">
                  <a:extLst>
                    <a:ext uri="{FF2B5EF4-FFF2-40B4-BE49-F238E27FC236}">
                      <a16:creationId xmlns:a16="http://schemas.microsoft.com/office/drawing/2014/main" id="{BDB4CF8E-BE77-4D20-99D8-0D4D46E8AC1A}"/>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12" name="Rechteck 235">
                  <a:extLst>
                    <a:ext uri="{FF2B5EF4-FFF2-40B4-BE49-F238E27FC236}">
                      <a16:creationId xmlns:a16="http://schemas.microsoft.com/office/drawing/2014/main" id="{C95BC4CD-E167-4D2E-B3A0-59AD46E1F82A}"/>
                    </a:ext>
                  </a:extLst>
                </p:cNvPr>
                <p:cNvSpPr/>
                <p:nvPr/>
              </p:nvSpPr>
              <p:spPr bwMode="gray">
                <a:xfrm>
                  <a:off x="1716506" y="2973731"/>
                  <a:ext cx="767262" cy="823189"/>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10" name="Freeform 6">
                <a:extLst>
                  <a:ext uri="{FF2B5EF4-FFF2-40B4-BE49-F238E27FC236}">
                    <a16:creationId xmlns:a16="http://schemas.microsoft.com/office/drawing/2014/main" id="{03B853EF-F0D4-467E-B9B5-E7D7D2F5AC3B}"/>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93" name="Gruppieren 552">
              <a:extLst>
                <a:ext uri="{FF2B5EF4-FFF2-40B4-BE49-F238E27FC236}">
                  <a16:creationId xmlns:a16="http://schemas.microsoft.com/office/drawing/2014/main" id="{5A99AA17-AFC2-4965-8EB6-9EAC996843E5}"/>
                </a:ext>
              </a:extLst>
            </p:cNvPr>
            <p:cNvGrpSpPr/>
            <p:nvPr/>
          </p:nvGrpSpPr>
          <p:grpSpPr bwMode="gray">
            <a:xfrm>
              <a:off x="7375011" y="4458621"/>
              <a:ext cx="550776" cy="1082159"/>
              <a:chOff x="1638379" y="1795010"/>
              <a:chExt cx="923514" cy="2051723"/>
            </a:xfrm>
          </p:grpSpPr>
          <p:grpSp>
            <p:nvGrpSpPr>
              <p:cNvPr id="105" name="Gruppieren 553">
                <a:extLst>
                  <a:ext uri="{FF2B5EF4-FFF2-40B4-BE49-F238E27FC236}">
                    <a16:creationId xmlns:a16="http://schemas.microsoft.com/office/drawing/2014/main" id="{41AC15C8-B459-43F9-A680-3B929794A8CA}"/>
                  </a:ext>
                </a:extLst>
              </p:cNvPr>
              <p:cNvGrpSpPr/>
              <p:nvPr/>
            </p:nvGrpSpPr>
            <p:grpSpPr bwMode="gray">
              <a:xfrm>
                <a:off x="1716504" y="1844825"/>
                <a:ext cx="767264" cy="1952104"/>
                <a:chOff x="1716504" y="1844825"/>
                <a:chExt cx="767264" cy="1952104"/>
              </a:xfrm>
            </p:grpSpPr>
            <p:sp>
              <p:nvSpPr>
                <p:cNvPr id="107" name="Rechteck 238">
                  <a:extLst>
                    <a:ext uri="{FF2B5EF4-FFF2-40B4-BE49-F238E27FC236}">
                      <a16:creationId xmlns:a16="http://schemas.microsoft.com/office/drawing/2014/main" id="{CD82954A-1E5D-49A7-9BFC-BDE8D5E62E3D}"/>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08" name="Rechteck 239">
                  <a:extLst>
                    <a:ext uri="{FF2B5EF4-FFF2-40B4-BE49-F238E27FC236}">
                      <a16:creationId xmlns:a16="http://schemas.microsoft.com/office/drawing/2014/main" id="{77B2C2C2-2F62-41D3-8C4F-988DD62D3AD8}"/>
                    </a:ext>
                  </a:extLst>
                </p:cNvPr>
                <p:cNvSpPr/>
                <p:nvPr/>
              </p:nvSpPr>
              <p:spPr bwMode="gray">
                <a:xfrm>
                  <a:off x="1716506" y="2767487"/>
                  <a:ext cx="767262" cy="1029442"/>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06" name="Freeform 5">
                <a:extLst>
                  <a:ext uri="{FF2B5EF4-FFF2-40B4-BE49-F238E27FC236}">
                    <a16:creationId xmlns:a16="http://schemas.microsoft.com/office/drawing/2014/main" id="{A0CDBAF4-E068-430C-9C72-E42A3DA7784F}"/>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94" name="Gruppieren 557">
              <a:extLst>
                <a:ext uri="{FF2B5EF4-FFF2-40B4-BE49-F238E27FC236}">
                  <a16:creationId xmlns:a16="http://schemas.microsoft.com/office/drawing/2014/main" id="{9141C5BD-0817-47AF-B324-514AB8BCE16A}"/>
                </a:ext>
              </a:extLst>
            </p:cNvPr>
            <p:cNvGrpSpPr/>
            <p:nvPr/>
          </p:nvGrpSpPr>
          <p:grpSpPr bwMode="gray">
            <a:xfrm>
              <a:off x="6441386" y="4461608"/>
              <a:ext cx="550776" cy="1082159"/>
              <a:chOff x="562430" y="1795010"/>
              <a:chExt cx="923514" cy="2051723"/>
            </a:xfrm>
          </p:grpSpPr>
          <p:grpSp>
            <p:nvGrpSpPr>
              <p:cNvPr id="101" name="Gruppieren 558">
                <a:extLst>
                  <a:ext uri="{FF2B5EF4-FFF2-40B4-BE49-F238E27FC236}">
                    <a16:creationId xmlns:a16="http://schemas.microsoft.com/office/drawing/2014/main" id="{0861E42E-1592-4E90-B35B-AA60ACE1824A}"/>
                  </a:ext>
                </a:extLst>
              </p:cNvPr>
              <p:cNvGrpSpPr/>
              <p:nvPr/>
            </p:nvGrpSpPr>
            <p:grpSpPr bwMode="gray">
              <a:xfrm>
                <a:off x="640554" y="1844825"/>
                <a:ext cx="767265" cy="1952097"/>
                <a:chOff x="1716503" y="1844825"/>
                <a:chExt cx="767265" cy="1952097"/>
              </a:xfrm>
            </p:grpSpPr>
            <p:sp>
              <p:nvSpPr>
                <p:cNvPr id="103" name="Rechteck 234">
                  <a:extLst>
                    <a:ext uri="{FF2B5EF4-FFF2-40B4-BE49-F238E27FC236}">
                      <a16:creationId xmlns:a16="http://schemas.microsoft.com/office/drawing/2014/main" id="{4A74331C-1141-4B5D-8001-C7AB249C1564}"/>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04" name="Rechteck 235">
                  <a:extLst>
                    <a:ext uri="{FF2B5EF4-FFF2-40B4-BE49-F238E27FC236}">
                      <a16:creationId xmlns:a16="http://schemas.microsoft.com/office/drawing/2014/main" id="{E5BB5953-327C-4C27-916D-D666E7CDDB2B}"/>
                    </a:ext>
                  </a:extLst>
                </p:cNvPr>
                <p:cNvSpPr/>
                <p:nvPr/>
              </p:nvSpPr>
              <p:spPr bwMode="gray">
                <a:xfrm>
                  <a:off x="1716503" y="2655101"/>
                  <a:ext cx="767263" cy="1141821"/>
                </a:xfrm>
                <a:prstGeom prst="rect">
                  <a:avLst/>
                </a:prstGeom>
                <a:solidFill>
                  <a:srgbClr val="F9D6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02" name="Freeform 6">
                <a:extLst>
                  <a:ext uri="{FF2B5EF4-FFF2-40B4-BE49-F238E27FC236}">
                    <a16:creationId xmlns:a16="http://schemas.microsoft.com/office/drawing/2014/main" id="{4F59E571-74A4-47AF-A6EE-A4A7C3A3ADFC}"/>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95" name="Gruppieren 552">
              <a:extLst>
                <a:ext uri="{FF2B5EF4-FFF2-40B4-BE49-F238E27FC236}">
                  <a16:creationId xmlns:a16="http://schemas.microsoft.com/office/drawing/2014/main" id="{8054495A-91A2-4374-BE98-0E0FC8B27191}"/>
                </a:ext>
              </a:extLst>
            </p:cNvPr>
            <p:cNvGrpSpPr/>
            <p:nvPr/>
          </p:nvGrpSpPr>
          <p:grpSpPr bwMode="gray">
            <a:xfrm>
              <a:off x="9158825" y="4462496"/>
              <a:ext cx="550776" cy="1082159"/>
              <a:chOff x="1638379" y="1795010"/>
              <a:chExt cx="923514" cy="2051723"/>
            </a:xfrm>
          </p:grpSpPr>
          <p:grpSp>
            <p:nvGrpSpPr>
              <p:cNvPr id="96" name="Gruppieren 553">
                <a:extLst>
                  <a:ext uri="{FF2B5EF4-FFF2-40B4-BE49-F238E27FC236}">
                    <a16:creationId xmlns:a16="http://schemas.microsoft.com/office/drawing/2014/main" id="{244A4FE5-12BA-4AE6-ABA9-170DA69109A8}"/>
                  </a:ext>
                </a:extLst>
              </p:cNvPr>
              <p:cNvGrpSpPr/>
              <p:nvPr/>
            </p:nvGrpSpPr>
            <p:grpSpPr bwMode="gray">
              <a:xfrm>
                <a:off x="1716504" y="1844825"/>
                <a:ext cx="767264" cy="1952101"/>
                <a:chOff x="1716504" y="1844825"/>
                <a:chExt cx="767264" cy="1952101"/>
              </a:xfrm>
            </p:grpSpPr>
            <p:sp>
              <p:nvSpPr>
                <p:cNvPr id="99" name="Rechteck 238">
                  <a:extLst>
                    <a:ext uri="{FF2B5EF4-FFF2-40B4-BE49-F238E27FC236}">
                      <a16:creationId xmlns:a16="http://schemas.microsoft.com/office/drawing/2014/main" id="{BE8C3E2D-C789-4716-A4BA-D192CFF91BC1}"/>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00" name="Rechteck 239">
                  <a:extLst>
                    <a:ext uri="{FF2B5EF4-FFF2-40B4-BE49-F238E27FC236}">
                      <a16:creationId xmlns:a16="http://schemas.microsoft.com/office/drawing/2014/main" id="{9B618403-1CD1-43F9-885F-691D21BD514C}"/>
                    </a:ext>
                  </a:extLst>
                </p:cNvPr>
                <p:cNvSpPr/>
                <p:nvPr/>
              </p:nvSpPr>
              <p:spPr bwMode="gray">
                <a:xfrm>
                  <a:off x="1716506" y="3090592"/>
                  <a:ext cx="767262" cy="706334"/>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98" name="Freeform 5">
                <a:extLst>
                  <a:ext uri="{FF2B5EF4-FFF2-40B4-BE49-F238E27FC236}">
                    <a16:creationId xmlns:a16="http://schemas.microsoft.com/office/drawing/2014/main" id="{08119975-7B81-45A8-96AA-617BFDD4B760}"/>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grpSp>
        <p:nvGrpSpPr>
          <p:cNvPr id="137" name="Group 136">
            <a:extLst>
              <a:ext uri="{FF2B5EF4-FFF2-40B4-BE49-F238E27FC236}">
                <a16:creationId xmlns:a16="http://schemas.microsoft.com/office/drawing/2014/main" id="{B52795D3-5655-4E87-8FAB-94665E1EB1AC}"/>
              </a:ext>
            </a:extLst>
          </p:cNvPr>
          <p:cNvGrpSpPr/>
          <p:nvPr/>
        </p:nvGrpSpPr>
        <p:grpSpPr>
          <a:xfrm>
            <a:off x="6187347" y="1885096"/>
            <a:ext cx="4823727" cy="1279613"/>
            <a:chOff x="6187347" y="1885096"/>
            <a:chExt cx="4823727" cy="1279613"/>
          </a:xfrm>
        </p:grpSpPr>
        <p:pic>
          <p:nvPicPr>
            <p:cNvPr id="138" name="Graphic 137" descr="Modern architecture outline">
              <a:extLst>
                <a:ext uri="{FF2B5EF4-FFF2-40B4-BE49-F238E27FC236}">
                  <a16:creationId xmlns:a16="http://schemas.microsoft.com/office/drawing/2014/main" id="{3A76B69B-DB67-4E4B-90F3-7BF728C743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45430" y="1885096"/>
              <a:ext cx="598019" cy="598019"/>
            </a:xfrm>
            <a:prstGeom prst="rect">
              <a:avLst/>
            </a:prstGeom>
          </p:spPr>
        </p:pic>
        <p:sp>
          <p:nvSpPr>
            <p:cNvPr id="139" name="Freeform 448">
              <a:extLst>
                <a:ext uri="{FF2B5EF4-FFF2-40B4-BE49-F238E27FC236}">
                  <a16:creationId xmlns:a16="http://schemas.microsoft.com/office/drawing/2014/main" id="{F0877285-D444-4556-BA57-D78D3A131DF9}"/>
                </a:ext>
              </a:extLst>
            </p:cNvPr>
            <p:cNvSpPr>
              <a:spLocks noEditPoints="1"/>
            </p:cNvSpPr>
            <p:nvPr/>
          </p:nvSpPr>
          <p:spPr bwMode="auto">
            <a:xfrm>
              <a:off x="9594687" y="1932409"/>
              <a:ext cx="528252" cy="458534"/>
            </a:xfrm>
            <a:custGeom>
              <a:avLst/>
              <a:gdLst>
                <a:gd name="T0" fmla="*/ 563 w 590"/>
                <a:gd name="T1" fmla="*/ 205 h 514"/>
                <a:gd name="T2" fmla="*/ 529 w 590"/>
                <a:gd name="T3" fmla="*/ 30 h 514"/>
                <a:gd name="T4" fmla="*/ 528 w 590"/>
                <a:gd name="T5" fmla="*/ 24 h 514"/>
                <a:gd name="T6" fmla="*/ 524 w 590"/>
                <a:gd name="T7" fmla="*/ 14 h 514"/>
                <a:gd name="T8" fmla="*/ 516 w 590"/>
                <a:gd name="T9" fmla="*/ 5 h 514"/>
                <a:gd name="T10" fmla="*/ 505 w 590"/>
                <a:gd name="T11" fmla="*/ 1 h 514"/>
                <a:gd name="T12" fmla="*/ 500 w 590"/>
                <a:gd name="T13" fmla="*/ 0 h 514"/>
                <a:gd name="T14" fmla="*/ 488 w 590"/>
                <a:gd name="T15" fmla="*/ 3 h 514"/>
                <a:gd name="T16" fmla="*/ 478 w 590"/>
                <a:gd name="T17" fmla="*/ 8 h 514"/>
                <a:gd name="T18" fmla="*/ 472 w 590"/>
                <a:gd name="T19" fmla="*/ 18 h 514"/>
                <a:gd name="T20" fmla="*/ 470 w 590"/>
                <a:gd name="T21" fmla="*/ 30 h 514"/>
                <a:gd name="T22" fmla="*/ 420 w 590"/>
                <a:gd name="T23" fmla="*/ 205 h 514"/>
                <a:gd name="T24" fmla="*/ 314 w 590"/>
                <a:gd name="T25" fmla="*/ 205 h 514"/>
                <a:gd name="T26" fmla="*/ 300 w 590"/>
                <a:gd name="T27" fmla="*/ 136 h 514"/>
                <a:gd name="T28" fmla="*/ 185 w 590"/>
                <a:gd name="T29" fmla="*/ 205 h 514"/>
                <a:gd name="T30" fmla="*/ 79 w 590"/>
                <a:gd name="T31" fmla="*/ 205 h 514"/>
                <a:gd name="T32" fmla="*/ 27 w 590"/>
                <a:gd name="T33" fmla="*/ 489 h 514"/>
                <a:gd name="T34" fmla="*/ 0 w 590"/>
                <a:gd name="T35" fmla="*/ 514 h 514"/>
                <a:gd name="T36" fmla="*/ 590 w 590"/>
                <a:gd name="T37" fmla="*/ 489 h 514"/>
                <a:gd name="T38" fmla="*/ 206 w 590"/>
                <a:gd name="T39" fmla="*/ 416 h 514"/>
                <a:gd name="T40" fmla="*/ 130 w 590"/>
                <a:gd name="T41" fmla="*/ 370 h 514"/>
                <a:gd name="T42" fmla="*/ 206 w 590"/>
                <a:gd name="T43" fmla="*/ 416 h 514"/>
                <a:gd name="T44" fmla="*/ 130 w 590"/>
                <a:gd name="T45" fmla="*/ 328 h 514"/>
                <a:gd name="T46" fmla="*/ 206 w 590"/>
                <a:gd name="T47" fmla="*/ 281 h 514"/>
                <a:gd name="T48" fmla="*/ 333 w 590"/>
                <a:gd name="T49" fmla="*/ 416 h 514"/>
                <a:gd name="T50" fmla="*/ 256 w 590"/>
                <a:gd name="T51" fmla="*/ 370 h 514"/>
                <a:gd name="T52" fmla="*/ 333 w 590"/>
                <a:gd name="T53" fmla="*/ 416 h 514"/>
                <a:gd name="T54" fmla="*/ 256 w 590"/>
                <a:gd name="T55" fmla="*/ 328 h 514"/>
                <a:gd name="T56" fmla="*/ 333 w 590"/>
                <a:gd name="T57" fmla="*/ 281 h 514"/>
                <a:gd name="T58" fmla="*/ 459 w 590"/>
                <a:gd name="T59" fmla="*/ 416 h 514"/>
                <a:gd name="T60" fmla="*/ 384 w 590"/>
                <a:gd name="T61" fmla="*/ 370 h 514"/>
                <a:gd name="T62" fmla="*/ 459 w 590"/>
                <a:gd name="T63" fmla="*/ 416 h 514"/>
                <a:gd name="T64" fmla="*/ 384 w 590"/>
                <a:gd name="T65" fmla="*/ 328 h 514"/>
                <a:gd name="T66" fmla="*/ 459 w 590"/>
                <a:gd name="T67" fmla="*/ 2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0" h="514">
                  <a:moveTo>
                    <a:pt x="563" y="489"/>
                  </a:moveTo>
                  <a:lnTo>
                    <a:pt x="563" y="205"/>
                  </a:lnTo>
                  <a:lnTo>
                    <a:pt x="529" y="205"/>
                  </a:lnTo>
                  <a:lnTo>
                    <a:pt x="529" y="30"/>
                  </a:lnTo>
                  <a:lnTo>
                    <a:pt x="529" y="30"/>
                  </a:lnTo>
                  <a:lnTo>
                    <a:pt x="528" y="24"/>
                  </a:lnTo>
                  <a:lnTo>
                    <a:pt x="526" y="18"/>
                  </a:lnTo>
                  <a:lnTo>
                    <a:pt x="524" y="14"/>
                  </a:lnTo>
                  <a:lnTo>
                    <a:pt x="520" y="8"/>
                  </a:lnTo>
                  <a:lnTo>
                    <a:pt x="516" y="5"/>
                  </a:lnTo>
                  <a:lnTo>
                    <a:pt x="511" y="3"/>
                  </a:lnTo>
                  <a:lnTo>
                    <a:pt x="505" y="1"/>
                  </a:lnTo>
                  <a:lnTo>
                    <a:pt x="500" y="0"/>
                  </a:lnTo>
                  <a:lnTo>
                    <a:pt x="500" y="0"/>
                  </a:lnTo>
                  <a:lnTo>
                    <a:pt x="493" y="1"/>
                  </a:lnTo>
                  <a:lnTo>
                    <a:pt x="488" y="3"/>
                  </a:lnTo>
                  <a:lnTo>
                    <a:pt x="483" y="5"/>
                  </a:lnTo>
                  <a:lnTo>
                    <a:pt x="478" y="8"/>
                  </a:lnTo>
                  <a:lnTo>
                    <a:pt x="475" y="14"/>
                  </a:lnTo>
                  <a:lnTo>
                    <a:pt x="472" y="18"/>
                  </a:lnTo>
                  <a:lnTo>
                    <a:pt x="470" y="24"/>
                  </a:lnTo>
                  <a:lnTo>
                    <a:pt x="470" y="30"/>
                  </a:lnTo>
                  <a:lnTo>
                    <a:pt x="470" y="205"/>
                  </a:lnTo>
                  <a:lnTo>
                    <a:pt x="420" y="205"/>
                  </a:lnTo>
                  <a:lnTo>
                    <a:pt x="420" y="136"/>
                  </a:lnTo>
                  <a:lnTo>
                    <a:pt x="314" y="205"/>
                  </a:lnTo>
                  <a:lnTo>
                    <a:pt x="300" y="205"/>
                  </a:lnTo>
                  <a:lnTo>
                    <a:pt x="300" y="136"/>
                  </a:lnTo>
                  <a:lnTo>
                    <a:pt x="192" y="205"/>
                  </a:lnTo>
                  <a:lnTo>
                    <a:pt x="185" y="205"/>
                  </a:lnTo>
                  <a:lnTo>
                    <a:pt x="185" y="136"/>
                  </a:lnTo>
                  <a:lnTo>
                    <a:pt x="79" y="205"/>
                  </a:lnTo>
                  <a:lnTo>
                    <a:pt x="27" y="205"/>
                  </a:lnTo>
                  <a:lnTo>
                    <a:pt x="27" y="489"/>
                  </a:lnTo>
                  <a:lnTo>
                    <a:pt x="0" y="489"/>
                  </a:lnTo>
                  <a:lnTo>
                    <a:pt x="0" y="514"/>
                  </a:lnTo>
                  <a:lnTo>
                    <a:pt x="590" y="514"/>
                  </a:lnTo>
                  <a:lnTo>
                    <a:pt x="590" y="489"/>
                  </a:lnTo>
                  <a:lnTo>
                    <a:pt x="563" y="489"/>
                  </a:lnTo>
                  <a:close/>
                  <a:moveTo>
                    <a:pt x="206" y="416"/>
                  </a:moveTo>
                  <a:lnTo>
                    <a:pt x="130" y="416"/>
                  </a:lnTo>
                  <a:lnTo>
                    <a:pt x="130" y="370"/>
                  </a:lnTo>
                  <a:lnTo>
                    <a:pt x="206" y="370"/>
                  </a:lnTo>
                  <a:lnTo>
                    <a:pt x="206" y="416"/>
                  </a:lnTo>
                  <a:close/>
                  <a:moveTo>
                    <a:pt x="206" y="328"/>
                  </a:moveTo>
                  <a:lnTo>
                    <a:pt x="130" y="328"/>
                  </a:lnTo>
                  <a:lnTo>
                    <a:pt x="130" y="281"/>
                  </a:lnTo>
                  <a:lnTo>
                    <a:pt x="206" y="281"/>
                  </a:lnTo>
                  <a:lnTo>
                    <a:pt x="206" y="328"/>
                  </a:lnTo>
                  <a:close/>
                  <a:moveTo>
                    <a:pt x="333" y="416"/>
                  </a:moveTo>
                  <a:lnTo>
                    <a:pt x="256" y="416"/>
                  </a:lnTo>
                  <a:lnTo>
                    <a:pt x="256" y="370"/>
                  </a:lnTo>
                  <a:lnTo>
                    <a:pt x="333" y="370"/>
                  </a:lnTo>
                  <a:lnTo>
                    <a:pt x="333" y="416"/>
                  </a:lnTo>
                  <a:close/>
                  <a:moveTo>
                    <a:pt x="333" y="328"/>
                  </a:moveTo>
                  <a:lnTo>
                    <a:pt x="256" y="328"/>
                  </a:lnTo>
                  <a:lnTo>
                    <a:pt x="256" y="281"/>
                  </a:lnTo>
                  <a:lnTo>
                    <a:pt x="333" y="281"/>
                  </a:lnTo>
                  <a:lnTo>
                    <a:pt x="333" y="328"/>
                  </a:lnTo>
                  <a:close/>
                  <a:moveTo>
                    <a:pt x="459" y="416"/>
                  </a:moveTo>
                  <a:lnTo>
                    <a:pt x="384" y="416"/>
                  </a:lnTo>
                  <a:lnTo>
                    <a:pt x="384" y="370"/>
                  </a:lnTo>
                  <a:lnTo>
                    <a:pt x="459" y="370"/>
                  </a:lnTo>
                  <a:lnTo>
                    <a:pt x="459" y="416"/>
                  </a:lnTo>
                  <a:close/>
                  <a:moveTo>
                    <a:pt x="459" y="328"/>
                  </a:moveTo>
                  <a:lnTo>
                    <a:pt x="384" y="328"/>
                  </a:lnTo>
                  <a:lnTo>
                    <a:pt x="384" y="281"/>
                  </a:lnTo>
                  <a:lnTo>
                    <a:pt x="459" y="281"/>
                  </a:lnTo>
                  <a:lnTo>
                    <a:pt x="459" y="328"/>
                  </a:lnTo>
                  <a:close/>
                </a:path>
              </a:pathLst>
            </a:custGeom>
            <a:solidFill>
              <a:srgbClr val="F9D600"/>
            </a:solidFill>
            <a:ln>
              <a:solidFill>
                <a:schemeClr val="bg1">
                  <a:lumMod val="85000"/>
                </a:schemeClr>
              </a:solid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Freeform 14">
              <a:extLst>
                <a:ext uri="{FF2B5EF4-FFF2-40B4-BE49-F238E27FC236}">
                  <a16:creationId xmlns:a16="http://schemas.microsoft.com/office/drawing/2014/main" id="{D624C9C1-B57F-452E-B7B6-96070121C3C6}"/>
                </a:ext>
              </a:extLst>
            </p:cNvPr>
            <p:cNvSpPr>
              <a:spLocks noEditPoints="1"/>
            </p:cNvSpPr>
            <p:nvPr/>
          </p:nvSpPr>
          <p:spPr bwMode="auto">
            <a:xfrm>
              <a:off x="6345323" y="1977807"/>
              <a:ext cx="321672" cy="407490"/>
            </a:xfrm>
            <a:custGeom>
              <a:avLst/>
              <a:gdLst>
                <a:gd name="T0" fmla="*/ 253 w 253"/>
                <a:gd name="T1" fmla="*/ 0 h 269"/>
                <a:gd name="T2" fmla="*/ 152 w 253"/>
                <a:gd name="T3" fmla="*/ 269 h 269"/>
                <a:gd name="T4" fmla="*/ 102 w 253"/>
                <a:gd name="T5" fmla="*/ 216 h 269"/>
                <a:gd name="T6" fmla="*/ 0 w 253"/>
                <a:gd name="T7" fmla="*/ 269 h 269"/>
                <a:gd name="T8" fmla="*/ 24 w 253"/>
                <a:gd name="T9" fmla="*/ 156 h 269"/>
                <a:gd name="T10" fmla="*/ 77 w 253"/>
                <a:gd name="T11" fmla="*/ 186 h 269"/>
                <a:gd name="T12" fmla="*/ 24 w 253"/>
                <a:gd name="T13" fmla="*/ 156 h 269"/>
                <a:gd name="T14" fmla="*/ 230 w 253"/>
                <a:gd name="T15" fmla="*/ 199 h 269"/>
                <a:gd name="T16" fmla="*/ 176 w 253"/>
                <a:gd name="T17" fmla="*/ 229 h 269"/>
                <a:gd name="T18" fmla="*/ 24 w 253"/>
                <a:gd name="T19" fmla="*/ 199 h 269"/>
                <a:gd name="T20" fmla="*/ 77 w 253"/>
                <a:gd name="T21" fmla="*/ 229 h 269"/>
                <a:gd name="T22" fmla="*/ 24 w 253"/>
                <a:gd name="T23" fmla="*/ 199 h 269"/>
                <a:gd name="T24" fmla="*/ 77 w 253"/>
                <a:gd name="T25" fmla="*/ 28 h 269"/>
                <a:gd name="T26" fmla="*/ 24 w 253"/>
                <a:gd name="T27" fmla="*/ 58 h 269"/>
                <a:gd name="T28" fmla="*/ 94 w 253"/>
                <a:gd name="T29" fmla="*/ 28 h 269"/>
                <a:gd name="T30" fmla="*/ 159 w 253"/>
                <a:gd name="T31" fmla="*/ 58 h 269"/>
                <a:gd name="T32" fmla="*/ 94 w 253"/>
                <a:gd name="T33" fmla="*/ 28 h 269"/>
                <a:gd name="T34" fmla="*/ 230 w 253"/>
                <a:gd name="T35" fmla="*/ 28 h 269"/>
                <a:gd name="T36" fmla="*/ 176 w 253"/>
                <a:gd name="T37" fmla="*/ 58 h 269"/>
                <a:gd name="T38" fmla="*/ 24 w 253"/>
                <a:gd name="T39" fmla="*/ 71 h 269"/>
                <a:gd name="T40" fmla="*/ 77 w 253"/>
                <a:gd name="T41" fmla="*/ 100 h 269"/>
                <a:gd name="T42" fmla="*/ 24 w 253"/>
                <a:gd name="T43" fmla="*/ 71 h 269"/>
                <a:gd name="T44" fmla="*/ 159 w 253"/>
                <a:gd name="T45" fmla="*/ 71 h 269"/>
                <a:gd name="T46" fmla="*/ 94 w 253"/>
                <a:gd name="T47" fmla="*/ 100 h 269"/>
                <a:gd name="T48" fmla="*/ 176 w 253"/>
                <a:gd name="T49" fmla="*/ 71 h 269"/>
                <a:gd name="T50" fmla="*/ 230 w 253"/>
                <a:gd name="T51" fmla="*/ 100 h 269"/>
                <a:gd name="T52" fmla="*/ 176 w 253"/>
                <a:gd name="T53" fmla="*/ 71 h 269"/>
                <a:gd name="T54" fmla="*/ 77 w 253"/>
                <a:gd name="T55" fmla="*/ 114 h 269"/>
                <a:gd name="T56" fmla="*/ 24 w 253"/>
                <a:gd name="T57" fmla="*/ 143 h 269"/>
                <a:gd name="T58" fmla="*/ 94 w 253"/>
                <a:gd name="T59" fmla="*/ 114 h 269"/>
                <a:gd name="T60" fmla="*/ 159 w 253"/>
                <a:gd name="T61" fmla="*/ 143 h 269"/>
                <a:gd name="T62" fmla="*/ 94 w 253"/>
                <a:gd name="T63" fmla="*/ 114 h 269"/>
                <a:gd name="T64" fmla="*/ 230 w 253"/>
                <a:gd name="T65" fmla="*/ 114 h 269"/>
                <a:gd name="T66" fmla="*/ 176 w 253"/>
                <a:gd name="T67" fmla="*/ 143 h 269"/>
                <a:gd name="T68" fmla="*/ 94 w 253"/>
                <a:gd name="T69" fmla="*/ 156 h 269"/>
                <a:gd name="T70" fmla="*/ 159 w 253"/>
                <a:gd name="T71" fmla="*/ 186 h 269"/>
                <a:gd name="T72" fmla="*/ 94 w 253"/>
                <a:gd name="T73" fmla="*/ 156 h 269"/>
                <a:gd name="T74" fmla="*/ 230 w 253"/>
                <a:gd name="T75" fmla="*/ 156 h 269"/>
                <a:gd name="T76" fmla="*/ 176 w 253"/>
                <a:gd name="T77" fmla="*/ 18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269">
                  <a:moveTo>
                    <a:pt x="0" y="0"/>
                  </a:moveTo>
                  <a:cubicBezTo>
                    <a:pt x="253" y="0"/>
                    <a:pt x="253" y="0"/>
                    <a:pt x="253" y="0"/>
                  </a:cubicBezTo>
                  <a:cubicBezTo>
                    <a:pt x="253" y="269"/>
                    <a:pt x="253" y="269"/>
                    <a:pt x="253" y="269"/>
                  </a:cubicBezTo>
                  <a:cubicBezTo>
                    <a:pt x="152" y="269"/>
                    <a:pt x="152" y="269"/>
                    <a:pt x="152" y="269"/>
                  </a:cubicBezTo>
                  <a:cubicBezTo>
                    <a:pt x="152" y="216"/>
                    <a:pt x="152" y="216"/>
                    <a:pt x="152" y="216"/>
                  </a:cubicBezTo>
                  <a:cubicBezTo>
                    <a:pt x="152" y="200"/>
                    <a:pt x="102" y="200"/>
                    <a:pt x="102" y="216"/>
                  </a:cubicBezTo>
                  <a:cubicBezTo>
                    <a:pt x="102" y="269"/>
                    <a:pt x="102" y="269"/>
                    <a:pt x="102" y="269"/>
                  </a:cubicBezTo>
                  <a:cubicBezTo>
                    <a:pt x="0" y="269"/>
                    <a:pt x="0" y="269"/>
                    <a:pt x="0" y="269"/>
                  </a:cubicBezTo>
                  <a:lnTo>
                    <a:pt x="0" y="0"/>
                  </a:lnTo>
                  <a:close/>
                  <a:moveTo>
                    <a:pt x="24" y="156"/>
                  </a:moveTo>
                  <a:cubicBezTo>
                    <a:pt x="77" y="156"/>
                    <a:pt x="77" y="156"/>
                    <a:pt x="77" y="156"/>
                  </a:cubicBezTo>
                  <a:cubicBezTo>
                    <a:pt x="77" y="186"/>
                    <a:pt x="77" y="186"/>
                    <a:pt x="77" y="186"/>
                  </a:cubicBezTo>
                  <a:cubicBezTo>
                    <a:pt x="24" y="186"/>
                    <a:pt x="24" y="186"/>
                    <a:pt x="24" y="186"/>
                  </a:cubicBezTo>
                  <a:lnTo>
                    <a:pt x="24" y="156"/>
                  </a:lnTo>
                  <a:close/>
                  <a:moveTo>
                    <a:pt x="176" y="199"/>
                  </a:moveTo>
                  <a:cubicBezTo>
                    <a:pt x="230" y="199"/>
                    <a:pt x="230" y="199"/>
                    <a:pt x="230" y="199"/>
                  </a:cubicBezTo>
                  <a:cubicBezTo>
                    <a:pt x="230" y="229"/>
                    <a:pt x="230" y="229"/>
                    <a:pt x="230" y="229"/>
                  </a:cubicBezTo>
                  <a:cubicBezTo>
                    <a:pt x="176" y="229"/>
                    <a:pt x="176" y="229"/>
                    <a:pt x="176" y="229"/>
                  </a:cubicBezTo>
                  <a:lnTo>
                    <a:pt x="176" y="199"/>
                  </a:lnTo>
                  <a:close/>
                  <a:moveTo>
                    <a:pt x="24" y="199"/>
                  </a:moveTo>
                  <a:cubicBezTo>
                    <a:pt x="77" y="199"/>
                    <a:pt x="77" y="199"/>
                    <a:pt x="77" y="199"/>
                  </a:cubicBezTo>
                  <a:cubicBezTo>
                    <a:pt x="77" y="229"/>
                    <a:pt x="77" y="229"/>
                    <a:pt x="77" y="229"/>
                  </a:cubicBezTo>
                  <a:cubicBezTo>
                    <a:pt x="24" y="229"/>
                    <a:pt x="24" y="229"/>
                    <a:pt x="24" y="229"/>
                  </a:cubicBezTo>
                  <a:lnTo>
                    <a:pt x="24" y="199"/>
                  </a:lnTo>
                  <a:close/>
                  <a:moveTo>
                    <a:pt x="24" y="28"/>
                  </a:moveTo>
                  <a:cubicBezTo>
                    <a:pt x="77" y="28"/>
                    <a:pt x="77" y="28"/>
                    <a:pt x="77" y="28"/>
                  </a:cubicBezTo>
                  <a:cubicBezTo>
                    <a:pt x="77" y="58"/>
                    <a:pt x="77" y="58"/>
                    <a:pt x="77" y="58"/>
                  </a:cubicBezTo>
                  <a:cubicBezTo>
                    <a:pt x="24" y="58"/>
                    <a:pt x="24" y="58"/>
                    <a:pt x="24" y="58"/>
                  </a:cubicBezTo>
                  <a:lnTo>
                    <a:pt x="24" y="28"/>
                  </a:lnTo>
                  <a:close/>
                  <a:moveTo>
                    <a:pt x="94" y="28"/>
                  </a:moveTo>
                  <a:cubicBezTo>
                    <a:pt x="159" y="28"/>
                    <a:pt x="159" y="28"/>
                    <a:pt x="159" y="28"/>
                  </a:cubicBezTo>
                  <a:cubicBezTo>
                    <a:pt x="159" y="58"/>
                    <a:pt x="159" y="58"/>
                    <a:pt x="159" y="58"/>
                  </a:cubicBezTo>
                  <a:cubicBezTo>
                    <a:pt x="94" y="58"/>
                    <a:pt x="94" y="58"/>
                    <a:pt x="94" y="58"/>
                  </a:cubicBezTo>
                  <a:lnTo>
                    <a:pt x="94" y="28"/>
                  </a:lnTo>
                  <a:close/>
                  <a:moveTo>
                    <a:pt x="176" y="28"/>
                  </a:moveTo>
                  <a:cubicBezTo>
                    <a:pt x="230" y="28"/>
                    <a:pt x="230" y="28"/>
                    <a:pt x="230" y="28"/>
                  </a:cubicBezTo>
                  <a:cubicBezTo>
                    <a:pt x="230" y="58"/>
                    <a:pt x="230" y="58"/>
                    <a:pt x="230" y="58"/>
                  </a:cubicBezTo>
                  <a:cubicBezTo>
                    <a:pt x="176" y="58"/>
                    <a:pt x="176" y="58"/>
                    <a:pt x="176" y="58"/>
                  </a:cubicBezTo>
                  <a:lnTo>
                    <a:pt x="176" y="28"/>
                  </a:lnTo>
                  <a:close/>
                  <a:moveTo>
                    <a:pt x="24" y="71"/>
                  </a:moveTo>
                  <a:cubicBezTo>
                    <a:pt x="77" y="71"/>
                    <a:pt x="77" y="71"/>
                    <a:pt x="77" y="71"/>
                  </a:cubicBezTo>
                  <a:cubicBezTo>
                    <a:pt x="77" y="100"/>
                    <a:pt x="77" y="100"/>
                    <a:pt x="77" y="100"/>
                  </a:cubicBezTo>
                  <a:cubicBezTo>
                    <a:pt x="24" y="100"/>
                    <a:pt x="24" y="100"/>
                    <a:pt x="24" y="100"/>
                  </a:cubicBezTo>
                  <a:lnTo>
                    <a:pt x="24" y="71"/>
                  </a:lnTo>
                  <a:close/>
                  <a:moveTo>
                    <a:pt x="94" y="71"/>
                  </a:moveTo>
                  <a:cubicBezTo>
                    <a:pt x="159" y="71"/>
                    <a:pt x="159" y="71"/>
                    <a:pt x="159" y="71"/>
                  </a:cubicBezTo>
                  <a:cubicBezTo>
                    <a:pt x="159" y="100"/>
                    <a:pt x="159" y="100"/>
                    <a:pt x="159" y="100"/>
                  </a:cubicBezTo>
                  <a:cubicBezTo>
                    <a:pt x="94" y="100"/>
                    <a:pt x="94" y="100"/>
                    <a:pt x="94" y="100"/>
                  </a:cubicBezTo>
                  <a:lnTo>
                    <a:pt x="94" y="71"/>
                  </a:lnTo>
                  <a:close/>
                  <a:moveTo>
                    <a:pt x="176" y="71"/>
                  </a:moveTo>
                  <a:cubicBezTo>
                    <a:pt x="230" y="71"/>
                    <a:pt x="230" y="71"/>
                    <a:pt x="230" y="71"/>
                  </a:cubicBezTo>
                  <a:cubicBezTo>
                    <a:pt x="230" y="100"/>
                    <a:pt x="230" y="100"/>
                    <a:pt x="230" y="100"/>
                  </a:cubicBezTo>
                  <a:cubicBezTo>
                    <a:pt x="176" y="100"/>
                    <a:pt x="176" y="100"/>
                    <a:pt x="176" y="100"/>
                  </a:cubicBezTo>
                  <a:lnTo>
                    <a:pt x="176" y="71"/>
                  </a:lnTo>
                  <a:close/>
                  <a:moveTo>
                    <a:pt x="24" y="114"/>
                  </a:moveTo>
                  <a:cubicBezTo>
                    <a:pt x="77" y="114"/>
                    <a:pt x="77" y="114"/>
                    <a:pt x="77" y="114"/>
                  </a:cubicBezTo>
                  <a:cubicBezTo>
                    <a:pt x="77" y="143"/>
                    <a:pt x="77" y="143"/>
                    <a:pt x="77" y="143"/>
                  </a:cubicBezTo>
                  <a:cubicBezTo>
                    <a:pt x="24" y="143"/>
                    <a:pt x="24" y="143"/>
                    <a:pt x="24" y="143"/>
                  </a:cubicBezTo>
                  <a:lnTo>
                    <a:pt x="24" y="114"/>
                  </a:lnTo>
                  <a:close/>
                  <a:moveTo>
                    <a:pt x="94" y="114"/>
                  </a:moveTo>
                  <a:cubicBezTo>
                    <a:pt x="159" y="114"/>
                    <a:pt x="159" y="114"/>
                    <a:pt x="159" y="114"/>
                  </a:cubicBezTo>
                  <a:cubicBezTo>
                    <a:pt x="159" y="143"/>
                    <a:pt x="159" y="143"/>
                    <a:pt x="159" y="143"/>
                  </a:cubicBezTo>
                  <a:cubicBezTo>
                    <a:pt x="94" y="143"/>
                    <a:pt x="94" y="143"/>
                    <a:pt x="94" y="143"/>
                  </a:cubicBezTo>
                  <a:lnTo>
                    <a:pt x="94" y="114"/>
                  </a:lnTo>
                  <a:close/>
                  <a:moveTo>
                    <a:pt x="176" y="114"/>
                  </a:moveTo>
                  <a:cubicBezTo>
                    <a:pt x="230" y="114"/>
                    <a:pt x="230" y="114"/>
                    <a:pt x="230" y="114"/>
                  </a:cubicBezTo>
                  <a:cubicBezTo>
                    <a:pt x="230" y="143"/>
                    <a:pt x="230" y="143"/>
                    <a:pt x="230" y="143"/>
                  </a:cubicBezTo>
                  <a:cubicBezTo>
                    <a:pt x="176" y="143"/>
                    <a:pt x="176" y="143"/>
                    <a:pt x="176" y="143"/>
                  </a:cubicBezTo>
                  <a:lnTo>
                    <a:pt x="176" y="114"/>
                  </a:lnTo>
                  <a:close/>
                  <a:moveTo>
                    <a:pt x="94" y="156"/>
                  </a:moveTo>
                  <a:cubicBezTo>
                    <a:pt x="159" y="156"/>
                    <a:pt x="159" y="156"/>
                    <a:pt x="159" y="156"/>
                  </a:cubicBezTo>
                  <a:cubicBezTo>
                    <a:pt x="159" y="186"/>
                    <a:pt x="159" y="186"/>
                    <a:pt x="159" y="186"/>
                  </a:cubicBezTo>
                  <a:cubicBezTo>
                    <a:pt x="94" y="186"/>
                    <a:pt x="94" y="186"/>
                    <a:pt x="94" y="186"/>
                  </a:cubicBezTo>
                  <a:lnTo>
                    <a:pt x="94" y="156"/>
                  </a:lnTo>
                  <a:close/>
                  <a:moveTo>
                    <a:pt x="176" y="156"/>
                  </a:moveTo>
                  <a:cubicBezTo>
                    <a:pt x="230" y="156"/>
                    <a:pt x="230" y="156"/>
                    <a:pt x="230" y="156"/>
                  </a:cubicBezTo>
                  <a:cubicBezTo>
                    <a:pt x="230" y="186"/>
                    <a:pt x="230" y="186"/>
                    <a:pt x="230" y="186"/>
                  </a:cubicBezTo>
                  <a:cubicBezTo>
                    <a:pt x="176" y="186"/>
                    <a:pt x="176" y="186"/>
                    <a:pt x="176" y="186"/>
                  </a:cubicBezTo>
                  <a:lnTo>
                    <a:pt x="176" y="156"/>
                  </a:lnTo>
                  <a:close/>
                </a:path>
              </a:pathLst>
            </a:custGeom>
            <a:solidFill>
              <a:srgbClr val="F9D600"/>
            </a:solidFill>
            <a:ln w="12700">
              <a:solidFill>
                <a:schemeClr val="bg1">
                  <a:lumMod val="85000"/>
                </a:schemeClr>
              </a:solid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41" name="Group 140">
              <a:extLst>
                <a:ext uri="{FF2B5EF4-FFF2-40B4-BE49-F238E27FC236}">
                  <a16:creationId xmlns:a16="http://schemas.microsoft.com/office/drawing/2014/main" id="{6C7E6A68-1638-443F-96A3-74EF0FA4986A}"/>
                </a:ext>
              </a:extLst>
            </p:cNvPr>
            <p:cNvGrpSpPr/>
            <p:nvPr/>
          </p:nvGrpSpPr>
          <p:grpSpPr>
            <a:xfrm>
              <a:off x="7875551" y="2009320"/>
              <a:ext cx="644414" cy="354523"/>
              <a:chOff x="7632701" y="938213"/>
              <a:chExt cx="1139825" cy="627063"/>
            </a:xfrm>
            <a:solidFill>
              <a:schemeClr val="accent6"/>
            </a:solidFill>
          </p:grpSpPr>
          <p:sp>
            <p:nvSpPr>
              <p:cNvPr id="156" name="Freeform 25">
                <a:extLst>
                  <a:ext uri="{FF2B5EF4-FFF2-40B4-BE49-F238E27FC236}">
                    <a16:creationId xmlns:a16="http://schemas.microsoft.com/office/drawing/2014/main" id="{DB072ABC-914D-4917-83B2-07A43E574503}"/>
                  </a:ext>
                </a:extLst>
              </p:cNvPr>
              <p:cNvSpPr>
                <a:spLocks/>
              </p:cNvSpPr>
              <p:nvPr/>
            </p:nvSpPr>
            <p:spPr bwMode="auto">
              <a:xfrm>
                <a:off x="8118476" y="1366838"/>
                <a:ext cx="163513" cy="80963"/>
              </a:xfrm>
              <a:custGeom>
                <a:avLst/>
                <a:gdLst>
                  <a:gd name="T0" fmla="*/ 0 w 36"/>
                  <a:gd name="T1" fmla="*/ 18 h 18"/>
                  <a:gd name="T2" fmla="*/ 18 w 36"/>
                  <a:gd name="T3" fmla="*/ 0 h 18"/>
                  <a:gd name="T4" fmla="*/ 36 w 36"/>
                  <a:gd name="T5" fmla="*/ 18 h 18"/>
                  <a:gd name="T6" fmla="*/ 0 w 36"/>
                  <a:gd name="T7" fmla="*/ 18 h 18"/>
                </a:gdLst>
                <a:ahLst/>
                <a:cxnLst>
                  <a:cxn ang="0">
                    <a:pos x="T0" y="T1"/>
                  </a:cxn>
                  <a:cxn ang="0">
                    <a:pos x="T2" y="T3"/>
                  </a:cxn>
                  <a:cxn ang="0">
                    <a:pos x="T4" y="T5"/>
                  </a:cxn>
                  <a:cxn ang="0">
                    <a:pos x="T6" y="T7"/>
                  </a:cxn>
                </a:cxnLst>
                <a:rect l="0" t="0" r="r" b="b"/>
                <a:pathLst>
                  <a:path w="36" h="18">
                    <a:moveTo>
                      <a:pt x="0" y="18"/>
                    </a:moveTo>
                    <a:cubicBezTo>
                      <a:pt x="0" y="8"/>
                      <a:pt x="8" y="0"/>
                      <a:pt x="18" y="0"/>
                    </a:cubicBezTo>
                    <a:cubicBezTo>
                      <a:pt x="28" y="0"/>
                      <a:pt x="36" y="8"/>
                      <a:pt x="36" y="18"/>
                    </a:cubicBezTo>
                    <a:lnTo>
                      <a:pt x="0" y="18"/>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7" name="Rectangle 26">
                <a:extLst>
                  <a:ext uri="{FF2B5EF4-FFF2-40B4-BE49-F238E27FC236}">
                    <a16:creationId xmlns:a16="http://schemas.microsoft.com/office/drawing/2014/main" id="{8799B5EA-0B4C-45B6-94E5-077E0B9FB5AD}"/>
                  </a:ext>
                </a:extLst>
              </p:cNvPr>
              <p:cNvSpPr>
                <a:spLocks noChangeArrowheads="1"/>
              </p:cNvSpPr>
              <p:nvPr/>
            </p:nvSpPr>
            <p:spPr bwMode="auto">
              <a:xfrm>
                <a:off x="8397876" y="1050926"/>
                <a:ext cx="374650" cy="514350"/>
              </a:xfrm>
              <a:prstGeom prst="rect">
                <a:avLst/>
              </a:prstGeom>
              <a:solidFill>
                <a:srgbClr val="F9D600"/>
              </a:solidFill>
              <a:ln w="12700">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 name="Rectangle 27">
                <a:extLst>
                  <a:ext uri="{FF2B5EF4-FFF2-40B4-BE49-F238E27FC236}">
                    <a16:creationId xmlns:a16="http://schemas.microsoft.com/office/drawing/2014/main" id="{82843D86-1250-4871-ABCA-9D798B33276E}"/>
                  </a:ext>
                </a:extLst>
              </p:cNvPr>
              <p:cNvSpPr>
                <a:spLocks noChangeArrowheads="1"/>
              </p:cNvSpPr>
              <p:nvPr/>
            </p:nvSpPr>
            <p:spPr bwMode="auto">
              <a:xfrm>
                <a:off x="7632701" y="1050926"/>
                <a:ext cx="373063" cy="514350"/>
              </a:xfrm>
              <a:prstGeom prst="rect">
                <a:avLst/>
              </a:prstGeom>
              <a:solidFill>
                <a:srgbClr val="F9D600"/>
              </a:solidFill>
              <a:ln w="12700">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 name="Rectangle 28">
                <a:extLst>
                  <a:ext uri="{FF2B5EF4-FFF2-40B4-BE49-F238E27FC236}">
                    <a16:creationId xmlns:a16="http://schemas.microsoft.com/office/drawing/2014/main" id="{A799806B-2FA1-486D-A3F0-DE304C89543A}"/>
                  </a:ext>
                </a:extLst>
              </p:cNvPr>
              <p:cNvSpPr>
                <a:spLocks noChangeArrowheads="1"/>
              </p:cNvSpPr>
              <p:nvPr/>
            </p:nvSpPr>
            <p:spPr bwMode="auto">
              <a:xfrm>
                <a:off x="8150226" y="1474788"/>
                <a:ext cx="100013" cy="90488"/>
              </a:xfrm>
              <a:prstGeom prst="rect">
                <a:avLst/>
              </a:prstGeom>
              <a:solidFill>
                <a:srgbClr val="F9D600"/>
              </a:solidFill>
              <a:ln w="12700">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 name="Freeform 29">
                <a:extLst>
                  <a:ext uri="{FF2B5EF4-FFF2-40B4-BE49-F238E27FC236}">
                    <a16:creationId xmlns:a16="http://schemas.microsoft.com/office/drawing/2014/main" id="{46D795FB-FD4C-44B9-905C-BCFD6D3D7F6F}"/>
                  </a:ext>
                </a:extLst>
              </p:cNvPr>
              <p:cNvSpPr>
                <a:spLocks/>
              </p:cNvSpPr>
              <p:nvPr/>
            </p:nvSpPr>
            <p:spPr bwMode="auto">
              <a:xfrm>
                <a:off x="7772401" y="938213"/>
                <a:ext cx="860425" cy="627063"/>
              </a:xfrm>
              <a:custGeom>
                <a:avLst/>
                <a:gdLst>
                  <a:gd name="T0" fmla="*/ 0 w 542"/>
                  <a:gd name="T1" fmla="*/ 0 h 395"/>
                  <a:gd name="T2" fmla="*/ 0 w 542"/>
                  <a:gd name="T3" fmla="*/ 54 h 395"/>
                  <a:gd name="T4" fmla="*/ 164 w 542"/>
                  <a:gd name="T5" fmla="*/ 54 h 395"/>
                  <a:gd name="T6" fmla="*/ 164 w 542"/>
                  <a:gd name="T7" fmla="*/ 395 h 395"/>
                  <a:gd name="T8" fmla="*/ 164 w 542"/>
                  <a:gd name="T9" fmla="*/ 395 h 395"/>
                  <a:gd name="T10" fmla="*/ 213 w 542"/>
                  <a:gd name="T11" fmla="*/ 395 h 395"/>
                  <a:gd name="T12" fmla="*/ 213 w 542"/>
                  <a:gd name="T13" fmla="*/ 338 h 395"/>
                  <a:gd name="T14" fmla="*/ 199 w 542"/>
                  <a:gd name="T15" fmla="*/ 338 h 395"/>
                  <a:gd name="T16" fmla="*/ 199 w 542"/>
                  <a:gd name="T17" fmla="*/ 256 h 395"/>
                  <a:gd name="T18" fmla="*/ 338 w 542"/>
                  <a:gd name="T19" fmla="*/ 256 h 395"/>
                  <a:gd name="T20" fmla="*/ 338 w 542"/>
                  <a:gd name="T21" fmla="*/ 338 h 395"/>
                  <a:gd name="T22" fmla="*/ 326 w 542"/>
                  <a:gd name="T23" fmla="*/ 338 h 395"/>
                  <a:gd name="T24" fmla="*/ 326 w 542"/>
                  <a:gd name="T25" fmla="*/ 395 h 395"/>
                  <a:gd name="T26" fmla="*/ 377 w 542"/>
                  <a:gd name="T27" fmla="*/ 395 h 395"/>
                  <a:gd name="T28" fmla="*/ 377 w 542"/>
                  <a:gd name="T29" fmla="*/ 54 h 395"/>
                  <a:gd name="T30" fmla="*/ 542 w 542"/>
                  <a:gd name="T31" fmla="*/ 54 h 395"/>
                  <a:gd name="T32" fmla="*/ 542 w 542"/>
                  <a:gd name="T33" fmla="*/ 0 h 395"/>
                  <a:gd name="T34" fmla="*/ 0 w 542"/>
                  <a:gd name="T35"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2" h="395">
                    <a:moveTo>
                      <a:pt x="0" y="0"/>
                    </a:moveTo>
                    <a:lnTo>
                      <a:pt x="0" y="54"/>
                    </a:lnTo>
                    <a:lnTo>
                      <a:pt x="164" y="54"/>
                    </a:lnTo>
                    <a:lnTo>
                      <a:pt x="164" y="395"/>
                    </a:lnTo>
                    <a:lnTo>
                      <a:pt x="164" y="395"/>
                    </a:lnTo>
                    <a:lnTo>
                      <a:pt x="213" y="395"/>
                    </a:lnTo>
                    <a:lnTo>
                      <a:pt x="213" y="338"/>
                    </a:lnTo>
                    <a:lnTo>
                      <a:pt x="199" y="338"/>
                    </a:lnTo>
                    <a:lnTo>
                      <a:pt x="199" y="256"/>
                    </a:lnTo>
                    <a:lnTo>
                      <a:pt x="338" y="256"/>
                    </a:lnTo>
                    <a:lnTo>
                      <a:pt x="338" y="338"/>
                    </a:lnTo>
                    <a:lnTo>
                      <a:pt x="326" y="338"/>
                    </a:lnTo>
                    <a:lnTo>
                      <a:pt x="326" y="395"/>
                    </a:lnTo>
                    <a:lnTo>
                      <a:pt x="377" y="395"/>
                    </a:lnTo>
                    <a:lnTo>
                      <a:pt x="377" y="54"/>
                    </a:lnTo>
                    <a:lnTo>
                      <a:pt x="542" y="54"/>
                    </a:lnTo>
                    <a:lnTo>
                      <a:pt x="542" y="0"/>
                    </a:lnTo>
                    <a:lnTo>
                      <a:pt x="0" y="0"/>
                    </a:lnTo>
                    <a:close/>
                  </a:path>
                </a:pathLst>
              </a:custGeom>
              <a:solidFill>
                <a:srgbClr val="F9D600"/>
              </a:solidFill>
              <a:ln w="12700">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 name="Freeform 30">
                <a:extLst>
                  <a:ext uri="{FF2B5EF4-FFF2-40B4-BE49-F238E27FC236}">
                    <a16:creationId xmlns:a16="http://schemas.microsoft.com/office/drawing/2014/main" id="{FAA1D5DC-4061-4FE0-8B8F-D06419510D2C}"/>
                  </a:ext>
                </a:extLst>
              </p:cNvPr>
              <p:cNvSpPr>
                <a:spLocks/>
              </p:cNvSpPr>
              <p:nvPr/>
            </p:nvSpPr>
            <p:spPr bwMode="auto">
              <a:xfrm>
                <a:off x="8118476" y="1366838"/>
                <a:ext cx="163513" cy="80963"/>
              </a:xfrm>
              <a:custGeom>
                <a:avLst/>
                <a:gdLst>
                  <a:gd name="T0" fmla="*/ 18 w 36"/>
                  <a:gd name="T1" fmla="*/ 0 h 18"/>
                  <a:gd name="T2" fmla="*/ 0 w 36"/>
                  <a:gd name="T3" fmla="*/ 18 h 18"/>
                  <a:gd name="T4" fmla="*/ 36 w 36"/>
                  <a:gd name="T5" fmla="*/ 18 h 18"/>
                  <a:gd name="T6" fmla="*/ 18 w 36"/>
                  <a:gd name="T7" fmla="*/ 0 h 18"/>
                </a:gdLst>
                <a:ahLst/>
                <a:cxnLst>
                  <a:cxn ang="0">
                    <a:pos x="T0" y="T1"/>
                  </a:cxn>
                  <a:cxn ang="0">
                    <a:pos x="T2" y="T3"/>
                  </a:cxn>
                  <a:cxn ang="0">
                    <a:pos x="T4" y="T5"/>
                  </a:cxn>
                  <a:cxn ang="0">
                    <a:pos x="T6" y="T7"/>
                  </a:cxn>
                </a:cxnLst>
                <a:rect l="0" t="0" r="r" b="b"/>
                <a:pathLst>
                  <a:path w="36" h="18">
                    <a:moveTo>
                      <a:pt x="18" y="0"/>
                    </a:moveTo>
                    <a:cubicBezTo>
                      <a:pt x="8" y="0"/>
                      <a:pt x="0" y="8"/>
                      <a:pt x="0" y="18"/>
                    </a:cubicBezTo>
                    <a:cubicBezTo>
                      <a:pt x="36" y="18"/>
                      <a:pt x="36" y="18"/>
                      <a:pt x="36" y="18"/>
                    </a:cubicBezTo>
                    <a:cubicBezTo>
                      <a:pt x="36" y="8"/>
                      <a:pt x="28" y="0"/>
                      <a:pt x="18" y="0"/>
                    </a:cubicBezTo>
                    <a:close/>
                  </a:path>
                </a:pathLst>
              </a:custGeom>
              <a:solidFill>
                <a:srgbClr val="F9D600"/>
              </a:solidFill>
              <a:ln w="12700">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pic>
          <p:nvPicPr>
            <p:cNvPr id="142" name="Graphic 141" descr="Building outline">
              <a:extLst>
                <a:ext uri="{FF2B5EF4-FFF2-40B4-BE49-F238E27FC236}">
                  <a16:creationId xmlns:a16="http://schemas.microsoft.com/office/drawing/2014/main" id="{67A5F639-AE3D-4027-BC21-51ECAD05B3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744793" y="1891631"/>
              <a:ext cx="528042" cy="528042"/>
            </a:xfrm>
            <a:prstGeom prst="rect">
              <a:avLst/>
            </a:prstGeom>
          </p:spPr>
        </p:pic>
        <p:pic>
          <p:nvPicPr>
            <p:cNvPr id="143" name="Graphic 142" descr="City outline">
              <a:extLst>
                <a:ext uri="{FF2B5EF4-FFF2-40B4-BE49-F238E27FC236}">
                  <a16:creationId xmlns:a16="http://schemas.microsoft.com/office/drawing/2014/main" id="{9E753256-5409-404C-8A9A-B5C0ECC9912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409939" y="1923273"/>
              <a:ext cx="558100" cy="558100"/>
            </a:xfrm>
            <a:prstGeom prst="rect">
              <a:avLst/>
            </a:prstGeom>
          </p:spPr>
        </p:pic>
        <p:sp>
          <p:nvSpPr>
            <p:cNvPr id="144" name="TextBox 143">
              <a:extLst>
                <a:ext uri="{FF2B5EF4-FFF2-40B4-BE49-F238E27FC236}">
                  <a16:creationId xmlns:a16="http://schemas.microsoft.com/office/drawing/2014/main" id="{BDF8B266-2451-4767-8312-A3564147574D}"/>
                </a:ext>
              </a:extLst>
            </p:cNvPr>
            <p:cNvSpPr txBox="1"/>
            <p:nvPr/>
          </p:nvSpPr>
          <p:spPr>
            <a:xfrm>
              <a:off x="6187347" y="2421214"/>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A</a:t>
              </a:r>
            </a:p>
          </p:txBody>
        </p:sp>
        <p:sp>
          <p:nvSpPr>
            <p:cNvPr id="145" name="TextBox 144">
              <a:extLst>
                <a:ext uri="{FF2B5EF4-FFF2-40B4-BE49-F238E27FC236}">
                  <a16:creationId xmlns:a16="http://schemas.microsoft.com/office/drawing/2014/main" id="{9DA74D9E-34B7-4761-8D4F-3CBC346F06CF}"/>
                </a:ext>
              </a:extLst>
            </p:cNvPr>
            <p:cNvSpPr txBox="1"/>
            <p:nvPr/>
          </p:nvSpPr>
          <p:spPr>
            <a:xfrm>
              <a:off x="7026826" y="2407028"/>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B</a:t>
              </a:r>
            </a:p>
          </p:txBody>
        </p:sp>
        <p:sp>
          <p:nvSpPr>
            <p:cNvPr id="146" name="TextBox 145">
              <a:extLst>
                <a:ext uri="{FF2B5EF4-FFF2-40B4-BE49-F238E27FC236}">
                  <a16:creationId xmlns:a16="http://schemas.microsoft.com/office/drawing/2014/main" id="{EE9838F4-58DD-4342-88E5-161976CB176C}"/>
                </a:ext>
              </a:extLst>
            </p:cNvPr>
            <p:cNvSpPr txBox="1"/>
            <p:nvPr/>
          </p:nvSpPr>
          <p:spPr>
            <a:xfrm>
              <a:off x="7866305" y="2409865"/>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C</a:t>
              </a:r>
            </a:p>
          </p:txBody>
        </p:sp>
        <p:sp>
          <p:nvSpPr>
            <p:cNvPr id="147" name="TextBox 146">
              <a:extLst>
                <a:ext uri="{FF2B5EF4-FFF2-40B4-BE49-F238E27FC236}">
                  <a16:creationId xmlns:a16="http://schemas.microsoft.com/office/drawing/2014/main" id="{0383779D-EB58-4A53-B1A0-DE580F0860C7}"/>
                </a:ext>
              </a:extLst>
            </p:cNvPr>
            <p:cNvSpPr txBox="1"/>
            <p:nvPr/>
          </p:nvSpPr>
          <p:spPr>
            <a:xfrm>
              <a:off x="8705784" y="2412702"/>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D</a:t>
              </a:r>
            </a:p>
          </p:txBody>
        </p:sp>
        <p:sp>
          <p:nvSpPr>
            <p:cNvPr id="148" name="TextBox 147">
              <a:extLst>
                <a:ext uri="{FF2B5EF4-FFF2-40B4-BE49-F238E27FC236}">
                  <a16:creationId xmlns:a16="http://schemas.microsoft.com/office/drawing/2014/main" id="{278AA8D6-FB7C-4297-B78A-B6B7DF6615C9}"/>
                </a:ext>
              </a:extLst>
            </p:cNvPr>
            <p:cNvSpPr txBox="1"/>
            <p:nvPr/>
          </p:nvSpPr>
          <p:spPr>
            <a:xfrm>
              <a:off x="9545263" y="2418376"/>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E</a:t>
              </a:r>
            </a:p>
          </p:txBody>
        </p:sp>
        <p:sp>
          <p:nvSpPr>
            <p:cNvPr id="149" name="TextBox 148">
              <a:extLst>
                <a:ext uri="{FF2B5EF4-FFF2-40B4-BE49-F238E27FC236}">
                  <a16:creationId xmlns:a16="http://schemas.microsoft.com/office/drawing/2014/main" id="{8763562A-65CA-4F27-8B44-0AF278512F03}"/>
                </a:ext>
              </a:extLst>
            </p:cNvPr>
            <p:cNvSpPr txBox="1"/>
            <p:nvPr/>
          </p:nvSpPr>
          <p:spPr>
            <a:xfrm>
              <a:off x="10384743" y="2415539"/>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F</a:t>
              </a:r>
            </a:p>
          </p:txBody>
        </p:sp>
        <p:sp>
          <p:nvSpPr>
            <p:cNvPr id="150" name="Rectangle: Rounded Corners 149">
              <a:extLst>
                <a:ext uri="{FF2B5EF4-FFF2-40B4-BE49-F238E27FC236}">
                  <a16:creationId xmlns:a16="http://schemas.microsoft.com/office/drawing/2014/main" id="{57BAA365-0D16-4D1E-8206-BC70547CC733}"/>
                </a:ext>
              </a:extLst>
            </p:cNvPr>
            <p:cNvSpPr/>
            <p:nvPr/>
          </p:nvSpPr>
          <p:spPr>
            <a:xfrm>
              <a:off x="6267222" y="2790401"/>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2.8</a:t>
              </a:r>
            </a:p>
          </p:txBody>
        </p:sp>
        <p:sp>
          <p:nvSpPr>
            <p:cNvPr id="151" name="Rectangle: Rounded Corners 150">
              <a:extLst>
                <a:ext uri="{FF2B5EF4-FFF2-40B4-BE49-F238E27FC236}">
                  <a16:creationId xmlns:a16="http://schemas.microsoft.com/office/drawing/2014/main" id="{1ABF1C16-5F59-4039-BBCE-EB39EA7831AA}"/>
                </a:ext>
              </a:extLst>
            </p:cNvPr>
            <p:cNvSpPr/>
            <p:nvPr/>
          </p:nvSpPr>
          <p:spPr>
            <a:xfrm>
              <a:off x="7120715" y="2791578"/>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3.3</a:t>
              </a:r>
            </a:p>
          </p:txBody>
        </p:sp>
        <p:sp>
          <p:nvSpPr>
            <p:cNvPr id="152" name="Rectangle: Rounded Corners 151">
              <a:extLst>
                <a:ext uri="{FF2B5EF4-FFF2-40B4-BE49-F238E27FC236}">
                  <a16:creationId xmlns:a16="http://schemas.microsoft.com/office/drawing/2014/main" id="{E5F09853-E506-4AE3-B538-F97141F5344D}"/>
                </a:ext>
              </a:extLst>
            </p:cNvPr>
            <p:cNvSpPr/>
            <p:nvPr/>
          </p:nvSpPr>
          <p:spPr>
            <a:xfrm>
              <a:off x="7954532" y="2788125"/>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3.1</a:t>
              </a:r>
            </a:p>
          </p:txBody>
        </p:sp>
        <p:sp>
          <p:nvSpPr>
            <p:cNvPr id="153" name="Rectangle: Rounded Corners 152">
              <a:extLst>
                <a:ext uri="{FF2B5EF4-FFF2-40B4-BE49-F238E27FC236}">
                  <a16:creationId xmlns:a16="http://schemas.microsoft.com/office/drawing/2014/main" id="{44CCE57C-5A5E-410E-94DE-419AB1A975D5}"/>
                </a:ext>
              </a:extLst>
            </p:cNvPr>
            <p:cNvSpPr/>
            <p:nvPr/>
          </p:nvSpPr>
          <p:spPr>
            <a:xfrm>
              <a:off x="8790349" y="2797529"/>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3.1</a:t>
              </a:r>
            </a:p>
          </p:txBody>
        </p:sp>
        <p:sp>
          <p:nvSpPr>
            <p:cNvPr id="154" name="Rectangle: Rounded Corners 153">
              <a:extLst>
                <a:ext uri="{FF2B5EF4-FFF2-40B4-BE49-F238E27FC236}">
                  <a16:creationId xmlns:a16="http://schemas.microsoft.com/office/drawing/2014/main" id="{A00FE301-7FD8-42DA-B176-8DB790D915BF}"/>
                </a:ext>
              </a:extLst>
            </p:cNvPr>
            <p:cNvSpPr/>
            <p:nvPr/>
          </p:nvSpPr>
          <p:spPr>
            <a:xfrm>
              <a:off x="9624166" y="2798949"/>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3.5</a:t>
              </a:r>
            </a:p>
          </p:txBody>
        </p:sp>
        <p:sp>
          <p:nvSpPr>
            <p:cNvPr id="155" name="Rectangle: Rounded Corners 154">
              <a:extLst>
                <a:ext uri="{FF2B5EF4-FFF2-40B4-BE49-F238E27FC236}">
                  <a16:creationId xmlns:a16="http://schemas.microsoft.com/office/drawing/2014/main" id="{132157FF-275B-4B2D-B9CA-BB88A0ABD246}"/>
                </a:ext>
              </a:extLst>
            </p:cNvPr>
            <p:cNvSpPr/>
            <p:nvPr/>
          </p:nvSpPr>
          <p:spPr>
            <a:xfrm>
              <a:off x="10469308" y="2788125"/>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3.4</a:t>
              </a:r>
            </a:p>
          </p:txBody>
        </p:sp>
      </p:grpSp>
    </p:spTree>
    <p:extLst>
      <p:ext uri="{BB962C8B-B14F-4D97-AF65-F5344CB8AC3E}">
        <p14:creationId xmlns:p14="http://schemas.microsoft.com/office/powerpoint/2010/main" val="1355333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8408C74A-9002-4215-805B-23C73F332BA0}"/>
              </a:ext>
            </a:extLst>
          </p:cNvPr>
          <p:cNvSpPr/>
          <p:nvPr/>
        </p:nvSpPr>
        <p:spPr>
          <a:xfrm>
            <a:off x="0" y="5508421"/>
            <a:ext cx="12192000" cy="10474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Gerade Verbindung 62">
            <a:extLst>
              <a:ext uri="{FF2B5EF4-FFF2-40B4-BE49-F238E27FC236}">
                <a16:creationId xmlns:a16="http://schemas.microsoft.com/office/drawing/2014/main" id="{8576D568-3B15-43A7-853A-DB3A602C57DC}"/>
              </a:ext>
            </a:extLst>
          </p:cNvPr>
          <p:cNvCxnSpPr>
            <a:cxnSpLocks/>
          </p:cNvCxnSpPr>
          <p:nvPr/>
        </p:nvCxnSpPr>
        <p:spPr bwMode="gray">
          <a:xfrm>
            <a:off x="6086196" y="1420754"/>
            <a:ext cx="1947" cy="4663440"/>
          </a:xfrm>
          <a:prstGeom prst="line">
            <a:avLst/>
          </a:prstGeom>
          <a:noFill/>
          <a:ln w="19050" cap="flat" cmpd="sng" algn="ctr">
            <a:solidFill>
              <a:srgbClr val="C8C8C8"/>
            </a:solidFill>
            <a:prstDash val="sysDot"/>
          </a:ln>
          <a:effectLst/>
        </p:spPr>
      </p:cxnSp>
      <p:sp>
        <p:nvSpPr>
          <p:cNvPr id="67" name="Slide Number Placeholder 7">
            <a:extLst>
              <a:ext uri="{FF2B5EF4-FFF2-40B4-BE49-F238E27FC236}">
                <a16:creationId xmlns:a16="http://schemas.microsoft.com/office/drawing/2014/main" id="{054B0BC8-8E55-4E14-BF59-11FA58D44AB4}"/>
              </a:ext>
            </a:extLst>
          </p:cNvPr>
          <p:cNvSpPr txBox="1">
            <a:spLocks/>
          </p:cNvSpPr>
          <p:nvPr/>
        </p:nvSpPr>
        <p:spPr>
          <a:xfrm>
            <a:off x="8610600" y="6599919"/>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461C2B1-3C3A-47B0-ABA3-58C593760B37}" type="slidenum">
              <a:rPr lang="en-US" sz="1200" smtClean="0">
                <a:solidFill>
                  <a:schemeClr val="bg1"/>
                </a:solidFill>
                <a:latin typeface="Arial" panose="020B0604020202020204" pitchFamily="34" charset="0"/>
                <a:cs typeface="Arial" panose="020B0604020202020204" pitchFamily="34" charset="0"/>
              </a:rPr>
              <a:pPr algn="r"/>
              <a:t>16</a:t>
            </a:fld>
            <a:endParaRPr lang="en-US" sz="1200">
              <a:solidFill>
                <a:schemeClr val="bg1"/>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00197CEB-5460-4C6C-B10F-C5724618397F}"/>
              </a:ext>
            </a:extLst>
          </p:cNvPr>
          <p:cNvSpPr>
            <a:spLocks noGrp="1"/>
          </p:cNvSpPr>
          <p:nvPr>
            <p:ph type="title"/>
          </p:nvPr>
        </p:nvSpPr>
        <p:spPr/>
        <p:txBody>
          <a:bodyPr/>
          <a:lstStyle/>
          <a:p>
            <a:r>
              <a:rPr lang="en-US"/>
              <a:t>Change Dimension: Org Readiness</a:t>
            </a:r>
          </a:p>
        </p:txBody>
      </p:sp>
      <p:graphicFrame>
        <p:nvGraphicFramePr>
          <p:cNvPr id="55" name="Table 54">
            <a:extLst>
              <a:ext uri="{FF2B5EF4-FFF2-40B4-BE49-F238E27FC236}">
                <a16:creationId xmlns:a16="http://schemas.microsoft.com/office/drawing/2014/main" id="{F005E31F-0B6A-4092-8D93-AC3A14A7680C}"/>
              </a:ext>
            </a:extLst>
          </p:cNvPr>
          <p:cNvGraphicFramePr>
            <a:graphicFrameLocks noGrp="1"/>
          </p:cNvGraphicFramePr>
          <p:nvPr/>
        </p:nvGraphicFramePr>
        <p:xfrm>
          <a:off x="1134313" y="1608903"/>
          <a:ext cx="4718450" cy="4475290"/>
        </p:xfrm>
        <a:graphic>
          <a:graphicData uri="http://schemas.openxmlformats.org/drawingml/2006/table">
            <a:tbl>
              <a:tblPr firstRow="1" bandRow="1"/>
              <a:tblGrid>
                <a:gridCol w="1057436">
                  <a:extLst>
                    <a:ext uri="{9D8B030D-6E8A-4147-A177-3AD203B41FA5}">
                      <a16:colId xmlns:a16="http://schemas.microsoft.com/office/drawing/2014/main" val="20000"/>
                    </a:ext>
                  </a:extLst>
                </a:gridCol>
                <a:gridCol w="933327">
                  <a:extLst>
                    <a:ext uri="{9D8B030D-6E8A-4147-A177-3AD203B41FA5}">
                      <a16:colId xmlns:a16="http://schemas.microsoft.com/office/drawing/2014/main" val="20001"/>
                    </a:ext>
                  </a:extLst>
                </a:gridCol>
                <a:gridCol w="2727687">
                  <a:extLst>
                    <a:ext uri="{9D8B030D-6E8A-4147-A177-3AD203B41FA5}">
                      <a16:colId xmlns:a16="http://schemas.microsoft.com/office/drawing/2014/main" val="20002"/>
                    </a:ext>
                  </a:extLst>
                </a:gridCol>
              </a:tblGrid>
              <a:tr h="480391">
                <a:tc gridSpan="3">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en-US" sz="1600">
                          <a:solidFill>
                            <a:schemeClr val="tx1"/>
                          </a:solidFill>
                          <a:latin typeface="Arial" panose="020B0604020202020204" pitchFamily="34" charset="0"/>
                          <a:cs typeface="Arial" panose="020B0604020202020204" pitchFamily="34" charset="0"/>
                        </a:rPr>
                        <a:t>Readiness</a:t>
                      </a:r>
                      <a:r>
                        <a:rPr lang="en-US" sz="1600" baseline="0">
                          <a:solidFill>
                            <a:schemeClr val="tx1"/>
                          </a:solidFill>
                          <a:latin typeface="Arial" panose="020B0604020202020204" pitchFamily="34" charset="0"/>
                          <a:cs typeface="Arial" panose="020B0604020202020204" pitchFamily="34" charset="0"/>
                        </a:rPr>
                        <a:t> Response Score Tracking</a:t>
                      </a:r>
                      <a:endParaRPr lang="en-US" sz="16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noFill/>
                  </a:tcPr>
                </a:tc>
                <a:tc hMerge="1">
                  <a:txBody>
                    <a:bodyPr/>
                    <a:lstStyle/>
                    <a:p>
                      <a:pPr algn="ctr"/>
                      <a:endParaRPr lang="en-US" sz="1400"/>
                    </a:p>
                  </a:txBody>
                  <a:tcPr anchor="ctr">
                    <a:noFill/>
                  </a:tcPr>
                </a:tc>
                <a:tc hMerge="1">
                  <a:txBody>
                    <a:bodyPr/>
                    <a:lstStyle/>
                    <a:p>
                      <a:pPr algn="ctr"/>
                      <a:endParaRPr lang="en-US" sz="1400"/>
                    </a:p>
                  </a:txBody>
                  <a:tcPr anchor="ctr">
                    <a:noFill/>
                  </a:tcPr>
                </a:tc>
                <a:extLst>
                  <a:ext uri="{0D108BD9-81ED-4DB2-BD59-A6C34878D82A}">
                    <a16:rowId xmlns:a16="http://schemas.microsoft.com/office/drawing/2014/main" val="10000"/>
                  </a:ext>
                </a:extLst>
              </a:tr>
              <a:tr h="531899">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200" b="1">
                          <a:solidFill>
                            <a:schemeClr val="bg1"/>
                          </a:solidFill>
                          <a:latin typeface="Arial" panose="020B0604020202020204" pitchFamily="34" charset="0"/>
                          <a:cs typeface="Arial" panose="020B0604020202020204" pitchFamily="34" charset="0"/>
                        </a:rPr>
                        <a:t>Theme</a:t>
                      </a:r>
                    </a:p>
                  </a:txBody>
                  <a:tcPr anchor="ctr">
                    <a:lnL w="12700" cap="flat" cmpd="sng" algn="ctr">
                      <a:solidFill>
                        <a:schemeClr val="tx1"/>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200" b="1">
                          <a:solidFill>
                            <a:schemeClr val="bg1"/>
                          </a:solidFill>
                          <a:latin typeface="Arial" panose="020B0604020202020204" pitchFamily="34" charset="0"/>
                          <a:cs typeface="Arial" panose="020B0604020202020204" pitchFamily="34" charset="0"/>
                        </a:rPr>
                        <a:t>Score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200" b="1">
                          <a:solidFill>
                            <a:schemeClr val="bg1"/>
                          </a:solidFill>
                          <a:latin typeface="Arial" panose="020B0604020202020204" pitchFamily="34" charset="0"/>
                          <a:cs typeface="Arial" panose="020B0604020202020204" pitchFamily="34" charset="0"/>
                        </a:rPr>
                        <a:t>What</a:t>
                      </a:r>
                      <a:r>
                        <a:rPr lang="en-US" sz="1200" b="1" baseline="0">
                          <a:solidFill>
                            <a:schemeClr val="bg1"/>
                          </a:solidFill>
                          <a:latin typeface="Arial" panose="020B0604020202020204" pitchFamily="34" charset="0"/>
                          <a:cs typeface="Arial" panose="020B0604020202020204" pitchFamily="34" charset="0"/>
                        </a:rPr>
                        <a:t> This Score Means</a:t>
                      </a:r>
                      <a:endParaRPr lang="en-US" sz="1200" b="1">
                        <a:solidFill>
                          <a:schemeClr val="bg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ap="flat" cmpd="sng" algn="ctr">
                      <a:solidFill>
                        <a:schemeClr val="tx1"/>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86575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1000" b="1" u="none" strike="noStrike">
                          <a:effectLst/>
                          <a:latin typeface="Arial" panose="020B0604020202020204" pitchFamily="34" charset="0"/>
                          <a:cs typeface="Arial" panose="020B0604020202020204" pitchFamily="34" charset="0"/>
                        </a:rPr>
                        <a:t>Q7: Agency Readiness &amp; Successful Adoption</a:t>
                      </a:r>
                      <a:endParaRPr lang="en-US" sz="1000" b="1" i="0" u="none" strike="noStrike">
                        <a:solidFill>
                          <a:srgbClr val="000000"/>
                        </a:solidFill>
                        <a:effectLst/>
                        <a:latin typeface="Arial" panose="020B0604020202020204" pitchFamily="34" charset="0"/>
                        <a:cs typeface="Arial" panose="020B0604020202020204" pitchFamily="34" charset="0"/>
                      </a:endParaRPr>
                    </a:p>
                    <a:p>
                      <a:pPr algn="l" rtl="0" fontAlgn="ctr"/>
                      <a:r>
                        <a:rPr lang="en-US" sz="1000" b="1" u="none" strike="noStrike">
                          <a:effectLst/>
                          <a:latin typeface="Arial" panose="020B0604020202020204" pitchFamily="34" charset="0"/>
                          <a:cs typeface="Arial" panose="020B0604020202020204" pitchFamily="34" charset="0"/>
                        </a:rPr>
                        <a:t>Processes</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lvl="0" indent="0" algn="ctr" defTabSz="914400" rtl="0" eaLnBrk="1" latinLnBrk="0" hangingPunct="1">
                        <a:buFont typeface="Arial" panose="020B0604020202020204" pitchFamily="34" charset="0"/>
                        <a:buNone/>
                      </a:pPr>
                      <a:r>
                        <a:rPr lang="en-US" sz="1200" b="1" kern="1200">
                          <a:solidFill>
                            <a:schemeClr val="tx1"/>
                          </a:solidFill>
                          <a:latin typeface="Arial" panose="020B0604020202020204" pitchFamily="34" charset="0"/>
                          <a:ea typeface="+mn-ea"/>
                          <a:cs typeface="Arial" panose="020B0604020202020204" pitchFamily="34" charset="0"/>
                        </a:rPr>
                        <a:t>3.8</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B00"/>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a:solidFill>
                            <a:schemeClr val="dk1"/>
                          </a:solidFill>
                          <a:latin typeface="Arial"/>
                          <a:ea typeface="+mn-ea"/>
                          <a:cs typeface="+mn-cs"/>
                        </a:rPr>
                        <a:t>Employees have a sense of confidence in their agency colleague’s ability to manage the upcoming changes.</a:t>
                      </a:r>
                    </a:p>
                  </a:txBody>
                  <a:tcPr anchor="ctr">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6575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rtl="0" fontAlgn="ctr"/>
                      <a:r>
                        <a:rPr lang="en-US" sz="1000" b="1" u="none" strike="noStrike">
                          <a:effectLst/>
                          <a:latin typeface="Arial" panose="020B0604020202020204" pitchFamily="34" charset="0"/>
                          <a:cs typeface="Arial" panose="020B0604020202020204" pitchFamily="34" charset="0"/>
                        </a:rPr>
                        <a:t>Q8: Understand there will be new polices and processes</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lvl="0" indent="0" algn="ctr" defTabSz="914400" rtl="0" eaLnBrk="1" latinLnBrk="0" hangingPunct="1">
                        <a:buFont typeface="Arial" panose="020B0604020202020204" pitchFamily="34" charset="0"/>
                        <a:buNone/>
                      </a:pPr>
                      <a:r>
                        <a:rPr lang="en-US" sz="1200" b="1" kern="1200">
                          <a:solidFill>
                            <a:schemeClr val="tx1"/>
                          </a:solidFill>
                          <a:latin typeface="Arial" panose="020B0604020202020204" pitchFamily="34" charset="0"/>
                          <a:ea typeface="+mn-ea"/>
                          <a:cs typeface="Arial" panose="020B0604020202020204" pitchFamily="34" charset="0"/>
                        </a:rPr>
                        <a:t>3.8</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DB00"/>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Employees are </a:t>
                      </a:r>
                      <a:r>
                        <a:rPr lang="en-US" sz="1000" kern="1200">
                          <a:solidFill>
                            <a:schemeClr val="dk1"/>
                          </a:solidFill>
                          <a:latin typeface="Arial"/>
                          <a:ea typeface="+mn-ea"/>
                          <a:cs typeface="+mn-cs"/>
                        </a:rPr>
                        <a:t>confident in their ability to manage upcoming changes but are uncertain on whether training will be adequate and delivered in a timely manner.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65750">
                <a:tc>
                  <a:txBody>
                    <a:bodyPr/>
                    <a:lstStyle/>
                    <a:p>
                      <a:pPr algn="l" rtl="0" fontAlgn="ctr"/>
                      <a:r>
                        <a:rPr lang="en-US" sz="1000" b="1" i="0" u="none" strike="noStrike">
                          <a:solidFill>
                            <a:srgbClr val="000000"/>
                          </a:solidFill>
                          <a:effectLst/>
                          <a:latin typeface="Arial" panose="020B0604020202020204" pitchFamily="34" charset="0"/>
                          <a:cs typeface="Arial" panose="020B0604020202020204" pitchFamily="34" charset="0"/>
                        </a:rPr>
                        <a:t>Q15: Supportive of Implementation</a:t>
                      </a:r>
                    </a:p>
                  </a:txBody>
                  <a:tcPr marL="0" marR="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lvl="0" indent="0" algn="ctr" defTabSz="914400" rtl="0" eaLnBrk="1" latinLnBrk="0" hangingPunct="1">
                        <a:buFont typeface="Arial" panose="020B0604020202020204" pitchFamily="34" charset="0"/>
                        <a:buNone/>
                      </a:pPr>
                      <a:r>
                        <a:rPr lang="en-US" sz="1200" b="1" kern="1200">
                          <a:solidFill>
                            <a:schemeClr val="tx1"/>
                          </a:solidFill>
                          <a:latin typeface="Arial" panose="020B0604020202020204" pitchFamily="34" charset="0"/>
                          <a:ea typeface="+mn-ea"/>
                          <a:cs typeface="Arial" panose="020B0604020202020204" pitchFamily="34" charset="0"/>
                        </a:rPr>
                        <a:t>3.5</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DB00"/>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While awareness of BrightPath is low, employees are overall supportive of implementing Workday.</a:t>
                      </a:r>
                    </a:p>
                  </a:txBody>
                  <a:tcPr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5664340"/>
                  </a:ext>
                </a:extLst>
              </a:tr>
              <a:tr h="865750">
                <a:tc>
                  <a:txBody>
                    <a:bodyPr/>
                    <a:lstStyle/>
                    <a:p>
                      <a:pPr algn="l" rtl="0" fontAlgn="ctr"/>
                      <a:r>
                        <a:rPr lang="en-US" sz="1000" b="1" i="0" u="none" strike="noStrike">
                          <a:solidFill>
                            <a:srgbClr val="000000"/>
                          </a:solidFill>
                          <a:effectLst/>
                          <a:latin typeface="Arial" panose="020B0604020202020204" pitchFamily="34" charset="0"/>
                          <a:cs typeface="Arial" panose="020B0604020202020204" pitchFamily="34" charset="0"/>
                        </a:rPr>
                        <a:t>Q16: Feel a Personal Investment for Project</a:t>
                      </a:r>
                    </a:p>
                  </a:txBody>
                  <a:tcPr marL="0" marR="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lvl="0" indent="0" algn="ctr" defTabSz="914400" rtl="0" eaLnBrk="1" latinLnBrk="0" hangingPunct="1">
                        <a:buFont typeface="Arial" panose="020B0604020202020204" pitchFamily="34" charset="0"/>
                        <a:buNone/>
                      </a:pPr>
                      <a:r>
                        <a:rPr lang="en-US" sz="1200" b="1" kern="1200">
                          <a:solidFill>
                            <a:schemeClr val="tx1"/>
                          </a:solidFill>
                          <a:latin typeface="Arial" panose="020B0604020202020204" pitchFamily="34" charset="0"/>
                          <a:ea typeface="+mn-ea"/>
                          <a:cs typeface="Arial" panose="020B0604020202020204" pitchFamily="34" charset="0"/>
                        </a:rPr>
                        <a:t>3.1</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B00"/>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a:solidFill>
                            <a:schemeClr val="dk1"/>
                          </a:solidFill>
                          <a:latin typeface="Arial"/>
                          <a:ea typeface="+mn-ea"/>
                          <a:cs typeface="+mn-cs"/>
                        </a:rPr>
                        <a:t>Individuals, especially at the Employee level, do not have strong investment in the success of BrightPath.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3708626"/>
                  </a:ext>
                </a:extLst>
              </a:tr>
            </a:tbl>
          </a:graphicData>
        </a:graphic>
      </p:graphicFrame>
      <p:sp>
        <p:nvSpPr>
          <p:cNvPr id="68" name="Textfeld 778">
            <a:extLst>
              <a:ext uri="{FF2B5EF4-FFF2-40B4-BE49-F238E27FC236}">
                <a16:creationId xmlns:a16="http://schemas.microsoft.com/office/drawing/2014/main" id="{4B0F7827-BF50-4CC8-A7A2-A1D62EAE69D8}"/>
              </a:ext>
            </a:extLst>
          </p:cNvPr>
          <p:cNvSpPr txBox="1"/>
          <p:nvPr/>
        </p:nvSpPr>
        <p:spPr bwMode="gray">
          <a:xfrm>
            <a:off x="6261162" y="1572758"/>
            <a:ext cx="3936012" cy="358701"/>
          </a:xfrm>
          <a:prstGeom prst="rect">
            <a:avLst/>
          </a:prstGeom>
          <a:noFill/>
        </p:spPr>
        <p:txBody>
          <a:bodyPr wrap="square" lIns="72000" tIns="0" rIns="180000" bIns="0" rtlCol="0" anchor="ctr">
            <a:noAutofit/>
          </a:bodyPr>
          <a:lstStyle/>
          <a:p>
            <a:pPr>
              <a:spcAft>
                <a:spcPts val="300"/>
              </a:spcAft>
            </a:pPr>
            <a:r>
              <a:rPr lang="de-DE" sz="1600" b="1">
                <a:solidFill>
                  <a:prstClr val="black"/>
                </a:solidFill>
                <a:latin typeface="Arial"/>
              </a:rPr>
              <a:t>Readiness Score by Cohort</a:t>
            </a:r>
          </a:p>
        </p:txBody>
      </p:sp>
      <p:cxnSp>
        <p:nvCxnSpPr>
          <p:cNvPr id="69" name="Gerade Verbindung 352">
            <a:extLst>
              <a:ext uri="{FF2B5EF4-FFF2-40B4-BE49-F238E27FC236}">
                <a16:creationId xmlns:a16="http://schemas.microsoft.com/office/drawing/2014/main" id="{4F6EE84B-3079-477F-B2DD-8DE18F133108}"/>
              </a:ext>
            </a:extLst>
          </p:cNvPr>
          <p:cNvCxnSpPr/>
          <p:nvPr/>
        </p:nvCxnSpPr>
        <p:spPr bwMode="gray">
          <a:xfrm flipH="1">
            <a:off x="6052510" y="3704115"/>
            <a:ext cx="4102891" cy="0"/>
          </a:xfrm>
          <a:prstGeom prst="line">
            <a:avLst/>
          </a:prstGeom>
          <a:ln w="19050">
            <a:solidFill>
              <a:srgbClr val="C8C8C8"/>
            </a:solidFill>
            <a:prstDash val="sysDot"/>
          </a:ln>
        </p:spPr>
        <p:style>
          <a:lnRef idx="1">
            <a:schemeClr val="accent1"/>
          </a:lnRef>
          <a:fillRef idx="0">
            <a:schemeClr val="accent1"/>
          </a:fillRef>
          <a:effectRef idx="0">
            <a:schemeClr val="accent1"/>
          </a:effectRef>
          <a:fontRef idx="minor">
            <a:schemeClr val="tx1"/>
          </a:fontRef>
        </p:style>
      </p:cxnSp>
      <p:sp>
        <p:nvSpPr>
          <p:cNvPr id="70" name="Textfeld 188">
            <a:extLst>
              <a:ext uri="{FF2B5EF4-FFF2-40B4-BE49-F238E27FC236}">
                <a16:creationId xmlns:a16="http://schemas.microsoft.com/office/drawing/2014/main" id="{D193F3D6-910D-4498-8D77-FB46F596F9D6}"/>
              </a:ext>
            </a:extLst>
          </p:cNvPr>
          <p:cNvSpPr txBox="1"/>
          <p:nvPr/>
        </p:nvSpPr>
        <p:spPr bwMode="gray">
          <a:xfrm>
            <a:off x="6392226" y="3790504"/>
            <a:ext cx="3936012" cy="215543"/>
          </a:xfrm>
          <a:prstGeom prst="rect">
            <a:avLst/>
          </a:prstGeom>
          <a:noFill/>
        </p:spPr>
        <p:txBody>
          <a:bodyPr wrap="square" lIns="0" tIns="0" rIns="0" bIns="0" rtlCol="0" anchor="ctr">
            <a:noAutofit/>
          </a:bodyPr>
          <a:lstStyle/>
          <a:p>
            <a:pPr>
              <a:spcAft>
                <a:spcPts val="300"/>
              </a:spcAft>
            </a:pPr>
            <a:r>
              <a:rPr lang="de-DE" sz="1600" b="1">
                <a:latin typeface="Arial" panose="020B0604020202020204" pitchFamily="34" charset="0"/>
                <a:cs typeface="Arial" panose="020B0604020202020204" pitchFamily="34" charset="0"/>
              </a:rPr>
              <a:t>Readiness Score by Role</a:t>
            </a:r>
          </a:p>
        </p:txBody>
      </p:sp>
      <p:grpSp>
        <p:nvGrpSpPr>
          <p:cNvPr id="71" name="Group 70">
            <a:extLst>
              <a:ext uri="{FF2B5EF4-FFF2-40B4-BE49-F238E27FC236}">
                <a16:creationId xmlns:a16="http://schemas.microsoft.com/office/drawing/2014/main" id="{237C2BF0-FC7C-437E-A8A8-D3397A043A6B}"/>
              </a:ext>
            </a:extLst>
          </p:cNvPr>
          <p:cNvGrpSpPr/>
          <p:nvPr/>
        </p:nvGrpSpPr>
        <p:grpSpPr>
          <a:xfrm>
            <a:off x="6305502" y="6084194"/>
            <a:ext cx="3847331" cy="305581"/>
            <a:chOff x="2286001" y="6324600"/>
            <a:chExt cx="3847331" cy="305581"/>
          </a:xfrm>
        </p:grpSpPr>
        <p:sp>
          <p:nvSpPr>
            <p:cNvPr id="72" name="Rectangle 71">
              <a:extLst>
                <a:ext uri="{FF2B5EF4-FFF2-40B4-BE49-F238E27FC236}">
                  <a16:creationId xmlns:a16="http://schemas.microsoft.com/office/drawing/2014/main" id="{69381D25-9A8A-4CAD-97A7-E3C79DD25EFF}"/>
                </a:ext>
              </a:extLst>
            </p:cNvPr>
            <p:cNvSpPr/>
            <p:nvPr/>
          </p:nvSpPr>
          <p:spPr>
            <a:xfrm>
              <a:off x="2286001" y="6324600"/>
              <a:ext cx="3705349" cy="305581"/>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rgbClr val="FFFFFF"/>
                </a:solidFill>
                <a:latin typeface="Arial" panose="020B0604020202020204" pitchFamily="34" charset="0"/>
                <a:cs typeface="Arial" panose="020B0604020202020204" pitchFamily="34" charset="0"/>
              </a:endParaRPr>
            </a:p>
          </p:txBody>
        </p:sp>
        <p:grpSp>
          <p:nvGrpSpPr>
            <p:cNvPr id="73" name="Group 72">
              <a:extLst>
                <a:ext uri="{FF2B5EF4-FFF2-40B4-BE49-F238E27FC236}">
                  <a16:creationId xmlns:a16="http://schemas.microsoft.com/office/drawing/2014/main" id="{45FF2FC8-1BB7-48F3-B1B9-4E6D5613CBDF}"/>
                </a:ext>
              </a:extLst>
            </p:cNvPr>
            <p:cNvGrpSpPr/>
            <p:nvPr/>
          </p:nvGrpSpPr>
          <p:grpSpPr>
            <a:xfrm>
              <a:off x="2358110" y="6330774"/>
              <a:ext cx="1243108" cy="293232"/>
              <a:chOff x="2358110" y="6330774"/>
              <a:chExt cx="1243108" cy="293232"/>
            </a:xfrm>
          </p:grpSpPr>
          <p:sp>
            <p:nvSpPr>
              <p:cNvPr id="80" name="Rectangle 79">
                <a:extLst>
                  <a:ext uri="{FF2B5EF4-FFF2-40B4-BE49-F238E27FC236}">
                    <a16:creationId xmlns:a16="http://schemas.microsoft.com/office/drawing/2014/main" id="{27AE1165-95BB-43B8-A65A-C7F1A2AB705D}"/>
                  </a:ext>
                </a:extLst>
              </p:cNvPr>
              <p:cNvSpPr/>
              <p:nvPr/>
            </p:nvSpPr>
            <p:spPr>
              <a:xfrm>
                <a:off x="2510911" y="6330774"/>
                <a:ext cx="1090307"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Address</a:t>
                </a:r>
                <a:r>
                  <a:rPr lang="en-US" sz="700">
                    <a:solidFill>
                      <a:srgbClr val="000000"/>
                    </a:solidFill>
                    <a:latin typeface="Arial" panose="020B0604020202020204" pitchFamily="34" charset="0"/>
                    <a:cs typeface="Arial" panose="020B0604020202020204" pitchFamily="34" charset="0"/>
                  </a:rPr>
                  <a:t> (0.0 – 2.49)</a:t>
                </a:r>
              </a:p>
            </p:txBody>
          </p:sp>
          <p:sp>
            <p:nvSpPr>
              <p:cNvPr id="81" name="Oval 80">
                <a:extLst>
                  <a:ext uri="{FF2B5EF4-FFF2-40B4-BE49-F238E27FC236}">
                    <a16:creationId xmlns:a16="http://schemas.microsoft.com/office/drawing/2014/main" id="{7AAF8351-5676-46CB-8523-36C40CC6C195}"/>
                  </a:ext>
                </a:extLst>
              </p:cNvPr>
              <p:cNvSpPr/>
              <p:nvPr/>
            </p:nvSpPr>
            <p:spPr bwMode="auto">
              <a:xfrm>
                <a:off x="2358110" y="6383722"/>
                <a:ext cx="201168" cy="201168"/>
              </a:xfrm>
              <a:prstGeom prst="ellipse">
                <a:avLst/>
              </a:prstGeom>
              <a:solidFill>
                <a:srgbClr val="DA7C3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74" name="Group 73">
              <a:extLst>
                <a:ext uri="{FF2B5EF4-FFF2-40B4-BE49-F238E27FC236}">
                  <a16:creationId xmlns:a16="http://schemas.microsoft.com/office/drawing/2014/main" id="{F368D73A-259B-41EF-A035-D178DB93AE04}"/>
                </a:ext>
              </a:extLst>
            </p:cNvPr>
            <p:cNvGrpSpPr/>
            <p:nvPr/>
          </p:nvGrpSpPr>
          <p:grpSpPr>
            <a:xfrm>
              <a:off x="3654882" y="6330774"/>
              <a:ext cx="1279257" cy="293232"/>
              <a:chOff x="3543445" y="6330774"/>
              <a:chExt cx="1279257" cy="293232"/>
            </a:xfrm>
          </p:grpSpPr>
          <p:sp>
            <p:nvSpPr>
              <p:cNvPr id="78" name="Rectangle 77">
                <a:extLst>
                  <a:ext uri="{FF2B5EF4-FFF2-40B4-BE49-F238E27FC236}">
                    <a16:creationId xmlns:a16="http://schemas.microsoft.com/office/drawing/2014/main" id="{9216A741-B234-4534-8C12-1B04A1C138DF}"/>
                  </a:ext>
                </a:extLst>
              </p:cNvPr>
              <p:cNvSpPr/>
              <p:nvPr/>
            </p:nvSpPr>
            <p:spPr>
              <a:xfrm>
                <a:off x="3724803" y="6330774"/>
                <a:ext cx="109789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Monitor </a:t>
                </a:r>
                <a:r>
                  <a:rPr lang="en-US" sz="700">
                    <a:solidFill>
                      <a:srgbClr val="000000"/>
                    </a:solidFill>
                    <a:latin typeface="Arial" panose="020B0604020202020204" pitchFamily="34" charset="0"/>
                    <a:cs typeface="Arial" panose="020B0604020202020204" pitchFamily="34" charset="0"/>
                  </a:rPr>
                  <a:t>(2.5 – 3.99)</a:t>
                </a:r>
              </a:p>
            </p:txBody>
          </p:sp>
          <p:sp>
            <p:nvSpPr>
              <p:cNvPr id="79" name="Oval 78">
                <a:extLst>
                  <a:ext uri="{FF2B5EF4-FFF2-40B4-BE49-F238E27FC236}">
                    <a16:creationId xmlns:a16="http://schemas.microsoft.com/office/drawing/2014/main" id="{F724E389-EDFC-4CF4-8A4C-10D2FF5D1C14}"/>
                  </a:ext>
                </a:extLst>
              </p:cNvPr>
              <p:cNvSpPr/>
              <p:nvPr/>
            </p:nvSpPr>
            <p:spPr bwMode="auto">
              <a:xfrm>
                <a:off x="3543445" y="6383722"/>
                <a:ext cx="201168" cy="201168"/>
              </a:xfrm>
              <a:prstGeom prst="ellipse">
                <a:avLst/>
              </a:prstGeom>
              <a:solidFill>
                <a:srgbClr val="FFDB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75" name="Group 74">
              <a:extLst>
                <a:ext uri="{FF2B5EF4-FFF2-40B4-BE49-F238E27FC236}">
                  <a16:creationId xmlns:a16="http://schemas.microsoft.com/office/drawing/2014/main" id="{D45CF039-E6DE-49F7-B01B-957B99D466AF}"/>
                </a:ext>
              </a:extLst>
            </p:cNvPr>
            <p:cNvGrpSpPr/>
            <p:nvPr/>
          </p:nvGrpSpPr>
          <p:grpSpPr>
            <a:xfrm>
              <a:off x="4950833" y="6330774"/>
              <a:ext cx="1182499" cy="293232"/>
              <a:chOff x="4950833" y="6330774"/>
              <a:chExt cx="1182499" cy="293232"/>
            </a:xfrm>
          </p:grpSpPr>
          <p:sp>
            <p:nvSpPr>
              <p:cNvPr id="76" name="Rectangle 75">
                <a:extLst>
                  <a:ext uri="{FF2B5EF4-FFF2-40B4-BE49-F238E27FC236}">
                    <a16:creationId xmlns:a16="http://schemas.microsoft.com/office/drawing/2014/main" id="{0825A718-A8CA-4D56-9451-B975EE6EF1DD}"/>
                  </a:ext>
                </a:extLst>
              </p:cNvPr>
              <p:cNvSpPr/>
              <p:nvPr/>
            </p:nvSpPr>
            <p:spPr>
              <a:xfrm>
                <a:off x="5135943" y="6330774"/>
                <a:ext cx="99738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Ready</a:t>
                </a:r>
                <a:r>
                  <a:rPr lang="en-US" sz="700">
                    <a:solidFill>
                      <a:srgbClr val="000000"/>
                    </a:solidFill>
                    <a:latin typeface="Arial" panose="020B0604020202020204" pitchFamily="34" charset="0"/>
                    <a:cs typeface="Arial" panose="020B0604020202020204" pitchFamily="34" charset="0"/>
                  </a:rPr>
                  <a:t> (4.0 – 5.0)</a:t>
                </a:r>
              </a:p>
            </p:txBody>
          </p:sp>
          <p:sp>
            <p:nvSpPr>
              <p:cNvPr id="77" name="Oval 76">
                <a:extLst>
                  <a:ext uri="{FF2B5EF4-FFF2-40B4-BE49-F238E27FC236}">
                    <a16:creationId xmlns:a16="http://schemas.microsoft.com/office/drawing/2014/main" id="{402C4AB6-76C2-4960-9E4E-B670F75B9D27}"/>
                  </a:ext>
                </a:extLst>
              </p:cNvPr>
              <p:cNvSpPr/>
              <p:nvPr/>
            </p:nvSpPr>
            <p:spPr bwMode="auto">
              <a:xfrm>
                <a:off x="4950833" y="6383722"/>
                <a:ext cx="201168" cy="201168"/>
              </a:xfrm>
              <a:prstGeom prst="ellipse">
                <a:avLst/>
              </a:prstGeom>
              <a:solidFill>
                <a:srgbClr val="5BCC3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grpSp>
        <p:nvGrpSpPr>
          <p:cNvPr id="82" name="Group 81">
            <a:extLst>
              <a:ext uri="{FF2B5EF4-FFF2-40B4-BE49-F238E27FC236}">
                <a16:creationId xmlns:a16="http://schemas.microsoft.com/office/drawing/2014/main" id="{6BA7421B-154A-4EB8-9630-A95660481259}"/>
              </a:ext>
            </a:extLst>
          </p:cNvPr>
          <p:cNvGrpSpPr/>
          <p:nvPr/>
        </p:nvGrpSpPr>
        <p:grpSpPr>
          <a:xfrm>
            <a:off x="6261162" y="4181883"/>
            <a:ext cx="3598594" cy="1692166"/>
            <a:chOff x="6261162" y="4181883"/>
            <a:chExt cx="3598594" cy="1692166"/>
          </a:xfrm>
        </p:grpSpPr>
        <p:sp>
          <p:nvSpPr>
            <p:cNvPr id="83" name="Textfeld 187">
              <a:extLst>
                <a:ext uri="{FF2B5EF4-FFF2-40B4-BE49-F238E27FC236}">
                  <a16:creationId xmlns:a16="http://schemas.microsoft.com/office/drawing/2014/main" id="{96FA7959-92EE-4BF3-AB23-7601F200E1A8}"/>
                </a:ext>
              </a:extLst>
            </p:cNvPr>
            <p:cNvSpPr txBox="1"/>
            <p:nvPr/>
          </p:nvSpPr>
          <p:spPr bwMode="gray">
            <a:xfrm>
              <a:off x="8208984" y="5519244"/>
              <a:ext cx="732117" cy="347208"/>
            </a:xfrm>
            <a:prstGeom prst="rect">
              <a:avLst/>
            </a:prstGeom>
            <a:noFill/>
          </p:spPr>
          <p:txBody>
            <a:bodyPr wrap="square" lIns="0" tIns="0" rIns="0" bIns="0" rtlCol="0" anchor="b" anchorCtr="0">
              <a:noAutofit/>
            </a:bodyPr>
            <a:lstStyle/>
            <a:p>
              <a:pPr algn="ctr">
                <a:spcAft>
                  <a:spcPts val="600"/>
                </a:spcAft>
              </a:pPr>
              <a:r>
                <a:rPr lang="de-DE">
                  <a:latin typeface="Arial" panose="020B0604020202020204" pitchFamily="34" charset="0"/>
                  <a:cs typeface="Arial" panose="020B0604020202020204" pitchFamily="34" charset="0"/>
                </a:rPr>
                <a:t>3.6</a:t>
              </a:r>
            </a:p>
          </p:txBody>
        </p:sp>
        <p:sp>
          <p:nvSpPr>
            <p:cNvPr id="84" name="Textfeld 375">
              <a:extLst>
                <a:ext uri="{FF2B5EF4-FFF2-40B4-BE49-F238E27FC236}">
                  <a16:creationId xmlns:a16="http://schemas.microsoft.com/office/drawing/2014/main" id="{9E90AD9A-D06C-4683-8392-E2505D0B51C9}"/>
                </a:ext>
              </a:extLst>
            </p:cNvPr>
            <p:cNvSpPr txBox="1"/>
            <p:nvPr/>
          </p:nvSpPr>
          <p:spPr bwMode="gray">
            <a:xfrm>
              <a:off x="8145354" y="4188022"/>
              <a:ext cx="851282" cy="246221"/>
            </a:xfrm>
            <a:prstGeom prst="rect">
              <a:avLst/>
            </a:prstGeom>
            <a:noFill/>
          </p:spPr>
          <p:txBody>
            <a:bodyPr wrap="square" rtlCol="0">
              <a:spAutoFit/>
            </a:bodyPr>
            <a:lstStyle/>
            <a:p>
              <a:pPr algn="ctr"/>
              <a:r>
                <a:rPr lang="de-DE" sz="1000" b="1">
                  <a:latin typeface="Arial" panose="020B0604020202020204" pitchFamily="34" charset="0"/>
                  <a:cs typeface="Arial" panose="020B0604020202020204" pitchFamily="34" charset="0"/>
                </a:rPr>
                <a:t>Manager</a:t>
              </a:r>
            </a:p>
          </p:txBody>
        </p:sp>
        <p:sp>
          <p:nvSpPr>
            <p:cNvPr id="85" name="Textfeld 186">
              <a:extLst>
                <a:ext uri="{FF2B5EF4-FFF2-40B4-BE49-F238E27FC236}">
                  <a16:creationId xmlns:a16="http://schemas.microsoft.com/office/drawing/2014/main" id="{14D3DDF4-778F-41EF-AE74-9ABDCB236CB9}"/>
                </a:ext>
              </a:extLst>
            </p:cNvPr>
            <p:cNvSpPr txBox="1"/>
            <p:nvPr/>
          </p:nvSpPr>
          <p:spPr bwMode="gray">
            <a:xfrm>
              <a:off x="7281892" y="5520299"/>
              <a:ext cx="734170" cy="347208"/>
            </a:xfrm>
            <a:prstGeom prst="rect">
              <a:avLst/>
            </a:prstGeom>
            <a:noFill/>
          </p:spPr>
          <p:txBody>
            <a:bodyPr wrap="square" lIns="0" tIns="0" rIns="0" bIns="0" rtlCol="0" anchor="b" anchorCtr="0">
              <a:noAutofit/>
            </a:bodyPr>
            <a:lstStyle/>
            <a:p>
              <a:pPr algn="ctr">
                <a:spcAft>
                  <a:spcPts val="600"/>
                </a:spcAft>
              </a:pPr>
              <a:r>
                <a:rPr lang="de-DE">
                  <a:latin typeface="Arial" panose="020B0604020202020204" pitchFamily="34" charset="0"/>
                  <a:cs typeface="Arial" panose="020B0604020202020204" pitchFamily="34" charset="0"/>
                </a:rPr>
                <a:t>3.8</a:t>
              </a:r>
            </a:p>
          </p:txBody>
        </p:sp>
        <p:sp>
          <p:nvSpPr>
            <p:cNvPr id="86" name="Textfeld 375">
              <a:extLst>
                <a:ext uri="{FF2B5EF4-FFF2-40B4-BE49-F238E27FC236}">
                  <a16:creationId xmlns:a16="http://schemas.microsoft.com/office/drawing/2014/main" id="{CAD087CA-4792-436D-891E-CC99430F7C0D}"/>
                </a:ext>
              </a:extLst>
            </p:cNvPr>
            <p:cNvSpPr txBox="1"/>
            <p:nvPr/>
          </p:nvSpPr>
          <p:spPr bwMode="gray">
            <a:xfrm>
              <a:off x="7229719" y="4186406"/>
              <a:ext cx="915635" cy="246221"/>
            </a:xfrm>
            <a:prstGeom prst="rect">
              <a:avLst/>
            </a:prstGeom>
            <a:noFill/>
          </p:spPr>
          <p:txBody>
            <a:bodyPr wrap="none" rtlCol="0">
              <a:spAutoFit/>
            </a:bodyPr>
            <a:lstStyle/>
            <a:p>
              <a:r>
                <a:rPr lang="de-DE" sz="1000" b="1">
                  <a:latin typeface="Arial" panose="020B0604020202020204" pitchFamily="34" charset="0"/>
                  <a:cs typeface="Arial" panose="020B0604020202020204" pitchFamily="34" charset="0"/>
                </a:rPr>
                <a:t>Sr. Manager</a:t>
              </a:r>
            </a:p>
          </p:txBody>
        </p:sp>
        <p:sp>
          <p:nvSpPr>
            <p:cNvPr id="88" name="Textfeld 375">
              <a:extLst>
                <a:ext uri="{FF2B5EF4-FFF2-40B4-BE49-F238E27FC236}">
                  <a16:creationId xmlns:a16="http://schemas.microsoft.com/office/drawing/2014/main" id="{68CEABC4-599C-4B9E-A384-C778535A46AC}"/>
                </a:ext>
              </a:extLst>
            </p:cNvPr>
            <p:cNvSpPr txBox="1"/>
            <p:nvPr/>
          </p:nvSpPr>
          <p:spPr bwMode="gray">
            <a:xfrm>
              <a:off x="6261162" y="4188022"/>
              <a:ext cx="934871" cy="246221"/>
            </a:xfrm>
            <a:prstGeom prst="rect">
              <a:avLst/>
            </a:prstGeom>
            <a:noFill/>
          </p:spPr>
          <p:txBody>
            <a:bodyPr wrap="none" rtlCol="0">
              <a:spAutoFit/>
            </a:bodyPr>
            <a:lstStyle/>
            <a:p>
              <a:r>
                <a:rPr lang="de-DE" sz="1000" b="1">
                  <a:latin typeface="Arial" panose="020B0604020202020204" pitchFamily="34" charset="0"/>
                  <a:cs typeface="Arial" panose="020B0604020202020204" pitchFamily="34" charset="0"/>
                </a:rPr>
                <a:t>Exec Leader</a:t>
              </a:r>
            </a:p>
          </p:txBody>
        </p:sp>
        <p:sp>
          <p:nvSpPr>
            <p:cNvPr id="89" name="Textfeld 186">
              <a:extLst>
                <a:ext uri="{FF2B5EF4-FFF2-40B4-BE49-F238E27FC236}">
                  <a16:creationId xmlns:a16="http://schemas.microsoft.com/office/drawing/2014/main" id="{C29F2D87-3CFF-4201-8151-89AC0BC83AF7}"/>
                </a:ext>
              </a:extLst>
            </p:cNvPr>
            <p:cNvSpPr txBox="1"/>
            <p:nvPr/>
          </p:nvSpPr>
          <p:spPr bwMode="gray">
            <a:xfrm>
              <a:off x="6327088" y="5526841"/>
              <a:ext cx="734170" cy="347208"/>
            </a:xfrm>
            <a:prstGeom prst="rect">
              <a:avLst/>
            </a:prstGeom>
            <a:noFill/>
          </p:spPr>
          <p:txBody>
            <a:bodyPr wrap="square" lIns="0" tIns="0" rIns="0" bIns="0" rtlCol="0" anchor="b" anchorCtr="0">
              <a:noAutofit/>
            </a:bodyPr>
            <a:lstStyle/>
            <a:p>
              <a:pPr algn="ctr">
                <a:spcAft>
                  <a:spcPts val="600"/>
                </a:spcAft>
              </a:pPr>
              <a:r>
                <a:rPr lang="de-DE">
                  <a:latin typeface="Arial" panose="020B0604020202020204" pitchFamily="34" charset="0"/>
                  <a:cs typeface="Arial" panose="020B0604020202020204" pitchFamily="34" charset="0"/>
                </a:rPr>
                <a:t>4.1</a:t>
              </a:r>
            </a:p>
          </p:txBody>
        </p:sp>
        <p:sp>
          <p:nvSpPr>
            <p:cNvPr id="90" name="Textfeld 186">
              <a:extLst>
                <a:ext uri="{FF2B5EF4-FFF2-40B4-BE49-F238E27FC236}">
                  <a16:creationId xmlns:a16="http://schemas.microsoft.com/office/drawing/2014/main" id="{6DED7176-C17B-4091-9B82-EB662DC05D15}"/>
                </a:ext>
              </a:extLst>
            </p:cNvPr>
            <p:cNvSpPr txBox="1"/>
            <p:nvPr/>
          </p:nvSpPr>
          <p:spPr bwMode="gray">
            <a:xfrm>
              <a:off x="9072361" y="5506910"/>
              <a:ext cx="734170" cy="347208"/>
            </a:xfrm>
            <a:prstGeom prst="rect">
              <a:avLst/>
            </a:prstGeom>
            <a:noFill/>
          </p:spPr>
          <p:txBody>
            <a:bodyPr wrap="square" lIns="0" tIns="0" rIns="0" bIns="0" rtlCol="0" anchor="b" anchorCtr="0">
              <a:noAutofit/>
            </a:bodyPr>
            <a:lstStyle/>
            <a:p>
              <a:pPr algn="ctr">
                <a:spcAft>
                  <a:spcPts val="600"/>
                </a:spcAft>
              </a:pPr>
              <a:r>
                <a:rPr lang="de-DE">
                  <a:latin typeface="Arial" panose="020B0604020202020204" pitchFamily="34" charset="0"/>
                  <a:cs typeface="Arial" panose="020B0604020202020204" pitchFamily="34" charset="0"/>
                </a:rPr>
                <a:t>3.5</a:t>
              </a:r>
            </a:p>
          </p:txBody>
        </p:sp>
        <p:sp>
          <p:nvSpPr>
            <p:cNvPr id="91" name="Textfeld 375">
              <a:extLst>
                <a:ext uri="{FF2B5EF4-FFF2-40B4-BE49-F238E27FC236}">
                  <a16:creationId xmlns:a16="http://schemas.microsoft.com/office/drawing/2014/main" id="{78B81CBB-872D-4FDC-9EA2-B4D73D3A19A0}"/>
                </a:ext>
              </a:extLst>
            </p:cNvPr>
            <p:cNvSpPr txBox="1"/>
            <p:nvPr/>
          </p:nvSpPr>
          <p:spPr bwMode="gray">
            <a:xfrm>
              <a:off x="9072361" y="4181883"/>
              <a:ext cx="787395" cy="246221"/>
            </a:xfrm>
            <a:prstGeom prst="rect">
              <a:avLst/>
            </a:prstGeom>
            <a:noFill/>
          </p:spPr>
          <p:txBody>
            <a:bodyPr wrap="none" rtlCol="0">
              <a:spAutoFit/>
            </a:bodyPr>
            <a:lstStyle/>
            <a:p>
              <a:r>
                <a:rPr lang="de-DE" sz="1000" b="1">
                  <a:latin typeface="Arial" panose="020B0604020202020204" pitchFamily="34" charset="0"/>
                  <a:cs typeface="Arial" panose="020B0604020202020204" pitchFamily="34" charset="0"/>
                </a:rPr>
                <a:t>Employee</a:t>
              </a:r>
            </a:p>
          </p:txBody>
        </p:sp>
        <p:grpSp>
          <p:nvGrpSpPr>
            <p:cNvPr id="93" name="Gruppieren 557">
              <a:extLst>
                <a:ext uri="{FF2B5EF4-FFF2-40B4-BE49-F238E27FC236}">
                  <a16:creationId xmlns:a16="http://schemas.microsoft.com/office/drawing/2014/main" id="{C6AE0670-0EBF-4D38-9F47-00CF6DB30ED8}"/>
                </a:ext>
              </a:extLst>
            </p:cNvPr>
            <p:cNvGrpSpPr/>
            <p:nvPr/>
          </p:nvGrpSpPr>
          <p:grpSpPr bwMode="gray">
            <a:xfrm>
              <a:off x="8330396" y="4463706"/>
              <a:ext cx="550776" cy="1082159"/>
              <a:chOff x="562430" y="1795010"/>
              <a:chExt cx="923514" cy="2051723"/>
            </a:xfrm>
          </p:grpSpPr>
          <p:grpSp>
            <p:nvGrpSpPr>
              <p:cNvPr id="110" name="Gruppieren 558">
                <a:extLst>
                  <a:ext uri="{FF2B5EF4-FFF2-40B4-BE49-F238E27FC236}">
                    <a16:creationId xmlns:a16="http://schemas.microsoft.com/office/drawing/2014/main" id="{5CBE5E1A-DA21-40B4-8F3E-6EAC44C069DF}"/>
                  </a:ext>
                </a:extLst>
              </p:cNvPr>
              <p:cNvGrpSpPr/>
              <p:nvPr/>
            </p:nvGrpSpPr>
            <p:grpSpPr bwMode="gray">
              <a:xfrm>
                <a:off x="640555" y="1844825"/>
                <a:ext cx="767264" cy="1952095"/>
                <a:chOff x="1716504" y="1844825"/>
                <a:chExt cx="767264" cy="1952095"/>
              </a:xfrm>
            </p:grpSpPr>
            <p:sp>
              <p:nvSpPr>
                <p:cNvPr id="112" name="Rechteck 234">
                  <a:extLst>
                    <a:ext uri="{FF2B5EF4-FFF2-40B4-BE49-F238E27FC236}">
                      <a16:creationId xmlns:a16="http://schemas.microsoft.com/office/drawing/2014/main" id="{C20C2B60-66BF-4EAB-B221-CE14856D00AF}"/>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13" name="Rechteck 235">
                  <a:extLst>
                    <a:ext uri="{FF2B5EF4-FFF2-40B4-BE49-F238E27FC236}">
                      <a16:creationId xmlns:a16="http://schemas.microsoft.com/office/drawing/2014/main" id="{D483D6D5-E112-41DB-B610-F89E4C9C97F8}"/>
                    </a:ext>
                  </a:extLst>
                </p:cNvPr>
                <p:cNvSpPr/>
                <p:nvPr/>
              </p:nvSpPr>
              <p:spPr bwMode="gray">
                <a:xfrm>
                  <a:off x="1716506" y="2651123"/>
                  <a:ext cx="767262" cy="1145797"/>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11" name="Freeform 6">
                <a:extLst>
                  <a:ext uri="{FF2B5EF4-FFF2-40B4-BE49-F238E27FC236}">
                    <a16:creationId xmlns:a16="http://schemas.microsoft.com/office/drawing/2014/main" id="{50D5A49D-D88A-4EC1-9E75-CE26D7215AB2}"/>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94" name="Gruppieren 552">
              <a:extLst>
                <a:ext uri="{FF2B5EF4-FFF2-40B4-BE49-F238E27FC236}">
                  <a16:creationId xmlns:a16="http://schemas.microsoft.com/office/drawing/2014/main" id="{9159E986-363C-45F7-89FB-B70FCC807D7D}"/>
                </a:ext>
              </a:extLst>
            </p:cNvPr>
            <p:cNvGrpSpPr/>
            <p:nvPr/>
          </p:nvGrpSpPr>
          <p:grpSpPr bwMode="gray">
            <a:xfrm>
              <a:off x="7375011" y="4458621"/>
              <a:ext cx="550776" cy="1082159"/>
              <a:chOff x="1638379" y="1795010"/>
              <a:chExt cx="923514" cy="2051723"/>
            </a:xfrm>
          </p:grpSpPr>
          <p:grpSp>
            <p:nvGrpSpPr>
              <p:cNvPr id="106" name="Gruppieren 553">
                <a:extLst>
                  <a:ext uri="{FF2B5EF4-FFF2-40B4-BE49-F238E27FC236}">
                    <a16:creationId xmlns:a16="http://schemas.microsoft.com/office/drawing/2014/main" id="{0AD4642C-BFD5-42E0-811E-5FB8CF1B6AF8}"/>
                  </a:ext>
                </a:extLst>
              </p:cNvPr>
              <p:cNvGrpSpPr/>
              <p:nvPr/>
            </p:nvGrpSpPr>
            <p:grpSpPr bwMode="gray">
              <a:xfrm>
                <a:off x="1716504" y="1844825"/>
                <a:ext cx="767264" cy="1952104"/>
                <a:chOff x="1716504" y="1844825"/>
                <a:chExt cx="767264" cy="1952104"/>
              </a:xfrm>
            </p:grpSpPr>
            <p:sp>
              <p:nvSpPr>
                <p:cNvPr id="108" name="Rechteck 238">
                  <a:extLst>
                    <a:ext uri="{FF2B5EF4-FFF2-40B4-BE49-F238E27FC236}">
                      <a16:creationId xmlns:a16="http://schemas.microsoft.com/office/drawing/2014/main" id="{8FAAA1CD-0819-41EE-A261-2046BCA4D034}"/>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09" name="Rechteck 239">
                  <a:extLst>
                    <a:ext uri="{FF2B5EF4-FFF2-40B4-BE49-F238E27FC236}">
                      <a16:creationId xmlns:a16="http://schemas.microsoft.com/office/drawing/2014/main" id="{41831C90-7F06-4276-9DCF-6771E3E890C3}"/>
                    </a:ext>
                  </a:extLst>
                </p:cNvPr>
                <p:cNvSpPr/>
                <p:nvPr/>
              </p:nvSpPr>
              <p:spPr bwMode="gray">
                <a:xfrm>
                  <a:off x="1716506" y="2580806"/>
                  <a:ext cx="767262" cy="1216123"/>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07" name="Freeform 5">
                <a:extLst>
                  <a:ext uri="{FF2B5EF4-FFF2-40B4-BE49-F238E27FC236}">
                    <a16:creationId xmlns:a16="http://schemas.microsoft.com/office/drawing/2014/main" id="{A2A4D9F9-2958-4296-8164-55AC84024BF0}"/>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95" name="Gruppieren 557">
              <a:extLst>
                <a:ext uri="{FF2B5EF4-FFF2-40B4-BE49-F238E27FC236}">
                  <a16:creationId xmlns:a16="http://schemas.microsoft.com/office/drawing/2014/main" id="{95D1E827-C181-4A6B-B38A-4FEAD76BE62E}"/>
                </a:ext>
              </a:extLst>
            </p:cNvPr>
            <p:cNvGrpSpPr/>
            <p:nvPr/>
          </p:nvGrpSpPr>
          <p:grpSpPr bwMode="gray">
            <a:xfrm>
              <a:off x="6441386" y="4461608"/>
              <a:ext cx="550776" cy="1082159"/>
              <a:chOff x="562430" y="1795010"/>
              <a:chExt cx="923514" cy="2051723"/>
            </a:xfrm>
          </p:grpSpPr>
          <p:grpSp>
            <p:nvGrpSpPr>
              <p:cNvPr id="102" name="Gruppieren 558">
                <a:extLst>
                  <a:ext uri="{FF2B5EF4-FFF2-40B4-BE49-F238E27FC236}">
                    <a16:creationId xmlns:a16="http://schemas.microsoft.com/office/drawing/2014/main" id="{51AF0542-7284-453A-9F8B-241052A1DEBB}"/>
                  </a:ext>
                </a:extLst>
              </p:cNvPr>
              <p:cNvGrpSpPr/>
              <p:nvPr/>
            </p:nvGrpSpPr>
            <p:grpSpPr bwMode="gray">
              <a:xfrm>
                <a:off x="640554" y="1844825"/>
                <a:ext cx="767265" cy="1952097"/>
                <a:chOff x="1716503" y="1844825"/>
                <a:chExt cx="767265" cy="1952097"/>
              </a:xfrm>
            </p:grpSpPr>
            <p:sp>
              <p:nvSpPr>
                <p:cNvPr id="104" name="Rechteck 234">
                  <a:extLst>
                    <a:ext uri="{FF2B5EF4-FFF2-40B4-BE49-F238E27FC236}">
                      <a16:creationId xmlns:a16="http://schemas.microsoft.com/office/drawing/2014/main" id="{EF32049F-4F13-4672-BEB7-4E0E07AB1518}"/>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05" name="Rechteck 235">
                  <a:extLst>
                    <a:ext uri="{FF2B5EF4-FFF2-40B4-BE49-F238E27FC236}">
                      <a16:creationId xmlns:a16="http://schemas.microsoft.com/office/drawing/2014/main" id="{900683A1-CF5D-4D17-89DC-FBBE3CFCEFDD}"/>
                    </a:ext>
                  </a:extLst>
                </p:cNvPr>
                <p:cNvSpPr/>
                <p:nvPr/>
              </p:nvSpPr>
              <p:spPr bwMode="gray">
                <a:xfrm>
                  <a:off x="1716503" y="2318990"/>
                  <a:ext cx="767263" cy="1477932"/>
                </a:xfrm>
                <a:prstGeom prst="rect">
                  <a:avLst/>
                </a:prstGeom>
                <a:solidFill>
                  <a:srgbClr val="5BCC33"/>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03" name="Freeform 6">
                <a:extLst>
                  <a:ext uri="{FF2B5EF4-FFF2-40B4-BE49-F238E27FC236}">
                    <a16:creationId xmlns:a16="http://schemas.microsoft.com/office/drawing/2014/main" id="{EAAF513C-1CE3-41CC-BFA5-38139F90BA27}"/>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96" name="Gruppieren 552">
              <a:extLst>
                <a:ext uri="{FF2B5EF4-FFF2-40B4-BE49-F238E27FC236}">
                  <a16:creationId xmlns:a16="http://schemas.microsoft.com/office/drawing/2014/main" id="{4F175B5C-B3CE-4F89-9B17-C6AF5B7D1D3A}"/>
                </a:ext>
              </a:extLst>
            </p:cNvPr>
            <p:cNvGrpSpPr/>
            <p:nvPr/>
          </p:nvGrpSpPr>
          <p:grpSpPr bwMode="gray">
            <a:xfrm>
              <a:off x="9158825" y="4462496"/>
              <a:ext cx="550776" cy="1082159"/>
              <a:chOff x="1638379" y="1795010"/>
              <a:chExt cx="923514" cy="2051723"/>
            </a:xfrm>
          </p:grpSpPr>
          <p:grpSp>
            <p:nvGrpSpPr>
              <p:cNvPr id="98" name="Gruppieren 553">
                <a:extLst>
                  <a:ext uri="{FF2B5EF4-FFF2-40B4-BE49-F238E27FC236}">
                    <a16:creationId xmlns:a16="http://schemas.microsoft.com/office/drawing/2014/main" id="{2AE61B20-3F7A-4697-B60E-BFE557989115}"/>
                  </a:ext>
                </a:extLst>
              </p:cNvPr>
              <p:cNvGrpSpPr/>
              <p:nvPr/>
            </p:nvGrpSpPr>
            <p:grpSpPr bwMode="gray">
              <a:xfrm>
                <a:off x="1716504" y="1844825"/>
                <a:ext cx="767264" cy="1952101"/>
                <a:chOff x="1716504" y="1844825"/>
                <a:chExt cx="767264" cy="1952101"/>
              </a:xfrm>
            </p:grpSpPr>
            <p:sp>
              <p:nvSpPr>
                <p:cNvPr id="100" name="Rechteck 238">
                  <a:extLst>
                    <a:ext uri="{FF2B5EF4-FFF2-40B4-BE49-F238E27FC236}">
                      <a16:creationId xmlns:a16="http://schemas.microsoft.com/office/drawing/2014/main" id="{14B9DC23-095B-4AF5-A92C-515449004BD4}"/>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01" name="Rechteck 239">
                  <a:extLst>
                    <a:ext uri="{FF2B5EF4-FFF2-40B4-BE49-F238E27FC236}">
                      <a16:creationId xmlns:a16="http://schemas.microsoft.com/office/drawing/2014/main" id="{58A68CAD-2A68-41D7-BB03-88754143EB25}"/>
                    </a:ext>
                  </a:extLst>
                </p:cNvPr>
                <p:cNvSpPr/>
                <p:nvPr/>
              </p:nvSpPr>
              <p:spPr bwMode="gray">
                <a:xfrm>
                  <a:off x="1716506" y="2653417"/>
                  <a:ext cx="767262" cy="1143509"/>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99" name="Freeform 5">
                <a:extLst>
                  <a:ext uri="{FF2B5EF4-FFF2-40B4-BE49-F238E27FC236}">
                    <a16:creationId xmlns:a16="http://schemas.microsoft.com/office/drawing/2014/main" id="{785F98F0-A481-4119-AEDF-39D01647A629}"/>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grpSp>
        <p:nvGrpSpPr>
          <p:cNvPr id="114" name="Group 113">
            <a:extLst>
              <a:ext uri="{FF2B5EF4-FFF2-40B4-BE49-F238E27FC236}">
                <a16:creationId xmlns:a16="http://schemas.microsoft.com/office/drawing/2014/main" id="{71C3FF0F-83AD-494F-A8AA-1001BAA7224D}"/>
              </a:ext>
            </a:extLst>
          </p:cNvPr>
          <p:cNvGrpSpPr/>
          <p:nvPr/>
        </p:nvGrpSpPr>
        <p:grpSpPr>
          <a:xfrm>
            <a:off x="6187347" y="1885096"/>
            <a:ext cx="4823727" cy="1279613"/>
            <a:chOff x="6187347" y="1885096"/>
            <a:chExt cx="4823727" cy="1279613"/>
          </a:xfrm>
        </p:grpSpPr>
        <p:pic>
          <p:nvPicPr>
            <p:cNvPr id="115" name="Graphic 114" descr="Modern architecture outline">
              <a:extLst>
                <a:ext uri="{FF2B5EF4-FFF2-40B4-BE49-F238E27FC236}">
                  <a16:creationId xmlns:a16="http://schemas.microsoft.com/office/drawing/2014/main" id="{82BA7793-2F90-42E0-9DE5-6586AEBEB22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45430" y="1885096"/>
              <a:ext cx="598019" cy="598019"/>
            </a:xfrm>
            <a:prstGeom prst="rect">
              <a:avLst/>
            </a:prstGeom>
          </p:spPr>
        </p:pic>
        <p:sp>
          <p:nvSpPr>
            <p:cNvPr id="116" name="Freeform 448">
              <a:extLst>
                <a:ext uri="{FF2B5EF4-FFF2-40B4-BE49-F238E27FC236}">
                  <a16:creationId xmlns:a16="http://schemas.microsoft.com/office/drawing/2014/main" id="{396AA5BF-75B2-462F-9B90-676331575CBE}"/>
                </a:ext>
              </a:extLst>
            </p:cNvPr>
            <p:cNvSpPr>
              <a:spLocks noEditPoints="1"/>
            </p:cNvSpPr>
            <p:nvPr/>
          </p:nvSpPr>
          <p:spPr bwMode="auto">
            <a:xfrm>
              <a:off x="9594687" y="1932409"/>
              <a:ext cx="528252" cy="458534"/>
            </a:xfrm>
            <a:custGeom>
              <a:avLst/>
              <a:gdLst>
                <a:gd name="T0" fmla="*/ 563 w 590"/>
                <a:gd name="T1" fmla="*/ 205 h 514"/>
                <a:gd name="T2" fmla="*/ 529 w 590"/>
                <a:gd name="T3" fmla="*/ 30 h 514"/>
                <a:gd name="T4" fmla="*/ 528 w 590"/>
                <a:gd name="T5" fmla="*/ 24 h 514"/>
                <a:gd name="T6" fmla="*/ 524 w 590"/>
                <a:gd name="T7" fmla="*/ 14 h 514"/>
                <a:gd name="T8" fmla="*/ 516 w 590"/>
                <a:gd name="T9" fmla="*/ 5 h 514"/>
                <a:gd name="T10" fmla="*/ 505 w 590"/>
                <a:gd name="T11" fmla="*/ 1 h 514"/>
                <a:gd name="T12" fmla="*/ 500 w 590"/>
                <a:gd name="T13" fmla="*/ 0 h 514"/>
                <a:gd name="T14" fmla="*/ 488 w 590"/>
                <a:gd name="T15" fmla="*/ 3 h 514"/>
                <a:gd name="T16" fmla="*/ 478 w 590"/>
                <a:gd name="T17" fmla="*/ 8 h 514"/>
                <a:gd name="T18" fmla="*/ 472 w 590"/>
                <a:gd name="T19" fmla="*/ 18 h 514"/>
                <a:gd name="T20" fmla="*/ 470 w 590"/>
                <a:gd name="T21" fmla="*/ 30 h 514"/>
                <a:gd name="T22" fmla="*/ 420 w 590"/>
                <a:gd name="T23" fmla="*/ 205 h 514"/>
                <a:gd name="T24" fmla="*/ 314 w 590"/>
                <a:gd name="T25" fmla="*/ 205 h 514"/>
                <a:gd name="T26" fmla="*/ 300 w 590"/>
                <a:gd name="T27" fmla="*/ 136 h 514"/>
                <a:gd name="T28" fmla="*/ 185 w 590"/>
                <a:gd name="T29" fmla="*/ 205 h 514"/>
                <a:gd name="T30" fmla="*/ 79 w 590"/>
                <a:gd name="T31" fmla="*/ 205 h 514"/>
                <a:gd name="T32" fmla="*/ 27 w 590"/>
                <a:gd name="T33" fmla="*/ 489 h 514"/>
                <a:gd name="T34" fmla="*/ 0 w 590"/>
                <a:gd name="T35" fmla="*/ 514 h 514"/>
                <a:gd name="T36" fmla="*/ 590 w 590"/>
                <a:gd name="T37" fmla="*/ 489 h 514"/>
                <a:gd name="T38" fmla="*/ 206 w 590"/>
                <a:gd name="T39" fmla="*/ 416 h 514"/>
                <a:gd name="T40" fmla="*/ 130 w 590"/>
                <a:gd name="T41" fmla="*/ 370 h 514"/>
                <a:gd name="T42" fmla="*/ 206 w 590"/>
                <a:gd name="T43" fmla="*/ 416 h 514"/>
                <a:gd name="T44" fmla="*/ 130 w 590"/>
                <a:gd name="T45" fmla="*/ 328 h 514"/>
                <a:gd name="T46" fmla="*/ 206 w 590"/>
                <a:gd name="T47" fmla="*/ 281 h 514"/>
                <a:gd name="T48" fmla="*/ 333 w 590"/>
                <a:gd name="T49" fmla="*/ 416 h 514"/>
                <a:gd name="T50" fmla="*/ 256 w 590"/>
                <a:gd name="T51" fmla="*/ 370 h 514"/>
                <a:gd name="T52" fmla="*/ 333 w 590"/>
                <a:gd name="T53" fmla="*/ 416 h 514"/>
                <a:gd name="T54" fmla="*/ 256 w 590"/>
                <a:gd name="T55" fmla="*/ 328 h 514"/>
                <a:gd name="T56" fmla="*/ 333 w 590"/>
                <a:gd name="T57" fmla="*/ 281 h 514"/>
                <a:gd name="T58" fmla="*/ 459 w 590"/>
                <a:gd name="T59" fmla="*/ 416 h 514"/>
                <a:gd name="T60" fmla="*/ 384 w 590"/>
                <a:gd name="T61" fmla="*/ 370 h 514"/>
                <a:gd name="T62" fmla="*/ 459 w 590"/>
                <a:gd name="T63" fmla="*/ 416 h 514"/>
                <a:gd name="T64" fmla="*/ 384 w 590"/>
                <a:gd name="T65" fmla="*/ 328 h 514"/>
                <a:gd name="T66" fmla="*/ 459 w 590"/>
                <a:gd name="T67" fmla="*/ 2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0" h="514">
                  <a:moveTo>
                    <a:pt x="563" y="489"/>
                  </a:moveTo>
                  <a:lnTo>
                    <a:pt x="563" y="205"/>
                  </a:lnTo>
                  <a:lnTo>
                    <a:pt x="529" y="205"/>
                  </a:lnTo>
                  <a:lnTo>
                    <a:pt x="529" y="30"/>
                  </a:lnTo>
                  <a:lnTo>
                    <a:pt x="529" y="30"/>
                  </a:lnTo>
                  <a:lnTo>
                    <a:pt x="528" y="24"/>
                  </a:lnTo>
                  <a:lnTo>
                    <a:pt x="526" y="18"/>
                  </a:lnTo>
                  <a:lnTo>
                    <a:pt x="524" y="14"/>
                  </a:lnTo>
                  <a:lnTo>
                    <a:pt x="520" y="8"/>
                  </a:lnTo>
                  <a:lnTo>
                    <a:pt x="516" y="5"/>
                  </a:lnTo>
                  <a:lnTo>
                    <a:pt x="511" y="3"/>
                  </a:lnTo>
                  <a:lnTo>
                    <a:pt x="505" y="1"/>
                  </a:lnTo>
                  <a:lnTo>
                    <a:pt x="500" y="0"/>
                  </a:lnTo>
                  <a:lnTo>
                    <a:pt x="500" y="0"/>
                  </a:lnTo>
                  <a:lnTo>
                    <a:pt x="493" y="1"/>
                  </a:lnTo>
                  <a:lnTo>
                    <a:pt x="488" y="3"/>
                  </a:lnTo>
                  <a:lnTo>
                    <a:pt x="483" y="5"/>
                  </a:lnTo>
                  <a:lnTo>
                    <a:pt x="478" y="8"/>
                  </a:lnTo>
                  <a:lnTo>
                    <a:pt x="475" y="14"/>
                  </a:lnTo>
                  <a:lnTo>
                    <a:pt x="472" y="18"/>
                  </a:lnTo>
                  <a:lnTo>
                    <a:pt x="470" y="24"/>
                  </a:lnTo>
                  <a:lnTo>
                    <a:pt x="470" y="30"/>
                  </a:lnTo>
                  <a:lnTo>
                    <a:pt x="470" y="205"/>
                  </a:lnTo>
                  <a:lnTo>
                    <a:pt x="420" y="205"/>
                  </a:lnTo>
                  <a:lnTo>
                    <a:pt x="420" y="136"/>
                  </a:lnTo>
                  <a:lnTo>
                    <a:pt x="314" y="205"/>
                  </a:lnTo>
                  <a:lnTo>
                    <a:pt x="300" y="205"/>
                  </a:lnTo>
                  <a:lnTo>
                    <a:pt x="300" y="136"/>
                  </a:lnTo>
                  <a:lnTo>
                    <a:pt x="192" y="205"/>
                  </a:lnTo>
                  <a:lnTo>
                    <a:pt x="185" y="205"/>
                  </a:lnTo>
                  <a:lnTo>
                    <a:pt x="185" y="136"/>
                  </a:lnTo>
                  <a:lnTo>
                    <a:pt x="79" y="205"/>
                  </a:lnTo>
                  <a:lnTo>
                    <a:pt x="27" y="205"/>
                  </a:lnTo>
                  <a:lnTo>
                    <a:pt x="27" y="489"/>
                  </a:lnTo>
                  <a:lnTo>
                    <a:pt x="0" y="489"/>
                  </a:lnTo>
                  <a:lnTo>
                    <a:pt x="0" y="514"/>
                  </a:lnTo>
                  <a:lnTo>
                    <a:pt x="590" y="514"/>
                  </a:lnTo>
                  <a:lnTo>
                    <a:pt x="590" y="489"/>
                  </a:lnTo>
                  <a:lnTo>
                    <a:pt x="563" y="489"/>
                  </a:lnTo>
                  <a:close/>
                  <a:moveTo>
                    <a:pt x="206" y="416"/>
                  </a:moveTo>
                  <a:lnTo>
                    <a:pt x="130" y="416"/>
                  </a:lnTo>
                  <a:lnTo>
                    <a:pt x="130" y="370"/>
                  </a:lnTo>
                  <a:lnTo>
                    <a:pt x="206" y="370"/>
                  </a:lnTo>
                  <a:lnTo>
                    <a:pt x="206" y="416"/>
                  </a:lnTo>
                  <a:close/>
                  <a:moveTo>
                    <a:pt x="206" y="328"/>
                  </a:moveTo>
                  <a:lnTo>
                    <a:pt x="130" y="328"/>
                  </a:lnTo>
                  <a:lnTo>
                    <a:pt x="130" y="281"/>
                  </a:lnTo>
                  <a:lnTo>
                    <a:pt x="206" y="281"/>
                  </a:lnTo>
                  <a:lnTo>
                    <a:pt x="206" y="328"/>
                  </a:lnTo>
                  <a:close/>
                  <a:moveTo>
                    <a:pt x="333" y="416"/>
                  </a:moveTo>
                  <a:lnTo>
                    <a:pt x="256" y="416"/>
                  </a:lnTo>
                  <a:lnTo>
                    <a:pt x="256" y="370"/>
                  </a:lnTo>
                  <a:lnTo>
                    <a:pt x="333" y="370"/>
                  </a:lnTo>
                  <a:lnTo>
                    <a:pt x="333" y="416"/>
                  </a:lnTo>
                  <a:close/>
                  <a:moveTo>
                    <a:pt x="333" y="328"/>
                  </a:moveTo>
                  <a:lnTo>
                    <a:pt x="256" y="328"/>
                  </a:lnTo>
                  <a:lnTo>
                    <a:pt x="256" y="281"/>
                  </a:lnTo>
                  <a:lnTo>
                    <a:pt x="333" y="281"/>
                  </a:lnTo>
                  <a:lnTo>
                    <a:pt x="333" y="328"/>
                  </a:lnTo>
                  <a:close/>
                  <a:moveTo>
                    <a:pt x="459" y="416"/>
                  </a:moveTo>
                  <a:lnTo>
                    <a:pt x="384" y="416"/>
                  </a:lnTo>
                  <a:lnTo>
                    <a:pt x="384" y="370"/>
                  </a:lnTo>
                  <a:lnTo>
                    <a:pt x="459" y="370"/>
                  </a:lnTo>
                  <a:lnTo>
                    <a:pt x="459" y="416"/>
                  </a:lnTo>
                  <a:close/>
                  <a:moveTo>
                    <a:pt x="459" y="328"/>
                  </a:moveTo>
                  <a:lnTo>
                    <a:pt x="384" y="328"/>
                  </a:lnTo>
                  <a:lnTo>
                    <a:pt x="384" y="281"/>
                  </a:lnTo>
                  <a:lnTo>
                    <a:pt x="459" y="281"/>
                  </a:lnTo>
                  <a:lnTo>
                    <a:pt x="459" y="328"/>
                  </a:lnTo>
                  <a:close/>
                </a:path>
              </a:pathLst>
            </a:custGeom>
            <a:solidFill>
              <a:srgbClr val="F9D600"/>
            </a:solidFill>
            <a:ln>
              <a:solidFill>
                <a:schemeClr val="bg1">
                  <a:lumMod val="85000"/>
                </a:schemeClr>
              </a:solid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14">
              <a:extLst>
                <a:ext uri="{FF2B5EF4-FFF2-40B4-BE49-F238E27FC236}">
                  <a16:creationId xmlns:a16="http://schemas.microsoft.com/office/drawing/2014/main" id="{1E096661-5FC7-40F0-AFF8-A973DE807134}"/>
                </a:ext>
              </a:extLst>
            </p:cNvPr>
            <p:cNvSpPr>
              <a:spLocks noEditPoints="1"/>
            </p:cNvSpPr>
            <p:nvPr/>
          </p:nvSpPr>
          <p:spPr bwMode="auto">
            <a:xfrm>
              <a:off x="6345323" y="1977807"/>
              <a:ext cx="321672" cy="407490"/>
            </a:xfrm>
            <a:custGeom>
              <a:avLst/>
              <a:gdLst>
                <a:gd name="T0" fmla="*/ 253 w 253"/>
                <a:gd name="T1" fmla="*/ 0 h 269"/>
                <a:gd name="T2" fmla="*/ 152 w 253"/>
                <a:gd name="T3" fmla="*/ 269 h 269"/>
                <a:gd name="T4" fmla="*/ 102 w 253"/>
                <a:gd name="T5" fmla="*/ 216 h 269"/>
                <a:gd name="T6" fmla="*/ 0 w 253"/>
                <a:gd name="T7" fmla="*/ 269 h 269"/>
                <a:gd name="T8" fmla="*/ 24 w 253"/>
                <a:gd name="T9" fmla="*/ 156 h 269"/>
                <a:gd name="T10" fmla="*/ 77 w 253"/>
                <a:gd name="T11" fmla="*/ 186 h 269"/>
                <a:gd name="T12" fmla="*/ 24 w 253"/>
                <a:gd name="T13" fmla="*/ 156 h 269"/>
                <a:gd name="T14" fmla="*/ 230 w 253"/>
                <a:gd name="T15" fmla="*/ 199 h 269"/>
                <a:gd name="T16" fmla="*/ 176 w 253"/>
                <a:gd name="T17" fmla="*/ 229 h 269"/>
                <a:gd name="T18" fmla="*/ 24 w 253"/>
                <a:gd name="T19" fmla="*/ 199 h 269"/>
                <a:gd name="T20" fmla="*/ 77 w 253"/>
                <a:gd name="T21" fmla="*/ 229 h 269"/>
                <a:gd name="T22" fmla="*/ 24 w 253"/>
                <a:gd name="T23" fmla="*/ 199 h 269"/>
                <a:gd name="T24" fmla="*/ 77 w 253"/>
                <a:gd name="T25" fmla="*/ 28 h 269"/>
                <a:gd name="T26" fmla="*/ 24 w 253"/>
                <a:gd name="T27" fmla="*/ 58 h 269"/>
                <a:gd name="T28" fmla="*/ 94 w 253"/>
                <a:gd name="T29" fmla="*/ 28 h 269"/>
                <a:gd name="T30" fmla="*/ 159 w 253"/>
                <a:gd name="T31" fmla="*/ 58 h 269"/>
                <a:gd name="T32" fmla="*/ 94 w 253"/>
                <a:gd name="T33" fmla="*/ 28 h 269"/>
                <a:gd name="T34" fmla="*/ 230 w 253"/>
                <a:gd name="T35" fmla="*/ 28 h 269"/>
                <a:gd name="T36" fmla="*/ 176 w 253"/>
                <a:gd name="T37" fmla="*/ 58 h 269"/>
                <a:gd name="T38" fmla="*/ 24 w 253"/>
                <a:gd name="T39" fmla="*/ 71 h 269"/>
                <a:gd name="T40" fmla="*/ 77 w 253"/>
                <a:gd name="T41" fmla="*/ 100 h 269"/>
                <a:gd name="T42" fmla="*/ 24 w 253"/>
                <a:gd name="T43" fmla="*/ 71 h 269"/>
                <a:gd name="T44" fmla="*/ 159 w 253"/>
                <a:gd name="T45" fmla="*/ 71 h 269"/>
                <a:gd name="T46" fmla="*/ 94 w 253"/>
                <a:gd name="T47" fmla="*/ 100 h 269"/>
                <a:gd name="T48" fmla="*/ 176 w 253"/>
                <a:gd name="T49" fmla="*/ 71 h 269"/>
                <a:gd name="T50" fmla="*/ 230 w 253"/>
                <a:gd name="T51" fmla="*/ 100 h 269"/>
                <a:gd name="T52" fmla="*/ 176 w 253"/>
                <a:gd name="T53" fmla="*/ 71 h 269"/>
                <a:gd name="T54" fmla="*/ 77 w 253"/>
                <a:gd name="T55" fmla="*/ 114 h 269"/>
                <a:gd name="T56" fmla="*/ 24 w 253"/>
                <a:gd name="T57" fmla="*/ 143 h 269"/>
                <a:gd name="T58" fmla="*/ 94 w 253"/>
                <a:gd name="T59" fmla="*/ 114 h 269"/>
                <a:gd name="T60" fmla="*/ 159 w 253"/>
                <a:gd name="T61" fmla="*/ 143 h 269"/>
                <a:gd name="T62" fmla="*/ 94 w 253"/>
                <a:gd name="T63" fmla="*/ 114 h 269"/>
                <a:gd name="T64" fmla="*/ 230 w 253"/>
                <a:gd name="T65" fmla="*/ 114 h 269"/>
                <a:gd name="T66" fmla="*/ 176 w 253"/>
                <a:gd name="T67" fmla="*/ 143 h 269"/>
                <a:gd name="T68" fmla="*/ 94 w 253"/>
                <a:gd name="T69" fmla="*/ 156 h 269"/>
                <a:gd name="T70" fmla="*/ 159 w 253"/>
                <a:gd name="T71" fmla="*/ 186 h 269"/>
                <a:gd name="T72" fmla="*/ 94 w 253"/>
                <a:gd name="T73" fmla="*/ 156 h 269"/>
                <a:gd name="T74" fmla="*/ 230 w 253"/>
                <a:gd name="T75" fmla="*/ 156 h 269"/>
                <a:gd name="T76" fmla="*/ 176 w 253"/>
                <a:gd name="T77" fmla="*/ 18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269">
                  <a:moveTo>
                    <a:pt x="0" y="0"/>
                  </a:moveTo>
                  <a:cubicBezTo>
                    <a:pt x="253" y="0"/>
                    <a:pt x="253" y="0"/>
                    <a:pt x="253" y="0"/>
                  </a:cubicBezTo>
                  <a:cubicBezTo>
                    <a:pt x="253" y="269"/>
                    <a:pt x="253" y="269"/>
                    <a:pt x="253" y="269"/>
                  </a:cubicBezTo>
                  <a:cubicBezTo>
                    <a:pt x="152" y="269"/>
                    <a:pt x="152" y="269"/>
                    <a:pt x="152" y="269"/>
                  </a:cubicBezTo>
                  <a:cubicBezTo>
                    <a:pt x="152" y="216"/>
                    <a:pt x="152" y="216"/>
                    <a:pt x="152" y="216"/>
                  </a:cubicBezTo>
                  <a:cubicBezTo>
                    <a:pt x="152" y="200"/>
                    <a:pt x="102" y="200"/>
                    <a:pt x="102" y="216"/>
                  </a:cubicBezTo>
                  <a:cubicBezTo>
                    <a:pt x="102" y="269"/>
                    <a:pt x="102" y="269"/>
                    <a:pt x="102" y="269"/>
                  </a:cubicBezTo>
                  <a:cubicBezTo>
                    <a:pt x="0" y="269"/>
                    <a:pt x="0" y="269"/>
                    <a:pt x="0" y="269"/>
                  </a:cubicBezTo>
                  <a:lnTo>
                    <a:pt x="0" y="0"/>
                  </a:lnTo>
                  <a:close/>
                  <a:moveTo>
                    <a:pt x="24" y="156"/>
                  </a:moveTo>
                  <a:cubicBezTo>
                    <a:pt x="77" y="156"/>
                    <a:pt x="77" y="156"/>
                    <a:pt x="77" y="156"/>
                  </a:cubicBezTo>
                  <a:cubicBezTo>
                    <a:pt x="77" y="186"/>
                    <a:pt x="77" y="186"/>
                    <a:pt x="77" y="186"/>
                  </a:cubicBezTo>
                  <a:cubicBezTo>
                    <a:pt x="24" y="186"/>
                    <a:pt x="24" y="186"/>
                    <a:pt x="24" y="186"/>
                  </a:cubicBezTo>
                  <a:lnTo>
                    <a:pt x="24" y="156"/>
                  </a:lnTo>
                  <a:close/>
                  <a:moveTo>
                    <a:pt x="176" y="199"/>
                  </a:moveTo>
                  <a:cubicBezTo>
                    <a:pt x="230" y="199"/>
                    <a:pt x="230" y="199"/>
                    <a:pt x="230" y="199"/>
                  </a:cubicBezTo>
                  <a:cubicBezTo>
                    <a:pt x="230" y="229"/>
                    <a:pt x="230" y="229"/>
                    <a:pt x="230" y="229"/>
                  </a:cubicBezTo>
                  <a:cubicBezTo>
                    <a:pt x="176" y="229"/>
                    <a:pt x="176" y="229"/>
                    <a:pt x="176" y="229"/>
                  </a:cubicBezTo>
                  <a:lnTo>
                    <a:pt x="176" y="199"/>
                  </a:lnTo>
                  <a:close/>
                  <a:moveTo>
                    <a:pt x="24" y="199"/>
                  </a:moveTo>
                  <a:cubicBezTo>
                    <a:pt x="77" y="199"/>
                    <a:pt x="77" y="199"/>
                    <a:pt x="77" y="199"/>
                  </a:cubicBezTo>
                  <a:cubicBezTo>
                    <a:pt x="77" y="229"/>
                    <a:pt x="77" y="229"/>
                    <a:pt x="77" y="229"/>
                  </a:cubicBezTo>
                  <a:cubicBezTo>
                    <a:pt x="24" y="229"/>
                    <a:pt x="24" y="229"/>
                    <a:pt x="24" y="229"/>
                  </a:cubicBezTo>
                  <a:lnTo>
                    <a:pt x="24" y="199"/>
                  </a:lnTo>
                  <a:close/>
                  <a:moveTo>
                    <a:pt x="24" y="28"/>
                  </a:moveTo>
                  <a:cubicBezTo>
                    <a:pt x="77" y="28"/>
                    <a:pt x="77" y="28"/>
                    <a:pt x="77" y="28"/>
                  </a:cubicBezTo>
                  <a:cubicBezTo>
                    <a:pt x="77" y="58"/>
                    <a:pt x="77" y="58"/>
                    <a:pt x="77" y="58"/>
                  </a:cubicBezTo>
                  <a:cubicBezTo>
                    <a:pt x="24" y="58"/>
                    <a:pt x="24" y="58"/>
                    <a:pt x="24" y="58"/>
                  </a:cubicBezTo>
                  <a:lnTo>
                    <a:pt x="24" y="28"/>
                  </a:lnTo>
                  <a:close/>
                  <a:moveTo>
                    <a:pt x="94" y="28"/>
                  </a:moveTo>
                  <a:cubicBezTo>
                    <a:pt x="159" y="28"/>
                    <a:pt x="159" y="28"/>
                    <a:pt x="159" y="28"/>
                  </a:cubicBezTo>
                  <a:cubicBezTo>
                    <a:pt x="159" y="58"/>
                    <a:pt x="159" y="58"/>
                    <a:pt x="159" y="58"/>
                  </a:cubicBezTo>
                  <a:cubicBezTo>
                    <a:pt x="94" y="58"/>
                    <a:pt x="94" y="58"/>
                    <a:pt x="94" y="58"/>
                  </a:cubicBezTo>
                  <a:lnTo>
                    <a:pt x="94" y="28"/>
                  </a:lnTo>
                  <a:close/>
                  <a:moveTo>
                    <a:pt x="176" y="28"/>
                  </a:moveTo>
                  <a:cubicBezTo>
                    <a:pt x="230" y="28"/>
                    <a:pt x="230" y="28"/>
                    <a:pt x="230" y="28"/>
                  </a:cubicBezTo>
                  <a:cubicBezTo>
                    <a:pt x="230" y="58"/>
                    <a:pt x="230" y="58"/>
                    <a:pt x="230" y="58"/>
                  </a:cubicBezTo>
                  <a:cubicBezTo>
                    <a:pt x="176" y="58"/>
                    <a:pt x="176" y="58"/>
                    <a:pt x="176" y="58"/>
                  </a:cubicBezTo>
                  <a:lnTo>
                    <a:pt x="176" y="28"/>
                  </a:lnTo>
                  <a:close/>
                  <a:moveTo>
                    <a:pt x="24" y="71"/>
                  </a:moveTo>
                  <a:cubicBezTo>
                    <a:pt x="77" y="71"/>
                    <a:pt x="77" y="71"/>
                    <a:pt x="77" y="71"/>
                  </a:cubicBezTo>
                  <a:cubicBezTo>
                    <a:pt x="77" y="100"/>
                    <a:pt x="77" y="100"/>
                    <a:pt x="77" y="100"/>
                  </a:cubicBezTo>
                  <a:cubicBezTo>
                    <a:pt x="24" y="100"/>
                    <a:pt x="24" y="100"/>
                    <a:pt x="24" y="100"/>
                  </a:cubicBezTo>
                  <a:lnTo>
                    <a:pt x="24" y="71"/>
                  </a:lnTo>
                  <a:close/>
                  <a:moveTo>
                    <a:pt x="94" y="71"/>
                  </a:moveTo>
                  <a:cubicBezTo>
                    <a:pt x="159" y="71"/>
                    <a:pt x="159" y="71"/>
                    <a:pt x="159" y="71"/>
                  </a:cubicBezTo>
                  <a:cubicBezTo>
                    <a:pt x="159" y="100"/>
                    <a:pt x="159" y="100"/>
                    <a:pt x="159" y="100"/>
                  </a:cubicBezTo>
                  <a:cubicBezTo>
                    <a:pt x="94" y="100"/>
                    <a:pt x="94" y="100"/>
                    <a:pt x="94" y="100"/>
                  </a:cubicBezTo>
                  <a:lnTo>
                    <a:pt x="94" y="71"/>
                  </a:lnTo>
                  <a:close/>
                  <a:moveTo>
                    <a:pt x="176" y="71"/>
                  </a:moveTo>
                  <a:cubicBezTo>
                    <a:pt x="230" y="71"/>
                    <a:pt x="230" y="71"/>
                    <a:pt x="230" y="71"/>
                  </a:cubicBezTo>
                  <a:cubicBezTo>
                    <a:pt x="230" y="100"/>
                    <a:pt x="230" y="100"/>
                    <a:pt x="230" y="100"/>
                  </a:cubicBezTo>
                  <a:cubicBezTo>
                    <a:pt x="176" y="100"/>
                    <a:pt x="176" y="100"/>
                    <a:pt x="176" y="100"/>
                  </a:cubicBezTo>
                  <a:lnTo>
                    <a:pt x="176" y="71"/>
                  </a:lnTo>
                  <a:close/>
                  <a:moveTo>
                    <a:pt x="24" y="114"/>
                  </a:moveTo>
                  <a:cubicBezTo>
                    <a:pt x="77" y="114"/>
                    <a:pt x="77" y="114"/>
                    <a:pt x="77" y="114"/>
                  </a:cubicBezTo>
                  <a:cubicBezTo>
                    <a:pt x="77" y="143"/>
                    <a:pt x="77" y="143"/>
                    <a:pt x="77" y="143"/>
                  </a:cubicBezTo>
                  <a:cubicBezTo>
                    <a:pt x="24" y="143"/>
                    <a:pt x="24" y="143"/>
                    <a:pt x="24" y="143"/>
                  </a:cubicBezTo>
                  <a:lnTo>
                    <a:pt x="24" y="114"/>
                  </a:lnTo>
                  <a:close/>
                  <a:moveTo>
                    <a:pt x="94" y="114"/>
                  </a:moveTo>
                  <a:cubicBezTo>
                    <a:pt x="159" y="114"/>
                    <a:pt x="159" y="114"/>
                    <a:pt x="159" y="114"/>
                  </a:cubicBezTo>
                  <a:cubicBezTo>
                    <a:pt x="159" y="143"/>
                    <a:pt x="159" y="143"/>
                    <a:pt x="159" y="143"/>
                  </a:cubicBezTo>
                  <a:cubicBezTo>
                    <a:pt x="94" y="143"/>
                    <a:pt x="94" y="143"/>
                    <a:pt x="94" y="143"/>
                  </a:cubicBezTo>
                  <a:lnTo>
                    <a:pt x="94" y="114"/>
                  </a:lnTo>
                  <a:close/>
                  <a:moveTo>
                    <a:pt x="176" y="114"/>
                  </a:moveTo>
                  <a:cubicBezTo>
                    <a:pt x="230" y="114"/>
                    <a:pt x="230" y="114"/>
                    <a:pt x="230" y="114"/>
                  </a:cubicBezTo>
                  <a:cubicBezTo>
                    <a:pt x="230" y="143"/>
                    <a:pt x="230" y="143"/>
                    <a:pt x="230" y="143"/>
                  </a:cubicBezTo>
                  <a:cubicBezTo>
                    <a:pt x="176" y="143"/>
                    <a:pt x="176" y="143"/>
                    <a:pt x="176" y="143"/>
                  </a:cubicBezTo>
                  <a:lnTo>
                    <a:pt x="176" y="114"/>
                  </a:lnTo>
                  <a:close/>
                  <a:moveTo>
                    <a:pt x="94" y="156"/>
                  </a:moveTo>
                  <a:cubicBezTo>
                    <a:pt x="159" y="156"/>
                    <a:pt x="159" y="156"/>
                    <a:pt x="159" y="156"/>
                  </a:cubicBezTo>
                  <a:cubicBezTo>
                    <a:pt x="159" y="186"/>
                    <a:pt x="159" y="186"/>
                    <a:pt x="159" y="186"/>
                  </a:cubicBezTo>
                  <a:cubicBezTo>
                    <a:pt x="94" y="186"/>
                    <a:pt x="94" y="186"/>
                    <a:pt x="94" y="186"/>
                  </a:cubicBezTo>
                  <a:lnTo>
                    <a:pt x="94" y="156"/>
                  </a:lnTo>
                  <a:close/>
                  <a:moveTo>
                    <a:pt x="176" y="156"/>
                  </a:moveTo>
                  <a:cubicBezTo>
                    <a:pt x="230" y="156"/>
                    <a:pt x="230" y="156"/>
                    <a:pt x="230" y="156"/>
                  </a:cubicBezTo>
                  <a:cubicBezTo>
                    <a:pt x="230" y="186"/>
                    <a:pt x="230" y="186"/>
                    <a:pt x="230" y="186"/>
                  </a:cubicBezTo>
                  <a:cubicBezTo>
                    <a:pt x="176" y="186"/>
                    <a:pt x="176" y="186"/>
                    <a:pt x="176" y="186"/>
                  </a:cubicBezTo>
                  <a:lnTo>
                    <a:pt x="176" y="156"/>
                  </a:lnTo>
                  <a:close/>
                </a:path>
              </a:pathLst>
            </a:custGeom>
            <a:solidFill>
              <a:srgbClr val="F9D600"/>
            </a:solidFill>
            <a:ln w="12700">
              <a:solidFill>
                <a:schemeClr val="bg1">
                  <a:lumMod val="85000"/>
                </a:schemeClr>
              </a:solid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18" name="Group 117">
              <a:extLst>
                <a:ext uri="{FF2B5EF4-FFF2-40B4-BE49-F238E27FC236}">
                  <a16:creationId xmlns:a16="http://schemas.microsoft.com/office/drawing/2014/main" id="{70F06770-D858-4031-972D-CD0FB960F6C3}"/>
                </a:ext>
              </a:extLst>
            </p:cNvPr>
            <p:cNvGrpSpPr/>
            <p:nvPr/>
          </p:nvGrpSpPr>
          <p:grpSpPr>
            <a:xfrm>
              <a:off x="7875551" y="2009320"/>
              <a:ext cx="644414" cy="354523"/>
              <a:chOff x="7632701" y="938213"/>
              <a:chExt cx="1139825" cy="627063"/>
            </a:xfrm>
            <a:solidFill>
              <a:schemeClr val="accent6"/>
            </a:solidFill>
          </p:grpSpPr>
          <p:sp>
            <p:nvSpPr>
              <p:cNvPr id="133" name="Freeform 25">
                <a:extLst>
                  <a:ext uri="{FF2B5EF4-FFF2-40B4-BE49-F238E27FC236}">
                    <a16:creationId xmlns:a16="http://schemas.microsoft.com/office/drawing/2014/main" id="{E161B104-D3C7-4BFD-814E-25A542C25514}"/>
                  </a:ext>
                </a:extLst>
              </p:cNvPr>
              <p:cNvSpPr>
                <a:spLocks/>
              </p:cNvSpPr>
              <p:nvPr/>
            </p:nvSpPr>
            <p:spPr bwMode="auto">
              <a:xfrm>
                <a:off x="8118476" y="1366838"/>
                <a:ext cx="163513" cy="80963"/>
              </a:xfrm>
              <a:custGeom>
                <a:avLst/>
                <a:gdLst>
                  <a:gd name="T0" fmla="*/ 0 w 36"/>
                  <a:gd name="T1" fmla="*/ 18 h 18"/>
                  <a:gd name="T2" fmla="*/ 18 w 36"/>
                  <a:gd name="T3" fmla="*/ 0 h 18"/>
                  <a:gd name="T4" fmla="*/ 36 w 36"/>
                  <a:gd name="T5" fmla="*/ 18 h 18"/>
                  <a:gd name="T6" fmla="*/ 0 w 36"/>
                  <a:gd name="T7" fmla="*/ 18 h 18"/>
                </a:gdLst>
                <a:ahLst/>
                <a:cxnLst>
                  <a:cxn ang="0">
                    <a:pos x="T0" y="T1"/>
                  </a:cxn>
                  <a:cxn ang="0">
                    <a:pos x="T2" y="T3"/>
                  </a:cxn>
                  <a:cxn ang="0">
                    <a:pos x="T4" y="T5"/>
                  </a:cxn>
                  <a:cxn ang="0">
                    <a:pos x="T6" y="T7"/>
                  </a:cxn>
                </a:cxnLst>
                <a:rect l="0" t="0" r="r" b="b"/>
                <a:pathLst>
                  <a:path w="36" h="18">
                    <a:moveTo>
                      <a:pt x="0" y="18"/>
                    </a:moveTo>
                    <a:cubicBezTo>
                      <a:pt x="0" y="8"/>
                      <a:pt x="8" y="0"/>
                      <a:pt x="18" y="0"/>
                    </a:cubicBezTo>
                    <a:cubicBezTo>
                      <a:pt x="28" y="0"/>
                      <a:pt x="36" y="8"/>
                      <a:pt x="36" y="18"/>
                    </a:cubicBezTo>
                    <a:lnTo>
                      <a:pt x="0" y="18"/>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 name="Rectangle 26">
                <a:extLst>
                  <a:ext uri="{FF2B5EF4-FFF2-40B4-BE49-F238E27FC236}">
                    <a16:creationId xmlns:a16="http://schemas.microsoft.com/office/drawing/2014/main" id="{2935021F-234D-4077-B25C-210DDC3A5363}"/>
                  </a:ext>
                </a:extLst>
              </p:cNvPr>
              <p:cNvSpPr>
                <a:spLocks noChangeArrowheads="1"/>
              </p:cNvSpPr>
              <p:nvPr/>
            </p:nvSpPr>
            <p:spPr bwMode="auto">
              <a:xfrm>
                <a:off x="8397876" y="1050926"/>
                <a:ext cx="374650" cy="514350"/>
              </a:xfrm>
              <a:prstGeom prst="rect">
                <a:avLst/>
              </a:prstGeom>
              <a:solidFill>
                <a:srgbClr val="F9D600"/>
              </a:solidFill>
              <a:ln w="12700">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 name="Rectangle 27">
                <a:extLst>
                  <a:ext uri="{FF2B5EF4-FFF2-40B4-BE49-F238E27FC236}">
                    <a16:creationId xmlns:a16="http://schemas.microsoft.com/office/drawing/2014/main" id="{505D77EF-6BB1-4080-B70A-7A06F7D41437}"/>
                  </a:ext>
                </a:extLst>
              </p:cNvPr>
              <p:cNvSpPr>
                <a:spLocks noChangeArrowheads="1"/>
              </p:cNvSpPr>
              <p:nvPr/>
            </p:nvSpPr>
            <p:spPr bwMode="auto">
              <a:xfrm>
                <a:off x="7632701" y="1050926"/>
                <a:ext cx="373063" cy="514350"/>
              </a:xfrm>
              <a:prstGeom prst="rect">
                <a:avLst/>
              </a:prstGeom>
              <a:solidFill>
                <a:srgbClr val="F9D600"/>
              </a:solidFill>
              <a:ln w="12700">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 name="Rectangle 28">
                <a:extLst>
                  <a:ext uri="{FF2B5EF4-FFF2-40B4-BE49-F238E27FC236}">
                    <a16:creationId xmlns:a16="http://schemas.microsoft.com/office/drawing/2014/main" id="{7201E6B0-8CE8-4250-8266-091F4C1C0F3C}"/>
                  </a:ext>
                </a:extLst>
              </p:cNvPr>
              <p:cNvSpPr>
                <a:spLocks noChangeArrowheads="1"/>
              </p:cNvSpPr>
              <p:nvPr/>
            </p:nvSpPr>
            <p:spPr bwMode="auto">
              <a:xfrm>
                <a:off x="8150226" y="1474788"/>
                <a:ext cx="100013" cy="90488"/>
              </a:xfrm>
              <a:prstGeom prst="rect">
                <a:avLst/>
              </a:prstGeom>
              <a:solidFill>
                <a:srgbClr val="F9D600"/>
              </a:solidFill>
              <a:ln w="12700">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 name="Freeform 29">
                <a:extLst>
                  <a:ext uri="{FF2B5EF4-FFF2-40B4-BE49-F238E27FC236}">
                    <a16:creationId xmlns:a16="http://schemas.microsoft.com/office/drawing/2014/main" id="{A6A047CC-7847-423A-B4E7-E91A914AFFC6}"/>
                  </a:ext>
                </a:extLst>
              </p:cNvPr>
              <p:cNvSpPr>
                <a:spLocks/>
              </p:cNvSpPr>
              <p:nvPr/>
            </p:nvSpPr>
            <p:spPr bwMode="auto">
              <a:xfrm>
                <a:off x="7772401" y="938213"/>
                <a:ext cx="860425" cy="627063"/>
              </a:xfrm>
              <a:custGeom>
                <a:avLst/>
                <a:gdLst>
                  <a:gd name="T0" fmla="*/ 0 w 542"/>
                  <a:gd name="T1" fmla="*/ 0 h 395"/>
                  <a:gd name="T2" fmla="*/ 0 w 542"/>
                  <a:gd name="T3" fmla="*/ 54 h 395"/>
                  <a:gd name="T4" fmla="*/ 164 w 542"/>
                  <a:gd name="T5" fmla="*/ 54 h 395"/>
                  <a:gd name="T6" fmla="*/ 164 w 542"/>
                  <a:gd name="T7" fmla="*/ 395 h 395"/>
                  <a:gd name="T8" fmla="*/ 164 w 542"/>
                  <a:gd name="T9" fmla="*/ 395 h 395"/>
                  <a:gd name="T10" fmla="*/ 213 w 542"/>
                  <a:gd name="T11" fmla="*/ 395 h 395"/>
                  <a:gd name="T12" fmla="*/ 213 w 542"/>
                  <a:gd name="T13" fmla="*/ 338 h 395"/>
                  <a:gd name="T14" fmla="*/ 199 w 542"/>
                  <a:gd name="T15" fmla="*/ 338 h 395"/>
                  <a:gd name="T16" fmla="*/ 199 w 542"/>
                  <a:gd name="T17" fmla="*/ 256 h 395"/>
                  <a:gd name="T18" fmla="*/ 338 w 542"/>
                  <a:gd name="T19" fmla="*/ 256 h 395"/>
                  <a:gd name="T20" fmla="*/ 338 w 542"/>
                  <a:gd name="T21" fmla="*/ 338 h 395"/>
                  <a:gd name="T22" fmla="*/ 326 w 542"/>
                  <a:gd name="T23" fmla="*/ 338 h 395"/>
                  <a:gd name="T24" fmla="*/ 326 w 542"/>
                  <a:gd name="T25" fmla="*/ 395 h 395"/>
                  <a:gd name="T26" fmla="*/ 377 w 542"/>
                  <a:gd name="T27" fmla="*/ 395 h 395"/>
                  <a:gd name="T28" fmla="*/ 377 w 542"/>
                  <a:gd name="T29" fmla="*/ 54 h 395"/>
                  <a:gd name="T30" fmla="*/ 542 w 542"/>
                  <a:gd name="T31" fmla="*/ 54 h 395"/>
                  <a:gd name="T32" fmla="*/ 542 w 542"/>
                  <a:gd name="T33" fmla="*/ 0 h 395"/>
                  <a:gd name="T34" fmla="*/ 0 w 542"/>
                  <a:gd name="T35"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2" h="395">
                    <a:moveTo>
                      <a:pt x="0" y="0"/>
                    </a:moveTo>
                    <a:lnTo>
                      <a:pt x="0" y="54"/>
                    </a:lnTo>
                    <a:lnTo>
                      <a:pt x="164" y="54"/>
                    </a:lnTo>
                    <a:lnTo>
                      <a:pt x="164" y="395"/>
                    </a:lnTo>
                    <a:lnTo>
                      <a:pt x="164" y="395"/>
                    </a:lnTo>
                    <a:lnTo>
                      <a:pt x="213" y="395"/>
                    </a:lnTo>
                    <a:lnTo>
                      <a:pt x="213" y="338"/>
                    </a:lnTo>
                    <a:lnTo>
                      <a:pt x="199" y="338"/>
                    </a:lnTo>
                    <a:lnTo>
                      <a:pt x="199" y="256"/>
                    </a:lnTo>
                    <a:lnTo>
                      <a:pt x="338" y="256"/>
                    </a:lnTo>
                    <a:lnTo>
                      <a:pt x="338" y="338"/>
                    </a:lnTo>
                    <a:lnTo>
                      <a:pt x="326" y="338"/>
                    </a:lnTo>
                    <a:lnTo>
                      <a:pt x="326" y="395"/>
                    </a:lnTo>
                    <a:lnTo>
                      <a:pt x="377" y="395"/>
                    </a:lnTo>
                    <a:lnTo>
                      <a:pt x="377" y="54"/>
                    </a:lnTo>
                    <a:lnTo>
                      <a:pt x="542" y="54"/>
                    </a:lnTo>
                    <a:lnTo>
                      <a:pt x="542" y="0"/>
                    </a:lnTo>
                    <a:lnTo>
                      <a:pt x="0" y="0"/>
                    </a:lnTo>
                    <a:close/>
                  </a:path>
                </a:pathLst>
              </a:custGeom>
              <a:solidFill>
                <a:srgbClr val="F9D600"/>
              </a:solidFill>
              <a:ln w="12700">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 name="Freeform 30">
                <a:extLst>
                  <a:ext uri="{FF2B5EF4-FFF2-40B4-BE49-F238E27FC236}">
                    <a16:creationId xmlns:a16="http://schemas.microsoft.com/office/drawing/2014/main" id="{7CFA4089-D856-413E-B1CD-2FF2FA22896B}"/>
                  </a:ext>
                </a:extLst>
              </p:cNvPr>
              <p:cNvSpPr>
                <a:spLocks/>
              </p:cNvSpPr>
              <p:nvPr/>
            </p:nvSpPr>
            <p:spPr bwMode="auto">
              <a:xfrm>
                <a:off x="8118476" y="1366838"/>
                <a:ext cx="163513" cy="80963"/>
              </a:xfrm>
              <a:custGeom>
                <a:avLst/>
                <a:gdLst>
                  <a:gd name="T0" fmla="*/ 18 w 36"/>
                  <a:gd name="T1" fmla="*/ 0 h 18"/>
                  <a:gd name="T2" fmla="*/ 0 w 36"/>
                  <a:gd name="T3" fmla="*/ 18 h 18"/>
                  <a:gd name="T4" fmla="*/ 36 w 36"/>
                  <a:gd name="T5" fmla="*/ 18 h 18"/>
                  <a:gd name="T6" fmla="*/ 18 w 36"/>
                  <a:gd name="T7" fmla="*/ 0 h 18"/>
                </a:gdLst>
                <a:ahLst/>
                <a:cxnLst>
                  <a:cxn ang="0">
                    <a:pos x="T0" y="T1"/>
                  </a:cxn>
                  <a:cxn ang="0">
                    <a:pos x="T2" y="T3"/>
                  </a:cxn>
                  <a:cxn ang="0">
                    <a:pos x="T4" y="T5"/>
                  </a:cxn>
                  <a:cxn ang="0">
                    <a:pos x="T6" y="T7"/>
                  </a:cxn>
                </a:cxnLst>
                <a:rect l="0" t="0" r="r" b="b"/>
                <a:pathLst>
                  <a:path w="36" h="18">
                    <a:moveTo>
                      <a:pt x="18" y="0"/>
                    </a:moveTo>
                    <a:cubicBezTo>
                      <a:pt x="8" y="0"/>
                      <a:pt x="0" y="8"/>
                      <a:pt x="0" y="18"/>
                    </a:cubicBezTo>
                    <a:cubicBezTo>
                      <a:pt x="36" y="18"/>
                      <a:pt x="36" y="18"/>
                      <a:pt x="36" y="18"/>
                    </a:cubicBezTo>
                    <a:cubicBezTo>
                      <a:pt x="36" y="8"/>
                      <a:pt x="28" y="0"/>
                      <a:pt x="18" y="0"/>
                    </a:cubicBezTo>
                    <a:close/>
                  </a:path>
                </a:pathLst>
              </a:custGeom>
              <a:solidFill>
                <a:srgbClr val="F9D600"/>
              </a:solidFill>
              <a:ln w="12700">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pic>
          <p:nvPicPr>
            <p:cNvPr id="119" name="Graphic 118" descr="Building outline">
              <a:extLst>
                <a:ext uri="{FF2B5EF4-FFF2-40B4-BE49-F238E27FC236}">
                  <a16:creationId xmlns:a16="http://schemas.microsoft.com/office/drawing/2014/main" id="{7A04E842-1F4C-4765-B34D-B83C4B9E7A4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744793" y="1891631"/>
              <a:ext cx="528042" cy="528042"/>
            </a:xfrm>
            <a:prstGeom prst="rect">
              <a:avLst/>
            </a:prstGeom>
          </p:spPr>
        </p:pic>
        <p:pic>
          <p:nvPicPr>
            <p:cNvPr id="120" name="Graphic 119" descr="City outline">
              <a:extLst>
                <a:ext uri="{FF2B5EF4-FFF2-40B4-BE49-F238E27FC236}">
                  <a16:creationId xmlns:a16="http://schemas.microsoft.com/office/drawing/2014/main" id="{D52C3CF8-CB54-4D16-A04F-C2DF27B586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409939" y="1923273"/>
              <a:ext cx="558100" cy="558100"/>
            </a:xfrm>
            <a:prstGeom prst="rect">
              <a:avLst/>
            </a:prstGeom>
          </p:spPr>
        </p:pic>
        <p:sp>
          <p:nvSpPr>
            <p:cNvPr id="121" name="TextBox 120">
              <a:extLst>
                <a:ext uri="{FF2B5EF4-FFF2-40B4-BE49-F238E27FC236}">
                  <a16:creationId xmlns:a16="http://schemas.microsoft.com/office/drawing/2014/main" id="{76E32019-22F8-4DF0-97BD-5E62F7601D71}"/>
                </a:ext>
              </a:extLst>
            </p:cNvPr>
            <p:cNvSpPr txBox="1"/>
            <p:nvPr/>
          </p:nvSpPr>
          <p:spPr>
            <a:xfrm>
              <a:off x="6187347" y="2421214"/>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A</a:t>
              </a:r>
            </a:p>
          </p:txBody>
        </p:sp>
        <p:sp>
          <p:nvSpPr>
            <p:cNvPr id="122" name="TextBox 121">
              <a:extLst>
                <a:ext uri="{FF2B5EF4-FFF2-40B4-BE49-F238E27FC236}">
                  <a16:creationId xmlns:a16="http://schemas.microsoft.com/office/drawing/2014/main" id="{EEA5773B-503D-4223-B37E-A32B767E7A4A}"/>
                </a:ext>
              </a:extLst>
            </p:cNvPr>
            <p:cNvSpPr txBox="1"/>
            <p:nvPr/>
          </p:nvSpPr>
          <p:spPr>
            <a:xfrm>
              <a:off x="7026826" y="2407028"/>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B</a:t>
              </a:r>
            </a:p>
          </p:txBody>
        </p:sp>
        <p:sp>
          <p:nvSpPr>
            <p:cNvPr id="123" name="TextBox 122">
              <a:extLst>
                <a:ext uri="{FF2B5EF4-FFF2-40B4-BE49-F238E27FC236}">
                  <a16:creationId xmlns:a16="http://schemas.microsoft.com/office/drawing/2014/main" id="{58FCEC7E-F6F9-4580-8060-A130EF373394}"/>
                </a:ext>
              </a:extLst>
            </p:cNvPr>
            <p:cNvSpPr txBox="1"/>
            <p:nvPr/>
          </p:nvSpPr>
          <p:spPr>
            <a:xfrm>
              <a:off x="7866305" y="2409865"/>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C</a:t>
              </a:r>
            </a:p>
          </p:txBody>
        </p:sp>
        <p:sp>
          <p:nvSpPr>
            <p:cNvPr id="124" name="TextBox 123">
              <a:extLst>
                <a:ext uri="{FF2B5EF4-FFF2-40B4-BE49-F238E27FC236}">
                  <a16:creationId xmlns:a16="http://schemas.microsoft.com/office/drawing/2014/main" id="{25E1B515-CCD2-4DEF-AB8A-DD1878E16164}"/>
                </a:ext>
              </a:extLst>
            </p:cNvPr>
            <p:cNvSpPr txBox="1"/>
            <p:nvPr/>
          </p:nvSpPr>
          <p:spPr>
            <a:xfrm>
              <a:off x="8705784" y="2412702"/>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D</a:t>
              </a:r>
            </a:p>
          </p:txBody>
        </p:sp>
        <p:sp>
          <p:nvSpPr>
            <p:cNvPr id="125" name="TextBox 124">
              <a:extLst>
                <a:ext uri="{FF2B5EF4-FFF2-40B4-BE49-F238E27FC236}">
                  <a16:creationId xmlns:a16="http://schemas.microsoft.com/office/drawing/2014/main" id="{0C1A5A03-FAF4-4D58-9A9D-6A4F7558EC78}"/>
                </a:ext>
              </a:extLst>
            </p:cNvPr>
            <p:cNvSpPr txBox="1"/>
            <p:nvPr/>
          </p:nvSpPr>
          <p:spPr>
            <a:xfrm>
              <a:off x="9545263" y="2418376"/>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E</a:t>
              </a:r>
            </a:p>
          </p:txBody>
        </p:sp>
        <p:sp>
          <p:nvSpPr>
            <p:cNvPr id="126" name="TextBox 125">
              <a:extLst>
                <a:ext uri="{FF2B5EF4-FFF2-40B4-BE49-F238E27FC236}">
                  <a16:creationId xmlns:a16="http://schemas.microsoft.com/office/drawing/2014/main" id="{D53CF59B-CD37-4111-8E36-35C70C9B606C}"/>
                </a:ext>
              </a:extLst>
            </p:cNvPr>
            <p:cNvSpPr txBox="1"/>
            <p:nvPr/>
          </p:nvSpPr>
          <p:spPr>
            <a:xfrm>
              <a:off x="10384743" y="2415539"/>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F</a:t>
              </a:r>
            </a:p>
          </p:txBody>
        </p:sp>
        <p:sp>
          <p:nvSpPr>
            <p:cNvPr id="127" name="Rectangle: Rounded Corners 126">
              <a:extLst>
                <a:ext uri="{FF2B5EF4-FFF2-40B4-BE49-F238E27FC236}">
                  <a16:creationId xmlns:a16="http://schemas.microsoft.com/office/drawing/2014/main" id="{40BD2617-7092-48B8-929C-FE140FA12127}"/>
                </a:ext>
              </a:extLst>
            </p:cNvPr>
            <p:cNvSpPr/>
            <p:nvPr/>
          </p:nvSpPr>
          <p:spPr>
            <a:xfrm>
              <a:off x="6267222" y="2790401"/>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3.4</a:t>
              </a:r>
            </a:p>
          </p:txBody>
        </p:sp>
        <p:sp>
          <p:nvSpPr>
            <p:cNvPr id="128" name="Rectangle: Rounded Corners 127">
              <a:extLst>
                <a:ext uri="{FF2B5EF4-FFF2-40B4-BE49-F238E27FC236}">
                  <a16:creationId xmlns:a16="http://schemas.microsoft.com/office/drawing/2014/main" id="{1E43CEEF-B5A0-441C-9B7F-C0A9DF2AD388}"/>
                </a:ext>
              </a:extLst>
            </p:cNvPr>
            <p:cNvSpPr/>
            <p:nvPr/>
          </p:nvSpPr>
          <p:spPr>
            <a:xfrm>
              <a:off x="7120715" y="2791578"/>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3.7</a:t>
              </a:r>
            </a:p>
          </p:txBody>
        </p:sp>
        <p:sp>
          <p:nvSpPr>
            <p:cNvPr id="129" name="Rectangle: Rounded Corners 128">
              <a:extLst>
                <a:ext uri="{FF2B5EF4-FFF2-40B4-BE49-F238E27FC236}">
                  <a16:creationId xmlns:a16="http://schemas.microsoft.com/office/drawing/2014/main" id="{DC297643-5C74-4F4C-887C-7EFC99D070BA}"/>
                </a:ext>
              </a:extLst>
            </p:cNvPr>
            <p:cNvSpPr/>
            <p:nvPr/>
          </p:nvSpPr>
          <p:spPr>
            <a:xfrm>
              <a:off x="7954532" y="2788125"/>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3.6</a:t>
              </a:r>
            </a:p>
          </p:txBody>
        </p:sp>
        <p:sp>
          <p:nvSpPr>
            <p:cNvPr id="130" name="Rectangle: Rounded Corners 129">
              <a:extLst>
                <a:ext uri="{FF2B5EF4-FFF2-40B4-BE49-F238E27FC236}">
                  <a16:creationId xmlns:a16="http://schemas.microsoft.com/office/drawing/2014/main" id="{3E820788-DB17-4EDC-9433-60F45DF45D79}"/>
                </a:ext>
              </a:extLst>
            </p:cNvPr>
            <p:cNvSpPr/>
            <p:nvPr/>
          </p:nvSpPr>
          <p:spPr>
            <a:xfrm>
              <a:off x="8790349" y="2797529"/>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3.6</a:t>
              </a:r>
            </a:p>
          </p:txBody>
        </p:sp>
        <p:sp>
          <p:nvSpPr>
            <p:cNvPr id="131" name="Rectangle: Rounded Corners 130">
              <a:extLst>
                <a:ext uri="{FF2B5EF4-FFF2-40B4-BE49-F238E27FC236}">
                  <a16:creationId xmlns:a16="http://schemas.microsoft.com/office/drawing/2014/main" id="{A766821F-2F69-43CF-A859-FBAA218E98A5}"/>
                </a:ext>
              </a:extLst>
            </p:cNvPr>
            <p:cNvSpPr/>
            <p:nvPr/>
          </p:nvSpPr>
          <p:spPr>
            <a:xfrm>
              <a:off x="9624166" y="2798949"/>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3.8</a:t>
              </a:r>
            </a:p>
          </p:txBody>
        </p:sp>
        <p:sp>
          <p:nvSpPr>
            <p:cNvPr id="132" name="Rectangle: Rounded Corners 131">
              <a:extLst>
                <a:ext uri="{FF2B5EF4-FFF2-40B4-BE49-F238E27FC236}">
                  <a16:creationId xmlns:a16="http://schemas.microsoft.com/office/drawing/2014/main" id="{1156BDF3-719A-47B3-A172-DD63F17E9FC2}"/>
                </a:ext>
              </a:extLst>
            </p:cNvPr>
            <p:cNvSpPr/>
            <p:nvPr/>
          </p:nvSpPr>
          <p:spPr>
            <a:xfrm>
              <a:off x="10469308" y="2788125"/>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4.1</a:t>
              </a:r>
            </a:p>
          </p:txBody>
        </p:sp>
      </p:grpSp>
    </p:spTree>
    <p:extLst>
      <p:ext uri="{BB962C8B-B14F-4D97-AF65-F5344CB8AC3E}">
        <p14:creationId xmlns:p14="http://schemas.microsoft.com/office/powerpoint/2010/main" val="1799057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6CFFE99F-2939-47BC-9FAF-D62032C45673}"/>
              </a:ext>
            </a:extLst>
          </p:cNvPr>
          <p:cNvSpPr/>
          <p:nvPr/>
        </p:nvSpPr>
        <p:spPr>
          <a:xfrm>
            <a:off x="0" y="5508421"/>
            <a:ext cx="12192000" cy="10474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Gerade Verbindung 62">
            <a:extLst>
              <a:ext uri="{FF2B5EF4-FFF2-40B4-BE49-F238E27FC236}">
                <a16:creationId xmlns:a16="http://schemas.microsoft.com/office/drawing/2014/main" id="{8576D568-3B15-43A7-853A-DB3A602C57DC}"/>
              </a:ext>
            </a:extLst>
          </p:cNvPr>
          <p:cNvCxnSpPr>
            <a:cxnSpLocks/>
          </p:cNvCxnSpPr>
          <p:nvPr/>
        </p:nvCxnSpPr>
        <p:spPr bwMode="gray">
          <a:xfrm>
            <a:off x="6086196" y="1420754"/>
            <a:ext cx="1947" cy="4663440"/>
          </a:xfrm>
          <a:prstGeom prst="line">
            <a:avLst/>
          </a:prstGeom>
          <a:noFill/>
          <a:ln w="19050" cap="flat" cmpd="sng" algn="ctr">
            <a:solidFill>
              <a:srgbClr val="C8C8C8"/>
            </a:solidFill>
            <a:prstDash val="sysDot"/>
          </a:ln>
          <a:effectLst/>
        </p:spPr>
      </p:cxnSp>
      <p:sp>
        <p:nvSpPr>
          <p:cNvPr id="67" name="Slide Number Placeholder 7">
            <a:extLst>
              <a:ext uri="{FF2B5EF4-FFF2-40B4-BE49-F238E27FC236}">
                <a16:creationId xmlns:a16="http://schemas.microsoft.com/office/drawing/2014/main" id="{054B0BC8-8E55-4E14-BF59-11FA58D44AB4}"/>
              </a:ext>
            </a:extLst>
          </p:cNvPr>
          <p:cNvSpPr txBox="1">
            <a:spLocks/>
          </p:cNvSpPr>
          <p:nvPr/>
        </p:nvSpPr>
        <p:spPr>
          <a:xfrm>
            <a:off x="8610600" y="6599919"/>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461C2B1-3C3A-47B0-ABA3-58C593760B37}" type="slidenum">
              <a:rPr lang="en-US" sz="1200" smtClean="0">
                <a:solidFill>
                  <a:schemeClr val="bg1"/>
                </a:solidFill>
                <a:latin typeface="Arial" panose="020B0604020202020204" pitchFamily="34" charset="0"/>
                <a:cs typeface="Arial" panose="020B0604020202020204" pitchFamily="34" charset="0"/>
              </a:rPr>
              <a:pPr algn="r"/>
              <a:t>17</a:t>
            </a:fld>
            <a:endParaRPr lang="en-US" sz="1200">
              <a:solidFill>
                <a:schemeClr val="bg1"/>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00197CEB-5460-4C6C-B10F-C5724618397F}"/>
              </a:ext>
            </a:extLst>
          </p:cNvPr>
          <p:cNvSpPr>
            <a:spLocks noGrp="1"/>
          </p:cNvSpPr>
          <p:nvPr>
            <p:ph type="title"/>
          </p:nvPr>
        </p:nvSpPr>
        <p:spPr/>
        <p:txBody>
          <a:bodyPr/>
          <a:lstStyle/>
          <a:p>
            <a:r>
              <a:rPr lang="en-US"/>
              <a:t>Change Dimension: Communications</a:t>
            </a:r>
          </a:p>
        </p:txBody>
      </p:sp>
      <p:graphicFrame>
        <p:nvGraphicFramePr>
          <p:cNvPr id="69" name="Table 68">
            <a:extLst>
              <a:ext uri="{FF2B5EF4-FFF2-40B4-BE49-F238E27FC236}">
                <a16:creationId xmlns:a16="http://schemas.microsoft.com/office/drawing/2014/main" id="{E54D2DAE-3718-4862-AA96-56088730D91A}"/>
              </a:ext>
            </a:extLst>
          </p:cNvPr>
          <p:cNvGraphicFramePr>
            <a:graphicFrameLocks noGrp="1"/>
          </p:cNvGraphicFramePr>
          <p:nvPr>
            <p:extLst>
              <p:ext uri="{D42A27DB-BD31-4B8C-83A1-F6EECF244321}">
                <p14:modId xmlns:p14="http://schemas.microsoft.com/office/powerpoint/2010/main" val="2993586775"/>
              </p:ext>
            </p:extLst>
          </p:nvPr>
        </p:nvGraphicFramePr>
        <p:xfrm>
          <a:off x="1134313" y="1608903"/>
          <a:ext cx="4718450" cy="2256655"/>
        </p:xfrm>
        <a:graphic>
          <a:graphicData uri="http://schemas.openxmlformats.org/drawingml/2006/table">
            <a:tbl>
              <a:tblPr firstRow="1" bandRow="1"/>
              <a:tblGrid>
                <a:gridCol w="1057436">
                  <a:extLst>
                    <a:ext uri="{9D8B030D-6E8A-4147-A177-3AD203B41FA5}">
                      <a16:colId xmlns:a16="http://schemas.microsoft.com/office/drawing/2014/main" val="20000"/>
                    </a:ext>
                  </a:extLst>
                </a:gridCol>
                <a:gridCol w="933327">
                  <a:extLst>
                    <a:ext uri="{9D8B030D-6E8A-4147-A177-3AD203B41FA5}">
                      <a16:colId xmlns:a16="http://schemas.microsoft.com/office/drawing/2014/main" val="20001"/>
                    </a:ext>
                  </a:extLst>
                </a:gridCol>
                <a:gridCol w="2727687">
                  <a:extLst>
                    <a:ext uri="{9D8B030D-6E8A-4147-A177-3AD203B41FA5}">
                      <a16:colId xmlns:a16="http://schemas.microsoft.com/office/drawing/2014/main" val="20002"/>
                    </a:ext>
                  </a:extLst>
                </a:gridCol>
              </a:tblGrid>
              <a:tr h="395102">
                <a:tc gridSpan="3">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en-US" sz="1600">
                          <a:solidFill>
                            <a:schemeClr val="tx1"/>
                          </a:solidFill>
                          <a:latin typeface="Arial" panose="020B0604020202020204" pitchFamily="34" charset="0"/>
                          <a:cs typeface="Arial" panose="020B0604020202020204" pitchFamily="34" charset="0"/>
                        </a:rPr>
                        <a:t>Readiness</a:t>
                      </a:r>
                      <a:r>
                        <a:rPr lang="en-US" sz="1600" baseline="0">
                          <a:solidFill>
                            <a:schemeClr val="tx1"/>
                          </a:solidFill>
                          <a:latin typeface="Arial" panose="020B0604020202020204" pitchFamily="34" charset="0"/>
                          <a:cs typeface="Arial" panose="020B0604020202020204" pitchFamily="34" charset="0"/>
                        </a:rPr>
                        <a:t> Response Score Tracking</a:t>
                      </a:r>
                      <a:endParaRPr lang="en-US" sz="16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noFill/>
                  </a:tcPr>
                </a:tc>
                <a:tc hMerge="1">
                  <a:txBody>
                    <a:bodyPr/>
                    <a:lstStyle/>
                    <a:p>
                      <a:pPr algn="ctr"/>
                      <a:endParaRPr lang="en-US" sz="1400"/>
                    </a:p>
                  </a:txBody>
                  <a:tcPr anchor="ctr">
                    <a:noFill/>
                  </a:tcPr>
                </a:tc>
                <a:tc hMerge="1">
                  <a:txBody>
                    <a:bodyPr/>
                    <a:lstStyle/>
                    <a:p>
                      <a:pPr algn="ctr"/>
                      <a:endParaRPr lang="en-US" sz="1400"/>
                    </a:p>
                  </a:txBody>
                  <a:tcPr anchor="ctr">
                    <a:noFill/>
                  </a:tcPr>
                </a:tc>
                <a:extLst>
                  <a:ext uri="{0D108BD9-81ED-4DB2-BD59-A6C34878D82A}">
                    <a16:rowId xmlns:a16="http://schemas.microsoft.com/office/drawing/2014/main" val="10000"/>
                  </a:ext>
                </a:extLst>
              </a:tr>
              <a:tr h="437465">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200" b="1">
                          <a:solidFill>
                            <a:schemeClr val="bg1"/>
                          </a:solidFill>
                          <a:latin typeface="Arial" panose="020B0604020202020204" pitchFamily="34" charset="0"/>
                          <a:cs typeface="Arial" panose="020B0604020202020204" pitchFamily="34" charset="0"/>
                        </a:rPr>
                        <a:t>Theme</a:t>
                      </a:r>
                    </a:p>
                  </a:txBody>
                  <a:tcPr anchor="ctr">
                    <a:lnL w="12700" cap="flat" cmpd="sng" algn="ctr">
                      <a:solidFill>
                        <a:schemeClr val="tx1"/>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200" b="1">
                          <a:solidFill>
                            <a:schemeClr val="bg1"/>
                          </a:solidFill>
                          <a:latin typeface="Arial" panose="020B0604020202020204" pitchFamily="34" charset="0"/>
                          <a:cs typeface="Arial" panose="020B0604020202020204" pitchFamily="34" charset="0"/>
                        </a:rPr>
                        <a:t>Score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200" b="1">
                          <a:solidFill>
                            <a:schemeClr val="bg1"/>
                          </a:solidFill>
                          <a:latin typeface="Arial" panose="020B0604020202020204" pitchFamily="34" charset="0"/>
                          <a:cs typeface="Arial" panose="020B0604020202020204" pitchFamily="34" charset="0"/>
                        </a:rPr>
                        <a:t>What</a:t>
                      </a:r>
                      <a:r>
                        <a:rPr lang="en-US" sz="1200" b="1" baseline="0">
                          <a:solidFill>
                            <a:schemeClr val="bg1"/>
                          </a:solidFill>
                          <a:latin typeface="Arial" panose="020B0604020202020204" pitchFamily="34" charset="0"/>
                          <a:cs typeface="Arial" panose="020B0604020202020204" pitchFamily="34" charset="0"/>
                        </a:rPr>
                        <a:t> This Score Means</a:t>
                      </a:r>
                      <a:endParaRPr lang="en-US" sz="1200" b="1">
                        <a:solidFill>
                          <a:schemeClr val="bg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ap="flat" cmpd="sng" algn="ctr">
                      <a:solidFill>
                        <a:schemeClr val="tx1"/>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712044">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rtl="0" fontAlgn="ctr"/>
                      <a:r>
                        <a:rPr lang="en-US" sz="1000" b="1" u="none" strike="noStrike">
                          <a:effectLst/>
                          <a:latin typeface="Arial" panose="020B0604020202020204" pitchFamily="34" charset="0"/>
                          <a:cs typeface="Arial" panose="020B0604020202020204" pitchFamily="34" charset="0"/>
                        </a:rPr>
                        <a:t>Q10: BrightPath Comms are </a:t>
                      </a:r>
                    </a:p>
                    <a:p>
                      <a:pPr algn="l" rtl="0" fontAlgn="ctr"/>
                      <a:r>
                        <a:rPr lang="en-US" sz="1000" b="1" u="none" strike="noStrike">
                          <a:effectLst/>
                          <a:latin typeface="Arial" panose="020B0604020202020204" pitchFamily="34" charset="0"/>
                          <a:cs typeface="Arial" panose="020B0604020202020204" pitchFamily="34" charset="0"/>
                        </a:rPr>
                        <a:t>Helpful</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lvl="0" indent="0" algn="ctr" defTabSz="914400" rtl="0" eaLnBrk="1" latinLnBrk="0" hangingPunct="1">
                        <a:buFont typeface="Arial" panose="020B0604020202020204" pitchFamily="34" charset="0"/>
                        <a:buNone/>
                      </a:pPr>
                      <a:r>
                        <a:rPr lang="en-US" sz="1200" b="1" kern="1200">
                          <a:solidFill>
                            <a:schemeClr val="tx1"/>
                          </a:solidFill>
                          <a:latin typeface="Arial" panose="020B0604020202020204" pitchFamily="34" charset="0"/>
                          <a:ea typeface="+mn-ea"/>
                          <a:cs typeface="Arial" panose="020B0604020202020204" pitchFamily="34" charset="0"/>
                        </a:rPr>
                        <a:t>3.0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B00"/>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a:solidFill>
                            <a:schemeClr val="dk1"/>
                          </a:solidFill>
                          <a:latin typeface="Arial"/>
                          <a:ea typeface="+mn-ea"/>
                          <a:cs typeface="+mn-cs"/>
                        </a:rPr>
                        <a:t>Leadership feels BrightPath communications are effective, but employees and managers are unsure.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a:latin typeface="Arial" panose="020B0604020202020204" pitchFamily="34" charset="0"/>
                        <a:cs typeface="Arial" panose="020B0604020202020204" pitchFamily="34" charset="0"/>
                      </a:endParaRPr>
                    </a:p>
                  </a:txBody>
                  <a:tcPr anchor="ctr">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12044">
                <a:tc>
                  <a:txBody>
                    <a:bodyPr/>
                    <a:lstStyle/>
                    <a:p>
                      <a:pPr algn="l" rtl="0" fontAlgn="ctr"/>
                      <a:r>
                        <a:rPr lang="en-US" sz="1000" b="1" i="0" u="none" strike="noStrike">
                          <a:solidFill>
                            <a:srgbClr val="000000"/>
                          </a:solidFill>
                          <a:effectLst/>
                          <a:latin typeface="Arial" panose="020B0604020202020204" pitchFamily="34" charset="0"/>
                          <a:cs typeface="Arial" panose="020B0604020202020204" pitchFamily="34" charset="0"/>
                        </a:rPr>
                        <a:t>Q13: Effective  Feedback Mechanisms</a:t>
                      </a:r>
                    </a:p>
                  </a:txBody>
                  <a:tcPr marL="0" marR="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lvl="0" indent="0" algn="ctr" defTabSz="914400" rtl="0" eaLnBrk="1" latinLnBrk="0" hangingPunct="1">
                        <a:buFont typeface="Arial" panose="020B0604020202020204" pitchFamily="34" charset="0"/>
                        <a:buNone/>
                      </a:pPr>
                      <a:r>
                        <a:rPr lang="en-US" sz="1200" b="1" kern="1200">
                          <a:solidFill>
                            <a:schemeClr val="tx1"/>
                          </a:solidFill>
                          <a:latin typeface="Arial" panose="020B0604020202020204" pitchFamily="34" charset="0"/>
                          <a:ea typeface="+mn-ea"/>
                          <a:cs typeface="Arial" panose="020B0604020202020204" pitchFamily="34" charset="0"/>
                        </a:rPr>
                        <a:t>3.2</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B00"/>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a:latin typeface="Arial" panose="020B0604020202020204" pitchFamily="34" charset="0"/>
                          <a:cs typeface="Arial" panose="020B0604020202020204" pitchFamily="34" charset="0"/>
                        </a:rPr>
                        <a:t>Respondents are neutral about having access to channels or the ability to provide feedback for the BrightPath project.</a:t>
                      </a:r>
                    </a:p>
                  </a:txBody>
                  <a:tcPr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7581643"/>
                  </a:ext>
                </a:extLst>
              </a:tr>
            </a:tbl>
          </a:graphicData>
        </a:graphic>
      </p:graphicFrame>
      <p:sp>
        <p:nvSpPr>
          <p:cNvPr id="55" name="Textfeld 778">
            <a:extLst>
              <a:ext uri="{FF2B5EF4-FFF2-40B4-BE49-F238E27FC236}">
                <a16:creationId xmlns:a16="http://schemas.microsoft.com/office/drawing/2014/main" id="{06A262D0-9047-4C6B-956C-BDFA5DF68A85}"/>
              </a:ext>
            </a:extLst>
          </p:cNvPr>
          <p:cNvSpPr txBox="1"/>
          <p:nvPr/>
        </p:nvSpPr>
        <p:spPr bwMode="gray">
          <a:xfrm>
            <a:off x="6261162" y="1572758"/>
            <a:ext cx="3936012" cy="358701"/>
          </a:xfrm>
          <a:prstGeom prst="rect">
            <a:avLst/>
          </a:prstGeom>
          <a:noFill/>
        </p:spPr>
        <p:txBody>
          <a:bodyPr wrap="square" lIns="72000" tIns="0" rIns="180000" bIns="0" rtlCol="0" anchor="ctr">
            <a:noAutofit/>
          </a:bodyPr>
          <a:lstStyle/>
          <a:p>
            <a:pPr>
              <a:spcAft>
                <a:spcPts val="300"/>
              </a:spcAft>
            </a:pPr>
            <a:r>
              <a:rPr lang="de-DE" sz="1600" b="1">
                <a:solidFill>
                  <a:prstClr val="black"/>
                </a:solidFill>
                <a:latin typeface="Arial"/>
              </a:rPr>
              <a:t>Readiness Score by Cohort</a:t>
            </a:r>
          </a:p>
        </p:txBody>
      </p:sp>
      <p:cxnSp>
        <p:nvCxnSpPr>
          <p:cNvPr id="68" name="Gerade Verbindung 352">
            <a:extLst>
              <a:ext uri="{FF2B5EF4-FFF2-40B4-BE49-F238E27FC236}">
                <a16:creationId xmlns:a16="http://schemas.microsoft.com/office/drawing/2014/main" id="{3DDC0AF4-B683-4F58-8E8E-BCACE20ACDDE}"/>
              </a:ext>
            </a:extLst>
          </p:cNvPr>
          <p:cNvCxnSpPr/>
          <p:nvPr/>
        </p:nvCxnSpPr>
        <p:spPr bwMode="gray">
          <a:xfrm flipH="1">
            <a:off x="6052510" y="3704115"/>
            <a:ext cx="4102891" cy="0"/>
          </a:xfrm>
          <a:prstGeom prst="line">
            <a:avLst/>
          </a:prstGeom>
          <a:ln w="19050">
            <a:solidFill>
              <a:srgbClr val="C8C8C8"/>
            </a:solidFill>
            <a:prstDash val="sysDot"/>
          </a:ln>
        </p:spPr>
        <p:style>
          <a:lnRef idx="1">
            <a:schemeClr val="accent1"/>
          </a:lnRef>
          <a:fillRef idx="0">
            <a:schemeClr val="accent1"/>
          </a:fillRef>
          <a:effectRef idx="0">
            <a:schemeClr val="accent1"/>
          </a:effectRef>
          <a:fontRef idx="minor">
            <a:schemeClr val="tx1"/>
          </a:fontRef>
        </p:style>
      </p:cxnSp>
      <p:sp>
        <p:nvSpPr>
          <p:cNvPr id="70" name="Textfeld 188">
            <a:extLst>
              <a:ext uri="{FF2B5EF4-FFF2-40B4-BE49-F238E27FC236}">
                <a16:creationId xmlns:a16="http://schemas.microsoft.com/office/drawing/2014/main" id="{19C6C3E0-2931-456D-B4BF-6137444CF82B}"/>
              </a:ext>
            </a:extLst>
          </p:cNvPr>
          <p:cNvSpPr txBox="1"/>
          <p:nvPr/>
        </p:nvSpPr>
        <p:spPr bwMode="gray">
          <a:xfrm>
            <a:off x="6392226" y="3790504"/>
            <a:ext cx="3936012" cy="215543"/>
          </a:xfrm>
          <a:prstGeom prst="rect">
            <a:avLst/>
          </a:prstGeom>
          <a:noFill/>
        </p:spPr>
        <p:txBody>
          <a:bodyPr wrap="square" lIns="0" tIns="0" rIns="0" bIns="0" rtlCol="0" anchor="ctr">
            <a:noAutofit/>
          </a:bodyPr>
          <a:lstStyle/>
          <a:p>
            <a:pPr>
              <a:spcAft>
                <a:spcPts val="300"/>
              </a:spcAft>
            </a:pPr>
            <a:r>
              <a:rPr lang="de-DE" sz="1600" b="1">
                <a:latin typeface="Arial" panose="020B0604020202020204" pitchFamily="34" charset="0"/>
                <a:cs typeface="Arial" panose="020B0604020202020204" pitchFamily="34" charset="0"/>
              </a:rPr>
              <a:t>Readiness Score by Role</a:t>
            </a:r>
          </a:p>
        </p:txBody>
      </p:sp>
      <p:grpSp>
        <p:nvGrpSpPr>
          <p:cNvPr id="71" name="Group 70">
            <a:extLst>
              <a:ext uri="{FF2B5EF4-FFF2-40B4-BE49-F238E27FC236}">
                <a16:creationId xmlns:a16="http://schemas.microsoft.com/office/drawing/2014/main" id="{23D0F78B-5740-4E9C-909D-F7BFF25476DF}"/>
              </a:ext>
            </a:extLst>
          </p:cNvPr>
          <p:cNvGrpSpPr/>
          <p:nvPr/>
        </p:nvGrpSpPr>
        <p:grpSpPr>
          <a:xfrm>
            <a:off x="6305502" y="6084194"/>
            <a:ext cx="3847331" cy="305581"/>
            <a:chOff x="2286001" y="6324600"/>
            <a:chExt cx="3847331" cy="305581"/>
          </a:xfrm>
        </p:grpSpPr>
        <p:sp>
          <p:nvSpPr>
            <p:cNvPr id="72" name="Rectangle 71">
              <a:extLst>
                <a:ext uri="{FF2B5EF4-FFF2-40B4-BE49-F238E27FC236}">
                  <a16:creationId xmlns:a16="http://schemas.microsoft.com/office/drawing/2014/main" id="{21DFFB36-0D39-4AE2-A4E6-B7245D8A5C06}"/>
                </a:ext>
              </a:extLst>
            </p:cNvPr>
            <p:cNvSpPr/>
            <p:nvPr/>
          </p:nvSpPr>
          <p:spPr>
            <a:xfrm>
              <a:off x="2286001" y="6324600"/>
              <a:ext cx="3705349" cy="305581"/>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rgbClr val="FFFFFF"/>
                </a:solidFill>
                <a:latin typeface="Arial" panose="020B0604020202020204" pitchFamily="34" charset="0"/>
                <a:cs typeface="Arial" panose="020B0604020202020204" pitchFamily="34" charset="0"/>
              </a:endParaRPr>
            </a:p>
          </p:txBody>
        </p:sp>
        <p:grpSp>
          <p:nvGrpSpPr>
            <p:cNvPr id="73" name="Group 72">
              <a:extLst>
                <a:ext uri="{FF2B5EF4-FFF2-40B4-BE49-F238E27FC236}">
                  <a16:creationId xmlns:a16="http://schemas.microsoft.com/office/drawing/2014/main" id="{2D2A983E-8635-4EB8-A7B7-FA6A707B82A6}"/>
                </a:ext>
              </a:extLst>
            </p:cNvPr>
            <p:cNvGrpSpPr/>
            <p:nvPr/>
          </p:nvGrpSpPr>
          <p:grpSpPr>
            <a:xfrm>
              <a:off x="2358110" y="6330774"/>
              <a:ext cx="1243108" cy="293232"/>
              <a:chOff x="2358110" y="6330774"/>
              <a:chExt cx="1243108" cy="293232"/>
            </a:xfrm>
          </p:grpSpPr>
          <p:sp>
            <p:nvSpPr>
              <p:cNvPr id="80" name="Rectangle 79">
                <a:extLst>
                  <a:ext uri="{FF2B5EF4-FFF2-40B4-BE49-F238E27FC236}">
                    <a16:creationId xmlns:a16="http://schemas.microsoft.com/office/drawing/2014/main" id="{55F0F450-8952-4D69-B1C2-AF9B7053F40D}"/>
                  </a:ext>
                </a:extLst>
              </p:cNvPr>
              <p:cNvSpPr/>
              <p:nvPr/>
            </p:nvSpPr>
            <p:spPr>
              <a:xfrm>
                <a:off x="2510911" y="6330774"/>
                <a:ext cx="1090307"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Address</a:t>
                </a:r>
                <a:r>
                  <a:rPr lang="en-US" sz="700">
                    <a:solidFill>
                      <a:srgbClr val="000000"/>
                    </a:solidFill>
                    <a:latin typeface="Arial" panose="020B0604020202020204" pitchFamily="34" charset="0"/>
                    <a:cs typeface="Arial" panose="020B0604020202020204" pitchFamily="34" charset="0"/>
                  </a:rPr>
                  <a:t> (0.0 – 2.49)</a:t>
                </a:r>
              </a:p>
            </p:txBody>
          </p:sp>
          <p:sp>
            <p:nvSpPr>
              <p:cNvPr id="81" name="Oval 80">
                <a:extLst>
                  <a:ext uri="{FF2B5EF4-FFF2-40B4-BE49-F238E27FC236}">
                    <a16:creationId xmlns:a16="http://schemas.microsoft.com/office/drawing/2014/main" id="{EF8D9325-4AFD-410A-A51B-24B8DE458AF0}"/>
                  </a:ext>
                </a:extLst>
              </p:cNvPr>
              <p:cNvSpPr/>
              <p:nvPr/>
            </p:nvSpPr>
            <p:spPr bwMode="auto">
              <a:xfrm>
                <a:off x="2358110" y="6383722"/>
                <a:ext cx="201168" cy="201168"/>
              </a:xfrm>
              <a:prstGeom prst="ellipse">
                <a:avLst/>
              </a:prstGeom>
              <a:solidFill>
                <a:srgbClr val="DA7C3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74" name="Group 73">
              <a:extLst>
                <a:ext uri="{FF2B5EF4-FFF2-40B4-BE49-F238E27FC236}">
                  <a16:creationId xmlns:a16="http://schemas.microsoft.com/office/drawing/2014/main" id="{EE2573E2-C431-4087-9042-7C80F3847887}"/>
                </a:ext>
              </a:extLst>
            </p:cNvPr>
            <p:cNvGrpSpPr/>
            <p:nvPr/>
          </p:nvGrpSpPr>
          <p:grpSpPr>
            <a:xfrm>
              <a:off x="3654882" y="6330774"/>
              <a:ext cx="1279257" cy="293232"/>
              <a:chOff x="3543445" y="6330774"/>
              <a:chExt cx="1279257" cy="293232"/>
            </a:xfrm>
          </p:grpSpPr>
          <p:sp>
            <p:nvSpPr>
              <p:cNvPr id="78" name="Rectangle 77">
                <a:extLst>
                  <a:ext uri="{FF2B5EF4-FFF2-40B4-BE49-F238E27FC236}">
                    <a16:creationId xmlns:a16="http://schemas.microsoft.com/office/drawing/2014/main" id="{40595E59-4C89-42F8-939E-B728F94825EF}"/>
                  </a:ext>
                </a:extLst>
              </p:cNvPr>
              <p:cNvSpPr/>
              <p:nvPr/>
            </p:nvSpPr>
            <p:spPr>
              <a:xfrm>
                <a:off x="3724803" y="6330774"/>
                <a:ext cx="109789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Monitor </a:t>
                </a:r>
                <a:r>
                  <a:rPr lang="en-US" sz="700">
                    <a:solidFill>
                      <a:srgbClr val="000000"/>
                    </a:solidFill>
                    <a:latin typeface="Arial" panose="020B0604020202020204" pitchFamily="34" charset="0"/>
                    <a:cs typeface="Arial" panose="020B0604020202020204" pitchFamily="34" charset="0"/>
                  </a:rPr>
                  <a:t>(2.5 – 3.99)</a:t>
                </a:r>
              </a:p>
            </p:txBody>
          </p:sp>
          <p:sp>
            <p:nvSpPr>
              <p:cNvPr id="79" name="Oval 78">
                <a:extLst>
                  <a:ext uri="{FF2B5EF4-FFF2-40B4-BE49-F238E27FC236}">
                    <a16:creationId xmlns:a16="http://schemas.microsoft.com/office/drawing/2014/main" id="{E5E77DCC-6B77-4D0C-832B-A9C1CE59DF48}"/>
                  </a:ext>
                </a:extLst>
              </p:cNvPr>
              <p:cNvSpPr/>
              <p:nvPr/>
            </p:nvSpPr>
            <p:spPr bwMode="auto">
              <a:xfrm>
                <a:off x="3543445" y="6383722"/>
                <a:ext cx="201168" cy="201168"/>
              </a:xfrm>
              <a:prstGeom prst="ellipse">
                <a:avLst/>
              </a:prstGeom>
              <a:solidFill>
                <a:srgbClr val="FFDB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75" name="Group 74">
              <a:extLst>
                <a:ext uri="{FF2B5EF4-FFF2-40B4-BE49-F238E27FC236}">
                  <a16:creationId xmlns:a16="http://schemas.microsoft.com/office/drawing/2014/main" id="{B915916E-5B29-4B28-8045-E935A100E10A}"/>
                </a:ext>
              </a:extLst>
            </p:cNvPr>
            <p:cNvGrpSpPr/>
            <p:nvPr/>
          </p:nvGrpSpPr>
          <p:grpSpPr>
            <a:xfrm>
              <a:off x="4950833" y="6330774"/>
              <a:ext cx="1182499" cy="293232"/>
              <a:chOff x="4950833" y="6330774"/>
              <a:chExt cx="1182499" cy="293232"/>
            </a:xfrm>
          </p:grpSpPr>
          <p:sp>
            <p:nvSpPr>
              <p:cNvPr id="76" name="Rectangle 75">
                <a:extLst>
                  <a:ext uri="{FF2B5EF4-FFF2-40B4-BE49-F238E27FC236}">
                    <a16:creationId xmlns:a16="http://schemas.microsoft.com/office/drawing/2014/main" id="{7FC79C71-8D56-48D0-B184-752DA19CF742}"/>
                  </a:ext>
                </a:extLst>
              </p:cNvPr>
              <p:cNvSpPr/>
              <p:nvPr/>
            </p:nvSpPr>
            <p:spPr>
              <a:xfrm>
                <a:off x="5135943" y="6330774"/>
                <a:ext cx="99738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Ready</a:t>
                </a:r>
                <a:r>
                  <a:rPr lang="en-US" sz="700">
                    <a:solidFill>
                      <a:srgbClr val="000000"/>
                    </a:solidFill>
                    <a:latin typeface="Arial" panose="020B0604020202020204" pitchFamily="34" charset="0"/>
                    <a:cs typeface="Arial" panose="020B0604020202020204" pitchFamily="34" charset="0"/>
                  </a:rPr>
                  <a:t> (4.0 – 5.0)</a:t>
                </a:r>
              </a:p>
            </p:txBody>
          </p:sp>
          <p:sp>
            <p:nvSpPr>
              <p:cNvPr id="77" name="Oval 76">
                <a:extLst>
                  <a:ext uri="{FF2B5EF4-FFF2-40B4-BE49-F238E27FC236}">
                    <a16:creationId xmlns:a16="http://schemas.microsoft.com/office/drawing/2014/main" id="{53E1D0AD-322C-4209-B5BE-F3DC154AA02D}"/>
                  </a:ext>
                </a:extLst>
              </p:cNvPr>
              <p:cNvSpPr/>
              <p:nvPr/>
            </p:nvSpPr>
            <p:spPr bwMode="auto">
              <a:xfrm>
                <a:off x="4950833" y="6383722"/>
                <a:ext cx="201168" cy="201168"/>
              </a:xfrm>
              <a:prstGeom prst="ellipse">
                <a:avLst/>
              </a:prstGeom>
              <a:solidFill>
                <a:srgbClr val="5BCC3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grpSp>
        <p:nvGrpSpPr>
          <p:cNvPr id="82" name="Group 81">
            <a:extLst>
              <a:ext uri="{FF2B5EF4-FFF2-40B4-BE49-F238E27FC236}">
                <a16:creationId xmlns:a16="http://schemas.microsoft.com/office/drawing/2014/main" id="{464F6640-18CA-4B40-BA7D-67AB9E8AF8FC}"/>
              </a:ext>
            </a:extLst>
          </p:cNvPr>
          <p:cNvGrpSpPr/>
          <p:nvPr/>
        </p:nvGrpSpPr>
        <p:grpSpPr>
          <a:xfrm>
            <a:off x="6261162" y="4181883"/>
            <a:ext cx="3598594" cy="1692166"/>
            <a:chOff x="6261162" y="4181883"/>
            <a:chExt cx="3598594" cy="1692166"/>
          </a:xfrm>
        </p:grpSpPr>
        <p:sp>
          <p:nvSpPr>
            <p:cNvPr id="83" name="Textfeld 187">
              <a:extLst>
                <a:ext uri="{FF2B5EF4-FFF2-40B4-BE49-F238E27FC236}">
                  <a16:creationId xmlns:a16="http://schemas.microsoft.com/office/drawing/2014/main" id="{1343D9CF-1FD8-4451-B585-06C9E364A81F}"/>
                </a:ext>
              </a:extLst>
            </p:cNvPr>
            <p:cNvSpPr txBox="1"/>
            <p:nvPr/>
          </p:nvSpPr>
          <p:spPr bwMode="gray">
            <a:xfrm>
              <a:off x="8208984" y="5519244"/>
              <a:ext cx="732117" cy="347208"/>
            </a:xfrm>
            <a:prstGeom prst="rect">
              <a:avLst/>
            </a:prstGeom>
            <a:noFill/>
          </p:spPr>
          <p:txBody>
            <a:bodyPr wrap="square" lIns="0" tIns="0" rIns="0" bIns="0" rtlCol="0" anchor="b" anchorCtr="0">
              <a:noAutofit/>
            </a:bodyPr>
            <a:lstStyle/>
            <a:p>
              <a:pPr algn="ctr">
                <a:spcAft>
                  <a:spcPts val="600"/>
                </a:spcAft>
              </a:pPr>
              <a:r>
                <a:rPr lang="de-DE">
                  <a:latin typeface="Arial" panose="020B0604020202020204" pitchFamily="34" charset="0"/>
                  <a:cs typeface="Arial" panose="020B0604020202020204" pitchFamily="34" charset="0"/>
                </a:rPr>
                <a:t>3.1</a:t>
              </a:r>
            </a:p>
          </p:txBody>
        </p:sp>
        <p:sp>
          <p:nvSpPr>
            <p:cNvPr id="84" name="Textfeld 375">
              <a:extLst>
                <a:ext uri="{FF2B5EF4-FFF2-40B4-BE49-F238E27FC236}">
                  <a16:creationId xmlns:a16="http://schemas.microsoft.com/office/drawing/2014/main" id="{63476553-966D-40B8-8E99-1423F16CA822}"/>
                </a:ext>
              </a:extLst>
            </p:cNvPr>
            <p:cNvSpPr txBox="1"/>
            <p:nvPr/>
          </p:nvSpPr>
          <p:spPr bwMode="gray">
            <a:xfrm>
              <a:off x="8145354" y="4188022"/>
              <a:ext cx="851282" cy="246221"/>
            </a:xfrm>
            <a:prstGeom prst="rect">
              <a:avLst/>
            </a:prstGeom>
            <a:noFill/>
          </p:spPr>
          <p:txBody>
            <a:bodyPr wrap="square" rtlCol="0">
              <a:spAutoFit/>
            </a:bodyPr>
            <a:lstStyle/>
            <a:p>
              <a:pPr algn="ctr"/>
              <a:r>
                <a:rPr lang="de-DE" sz="1000" b="1">
                  <a:latin typeface="Arial" panose="020B0604020202020204" pitchFamily="34" charset="0"/>
                  <a:cs typeface="Arial" panose="020B0604020202020204" pitchFamily="34" charset="0"/>
                </a:rPr>
                <a:t>Manager</a:t>
              </a:r>
            </a:p>
          </p:txBody>
        </p:sp>
        <p:sp>
          <p:nvSpPr>
            <p:cNvPr id="85" name="Textfeld 186">
              <a:extLst>
                <a:ext uri="{FF2B5EF4-FFF2-40B4-BE49-F238E27FC236}">
                  <a16:creationId xmlns:a16="http://schemas.microsoft.com/office/drawing/2014/main" id="{7E1CAF1F-516C-4486-8AF0-55EE8403CF09}"/>
                </a:ext>
              </a:extLst>
            </p:cNvPr>
            <p:cNvSpPr txBox="1"/>
            <p:nvPr/>
          </p:nvSpPr>
          <p:spPr bwMode="gray">
            <a:xfrm>
              <a:off x="7281892" y="5520299"/>
              <a:ext cx="734170" cy="347208"/>
            </a:xfrm>
            <a:prstGeom prst="rect">
              <a:avLst/>
            </a:prstGeom>
            <a:noFill/>
          </p:spPr>
          <p:txBody>
            <a:bodyPr wrap="square" lIns="0" tIns="0" rIns="0" bIns="0" rtlCol="0" anchor="b" anchorCtr="0">
              <a:noAutofit/>
            </a:bodyPr>
            <a:lstStyle/>
            <a:p>
              <a:pPr algn="ctr">
                <a:spcAft>
                  <a:spcPts val="600"/>
                </a:spcAft>
              </a:pPr>
              <a:r>
                <a:rPr lang="de-DE">
                  <a:latin typeface="Arial" panose="020B0604020202020204" pitchFamily="34" charset="0"/>
                  <a:cs typeface="Arial" panose="020B0604020202020204" pitchFamily="34" charset="0"/>
                </a:rPr>
                <a:t>3.3</a:t>
              </a:r>
            </a:p>
          </p:txBody>
        </p:sp>
        <p:sp>
          <p:nvSpPr>
            <p:cNvPr id="86" name="Textfeld 375">
              <a:extLst>
                <a:ext uri="{FF2B5EF4-FFF2-40B4-BE49-F238E27FC236}">
                  <a16:creationId xmlns:a16="http://schemas.microsoft.com/office/drawing/2014/main" id="{2855D0D1-6422-4B55-92FE-7E0A71462067}"/>
                </a:ext>
              </a:extLst>
            </p:cNvPr>
            <p:cNvSpPr txBox="1"/>
            <p:nvPr/>
          </p:nvSpPr>
          <p:spPr bwMode="gray">
            <a:xfrm>
              <a:off x="7229719" y="4186406"/>
              <a:ext cx="915635" cy="246221"/>
            </a:xfrm>
            <a:prstGeom prst="rect">
              <a:avLst/>
            </a:prstGeom>
            <a:noFill/>
          </p:spPr>
          <p:txBody>
            <a:bodyPr wrap="none" rtlCol="0">
              <a:spAutoFit/>
            </a:bodyPr>
            <a:lstStyle/>
            <a:p>
              <a:r>
                <a:rPr lang="de-DE" sz="1000" b="1">
                  <a:latin typeface="Arial" panose="020B0604020202020204" pitchFamily="34" charset="0"/>
                  <a:cs typeface="Arial" panose="020B0604020202020204" pitchFamily="34" charset="0"/>
                </a:rPr>
                <a:t>Sr. Manager</a:t>
              </a:r>
            </a:p>
          </p:txBody>
        </p:sp>
        <p:sp>
          <p:nvSpPr>
            <p:cNvPr id="88" name="Textfeld 375">
              <a:extLst>
                <a:ext uri="{FF2B5EF4-FFF2-40B4-BE49-F238E27FC236}">
                  <a16:creationId xmlns:a16="http://schemas.microsoft.com/office/drawing/2014/main" id="{01F24F79-D8CA-4812-A9AA-865F88D12CB9}"/>
                </a:ext>
              </a:extLst>
            </p:cNvPr>
            <p:cNvSpPr txBox="1"/>
            <p:nvPr/>
          </p:nvSpPr>
          <p:spPr bwMode="gray">
            <a:xfrm>
              <a:off x="6261162" y="4188022"/>
              <a:ext cx="934871" cy="246221"/>
            </a:xfrm>
            <a:prstGeom prst="rect">
              <a:avLst/>
            </a:prstGeom>
            <a:noFill/>
          </p:spPr>
          <p:txBody>
            <a:bodyPr wrap="none" rtlCol="0">
              <a:spAutoFit/>
            </a:bodyPr>
            <a:lstStyle/>
            <a:p>
              <a:r>
                <a:rPr lang="de-DE" sz="1000" b="1">
                  <a:latin typeface="Arial" panose="020B0604020202020204" pitchFamily="34" charset="0"/>
                  <a:cs typeface="Arial" panose="020B0604020202020204" pitchFamily="34" charset="0"/>
                </a:rPr>
                <a:t>Exec Leader</a:t>
              </a:r>
            </a:p>
          </p:txBody>
        </p:sp>
        <p:sp>
          <p:nvSpPr>
            <p:cNvPr id="89" name="Textfeld 186">
              <a:extLst>
                <a:ext uri="{FF2B5EF4-FFF2-40B4-BE49-F238E27FC236}">
                  <a16:creationId xmlns:a16="http://schemas.microsoft.com/office/drawing/2014/main" id="{40565172-6F34-4290-BAB2-84E024769268}"/>
                </a:ext>
              </a:extLst>
            </p:cNvPr>
            <p:cNvSpPr txBox="1"/>
            <p:nvPr/>
          </p:nvSpPr>
          <p:spPr bwMode="gray">
            <a:xfrm>
              <a:off x="6327088" y="5526841"/>
              <a:ext cx="734170" cy="347208"/>
            </a:xfrm>
            <a:prstGeom prst="rect">
              <a:avLst/>
            </a:prstGeom>
            <a:noFill/>
          </p:spPr>
          <p:txBody>
            <a:bodyPr wrap="square" lIns="0" tIns="0" rIns="0" bIns="0" rtlCol="0" anchor="b" anchorCtr="0">
              <a:noAutofit/>
            </a:bodyPr>
            <a:lstStyle/>
            <a:p>
              <a:pPr algn="ctr">
                <a:spcAft>
                  <a:spcPts val="600"/>
                </a:spcAft>
              </a:pPr>
              <a:r>
                <a:rPr lang="de-DE">
                  <a:latin typeface="Arial" panose="020B0604020202020204" pitchFamily="34" charset="0"/>
                  <a:cs typeface="Arial" panose="020B0604020202020204" pitchFamily="34" charset="0"/>
                </a:rPr>
                <a:t>3.5</a:t>
              </a:r>
            </a:p>
          </p:txBody>
        </p:sp>
        <p:sp>
          <p:nvSpPr>
            <p:cNvPr id="90" name="Textfeld 186">
              <a:extLst>
                <a:ext uri="{FF2B5EF4-FFF2-40B4-BE49-F238E27FC236}">
                  <a16:creationId xmlns:a16="http://schemas.microsoft.com/office/drawing/2014/main" id="{4FF139C9-54A4-4389-9562-8E512052B842}"/>
                </a:ext>
              </a:extLst>
            </p:cNvPr>
            <p:cNvSpPr txBox="1"/>
            <p:nvPr/>
          </p:nvSpPr>
          <p:spPr bwMode="gray">
            <a:xfrm>
              <a:off x="9072361" y="5506910"/>
              <a:ext cx="734170" cy="347208"/>
            </a:xfrm>
            <a:prstGeom prst="rect">
              <a:avLst/>
            </a:prstGeom>
            <a:noFill/>
          </p:spPr>
          <p:txBody>
            <a:bodyPr wrap="square" lIns="0" tIns="0" rIns="0" bIns="0" rtlCol="0" anchor="b" anchorCtr="0">
              <a:noAutofit/>
            </a:bodyPr>
            <a:lstStyle/>
            <a:p>
              <a:pPr algn="ctr">
                <a:spcAft>
                  <a:spcPts val="600"/>
                </a:spcAft>
              </a:pPr>
              <a:r>
                <a:rPr lang="de-DE">
                  <a:latin typeface="Arial" panose="020B0604020202020204" pitchFamily="34" charset="0"/>
                  <a:cs typeface="Arial" panose="020B0604020202020204" pitchFamily="34" charset="0"/>
                </a:rPr>
                <a:t>3.1</a:t>
              </a:r>
            </a:p>
          </p:txBody>
        </p:sp>
        <p:sp>
          <p:nvSpPr>
            <p:cNvPr id="91" name="Textfeld 375">
              <a:extLst>
                <a:ext uri="{FF2B5EF4-FFF2-40B4-BE49-F238E27FC236}">
                  <a16:creationId xmlns:a16="http://schemas.microsoft.com/office/drawing/2014/main" id="{04EA7875-0B9B-4861-B449-5BAC54DF1264}"/>
                </a:ext>
              </a:extLst>
            </p:cNvPr>
            <p:cNvSpPr txBox="1"/>
            <p:nvPr/>
          </p:nvSpPr>
          <p:spPr bwMode="gray">
            <a:xfrm>
              <a:off x="9072361" y="4181883"/>
              <a:ext cx="787395" cy="246221"/>
            </a:xfrm>
            <a:prstGeom prst="rect">
              <a:avLst/>
            </a:prstGeom>
            <a:noFill/>
          </p:spPr>
          <p:txBody>
            <a:bodyPr wrap="none" rtlCol="0">
              <a:spAutoFit/>
            </a:bodyPr>
            <a:lstStyle/>
            <a:p>
              <a:r>
                <a:rPr lang="de-DE" sz="1000" b="1">
                  <a:latin typeface="Arial" panose="020B0604020202020204" pitchFamily="34" charset="0"/>
                  <a:cs typeface="Arial" panose="020B0604020202020204" pitchFamily="34" charset="0"/>
                </a:rPr>
                <a:t>Employee</a:t>
              </a:r>
            </a:p>
          </p:txBody>
        </p:sp>
        <p:grpSp>
          <p:nvGrpSpPr>
            <p:cNvPr id="93" name="Gruppieren 557">
              <a:extLst>
                <a:ext uri="{FF2B5EF4-FFF2-40B4-BE49-F238E27FC236}">
                  <a16:creationId xmlns:a16="http://schemas.microsoft.com/office/drawing/2014/main" id="{D3CFCF52-FA3D-4C7E-9981-91CA43D4706A}"/>
                </a:ext>
              </a:extLst>
            </p:cNvPr>
            <p:cNvGrpSpPr/>
            <p:nvPr/>
          </p:nvGrpSpPr>
          <p:grpSpPr bwMode="gray">
            <a:xfrm>
              <a:off x="8330396" y="4463706"/>
              <a:ext cx="550776" cy="1082159"/>
              <a:chOff x="562430" y="1795010"/>
              <a:chExt cx="923514" cy="2051723"/>
            </a:xfrm>
          </p:grpSpPr>
          <p:grpSp>
            <p:nvGrpSpPr>
              <p:cNvPr id="110" name="Gruppieren 558">
                <a:extLst>
                  <a:ext uri="{FF2B5EF4-FFF2-40B4-BE49-F238E27FC236}">
                    <a16:creationId xmlns:a16="http://schemas.microsoft.com/office/drawing/2014/main" id="{5ACC10AF-B2B4-4C67-A03A-88CCB78A8A38}"/>
                  </a:ext>
                </a:extLst>
              </p:cNvPr>
              <p:cNvGrpSpPr/>
              <p:nvPr/>
            </p:nvGrpSpPr>
            <p:grpSpPr bwMode="gray">
              <a:xfrm>
                <a:off x="640555" y="1844825"/>
                <a:ext cx="767264" cy="1952095"/>
                <a:chOff x="1716504" y="1844825"/>
                <a:chExt cx="767264" cy="1952095"/>
              </a:xfrm>
            </p:grpSpPr>
            <p:sp>
              <p:nvSpPr>
                <p:cNvPr id="112" name="Rechteck 234">
                  <a:extLst>
                    <a:ext uri="{FF2B5EF4-FFF2-40B4-BE49-F238E27FC236}">
                      <a16:creationId xmlns:a16="http://schemas.microsoft.com/office/drawing/2014/main" id="{8E481D4A-FB1A-49BE-A736-F1BED5B77081}"/>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13" name="Rechteck 235">
                  <a:extLst>
                    <a:ext uri="{FF2B5EF4-FFF2-40B4-BE49-F238E27FC236}">
                      <a16:creationId xmlns:a16="http://schemas.microsoft.com/office/drawing/2014/main" id="{5E299AA9-3231-4D8D-826C-7AACC6DA9783}"/>
                    </a:ext>
                  </a:extLst>
                </p:cNvPr>
                <p:cNvSpPr/>
                <p:nvPr/>
              </p:nvSpPr>
              <p:spPr bwMode="gray">
                <a:xfrm>
                  <a:off x="1716506" y="2919977"/>
                  <a:ext cx="767262" cy="876943"/>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11" name="Freeform 6">
                <a:extLst>
                  <a:ext uri="{FF2B5EF4-FFF2-40B4-BE49-F238E27FC236}">
                    <a16:creationId xmlns:a16="http://schemas.microsoft.com/office/drawing/2014/main" id="{BB5BB5D9-9EFF-449C-8D02-C6FBA3AC19D4}"/>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94" name="Gruppieren 552">
              <a:extLst>
                <a:ext uri="{FF2B5EF4-FFF2-40B4-BE49-F238E27FC236}">
                  <a16:creationId xmlns:a16="http://schemas.microsoft.com/office/drawing/2014/main" id="{D86BBED2-2E7F-44C9-8414-FD0DC82A4EA4}"/>
                </a:ext>
              </a:extLst>
            </p:cNvPr>
            <p:cNvGrpSpPr/>
            <p:nvPr/>
          </p:nvGrpSpPr>
          <p:grpSpPr bwMode="gray">
            <a:xfrm>
              <a:off x="7375011" y="4458621"/>
              <a:ext cx="550776" cy="1082159"/>
              <a:chOff x="1638379" y="1795010"/>
              <a:chExt cx="923514" cy="2051723"/>
            </a:xfrm>
          </p:grpSpPr>
          <p:grpSp>
            <p:nvGrpSpPr>
              <p:cNvPr id="106" name="Gruppieren 553">
                <a:extLst>
                  <a:ext uri="{FF2B5EF4-FFF2-40B4-BE49-F238E27FC236}">
                    <a16:creationId xmlns:a16="http://schemas.microsoft.com/office/drawing/2014/main" id="{994D33A0-AF38-4077-8D52-22236756F9E4}"/>
                  </a:ext>
                </a:extLst>
              </p:cNvPr>
              <p:cNvGrpSpPr/>
              <p:nvPr/>
            </p:nvGrpSpPr>
            <p:grpSpPr bwMode="gray">
              <a:xfrm>
                <a:off x="1716504" y="1844825"/>
                <a:ext cx="767264" cy="1952104"/>
                <a:chOff x="1716504" y="1844825"/>
                <a:chExt cx="767264" cy="1952104"/>
              </a:xfrm>
            </p:grpSpPr>
            <p:sp>
              <p:nvSpPr>
                <p:cNvPr id="108" name="Rechteck 238">
                  <a:extLst>
                    <a:ext uri="{FF2B5EF4-FFF2-40B4-BE49-F238E27FC236}">
                      <a16:creationId xmlns:a16="http://schemas.microsoft.com/office/drawing/2014/main" id="{B1C6D2AC-388B-41F9-BC93-371167872308}"/>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09" name="Rechteck 239">
                  <a:extLst>
                    <a:ext uri="{FF2B5EF4-FFF2-40B4-BE49-F238E27FC236}">
                      <a16:creationId xmlns:a16="http://schemas.microsoft.com/office/drawing/2014/main" id="{CD95B0C7-66C1-4B3C-BA48-F6D0E74AD01C}"/>
                    </a:ext>
                  </a:extLst>
                </p:cNvPr>
                <p:cNvSpPr/>
                <p:nvPr/>
              </p:nvSpPr>
              <p:spPr bwMode="gray">
                <a:xfrm>
                  <a:off x="1716506" y="2817301"/>
                  <a:ext cx="767262" cy="979628"/>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07" name="Freeform 5">
                <a:extLst>
                  <a:ext uri="{FF2B5EF4-FFF2-40B4-BE49-F238E27FC236}">
                    <a16:creationId xmlns:a16="http://schemas.microsoft.com/office/drawing/2014/main" id="{3E67781B-1B11-40A0-9633-A39B4DC12322}"/>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95" name="Gruppieren 557">
              <a:extLst>
                <a:ext uri="{FF2B5EF4-FFF2-40B4-BE49-F238E27FC236}">
                  <a16:creationId xmlns:a16="http://schemas.microsoft.com/office/drawing/2014/main" id="{0614BF5A-33A7-4B21-AF99-96094DE582C0}"/>
                </a:ext>
              </a:extLst>
            </p:cNvPr>
            <p:cNvGrpSpPr/>
            <p:nvPr/>
          </p:nvGrpSpPr>
          <p:grpSpPr bwMode="gray">
            <a:xfrm>
              <a:off x="6441386" y="4461608"/>
              <a:ext cx="550776" cy="1082159"/>
              <a:chOff x="562430" y="1795010"/>
              <a:chExt cx="923514" cy="2051723"/>
            </a:xfrm>
          </p:grpSpPr>
          <p:grpSp>
            <p:nvGrpSpPr>
              <p:cNvPr id="102" name="Gruppieren 558">
                <a:extLst>
                  <a:ext uri="{FF2B5EF4-FFF2-40B4-BE49-F238E27FC236}">
                    <a16:creationId xmlns:a16="http://schemas.microsoft.com/office/drawing/2014/main" id="{B5D4AA43-D4FF-441F-B625-6C5BF831C271}"/>
                  </a:ext>
                </a:extLst>
              </p:cNvPr>
              <p:cNvGrpSpPr/>
              <p:nvPr/>
            </p:nvGrpSpPr>
            <p:grpSpPr bwMode="gray">
              <a:xfrm>
                <a:off x="640554" y="1844825"/>
                <a:ext cx="767265" cy="1952097"/>
                <a:chOff x="1716503" y="1844825"/>
                <a:chExt cx="767265" cy="1952097"/>
              </a:xfrm>
            </p:grpSpPr>
            <p:sp>
              <p:nvSpPr>
                <p:cNvPr id="104" name="Rechteck 234">
                  <a:extLst>
                    <a:ext uri="{FF2B5EF4-FFF2-40B4-BE49-F238E27FC236}">
                      <a16:creationId xmlns:a16="http://schemas.microsoft.com/office/drawing/2014/main" id="{D15C139B-A62B-4413-8A7E-E224833CD5FB}"/>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05" name="Rechteck 235">
                  <a:extLst>
                    <a:ext uri="{FF2B5EF4-FFF2-40B4-BE49-F238E27FC236}">
                      <a16:creationId xmlns:a16="http://schemas.microsoft.com/office/drawing/2014/main" id="{BA9EB82E-77C0-4326-B19B-A28AAD0020DD}"/>
                    </a:ext>
                  </a:extLst>
                </p:cNvPr>
                <p:cNvSpPr/>
                <p:nvPr/>
              </p:nvSpPr>
              <p:spPr bwMode="gray">
                <a:xfrm>
                  <a:off x="1716503" y="2655101"/>
                  <a:ext cx="767263" cy="1141821"/>
                </a:xfrm>
                <a:prstGeom prst="rect">
                  <a:avLst/>
                </a:prstGeom>
                <a:solidFill>
                  <a:srgbClr val="F9D6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03" name="Freeform 6">
                <a:extLst>
                  <a:ext uri="{FF2B5EF4-FFF2-40B4-BE49-F238E27FC236}">
                    <a16:creationId xmlns:a16="http://schemas.microsoft.com/office/drawing/2014/main" id="{8C2E3BB2-2DEE-4A7C-86ED-0ECFB93ED040}"/>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96" name="Gruppieren 552">
              <a:extLst>
                <a:ext uri="{FF2B5EF4-FFF2-40B4-BE49-F238E27FC236}">
                  <a16:creationId xmlns:a16="http://schemas.microsoft.com/office/drawing/2014/main" id="{20DFBB34-105D-47B0-A6F0-2D0F3CC72BD2}"/>
                </a:ext>
              </a:extLst>
            </p:cNvPr>
            <p:cNvGrpSpPr/>
            <p:nvPr/>
          </p:nvGrpSpPr>
          <p:grpSpPr bwMode="gray">
            <a:xfrm>
              <a:off x="9158825" y="4462496"/>
              <a:ext cx="550776" cy="1082159"/>
              <a:chOff x="1638379" y="1795010"/>
              <a:chExt cx="923514" cy="2051723"/>
            </a:xfrm>
          </p:grpSpPr>
          <p:grpSp>
            <p:nvGrpSpPr>
              <p:cNvPr id="98" name="Gruppieren 553">
                <a:extLst>
                  <a:ext uri="{FF2B5EF4-FFF2-40B4-BE49-F238E27FC236}">
                    <a16:creationId xmlns:a16="http://schemas.microsoft.com/office/drawing/2014/main" id="{E7811523-094E-4C71-9073-2AE09696735C}"/>
                  </a:ext>
                </a:extLst>
              </p:cNvPr>
              <p:cNvGrpSpPr/>
              <p:nvPr/>
            </p:nvGrpSpPr>
            <p:grpSpPr bwMode="gray">
              <a:xfrm>
                <a:off x="1716504" y="1844825"/>
                <a:ext cx="767264" cy="1952101"/>
                <a:chOff x="1716504" y="1844825"/>
                <a:chExt cx="767264" cy="1952101"/>
              </a:xfrm>
            </p:grpSpPr>
            <p:sp>
              <p:nvSpPr>
                <p:cNvPr id="100" name="Rechteck 238">
                  <a:extLst>
                    <a:ext uri="{FF2B5EF4-FFF2-40B4-BE49-F238E27FC236}">
                      <a16:creationId xmlns:a16="http://schemas.microsoft.com/office/drawing/2014/main" id="{B1FEB149-3523-44B4-A836-BA3A22C46C19}"/>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01" name="Rechteck 239">
                  <a:extLst>
                    <a:ext uri="{FF2B5EF4-FFF2-40B4-BE49-F238E27FC236}">
                      <a16:creationId xmlns:a16="http://schemas.microsoft.com/office/drawing/2014/main" id="{5CAB4CA6-6586-49FA-A383-30B1097CD2AE}"/>
                    </a:ext>
                  </a:extLst>
                </p:cNvPr>
                <p:cNvSpPr/>
                <p:nvPr/>
              </p:nvSpPr>
              <p:spPr bwMode="gray">
                <a:xfrm>
                  <a:off x="1716506" y="2879898"/>
                  <a:ext cx="767262" cy="917028"/>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99" name="Freeform 5">
                <a:extLst>
                  <a:ext uri="{FF2B5EF4-FFF2-40B4-BE49-F238E27FC236}">
                    <a16:creationId xmlns:a16="http://schemas.microsoft.com/office/drawing/2014/main" id="{AA00F438-867B-4706-9F0D-73CD9C7190AF}"/>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grpSp>
        <p:nvGrpSpPr>
          <p:cNvPr id="114" name="Group 113">
            <a:extLst>
              <a:ext uri="{FF2B5EF4-FFF2-40B4-BE49-F238E27FC236}">
                <a16:creationId xmlns:a16="http://schemas.microsoft.com/office/drawing/2014/main" id="{CB631B47-8798-475F-AD34-C39EA63EA4A7}"/>
              </a:ext>
            </a:extLst>
          </p:cNvPr>
          <p:cNvGrpSpPr/>
          <p:nvPr/>
        </p:nvGrpSpPr>
        <p:grpSpPr>
          <a:xfrm>
            <a:off x="6187347" y="1885096"/>
            <a:ext cx="4823727" cy="1279613"/>
            <a:chOff x="6187347" y="1885096"/>
            <a:chExt cx="4823727" cy="1279613"/>
          </a:xfrm>
        </p:grpSpPr>
        <p:pic>
          <p:nvPicPr>
            <p:cNvPr id="115" name="Graphic 114" descr="Modern architecture outline">
              <a:extLst>
                <a:ext uri="{FF2B5EF4-FFF2-40B4-BE49-F238E27FC236}">
                  <a16:creationId xmlns:a16="http://schemas.microsoft.com/office/drawing/2014/main" id="{3D28D277-8DA0-42E3-91F6-3A06DD1E3E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45430" y="1885096"/>
              <a:ext cx="598019" cy="598019"/>
            </a:xfrm>
            <a:prstGeom prst="rect">
              <a:avLst/>
            </a:prstGeom>
          </p:spPr>
        </p:pic>
        <p:sp>
          <p:nvSpPr>
            <p:cNvPr id="116" name="Freeform 448">
              <a:extLst>
                <a:ext uri="{FF2B5EF4-FFF2-40B4-BE49-F238E27FC236}">
                  <a16:creationId xmlns:a16="http://schemas.microsoft.com/office/drawing/2014/main" id="{F57BA4FC-6A2B-42A6-8DE4-81083763943E}"/>
                </a:ext>
              </a:extLst>
            </p:cNvPr>
            <p:cNvSpPr>
              <a:spLocks noEditPoints="1"/>
            </p:cNvSpPr>
            <p:nvPr/>
          </p:nvSpPr>
          <p:spPr bwMode="auto">
            <a:xfrm>
              <a:off x="9594687" y="1932409"/>
              <a:ext cx="528252" cy="458534"/>
            </a:xfrm>
            <a:custGeom>
              <a:avLst/>
              <a:gdLst>
                <a:gd name="T0" fmla="*/ 563 w 590"/>
                <a:gd name="T1" fmla="*/ 205 h 514"/>
                <a:gd name="T2" fmla="*/ 529 w 590"/>
                <a:gd name="T3" fmla="*/ 30 h 514"/>
                <a:gd name="T4" fmla="*/ 528 w 590"/>
                <a:gd name="T5" fmla="*/ 24 h 514"/>
                <a:gd name="T6" fmla="*/ 524 w 590"/>
                <a:gd name="T7" fmla="*/ 14 h 514"/>
                <a:gd name="T8" fmla="*/ 516 w 590"/>
                <a:gd name="T9" fmla="*/ 5 h 514"/>
                <a:gd name="T10" fmla="*/ 505 w 590"/>
                <a:gd name="T11" fmla="*/ 1 h 514"/>
                <a:gd name="T12" fmla="*/ 500 w 590"/>
                <a:gd name="T13" fmla="*/ 0 h 514"/>
                <a:gd name="T14" fmla="*/ 488 w 590"/>
                <a:gd name="T15" fmla="*/ 3 h 514"/>
                <a:gd name="T16" fmla="*/ 478 w 590"/>
                <a:gd name="T17" fmla="*/ 8 h 514"/>
                <a:gd name="T18" fmla="*/ 472 w 590"/>
                <a:gd name="T19" fmla="*/ 18 h 514"/>
                <a:gd name="T20" fmla="*/ 470 w 590"/>
                <a:gd name="T21" fmla="*/ 30 h 514"/>
                <a:gd name="T22" fmla="*/ 420 w 590"/>
                <a:gd name="T23" fmla="*/ 205 h 514"/>
                <a:gd name="T24" fmla="*/ 314 w 590"/>
                <a:gd name="T25" fmla="*/ 205 h 514"/>
                <a:gd name="T26" fmla="*/ 300 w 590"/>
                <a:gd name="T27" fmla="*/ 136 h 514"/>
                <a:gd name="T28" fmla="*/ 185 w 590"/>
                <a:gd name="T29" fmla="*/ 205 h 514"/>
                <a:gd name="T30" fmla="*/ 79 w 590"/>
                <a:gd name="T31" fmla="*/ 205 h 514"/>
                <a:gd name="T32" fmla="*/ 27 w 590"/>
                <a:gd name="T33" fmla="*/ 489 h 514"/>
                <a:gd name="T34" fmla="*/ 0 w 590"/>
                <a:gd name="T35" fmla="*/ 514 h 514"/>
                <a:gd name="T36" fmla="*/ 590 w 590"/>
                <a:gd name="T37" fmla="*/ 489 h 514"/>
                <a:gd name="T38" fmla="*/ 206 w 590"/>
                <a:gd name="T39" fmla="*/ 416 h 514"/>
                <a:gd name="T40" fmla="*/ 130 w 590"/>
                <a:gd name="T41" fmla="*/ 370 h 514"/>
                <a:gd name="T42" fmla="*/ 206 w 590"/>
                <a:gd name="T43" fmla="*/ 416 h 514"/>
                <a:gd name="T44" fmla="*/ 130 w 590"/>
                <a:gd name="T45" fmla="*/ 328 h 514"/>
                <a:gd name="T46" fmla="*/ 206 w 590"/>
                <a:gd name="T47" fmla="*/ 281 h 514"/>
                <a:gd name="T48" fmla="*/ 333 w 590"/>
                <a:gd name="T49" fmla="*/ 416 h 514"/>
                <a:gd name="T50" fmla="*/ 256 w 590"/>
                <a:gd name="T51" fmla="*/ 370 h 514"/>
                <a:gd name="T52" fmla="*/ 333 w 590"/>
                <a:gd name="T53" fmla="*/ 416 h 514"/>
                <a:gd name="T54" fmla="*/ 256 w 590"/>
                <a:gd name="T55" fmla="*/ 328 h 514"/>
                <a:gd name="T56" fmla="*/ 333 w 590"/>
                <a:gd name="T57" fmla="*/ 281 h 514"/>
                <a:gd name="T58" fmla="*/ 459 w 590"/>
                <a:gd name="T59" fmla="*/ 416 h 514"/>
                <a:gd name="T60" fmla="*/ 384 w 590"/>
                <a:gd name="T61" fmla="*/ 370 h 514"/>
                <a:gd name="T62" fmla="*/ 459 w 590"/>
                <a:gd name="T63" fmla="*/ 416 h 514"/>
                <a:gd name="T64" fmla="*/ 384 w 590"/>
                <a:gd name="T65" fmla="*/ 328 h 514"/>
                <a:gd name="T66" fmla="*/ 459 w 590"/>
                <a:gd name="T67" fmla="*/ 2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0" h="514">
                  <a:moveTo>
                    <a:pt x="563" y="489"/>
                  </a:moveTo>
                  <a:lnTo>
                    <a:pt x="563" y="205"/>
                  </a:lnTo>
                  <a:lnTo>
                    <a:pt x="529" y="205"/>
                  </a:lnTo>
                  <a:lnTo>
                    <a:pt x="529" y="30"/>
                  </a:lnTo>
                  <a:lnTo>
                    <a:pt x="529" y="30"/>
                  </a:lnTo>
                  <a:lnTo>
                    <a:pt x="528" y="24"/>
                  </a:lnTo>
                  <a:lnTo>
                    <a:pt x="526" y="18"/>
                  </a:lnTo>
                  <a:lnTo>
                    <a:pt x="524" y="14"/>
                  </a:lnTo>
                  <a:lnTo>
                    <a:pt x="520" y="8"/>
                  </a:lnTo>
                  <a:lnTo>
                    <a:pt x="516" y="5"/>
                  </a:lnTo>
                  <a:lnTo>
                    <a:pt x="511" y="3"/>
                  </a:lnTo>
                  <a:lnTo>
                    <a:pt x="505" y="1"/>
                  </a:lnTo>
                  <a:lnTo>
                    <a:pt x="500" y="0"/>
                  </a:lnTo>
                  <a:lnTo>
                    <a:pt x="500" y="0"/>
                  </a:lnTo>
                  <a:lnTo>
                    <a:pt x="493" y="1"/>
                  </a:lnTo>
                  <a:lnTo>
                    <a:pt x="488" y="3"/>
                  </a:lnTo>
                  <a:lnTo>
                    <a:pt x="483" y="5"/>
                  </a:lnTo>
                  <a:lnTo>
                    <a:pt x="478" y="8"/>
                  </a:lnTo>
                  <a:lnTo>
                    <a:pt x="475" y="14"/>
                  </a:lnTo>
                  <a:lnTo>
                    <a:pt x="472" y="18"/>
                  </a:lnTo>
                  <a:lnTo>
                    <a:pt x="470" y="24"/>
                  </a:lnTo>
                  <a:lnTo>
                    <a:pt x="470" y="30"/>
                  </a:lnTo>
                  <a:lnTo>
                    <a:pt x="470" y="205"/>
                  </a:lnTo>
                  <a:lnTo>
                    <a:pt x="420" y="205"/>
                  </a:lnTo>
                  <a:lnTo>
                    <a:pt x="420" y="136"/>
                  </a:lnTo>
                  <a:lnTo>
                    <a:pt x="314" y="205"/>
                  </a:lnTo>
                  <a:lnTo>
                    <a:pt x="300" y="205"/>
                  </a:lnTo>
                  <a:lnTo>
                    <a:pt x="300" y="136"/>
                  </a:lnTo>
                  <a:lnTo>
                    <a:pt x="192" y="205"/>
                  </a:lnTo>
                  <a:lnTo>
                    <a:pt x="185" y="205"/>
                  </a:lnTo>
                  <a:lnTo>
                    <a:pt x="185" y="136"/>
                  </a:lnTo>
                  <a:lnTo>
                    <a:pt x="79" y="205"/>
                  </a:lnTo>
                  <a:lnTo>
                    <a:pt x="27" y="205"/>
                  </a:lnTo>
                  <a:lnTo>
                    <a:pt x="27" y="489"/>
                  </a:lnTo>
                  <a:lnTo>
                    <a:pt x="0" y="489"/>
                  </a:lnTo>
                  <a:lnTo>
                    <a:pt x="0" y="514"/>
                  </a:lnTo>
                  <a:lnTo>
                    <a:pt x="590" y="514"/>
                  </a:lnTo>
                  <a:lnTo>
                    <a:pt x="590" y="489"/>
                  </a:lnTo>
                  <a:lnTo>
                    <a:pt x="563" y="489"/>
                  </a:lnTo>
                  <a:close/>
                  <a:moveTo>
                    <a:pt x="206" y="416"/>
                  </a:moveTo>
                  <a:lnTo>
                    <a:pt x="130" y="416"/>
                  </a:lnTo>
                  <a:lnTo>
                    <a:pt x="130" y="370"/>
                  </a:lnTo>
                  <a:lnTo>
                    <a:pt x="206" y="370"/>
                  </a:lnTo>
                  <a:lnTo>
                    <a:pt x="206" y="416"/>
                  </a:lnTo>
                  <a:close/>
                  <a:moveTo>
                    <a:pt x="206" y="328"/>
                  </a:moveTo>
                  <a:lnTo>
                    <a:pt x="130" y="328"/>
                  </a:lnTo>
                  <a:lnTo>
                    <a:pt x="130" y="281"/>
                  </a:lnTo>
                  <a:lnTo>
                    <a:pt x="206" y="281"/>
                  </a:lnTo>
                  <a:lnTo>
                    <a:pt x="206" y="328"/>
                  </a:lnTo>
                  <a:close/>
                  <a:moveTo>
                    <a:pt x="333" y="416"/>
                  </a:moveTo>
                  <a:lnTo>
                    <a:pt x="256" y="416"/>
                  </a:lnTo>
                  <a:lnTo>
                    <a:pt x="256" y="370"/>
                  </a:lnTo>
                  <a:lnTo>
                    <a:pt x="333" y="370"/>
                  </a:lnTo>
                  <a:lnTo>
                    <a:pt x="333" y="416"/>
                  </a:lnTo>
                  <a:close/>
                  <a:moveTo>
                    <a:pt x="333" y="328"/>
                  </a:moveTo>
                  <a:lnTo>
                    <a:pt x="256" y="328"/>
                  </a:lnTo>
                  <a:lnTo>
                    <a:pt x="256" y="281"/>
                  </a:lnTo>
                  <a:lnTo>
                    <a:pt x="333" y="281"/>
                  </a:lnTo>
                  <a:lnTo>
                    <a:pt x="333" y="328"/>
                  </a:lnTo>
                  <a:close/>
                  <a:moveTo>
                    <a:pt x="459" y="416"/>
                  </a:moveTo>
                  <a:lnTo>
                    <a:pt x="384" y="416"/>
                  </a:lnTo>
                  <a:lnTo>
                    <a:pt x="384" y="370"/>
                  </a:lnTo>
                  <a:lnTo>
                    <a:pt x="459" y="370"/>
                  </a:lnTo>
                  <a:lnTo>
                    <a:pt x="459" y="416"/>
                  </a:lnTo>
                  <a:close/>
                  <a:moveTo>
                    <a:pt x="459" y="328"/>
                  </a:moveTo>
                  <a:lnTo>
                    <a:pt x="384" y="328"/>
                  </a:lnTo>
                  <a:lnTo>
                    <a:pt x="384" y="281"/>
                  </a:lnTo>
                  <a:lnTo>
                    <a:pt x="459" y="281"/>
                  </a:lnTo>
                  <a:lnTo>
                    <a:pt x="459" y="328"/>
                  </a:lnTo>
                  <a:close/>
                </a:path>
              </a:pathLst>
            </a:custGeom>
            <a:solidFill>
              <a:srgbClr val="F9D600"/>
            </a:solidFill>
            <a:ln>
              <a:solidFill>
                <a:schemeClr val="bg1">
                  <a:lumMod val="85000"/>
                </a:schemeClr>
              </a:solid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14">
              <a:extLst>
                <a:ext uri="{FF2B5EF4-FFF2-40B4-BE49-F238E27FC236}">
                  <a16:creationId xmlns:a16="http://schemas.microsoft.com/office/drawing/2014/main" id="{3B50055D-3F86-4178-985E-64A81231A834}"/>
                </a:ext>
              </a:extLst>
            </p:cNvPr>
            <p:cNvSpPr>
              <a:spLocks noEditPoints="1"/>
            </p:cNvSpPr>
            <p:nvPr/>
          </p:nvSpPr>
          <p:spPr bwMode="auto">
            <a:xfrm>
              <a:off x="6345323" y="1977807"/>
              <a:ext cx="321672" cy="407490"/>
            </a:xfrm>
            <a:custGeom>
              <a:avLst/>
              <a:gdLst>
                <a:gd name="T0" fmla="*/ 253 w 253"/>
                <a:gd name="T1" fmla="*/ 0 h 269"/>
                <a:gd name="T2" fmla="*/ 152 w 253"/>
                <a:gd name="T3" fmla="*/ 269 h 269"/>
                <a:gd name="T4" fmla="*/ 102 w 253"/>
                <a:gd name="T5" fmla="*/ 216 h 269"/>
                <a:gd name="T6" fmla="*/ 0 w 253"/>
                <a:gd name="T7" fmla="*/ 269 h 269"/>
                <a:gd name="T8" fmla="*/ 24 w 253"/>
                <a:gd name="T9" fmla="*/ 156 h 269"/>
                <a:gd name="T10" fmla="*/ 77 w 253"/>
                <a:gd name="T11" fmla="*/ 186 h 269"/>
                <a:gd name="T12" fmla="*/ 24 w 253"/>
                <a:gd name="T13" fmla="*/ 156 h 269"/>
                <a:gd name="T14" fmla="*/ 230 w 253"/>
                <a:gd name="T15" fmla="*/ 199 h 269"/>
                <a:gd name="T16" fmla="*/ 176 w 253"/>
                <a:gd name="T17" fmla="*/ 229 h 269"/>
                <a:gd name="T18" fmla="*/ 24 w 253"/>
                <a:gd name="T19" fmla="*/ 199 h 269"/>
                <a:gd name="T20" fmla="*/ 77 w 253"/>
                <a:gd name="T21" fmla="*/ 229 h 269"/>
                <a:gd name="T22" fmla="*/ 24 w 253"/>
                <a:gd name="T23" fmla="*/ 199 h 269"/>
                <a:gd name="T24" fmla="*/ 77 w 253"/>
                <a:gd name="T25" fmla="*/ 28 h 269"/>
                <a:gd name="T26" fmla="*/ 24 w 253"/>
                <a:gd name="T27" fmla="*/ 58 h 269"/>
                <a:gd name="T28" fmla="*/ 94 w 253"/>
                <a:gd name="T29" fmla="*/ 28 h 269"/>
                <a:gd name="T30" fmla="*/ 159 w 253"/>
                <a:gd name="T31" fmla="*/ 58 h 269"/>
                <a:gd name="T32" fmla="*/ 94 w 253"/>
                <a:gd name="T33" fmla="*/ 28 h 269"/>
                <a:gd name="T34" fmla="*/ 230 w 253"/>
                <a:gd name="T35" fmla="*/ 28 h 269"/>
                <a:gd name="T36" fmla="*/ 176 w 253"/>
                <a:gd name="T37" fmla="*/ 58 h 269"/>
                <a:gd name="T38" fmla="*/ 24 w 253"/>
                <a:gd name="T39" fmla="*/ 71 h 269"/>
                <a:gd name="T40" fmla="*/ 77 w 253"/>
                <a:gd name="T41" fmla="*/ 100 h 269"/>
                <a:gd name="T42" fmla="*/ 24 w 253"/>
                <a:gd name="T43" fmla="*/ 71 h 269"/>
                <a:gd name="T44" fmla="*/ 159 w 253"/>
                <a:gd name="T45" fmla="*/ 71 h 269"/>
                <a:gd name="T46" fmla="*/ 94 w 253"/>
                <a:gd name="T47" fmla="*/ 100 h 269"/>
                <a:gd name="T48" fmla="*/ 176 w 253"/>
                <a:gd name="T49" fmla="*/ 71 h 269"/>
                <a:gd name="T50" fmla="*/ 230 w 253"/>
                <a:gd name="T51" fmla="*/ 100 h 269"/>
                <a:gd name="T52" fmla="*/ 176 w 253"/>
                <a:gd name="T53" fmla="*/ 71 h 269"/>
                <a:gd name="T54" fmla="*/ 77 w 253"/>
                <a:gd name="T55" fmla="*/ 114 h 269"/>
                <a:gd name="T56" fmla="*/ 24 w 253"/>
                <a:gd name="T57" fmla="*/ 143 h 269"/>
                <a:gd name="T58" fmla="*/ 94 w 253"/>
                <a:gd name="T59" fmla="*/ 114 h 269"/>
                <a:gd name="T60" fmla="*/ 159 w 253"/>
                <a:gd name="T61" fmla="*/ 143 h 269"/>
                <a:gd name="T62" fmla="*/ 94 w 253"/>
                <a:gd name="T63" fmla="*/ 114 h 269"/>
                <a:gd name="T64" fmla="*/ 230 w 253"/>
                <a:gd name="T65" fmla="*/ 114 h 269"/>
                <a:gd name="T66" fmla="*/ 176 w 253"/>
                <a:gd name="T67" fmla="*/ 143 h 269"/>
                <a:gd name="T68" fmla="*/ 94 w 253"/>
                <a:gd name="T69" fmla="*/ 156 h 269"/>
                <a:gd name="T70" fmla="*/ 159 w 253"/>
                <a:gd name="T71" fmla="*/ 186 h 269"/>
                <a:gd name="T72" fmla="*/ 94 w 253"/>
                <a:gd name="T73" fmla="*/ 156 h 269"/>
                <a:gd name="T74" fmla="*/ 230 w 253"/>
                <a:gd name="T75" fmla="*/ 156 h 269"/>
                <a:gd name="T76" fmla="*/ 176 w 253"/>
                <a:gd name="T77" fmla="*/ 18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269">
                  <a:moveTo>
                    <a:pt x="0" y="0"/>
                  </a:moveTo>
                  <a:cubicBezTo>
                    <a:pt x="253" y="0"/>
                    <a:pt x="253" y="0"/>
                    <a:pt x="253" y="0"/>
                  </a:cubicBezTo>
                  <a:cubicBezTo>
                    <a:pt x="253" y="269"/>
                    <a:pt x="253" y="269"/>
                    <a:pt x="253" y="269"/>
                  </a:cubicBezTo>
                  <a:cubicBezTo>
                    <a:pt x="152" y="269"/>
                    <a:pt x="152" y="269"/>
                    <a:pt x="152" y="269"/>
                  </a:cubicBezTo>
                  <a:cubicBezTo>
                    <a:pt x="152" y="216"/>
                    <a:pt x="152" y="216"/>
                    <a:pt x="152" y="216"/>
                  </a:cubicBezTo>
                  <a:cubicBezTo>
                    <a:pt x="152" y="200"/>
                    <a:pt x="102" y="200"/>
                    <a:pt x="102" y="216"/>
                  </a:cubicBezTo>
                  <a:cubicBezTo>
                    <a:pt x="102" y="269"/>
                    <a:pt x="102" y="269"/>
                    <a:pt x="102" y="269"/>
                  </a:cubicBezTo>
                  <a:cubicBezTo>
                    <a:pt x="0" y="269"/>
                    <a:pt x="0" y="269"/>
                    <a:pt x="0" y="269"/>
                  </a:cubicBezTo>
                  <a:lnTo>
                    <a:pt x="0" y="0"/>
                  </a:lnTo>
                  <a:close/>
                  <a:moveTo>
                    <a:pt x="24" y="156"/>
                  </a:moveTo>
                  <a:cubicBezTo>
                    <a:pt x="77" y="156"/>
                    <a:pt x="77" y="156"/>
                    <a:pt x="77" y="156"/>
                  </a:cubicBezTo>
                  <a:cubicBezTo>
                    <a:pt x="77" y="186"/>
                    <a:pt x="77" y="186"/>
                    <a:pt x="77" y="186"/>
                  </a:cubicBezTo>
                  <a:cubicBezTo>
                    <a:pt x="24" y="186"/>
                    <a:pt x="24" y="186"/>
                    <a:pt x="24" y="186"/>
                  </a:cubicBezTo>
                  <a:lnTo>
                    <a:pt x="24" y="156"/>
                  </a:lnTo>
                  <a:close/>
                  <a:moveTo>
                    <a:pt x="176" y="199"/>
                  </a:moveTo>
                  <a:cubicBezTo>
                    <a:pt x="230" y="199"/>
                    <a:pt x="230" y="199"/>
                    <a:pt x="230" y="199"/>
                  </a:cubicBezTo>
                  <a:cubicBezTo>
                    <a:pt x="230" y="229"/>
                    <a:pt x="230" y="229"/>
                    <a:pt x="230" y="229"/>
                  </a:cubicBezTo>
                  <a:cubicBezTo>
                    <a:pt x="176" y="229"/>
                    <a:pt x="176" y="229"/>
                    <a:pt x="176" y="229"/>
                  </a:cubicBezTo>
                  <a:lnTo>
                    <a:pt x="176" y="199"/>
                  </a:lnTo>
                  <a:close/>
                  <a:moveTo>
                    <a:pt x="24" y="199"/>
                  </a:moveTo>
                  <a:cubicBezTo>
                    <a:pt x="77" y="199"/>
                    <a:pt x="77" y="199"/>
                    <a:pt x="77" y="199"/>
                  </a:cubicBezTo>
                  <a:cubicBezTo>
                    <a:pt x="77" y="229"/>
                    <a:pt x="77" y="229"/>
                    <a:pt x="77" y="229"/>
                  </a:cubicBezTo>
                  <a:cubicBezTo>
                    <a:pt x="24" y="229"/>
                    <a:pt x="24" y="229"/>
                    <a:pt x="24" y="229"/>
                  </a:cubicBezTo>
                  <a:lnTo>
                    <a:pt x="24" y="199"/>
                  </a:lnTo>
                  <a:close/>
                  <a:moveTo>
                    <a:pt x="24" y="28"/>
                  </a:moveTo>
                  <a:cubicBezTo>
                    <a:pt x="77" y="28"/>
                    <a:pt x="77" y="28"/>
                    <a:pt x="77" y="28"/>
                  </a:cubicBezTo>
                  <a:cubicBezTo>
                    <a:pt x="77" y="58"/>
                    <a:pt x="77" y="58"/>
                    <a:pt x="77" y="58"/>
                  </a:cubicBezTo>
                  <a:cubicBezTo>
                    <a:pt x="24" y="58"/>
                    <a:pt x="24" y="58"/>
                    <a:pt x="24" y="58"/>
                  </a:cubicBezTo>
                  <a:lnTo>
                    <a:pt x="24" y="28"/>
                  </a:lnTo>
                  <a:close/>
                  <a:moveTo>
                    <a:pt x="94" y="28"/>
                  </a:moveTo>
                  <a:cubicBezTo>
                    <a:pt x="159" y="28"/>
                    <a:pt x="159" y="28"/>
                    <a:pt x="159" y="28"/>
                  </a:cubicBezTo>
                  <a:cubicBezTo>
                    <a:pt x="159" y="58"/>
                    <a:pt x="159" y="58"/>
                    <a:pt x="159" y="58"/>
                  </a:cubicBezTo>
                  <a:cubicBezTo>
                    <a:pt x="94" y="58"/>
                    <a:pt x="94" y="58"/>
                    <a:pt x="94" y="58"/>
                  </a:cubicBezTo>
                  <a:lnTo>
                    <a:pt x="94" y="28"/>
                  </a:lnTo>
                  <a:close/>
                  <a:moveTo>
                    <a:pt x="176" y="28"/>
                  </a:moveTo>
                  <a:cubicBezTo>
                    <a:pt x="230" y="28"/>
                    <a:pt x="230" y="28"/>
                    <a:pt x="230" y="28"/>
                  </a:cubicBezTo>
                  <a:cubicBezTo>
                    <a:pt x="230" y="58"/>
                    <a:pt x="230" y="58"/>
                    <a:pt x="230" y="58"/>
                  </a:cubicBezTo>
                  <a:cubicBezTo>
                    <a:pt x="176" y="58"/>
                    <a:pt x="176" y="58"/>
                    <a:pt x="176" y="58"/>
                  </a:cubicBezTo>
                  <a:lnTo>
                    <a:pt x="176" y="28"/>
                  </a:lnTo>
                  <a:close/>
                  <a:moveTo>
                    <a:pt x="24" y="71"/>
                  </a:moveTo>
                  <a:cubicBezTo>
                    <a:pt x="77" y="71"/>
                    <a:pt x="77" y="71"/>
                    <a:pt x="77" y="71"/>
                  </a:cubicBezTo>
                  <a:cubicBezTo>
                    <a:pt x="77" y="100"/>
                    <a:pt x="77" y="100"/>
                    <a:pt x="77" y="100"/>
                  </a:cubicBezTo>
                  <a:cubicBezTo>
                    <a:pt x="24" y="100"/>
                    <a:pt x="24" y="100"/>
                    <a:pt x="24" y="100"/>
                  </a:cubicBezTo>
                  <a:lnTo>
                    <a:pt x="24" y="71"/>
                  </a:lnTo>
                  <a:close/>
                  <a:moveTo>
                    <a:pt x="94" y="71"/>
                  </a:moveTo>
                  <a:cubicBezTo>
                    <a:pt x="159" y="71"/>
                    <a:pt x="159" y="71"/>
                    <a:pt x="159" y="71"/>
                  </a:cubicBezTo>
                  <a:cubicBezTo>
                    <a:pt x="159" y="100"/>
                    <a:pt x="159" y="100"/>
                    <a:pt x="159" y="100"/>
                  </a:cubicBezTo>
                  <a:cubicBezTo>
                    <a:pt x="94" y="100"/>
                    <a:pt x="94" y="100"/>
                    <a:pt x="94" y="100"/>
                  </a:cubicBezTo>
                  <a:lnTo>
                    <a:pt x="94" y="71"/>
                  </a:lnTo>
                  <a:close/>
                  <a:moveTo>
                    <a:pt x="176" y="71"/>
                  </a:moveTo>
                  <a:cubicBezTo>
                    <a:pt x="230" y="71"/>
                    <a:pt x="230" y="71"/>
                    <a:pt x="230" y="71"/>
                  </a:cubicBezTo>
                  <a:cubicBezTo>
                    <a:pt x="230" y="100"/>
                    <a:pt x="230" y="100"/>
                    <a:pt x="230" y="100"/>
                  </a:cubicBezTo>
                  <a:cubicBezTo>
                    <a:pt x="176" y="100"/>
                    <a:pt x="176" y="100"/>
                    <a:pt x="176" y="100"/>
                  </a:cubicBezTo>
                  <a:lnTo>
                    <a:pt x="176" y="71"/>
                  </a:lnTo>
                  <a:close/>
                  <a:moveTo>
                    <a:pt x="24" y="114"/>
                  </a:moveTo>
                  <a:cubicBezTo>
                    <a:pt x="77" y="114"/>
                    <a:pt x="77" y="114"/>
                    <a:pt x="77" y="114"/>
                  </a:cubicBezTo>
                  <a:cubicBezTo>
                    <a:pt x="77" y="143"/>
                    <a:pt x="77" y="143"/>
                    <a:pt x="77" y="143"/>
                  </a:cubicBezTo>
                  <a:cubicBezTo>
                    <a:pt x="24" y="143"/>
                    <a:pt x="24" y="143"/>
                    <a:pt x="24" y="143"/>
                  </a:cubicBezTo>
                  <a:lnTo>
                    <a:pt x="24" y="114"/>
                  </a:lnTo>
                  <a:close/>
                  <a:moveTo>
                    <a:pt x="94" y="114"/>
                  </a:moveTo>
                  <a:cubicBezTo>
                    <a:pt x="159" y="114"/>
                    <a:pt x="159" y="114"/>
                    <a:pt x="159" y="114"/>
                  </a:cubicBezTo>
                  <a:cubicBezTo>
                    <a:pt x="159" y="143"/>
                    <a:pt x="159" y="143"/>
                    <a:pt x="159" y="143"/>
                  </a:cubicBezTo>
                  <a:cubicBezTo>
                    <a:pt x="94" y="143"/>
                    <a:pt x="94" y="143"/>
                    <a:pt x="94" y="143"/>
                  </a:cubicBezTo>
                  <a:lnTo>
                    <a:pt x="94" y="114"/>
                  </a:lnTo>
                  <a:close/>
                  <a:moveTo>
                    <a:pt x="176" y="114"/>
                  </a:moveTo>
                  <a:cubicBezTo>
                    <a:pt x="230" y="114"/>
                    <a:pt x="230" y="114"/>
                    <a:pt x="230" y="114"/>
                  </a:cubicBezTo>
                  <a:cubicBezTo>
                    <a:pt x="230" y="143"/>
                    <a:pt x="230" y="143"/>
                    <a:pt x="230" y="143"/>
                  </a:cubicBezTo>
                  <a:cubicBezTo>
                    <a:pt x="176" y="143"/>
                    <a:pt x="176" y="143"/>
                    <a:pt x="176" y="143"/>
                  </a:cubicBezTo>
                  <a:lnTo>
                    <a:pt x="176" y="114"/>
                  </a:lnTo>
                  <a:close/>
                  <a:moveTo>
                    <a:pt x="94" y="156"/>
                  </a:moveTo>
                  <a:cubicBezTo>
                    <a:pt x="159" y="156"/>
                    <a:pt x="159" y="156"/>
                    <a:pt x="159" y="156"/>
                  </a:cubicBezTo>
                  <a:cubicBezTo>
                    <a:pt x="159" y="186"/>
                    <a:pt x="159" y="186"/>
                    <a:pt x="159" y="186"/>
                  </a:cubicBezTo>
                  <a:cubicBezTo>
                    <a:pt x="94" y="186"/>
                    <a:pt x="94" y="186"/>
                    <a:pt x="94" y="186"/>
                  </a:cubicBezTo>
                  <a:lnTo>
                    <a:pt x="94" y="156"/>
                  </a:lnTo>
                  <a:close/>
                  <a:moveTo>
                    <a:pt x="176" y="156"/>
                  </a:moveTo>
                  <a:cubicBezTo>
                    <a:pt x="230" y="156"/>
                    <a:pt x="230" y="156"/>
                    <a:pt x="230" y="156"/>
                  </a:cubicBezTo>
                  <a:cubicBezTo>
                    <a:pt x="230" y="186"/>
                    <a:pt x="230" y="186"/>
                    <a:pt x="230" y="186"/>
                  </a:cubicBezTo>
                  <a:cubicBezTo>
                    <a:pt x="176" y="186"/>
                    <a:pt x="176" y="186"/>
                    <a:pt x="176" y="186"/>
                  </a:cubicBezTo>
                  <a:lnTo>
                    <a:pt x="176" y="156"/>
                  </a:lnTo>
                  <a:close/>
                </a:path>
              </a:pathLst>
            </a:custGeom>
            <a:solidFill>
              <a:srgbClr val="F9D600"/>
            </a:solidFill>
            <a:ln w="12700">
              <a:solidFill>
                <a:schemeClr val="bg1">
                  <a:lumMod val="85000"/>
                </a:schemeClr>
              </a:solid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18" name="Group 117">
              <a:extLst>
                <a:ext uri="{FF2B5EF4-FFF2-40B4-BE49-F238E27FC236}">
                  <a16:creationId xmlns:a16="http://schemas.microsoft.com/office/drawing/2014/main" id="{2BFEA6C4-A334-46DA-9FA6-EC8DD8F916D9}"/>
                </a:ext>
              </a:extLst>
            </p:cNvPr>
            <p:cNvGrpSpPr/>
            <p:nvPr/>
          </p:nvGrpSpPr>
          <p:grpSpPr>
            <a:xfrm>
              <a:off x="7875551" y="2009320"/>
              <a:ext cx="644414" cy="354523"/>
              <a:chOff x="7632701" y="938213"/>
              <a:chExt cx="1139825" cy="627063"/>
            </a:xfrm>
            <a:solidFill>
              <a:schemeClr val="accent6"/>
            </a:solidFill>
          </p:grpSpPr>
          <p:sp>
            <p:nvSpPr>
              <p:cNvPr id="133" name="Freeform 25">
                <a:extLst>
                  <a:ext uri="{FF2B5EF4-FFF2-40B4-BE49-F238E27FC236}">
                    <a16:creationId xmlns:a16="http://schemas.microsoft.com/office/drawing/2014/main" id="{1420A01A-F1EF-4CF8-9F05-1180A73B3B89}"/>
                  </a:ext>
                </a:extLst>
              </p:cNvPr>
              <p:cNvSpPr>
                <a:spLocks/>
              </p:cNvSpPr>
              <p:nvPr/>
            </p:nvSpPr>
            <p:spPr bwMode="auto">
              <a:xfrm>
                <a:off x="8118476" y="1366838"/>
                <a:ext cx="163513" cy="80963"/>
              </a:xfrm>
              <a:custGeom>
                <a:avLst/>
                <a:gdLst>
                  <a:gd name="T0" fmla="*/ 0 w 36"/>
                  <a:gd name="T1" fmla="*/ 18 h 18"/>
                  <a:gd name="T2" fmla="*/ 18 w 36"/>
                  <a:gd name="T3" fmla="*/ 0 h 18"/>
                  <a:gd name="T4" fmla="*/ 36 w 36"/>
                  <a:gd name="T5" fmla="*/ 18 h 18"/>
                  <a:gd name="T6" fmla="*/ 0 w 36"/>
                  <a:gd name="T7" fmla="*/ 18 h 18"/>
                </a:gdLst>
                <a:ahLst/>
                <a:cxnLst>
                  <a:cxn ang="0">
                    <a:pos x="T0" y="T1"/>
                  </a:cxn>
                  <a:cxn ang="0">
                    <a:pos x="T2" y="T3"/>
                  </a:cxn>
                  <a:cxn ang="0">
                    <a:pos x="T4" y="T5"/>
                  </a:cxn>
                  <a:cxn ang="0">
                    <a:pos x="T6" y="T7"/>
                  </a:cxn>
                </a:cxnLst>
                <a:rect l="0" t="0" r="r" b="b"/>
                <a:pathLst>
                  <a:path w="36" h="18">
                    <a:moveTo>
                      <a:pt x="0" y="18"/>
                    </a:moveTo>
                    <a:cubicBezTo>
                      <a:pt x="0" y="8"/>
                      <a:pt x="8" y="0"/>
                      <a:pt x="18" y="0"/>
                    </a:cubicBezTo>
                    <a:cubicBezTo>
                      <a:pt x="28" y="0"/>
                      <a:pt x="36" y="8"/>
                      <a:pt x="36" y="18"/>
                    </a:cubicBezTo>
                    <a:lnTo>
                      <a:pt x="0" y="18"/>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 name="Rectangle 26">
                <a:extLst>
                  <a:ext uri="{FF2B5EF4-FFF2-40B4-BE49-F238E27FC236}">
                    <a16:creationId xmlns:a16="http://schemas.microsoft.com/office/drawing/2014/main" id="{E5D879FF-1C07-4D46-8994-4127C78531CA}"/>
                  </a:ext>
                </a:extLst>
              </p:cNvPr>
              <p:cNvSpPr>
                <a:spLocks noChangeArrowheads="1"/>
              </p:cNvSpPr>
              <p:nvPr/>
            </p:nvSpPr>
            <p:spPr bwMode="auto">
              <a:xfrm>
                <a:off x="8397876" y="1050926"/>
                <a:ext cx="374650" cy="514350"/>
              </a:xfrm>
              <a:prstGeom prst="rect">
                <a:avLst/>
              </a:prstGeom>
              <a:solidFill>
                <a:srgbClr val="F9D600"/>
              </a:solidFill>
              <a:ln w="12700">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 name="Rectangle 27">
                <a:extLst>
                  <a:ext uri="{FF2B5EF4-FFF2-40B4-BE49-F238E27FC236}">
                    <a16:creationId xmlns:a16="http://schemas.microsoft.com/office/drawing/2014/main" id="{2FDC849C-A93F-4424-A4C2-3A702AFBC713}"/>
                  </a:ext>
                </a:extLst>
              </p:cNvPr>
              <p:cNvSpPr>
                <a:spLocks noChangeArrowheads="1"/>
              </p:cNvSpPr>
              <p:nvPr/>
            </p:nvSpPr>
            <p:spPr bwMode="auto">
              <a:xfrm>
                <a:off x="7632701" y="1050926"/>
                <a:ext cx="373063" cy="514350"/>
              </a:xfrm>
              <a:prstGeom prst="rect">
                <a:avLst/>
              </a:prstGeom>
              <a:solidFill>
                <a:srgbClr val="F9D600"/>
              </a:solidFill>
              <a:ln w="12700">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 name="Rectangle 28">
                <a:extLst>
                  <a:ext uri="{FF2B5EF4-FFF2-40B4-BE49-F238E27FC236}">
                    <a16:creationId xmlns:a16="http://schemas.microsoft.com/office/drawing/2014/main" id="{F323C9E3-75D4-407C-A40C-4A7B821215B8}"/>
                  </a:ext>
                </a:extLst>
              </p:cNvPr>
              <p:cNvSpPr>
                <a:spLocks noChangeArrowheads="1"/>
              </p:cNvSpPr>
              <p:nvPr/>
            </p:nvSpPr>
            <p:spPr bwMode="auto">
              <a:xfrm>
                <a:off x="8150226" y="1474788"/>
                <a:ext cx="100013" cy="90488"/>
              </a:xfrm>
              <a:prstGeom prst="rect">
                <a:avLst/>
              </a:prstGeom>
              <a:solidFill>
                <a:srgbClr val="F9D600"/>
              </a:solidFill>
              <a:ln w="12700">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 name="Freeform 29">
                <a:extLst>
                  <a:ext uri="{FF2B5EF4-FFF2-40B4-BE49-F238E27FC236}">
                    <a16:creationId xmlns:a16="http://schemas.microsoft.com/office/drawing/2014/main" id="{712823CD-8A0B-4F59-B782-A2335CBCCB5C}"/>
                  </a:ext>
                </a:extLst>
              </p:cNvPr>
              <p:cNvSpPr>
                <a:spLocks/>
              </p:cNvSpPr>
              <p:nvPr/>
            </p:nvSpPr>
            <p:spPr bwMode="auto">
              <a:xfrm>
                <a:off x="7772401" y="938213"/>
                <a:ext cx="860425" cy="627063"/>
              </a:xfrm>
              <a:custGeom>
                <a:avLst/>
                <a:gdLst>
                  <a:gd name="T0" fmla="*/ 0 w 542"/>
                  <a:gd name="T1" fmla="*/ 0 h 395"/>
                  <a:gd name="T2" fmla="*/ 0 w 542"/>
                  <a:gd name="T3" fmla="*/ 54 h 395"/>
                  <a:gd name="T4" fmla="*/ 164 w 542"/>
                  <a:gd name="T5" fmla="*/ 54 h 395"/>
                  <a:gd name="T6" fmla="*/ 164 w 542"/>
                  <a:gd name="T7" fmla="*/ 395 h 395"/>
                  <a:gd name="T8" fmla="*/ 164 w 542"/>
                  <a:gd name="T9" fmla="*/ 395 h 395"/>
                  <a:gd name="T10" fmla="*/ 213 w 542"/>
                  <a:gd name="T11" fmla="*/ 395 h 395"/>
                  <a:gd name="T12" fmla="*/ 213 w 542"/>
                  <a:gd name="T13" fmla="*/ 338 h 395"/>
                  <a:gd name="T14" fmla="*/ 199 w 542"/>
                  <a:gd name="T15" fmla="*/ 338 h 395"/>
                  <a:gd name="T16" fmla="*/ 199 w 542"/>
                  <a:gd name="T17" fmla="*/ 256 h 395"/>
                  <a:gd name="T18" fmla="*/ 338 w 542"/>
                  <a:gd name="T19" fmla="*/ 256 h 395"/>
                  <a:gd name="T20" fmla="*/ 338 w 542"/>
                  <a:gd name="T21" fmla="*/ 338 h 395"/>
                  <a:gd name="T22" fmla="*/ 326 w 542"/>
                  <a:gd name="T23" fmla="*/ 338 h 395"/>
                  <a:gd name="T24" fmla="*/ 326 w 542"/>
                  <a:gd name="T25" fmla="*/ 395 h 395"/>
                  <a:gd name="T26" fmla="*/ 377 w 542"/>
                  <a:gd name="T27" fmla="*/ 395 h 395"/>
                  <a:gd name="T28" fmla="*/ 377 w 542"/>
                  <a:gd name="T29" fmla="*/ 54 h 395"/>
                  <a:gd name="T30" fmla="*/ 542 w 542"/>
                  <a:gd name="T31" fmla="*/ 54 h 395"/>
                  <a:gd name="T32" fmla="*/ 542 w 542"/>
                  <a:gd name="T33" fmla="*/ 0 h 395"/>
                  <a:gd name="T34" fmla="*/ 0 w 542"/>
                  <a:gd name="T35"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2" h="395">
                    <a:moveTo>
                      <a:pt x="0" y="0"/>
                    </a:moveTo>
                    <a:lnTo>
                      <a:pt x="0" y="54"/>
                    </a:lnTo>
                    <a:lnTo>
                      <a:pt x="164" y="54"/>
                    </a:lnTo>
                    <a:lnTo>
                      <a:pt x="164" y="395"/>
                    </a:lnTo>
                    <a:lnTo>
                      <a:pt x="164" y="395"/>
                    </a:lnTo>
                    <a:lnTo>
                      <a:pt x="213" y="395"/>
                    </a:lnTo>
                    <a:lnTo>
                      <a:pt x="213" y="338"/>
                    </a:lnTo>
                    <a:lnTo>
                      <a:pt x="199" y="338"/>
                    </a:lnTo>
                    <a:lnTo>
                      <a:pt x="199" y="256"/>
                    </a:lnTo>
                    <a:lnTo>
                      <a:pt x="338" y="256"/>
                    </a:lnTo>
                    <a:lnTo>
                      <a:pt x="338" y="338"/>
                    </a:lnTo>
                    <a:lnTo>
                      <a:pt x="326" y="338"/>
                    </a:lnTo>
                    <a:lnTo>
                      <a:pt x="326" y="395"/>
                    </a:lnTo>
                    <a:lnTo>
                      <a:pt x="377" y="395"/>
                    </a:lnTo>
                    <a:lnTo>
                      <a:pt x="377" y="54"/>
                    </a:lnTo>
                    <a:lnTo>
                      <a:pt x="542" y="54"/>
                    </a:lnTo>
                    <a:lnTo>
                      <a:pt x="542" y="0"/>
                    </a:lnTo>
                    <a:lnTo>
                      <a:pt x="0" y="0"/>
                    </a:lnTo>
                    <a:close/>
                  </a:path>
                </a:pathLst>
              </a:custGeom>
              <a:solidFill>
                <a:srgbClr val="F9D600"/>
              </a:solidFill>
              <a:ln w="12700">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 name="Freeform 30">
                <a:extLst>
                  <a:ext uri="{FF2B5EF4-FFF2-40B4-BE49-F238E27FC236}">
                    <a16:creationId xmlns:a16="http://schemas.microsoft.com/office/drawing/2014/main" id="{832E1FA5-A99C-496D-A5FC-A2FBED922AA7}"/>
                  </a:ext>
                </a:extLst>
              </p:cNvPr>
              <p:cNvSpPr>
                <a:spLocks/>
              </p:cNvSpPr>
              <p:nvPr/>
            </p:nvSpPr>
            <p:spPr bwMode="auto">
              <a:xfrm>
                <a:off x="8118476" y="1366838"/>
                <a:ext cx="163513" cy="80963"/>
              </a:xfrm>
              <a:custGeom>
                <a:avLst/>
                <a:gdLst>
                  <a:gd name="T0" fmla="*/ 18 w 36"/>
                  <a:gd name="T1" fmla="*/ 0 h 18"/>
                  <a:gd name="T2" fmla="*/ 0 w 36"/>
                  <a:gd name="T3" fmla="*/ 18 h 18"/>
                  <a:gd name="T4" fmla="*/ 36 w 36"/>
                  <a:gd name="T5" fmla="*/ 18 h 18"/>
                  <a:gd name="T6" fmla="*/ 18 w 36"/>
                  <a:gd name="T7" fmla="*/ 0 h 18"/>
                </a:gdLst>
                <a:ahLst/>
                <a:cxnLst>
                  <a:cxn ang="0">
                    <a:pos x="T0" y="T1"/>
                  </a:cxn>
                  <a:cxn ang="0">
                    <a:pos x="T2" y="T3"/>
                  </a:cxn>
                  <a:cxn ang="0">
                    <a:pos x="T4" y="T5"/>
                  </a:cxn>
                  <a:cxn ang="0">
                    <a:pos x="T6" y="T7"/>
                  </a:cxn>
                </a:cxnLst>
                <a:rect l="0" t="0" r="r" b="b"/>
                <a:pathLst>
                  <a:path w="36" h="18">
                    <a:moveTo>
                      <a:pt x="18" y="0"/>
                    </a:moveTo>
                    <a:cubicBezTo>
                      <a:pt x="8" y="0"/>
                      <a:pt x="0" y="8"/>
                      <a:pt x="0" y="18"/>
                    </a:cubicBezTo>
                    <a:cubicBezTo>
                      <a:pt x="36" y="18"/>
                      <a:pt x="36" y="18"/>
                      <a:pt x="36" y="18"/>
                    </a:cubicBezTo>
                    <a:cubicBezTo>
                      <a:pt x="36" y="8"/>
                      <a:pt x="28" y="0"/>
                      <a:pt x="18" y="0"/>
                    </a:cubicBezTo>
                    <a:close/>
                  </a:path>
                </a:pathLst>
              </a:custGeom>
              <a:solidFill>
                <a:srgbClr val="F9D600"/>
              </a:solidFill>
              <a:ln w="12700">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pic>
          <p:nvPicPr>
            <p:cNvPr id="119" name="Graphic 118" descr="Building outline">
              <a:extLst>
                <a:ext uri="{FF2B5EF4-FFF2-40B4-BE49-F238E27FC236}">
                  <a16:creationId xmlns:a16="http://schemas.microsoft.com/office/drawing/2014/main" id="{3715ED8F-0B14-4759-BBCC-C5667315E0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744793" y="1891631"/>
              <a:ext cx="528042" cy="528042"/>
            </a:xfrm>
            <a:prstGeom prst="rect">
              <a:avLst/>
            </a:prstGeom>
          </p:spPr>
        </p:pic>
        <p:pic>
          <p:nvPicPr>
            <p:cNvPr id="120" name="Graphic 119" descr="City outline">
              <a:extLst>
                <a:ext uri="{FF2B5EF4-FFF2-40B4-BE49-F238E27FC236}">
                  <a16:creationId xmlns:a16="http://schemas.microsoft.com/office/drawing/2014/main" id="{B15A9473-FE0F-4398-A3FB-0989B80B0F6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409939" y="1923273"/>
              <a:ext cx="558100" cy="558100"/>
            </a:xfrm>
            <a:prstGeom prst="rect">
              <a:avLst/>
            </a:prstGeom>
          </p:spPr>
        </p:pic>
        <p:sp>
          <p:nvSpPr>
            <p:cNvPr id="121" name="TextBox 120">
              <a:extLst>
                <a:ext uri="{FF2B5EF4-FFF2-40B4-BE49-F238E27FC236}">
                  <a16:creationId xmlns:a16="http://schemas.microsoft.com/office/drawing/2014/main" id="{066A7802-8CAE-400D-8AA0-2B7B66125D3F}"/>
                </a:ext>
              </a:extLst>
            </p:cNvPr>
            <p:cNvSpPr txBox="1"/>
            <p:nvPr/>
          </p:nvSpPr>
          <p:spPr>
            <a:xfrm>
              <a:off x="6187347" y="2421214"/>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A</a:t>
              </a:r>
            </a:p>
          </p:txBody>
        </p:sp>
        <p:sp>
          <p:nvSpPr>
            <p:cNvPr id="122" name="TextBox 121">
              <a:extLst>
                <a:ext uri="{FF2B5EF4-FFF2-40B4-BE49-F238E27FC236}">
                  <a16:creationId xmlns:a16="http://schemas.microsoft.com/office/drawing/2014/main" id="{E62CBEE2-1A88-4A7A-8D19-547286799D47}"/>
                </a:ext>
              </a:extLst>
            </p:cNvPr>
            <p:cNvSpPr txBox="1"/>
            <p:nvPr/>
          </p:nvSpPr>
          <p:spPr>
            <a:xfrm>
              <a:off x="7026826" y="2407028"/>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B</a:t>
              </a:r>
            </a:p>
          </p:txBody>
        </p:sp>
        <p:sp>
          <p:nvSpPr>
            <p:cNvPr id="123" name="TextBox 122">
              <a:extLst>
                <a:ext uri="{FF2B5EF4-FFF2-40B4-BE49-F238E27FC236}">
                  <a16:creationId xmlns:a16="http://schemas.microsoft.com/office/drawing/2014/main" id="{297DEBD6-4D9F-46D9-AF37-630D7ACA5FFC}"/>
                </a:ext>
              </a:extLst>
            </p:cNvPr>
            <p:cNvSpPr txBox="1"/>
            <p:nvPr/>
          </p:nvSpPr>
          <p:spPr>
            <a:xfrm>
              <a:off x="7866305" y="2409865"/>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C</a:t>
              </a:r>
            </a:p>
          </p:txBody>
        </p:sp>
        <p:sp>
          <p:nvSpPr>
            <p:cNvPr id="124" name="TextBox 123">
              <a:extLst>
                <a:ext uri="{FF2B5EF4-FFF2-40B4-BE49-F238E27FC236}">
                  <a16:creationId xmlns:a16="http://schemas.microsoft.com/office/drawing/2014/main" id="{5C77A469-3B31-4596-9324-6C59578064FB}"/>
                </a:ext>
              </a:extLst>
            </p:cNvPr>
            <p:cNvSpPr txBox="1"/>
            <p:nvPr/>
          </p:nvSpPr>
          <p:spPr>
            <a:xfrm>
              <a:off x="8705784" y="2412702"/>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D</a:t>
              </a:r>
            </a:p>
          </p:txBody>
        </p:sp>
        <p:sp>
          <p:nvSpPr>
            <p:cNvPr id="125" name="TextBox 124">
              <a:extLst>
                <a:ext uri="{FF2B5EF4-FFF2-40B4-BE49-F238E27FC236}">
                  <a16:creationId xmlns:a16="http://schemas.microsoft.com/office/drawing/2014/main" id="{5D188BF5-61B0-41B8-BABE-6FB34EFEC021}"/>
                </a:ext>
              </a:extLst>
            </p:cNvPr>
            <p:cNvSpPr txBox="1"/>
            <p:nvPr/>
          </p:nvSpPr>
          <p:spPr>
            <a:xfrm>
              <a:off x="9545263" y="2418376"/>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E</a:t>
              </a:r>
            </a:p>
          </p:txBody>
        </p:sp>
        <p:sp>
          <p:nvSpPr>
            <p:cNvPr id="126" name="TextBox 125">
              <a:extLst>
                <a:ext uri="{FF2B5EF4-FFF2-40B4-BE49-F238E27FC236}">
                  <a16:creationId xmlns:a16="http://schemas.microsoft.com/office/drawing/2014/main" id="{46887DD5-D4B3-4D19-9B0D-5CD08541A3FB}"/>
                </a:ext>
              </a:extLst>
            </p:cNvPr>
            <p:cNvSpPr txBox="1"/>
            <p:nvPr/>
          </p:nvSpPr>
          <p:spPr>
            <a:xfrm>
              <a:off x="10384743" y="2415539"/>
              <a:ext cx="626331" cy="272415"/>
            </a:xfrm>
            <a:prstGeom prst="roundRect">
              <a:avLst/>
            </a:prstGeom>
            <a:noFill/>
            <a:ln w="12700">
              <a:solidFill>
                <a:schemeClr val="bg2">
                  <a:lumMod val="50000"/>
                </a:schemeClr>
              </a:solidFill>
            </a:ln>
          </p:spPr>
          <p:txBody>
            <a:bodyPr wrap="square" lIns="45720" rIns="45720" rtlCol="0">
              <a:spAutoFit/>
            </a:bodyPr>
            <a:lstStyle/>
            <a:p>
              <a:pPr algn="ctr"/>
              <a:r>
                <a:rPr lang="en-US" sz="1000">
                  <a:latin typeface="Arial" panose="020B0604020202020204" pitchFamily="34" charset="0"/>
                  <a:cs typeface="Arial" panose="020B0604020202020204" pitchFamily="34" charset="0"/>
                </a:rPr>
                <a:t>Cohort F</a:t>
              </a:r>
            </a:p>
          </p:txBody>
        </p:sp>
        <p:sp>
          <p:nvSpPr>
            <p:cNvPr id="127" name="Rectangle: Rounded Corners 126">
              <a:extLst>
                <a:ext uri="{FF2B5EF4-FFF2-40B4-BE49-F238E27FC236}">
                  <a16:creationId xmlns:a16="http://schemas.microsoft.com/office/drawing/2014/main" id="{9A4BE8FC-B8D1-42AA-AACB-E41492F66BE8}"/>
                </a:ext>
              </a:extLst>
            </p:cNvPr>
            <p:cNvSpPr/>
            <p:nvPr/>
          </p:nvSpPr>
          <p:spPr>
            <a:xfrm>
              <a:off x="6267222" y="2790401"/>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3.0</a:t>
              </a:r>
            </a:p>
          </p:txBody>
        </p:sp>
        <p:sp>
          <p:nvSpPr>
            <p:cNvPr id="128" name="Rectangle: Rounded Corners 127">
              <a:extLst>
                <a:ext uri="{FF2B5EF4-FFF2-40B4-BE49-F238E27FC236}">
                  <a16:creationId xmlns:a16="http://schemas.microsoft.com/office/drawing/2014/main" id="{013F8A57-4A32-4C9E-BFF2-8586207E4863}"/>
                </a:ext>
              </a:extLst>
            </p:cNvPr>
            <p:cNvSpPr/>
            <p:nvPr/>
          </p:nvSpPr>
          <p:spPr>
            <a:xfrm>
              <a:off x="7130903" y="2785460"/>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3.4</a:t>
              </a:r>
            </a:p>
          </p:txBody>
        </p:sp>
        <p:sp>
          <p:nvSpPr>
            <p:cNvPr id="129" name="Rectangle: Rounded Corners 128">
              <a:extLst>
                <a:ext uri="{FF2B5EF4-FFF2-40B4-BE49-F238E27FC236}">
                  <a16:creationId xmlns:a16="http://schemas.microsoft.com/office/drawing/2014/main" id="{FE064C4E-281C-4F5D-9C70-5EB8A441DCD0}"/>
                </a:ext>
              </a:extLst>
            </p:cNvPr>
            <p:cNvSpPr/>
            <p:nvPr/>
          </p:nvSpPr>
          <p:spPr>
            <a:xfrm>
              <a:off x="7954532" y="2788125"/>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3.2</a:t>
              </a:r>
            </a:p>
          </p:txBody>
        </p:sp>
        <p:sp>
          <p:nvSpPr>
            <p:cNvPr id="130" name="Rectangle: Rounded Corners 129">
              <a:extLst>
                <a:ext uri="{FF2B5EF4-FFF2-40B4-BE49-F238E27FC236}">
                  <a16:creationId xmlns:a16="http://schemas.microsoft.com/office/drawing/2014/main" id="{FB01A598-2DFD-4452-9CCD-31F1EFA0ABF5}"/>
                </a:ext>
              </a:extLst>
            </p:cNvPr>
            <p:cNvSpPr/>
            <p:nvPr/>
          </p:nvSpPr>
          <p:spPr>
            <a:xfrm>
              <a:off x="8790349" y="2797529"/>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3.2</a:t>
              </a:r>
            </a:p>
          </p:txBody>
        </p:sp>
        <p:sp>
          <p:nvSpPr>
            <p:cNvPr id="131" name="Rectangle: Rounded Corners 130">
              <a:extLst>
                <a:ext uri="{FF2B5EF4-FFF2-40B4-BE49-F238E27FC236}">
                  <a16:creationId xmlns:a16="http://schemas.microsoft.com/office/drawing/2014/main" id="{DCE2B09F-6844-479F-8847-4C48622B861C}"/>
                </a:ext>
              </a:extLst>
            </p:cNvPr>
            <p:cNvSpPr/>
            <p:nvPr/>
          </p:nvSpPr>
          <p:spPr>
            <a:xfrm>
              <a:off x="9624166" y="2798949"/>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3.5</a:t>
              </a:r>
            </a:p>
          </p:txBody>
        </p:sp>
        <p:sp>
          <p:nvSpPr>
            <p:cNvPr id="132" name="Rectangle: Rounded Corners 131">
              <a:extLst>
                <a:ext uri="{FF2B5EF4-FFF2-40B4-BE49-F238E27FC236}">
                  <a16:creationId xmlns:a16="http://schemas.microsoft.com/office/drawing/2014/main" id="{045407EC-0A4A-48E3-B729-DBA51133A5FC}"/>
                </a:ext>
              </a:extLst>
            </p:cNvPr>
            <p:cNvSpPr/>
            <p:nvPr/>
          </p:nvSpPr>
          <p:spPr>
            <a:xfrm>
              <a:off x="10469308" y="2788125"/>
              <a:ext cx="457200" cy="365760"/>
            </a:xfrm>
            <a:prstGeom prst="roundRect">
              <a:avLst/>
            </a:prstGeom>
            <a:solidFill>
              <a:schemeClr val="bg2">
                <a:lumMod val="7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3.8</a:t>
              </a:r>
            </a:p>
          </p:txBody>
        </p:sp>
      </p:grpSp>
    </p:spTree>
    <p:extLst>
      <p:ext uri="{BB962C8B-B14F-4D97-AF65-F5344CB8AC3E}">
        <p14:creationId xmlns:p14="http://schemas.microsoft.com/office/powerpoint/2010/main" val="2629250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B7DB69-C4AB-461F-8351-533ADDC6D70E}"/>
              </a:ext>
            </a:extLst>
          </p:cNvPr>
          <p:cNvSpPr/>
          <p:nvPr/>
        </p:nvSpPr>
        <p:spPr>
          <a:xfrm>
            <a:off x="0" y="5459981"/>
            <a:ext cx="12192000" cy="1037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19399F-3476-43CB-86DD-59994E432AE3}"/>
              </a:ext>
            </a:extLst>
          </p:cNvPr>
          <p:cNvSpPr/>
          <p:nvPr/>
        </p:nvSpPr>
        <p:spPr>
          <a:xfrm>
            <a:off x="943729" y="1583124"/>
            <a:ext cx="9750853" cy="4784625"/>
          </a:xfrm>
          <a:prstGeom prst="rect">
            <a:avLst/>
          </a:prstGeom>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en-US">
              <a:solidFill>
                <a:prstClr val="black"/>
              </a:solidFill>
              <a:latin typeface="Calibri"/>
            </a:endParaRPr>
          </a:p>
        </p:txBody>
      </p:sp>
      <p:sp>
        <p:nvSpPr>
          <p:cNvPr id="28" name="TextBox 27">
            <a:extLst>
              <a:ext uri="{FF2B5EF4-FFF2-40B4-BE49-F238E27FC236}">
                <a16:creationId xmlns:a16="http://schemas.microsoft.com/office/drawing/2014/main" id="{4723CF57-B6AE-4726-BFBD-90874F291FC3}"/>
              </a:ext>
            </a:extLst>
          </p:cNvPr>
          <p:cNvSpPr txBox="1"/>
          <p:nvPr/>
        </p:nvSpPr>
        <p:spPr>
          <a:xfrm>
            <a:off x="943729" y="1676212"/>
            <a:ext cx="3760473" cy="461665"/>
          </a:xfrm>
          <a:prstGeom prst="rect">
            <a:avLst/>
          </a:prstGeom>
          <a:noFill/>
        </p:spPr>
        <p:txBody>
          <a:bodyPr wrap="square" rtlCol="0">
            <a:spAutoFit/>
          </a:bodyPr>
          <a:lstStyle/>
          <a:p>
            <a:r>
              <a:rPr lang="en-US" sz="1200" b="1">
                <a:solidFill>
                  <a:srgbClr val="000000"/>
                </a:solidFill>
                <a:latin typeface="Arial" panose="020B0604020202020204" pitchFamily="34" charset="0"/>
                <a:ea typeface="Times New Roman" panose="02020603050405020304" pitchFamily="18" charset="0"/>
                <a:cs typeface="Arial" panose="020B0604020202020204" pitchFamily="34" charset="0"/>
              </a:rPr>
              <a:t>Q11:</a:t>
            </a:r>
            <a:r>
              <a:rPr lang="en-US" sz="1200">
                <a:solidFill>
                  <a:srgbClr val="000000"/>
                </a:solidFill>
                <a:latin typeface="Arial" panose="020B0604020202020204" pitchFamily="34" charset="0"/>
                <a:ea typeface="Times New Roman" panose="02020603050405020304" pitchFamily="18" charset="0"/>
                <a:cs typeface="Arial" panose="020B0604020202020204" pitchFamily="34" charset="0"/>
              </a:rPr>
              <a:t> My primary source of information about the Workday implementation comes from:</a:t>
            </a:r>
            <a:endParaRPr lang="en-US" sz="1200">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7AF5118E-DD9A-4D7A-9E93-858FEAA4FB13}"/>
              </a:ext>
            </a:extLst>
          </p:cNvPr>
          <p:cNvSpPr>
            <a:spLocks noGrp="1"/>
          </p:cNvSpPr>
          <p:nvPr>
            <p:ph type="title"/>
          </p:nvPr>
        </p:nvSpPr>
        <p:spPr/>
        <p:txBody>
          <a:bodyPr/>
          <a:lstStyle/>
          <a:p>
            <a:r>
              <a:rPr lang="en-US"/>
              <a:t>BrightPath Communications</a:t>
            </a:r>
          </a:p>
        </p:txBody>
      </p:sp>
      <p:sp>
        <p:nvSpPr>
          <p:cNvPr id="81" name="Slide Number Placeholder 7">
            <a:extLst>
              <a:ext uri="{FF2B5EF4-FFF2-40B4-BE49-F238E27FC236}">
                <a16:creationId xmlns:a16="http://schemas.microsoft.com/office/drawing/2014/main" id="{2456564A-D57F-499F-859E-DA6BCC3A5401}"/>
              </a:ext>
            </a:extLst>
          </p:cNvPr>
          <p:cNvSpPr>
            <a:spLocks noGrp="1"/>
          </p:cNvSpPr>
          <p:nvPr>
            <p:ph type="sldNum" sz="quarter" idx="12"/>
          </p:nvPr>
        </p:nvSpPr>
        <p:spPr/>
        <p:txBody>
          <a:bodyPr/>
          <a:lstStyle/>
          <a:p>
            <a:fld id="{C461C2B1-3C3A-47B0-ABA3-58C593760B37}" type="slidenum">
              <a:rPr lang="en-US" smtClean="0">
                <a:latin typeface="Arial" panose="020B0604020202020204" pitchFamily="34" charset="0"/>
                <a:cs typeface="Arial" panose="020B0604020202020204" pitchFamily="34" charset="0"/>
              </a:rPr>
              <a:pPr/>
              <a:t>18</a:t>
            </a:fld>
            <a:endParaRPr lang="en-US">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A9FB8DF9-B831-49A6-9075-633DFBB99E23}"/>
              </a:ext>
            </a:extLst>
          </p:cNvPr>
          <p:cNvSpPr txBox="1"/>
          <p:nvPr/>
        </p:nvSpPr>
        <p:spPr>
          <a:xfrm>
            <a:off x="6153085" y="1690688"/>
            <a:ext cx="4412091" cy="473271"/>
          </a:xfrm>
          <a:prstGeom prst="rect">
            <a:avLst/>
          </a:prstGeom>
          <a:noFill/>
        </p:spPr>
        <p:txBody>
          <a:bodyPr wrap="square" rtlCol="0">
            <a:spAutoFit/>
          </a:bodyPr>
          <a:lstStyle/>
          <a:p>
            <a:pPr fontAlgn="base">
              <a:lnSpc>
                <a:spcPct val="107000"/>
              </a:lnSpc>
              <a:spcAft>
                <a:spcPts val="800"/>
              </a:spcAft>
            </a:pPr>
            <a:r>
              <a:rPr lang="en-US" sz="1200" b="1">
                <a:solidFill>
                  <a:srgbClr val="000000"/>
                </a:solidFill>
                <a:latin typeface="Arial" panose="020B0604020202020204" pitchFamily="34" charset="0"/>
                <a:ea typeface="Times New Roman" panose="02020603050405020304" pitchFamily="18" charset="0"/>
                <a:cs typeface="Arial" panose="020B0604020202020204" pitchFamily="34" charset="0"/>
              </a:rPr>
              <a:t>Q12: </a:t>
            </a:r>
            <a:r>
              <a:rPr lang="en-US" sz="1200">
                <a:solidFill>
                  <a:srgbClr val="000000"/>
                </a:solidFill>
                <a:latin typeface="Arial" panose="020B0604020202020204" pitchFamily="34" charset="0"/>
                <a:ea typeface="Times New Roman" panose="02020603050405020304" pitchFamily="18" charset="0"/>
                <a:cs typeface="Arial" panose="020B0604020202020204" pitchFamily="34" charset="0"/>
              </a:rPr>
              <a:t>What additional channels do you prefer to receiving communications?</a:t>
            </a:r>
            <a:endParaRPr lang="en-US" sz="1200">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BBB73C61-2F3E-44C2-8319-82840411705A}"/>
              </a:ext>
            </a:extLst>
          </p:cNvPr>
          <p:cNvGraphicFramePr/>
          <p:nvPr/>
        </p:nvGraphicFramePr>
        <p:xfrm>
          <a:off x="5517760" y="2618599"/>
          <a:ext cx="5665305" cy="36455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a:extLst>
              <a:ext uri="{FF2B5EF4-FFF2-40B4-BE49-F238E27FC236}">
                <a16:creationId xmlns:a16="http://schemas.microsoft.com/office/drawing/2014/main" id="{61FC5142-5EBB-40A6-98F6-9B2864DFF695}"/>
              </a:ext>
            </a:extLst>
          </p:cNvPr>
          <p:cNvGraphicFramePr/>
          <p:nvPr/>
        </p:nvGraphicFramePr>
        <p:xfrm>
          <a:off x="202875" y="2137877"/>
          <a:ext cx="5314885" cy="44889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6949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570B-0E1B-4E5F-8D35-B6118A2E34A1}"/>
              </a:ext>
            </a:extLst>
          </p:cNvPr>
          <p:cNvSpPr>
            <a:spLocks noGrp="1"/>
          </p:cNvSpPr>
          <p:nvPr>
            <p:ph type="title"/>
          </p:nvPr>
        </p:nvSpPr>
        <p:spPr/>
        <p:txBody>
          <a:bodyPr/>
          <a:lstStyle/>
          <a:p>
            <a:r>
              <a:rPr lang="en-US"/>
              <a:t>Engagement Curve</a:t>
            </a:r>
          </a:p>
        </p:txBody>
      </p:sp>
      <p:sp>
        <p:nvSpPr>
          <p:cNvPr id="3" name="Text Placeholder 2">
            <a:extLst>
              <a:ext uri="{FF2B5EF4-FFF2-40B4-BE49-F238E27FC236}">
                <a16:creationId xmlns:a16="http://schemas.microsoft.com/office/drawing/2014/main" id="{720898A1-F784-497D-9673-2DFD8B6221E3}"/>
              </a:ext>
            </a:extLst>
          </p:cNvPr>
          <p:cNvSpPr>
            <a:spLocks noGrp="1"/>
          </p:cNvSpPr>
          <p:nvPr>
            <p:ph type="body" idx="1"/>
          </p:nvPr>
        </p:nvSpPr>
        <p:spPr/>
        <p:txBody>
          <a:bodyPr/>
          <a:lstStyle/>
          <a:p>
            <a:r>
              <a:rPr lang="en-US"/>
              <a:t>Engagement Curve </a:t>
            </a:r>
          </a:p>
        </p:txBody>
      </p:sp>
    </p:spTree>
    <p:extLst>
      <p:ext uri="{BB962C8B-B14F-4D97-AF65-F5344CB8AC3E}">
        <p14:creationId xmlns:p14="http://schemas.microsoft.com/office/powerpoint/2010/main" val="325201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0B3E0BF-F522-40FF-9478-9827CDA9DE1A}"/>
              </a:ext>
            </a:extLst>
          </p:cNvPr>
          <p:cNvSpPr>
            <a:spLocks noGrp="1"/>
          </p:cNvSpPr>
          <p:nvPr>
            <p:ph type="title"/>
          </p:nvPr>
        </p:nvSpPr>
        <p:spPr/>
        <p:txBody>
          <a:bodyPr/>
          <a:lstStyle/>
          <a:p>
            <a:r>
              <a:rPr lang="en-US"/>
              <a:t>October Agenda</a:t>
            </a:r>
          </a:p>
        </p:txBody>
      </p:sp>
      <p:sp>
        <p:nvSpPr>
          <p:cNvPr id="6" name="TextBox 5">
            <a:extLst>
              <a:ext uri="{FF2B5EF4-FFF2-40B4-BE49-F238E27FC236}">
                <a16:creationId xmlns:a16="http://schemas.microsoft.com/office/drawing/2014/main" id="{B7951C3D-5F87-473C-86BF-9B8D1BDAFA82}"/>
              </a:ext>
            </a:extLst>
          </p:cNvPr>
          <p:cNvSpPr txBox="1"/>
          <p:nvPr/>
        </p:nvSpPr>
        <p:spPr>
          <a:xfrm>
            <a:off x="1743933" y="1969480"/>
            <a:ext cx="9878818" cy="462402"/>
          </a:xfrm>
          <a:prstGeom prst="rect">
            <a:avLst/>
          </a:prstGeom>
          <a:noFill/>
        </p:spPr>
        <p:txBody>
          <a:bodyPr wrap="square" rtlCol="0">
            <a:noAutofit/>
          </a:bodyPr>
          <a:lstStyle/>
          <a:p>
            <a:pPr lvl="0">
              <a:defRPr/>
            </a:pPr>
            <a:r>
              <a:rPr lang="en-US" sz="2000" b="1" spc="-50">
                <a:solidFill>
                  <a:srgbClr val="000000"/>
                </a:solidFill>
                <a:latin typeface="Arial" panose="020B0604020202020204" pitchFamily="34" charset="0"/>
                <a:cs typeface="Arial" panose="020B0604020202020204" pitchFamily="34" charset="0"/>
              </a:rPr>
              <a:t>Welcome											10:00 am - 10:05 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5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36E0B2A-1291-480E-A851-D9030D7AC9F8}"/>
              </a:ext>
            </a:extLst>
          </p:cNvPr>
          <p:cNvSpPr txBox="1"/>
          <p:nvPr/>
        </p:nvSpPr>
        <p:spPr>
          <a:xfrm>
            <a:off x="1743934" y="2546675"/>
            <a:ext cx="9802208" cy="461665"/>
          </a:xfrm>
          <a:prstGeom prst="rect">
            <a:avLst/>
          </a:prstGeom>
          <a:noFill/>
        </p:spPr>
        <p:txBody>
          <a:bodyPr wrap="square" lIns="91440" tIns="45720" rIns="91440" bIns="45720" rtlCol="0" anchor="t">
            <a:noAutofit/>
          </a:bodyPr>
          <a:lstStyle/>
          <a:p>
            <a:pPr>
              <a:defRPr/>
            </a:pPr>
            <a:r>
              <a:rPr lang="en-US" sz="2000" b="1" spc="-50">
                <a:latin typeface="Arial" panose="020B0604020202020204" pitchFamily="34" charset="0"/>
                <a:cs typeface="Arial" panose="020B0604020202020204" pitchFamily="34" charset="0"/>
              </a:rPr>
              <a:t>BrightPath Project Updates &amp; Activities				10:05 am – 10:10 am </a:t>
            </a:r>
            <a:endParaRPr lang="en-US" sz="2000" b="1" strike="sngStrike" spc="-50">
              <a:latin typeface="Arial" panose="020B0604020202020204" pitchFamily="34" charset="0"/>
              <a:cs typeface="Arial" panose="020B0604020202020204" pitchFamily="34" charset="0"/>
            </a:endParaRPr>
          </a:p>
          <a:p>
            <a:pPr lvl="0">
              <a:defRPr/>
            </a:pPr>
            <a:endParaRPr lang="en-US" sz="2000" spc="-5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50" normalizeH="0" baseline="0" noProof="0">
              <a:ln>
                <a:noFill/>
              </a:ln>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56EFA7F-F56D-479B-8669-0CEBB573DD0D}"/>
              </a:ext>
            </a:extLst>
          </p:cNvPr>
          <p:cNvSpPr txBox="1"/>
          <p:nvPr/>
        </p:nvSpPr>
        <p:spPr>
          <a:xfrm>
            <a:off x="1743933" y="4290055"/>
            <a:ext cx="9878819" cy="461665"/>
          </a:xfrm>
          <a:prstGeom prst="rect">
            <a:avLst/>
          </a:prstGeom>
          <a:noFill/>
          <a:ln>
            <a:noFill/>
          </a:ln>
        </p:spPr>
        <p:txBody>
          <a:bodyPr wrap="square" rtlCol="0">
            <a:noAutofit/>
          </a:bodyPr>
          <a:lstStyle/>
          <a:p>
            <a:pPr lvl="0" defTabSz="914400">
              <a:lnSpc>
                <a:spcPct val="85000"/>
              </a:lnSpc>
              <a:defRPr/>
            </a:pPr>
            <a:r>
              <a:rPr lang="en-US" sz="2000" b="1">
                <a:solidFill>
                  <a:srgbClr val="000000"/>
                </a:solidFill>
                <a:latin typeface="Arial" panose="020B0604020202020204" pitchFamily="34" charset="0"/>
                <a:ea typeface="Chronicle Display Black" charset="0"/>
                <a:cs typeface="Arial" panose="020B0604020202020204" pitchFamily="34" charset="0"/>
              </a:rPr>
              <a:t>Celebrate					       </a:t>
            </a:r>
            <a:r>
              <a:rPr lang="en-US" sz="2000" b="1" spc="-50">
                <a:latin typeface="Arial" panose="020B0604020202020204" pitchFamily="34" charset="0"/>
                <a:cs typeface="Arial" panose="020B0604020202020204" pitchFamily="34" charset="0"/>
              </a:rPr>
              <a:t>10:30 am – 10:40 am </a:t>
            </a: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Chronicle Display Black" charset="0"/>
              <a:cs typeface="Arial" panose="020B0604020202020204" pitchFamily="34" charset="0"/>
            </a:endParaRPr>
          </a:p>
        </p:txBody>
      </p:sp>
      <p:sp>
        <p:nvSpPr>
          <p:cNvPr id="40" name="TextBox 39">
            <a:extLst>
              <a:ext uri="{FF2B5EF4-FFF2-40B4-BE49-F238E27FC236}">
                <a16:creationId xmlns:a16="http://schemas.microsoft.com/office/drawing/2014/main" id="{62C412DC-EE6C-4F88-BD55-2E2ECCFE4A6D}"/>
              </a:ext>
            </a:extLst>
          </p:cNvPr>
          <p:cNvSpPr txBox="1"/>
          <p:nvPr/>
        </p:nvSpPr>
        <p:spPr>
          <a:xfrm>
            <a:off x="1743933" y="4759574"/>
            <a:ext cx="9705187" cy="590464"/>
          </a:xfrm>
          <a:prstGeom prst="rect">
            <a:avLst/>
          </a:prstGeom>
          <a:noFill/>
        </p:spPr>
        <p:txBody>
          <a:bodyPr wrap="square" rtlCol="0">
            <a:noAutofit/>
          </a:bodyPr>
          <a:lstStyle/>
          <a:p>
            <a:pPr lvl="0">
              <a:defRPr/>
            </a:pPr>
            <a:r>
              <a:rPr lang="en-US" sz="2000" b="1" spc="-50">
                <a:solidFill>
                  <a:srgbClr val="000000"/>
                </a:solidFill>
                <a:latin typeface="Arial" panose="020B0604020202020204" pitchFamily="34" charset="0"/>
                <a:cs typeface="Arial" panose="020B0604020202020204" pitchFamily="34" charset="0"/>
              </a:rPr>
              <a:t>Q&amp;A/Closing										10:40 am  - 11:00 am			 </a:t>
            </a:r>
          </a:p>
        </p:txBody>
      </p:sp>
      <p:sp>
        <p:nvSpPr>
          <p:cNvPr id="32" name="Slide Number Placeholder 5">
            <a:extLst>
              <a:ext uri="{FF2B5EF4-FFF2-40B4-BE49-F238E27FC236}">
                <a16:creationId xmlns:a16="http://schemas.microsoft.com/office/drawing/2014/main" id="{67B2AAC1-E1A3-45A9-9503-8EA5889213A7}"/>
              </a:ext>
            </a:extLst>
          </p:cNvPr>
          <p:cNvSpPr txBox="1">
            <a:spLocks/>
          </p:cNvSpPr>
          <p:nvPr/>
        </p:nvSpPr>
        <p:spPr>
          <a:xfrm>
            <a:off x="8781244" y="5926685"/>
            <a:ext cx="308163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01D787-C920-44E0-BCB1-74CF845A2AEC}" type="slidenum">
              <a:rPr lang="en-US" smtClean="0"/>
              <a:pPr/>
              <a:t>2</a:t>
            </a:fld>
            <a:endParaRPr lang="en-US"/>
          </a:p>
        </p:txBody>
      </p:sp>
      <p:sp>
        <p:nvSpPr>
          <p:cNvPr id="23" name="TextBox 22">
            <a:extLst>
              <a:ext uri="{FF2B5EF4-FFF2-40B4-BE49-F238E27FC236}">
                <a16:creationId xmlns:a16="http://schemas.microsoft.com/office/drawing/2014/main" id="{6782E2FE-C2AF-4B2D-8F89-3302C52F836A}"/>
              </a:ext>
            </a:extLst>
          </p:cNvPr>
          <p:cNvSpPr txBox="1"/>
          <p:nvPr/>
        </p:nvSpPr>
        <p:spPr>
          <a:xfrm>
            <a:off x="1743933" y="3699591"/>
            <a:ext cx="9725597" cy="541340"/>
          </a:xfrm>
          <a:prstGeom prst="rect">
            <a:avLst/>
          </a:prstGeom>
          <a:noFill/>
        </p:spPr>
        <p:txBody>
          <a:bodyPr wrap="square" lIns="91440" tIns="45720" rIns="91440" bIns="45720" rtlCol="0" anchor="t">
            <a:noAutofit/>
          </a:bodyPr>
          <a:lstStyle/>
          <a:p>
            <a:pPr>
              <a:defRPr/>
            </a:pPr>
            <a:r>
              <a:rPr lang="en-US" sz="2000" b="1" spc="-50">
                <a:latin typeface="Arial" panose="020B0604020202020204" pitchFamily="34" charset="0"/>
                <a:cs typeface="Arial" panose="020B0604020202020204" pitchFamily="34" charset="0"/>
              </a:rPr>
              <a:t>CAN Do Checklist &amp; Activities						10:25 am – 10:30 am </a:t>
            </a:r>
            <a:endParaRPr lang="en-US" sz="2000" b="1" strike="sngStrike" spc="-5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50" normalizeH="0" baseline="0" noProof="0">
              <a:ln>
                <a:noFill/>
              </a:ln>
              <a:effectLst/>
              <a:uLnTx/>
              <a:uFillTx/>
              <a:latin typeface="Arial" panose="020B0604020202020204" pitchFamily="34" charset="0"/>
              <a:cs typeface="Arial" panose="020B0604020202020204" pitchFamily="34" charset="0"/>
            </a:endParaRPr>
          </a:p>
        </p:txBody>
      </p:sp>
      <p:sp>
        <p:nvSpPr>
          <p:cNvPr id="16" name="Slide Number Placeholder 5">
            <a:extLst>
              <a:ext uri="{FF2B5EF4-FFF2-40B4-BE49-F238E27FC236}">
                <a16:creationId xmlns:a16="http://schemas.microsoft.com/office/drawing/2014/main" id="{4027C3A1-C52B-480F-BFFF-1ABD6361896A}"/>
              </a:ext>
            </a:extLst>
          </p:cNvPr>
          <p:cNvSpPr txBox="1">
            <a:spLocks/>
          </p:cNvSpPr>
          <p:nvPr/>
        </p:nvSpPr>
        <p:spPr>
          <a:xfrm>
            <a:off x="8610600" y="654886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01D787-C920-44E0-BCB1-74CF845A2AEC}" type="slidenum">
              <a:rPr lang="en-US" smtClean="0"/>
              <a:pPr/>
              <a:t>2</a:t>
            </a:fld>
            <a:endParaRPr lang="en-US"/>
          </a:p>
        </p:txBody>
      </p:sp>
      <p:sp>
        <p:nvSpPr>
          <p:cNvPr id="14" name="TextBox 13">
            <a:extLst>
              <a:ext uri="{FF2B5EF4-FFF2-40B4-BE49-F238E27FC236}">
                <a16:creationId xmlns:a16="http://schemas.microsoft.com/office/drawing/2014/main" id="{697E61D0-9C43-4E30-B8A5-5C088151CB3A}"/>
              </a:ext>
            </a:extLst>
          </p:cNvPr>
          <p:cNvSpPr txBox="1"/>
          <p:nvPr/>
        </p:nvSpPr>
        <p:spPr>
          <a:xfrm>
            <a:off x="1743933" y="3123133"/>
            <a:ext cx="9753341" cy="590464"/>
          </a:xfrm>
          <a:prstGeom prst="rect">
            <a:avLst/>
          </a:prstGeom>
          <a:noFill/>
        </p:spPr>
        <p:txBody>
          <a:bodyPr wrap="square" rtlCol="0">
            <a:noAutofit/>
          </a:bodyPr>
          <a:lstStyle/>
          <a:p>
            <a:pPr>
              <a:defRPr/>
            </a:pPr>
            <a:r>
              <a:rPr lang="en-US" sz="2000" b="1" spc="-50">
                <a:solidFill>
                  <a:srgbClr val="000000"/>
                </a:solidFill>
                <a:latin typeface="Arial" panose="020B0604020202020204" pitchFamily="34" charset="0"/>
                <a:cs typeface="Arial" panose="020B0604020202020204" pitchFamily="34" charset="0"/>
              </a:rPr>
              <a:t>BrightPath Agency Pulse Assessment				</a:t>
            </a:r>
            <a:r>
              <a:rPr lang="en-US" sz="2000" b="1" spc="-50">
                <a:latin typeface="Arial" panose="020B0604020202020204" pitchFamily="34" charset="0"/>
                <a:cs typeface="Arial" panose="020B0604020202020204" pitchFamily="34" charset="0"/>
              </a:rPr>
              <a:t>10:10 am – 10:25 am </a:t>
            </a:r>
            <a:endParaRPr lang="en-US" sz="2000" b="1" strike="sngStrike" spc="-50">
              <a:latin typeface="Arial" panose="020B0604020202020204" pitchFamily="34" charset="0"/>
              <a:cs typeface="Arial" panose="020B0604020202020204" pitchFamily="34" charset="0"/>
            </a:endParaRPr>
          </a:p>
          <a:p>
            <a:pPr lvl="0">
              <a:defRPr/>
            </a:pPr>
            <a:endParaRPr lang="en-US" sz="2000" b="1" spc="-50">
              <a:solidFill>
                <a:srgbClr val="000000"/>
              </a:solidFill>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B8C66F24-2BED-4443-9140-AC5A0C844CF7}"/>
              </a:ext>
            </a:extLst>
          </p:cNvPr>
          <p:cNvSpPr/>
          <p:nvPr/>
        </p:nvSpPr>
        <p:spPr>
          <a:xfrm>
            <a:off x="1328286" y="1969480"/>
            <a:ext cx="415647" cy="412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1</a:t>
            </a:r>
          </a:p>
        </p:txBody>
      </p:sp>
      <p:sp>
        <p:nvSpPr>
          <p:cNvPr id="13" name="Oval 12">
            <a:extLst>
              <a:ext uri="{FF2B5EF4-FFF2-40B4-BE49-F238E27FC236}">
                <a16:creationId xmlns:a16="http://schemas.microsoft.com/office/drawing/2014/main" id="{4B96C0B8-AB39-4AEE-B04B-D4DD7FC5A18A}"/>
              </a:ext>
            </a:extLst>
          </p:cNvPr>
          <p:cNvSpPr/>
          <p:nvPr/>
        </p:nvSpPr>
        <p:spPr>
          <a:xfrm>
            <a:off x="1328285" y="2515061"/>
            <a:ext cx="415647" cy="41246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2</a:t>
            </a:r>
          </a:p>
        </p:txBody>
      </p:sp>
      <p:sp>
        <p:nvSpPr>
          <p:cNvPr id="15" name="Oval 14">
            <a:extLst>
              <a:ext uri="{FF2B5EF4-FFF2-40B4-BE49-F238E27FC236}">
                <a16:creationId xmlns:a16="http://schemas.microsoft.com/office/drawing/2014/main" id="{BCC71828-AB66-4C18-8F00-1B09800ADE0A}"/>
              </a:ext>
            </a:extLst>
          </p:cNvPr>
          <p:cNvSpPr/>
          <p:nvPr/>
        </p:nvSpPr>
        <p:spPr>
          <a:xfrm>
            <a:off x="1328284" y="3075998"/>
            <a:ext cx="415647" cy="41246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3</a:t>
            </a:r>
          </a:p>
        </p:txBody>
      </p:sp>
      <p:sp>
        <p:nvSpPr>
          <p:cNvPr id="17" name="Oval 16">
            <a:extLst>
              <a:ext uri="{FF2B5EF4-FFF2-40B4-BE49-F238E27FC236}">
                <a16:creationId xmlns:a16="http://schemas.microsoft.com/office/drawing/2014/main" id="{F66E6FF4-1AB8-4665-9A80-6C5DD963B1D7}"/>
              </a:ext>
            </a:extLst>
          </p:cNvPr>
          <p:cNvSpPr/>
          <p:nvPr/>
        </p:nvSpPr>
        <p:spPr>
          <a:xfrm>
            <a:off x="1328286" y="3670982"/>
            <a:ext cx="415647" cy="41246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4</a:t>
            </a:r>
          </a:p>
        </p:txBody>
      </p:sp>
      <p:sp>
        <p:nvSpPr>
          <p:cNvPr id="18" name="Oval 17">
            <a:extLst>
              <a:ext uri="{FF2B5EF4-FFF2-40B4-BE49-F238E27FC236}">
                <a16:creationId xmlns:a16="http://schemas.microsoft.com/office/drawing/2014/main" id="{BE90D513-9B1A-4471-BD3A-558A80B1A80C}"/>
              </a:ext>
            </a:extLst>
          </p:cNvPr>
          <p:cNvSpPr/>
          <p:nvPr/>
        </p:nvSpPr>
        <p:spPr>
          <a:xfrm>
            <a:off x="1328285" y="4216563"/>
            <a:ext cx="415647" cy="41246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5</a:t>
            </a:r>
          </a:p>
        </p:txBody>
      </p:sp>
      <p:sp>
        <p:nvSpPr>
          <p:cNvPr id="19" name="Oval 18">
            <a:extLst>
              <a:ext uri="{FF2B5EF4-FFF2-40B4-BE49-F238E27FC236}">
                <a16:creationId xmlns:a16="http://schemas.microsoft.com/office/drawing/2014/main" id="{95A578B2-BB0D-45C3-BF97-0815B6F07DC2}"/>
              </a:ext>
            </a:extLst>
          </p:cNvPr>
          <p:cNvSpPr/>
          <p:nvPr/>
        </p:nvSpPr>
        <p:spPr>
          <a:xfrm>
            <a:off x="1328284" y="4777500"/>
            <a:ext cx="415647" cy="41246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120991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F2DB40A4-A7CF-4590-9AE0-05223FC7465D}"/>
              </a:ext>
            </a:extLst>
          </p:cNvPr>
          <p:cNvSpPr/>
          <p:nvPr/>
        </p:nvSpPr>
        <p:spPr bwMode="auto">
          <a:xfrm>
            <a:off x="4856155" y="2427750"/>
            <a:ext cx="145936" cy="3251734"/>
          </a:xfrm>
          <a:prstGeom prst="rect">
            <a:avLst/>
          </a:prstGeom>
          <a:pattFill prst="pct30">
            <a:fgClr>
              <a:srgbClr val="FFC000"/>
            </a:fgClr>
            <a:bgClr>
              <a:schemeClr val="bg1"/>
            </a:bgClr>
          </a:patt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ndParaRPr>
          </a:p>
        </p:txBody>
      </p:sp>
      <p:sp>
        <p:nvSpPr>
          <p:cNvPr id="59" name="Rectangle 58">
            <a:extLst>
              <a:ext uri="{FF2B5EF4-FFF2-40B4-BE49-F238E27FC236}">
                <a16:creationId xmlns:a16="http://schemas.microsoft.com/office/drawing/2014/main" id="{01822F5F-B5E6-4306-9DE6-91F156AC212B}"/>
              </a:ext>
            </a:extLst>
          </p:cNvPr>
          <p:cNvSpPr/>
          <p:nvPr/>
        </p:nvSpPr>
        <p:spPr bwMode="auto">
          <a:xfrm>
            <a:off x="5658811" y="2415670"/>
            <a:ext cx="146304" cy="3244398"/>
          </a:xfrm>
          <a:prstGeom prst="rect">
            <a:avLst/>
          </a:prstGeom>
          <a:pattFill prst="pct90">
            <a:fgClr>
              <a:srgbClr val="FFC000"/>
            </a:fgClr>
            <a:bgClr>
              <a:schemeClr val="bg1"/>
            </a:bgClr>
          </a:patt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ndParaRPr>
          </a:p>
        </p:txBody>
      </p:sp>
      <p:sp>
        <p:nvSpPr>
          <p:cNvPr id="58" name="Rectangle 57">
            <a:extLst>
              <a:ext uri="{FF2B5EF4-FFF2-40B4-BE49-F238E27FC236}">
                <a16:creationId xmlns:a16="http://schemas.microsoft.com/office/drawing/2014/main" id="{EC1BABB9-0D43-47DD-A8E7-27A623994C46}"/>
              </a:ext>
            </a:extLst>
          </p:cNvPr>
          <p:cNvSpPr/>
          <p:nvPr/>
        </p:nvSpPr>
        <p:spPr bwMode="auto">
          <a:xfrm>
            <a:off x="6217811" y="2415302"/>
            <a:ext cx="146304" cy="3244398"/>
          </a:xfrm>
          <a:prstGeom prst="rect">
            <a:avLst/>
          </a:prstGeom>
          <a:pattFill prst="ltVert">
            <a:fgClr>
              <a:srgbClr val="FFC000"/>
            </a:fgClr>
            <a:bgClr>
              <a:schemeClr val="bg1"/>
            </a:bgClr>
          </a:patt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ndParaRPr>
          </a:p>
        </p:txBody>
      </p:sp>
      <p:sp>
        <p:nvSpPr>
          <p:cNvPr id="60" name="Rectangle 59">
            <a:extLst>
              <a:ext uri="{FF2B5EF4-FFF2-40B4-BE49-F238E27FC236}">
                <a16:creationId xmlns:a16="http://schemas.microsoft.com/office/drawing/2014/main" id="{4A7ED1D4-CA5A-4928-B3C3-7C28E8933D8A}"/>
              </a:ext>
            </a:extLst>
          </p:cNvPr>
          <p:cNvSpPr/>
          <p:nvPr/>
        </p:nvSpPr>
        <p:spPr bwMode="auto">
          <a:xfrm>
            <a:off x="7313054" y="2408848"/>
            <a:ext cx="146304" cy="3251734"/>
          </a:xfrm>
          <a:prstGeom prst="rect">
            <a:avLst/>
          </a:prstGeom>
          <a:pattFill prst="lgCheck">
            <a:fgClr>
              <a:schemeClr val="accent4"/>
            </a:fgClr>
            <a:bgClr>
              <a:schemeClr val="bg1">
                <a:lumMod val="85000"/>
              </a:schemeClr>
            </a:bgClr>
          </a:patt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ndParaRPr>
          </a:p>
        </p:txBody>
      </p:sp>
      <p:sp>
        <p:nvSpPr>
          <p:cNvPr id="2" name="Title 1">
            <a:extLst>
              <a:ext uri="{FF2B5EF4-FFF2-40B4-BE49-F238E27FC236}">
                <a16:creationId xmlns:a16="http://schemas.microsoft.com/office/drawing/2014/main" id="{05702057-8353-45B9-8DB1-618DF34358F0}"/>
              </a:ext>
            </a:extLst>
          </p:cNvPr>
          <p:cNvSpPr>
            <a:spLocks noGrp="1"/>
          </p:cNvSpPr>
          <p:nvPr>
            <p:ph type="title"/>
          </p:nvPr>
        </p:nvSpPr>
        <p:spPr/>
        <p:txBody>
          <a:bodyPr/>
          <a:lstStyle/>
          <a:p>
            <a:r>
              <a:rPr lang="en-US"/>
              <a:t>Engagement Curve</a:t>
            </a:r>
          </a:p>
        </p:txBody>
      </p:sp>
      <p:sp>
        <p:nvSpPr>
          <p:cNvPr id="4" name="Arc 9">
            <a:extLst>
              <a:ext uri="{FF2B5EF4-FFF2-40B4-BE49-F238E27FC236}">
                <a16:creationId xmlns:a16="http://schemas.microsoft.com/office/drawing/2014/main" id="{3816152A-2BE7-48E3-BF9A-48CB98EB73AF}"/>
              </a:ext>
            </a:extLst>
          </p:cNvPr>
          <p:cNvSpPr>
            <a:spLocks/>
          </p:cNvSpPr>
          <p:nvPr/>
        </p:nvSpPr>
        <p:spPr bwMode="auto">
          <a:xfrm>
            <a:off x="1575880" y="1839183"/>
            <a:ext cx="6681802" cy="365760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rgbClr val="44546A"/>
            </a:solidFill>
            <a:round/>
            <a:headEnd type="stealth" w="med" len="lg"/>
            <a:tailEnd type="none" w="sm" len="sm"/>
          </a:ln>
          <a:effectLst/>
        </p:spPr>
        <p:txBody>
          <a:bodyPr wrap="none" anchor="ctr"/>
          <a:lstStyle/>
          <a:p>
            <a:pPr fontAlgn="base">
              <a:spcBef>
                <a:spcPct val="0"/>
              </a:spcBef>
              <a:spcAft>
                <a:spcPct val="0"/>
              </a:spcAft>
            </a:pPr>
            <a:endParaRPr lang="en-US" sz="800">
              <a:solidFill>
                <a:srgbClr val="0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CF08131-4099-43EA-9FC9-C9F2B1FB5847}"/>
              </a:ext>
            </a:extLst>
          </p:cNvPr>
          <p:cNvSpPr txBox="1"/>
          <p:nvPr/>
        </p:nvSpPr>
        <p:spPr>
          <a:xfrm>
            <a:off x="2883615" y="4937189"/>
            <a:ext cx="1342454" cy="276999"/>
          </a:xfrm>
          <a:prstGeom prst="rect">
            <a:avLst/>
          </a:prstGeom>
          <a:noFill/>
          <a:ln>
            <a:noFill/>
          </a:ln>
        </p:spPr>
        <p:txBody>
          <a:bodyPr wrap="square" rtlCol="0">
            <a:spAutoFit/>
          </a:bodyPr>
          <a:lstStyle/>
          <a:p>
            <a:pPr algn="ctr"/>
            <a:r>
              <a:rPr lang="en-US" sz="1200" cap="small">
                <a:latin typeface="Arial" panose="020B0604020202020204" pitchFamily="34" charset="0"/>
                <a:cs typeface="Arial" panose="020B0604020202020204" pitchFamily="34" charset="0"/>
              </a:rPr>
              <a:t>unaware/aware</a:t>
            </a:r>
          </a:p>
        </p:txBody>
      </p:sp>
      <p:sp>
        <p:nvSpPr>
          <p:cNvPr id="8" name="TextBox 7">
            <a:extLst>
              <a:ext uri="{FF2B5EF4-FFF2-40B4-BE49-F238E27FC236}">
                <a16:creationId xmlns:a16="http://schemas.microsoft.com/office/drawing/2014/main" id="{30CCEA2A-02C5-4399-88D0-5C867BD99CF1}"/>
              </a:ext>
            </a:extLst>
          </p:cNvPr>
          <p:cNvSpPr txBox="1"/>
          <p:nvPr/>
        </p:nvSpPr>
        <p:spPr>
          <a:xfrm>
            <a:off x="4501224" y="4337667"/>
            <a:ext cx="1535603" cy="276999"/>
          </a:xfrm>
          <a:prstGeom prst="rect">
            <a:avLst/>
          </a:prstGeom>
          <a:noFill/>
          <a:ln>
            <a:noFill/>
          </a:ln>
        </p:spPr>
        <p:txBody>
          <a:bodyPr wrap="square" rtlCol="0">
            <a:spAutoFit/>
          </a:bodyPr>
          <a:lstStyle/>
          <a:p>
            <a:pPr algn="ctr"/>
            <a:r>
              <a:rPr lang="en-US" sz="1200" cap="small">
                <a:latin typeface="Arial" panose="020B0604020202020204" pitchFamily="34" charset="0"/>
                <a:cs typeface="Arial" panose="020B0604020202020204" pitchFamily="34" charset="0"/>
              </a:rPr>
              <a:t>understanding</a:t>
            </a:r>
          </a:p>
        </p:txBody>
      </p:sp>
      <p:sp>
        <p:nvSpPr>
          <p:cNvPr id="9" name="TextBox 8">
            <a:extLst>
              <a:ext uri="{FF2B5EF4-FFF2-40B4-BE49-F238E27FC236}">
                <a16:creationId xmlns:a16="http://schemas.microsoft.com/office/drawing/2014/main" id="{D4616BB0-ABFA-455F-9B98-00D03E5D6E8F}"/>
              </a:ext>
            </a:extLst>
          </p:cNvPr>
          <p:cNvSpPr txBox="1"/>
          <p:nvPr/>
        </p:nvSpPr>
        <p:spPr>
          <a:xfrm>
            <a:off x="5969139" y="3675134"/>
            <a:ext cx="1342454" cy="276999"/>
          </a:xfrm>
          <a:prstGeom prst="rect">
            <a:avLst/>
          </a:prstGeom>
          <a:noFill/>
          <a:ln>
            <a:noFill/>
          </a:ln>
        </p:spPr>
        <p:txBody>
          <a:bodyPr wrap="square" rtlCol="0">
            <a:spAutoFit/>
          </a:bodyPr>
          <a:lstStyle/>
          <a:p>
            <a:pPr algn="ctr"/>
            <a:r>
              <a:rPr lang="en-US" sz="1200" cap="small">
                <a:latin typeface="Arial" panose="020B0604020202020204" pitchFamily="34" charset="0"/>
                <a:cs typeface="Arial" panose="020B0604020202020204" pitchFamily="34" charset="0"/>
              </a:rPr>
              <a:t>buy-in</a:t>
            </a:r>
          </a:p>
        </p:txBody>
      </p:sp>
      <p:sp>
        <p:nvSpPr>
          <p:cNvPr id="10" name="TextBox 9">
            <a:extLst>
              <a:ext uri="{FF2B5EF4-FFF2-40B4-BE49-F238E27FC236}">
                <a16:creationId xmlns:a16="http://schemas.microsoft.com/office/drawing/2014/main" id="{2D1CE164-F692-4202-B51E-399D08C3E355}"/>
              </a:ext>
            </a:extLst>
          </p:cNvPr>
          <p:cNvSpPr txBox="1"/>
          <p:nvPr/>
        </p:nvSpPr>
        <p:spPr>
          <a:xfrm>
            <a:off x="6516252" y="2966332"/>
            <a:ext cx="1342454" cy="276999"/>
          </a:xfrm>
          <a:prstGeom prst="rect">
            <a:avLst/>
          </a:prstGeom>
          <a:noFill/>
          <a:ln>
            <a:noFill/>
          </a:ln>
        </p:spPr>
        <p:txBody>
          <a:bodyPr wrap="square" rtlCol="0">
            <a:spAutoFit/>
          </a:bodyPr>
          <a:lstStyle/>
          <a:p>
            <a:pPr algn="ctr"/>
            <a:r>
              <a:rPr lang="en-US" sz="1200" cap="small">
                <a:latin typeface="Arial" panose="020B0604020202020204" pitchFamily="34" charset="0"/>
                <a:cs typeface="Arial" panose="020B0604020202020204" pitchFamily="34" charset="0"/>
              </a:rPr>
              <a:t>commitment</a:t>
            </a:r>
          </a:p>
        </p:txBody>
      </p:sp>
      <p:sp>
        <p:nvSpPr>
          <p:cNvPr id="11" name="TextBox 10">
            <a:extLst>
              <a:ext uri="{FF2B5EF4-FFF2-40B4-BE49-F238E27FC236}">
                <a16:creationId xmlns:a16="http://schemas.microsoft.com/office/drawing/2014/main" id="{9DF7F2C6-4085-4F29-BD1F-3374D9A318F4}"/>
              </a:ext>
            </a:extLst>
          </p:cNvPr>
          <p:cNvSpPr txBox="1"/>
          <p:nvPr/>
        </p:nvSpPr>
        <p:spPr>
          <a:xfrm>
            <a:off x="6915227" y="2109983"/>
            <a:ext cx="1342454" cy="276999"/>
          </a:xfrm>
          <a:prstGeom prst="rect">
            <a:avLst/>
          </a:prstGeom>
          <a:noFill/>
          <a:ln>
            <a:noFill/>
          </a:ln>
        </p:spPr>
        <p:txBody>
          <a:bodyPr wrap="square" rtlCol="0">
            <a:spAutoFit/>
          </a:bodyPr>
          <a:lstStyle/>
          <a:p>
            <a:pPr algn="ctr"/>
            <a:r>
              <a:rPr lang="en-US" sz="1200" cap="small">
                <a:latin typeface="Arial" panose="020B0604020202020204" pitchFamily="34" charset="0"/>
                <a:cs typeface="Arial" panose="020B0604020202020204" pitchFamily="34" charset="0"/>
              </a:rPr>
              <a:t>ownership</a:t>
            </a:r>
          </a:p>
        </p:txBody>
      </p:sp>
      <p:sp>
        <p:nvSpPr>
          <p:cNvPr id="12" name="Oval 11">
            <a:extLst>
              <a:ext uri="{FF2B5EF4-FFF2-40B4-BE49-F238E27FC236}">
                <a16:creationId xmlns:a16="http://schemas.microsoft.com/office/drawing/2014/main" id="{02E101D5-1EC3-4F5B-8CED-01082654891F}"/>
              </a:ext>
            </a:extLst>
          </p:cNvPr>
          <p:cNvSpPr/>
          <p:nvPr/>
        </p:nvSpPr>
        <p:spPr>
          <a:xfrm>
            <a:off x="4189576" y="5021858"/>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9F00467-FD45-47DF-ADA5-0FF1DFB18AC1}"/>
              </a:ext>
            </a:extLst>
          </p:cNvPr>
          <p:cNvSpPr txBox="1"/>
          <p:nvPr/>
        </p:nvSpPr>
        <p:spPr>
          <a:xfrm>
            <a:off x="2720929" y="6010339"/>
            <a:ext cx="1284973" cy="369332"/>
          </a:xfrm>
          <a:prstGeom prst="rect">
            <a:avLst/>
          </a:prstGeom>
          <a:noFill/>
          <a:ln>
            <a:noFill/>
          </a:ln>
        </p:spPr>
        <p:txBody>
          <a:bodyPr wrap="square" rtlCol="0">
            <a:spAutoFit/>
          </a:bodyPr>
          <a:lstStyle/>
          <a:p>
            <a:pPr algn="ctr"/>
            <a:r>
              <a:rPr lang="en-US" sz="900" cap="small">
                <a:solidFill>
                  <a:schemeClr val="bg1"/>
                </a:solidFill>
                <a:latin typeface="Arial" panose="020B0604020202020204" pitchFamily="34" charset="0"/>
                <a:cs typeface="Arial" panose="020B0604020202020204" pitchFamily="34" charset="0"/>
              </a:rPr>
              <a:t>Score 1-2</a:t>
            </a:r>
          </a:p>
          <a:p>
            <a:pPr algn="ctr"/>
            <a:r>
              <a:rPr lang="en-US" sz="900" cap="small">
                <a:solidFill>
                  <a:schemeClr val="bg1"/>
                </a:solidFill>
                <a:latin typeface="Arial" panose="020B0604020202020204" pitchFamily="34" charset="0"/>
                <a:cs typeface="Arial" panose="020B0604020202020204" pitchFamily="34" charset="0"/>
              </a:rPr>
              <a:t>monitor</a:t>
            </a:r>
          </a:p>
        </p:txBody>
      </p:sp>
      <p:cxnSp>
        <p:nvCxnSpPr>
          <p:cNvPr id="5" name="Straight Connector 4">
            <a:extLst>
              <a:ext uri="{FF2B5EF4-FFF2-40B4-BE49-F238E27FC236}">
                <a16:creationId xmlns:a16="http://schemas.microsoft.com/office/drawing/2014/main" id="{B158E5D6-C025-434F-B22D-B29D4D25620A}"/>
              </a:ext>
            </a:extLst>
          </p:cNvPr>
          <p:cNvCxnSpPr/>
          <p:nvPr/>
        </p:nvCxnSpPr>
        <p:spPr>
          <a:xfrm>
            <a:off x="1566150" y="2036790"/>
            <a:ext cx="0" cy="3657600"/>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12C36010-2F20-4590-B353-2A0FB55A402A}"/>
              </a:ext>
            </a:extLst>
          </p:cNvPr>
          <p:cNvCxnSpPr>
            <a:cxnSpLocks/>
          </p:cNvCxnSpPr>
          <p:nvPr/>
        </p:nvCxnSpPr>
        <p:spPr>
          <a:xfrm flipH="1">
            <a:off x="1556422" y="5679484"/>
            <a:ext cx="7512996" cy="0"/>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26" name="Oval 25">
            <a:extLst>
              <a:ext uri="{FF2B5EF4-FFF2-40B4-BE49-F238E27FC236}">
                <a16:creationId xmlns:a16="http://schemas.microsoft.com/office/drawing/2014/main" id="{7ADD5414-EDCE-4B33-942F-0DF7D1CE8322}"/>
              </a:ext>
            </a:extLst>
          </p:cNvPr>
          <p:cNvSpPr/>
          <p:nvPr/>
        </p:nvSpPr>
        <p:spPr>
          <a:xfrm>
            <a:off x="5842279" y="4409374"/>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F71D823-45E4-4174-BEC0-6621EC3408D5}"/>
              </a:ext>
            </a:extLst>
          </p:cNvPr>
          <p:cNvSpPr/>
          <p:nvPr/>
        </p:nvSpPr>
        <p:spPr>
          <a:xfrm>
            <a:off x="6915227" y="3739981"/>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0A2F829-256C-4D22-AB7E-C6D2E44DFA1A}"/>
              </a:ext>
            </a:extLst>
          </p:cNvPr>
          <p:cNvSpPr/>
          <p:nvPr/>
        </p:nvSpPr>
        <p:spPr>
          <a:xfrm>
            <a:off x="7665900" y="3031334"/>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279F3E9-B1CD-4814-8543-8B81B3BD0D76}"/>
              </a:ext>
            </a:extLst>
          </p:cNvPr>
          <p:cNvSpPr/>
          <p:nvPr/>
        </p:nvSpPr>
        <p:spPr>
          <a:xfrm>
            <a:off x="8109017" y="2141442"/>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5CA58-B558-497E-8FC9-764DDBE7A4AB}"/>
              </a:ext>
            </a:extLst>
          </p:cNvPr>
          <p:cNvSpPr txBox="1"/>
          <p:nvPr/>
        </p:nvSpPr>
        <p:spPr>
          <a:xfrm>
            <a:off x="1199876" y="2657568"/>
            <a:ext cx="400110" cy="2854727"/>
          </a:xfrm>
          <a:prstGeom prst="rect">
            <a:avLst/>
          </a:prstGeom>
          <a:noFill/>
        </p:spPr>
        <p:txBody>
          <a:bodyPr vert="vert270" wrap="square" rtlCol="0">
            <a:spAutoFit/>
          </a:bodyPr>
          <a:lstStyle/>
          <a:p>
            <a:r>
              <a:rPr lang="en-US" sz="1400">
                <a:solidFill>
                  <a:schemeClr val="bg2">
                    <a:lumMod val="10000"/>
                  </a:schemeClr>
                </a:solidFill>
                <a:latin typeface="Arial" panose="020B0604020202020204" pitchFamily="34" charset="0"/>
                <a:cs typeface="Arial" panose="020B0604020202020204" pitchFamily="34" charset="0"/>
              </a:rPr>
              <a:t>Degree of Commitment</a:t>
            </a:r>
          </a:p>
        </p:txBody>
      </p:sp>
      <p:sp>
        <p:nvSpPr>
          <p:cNvPr id="32" name="TextBox 31">
            <a:extLst>
              <a:ext uri="{FF2B5EF4-FFF2-40B4-BE49-F238E27FC236}">
                <a16:creationId xmlns:a16="http://schemas.microsoft.com/office/drawing/2014/main" id="{8BE704D4-1F12-402B-BD84-E6C4731E3740}"/>
              </a:ext>
            </a:extLst>
          </p:cNvPr>
          <p:cNvSpPr txBox="1"/>
          <p:nvPr/>
        </p:nvSpPr>
        <p:spPr>
          <a:xfrm>
            <a:off x="1556423" y="5670993"/>
            <a:ext cx="2883692" cy="307777"/>
          </a:xfrm>
          <a:prstGeom prst="rect">
            <a:avLst/>
          </a:prstGeom>
          <a:noFill/>
        </p:spPr>
        <p:txBody>
          <a:bodyPr vert="horz" wrap="square" rtlCol="0">
            <a:spAutoFit/>
          </a:bodyPr>
          <a:lstStyle/>
          <a:p>
            <a:r>
              <a:rPr lang="en-US" sz="1400">
                <a:solidFill>
                  <a:schemeClr val="bg2">
                    <a:lumMod val="10000"/>
                  </a:schemeClr>
                </a:solidFill>
                <a:latin typeface="Arial" panose="020B0604020202020204" pitchFamily="34" charset="0"/>
                <a:cs typeface="Arial" panose="020B0604020202020204" pitchFamily="34" charset="0"/>
              </a:rPr>
              <a:t>Time </a:t>
            </a:r>
          </a:p>
        </p:txBody>
      </p:sp>
      <p:sp>
        <p:nvSpPr>
          <p:cNvPr id="38" name="Rectangle 11">
            <a:extLst>
              <a:ext uri="{FF2B5EF4-FFF2-40B4-BE49-F238E27FC236}">
                <a16:creationId xmlns:a16="http://schemas.microsoft.com/office/drawing/2014/main" id="{EBF3CB8B-4D90-428F-BAFE-8D3551C4D876}"/>
              </a:ext>
            </a:extLst>
          </p:cNvPr>
          <p:cNvSpPr>
            <a:spLocks noChangeArrowheads="1"/>
          </p:cNvSpPr>
          <p:nvPr/>
        </p:nvSpPr>
        <p:spPr bwMode="auto">
          <a:xfrm>
            <a:off x="4628136" y="5182435"/>
            <a:ext cx="5081624" cy="398324"/>
          </a:xfrm>
          <a:prstGeom prst="roundRect">
            <a:avLst/>
          </a:prstGeom>
          <a:solidFill>
            <a:schemeClr val="bg1"/>
          </a:solidFill>
          <a:ln w="9525">
            <a:solidFill>
              <a:schemeClr val="tx2">
                <a:lumMod val="75000"/>
              </a:schemeClr>
            </a:solidFill>
            <a:miter lim="800000"/>
            <a:headEnd/>
            <a:tailEnd/>
          </a:ln>
          <a:effectLst/>
        </p:spPr>
        <p:txBody>
          <a:bodyPr lIns="67379" tIns="33055" rIns="67379" bIns="33055" anchor="ctr"/>
          <a:lstStyle/>
          <a:p>
            <a:pPr defTabSz="634284" eaLnBrk="0" hangingPunct="0">
              <a:lnSpc>
                <a:spcPct val="90000"/>
              </a:lnSpc>
            </a:pPr>
            <a:r>
              <a:rPr lang="en-US" sz="1100">
                <a:latin typeface="Arial" panose="020B0604020202020204" pitchFamily="34" charset="0"/>
                <a:cs typeface="Arial" panose="020B0604020202020204" pitchFamily="34" charset="0"/>
              </a:rPr>
              <a:t>Individuals are not aware of the Workday implementation or </a:t>
            </a:r>
            <a:r>
              <a:rPr lang="en-US" sz="1100">
                <a:solidFill>
                  <a:srgbClr val="000000"/>
                </a:solidFill>
                <a:latin typeface="Arial" panose="020B0604020202020204" pitchFamily="34" charset="0"/>
                <a:cs typeface="Arial" panose="020B0604020202020204" pitchFamily="34" charset="0"/>
              </a:rPr>
              <a:t>have heard </a:t>
            </a:r>
            <a:r>
              <a:rPr lang="en-US" sz="1100">
                <a:latin typeface="Arial" panose="020B0604020202020204" pitchFamily="34" charset="0"/>
                <a:cs typeface="Arial" panose="020B0604020202020204" pitchFamily="34" charset="0"/>
              </a:rPr>
              <a:t>about the Workday implementation scope and are </a:t>
            </a:r>
            <a:r>
              <a:rPr lang="en-US" sz="1100">
                <a:solidFill>
                  <a:srgbClr val="000000"/>
                </a:solidFill>
                <a:latin typeface="Arial" panose="020B0604020202020204" pitchFamily="34" charset="0"/>
                <a:cs typeface="Arial" panose="020B0604020202020204" pitchFamily="34" charset="0"/>
              </a:rPr>
              <a:t>loosely neutral or supportive</a:t>
            </a:r>
            <a:endParaRPr lang="en-US" sz="1100">
              <a:latin typeface="Arial" panose="020B0604020202020204" pitchFamily="34" charset="0"/>
              <a:cs typeface="Arial" panose="020B0604020202020204" pitchFamily="34" charset="0"/>
            </a:endParaRPr>
          </a:p>
        </p:txBody>
      </p:sp>
      <p:sp>
        <p:nvSpPr>
          <p:cNvPr id="40" name="Rectangle 11">
            <a:extLst>
              <a:ext uri="{FF2B5EF4-FFF2-40B4-BE49-F238E27FC236}">
                <a16:creationId xmlns:a16="http://schemas.microsoft.com/office/drawing/2014/main" id="{4D7E1D77-195B-4B3D-86C3-5FCEEE099505}"/>
              </a:ext>
            </a:extLst>
          </p:cNvPr>
          <p:cNvSpPr>
            <a:spLocks noChangeArrowheads="1"/>
          </p:cNvSpPr>
          <p:nvPr/>
        </p:nvSpPr>
        <p:spPr bwMode="auto">
          <a:xfrm>
            <a:off x="6246231" y="4542621"/>
            <a:ext cx="3939963" cy="429961"/>
          </a:xfrm>
          <a:prstGeom prst="roundRect">
            <a:avLst/>
          </a:prstGeom>
          <a:solidFill>
            <a:schemeClr val="bg1"/>
          </a:solidFill>
          <a:ln w="9525">
            <a:solidFill>
              <a:schemeClr val="tx2">
                <a:lumMod val="75000"/>
              </a:schemeClr>
            </a:solidFill>
            <a:miter lim="800000"/>
            <a:headEnd/>
            <a:tailEnd/>
          </a:ln>
          <a:effectLst/>
        </p:spPr>
        <p:txBody>
          <a:bodyPr lIns="67379" tIns="33055" rIns="67379" bIns="33055" anchor="ctr"/>
          <a:lstStyle/>
          <a:p>
            <a:pPr defTabSz="634284" eaLnBrk="0" hangingPunct="0">
              <a:lnSpc>
                <a:spcPct val="90000"/>
              </a:lnSpc>
            </a:pPr>
            <a:r>
              <a:rPr lang="en-US" sz="1100">
                <a:solidFill>
                  <a:srgbClr val="000000"/>
                </a:solidFill>
                <a:latin typeface="Arial" panose="020B0604020202020204" pitchFamily="34" charset="0"/>
                <a:cs typeface="Arial" panose="020B0604020202020204" pitchFamily="34" charset="0"/>
              </a:rPr>
              <a:t>Individuals have a basic understanding of the scope, timeline, and objectives of Workday implementation</a:t>
            </a:r>
          </a:p>
        </p:txBody>
      </p:sp>
      <p:sp>
        <p:nvSpPr>
          <p:cNvPr id="41" name="Rectangle 11">
            <a:extLst>
              <a:ext uri="{FF2B5EF4-FFF2-40B4-BE49-F238E27FC236}">
                <a16:creationId xmlns:a16="http://schemas.microsoft.com/office/drawing/2014/main" id="{CEAB1E70-E89D-4D20-9A1B-0D306847982F}"/>
              </a:ext>
            </a:extLst>
          </p:cNvPr>
          <p:cNvSpPr>
            <a:spLocks noChangeArrowheads="1"/>
          </p:cNvSpPr>
          <p:nvPr/>
        </p:nvSpPr>
        <p:spPr bwMode="auto">
          <a:xfrm>
            <a:off x="7222763" y="3859793"/>
            <a:ext cx="3651274" cy="429961"/>
          </a:xfrm>
          <a:prstGeom prst="roundRect">
            <a:avLst/>
          </a:prstGeom>
          <a:solidFill>
            <a:schemeClr val="bg1"/>
          </a:solidFill>
          <a:ln w="9525">
            <a:solidFill>
              <a:schemeClr val="tx2">
                <a:lumMod val="75000"/>
              </a:schemeClr>
            </a:solidFill>
            <a:miter lim="800000"/>
            <a:headEnd/>
            <a:tailEnd/>
          </a:ln>
          <a:effectLst/>
        </p:spPr>
        <p:txBody>
          <a:bodyPr lIns="67379" tIns="33055" rIns="67379" bIns="33055" anchor="ctr"/>
          <a:lstStyle/>
          <a:p>
            <a:pPr defTabSz="634284" eaLnBrk="0" hangingPunct="0">
              <a:lnSpc>
                <a:spcPct val="90000"/>
              </a:lnSpc>
            </a:pPr>
            <a:r>
              <a:rPr lang="en-US" sz="1100">
                <a:solidFill>
                  <a:schemeClr val="bg2">
                    <a:lumMod val="10000"/>
                  </a:schemeClr>
                </a:solidFill>
                <a:latin typeface="Arial" panose="020B0604020202020204" pitchFamily="34" charset="0"/>
                <a:cs typeface="Arial" panose="020B0604020202020204" pitchFamily="34" charset="0"/>
              </a:rPr>
              <a:t>Individuals understand Workday and are supportive of the program’s scope, timeline, and objectives</a:t>
            </a:r>
          </a:p>
        </p:txBody>
      </p:sp>
      <p:sp>
        <p:nvSpPr>
          <p:cNvPr id="42" name="Rectangle 11">
            <a:extLst>
              <a:ext uri="{FF2B5EF4-FFF2-40B4-BE49-F238E27FC236}">
                <a16:creationId xmlns:a16="http://schemas.microsoft.com/office/drawing/2014/main" id="{EB424138-4098-4526-9D7F-3E674329FC11}"/>
              </a:ext>
            </a:extLst>
          </p:cNvPr>
          <p:cNvSpPr>
            <a:spLocks noChangeArrowheads="1"/>
          </p:cNvSpPr>
          <p:nvPr/>
        </p:nvSpPr>
        <p:spPr bwMode="auto">
          <a:xfrm>
            <a:off x="7967630" y="3130663"/>
            <a:ext cx="3523176" cy="410103"/>
          </a:xfrm>
          <a:prstGeom prst="roundRect">
            <a:avLst/>
          </a:prstGeom>
          <a:noFill/>
          <a:ln w="9525">
            <a:solidFill>
              <a:schemeClr val="tx2">
                <a:lumMod val="75000"/>
              </a:schemeClr>
            </a:solidFill>
            <a:miter lim="800000"/>
            <a:headEnd/>
            <a:tailEnd/>
          </a:ln>
          <a:effectLst/>
        </p:spPr>
        <p:txBody>
          <a:bodyPr lIns="67379" tIns="33055" rIns="67379" bIns="33055" anchor="t"/>
          <a:lstStyle/>
          <a:p>
            <a:pPr defTabSz="634284" eaLnBrk="0" hangingPunct="0">
              <a:lnSpc>
                <a:spcPct val="90000"/>
              </a:lnSpc>
            </a:pPr>
            <a:r>
              <a:rPr lang="en-US" sz="1100">
                <a:solidFill>
                  <a:schemeClr val="bg2">
                    <a:lumMod val="10000"/>
                  </a:schemeClr>
                </a:solidFill>
                <a:latin typeface="Arial" panose="020B0604020202020204" pitchFamily="34" charset="0"/>
                <a:cs typeface="Arial" panose="020B0604020202020204" pitchFamily="34" charset="0"/>
              </a:rPr>
              <a:t>Individuals feel a personal stake in the success of the Workday implementation</a:t>
            </a:r>
          </a:p>
        </p:txBody>
      </p:sp>
      <p:sp>
        <p:nvSpPr>
          <p:cNvPr id="43" name="Rectangle 17">
            <a:extLst>
              <a:ext uri="{FF2B5EF4-FFF2-40B4-BE49-F238E27FC236}">
                <a16:creationId xmlns:a16="http://schemas.microsoft.com/office/drawing/2014/main" id="{2471C6BA-14A5-4733-8D24-BCC88BF055E8}"/>
              </a:ext>
            </a:extLst>
          </p:cNvPr>
          <p:cNvSpPr>
            <a:spLocks noChangeArrowheads="1"/>
          </p:cNvSpPr>
          <p:nvPr/>
        </p:nvSpPr>
        <p:spPr bwMode="auto">
          <a:xfrm>
            <a:off x="8423737" y="2159729"/>
            <a:ext cx="3619455" cy="410102"/>
          </a:xfrm>
          <a:prstGeom prst="roundRect">
            <a:avLst/>
          </a:prstGeom>
          <a:noFill/>
          <a:ln w="9525">
            <a:solidFill>
              <a:schemeClr val="tx2">
                <a:lumMod val="75000"/>
              </a:schemeClr>
            </a:solidFill>
            <a:miter lim="800000"/>
            <a:headEnd/>
            <a:tailEnd/>
          </a:ln>
          <a:effectLst/>
        </p:spPr>
        <p:txBody>
          <a:bodyPr lIns="67379" tIns="33055" rIns="67379" bIns="33055" anchor="t"/>
          <a:lstStyle/>
          <a:p>
            <a:pPr defTabSz="634284" eaLnBrk="0" hangingPunct="0">
              <a:lnSpc>
                <a:spcPct val="90000"/>
              </a:lnSpc>
            </a:pPr>
            <a:r>
              <a:rPr lang="en-US" sz="1100">
                <a:solidFill>
                  <a:schemeClr val="bg2">
                    <a:lumMod val="10000"/>
                  </a:schemeClr>
                </a:solidFill>
                <a:latin typeface="Arial" panose="020B0604020202020204" pitchFamily="34" charset="0"/>
                <a:cs typeface="Arial" panose="020B0604020202020204" pitchFamily="34" charset="0"/>
              </a:rPr>
              <a:t>Individuals are fully engaged and feel responsible for a successful implementation of Workday</a:t>
            </a:r>
          </a:p>
        </p:txBody>
      </p:sp>
      <p:grpSp>
        <p:nvGrpSpPr>
          <p:cNvPr id="45" name="Group 44">
            <a:extLst>
              <a:ext uri="{FF2B5EF4-FFF2-40B4-BE49-F238E27FC236}">
                <a16:creationId xmlns:a16="http://schemas.microsoft.com/office/drawing/2014/main" id="{79B21586-E999-4008-AB6B-86392E24A783}"/>
              </a:ext>
            </a:extLst>
          </p:cNvPr>
          <p:cNvGrpSpPr/>
          <p:nvPr/>
        </p:nvGrpSpPr>
        <p:grpSpPr>
          <a:xfrm>
            <a:off x="7517957" y="5856650"/>
            <a:ext cx="3885489" cy="568973"/>
            <a:chOff x="4828170" y="6136761"/>
            <a:chExt cx="3885489" cy="568973"/>
          </a:xfrm>
        </p:grpSpPr>
        <p:grpSp>
          <p:nvGrpSpPr>
            <p:cNvPr id="46" name="Group 45">
              <a:extLst>
                <a:ext uri="{FF2B5EF4-FFF2-40B4-BE49-F238E27FC236}">
                  <a16:creationId xmlns:a16="http://schemas.microsoft.com/office/drawing/2014/main" id="{998075FD-7DBF-4C2D-BACF-9B6AA41648A8}"/>
                </a:ext>
              </a:extLst>
            </p:cNvPr>
            <p:cNvGrpSpPr/>
            <p:nvPr/>
          </p:nvGrpSpPr>
          <p:grpSpPr>
            <a:xfrm>
              <a:off x="5008471" y="6136761"/>
              <a:ext cx="3705188" cy="548987"/>
              <a:chOff x="5008471" y="6136761"/>
              <a:chExt cx="3705188" cy="548987"/>
            </a:xfrm>
          </p:grpSpPr>
          <p:sp>
            <p:nvSpPr>
              <p:cNvPr id="48" name="Rectangle 27">
                <a:extLst>
                  <a:ext uri="{FF2B5EF4-FFF2-40B4-BE49-F238E27FC236}">
                    <a16:creationId xmlns:a16="http://schemas.microsoft.com/office/drawing/2014/main" id="{CADFBFCA-2179-40E0-B947-4B08301503C8}"/>
                  </a:ext>
                </a:extLst>
              </p:cNvPr>
              <p:cNvSpPr>
                <a:spLocks noChangeArrowheads="1"/>
              </p:cNvSpPr>
              <p:nvPr/>
            </p:nvSpPr>
            <p:spPr bwMode="auto">
              <a:xfrm>
                <a:off x="8356013" y="6136761"/>
                <a:ext cx="357646" cy="193605"/>
              </a:xfrm>
              <a:prstGeom prst="rect">
                <a:avLst/>
              </a:prstGeom>
              <a:noFill/>
              <a:ln w="9525">
                <a:noFill/>
                <a:miter lim="800000"/>
                <a:headEnd/>
                <a:tailEnd/>
              </a:ln>
            </p:spPr>
            <p:txBody>
              <a:bodyPr lIns="63104" tIns="30956" rIns="63104" bIns="30956" anchor="ctr"/>
              <a:lstStyle/>
              <a:p>
                <a:pPr defTabSz="594122">
                  <a:lnSpc>
                    <a:spcPct val="90000"/>
                  </a:lnSpc>
                  <a:defRPr/>
                </a:pPr>
                <a:r>
                  <a:rPr lang="en-US" sz="800" b="1">
                    <a:solidFill>
                      <a:schemeClr val="bg2">
                        <a:lumMod val="75000"/>
                      </a:schemeClr>
                    </a:solidFill>
                    <a:ea typeface="Gulim" pitchFamily="34" charset="-127"/>
                  </a:rPr>
                  <a:t>High</a:t>
                </a:r>
                <a:br>
                  <a:rPr lang="en-US" sz="800" b="1">
                    <a:solidFill>
                      <a:schemeClr val="bg2">
                        <a:lumMod val="75000"/>
                      </a:schemeClr>
                    </a:solidFill>
                    <a:ea typeface="Gulim" pitchFamily="34" charset="-127"/>
                  </a:rPr>
                </a:br>
                <a:endParaRPr lang="en-US" sz="800" b="1">
                  <a:solidFill>
                    <a:schemeClr val="bg2">
                      <a:lumMod val="75000"/>
                    </a:schemeClr>
                  </a:solidFill>
                  <a:ea typeface="Gulim" pitchFamily="34" charset="-127"/>
                </a:endParaRPr>
              </a:p>
            </p:txBody>
          </p:sp>
          <p:sp>
            <p:nvSpPr>
              <p:cNvPr id="49" name="Rectangle 48">
                <a:extLst>
                  <a:ext uri="{FF2B5EF4-FFF2-40B4-BE49-F238E27FC236}">
                    <a16:creationId xmlns:a16="http://schemas.microsoft.com/office/drawing/2014/main" id="{4E93C5F4-E216-4BB1-BE03-8B3D84797BE5}"/>
                  </a:ext>
                </a:extLst>
              </p:cNvPr>
              <p:cNvSpPr/>
              <p:nvPr/>
            </p:nvSpPr>
            <p:spPr bwMode="auto">
              <a:xfrm>
                <a:off x="5008471" y="6271452"/>
                <a:ext cx="164592" cy="164592"/>
              </a:xfrm>
              <a:prstGeom prst="rect">
                <a:avLst/>
              </a:prstGeom>
              <a:pattFill prst="pct30">
                <a:fgClr>
                  <a:srgbClr val="FFC000"/>
                </a:fgClr>
                <a:bgClr>
                  <a:schemeClr val="bg1"/>
                </a:bgClr>
              </a:patt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ndParaRPr>
              </a:p>
            </p:txBody>
          </p:sp>
          <p:sp>
            <p:nvSpPr>
              <p:cNvPr id="50" name="TextBox 49">
                <a:extLst>
                  <a:ext uri="{FF2B5EF4-FFF2-40B4-BE49-F238E27FC236}">
                    <a16:creationId xmlns:a16="http://schemas.microsoft.com/office/drawing/2014/main" id="{8EF53A72-55DB-4709-9D56-20B8C44176CE}"/>
                  </a:ext>
                </a:extLst>
              </p:cNvPr>
              <p:cNvSpPr txBox="1"/>
              <p:nvPr/>
            </p:nvSpPr>
            <p:spPr>
              <a:xfrm>
                <a:off x="5138598" y="6247476"/>
                <a:ext cx="598241" cy="215444"/>
              </a:xfrm>
              <a:prstGeom prst="rect">
                <a:avLst/>
              </a:prstGeom>
              <a:noFill/>
            </p:spPr>
            <p:txBody>
              <a:bodyPr wrap="none" rtlCol="0">
                <a:spAutoFit/>
              </a:bodyPr>
              <a:lstStyle/>
              <a:p>
                <a:r>
                  <a:rPr lang="en-US" sz="800"/>
                  <a:t>Employee</a:t>
                </a:r>
              </a:p>
            </p:txBody>
          </p:sp>
          <p:sp>
            <p:nvSpPr>
              <p:cNvPr id="51" name="TextBox 50">
                <a:extLst>
                  <a:ext uri="{FF2B5EF4-FFF2-40B4-BE49-F238E27FC236}">
                    <a16:creationId xmlns:a16="http://schemas.microsoft.com/office/drawing/2014/main" id="{972C610E-098C-4816-BE62-B01D5CE225DD}"/>
                  </a:ext>
                </a:extLst>
              </p:cNvPr>
              <p:cNvSpPr txBox="1"/>
              <p:nvPr/>
            </p:nvSpPr>
            <p:spPr>
              <a:xfrm>
                <a:off x="5138598" y="6440050"/>
                <a:ext cx="681597" cy="215444"/>
              </a:xfrm>
              <a:prstGeom prst="rect">
                <a:avLst/>
              </a:prstGeom>
              <a:noFill/>
            </p:spPr>
            <p:txBody>
              <a:bodyPr wrap="none" rtlCol="0">
                <a:spAutoFit/>
              </a:bodyPr>
              <a:lstStyle/>
              <a:p>
                <a:r>
                  <a:rPr lang="en-US" sz="800"/>
                  <a:t>Exec Leader</a:t>
                </a:r>
              </a:p>
            </p:txBody>
          </p:sp>
          <p:sp>
            <p:nvSpPr>
              <p:cNvPr id="52" name="Rectangle 51">
                <a:extLst>
                  <a:ext uri="{FF2B5EF4-FFF2-40B4-BE49-F238E27FC236}">
                    <a16:creationId xmlns:a16="http://schemas.microsoft.com/office/drawing/2014/main" id="{A6DB7688-5EC4-4C90-B157-90DF06275A31}"/>
                  </a:ext>
                </a:extLst>
              </p:cNvPr>
              <p:cNvSpPr/>
              <p:nvPr/>
            </p:nvSpPr>
            <p:spPr bwMode="auto">
              <a:xfrm>
                <a:off x="5008471" y="6494280"/>
                <a:ext cx="164592" cy="164592"/>
              </a:xfrm>
              <a:prstGeom prst="rect">
                <a:avLst/>
              </a:prstGeom>
              <a:pattFill prst="lgCheck">
                <a:fgClr>
                  <a:schemeClr val="accent4"/>
                </a:fgClr>
                <a:bgClr>
                  <a:schemeClr val="bg1">
                    <a:lumMod val="85000"/>
                  </a:schemeClr>
                </a:bgClr>
              </a:patt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ndParaRPr>
              </a:p>
            </p:txBody>
          </p:sp>
          <p:sp>
            <p:nvSpPr>
              <p:cNvPr id="53" name="Rectangle 52">
                <a:extLst>
                  <a:ext uri="{FF2B5EF4-FFF2-40B4-BE49-F238E27FC236}">
                    <a16:creationId xmlns:a16="http://schemas.microsoft.com/office/drawing/2014/main" id="{E0D2FB41-132F-4709-896F-1669D7EC1FE0}"/>
                  </a:ext>
                </a:extLst>
              </p:cNvPr>
              <p:cNvSpPr/>
              <p:nvPr/>
            </p:nvSpPr>
            <p:spPr bwMode="auto">
              <a:xfrm>
                <a:off x="5819808" y="6494280"/>
                <a:ext cx="164592" cy="164592"/>
              </a:xfrm>
              <a:prstGeom prst="rect">
                <a:avLst/>
              </a:prstGeom>
              <a:pattFill prst="pct90">
                <a:fgClr>
                  <a:srgbClr val="FFC000"/>
                </a:fgClr>
                <a:bgClr>
                  <a:schemeClr val="bg1"/>
                </a:bgClr>
              </a:patt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ndParaRPr>
              </a:p>
            </p:txBody>
          </p:sp>
          <p:sp>
            <p:nvSpPr>
              <p:cNvPr id="54" name="Rectangle 53">
                <a:extLst>
                  <a:ext uri="{FF2B5EF4-FFF2-40B4-BE49-F238E27FC236}">
                    <a16:creationId xmlns:a16="http://schemas.microsoft.com/office/drawing/2014/main" id="{8B04B9D9-45D3-4F8A-BC52-89A3DECE330A}"/>
                  </a:ext>
                </a:extLst>
              </p:cNvPr>
              <p:cNvSpPr/>
              <p:nvPr/>
            </p:nvSpPr>
            <p:spPr bwMode="auto">
              <a:xfrm>
                <a:off x="5818577" y="6271452"/>
                <a:ext cx="164592" cy="164592"/>
              </a:xfrm>
              <a:prstGeom prst="rect">
                <a:avLst/>
              </a:prstGeom>
              <a:pattFill prst="ltVert">
                <a:fgClr>
                  <a:srgbClr val="FFC000"/>
                </a:fgClr>
                <a:bgClr>
                  <a:schemeClr val="bg1"/>
                </a:bgClr>
              </a:pattFill>
              <a:ln w="12700" cap="flat" cmpd="sng" algn="ctr">
                <a:solidFill>
                  <a:schemeClr val="accent4">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ndParaRPr>
              </a:p>
            </p:txBody>
          </p:sp>
          <p:sp>
            <p:nvSpPr>
              <p:cNvPr id="55" name="TextBox 54">
                <a:extLst>
                  <a:ext uri="{FF2B5EF4-FFF2-40B4-BE49-F238E27FC236}">
                    <a16:creationId xmlns:a16="http://schemas.microsoft.com/office/drawing/2014/main" id="{BABAD240-D09E-4AD8-BC2B-E2BAAAF00B51}"/>
                  </a:ext>
                </a:extLst>
              </p:cNvPr>
              <p:cNvSpPr txBox="1"/>
              <p:nvPr/>
            </p:nvSpPr>
            <p:spPr>
              <a:xfrm>
                <a:off x="5935837" y="6470304"/>
                <a:ext cx="561372" cy="215444"/>
              </a:xfrm>
              <a:prstGeom prst="rect">
                <a:avLst/>
              </a:prstGeom>
              <a:noFill/>
            </p:spPr>
            <p:txBody>
              <a:bodyPr wrap="none" rtlCol="0">
                <a:spAutoFit/>
              </a:bodyPr>
              <a:lstStyle/>
              <a:p>
                <a:r>
                  <a:rPr lang="en-US" sz="800"/>
                  <a:t>Manager</a:t>
                </a:r>
              </a:p>
            </p:txBody>
          </p:sp>
          <p:sp>
            <p:nvSpPr>
              <p:cNvPr id="56" name="TextBox 55">
                <a:extLst>
                  <a:ext uri="{FF2B5EF4-FFF2-40B4-BE49-F238E27FC236}">
                    <a16:creationId xmlns:a16="http://schemas.microsoft.com/office/drawing/2014/main" id="{3F90407C-0218-48F1-B377-049CCC5A92A6}"/>
                  </a:ext>
                </a:extLst>
              </p:cNvPr>
              <p:cNvSpPr txBox="1"/>
              <p:nvPr/>
            </p:nvSpPr>
            <p:spPr>
              <a:xfrm>
                <a:off x="5934606" y="6247476"/>
                <a:ext cx="691215" cy="215444"/>
              </a:xfrm>
              <a:prstGeom prst="rect">
                <a:avLst/>
              </a:prstGeom>
              <a:noFill/>
            </p:spPr>
            <p:txBody>
              <a:bodyPr wrap="none" rtlCol="0">
                <a:spAutoFit/>
              </a:bodyPr>
              <a:lstStyle/>
              <a:p>
                <a:r>
                  <a:rPr lang="en-US" sz="800"/>
                  <a:t>Sr. Manager</a:t>
                </a:r>
              </a:p>
            </p:txBody>
          </p:sp>
        </p:grpSp>
        <p:sp>
          <p:nvSpPr>
            <p:cNvPr id="47" name="Rectangle 46">
              <a:extLst>
                <a:ext uri="{FF2B5EF4-FFF2-40B4-BE49-F238E27FC236}">
                  <a16:creationId xmlns:a16="http://schemas.microsoft.com/office/drawing/2014/main" id="{8E560F6A-53D0-4370-A1B0-A4E91FBD75D5}"/>
                </a:ext>
              </a:extLst>
            </p:cNvPr>
            <p:cNvSpPr/>
            <p:nvPr/>
          </p:nvSpPr>
          <p:spPr>
            <a:xfrm rot="16200000">
              <a:off x="4694895" y="6357016"/>
              <a:ext cx="481993" cy="215444"/>
            </a:xfrm>
            <a:prstGeom prst="rect">
              <a:avLst/>
            </a:prstGeom>
          </p:spPr>
          <p:txBody>
            <a:bodyPr wrap="square">
              <a:spAutoFit/>
            </a:bodyPr>
            <a:lstStyle/>
            <a:p>
              <a:pPr algn="ctr" defTabSz="634284">
                <a:lnSpc>
                  <a:spcPct val="80000"/>
                </a:lnSpc>
                <a:spcBef>
                  <a:spcPct val="50000"/>
                </a:spcBef>
              </a:pPr>
              <a:r>
                <a:rPr lang="en-US" sz="1000" b="1">
                  <a:solidFill>
                    <a:srgbClr val="313131"/>
                  </a:solidFill>
                  <a:latin typeface="Arial"/>
                </a:rPr>
                <a:t>KEY</a:t>
              </a:r>
            </a:p>
          </p:txBody>
        </p:sp>
      </p:grpSp>
      <p:sp>
        <p:nvSpPr>
          <p:cNvPr id="3" name="Slide Number Placeholder 2">
            <a:extLst>
              <a:ext uri="{FF2B5EF4-FFF2-40B4-BE49-F238E27FC236}">
                <a16:creationId xmlns:a16="http://schemas.microsoft.com/office/drawing/2014/main" id="{FF5737AA-9501-4F54-AE7D-42740DB87724}"/>
              </a:ext>
            </a:extLst>
          </p:cNvPr>
          <p:cNvSpPr>
            <a:spLocks noGrp="1"/>
          </p:cNvSpPr>
          <p:nvPr>
            <p:ph type="sldNum" sz="quarter" idx="12"/>
          </p:nvPr>
        </p:nvSpPr>
        <p:spPr/>
        <p:txBody>
          <a:bodyPr/>
          <a:lstStyle/>
          <a:p>
            <a:fld id="{C461C2B1-3C3A-47B0-ABA3-58C593760B37}" type="slidenum">
              <a:rPr lang="en-US" smtClean="0"/>
              <a:pPr/>
              <a:t>20</a:t>
            </a:fld>
            <a:endParaRPr lang="en-US"/>
          </a:p>
        </p:txBody>
      </p:sp>
      <p:grpSp>
        <p:nvGrpSpPr>
          <p:cNvPr id="44" name="Group 43">
            <a:extLst>
              <a:ext uri="{FF2B5EF4-FFF2-40B4-BE49-F238E27FC236}">
                <a16:creationId xmlns:a16="http://schemas.microsoft.com/office/drawing/2014/main" id="{C2CDD112-6680-4E98-AED8-D45BBE98F42B}"/>
              </a:ext>
            </a:extLst>
          </p:cNvPr>
          <p:cNvGrpSpPr/>
          <p:nvPr/>
        </p:nvGrpSpPr>
        <p:grpSpPr>
          <a:xfrm>
            <a:off x="3345359" y="6054269"/>
            <a:ext cx="3847331" cy="305581"/>
            <a:chOff x="2286001" y="6324600"/>
            <a:chExt cx="3847331" cy="305581"/>
          </a:xfrm>
        </p:grpSpPr>
        <p:sp>
          <p:nvSpPr>
            <p:cNvPr id="61" name="Rectangle 60">
              <a:extLst>
                <a:ext uri="{FF2B5EF4-FFF2-40B4-BE49-F238E27FC236}">
                  <a16:creationId xmlns:a16="http://schemas.microsoft.com/office/drawing/2014/main" id="{412B023C-3F1E-4303-8162-568BCA404105}"/>
                </a:ext>
              </a:extLst>
            </p:cNvPr>
            <p:cNvSpPr/>
            <p:nvPr/>
          </p:nvSpPr>
          <p:spPr>
            <a:xfrm>
              <a:off x="2286001" y="6324600"/>
              <a:ext cx="3705349" cy="305581"/>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rgbClr val="FFFFFF"/>
                </a:solidFill>
                <a:latin typeface="Arial" panose="020B0604020202020204" pitchFamily="34" charset="0"/>
                <a:cs typeface="Arial" panose="020B0604020202020204" pitchFamily="34" charset="0"/>
              </a:endParaRPr>
            </a:p>
          </p:txBody>
        </p:sp>
        <p:grpSp>
          <p:nvGrpSpPr>
            <p:cNvPr id="62" name="Group 61">
              <a:extLst>
                <a:ext uri="{FF2B5EF4-FFF2-40B4-BE49-F238E27FC236}">
                  <a16:creationId xmlns:a16="http://schemas.microsoft.com/office/drawing/2014/main" id="{B7214134-1942-47BA-8588-DBBC79C29689}"/>
                </a:ext>
              </a:extLst>
            </p:cNvPr>
            <p:cNvGrpSpPr/>
            <p:nvPr/>
          </p:nvGrpSpPr>
          <p:grpSpPr>
            <a:xfrm>
              <a:off x="2358110" y="6330774"/>
              <a:ext cx="1243108" cy="293232"/>
              <a:chOff x="2358110" y="6330774"/>
              <a:chExt cx="1243108" cy="293232"/>
            </a:xfrm>
          </p:grpSpPr>
          <p:sp>
            <p:nvSpPr>
              <p:cNvPr id="69" name="Rectangle 68">
                <a:extLst>
                  <a:ext uri="{FF2B5EF4-FFF2-40B4-BE49-F238E27FC236}">
                    <a16:creationId xmlns:a16="http://schemas.microsoft.com/office/drawing/2014/main" id="{208E3D94-8A2A-4A2D-8FDB-BF9C2E7B1ACC}"/>
                  </a:ext>
                </a:extLst>
              </p:cNvPr>
              <p:cNvSpPr/>
              <p:nvPr/>
            </p:nvSpPr>
            <p:spPr>
              <a:xfrm>
                <a:off x="2510911" y="6330774"/>
                <a:ext cx="1090307"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Address</a:t>
                </a:r>
                <a:r>
                  <a:rPr lang="en-US" sz="700">
                    <a:solidFill>
                      <a:srgbClr val="000000"/>
                    </a:solidFill>
                    <a:latin typeface="Arial" panose="020B0604020202020204" pitchFamily="34" charset="0"/>
                    <a:cs typeface="Arial" panose="020B0604020202020204" pitchFamily="34" charset="0"/>
                  </a:rPr>
                  <a:t> (0.0 – 2.49)</a:t>
                </a:r>
              </a:p>
            </p:txBody>
          </p:sp>
          <p:sp>
            <p:nvSpPr>
              <p:cNvPr id="70" name="Oval 69">
                <a:extLst>
                  <a:ext uri="{FF2B5EF4-FFF2-40B4-BE49-F238E27FC236}">
                    <a16:creationId xmlns:a16="http://schemas.microsoft.com/office/drawing/2014/main" id="{E10BAB44-3037-4ADF-9B51-4B10EE9B43F3}"/>
                  </a:ext>
                </a:extLst>
              </p:cNvPr>
              <p:cNvSpPr/>
              <p:nvPr/>
            </p:nvSpPr>
            <p:spPr bwMode="auto">
              <a:xfrm>
                <a:off x="2358110" y="6383722"/>
                <a:ext cx="201168" cy="201168"/>
              </a:xfrm>
              <a:prstGeom prst="ellipse">
                <a:avLst/>
              </a:prstGeom>
              <a:solidFill>
                <a:srgbClr val="DA7C3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63" name="Group 62">
              <a:extLst>
                <a:ext uri="{FF2B5EF4-FFF2-40B4-BE49-F238E27FC236}">
                  <a16:creationId xmlns:a16="http://schemas.microsoft.com/office/drawing/2014/main" id="{AFB2FB36-7872-4E61-B195-0EABBDF3771A}"/>
                </a:ext>
              </a:extLst>
            </p:cNvPr>
            <p:cNvGrpSpPr/>
            <p:nvPr/>
          </p:nvGrpSpPr>
          <p:grpSpPr>
            <a:xfrm>
              <a:off x="3654882" y="6330774"/>
              <a:ext cx="1279257" cy="293232"/>
              <a:chOff x="3543445" y="6330774"/>
              <a:chExt cx="1279257" cy="293232"/>
            </a:xfrm>
          </p:grpSpPr>
          <p:sp>
            <p:nvSpPr>
              <p:cNvPr id="67" name="Rectangle 66">
                <a:extLst>
                  <a:ext uri="{FF2B5EF4-FFF2-40B4-BE49-F238E27FC236}">
                    <a16:creationId xmlns:a16="http://schemas.microsoft.com/office/drawing/2014/main" id="{A13A9B26-47EB-481A-9E0A-851190C6D85D}"/>
                  </a:ext>
                </a:extLst>
              </p:cNvPr>
              <p:cNvSpPr/>
              <p:nvPr/>
            </p:nvSpPr>
            <p:spPr>
              <a:xfrm>
                <a:off x="3724803" y="6330774"/>
                <a:ext cx="109789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Monitor </a:t>
                </a:r>
                <a:r>
                  <a:rPr lang="en-US" sz="700">
                    <a:solidFill>
                      <a:srgbClr val="000000"/>
                    </a:solidFill>
                    <a:latin typeface="Arial" panose="020B0604020202020204" pitchFamily="34" charset="0"/>
                    <a:cs typeface="Arial" panose="020B0604020202020204" pitchFamily="34" charset="0"/>
                  </a:rPr>
                  <a:t>(2.5 – 3.99)</a:t>
                </a:r>
              </a:p>
            </p:txBody>
          </p:sp>
          <p:sp>
            <p:nvSpPr>
              <p:cNvPr id="68" name="Oval 67">
                <a:extLst>
                  <a:ext uri="{FF2B5EF4-FFF2-40B4-BE49-F238E27FC236}">
                    <a16:creationId xmlns:a16="http://schemas.microsoft.com/office/drawing/2014/main" id="{524CD2C7-3D24-43BE-ADCC-F271B0FCF0DB}"/>
                  </a:ext>
                </a:extLst>
              </p:cNvPr>
              <p:cNvSpPr/>
              <p:nvPr/>
            </p:nvSpPr>
            <p:spPr bwMode="auto">
              <a:xfrm>
                <a:off x="3543445" y="6383722"/>
                <a:ext cx="201168" cy="201168"/>
              </a:xfrm>
              <a:prstGeom prst="ellipse">
                <a:avLst/>
              </a:prstGeom>
              <a:solidFill>
                <a:schemeClr val="accent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64" name="Group 63">
              <a:extLst>
                <a:ext uri="{FF2B5EF4-FFF2-40B4-BE49-F238E27FC236}">
                  <a16:creationId xmlns:a16="http://schemas.microsoft.com/office/drawing/2014/main" id="{CE026FAD-0D88-45E2-BD82-76ECB69F1369}"/>
                </a:ext>
              </a:extLst>
            </p:cNvPr>
            <p:cNvGrpSpPr/>
            <p:nvPr/>
          </p:nvGrpSpPr>
          <p:grpSpPr>
            <a:xfrm>
              <a:off x="4950833" y="6330774"/>
              <a:ext cx="1182499" cy="293232"/>
              <a:chOff x="4950833" y="6330774"/>
              <a:chExt cx="1182499" cy="293232"/>
            </a:xfrm>
          </p:grpSpPr>
          <p:sp>
            <p:nvSpPr>
              <p:cNvPr id="65" name="Rectangle 64">
                <a:extLst>
                  <a:ext uri="{FF2B5EF4-FFF2-40B4-BE49-F238E27FC236}">
                    <a16:creationId xmlns:a16="http://schemas.microsoft.com/office/drawing/2014/main" id="{8DD93F45-BAA1-43C9-8544-018DA39CC849}"/>
                  </a:ext>
                </a:extLst>
              </p:cNvPr>
              <p:cNvSpPr/>
              <p:nvPr/>
            </p:nvSpPr>
            <p:spPr>
              <a:xfrm>
                <a:off x="5135943" y="6330774"/>
                <a:ext cx="99738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Ready</a:t>
                </a:r>
                <a:r>
                  <a:rPr lang="en-US" sz="700">
                    <a:solidFill>
                      <a:srgbClr val="000000"/>
                    </a:solidFill>
                    <a:latin typeface="Arial" panose="020B0604020202020204" pitchFamily="34" charset="0"/>
                    <a:cs typeface="Arial" panose="020B0604020202020204" pitchFamily="34" charset="0"/>
                  </a:rPr>
                  <a:t> (4.0 – 5.0)</a:t>
                </a:r>
              </a:p>
            </p:txBody>
          </p:sp>
          <p:sp>
            <p:nvSpPr>
              <p:cNvPr id="66" name="Oval 65">
                <a:extLst>
                  <a:ext uri="{FF2B5EF4-FFF2-40B4-BE49-F238E27FC236}">
                    <a16:creationId xmlns:a16="http://schemas.microsoft.com/office/drawing/2014/main" id="{13477B77-524B-4F86-BE18-586D4D1F8D2F}"/>
                  </a:ext>
                </a:extLst>
              </p:cNvPr>
              <p:cNvSpPr/>
              <p:nvPr/>
            </p:nvSpPr>
            <p:spPr bwMode="auto">
              <a:xfrm>
                <a:off x="4950833" y="6383722"/>
                <a:ext cx="201168" cy="201168"/>
              </a:xfrm>
              <a:prstGeom prst="ellipse">
                <a:avLst/>
              </a:prstGeom>
              <a:solidFill>
                <a:srgbClr val="5BCC3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sp>
        <p:nvSpPr>
          <p:cNvPr id="71" name="Rectangle 70">
            <a:extLst>
              <a:ext uri="{FF2B5EF4-FFF2-40B4-BE49-F238E27FC236}">
                <a16:creationId xmlns:a16="http://schemas.microsoft.com/office/drawing/2014/main" id="{F7BD6B4A-9AB5-44B8-84E3-8C3D7B1CD117}"/>
              </a:ext>
            </a:extLst>
          </p:cNvPr>
          <p:cNvSpPr/>
          <p:nvPr/>
        </p:nvSpPr>
        <p:spPr>
          <a:xfrm>
            <a:off x="623776" y="1503679"/>
            <a:ext cx="10242698" cy="261610"/>
          </a:xfrm>
          <a:prstGeom prst="rect">
            <a:avLst/>
          </a:prstGeom>
        </p:spPr>
        <p:txBody>
          <a:bodyPr wrap="square">
            <a:spAutoFit/>
          </a:bodyPr>
          <a:lstStyle/>
          <a:p>
            <a:pPr marL="242570">
              <a:lnSpc>
                <a:spcPct val="100000"/>
              </a:lnSpc>
              <a:spcBef>
                <a:spcPts val="645"/>
              </a:spcBef>
              <a:tabLst>
                <a:tab pos="548005" algn="l"/>
                <a:tab pos="548640" algn="l"/>
              </a:tabLst>
            </a:pPr>
            <a:r>
              <a:rPr lang="en-US" sz="1100" b="0" i="1" u="none" strike="noStrike">
                <a:solidFill>
                  <a:srgbClr val="000000"/>
                </a:solidFill>
                <a:effectLst/>
                <a:latin typeface="Arial" panose="020B0604020202020204" pitchFamily="34" charset="0"/>
              </a:rPr>
              <a:t>The purpose of the engagement curve is to track individual stakeholder group progress along the engagement curve over the course of the BrightPath project.</a:t>
            </a:r>
            <a:r>
              <a:rPr lang="en-US" sz="1100" b="0" i="0">
                <a:solidFill>
                  <a:srgbClr val="000000"/>
                </a:solidFill>
                <a:effectLst/>
                <a:latin typeface="Arial" panose="020B0604020202020204" pitchFamily="34" charset="0"/>
              </a:rPr>
              <a:t>​</a:t>
            </a:r>
            <a:endParaRPr lang="en-US" sz="1200" i="1">
              <a:latin typeface="Arial"/>
              <a:cs typeface="Arial"/>
            </a:endParaRPr>
          </a:p>
        </p:txBody>
      </p:sp>
    </p:spTree>
    <p:extLst>
      <p:ext uri="{BB962C8B-B14F-4D97-AF65-F5344CB8AC3E}">
        <p14:creationId xmlns:p14="http://schemas.microsoft.com/office/powerpoint/2010/main" val="4001224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A7B78D8F-457E-451D-BE2A-3C8D3ECA0033}"/>
              </a:ext>
            </a:extLst>
          </p:cNvPr>
          <p:cNvSpPr/>
          <p:nvPr/>
        </p:nvSpPr>
        <p:spPr>
          <a:xfrm>
            <a:off x="104175" y="5313612"/>
            <a:ext cx="11998272" cy="1037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B817D98-F4B0-4B02-875A-A0AF89D8A73D}"/>
              </a:ext>
            </a:extLst>
          </p:cNvPr>
          <p:cNvSpPr txBox="1"/>
          <p:nvPr/>
        </p:nvSpPr>
        <p:spPr>
          <a:xfrm>
            <a:off x="859663" y="5170829"/>
            <a:ext cx="6267743" cy="523220"/>
          </a:xfrm>
          <a:prstGeom prst="rect">
            <a:avLst/>
          </a:prstGeom>
          <a:noFill/>
          <a:ln>
            <a:noFill/>
          </a:ln>
        </p:spPr>
        <p:txBody>
          <a:bodyPr wrap="square" rtlCol="0">
            <a:spAutoFit/>
          </a:bodyPr>
          <a:lstStyle/>
          <a:p>
            <a:r>
              <a:rPr lang="en-US" sz="1400" b="1">
                <a:solidFill>
                  <a:srgbClr val="000000"/>
                </a:solidFill>
                <a:latin typeface="Arial" panose="020B0604020202020204" pitchFamily="34" charset="0"/>
                <a:ea typeface="Times New Roman" panose="02020603050405020304" pitchFamily="18" charset="0"/>
                <a:cs typeface="Arial" panose="020B0604020202020204" pitchFamily="34" charset="0"/>
              </a:rPr>
              <a:t>Ownership: </a:t>
            </a:r>
            <a:r>
              <a:rPr lang="en-US" sz="1400">
                <a:solidFill>
                  <a:srgbClr val="000000"/>
                </a:solidFill>
                <a:latin typeface="Arial" panose="020B0604020202020204" pitchFamily="34" charset="0"/>
                <a:ea typeface="Times New Roman" panose="02020603050405020304" pitchFamily="18" charset="0"/>
                <a:cs typeface="Arial" panose="020B0604020202020204" pitchFamily="34" charset="0"/>
              </a:rPr>
              <a:t>I</a:t>
            </a:r>
            <a:r>
              <a:rPr lang="en-US" sz="1400">
                <a:latin typeface="Arial"/>
                <a:cs typeface="Arial"/>
              </a:rPr>
              <a:t> feel personally invested in the success of the Workday implementation at the State of Oklahoma. </a:t>
            </a:r>
            <a:endParaRPr lang="en-US" sz="1400">
              <a:latin typeface="Arial" panose="020B0604020202020204" pitchFamily="34" charset="0"/>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A382EDBC-6941-4B40-A9F3-22E2D27E1579}"/>
              </a:ext>
            </a:extLst>
          </p:cNvPr>
          <p:cNvSpPr txBox="1"/>
          <p:nvPr/>
        </p:nvSpPr>
        <p:spPr>
          <a:xfrm>
            <a:off x="887036" y="2263171"/>
            <a:ext cx="6238057" cy="307777"/>
          </a:xfrm>
          <a:prstGeom prst="rect">
            <a:avLst/>
          </a:prstGeom>
          <a:noFill/>
          <a:ln>
            <a:noFill/>
          </a:ln>
        </p:spPr>
        <p:txBody>
          <a:bodyPr wrap="square" rtlCol="0">
            <a:spAutoFit/>
          </a:bodyPr>
          <a:lstStyle/>
          <a:p>
            <a:r>
              <a:rPr lang="en-US" sz="1400" b="1">
                <a:solidFill>
                  <a:srgbClr val="000000"/>
                </a:solidFill>
                <a:latin typeface="Arial" panose="020B0604020202020204" pitchFamily="34" charset="0"/>
                <a:ea typeface="Times New Roman" panose="02020603050405020304" pitchFamily="18" charset="0"/>
                <a:cs typeface="Arial" panose="020B0604020202020204" pitchFamily="34" charset="0"/>
              </a:rPr>
              <a:t>Awareness: </a:t>
            </a:r>
            <a:r>
              <a:rPr lang="en-US" sz="1400">
                <a:solidFill>
                  <a:srgbClr val="000000"/>
                </a:solidFill>
                <a:latin typeface="Arial" panose="020B0604020202020204" pitchFamily="34" charset="0"/>
                <a:ea typeface="Times New Roman" panose="02020603050405020304" pitchFamily="18" charset="0"/>
                <a:cs typeface="Arial" panose="020B0604020202020204" pitchFamily="34" charset="0"/>
              </a:rPr>
              <a:t>I</a:t>
            </a:r>
            <a:r>
              <a:rPr lang="en-US" sz="1400">
                <a:latin typeface="Arial" panose="020B0604020202020204" pitchFamily="34" charset="0"/>
                <a:cs typeface="Arial" panose="020B0604020202020204" pitchFamily="34" charset="0"/>
              </a:rPr>
              <a:t> am aware of the BrightPath project’s purpose. </a:t>
            </a:r>
            <a:r>
              <a:rPr lang="en-US" sz="140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1400">
              <a:latin typeface="Arial" panose="020B0604020202020204" pitchFamily="34" charset="0"/>
              <a:ea typeface="Calibri" panose="020F0502020204030204" pitchFamily="34" charset="0"/>
              <a:cs typeface="Arial" panose="020B0604020202020204" pitchFamily="34" charset="0"/>
            </a:endParaRPr>
          </a:p>
        </p:txBody>
      </p:sp>
      <p:sp>
        <p:nvSpPr>
          <p:cNvPr id="6" name="Title 5">
            <a:extLst>
              <a:ext uri="{FF2B5EF4-FFF2-40B4-BE49-F238E27FC236}">
                <a16:creationId xmlns:a16="http://schemas.microsoft.com/office/drawing/2014/main" id="{6EACD312-7E2E-4AD8-A521-FA349D0520FD}"/>
              </a:ext>
            </a:extLst>
          </p:cNvPr>
          <p:cNvSpPr>
            <a:spLocks noGrp="1"/>
          </p:cNvSpPr>
          <p:nvPr>
            <p:ph type="title"/>
          </p:nvPr>
        </p:nvSpPr>
        <p:spPr/>
        <p:txBody>
          <a:bodyPr/>
          <a:lstStyle/>
          <a:p>
            <a:r>
              <a:rPr lang="en-US"/>
              <a:t>Engagement Curve: Readiness by Role  </a:t>
            </a:r>
          </a:p>
        </p:txBody>
      </p:sp>
      <p:sp>
        <p:nvSpPr>
          <p:cNvPr id="69" name="TextBox 68">
            <a:extLst>
              <a:ext uri="{FF2B5EF4-FFF2-40B4-BE49-F238E27FC236}">
                <a16:creationId xmlns:a16="http://schemas.microsoft.com/office/drawing/2014/main" id="{A05443F5-3A80-4F3B-9FB5-73BCF7E43865}"/>
              </a:ext>
            </a:extLst>
          </p:cNvPr>
          <p:cNvSpPr txBox="1"/>
          <p:nvPr/>
        </p:nvSpPr>
        <p:spPr>
          <a:xfrm>
            <a:off x="861977" y="4390053"/>
            <a:ext cx="6238056" cy="523220"/>
          </a:xfrm>
          <a:prstGeom prst="rect">
            <a:avLst/>
          </a:prstGeom>
          <a:noFill/>
          <a:ln>
            <a:noFill/>
          </a:ln>
        </p:spPr>
        <p:txBody>
          <a:bodyPr wrap="square" rtlCol="0">
            <a:spAutoFit/>
          </a:bodyPr>
          <a:lstStyle/>
          <a:p>
            <a:r>
              <a:rPr lang="en-US" sz="1400" b="1">
                <a:solidFill>
                  <a:srgbClr val="000000"/>
                </a:solidFill>
                <a:latin typeface="Arial" panose="020B0604020202020204" pitchFamily="34" charset="0"/>
                <a:ea typeface="Times New Roman" panose="02020603050405020304" pitchFamily="18" charset="0"/>
                <a:cs typeface="Arial" panose="020B0604020202020204" pitchFamily="34" charset="0"/>
              </a:rPr>
              <a:t>Commitment: </a:t>
            </a:r>
            <a:r>
              <a:rPr lang="en-US" sz="1400">
                <a:latin typeface="Arial"/>
                <a:cs typeface="Arial"/>
              </a:rPr>
              <a:t>I support the Workday implementation at the State of Oklahoma.​ </a:t>
            </a:r>
            <a:endParaRPr lang="en-US" sz="1400">
              <a:latin typeface="Arial" panose="020B0604020202020204" pitchFamily="34" charset="0"/>
              <a:ea typeface="Calibri" panose="020F050202020403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500CA4A3-B0A9-400D-B7EF-284C03258D5D}"/>
              </a:ext>
            </a:extLst>
          </p:cNvPr>
          <p:cNvSpPr txBox="1"/>
          <p:nvPr/>
        </p:nvSpPr>
        <p:spPr>
          <a:xfrm>
            <a:off x="884723" y="2828503"/>
            <a:ext cx="6238057" cy="523220"/>
          </a:xfrm>
          <a:prstGeom prst="rect">
            <a:avLst/>
          </a:prstGeom>
          <a:noFill/>
          <a:ln>
            <a:noFill/>
          </a:ln>
        </p:spPr>
        <p:txBody>
          <a:bodyPr wrap="square" rtlCol="0">
            <a:spAutoFit/>
          </a:bodyPr>
          <a:lstStyle/>
          <a:p>
            <a:r>
              <a:rPr lang="en-US" sz="1400" b="1">
                <a:solidFill>
                  <a:srgbClr val="000000"/>
                </a:solidFill>
                <a:latin typeface="Arial" panose="020B0604020202020204" pitchFamily="34" charset="0"/>
                <a:ea typeface="Times New Roman" panose="02020603050405020304" pitchFamily="18" charset="0"/>
                <a:cs typeface="Arial" panose="020B0604020202020204" pitchFamily="34" charset="0"/>
              </a:rPr>
              <a:t>Understanding: </a:t>
            </a:r>
            <a:r>
              <a:rPr lang="en-US" sz="1400">
                <a:latin typeface="Arial"/>
                <a:cs typeface="Arial"/>
              </a:rPr>
              <a:t>I understand there will be new policies, processes, and a new HCM system (Workday) as a result of the BrightPath project</a:t>
            </a:r>
            <a:r>
              <a:rPr lang="en-US" sz="1400">
                <a:latin typeface="Arial" panose="020B0604020202020204" pitchFamily="34" charset="0"/>
                <a:cs typeface="Arial" panose="020B0604020202020204" pitchFamily="34" charset="0"/>
              </a:rPr>
              <a:t>. </a:t>
            </a:r>
            <a:r>
              <a:rPr lang="en-US" sz="140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1400">
              <a:latin typeface="Arial" panose="020B0604020202020204" pitchFamily="34" charset="0"/>
              <a:ea typeface="Calibri" panose="020F050202020403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4655F38F-C850-4611-B782-78B62A5FFB76}"/>
              </a:ext>
            </a:extLst>
          </p:cNvPr>
          <p:cNvSpPr txBox="1"/>
          <p:nvPr/>
        </p:nvSpPr>
        <p:spPr>
          <a:xfrm>
            <a:off x="882409" y="3609278"/>
            <a:ext cx="6364677" cy="738664"/>
          </a:xfrm>
          <a:prstGeom prst="rect">
            <a:avLst/>
          </a:prstGeom>
          <a:noFill/>
          <a:ln>
            <a:noFill/>
          </a:ln>
        </p:spPr>
        <p:txBody>
          <a:bodyPr wrap="square" rtlCol="0">
            <a:spAutoFit/>
          </a:bodyPr>
          <a:lstStyle/>
          <a:p>
            <a:r>
              <a:rPr lang="en-US" sz="1400" b="1">
                <a:solidFill>
                  <a:srgbClr val="000000"/>
                </a:solidFill>
                <a:latin typeface="Arial" panose="020B0604020202020204" pitchFamily="34" charset="0"/>
                <a:ea typeface="Times New Roman" panose="02020603050405020304" pitchFamily="18" charset="0"/>
                <a:cs typeface="Arial" panose="020B0604020202020204" pitchFamily="34" charset="0"/>
              </a:rPr>
              <a:t>Buy-in: </a:t>
            </a:r>
            <a:r>
              <a:rPr lang="en-US" sz="1400">
                <a:latin typeface="Arial"/>
                <a:cs typeface="Arial"/>
              </a:rPr>
              <a:t>I understand how implementing Workday fits into the State of Oklahoma’s goals to improve its HR systems and processes for its’ employees</a:t>
            </a:r>
            <a:r>
              <a:rPr lang="en-US" sz="1400">
                <a:latin typeface="Arial" panose="020B0604020202020204" pitchFamily="34" charset="0"/>
                <a:cs typeface="Arial" panose="020B0604020202020204" pitchFamily="34" charset="0"/>
              </a:rPr>
              <a:t>. </a:t>
            </a:r>
            <a:r>
              <a:rPr lang="en-US" sz="140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1400">
              <a:latin typeface="Arial" panose="020B0604020202020204" pitchFamily="34" charset="0"/>
              <a:ea typeface="Calibri" panose="020F050202020403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365B361B-9C00-43CA-834E-BD3D405F086F}"/>
              </a:ext>
            </a:extLst>
          </p:cNvPr>
          <p:cNvSpPr/>
          <p:nvPr/>
        </p:nvSpPr>
        <p:spPr>
          <a:xfrm>
            <a:off x="623776" y="1503679"/>
            <a:ext cx="10242698" cy="523220"/>
          </a:xfrm>
          <a:prstGeom prst="rect">
            <a:avLst/>
          </a:prstGeom>
        </p:spPr>
        <p:txBody>
          <a:bodyPr wrap="square">
            <a:spAutoFit/>
          </a:bodyPr>
          <a:lstStyle/>
          <a:p>
            <a:pPr marL="242570">
              <a:spcBef>
                <a:spcPts val="645"/>
              </a:spcBef>
              <a:tabLst>
                <a:tab pos="548005" algn="l"/>
                <a:tab pos="548640" algn="l"/>
              </a:tabLst>
            </a:pPr>
            <a:r>
              <a:rPr lang="en-US" sz="1100" i="1" spc="-10">
                <a:latin typeface="Arial" panose="020B0604020202020204" pitchFamily="34" charset="0"/>
                <a:cs typeface="Arial" panose="020B0604020202020204" pitchFamily="34" charset="0"/>
              </a:rPr>
              <a:t>Executive leaders are the most engaged with the remaining roles following suite based on level. A</a:t>
            </a:r>
            <a:r>
              <a:rPr lang="en-US" sz="1100" i="1">
                <a:effectLst/>
                <a:latin typeface="Arial" panose="020B0604020202020204" pitchFamily="34" charset="0"/>
                <a:cs typeface="Arial" panose="020B0604020202020204" pitchFamily="34" charset="0"/>
              </a:rPr>
              <a:t>ll roles will continue to be monitored prior to go live</a:t>
            </a:r>
            <a:endParaRPr lang="en-US" sz="1100" i="1">
              <a:latin typeface="Arial" panose="020B0604020202020204" pitchFamily="34" charset="0"/>
              <a:cs typeface="Arial" panose="020B0604020202020204" pitchFamily="34" charset="0"/>
            </a:endParaRPr>
          </a:p>
          <a:p>
            <a:pPr marL="242570">
              <a:lnSpc>
                <a:spcPct val="100000"/>
              </a:lnSpc>
              <a:spcBef>
                <a:spcPts val="645"/>
              </a:spcBef>
              <a:tabLst>
                <a:tab pos="548005" algn="l"/>
                <a:tab pos="548640" algn="l"/>
              </a:tabLst>
            </a:pPr>
            <a:endParaRPr lang="en-US" sz="1200" i="1">
              <a:latin typeface="Arial"/>
              <a:cs typeface="Arial"/>
            </a:endParaRPr>
          </a:p>
        </p:txBody>
      </p:sp>
      <p:sp>
        <p:nvSpPr>
          <p:cNvPr id="4" name="Rectangle: Rounded Corners 3">
            <a:extLst>
              <a:ext uri="{FF2B5EF4-FFF2-40B4-BE49-F238E27FC236}">
                <a16:creationId xmlns:a16="http://schemas.microsoft.com/office/drawing/2014/main" id="{530AFCC8-C310-4CB0-99E2-868172111EB9}"/>
              </a:ext>
            </a:extLst>
          </p:cNvPr>
          <p:cNvSpPr/>
          <p:nvPr/>
        </p:nvSpPr>
        <p:spPr>
          <a:xfrm>
            <a:off x="7273663" y="2206941"/>
            <a:ext cx="548745" cy="397687"/>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3.2</a:t>
            </a:r>
          </a:p>
        </p:txBody>
      </p:sp>
      <p:sp>
        <p:nvSpPr>
          <p:cNvPr id="78" name="Rectangle: Rounded Corners 77">
            <a:extLst>
              <a:ext uri="{FF2B5EF4-FFF2-40B4-BE49-F238E27FC236}">
                <a16:creationId xmlns:a16="http://schemas.microsoft.com/office/drawing/2014/main" id="{38C94D62-DD36-432B-A04F-D267FC372FC9}"/>
              </a:ext>
            </a:extLst>
          </p:cNvPr>
          <p:cNvSpPr/>
          <p:nvPr/>
        </p:nvSpPr>
        <p:spPr>
          <a:xfrm>
            <a:off x="7280207" y="2988056"/>
            <a:ext cx="548745" cy="347423"/>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3.8</a:t>
            </a:r>
          </a:p>
        </p:txBody>
      </p:sp>
      <p:sp>
        <p:nvSpPr>
          <p:cNvPr id="79" name="Rectangle: Rounded Corners 78">
            <a:extLst>
              <a:ext uri="{FF2B5EF4-FFF2-40B4-BE49-F238E27FC236}">
                <a16:creationId xmlns:a16="http://schemas.microsoft.com/office/drawing/2014/main" id="{38F43D0C-4448-4400-A286-B8D23D0EF274}"/>
              </a:ext>
            </a:extLst>
          </p:cNvPr>
          <p:cNvSpPr/>
          <p:nvPr/>
        </p:nvSpPr>
        <p:spPr>
          <a:xfrm>
            <a:off x="7280207" y="3718907"/>
            <a:ext cx="548745" cy="347423"/>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3.1</a:t>
            </a:r>
          </a:p>
        </p:txBody>
      </p:sp>
      <p:sp>
        <p:nvSpPr>
          <p:cNvPr id="80" name="Rectangle: Rounded Corners 79">
            <a:extLst>
              <a:ext uri="{FF2B5EF4-FFF2-40B4-BE49-F238E27FC236}">
                <a16:creationId xmlns:a16="http://schemas.microsoft.com/office/drawing/2014/main" id="{5D5C1DD7-0E88-4BF5-854E-41D48CA167D6}"/>
              </a:ext>
            </a:extLst>
          </p:cNvPr>
          <p:cNvSpPr/>
          <p:nvPr/>
        </p:nvSpPr>
        <p:spPr>
          <a:xfrm>
            <a:off x="7280207" y="4449758"/>
            <a:ext cx="548745" cy="347423"/>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3.5</a:t>
            </a:r>
          </a:p>
        </p:txBody>
      </p:sp>
      <p:sp>
        <p:nvSpPr>
          <p:cNvPr id="87" name="Rectangle: Rounded Corners 86">
            <a:extLst>
              <a:ext uri="{FF2B5EF4-FFF2-40B4-BE49-F238E27FC236}">
                <a16:creationId xmlns:a16="http://schemas.microsoft.com/office/drawing/2014/main" id="{CD234CC6-6DD1-491B-88E2-F0B7C513579E}"/>
              </a:ext>
            </a:extLst>
          </p:cNvPr>
          <p:cNvSpPr/>
          <p:nvPr/>
        </p:nvSpPr>
        <p:spPr>
          <a:xfrm>
            <a:off x="7280207" y="5180609"/>
            <a:ext cx="548745" cy="347423"/>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3.1</a:t>
            </a:r>
          </a:p>
        </p:txBody>
      </p:sp>
      <p:cxnSp>
        <p:nvCxnSpPr>
          <p:cNvPr id="7" name="Straight Connector 6">
            <a:extLst>
              <a:ext uri="{FF2B5EF4-FFF2-40B4-BE49-F238E27FC236}">
                <a16:creationId xmlns:a16="http://schemas.microsoft.com/office/drawing/2014/main" id="{15580D98-8CEB-4829-A046-9547F2E7C785}"/>
              </a:ext>
            </a:extLst>
          </p:cNvPr>
          <p:cNvCxnSpPr/>
          <p:nvPr/>
        </p:nvCxnSpPr>
        <p:spPr>
          <a:xfrm>
            <a:off x="8103325" y="1911219"/>
            <a:ext cx="0" cy="4206240"/>
          </a:xfrm>
          <a:prstGeom prst="line">
            <a:avLst/>
          </a:prstGeom>
          <a:ln w="28575">
            <a:solidFill>
              <a:srgbClr val="B2B2B2"/>
            </a:solidFill>
            <a:prstDash val="dash"/>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D45D0049-5599-42FB-A178-077DD0DE00E7}"/>
              </a:ext>
            </a:extLst>
          </p:cNvPr>
          <p:cNvGrpSpPr/>
          <p:nvPr/>
        </p:nvGrpSpPr>
        <p:grpSpPr>
          <a:xfrm>
            <a:off x="8427280" y="1983219"/>
            <a:ext cx="3362600" cy="696727"/>
            <a:chOff x="8425043" y="1931503"/>
            <a:chExt cx="3362600" cy="696727"/>
          </a:xfrm>
        </p:grpSpPr>
        <p:grpSp>
          <p:nvGrpSpPr>
            <p:cNvPr id="90" name="Gruppieren 557">
              <a:extLst>
                <a:ext uri="{FF2B5EF4-FFF2-40B4-BE49-F238E27FC236}">
                  <a16:creationId xmlns:a16="http://schemas.microsoft.com/office/drawing/2014/main" id="{B014100A-21C9-44FA-B4B3-C1FEAEDEA896}"/>
                </a:ext>
              </a:extLst>
            </p:cNvPr>
            <p:cNvGrpSpPr/>
            <p:nvPr/>
          </p:nvGrpSpPr>
          <p:grpSpPr bwMode="gray">
            <a:xfrm>
              <a:off x="8425043" y="1948199"/>
              <a:ext cx="371113" cy="680031"/>
              <a:chOff x="562430" y="1795010"/>
              <a:chExt cx="923514" cy="2051723"/>
            </a:xfrm>
          </p:grpSpPr>
          <p:grpSp>
            <p:nvGrpSpPr>
              <p:cNvPr id="92" name="Gruppieren 558">
                <a:extLst>
                  <a:ext uri="{FF2B5EF4-FFF2-40B4-BE49-F238E27FC236}">
                    <a16:creationId xmlns:a16="http://schemas.microsoft.com/office/drawing/2014/main" id="{97F61E10-0701-472E-9D22-53F7FA971E0F}"/>
                  </a:ext>
                </a:extLst>
              </p:cNvPr>
              <p:cNvGrpSpPr/>
              <p:nvPr/>
            </p:nvGrpSpPr>
            <p:grpSpPr bwMode="gray">
              <a:xfrm>
                <a:off x="640553" y="1844825"/>
                <a:ext cx="786226" cy="1952098"/>
                <a:chOff x="1716502" y="1844825"/>
                <a:chExt cx="786226" cy="1952098"/>
              </a:xfrm>
            </p:grpSpPr>
            <p:sp>
              <p:nvSpPr>
                <p:cNvPr id="94" name="Rechteck 234">
                  <a:extLst>
                    <a:ext uri="{FF2B5EF4-FFF2-40B4-BE49-F238E27FC236}">
                      <a16:creationId xmlns:a16="http://schemas.microsoft.com/office/drawing/2014/main" id="{7E9DE807-8EAA-45C2-AA26-8892A6F3CEF7}"/>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01" name="Rechteck 235">
                  <a:extLst>
                    <a:ext uri="{FF2B5EF4-FFF2-40B4-BE49-F238E27FC236}">
                      <a16:creationId xmlns:a16="http://schemas.microsoft.com/office/drawing/2014/main" id="{C0AE9F72-6398-45E2-A0D2-3624D959BF51}"/>
                    </a:ext>
                  </a:extLst>
                </p:cNvPr>
                <p:cNvSpPr/>
                <p:nvPr/>
              </p:nvSpPr>
              <p:spPr bwMode="gray">
                <a:xfrm>
                  <a:off x="1716502" y="2343651"/>
                  <a:ext cx="786226" cy="1453272"/>
                </a:xfrm>
                <a:prstGeom prst="rect">
                  <a:avLst/>
                </a:prstGeom>
                <a:solidFill>
                  <a:srgbClr val="92D05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93" name="Freeform 6">
                <a:extLst>
                  <a:ext uri="{FF2B5EF4-FFF2-40B4-BE49-F238E27FC236}">
                    <a16:creationId xmlns:a16="http://schemas.microsoft.com/office/drawing/2014/main" id="{061D3994-88B7-47FD-AA08-98190EE9B608}"/>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130" name="Gruppieren 557">
              <a:extLst>
                <a:ext uri="{FF2B5EF4-FFF2-40B4-BE49-F238E27FC236}">
                  <a16:creationId xmlns:a16="http://schemas.microsoft.com/office/drawing/2014/main" id="{5515C77E-0B4E-474B-9131-3E90BE223F00}"/>
                </a:ext>
              </a:extLst>
            </p:cNvPr>
            <p:cNvGrpSpPr/>
            <p:nvPr/>
          </p:nvGrpSpPr>
          <p:grpSpPr bwMode="gray">
            <a:xfrm>
              <a:off x="10420013" y="1931503"/>
              <a:ext cx="371113" cy="680031"/>
              <a:chOff x="562430" y="1795010"/>
              <a:chExt cx="923514" cy="2051723"/>
            </a:xfrm>
          </p:grpSpPr>
          <p:grpSp>
            <p:nvGrpSpPr>
              <p:cNvPr id="131" name="Gruppieren 558">
                <a:extLst>
                  <a:ext uri="{FF2B5EF4-FFF2-40B4-BE49-F238E27FC236}">
                    <a16:creationId xmlns:a16="http://schemas.microsoft.com/office/drawing/2014/main" id="{FAB47205-9CC9-40AA-890C-CEC614FD1C57}"/>
                  </a:ext>
                </a:extLst>
              </p:cNvPr>
              <p:cNvGrpSpPr/>
              <p:nvPr/>
            </p:nvGrpSpPr>
            <p:grpSpPr bwMode="gray">
              <a:xfrm>
                <a:off x="640553" y="1844825"/>
                <a:ext cx="767266" cy="1952095"/>
                <a:chOff x="1716502" y="1844825"/>
                <a:chExt cx="767266" cy="1952095"/>
              </a:xfrm>
            </p:grpSpPr>
            <p:sp>
              <p:nvSpPr>
                <p:cNvPr id="133" name="Rechteck 234">
                  <a:extLst>
                    <a:ext uri="{FF2B5EF4-FFF2-40B4-BE49-F238E27FC236}">
                      <a16:creationId xmlns:a16="http://schemas.microsoft.com/office/drawing/2014/main" id="{7D4A9FF5-8FBD-4FD5-9A63-025CCDE49232}"/>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34" name="Rechteck 235">
                  <a:extLst>
                    <a:ext uri="{FF2B5EF4-FFF2-40B4-BE49-F238E27FC236}">
                      <a16:creationId xmlns:a16="http://schemas.microsoft.com/office/drawing/2014/main" id="{5DAD9173-4B12-401E-BC5D-317DCAE10532}"/>
                    </a:ext>
                  </a:extLst>
                </p:cNvPr>
                <p:cNvSpPr/>
                <p:nvPr/>
              </p:nvSpPr>
              <p:spPr bwMode="gray">
                <a:xfrm>
                  <a:off x="1716502" y="2678103"/>
                  <a:ext cx="767264" cy="1118817"/>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32" name="Freeform 6">
                <a:extLst>
                  <a:ext uri="{FF2B5EF4-FFF2-40B4-BE49-F238E27FC236}">
                    <a16:creationId xmlns:a16="http://schemas.microsoft.com/office/drawing/2014/main" id="{34B16C1E-3D71-4702-AACC-99CC412D0E21}"/>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142" name="Gruppieren 552">
              <a:extLst>
                <a:ext uri="{FF2B5EF4-FFF2-40B4-BE49-F238E27FC236}">
                  <a16:creationId xmlns:a16="http://schemas.microsoft.com/office/drawing/2014/main" id="{828C9868-BBC5-4710-A307-AD3A865FBD67}"/>
                </a:ext>
              </a:extLst>
            </p:cNvPr>
            <p:cNvGrpSpPr/>
            <p:nvPr/>
          </p:nvGrpSpPr>
          <p:grpSpPr bwMode="gray">
            <a:xfrm rot="18299">
              <a:off x="9423496" y="1934283"/>
              <a:ext cx="369177" cy="679164"/>
              <a:chOff x="1638379" y="1795010"/>
              <a:chExt cx="923514" cy="2051723"/>
            </a:xfrm>
          </p:grpSpPr>
          <p:grpSp>
            <p:nvGrpSpPr>
              <p:cNvPr id="144" name="Gruppieren 553">
                <a:extLst>
                  <a:ext uri="{FF2B5EF4-FFF2-40B4-BE49-F238E27FC236}">
                    <a16:creationId xmlns:a16="http://schemas.microsoft.com/office/drawing/2014/main" id="{8AE7B30E-70A1-41C7-A343-E33390427DC5}"/>
                  </a:ext>
                </a:extLst>
              </p:cNvPr>
              <p:cNvGrpSpPr/>
              <p:nvPr/>
            </p:nvGrpSpPr>
            <p:grpSpPr bwMode="gray">
              <a:xfrm>
                <a:off x="1716504" y="1844825"/>
                <a:ext cx="767264" cy="1952098"/>
                <a:chOff x="1716504" y="1844825"/>
                <a:chExt cx="767264" cy="1952098"/>
              </a:xfrm>
            </p:grpSpPr>
            <p:sp>
              <p:nvSpPr>
                <p:cNvPr id="146" name="Rechteck 238">
                  <a:extLst>
                    <a:ext uri="{FF2B5EF4-FFF2-40B4-BE49-F238E27FC236}">
                      <a16:creationId xmlns:a16="http://schemas.microsoft.com/office/drawing/2014/main" id="{34B70D15-6B79-4E6A-9C94-6C9563842280}"/>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47" name="Rechteck 239">
                  <a:extLst>
                    <a:ext uri="{FF2B5EF4-FFF2-40B4-BE49-F238E27FC236}">
                      <a16:creationId xmlns:a16="http://schemas.microsoft.com/office/drawing/2014/main" id="{789DB061-5FC0-4131-879A-B174B7907CCE}"/>
                    </a:ext>
                  </a:extLst>
                </p:cNvPr>
                <p:cNvSpPr/>
                <p:nvPr/>
              </p:nvSpPr>
              <p:spPr bwMode="gray">
                <a:xfrm>
                  <a:off x="1716508" y="2595974"/>
                  <a:ext cx="670787" cy="1200949"/>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45" name="Freeform 5">
                <a:extLst>
                  <a:ext uri="{FF2B5EF4-FFF2-40B4-BE49-F238E27FC236}">
                    <a16:creationId xmlns:a16="http://schemas.microsoft.com/office/drawing/2014/main" id="{65FCA088-3815-4079-BAE3-6E29BD29CD1B}"/>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66" name="Gruppieren 552">
              <a:extLst>
                <a:ext uri="{FF2B5EF4-FFF2-40B4-BE49-F238E27FC236}">
                  <a16:creationId xmlns:a16="http://schemas.microsoft.com/office/drawing/2014/main" id="{91EA3201-ED61-459C-9CB3-86A77CC31697}"/>
                </a:ext>
              </a:extLst>
            </p:cNvPr>
            <p:cNvGrpSpPr/>
            <p:nvPr/>
          </p:nvGrpSpPr>
          <p:grpSpPr bwMode="gray">
            <a:xfrm rot="18299">
              <a:off x="11418466" y="1940284"/>
              <a:ext cx="369177" cy="679164"/>
              <a:chOff x="1638379" y="1795010"/>
              <a:chExt cx="923514" cy="2051723"/>
            </a:xfrm>
          </p:grpSpPr>
          <p:grpSp>
            <p:nvGrpSpPr>
              <p:cNvPr id="67" name="Gruppieren 553">
                <a:extLst>
                  <a:ext uri="{FF2B5EF4-FFF2-40B4-BE49-F238E27FC236}">
                    <a16:creationId xmlns:a16="http://schemas.microsoft.com/office/drawing/2014/main" id="{1AD46FCF-1BB4-4E27-BF18-D14DAF1526FC}"/>
                  </a:ext>
                </a:extLst>
              </p:cNvPr>
              <p:cNvGrpSpPr/>
              <p:nvPr/>
            </p:nvGrpSpPr>
            <p:grpSpPr bwMode="gray">
              <a:xfrm>
                <a:off x="1716504" y="1844825"/>
                <a:ext cx="767264" cy="1952101"/>
                <a:chOff x="1716504" y="1844825"/>
                <a:chExt cx="767264" cy="1952101"/>
              </a:xfrm>
            </p:grpSpPr>
            <p:sp>
              <p:nvSpPr>
                <p:cNvPr id="70" name="Rechteck 238">
                  <a:extLst>
                    <a:ext uri="{FF2B5EF4-FFF2-40B4-BE49-F238E27FC236}">
                      <a16:creationId xmlns:a16="http://schemas.microsoft.com/office/drawing/2014/main" id="{53A6C8DB-F893-409F-A9A1-5411DDEC58C2}"/>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71" name="Rechteck 239">
                  <a:extLst>
                    <a:ext uri="{FF2B5EF4-FFF2-40B4-BE49-F238E27FC236}">
                      <a16:creationId xmlns:a16="http://schemas.microsoft.com/office/drawing/2014/main" id="{DF363A00-3458-4C2D-9995-BFF3407144D3}"/>
                    </a:ext>
                  </a:extLst>
                </p:cNvPr>
                <p:cNvSpPr/>
                <p:nvPr/>
              </p:nvSpPr>
              <p:spPr bwMode="gray">
                <a:xfrm>
                  <a:off x="1716506" y="2819535"/>
                  <a:ext cx="748031" cy="977391"/>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68" name="Freeform 5">
                <a:extLst>
                  <a:ext uri="{FF2B5EF4-FFF2-40B4-BE49-F238E27FC236}">
                    <a16:creationId xmlns:a16="http://schemas.microsoft.com/office/drawing/2014/main" id="{6B6D3FE2-5FFC-4E66-B2EA-B576A49DA44B}"/>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sp>
        <p:nvSpPr>
          <p:cNvPr id="8" name="TextBox 7">
            <a:extLst>
              <a:ext uri="{FF2B5EF4-FFF2-40B4-BE49-F238E27FC236}">
                <a16:creationId xmlns:a16="http://schemas.microsoft.com/office/drawing/2014/main" id="{BB2920C6-B64C-4DDD-93C4-ACB3E7F391C1}"/>
              </a:ext>
            </a:extLst>
          </p:cNvPr>
          <p:cNvSpPr txBox="1"/>
          <p:nvPr/>
        </p:nvSpPr>
        <p:spPr>
          <a:xfrm>
            <a:off x="8090235" y="1660494"/>
            <a:ext cx="1040728" cy="246221"/>
          </a:xfrm>
          <a:prstGeom prst="rect">
            <a:avLst/>
          </a:prstGeom>
          <a:noFill/>
        </p:spPr>
        <p:txBody>
          <a:bodyPr wrap="square" rtlCol="0">
            <a:spAutoFit/>
          </a:bodyPr>
          <a:lstStyle/>
          <a:p>
            <a:pPr algn="ctr"/>
            <a:r>
              <a:rPr lang="en-US" sz="1000" b="1" u="sng">
                <a:latin typeface="Arial" panose="020B0604020202020204" pitchFamily="34" charset="0"/>
                <a:cs typeface="Arial" panose="020B0604020202020204" pitchFamily="34" charset="0"/>
              </a:rPr>
              <a:t>Exec Leader</a:t>
            </a:r>
          </a:p>
        </p:txBody>
      </p:sp>
      <p:sp>
        <p:nvSpPr>
          <p:cNvPr id="183" name="TextBox 182">
            <a:extLst>
              <a:ext uri="{FF2B5EF4-FFF2-40B4-BE49-F238E27FC236}">
                <a16:creationId xmlns:a16="http://schemas.microsoft.com/office/drawing/2014/main" id="{1EEE2464-B946-4DA9-8C73-FBA293DAF248}"/>
              </a:ext>
            </a:extLst>
          </p:cNvPr>
          <p:cNvSpPr txBox="1"/>
          <p:nvPr/>
        </p:nvSpPr>
        <p:spPr>
          <a:xfrm>
            <a:off x="9086828" y="1669998"/>
            <a:ext cx="1040728" cy="246221"/>
          </a:xfrm>
          <a:prstGeom prst="rect">
            <a:avLst/>
          </a:prstGeom>
          <a:noFill/>
        </p:spPr>
        <p:txBody>
          <a:bodyPr wrap="square" rtlCol="0">
            <a:spAutoFit/>
          </a:bodyPr>
          <a:lstStyle/>
          <a:p>
            <a:pPr algn="ctr"/>
            <a:r>
              <a:rPr lang="en-US" sz="1000" b="1" u="sng">
                <a:latin typeface="Arial" panose="020B0604020202020204" pitchFamily="34" charset="0"/>
                <a:cs typeface="Arial" panose="020B0604020202020204" pitchFamily="34" charset="0"/>
              </a:rPr>
              <a:t>Sr Manager</a:t>
            </a:r>
          </a:p>
        </p:txBody>
      </p:sp>
      <p:sp>
        <p:nvSpPr>
          <p:cNvPr id="184" name="TextBox 183">
            <a:extLst>
              <a:ext uri="{FF2B5EF4-FFF2-40B4-BE49-F238E27FC236}">
                <a16:creationId xmlns:a16="http://schemas.microsoft.com/office/drawing/2014/main" id="{CA01D4FF-CF27-47DD-ADBC-C865497D6CE5}"/>
              </a:ext>
            </a:extLst>
          </p:cNvPr>
          <p:cNvSpPr txBox="1"/>
          <p:nvPr/>
        </p:nvSpPr>
        <p:spPr>
          <a:xfrm>
            <a:off x="10079259" y="1669997"/>
            <a:ext cx="1040728" cy="246221"/>
          </a:xfrm>
          <a:prstGeom prst="rect">
            <a:avLst/>
          </a:prstGeom>
          <a:noFill/>
        </p:spPr>
        <p:txBody>
          <a:bodyPr wrap="square" rtlCol="0">
            <a:spAutoFit/>
          </a:bodyPr>
          <a:lstStyle/>
          <a:p>
            <a:pPr algn="ctr"/>
            <a:r>
              <a:rPr lang="en-US" sz="1000" b="1" u="sng">
                <a:latin typeface="Arial" panose="020B0604020202020204" pitchFamily="34" charset="0"/>
                <a:cs typeface="Arial" panose="020B0604020202020204" pitchFamily="34" charset="0"/>
              </a:rPr>
              <a:t>Manager</a:t>
            </a:r>
          </a:p>
        </p:txBody>
      </p:sp>
      <p:sp>
        <p:nvSpPr>
          <p:cNvPr id="185" name="TextBox 184">
            <a:extLst>
              <a:ext uri="{FF2B5EF4-FFF2-40B4-BE49-F238E27FC236}">
                <a16:creationId xmlns:a16="http://schemas.microsoft.com/office/drawing/2014/main" id="{8061ABB6-40E6-4DDD-BCC4-8C442B7384AA}"/>
              </a:ext>
            </a:extLst>
          </p:cNvPr>
          <p:cNvSpPr txBox="1"/>
          <p:nvPr/>
        </p:nvSpPr>
        <p:spPr>
          <a:xfrm>
            <a:off x="11081798" y="1659685"/>
            <a:ext cx="1040728" cy="246221"/>
          </a:xfrm>
          <a:prstGeom prst="rect">
            <a:avLst/>
          </a:prstGeom>
          <a:noFill/>
        </p:spPr>
        <p:txBody>
          <a:bodyPr wrap="square" rtlCol="0">
            <a:spAutoFit/>
          </a:bodyPr>
          <a:lstStyle/>
          <a:p>
            <a:pPr algn="ctr"/>
            <a:r>
              <a:rPr lang="en-US" sz="1000" b="1" u="sng">
                <a:latin typeface="Arial" panose="020B0604020202020204" pitchFamily="34" charset="0"/>
                <a:cs typeface="Arial" panose="020B0604020202020204" pitchFamily="34" charset="0"/>
              </a:rPr>
              <a:t>Employee</a:t>
            </a:r>
          </a:p>
        </p:txBody>
      </p:sp>
      <p:grpSp>
        <p:nvGrpSpPr>
          <p:cNvPr id="9" name="Group 8">
            <a:extLst>
              <a:ext uri="{FF2B5EF4-FFF2-40B4-BE49-F238E27FC236}">
                <a16:creationId xmlns:a16="http://schemas.microsoft.com/office/drawing/2014/main" id="{F47A4627-E19A-4B27-8F73-104E6C7AC34E}"/>
              </a:ext>
            </a:extLst>
          </p:cNvPr>
          <p:cNvGrpSpPr/>
          <p:nvPr/>
        </p:nvGrpSpPr>
        <p:grpSpPr>
          <a:xfrm>
            <a:off x="8434900" y="2783840"/>
            <a:ext cx="3362600" cy="696727"/>
            <a:chOff x="8434900" y="2839650"/>
            <a:chExt cx="3362600" cy="696727"/>
          </a:xfrm>
        </p:grpSpPr>
        <p:grpSp>
          <p:nvGrpSpPr>
            <p:cNvPr id="186" name="Gruppieren 557">
              <a:extLst>
                <a:ext uri="{FF2B5EF4-FFF2-40B4-BE49-F238E27FC236}">
                  <a16:creationId xmlns:a16="http://schemas.microsoft.com/office/drawing/2014/main" id="{C794E5DA-0BCA-42EC-9005-99A543CCD26E}"/>
                </a:ext>
              </a:extLst>
            </p:cNvPr>
            <p:cNvGrpSpPr/>
            <p:nvPr/>
          </p:nvGrpSpPr>
          <p:grpSpPr bwMode="gray">
            <a:xfrm>
              <a:off x="8434900" y="2856346"/>
              <a:ext cx="371113" cy="680031"/>
              <a:chOff x="562430" y="1795010"/>
              <a:chExt cx="923514" cy="2051723"/>
            </a:xfrm>
          </p:grpSpPr>
          <p:grpSp>
            <p:nvGrpSpPr>
              <p:cNvPr id="187" name="Gruppieren 558">
                <a:extLst>
                  <a:ext uri="{FF2B5EF4-FFF2-40B4-BE49-F238E27FC236}">
                    <a16:creationId xmlns:a16="http://schemas.microsoft.com/office/drawing/2014/main" id="{42C0753A-F5DB-4640-A036-2D473CA23C7E}"/>
                  </a:ext>
                </a:extLst>
              </p:cNvPr>
              <p:cNvGrpSpPr/>
              <p:nvPr/>
            </p:nvGrpSpPr>
            <p:grpSpPr bwMode="gray">
              <a:xfrm>
                <a:off x="640553" y="1844825"/>
                <a:ext cx="826428" cy="1952098"/>
                <a:chOff x="1716502" y="1844825"/>
                <a:chExt cx="826428" cy="1952098"/>
              </a:xfrm>
            </p:grpSpPr>
            <p:sp>
              <p:nvSpPr>
                <p:cNvPr id="189" name="Rechteck 234">
                  <a:extLst>
                    <a:ext uri="{FF2B5EF4-FFF2-40B4-BE49-F238E27FC236}">
                      <a16:creationId xmlns:a16="http://schemas.microsoft.com/office/drawing/2014/main" id="{31DDE749-24C1-46A6-B244-AD45FC624CC0}"/>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90" name="Rechteck 235">
                  <a:extLst>
                    <a:ext uri="{FF2B5EF4-FFF2-40B4-BE49-F238E27FC236}">
                      <a16:creationId xmlns:a16="http://schemas.microsoft.com/office/drawing/2014/main" id="{B7286E85-DF56-481E-B5B7-265F8D660105}"/>
                    </a:ext>
                  </a:extLst>
                </p:cNvPr>
                <p:cNvSpPr/>
                <p:nvPr/>
              </p:nvSpPr>
              <p:spPr bwMode="gray">
                <a:xfrm>
                  <a:off x="1716502" y="2180924"/>
                  <a:ext cx="826428" cy="1615999"/>
                </a:xfrm>
                <a:prstGeom prst="rect">
                  <a:avLst/>
                </a:prstGeom>
                <a:solidFill>
                  <a:srgbClr val="92D05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88" name="Freeform 6">
                <a:extLst>
                  <a:ext uri="{FF2B5EF4-FFF2-40B4-BE49-F238E27FC236}">
                    <a16:creationId xmlns:a16="http://schemas.microsoft.com/office/drawing/2014/main" id="{C699AAC4-6A51-41AA-B743-2F9F48C1A13F}"/>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191" name="Gruppieren 557">
              <a:extLst>
                <a:ext uri="{FF2B5EF4-FFF2-40B4-BE49-F238E27FC236}">
                  <a16:creationId xmlns:a16="http://schemas.microsoft.com/office/drawing/2014/main" id="{DBF309D1-D93E-41AC-B332-98254153FAC3}"/>
                </a:ext>
              </a:extLst>
            </p:cNvPr>
            <p:cNvGrpSpPr/>
            <p:nvPr/>
          </p:nvGrpSpPr>
          <p:grpSpPr bwMode="gray">
            <a:xfrm>
              <a:off x="10429870" y="2839650"/>
              <a:ext cx="371113" cy="680031"/>
              <a:chOff x="562430" y="1795010"/>
              <a:chExt cx="923514" cy="2051723"/>
            </a:xfrm>
          </p:grpSpPr>
          <p:grpSp>
            <p:nvGrpSpPr>
              <p:cNvPr id="192" name="Gruppieren 558">
                <a:extLst>
                  <a:ext uri="{FF2B5EF4-FFF2-40B4-BE49-F238E27FC236}">
                    <a16:creationId xmlns:a16="http://schemas.microsoft.com/office/drawing/2014/main" id="{09506A9B-9477-4AA3-9E4B-7C3BE666B620}"/>
                  </a:ext>
                </a:extLst>
              </p:cNvPr>
              <p:cNvGrpSpPr/>
              <p:nvPr/>
            </p:nvGrpSpPr>
            <p:grpSpPr bwMode="gray">
              <a:xfrm>
                <a:off x="640551" y="1844825"/>
                <a:ext cx="826428" cy="1952098"/>
                <a:chOff x="1716500" y="1844825"/>
                <a:chExt cx="826428" cy="1952098"/>
              </a:xfrm>
            </p:grpSpPr>
            <p:sp>
              <p:nvSpPr>
                <p:cNvPr id="194" name="Rechteck 234">
                  <a:extLst>
                    <a:ext uri="{FF2B5EF4-FFF2-40B4-BE49-F238E27FC236}">
                      <a16:creationId xmlns:a16="http://schemas.microsoft.com/office/drawing/2014/main" id="{C5706B65-3A2C-4BA6-A8A5-08AC89167747}"/>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95" name="Rechteck 235">
                  <a:extLst>
                    <a:ext uri="{FF2B5EF4-FFF2-40B4-BE49-F238E27FC236}">
                      <a16:creationId xmlns:a16="http://schemas.microsoft.com/office/drawing/2014/main" id="{86FFD505-D82A-4536-B29C-678937E6B14C}"/>
                    </a:ext>
                  </a:extLst>
                </p:cNvPr>
                <p:cNvSpPr/>
                <p:nvPr/>
              </p:nvSpPr>
              <p:spPr bwMode="gray">
                <a:xfrm>
                  <a:off x="1716500" y="2444399"/>
                  <a:ext cx="826428" cy="1352524"/>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93" name="Freeform 6">
                <a:extLst>
                  <a:ext uri="{FF2B5EF4-FFF2-40B4-BE49-F238E27FC236}">
                    <a16:creationId xmlns:a16="http://schemas.microsoft.com/office/drawing/2014/main" id="{D4924EE6-57F5-4388-94CC-18A94455E7E3}"/>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196" name="Gruppieren 552">
              <a:extLst>
                <a:ext uri="{FF2B5EF4-FFF2-40B4-BE49-F238E27FC236}">
                  <a16:creationId xmlns:a16="http://schemas.microsoft.com/office/drawing/2014/main" id="{065EB257-8B78-418B-AF9C-90770444DC7D}"/>
                </a:ext>
              </a:extLst>
            </p:cNvPr>
            <p:cNvGrpSpPr/>
            <p:nvPr/>
          </p:nvGrpSpPr>
          <p:grpSpPr bwMode="gray">
            <a:xfrm rot="18299">
              <a:off x="9433351" y="2842433"/>
              <a:ext cx="370254" cy="679164"/>
              <a:chOff x="1638379" y="1795010"/>
              <a:chExt cx="926210" cy="2051723"/>
            </a:xfrm>
          </p:grpSpPr>
          <p:grpSp>
            <p:nvGrpSpPr>
              <p:cNvPr id="197" name="Gruppieren 553">
                <a:extLst>
                  <a:ext uri="{FF2B5EF4-FFF2-40B4-BE49-F238E27FC236}">
                    <a16:creationId xmlns:a16="http://schemas.microsoft.com/office/drawing/2014/main" id="{6764F012-3E72-425E-9FE8-AA222491B0AA}"/>
                  </a:ext>
                </a:extLst>
              </p:cNvPr>
              <p:cNvGrpSpPr/>
              <p:nvPr/>
            </p:nvGrpSpPr>
            <p:grpSpPr bwMode="gray">
              <a:xfrm>
                <a:off x="1716504" y="1844825"/>
                <a:ext cx="848085" cy="1952106"/>
                <a:chOff x="1716504" y="1844825"/>
                <a:chExt cx="848085" cy="1952106"/>
              </a:xfrm>
            </p:grpSpPr>
            <p:sp>
              <p:nvSpPr>
                <p:cNvPr id="199" name="Rechteck 238">
                  <a:extLst>
                    <a:ext uri="{FF2B5EF4-FFF2-40B4-BE49-F238E27FC236}">
                      <a16:creationId xmlns:a16="http://schemas.microsoft.com/office/drawing/2014/main" id="{B12F2BAB-FF17-4613-91BE-AC47F228BF57}"/>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200" name="Rechteck 239">
                  <a:extLst>
                    <a:ext uri="{FF2B5EF4-FFF2-40B4-BE49-F238E27FC236}">
                      <a16:creationId xmlns:a16="http://schemas.microsoft.com/office/drawing/2014/main" id="{42E47217-26F4-46CA-8E2C-B40F0558A784}"/>
                    </a:ext>
                  </a:extLst>
                </p:cNvPr>
                <p:cNvSpPr/>
                <p:nvPr/>
              </p:nvSpPr>
              <p:spPr bwMode="gray">
                <a:xfrm>
                  <a:off x="1716505" y="2308212"/>
                  <a:ext cx="848084" cy="1488719"/>
                </a:xfrm>
                <a:prstGeom prst="rect">
                  <a:avLst/>
                </a:prstGeom>
                <a:solidFill>
                  <a:srgbClr val="92D05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198" name="Freeform 5">
                <a:extLst>
                  <a:ext uri="{FF2B5EF4-FFF2-40B4-BE49-F238E27FC236}">
                    <a16:creationId xmlns:a16="http://schemas.microsoft.com/office/drawing/2014/main" id="{0F527954-179C-4170-B333-53CA8C46779D}"/>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201" name="Gruppieren 552">
              <a:extLst>
                <a:ext uri="{FF2B5EF4-FFF2-40B4-BE49-F238E27FC236}">
                  <a16:creationId xmlns:a16="http://schemas.microsoft.com/office/drawing/2014/main" id="{4D68BF89-5F39-4A4E-A9FB-11B11EF24EEB}"/>
                </a:ext>
              </a:extLst>
            </p:cNvPr>
            <p:cNvGrpSpPr/>
            <p:nvPr/>
          </p:nvGrpSpPr>
          <p:grpSpPr bwMode="gray">
            <a:xfrm rot="18299">
              <a:off x="11428323" y="2848431"/>
              <a:ext cx="369177" cy="679164"/>
              <a:chOff x="1638379" y="1795010"/>
              <a:chExt cx="923514" cy="2051723"/>
            </a:xfrm>
          </p:grpSpPr>
          <p:grpSp>
            <p:nvGrpSpPr>
              <p:cNvPr id="202" name="Gruppieren 553">
                <a:extLst>
                  <a:ext uri="{FF2B5EF4-FFF2-40B4-BE49-F238E27FC236}">
                    <a16:creationId xmlns:a16="http://schemas.microsoft.com/office/drawing/2014/main" id="{7A563EE5-CD7C-4B47-90E3-6BE55F58BC48}"/>
                  </a:ext>
                </a:extLst>
              </p:cNvPr>
              <p:cNvGrpSpPr/>
              <p:nvPr/>
            </p:nvGrpSpPr>
            <p:grpSpPr bwMode="gray">
              <a:xfrm>
                <a:off x="1716504" y="1844825"/>
                <a:ext cx="829177" cy="1952104"/>
                <a:chOff x="1716504" y="1844825"/>
                <a:chExt cx="829177" cy="1952104"/>
              </a:xfrm>
            </p:grpSpPr>
            <p:sp>
              <p:nvSpPr>
                <p:cNvPr id="204" name="Rechteck 238">
                  <a:extLst>
                    <a:ext uri="{FF2B5EF4-FFF2-40B4-BE49-F238E27FC236}">
                      <a16:creationId xmlns:a16="http://schemas.microsoft.com/office/drawing/2014/main" id="{07E008A6-E8DB-4578-81C3-618BC0538E17}"/>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205" name="Rechteck 239">
                  <a:extLst>
                    <a:ext uri="{FF2B5EF4-FFF2-40B4-BE49-F238E27FC236}">
                      <a16:creationId xmlns:a16="http://schemas.microsoft.com/office/drawing/2014/main" id="{6DFA24CB-6170-4F3D-9A8B-03E6E11A7620}"/>
                    </a:ext>
                  </a:extLst>
                </p:cNvPr>
                <p:cNvSpPr/>
                <p:nvPr/>
              </p:nvSpPr>
              <p:spPr bwMode="gray">
                <a:xfrm>
                  <a:off x="1716509" y="2441795"/>
                  <a:ext cx="829172" cy="1355134"/>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203" name="Freeform 5">
                <a:extLst>
                  <a:ext uri="{FF2B5EF4-FFF2-40B4-BE49-F238E27FC236}">
                    <a16:creationId xmlns:a16="http://schemas.microsoft.com/office/drawing/2014/main" id="{2F8C1C4B-E3B2-4355-9951-B4A2A0A7EDDC}"/>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grpSp>
        <p:nvGrpSpPr>
          <p:cNvPr id="268" name="Group 267">
            <a:extLst>
              <a:ext uri="{FF2B5EF4-FFF2-40B4-BE49-F238E27FC236}">
                <a16:creationId xmlns:a16="http://schemas.microsoft.com/office/drawing/2014/main" id="{73FA0969-5F99-434D-B0C0-EFFDDDFE4D53}"/>
              </a:ext>
            </a:extLst>
          </p:cNvPr>
          <p:cNvGrpSpPr/>
          <p:nvPr/>
        </p:nvGrpSpPr>
        <p:grpSpPr>
          <a:xfrm>
            <a:off x="8431090" y="3584461"/>
            <a:ext cx="3362600" cy="696727"/>
            <a:chOff x="8434900" y="2839650"/>
            <a:chExt cx="3362600" cy="696727"/>
          </a:xfrm>
        </p:grpSpPr>
        <p:grpSp>
          <p:nvGrpSpPr>
            <p:cNvPr id="269" name="Gruppieren 557">
              <a:extLst>
                <a:ext uri="{FF2B5EF4-FFF2-40B4-BE49-F238E27FC236}">
                  <a16:creationId xmlns:a16="http://schemas.microsoft.com/office/drawing/2014/main" id="{6DF039B5-1DBE-4B23-BA74-A5F490FFD5F4}"/>
                </a:ext>
              </a:extLst>
            </p:cNvPr>
            <p:cNvGrpSpPr/>
            <p:nvPr/>
          </p:nvGrpSpPr>
          <p:grpSpPr bwMode="gray">
            <a:xfrm>
              <a:off x="8434900" y="2856346"/>
              <a:ext cx="401154" cy="680031"/>
              <a:chOff x="562430" y="1795010"/>
              <a:chExt cx="998270" cy="2051723"/>
            </a:xfrm>
          </p:grpSpPr>
          <p:grpSp>
            <p:nvGrpSpPr>
              <p:cNvPr id="285" name="Gruppieren 558">
                <a:extLst>
                  <a:ext uri="{FF2B5EF4-FFF2-40B4-BE49-F238E27FC236}">
                    <a16:creationId xmlns:a16="http://schemas.microsoft.com/office/drawing/2014/main" id="{3A0D7AFA-7935-48C5-ACC0-D3304F126A0F}"/>
                  </a:ext>
                </a:extLst>
              </p:cNvPr>
              <p:cNvGrpSpPr/>
              <p:nvPr/>
            </p:nvGrpSpPr>
            <p:grpSpPr bwMode="gray">
              <a:xfrm>
                <a:off x="640551" y="1844825"/>
                <a:ext cx="920149" cy="1952098"/>
                <a:chOff x="1716500" y="1844825"/>
                <a:chExt cx="920149" cy="1952098"/>
              </a:xfrm>
            </p:grpSpPr>
            <p:sp>
              <p:nvSpPr>
                <p:cNvPr id="287" name="Rechteck 234">
                  <a:extLst>
                    <a:ext uri="{FF2B5EF4-FFF2-40B4-BE49-F238E27FC236}">
                      <a16:creationId xmlns:a16="http://schemas.microsoft.com/office/drawing/2014/main" id="{B794ABAF-3D6A-4A4A-AE72-8F1B0F788559}"/>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288" name="Rechteck 235">
                  <a:extLst>
                    <a:ext uri="{FF2B5EF4-FFF2-40B4-BE49-F238E27FC236}">
                      <a16:creationId xmlns:a16="http://schemas.microsoft.com/office/drawing/2014/main" id="{9FF3C92F-C6DC-4BAC-B9B7-F227C901C31D}"/>
                    </a:ext>
                  </a:extLst>
                </p:cNvPr>
                <p:cNvSpPr/>
                <p:nvPr/>
              </p:nvSpPr>
              <p:spPr bwMode="gray">
                <a:xfrm>
                  <a:off x="1716500" y="2389140"/>
                  <a:ext cx="920149" cy="1407783"/>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286" name="Freeform 6">
                <a:extLst>
                  <a:ext uri="{FF2B5EF4-FFF2-40B4-BE49-F238E27FC236}">
                    <a16:creationId xmlns:a16="http://schemas.microsoft.com/office/drawing/2014/main" id="{EC68FF56-8E67-456B-917A-5EF55BFA7CBA}"/>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270" name="Gruppieren 557">
              <a:extLst>
                <a:ext uri="{FF2B5EF4-FFF2-40B4-BE49-F238E27FC236}">
                  <a16:creationId xmlns:a16="http://schemas.microsoft.com/office/drawing/2014/main" id="{D54F4478-3FB7-4AA2-A24B-4178CAA60905}"/>
                </a:ext>
              </a:extLst>
            </p:cNvPr>
            <p:cNvGrpSpPr/>
            <p:nvPr/>
          </p:nvGrpSpPr>
          <p:grpSpPr bwMode="gray">
            <a:xfrm>
              <a:off x="10429870" y="2839650"/>
              <a:ext cx="371113" cy="680031"/>
              <a:chOff x="562430" y="1795010"/>
              <a:chExt cx="923514" cy="2051723"/>
            </a:xfrm>
          </p:grpSpPr>
          <p:grpSp>
            <p:nvGrpSpPr>
              <p:cNvPr id="281" name="Gruppieren 558">
                <a:extLst>
                  <a:ext uri="{FF2B5EF4-FFF2-40B4-BE49-F238E27FC236}">
                    <a16:creationId xmlns:a16="http://schemas.microsoft.com/office/drawing/2014/main" id="{581605C4-EC53-4563-83A4-FC236FC70C99}"/>
                  </a:ext>
                </a:extLst>
              </p:cNvPr>
              <p:cNvGrpSpPr/>
              <p:nvPr/>
            </p:nvGrpSpPr>
            <p:grpSpPr bwMode="gray">
              <a:xfrm>
                <a:off x="640553" y="1844825"/>
                <a:ext cx="767266" cy="1952095"/>
                <a:chOff x="1716502" y="1844825"/>
                <a:chExt cx="767266" cy="1952095"/>
              </a:xfrm>
            </p:grpSpPr>
            <p:sp>
              <p:nvSpPr>
                <p:cNvPr id="283" name="Rechteck 234">
                  <a:extLst>
                    <a:ext uri="{FF2B5EF4-FFF2-40B4-BE49-F238E27FC236}">
                      <a16:creationId xmlns:a16="http://schemas.microsoft.com/office/drawing/2014/main" id="{52E9E4DD-7C8D-42BF-A2EE-A63BA6D48D10}"/>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284" name="Rechteck 235">
                  <a:extLst>
                    <a:ext uri="{FF2B5EF4-FFF2-40B4-BE49-F238E27FC236}">
                      <a16:creationId xmlns:a16="http://schemas.microsoft.com/office/drawing/2014/main" id="{6729636E-52D4-438B-AD7D-33AC3B4BC512}"/>
                    </a:ext>
                  </a:extLst>
                </p:cNvPr>
                <p:cNvSpPr/>
                <p:nvPr/>
              </p:nvSpPr>
              <p:spPr bwMode="gray">
                <a:xfrm>
                  <a:off x="1716502" y="2579160"/>
                  <a:ext cx="767264" cy="1217760"/>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282" name="Freeform 6">
                <a:extLst>
                  <a:ext uri="{FF2B5EF4-FFF2-40B4-BE49-F238E27FC236}">
                    <a16:creationId xmlns:a16="http://schemas.microsoft.com/office/drawing/2014/main" id="{954099D6-B7E7-4519-A2D0-3AA4A64BC803}"/>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271" name="Gruppieren 552">
              <a:extLst>
                <a:ext uri="{FF2B5EF4-FFF2-40B4-BE49-F238E27FC236}">
                  <a16:creationId xmlns:a16="http://schemas.microsoft.com/office/drawing/2014/main" id="{798536A8-1118-4CC5-8E49-6B9E1FC2E0F4}"/>
                </a:ext>
              </a:extLst>
            </p:cNvPr>
            <p:cNvGrpSpPr/>
            <p:nvPr/>
          </p:nvGrpSpPr>
          <p:grpSpPr bwMode="gray">
            <a:xfrm rot="18299">
              <a:off x="9433353" y="2842430"/>
              <a:ext cx="369177" cy="679164"/>
              <a:chOff x="1638379" y="1795010"/>
              <a:chExt cx="923514" cy="2051723"/>
            </a:xfrm>
          </p:grpSpPr>
          <p:grpSp>
            <p:nvGrpSpPr>
              <p:cNvPr id="277" name="Gruppieren 553">
                <a:extLst>
                  <a:ext uri="{FF2B5EF4-FFF2-40B4-BE49-F238E27FC236}">
                    <a16:creationId xmlns:a16="http://schemas.microsoft.com/office/drawing/2014/main" id="{D60C2A5D-3616-4B31-9146-24965C78DC31}"/>
                  </a:ext>
                </a:extLst>
              </p:cNvPr>
              <p:cNvGrpSpPr/>
              <p:nvPr/>
            </p:nvGrpSpPr>
            <p:grpSpPr bwMode="gray">
              <a:xfrm>
                <a:off x="1716504" y="1844825"/>
                <a:ext cx="767264" cy="1952101"/>
                <a:chOff x="1716504" y="1844825"/>
                <a:chExt cx="767264" cy="1952101"/>
              </a:xfrm>
            </p:grpSpPr>
            <p:sp>
              <p:nvSpPr>
                <p:cNvPr id="279" name="Rechteck 238">
                  <a:extLst>
                    <a:ext uri="{FF2B5EF4-FFF2-40B4-BE49-F238E27FC236}">
                      <a16:creationId xmlns:a16="http://schemas.microsoft.com/office/drawing/2014/main" id="{A6A48797-E44B-4CB7-B1D7-EF4889F60C7C}"/>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280" name="Rechteck 239">
                  <a:extLst>
                    <a:ext uri="{FF2B5EF4-FFF2-40B4-BE49-F238E27FC236}">
                      <a16:creationId xmlns:a16="http://schemas.microsoft.com/office/drawing/2014/main" id="{46DA211A-4076-42AA-B15F-A284FE2865FB}"/>
                    </a:ext>
                  </a:extLst>
                </p:cNvPr>
                <p:cNvSpPr/>
                <p:nvPr/>
              </p:nvSpPr>
              <p:spPr bwMode="gray">
                <a:xfrm>
                  <a:off x="1716507" y="2529666"/>
                  <a:ext cx="760330" cy="1267260"/>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278" name="Freeform 5">
                <a:extLst>
                  <a:ext uri="{FF2B5EF4-FFF2-40B4-BE49-F238E27FC236}">
                    <a16:creationId xmlns:a16="http://schemas.microsoft.com/office/drawing/2014/main" id="{9FCB431A-69BC-4D20-BECF-3B9746480B52}"/>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272" name="Gruppieren 552">
              <a:extLst>
                <a:ext uri="{FF2B5EF4-FFF2-40B4-BE49-F238E27FC236}">
                  <a16:creationId xmlns:a16="http://schemas.microsoft.com/office/drawing/2014/main" id="{AA424256-0FCB-44D9-B145-D067E8032AAE}"/>
                </a:ext>
              </a:extLst>
            </p:cNvPr>
            <p:cNvGrpSpPr/>
            <p:nvPr/>
          </p:nvGrpSpPr>
          <p:grpSpPr bwMode="gray">
            <a:xfrm rot="18299">
              <a:off x="11428323" y="2848431"/>
              <a:ext cx="369177" cy="679164"/>
              <a:chOff x="1638379" y="1795010"/>
              <a:chExt cx="923514" cy="2051723"/>
            </a:xfrm>
          </p:grpSpPr>
          <p:grpSp>
            <p:nvGrpSpPr>
              <p:cNvPr id="273" name="Gruppieren 553">
                <a:extLst>
                  <a:ext uri="{FF2B5EF4-FFF2-40B4-BE49-F238E27FC236}">
                    <a16:creationId xmlns:a16="http://schemas.microsoft.com/office/drawing/2014/main" id="{DB7D4710-ACFE-46F7-B2BF-0970F40AFFCC}"/>
                  </a:ext>
                </a:extLst>
              </p:cNvPr>
              <p:cNvGrpSpPr/>
              <p:nvPr/>
            </p:nvGrpSpPr>
            <p:grpSpPr bwMode="gray">
              <a:xfrm>
                <a:off x="1716504" y="1844825"/>
                <a:ext cx="767264" cy="1952105"/>
                <a:chOff x="1716504" y="1844825"/>
                <a:chExt cx="767264" cy="1952105"/>
              </a:xfrm>
            </p:grpSpPr>
            <p:sp>
              <p:nvSpPr>
                <p:cNvPr id="275" name="Rechteck 238">
                  <a:extLst>
                    <a:ext uri="{FF2B5EF4-FFF2-40B4-BE49-F238E27FC236}">
                      <a16:creationId xmlns:a16="http://schemas.microsoft.com/office/drawing/2014/main" id="{AEDC42E3-ECA1-47E3-8D00-1AC428DF83FD}"/>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276" name="Rechteck 239">
                  <a:extLst>
                    <a:ext uri="{FF2B5EF4-FFF2-40B4-BE49-F238E27FC236}">
                      <a16:creationId xmlns:a16="http://schemas.microsoft.com/office/drawing/2014/main" id="{7D774585-3E32-4F5E-B295-9A881A377A8C}"/>
                    </a:ext>
                  </a:extLst>
                </p:cNvPr>
                <p:cNvSpPr/>
                <p:nvPr/>
              </p:nvSpPr>
              <p:spPr bwMode="gray">
                <a:xfrm>
                  <a:off x="1716507" y="2450261"/>
                  <a:ext cx="737433" cy="1346669"/>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274" name="Freeform 5">
                <a:extLst>
                  <a:ext uri="{FF2B5EF4-FFF2-40B4-BE49-F238E27FC236}">
                    <a16:creationId xmlns:a16="http://schemas.microsoft.com/office/drawing/2014/main" id="{70577B51-F51C-43A5-9F76-156D349538EB}"/>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grpSp>
        <p:nvGrpSpPr>
          <p:cNvPr id="289" name="Group 288">
            <a:extLst>
              <a:ext uri="{FF2B5EF4-FFF2-40B4-BE49-F238E27FC236}">
                <a16:creationId xmlns:a16="http://schemas.microsoft.com/office/drawing/2014/main" id="{262112B5-DDFE-4563-ABDA-17DD4866685F}"/>
              </a:ext>
            </a:extLst>
          </p:cNvPr>
          <p:cNvGrpSpPr/>
          <p:nvPr/>
        </p:nvGrpSpPr>
        <p:grpSpPr>
          <a:xfrm>
            <a:off x="8419660" y="4385082"/>
            <a:ext cx="3362600" cy="696727"/>
            <a:chOff x="8434900" y="2839650"/>
            <a:chExt cx="3362600" cy="696727"/>
          </a:xfrm>
        </p:grpSpPr>
        <p:grpSp>
          <p:nvGrpSpPr>
            <p:cNvPr id="290" name="Gruppieren 557">
              <a:extLst>
                <a:ext uri="{FF2B5EF4-FFF2-40B4-BE49-F238E27FC236}">
                  <a16:creationId xmlns:a16="http://schemas.microsoft.com/office/drawing/2014/main" id="{05527881-1233-424D-B409-9C694286F3D5}"/>
                </a:ext>
              </a:extLst>
            </p:cNvPr>
            <p:cNvGrpSpPr/>
            <p:nvPr/>
          </p:nvGrpSpPr>
          <p:grpSpPr bwMode="gray">
            <a:xfrm>
              <a:off x="8434900" y="2856346"/>
              <a:ext cx="371113" cy="680031"/>
              <a:chOff x="562430" y="1795010"/>
              <a:chExt cx="923514" cy="2051723"/>
            </a:xfrm>
          </p:grpSpPr>
          <p:grpSp>
            <p:nvGrpSpPr>
              <p:cNvPr id="306" name="Gruppieren 558">
                <a:extLst>
                  <a:ext uri="{FF2B5EF4-FFF2-40B4-BE49-F238E27FC236}">
                    <a16:creationId xmlns:a16="http://schemas.microsoft.com/office/drawing/2014/main" id="{F60CED9A-5896-4908-B5CE-6AE40A42D6C6}"/>
                  </a:ext>
                </a:extLst>
              </p:cNvPr>
              <p:cNvGrpSpPr/>
              <p:nvPr/>
            </p:nvGrpSpPr>
            <p:grpSpPr bwMode="gray">
              <a:xfrm>
                <a:off x="640553" y="1844825"/>
                <a:ext cx="767266" cy="1952098"/>
                <a:chOff x="1716502" y="1844825"/>
                <a:chExt cx="767266" cy="1952098"/>
              </a:xfrm>
            </p:grpSpPr>
            <p:sp>
              <p:nvSpPr>
                <p:cNvPr id="308" name="Rechteck 234">
                  <a:extLst>
                    <a:ext uri="{FF2B5EF4-FFF2-40B4-BE49-F238E27FC236}">
                      <a16:creationId xmlns:a16="http://schemas.microsoft.com/office/drawing/2014/main" id="{995FD1D9-827A-4EB6-B521-D8BFB4BD0CE4}"/>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309" name="Rechteck 235">
                  <a:extLst>
                    <a:ext uri="{FF2B5EF4-FFF2-40B4-BE49-F238E27FC236}">
                      <a16:creationId xmlns:a16="http://schemas.microsoft.com/office/drawing/2014/main" id="{F51705E5-2DAE-4EE3-9014-E292939193E9}"/>
                    </a:ext>
                  </a:extLst>
                </p:cNvPr>
                <p:cNvSpPr/>
                <p:nvPr/>
              </p:nvSpPr>
              <p:spPr bwMode="gray">
                <a:xfrm>
                  <a:off x="1716502" y="2221920"/>
                  <a:ext cx="767264" cy="1575003"/>
                </a:xfrm>
                <a:prstGeom prst="rect">
                  <a:avLst/>
                </a:prstGeom>
                <a:solidFill>
                  <a:srgbClr val="92D05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307" name="Freeform 6">
                <a:extLst>
                  <a:ext uri="{FF2B5EF4-FFF2-40B4-BE49-F238E27FC236}">
                    <a16:creationId xmlns:a16="http://schemas.microsoft.com/office/drawing/2014/main" id="{D37291E5-D971-4D0C-A5D2-25C705B3E776}"/>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291" name="Gruppieren 557">
              <a:extLst>
                <a:ext uri="{FF2B5EF4-FFF2-40B4-BE49-F238E27FC236}">
                  <a16:creationId xmlns:a16="http://schemas.microsoft.com/office/drawing/2014/main" id="{F80D2D98-4C2C-4389-8E77-C9E1B9686EF9}"/>
                </a:ext>
              </a:extLst>
            </p:cNvPr>
            <p:cNvGrpSpPr/>
            <p:nvPr/>
          </p:nvGrpSpPr>
          <p:grpSpPr bwMode="gray">
            <a:xfrm>
              <a:off x="10429870" y="2839650"/>
              <a:ext cx="371113" cy="680031"/>
              <a:chOff x="562430" y="1795010"/>
              <a:chExt cx="923514" cy="2051723"/>
            </a:xfrm>
          </p:grpSpPr>
          <p:grpSp>
            <p:nvGrpSpPr>
              <p:cNvPr id="302" name="Gruppieren 558">
                <a:extLst>
                  <a:ext uri="{FF2B5EF4-FFF2-40B4-BE49-F238E27FC236}">
                    <a16:creationId xmlns:a16="http://schemas.microsoft.com/office/drawing/2014/main" id="{87078090-FF89-4F52-93D7-F197C826C22D}"/>
                  </a:ext>
                </a:extLst>
              </p:cNvPr>
              <p:cNvGrpSpPr/>
              <p:nvPr/>
            </p:nvGrpSpPr>
            <p:grpSpPr bwMode="gray">
              <a:xfrm>
                <a:off x="640553" y="1844825"/>
                <a:ext cx="767266" cy="1952095"/>
                <a:chOff x="1716502" y="1844825"/>
                <a:chExt cx="767266" cy="1952095"/>
              </a:xfrm>
            </p:grpSpPr>
            <p:sp>
              <p:nvSpPr>
                <p:cNvPr id="304" name="Rechteck 234">
                  <a:extLst>
                    <a:ext uri="{FF2B5EF4-FFF2-40B4-BE49-F238E27FC236}">
                      <a16:creationId xmlns:a16="http://schemas.microsoft.com/office/drawing/2014/main" id="{AB0C2779-4356-4DEF-9A21-764D0C47981E}"/>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305" name="Rechteck 235">
                  <a:extLst>
                    <a:ext uri="{FF2B5EF4-FFF2-40B4-BE49-F238E27FC236}">
                      <a16:creationId xmlns:a16="http://schemas.microsoft.com/office/drawing/2014/main" id="{CFB33B68-2762-4D13-9B0B-C1B7DC44281F}"/>
                    </a:ext>
                  </a:extLst>
                </p:cNvPr>
                <p:cNvSpPr/>
                <p:nvPr/>
              </p:nvSpPr>
              <p:spPr bwMode="gray">
                <a:xfrm>
                  <a:off x="1716502" y="2518483"/>
                  <a:ext cx="767264" cy="1278437"/>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303" name="Freeform 6">
                <a:extLst>
                  <a:ext uri="{FF2B5EF4-FFF2-40B4-BE49-F238E27FC236}">
                    <a16:creationId xmlns:a16="http://schemas.microsoft.com/office/drawing/2014/main" id="{DE93E856-D463-4D28-9C40-5C53C69EA7E8}"/>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292" name="Gruppieren 552">
              <a:extLst>
                <a:ext uri="{FF2B5EF4-FFF2-40B4-BE49-F238E27FC236}">
                  <a16:creationId xmlns:a16="http://schemas.microsoft.com/office/drawing/2014/main" id="{F13A76D3-AAC5-42F9-ADAF-B1B1643E190A}"/>
                </a:ext>
              </a:extLst>
            </p:cNvPr>
            <p:cNvGrpSpPr/>
            <p:nvPr/>
          </p:nvGrpSpPr>
          <p:grpSpPr bwMode="gray">
            <a:xfrm rot="18299">
              <a:off x="9433353" y="2842430"/>
              <a:ext cx="369177" cy="679164"/>
              <a:chOff x="1638379" y="1795010"/>
              <a:chExt cx="923514" cy="2051723"/>
            </a:xfrm>
          </p:grpSpPr>
          <p:grpSp>
            <p:nvGrpSpPr>
              <p:cNvPr id="298" name="Gruppieren 553">
                <a:extLst>
                  <a:ext uri="{FF2B5EF4-FFF2-40B4-BE49-F238E27FC236}">
                    <a16:creationId xmlns:a16="http://schemas.microsoft.com/office/drawing/2014/main" id="{AAE737D1-6028-4B2E-AF20-F9D9BFB13F39}"/>
                  </a:ext>
                </a:extLst>
              </p:cNvPr>
              <p:cNvGrpSpPr/>
              <p:nvPr/>
            </p:nvGrpSpPr>
            <p:grpSpPr bwMode="gray">
              <a:xfrm>
                <a:off x="1716504" y="1844825"/>
                <a:ext cx="767264" cy="1952098"/>
                <a:chOff x="1716504" y="1844825"/>
                <a:chExt cx="767264" cy="1952098"/>
              </a:xfrm>
            </p:grpSpPr>
            <p:sp>
              <p:nvSpPr>
                <p:cNvPr id="300" name="Rechteck 238">
                  <a:extLst>
                    <a:ext uri="{FF2B5EF4-FFF2-40B4-BE49-F238E27FC236}">
                      <a16:creationId xmlns:a16="http://schemas.microsoft.com/office/drawing/2014/main" id="{EB152496-5E50-4583-8687-7BEDE47C4423}"/>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301" name="Rechteck 239">
                  <a:extLst>
                    <a:ext uri="{FF2B5EF4-FFF2-40B4-BE49-F238E27FC236}">
                      <a16:creationId xmlns:a16="http://schemas.microsoft.com/office/drawing/2014/main" id="{9EFB4F1C-8694-4831-B2F2-90C7CB6495D7}"/>
                    </a:ext>
                  </a:extLst>
                </p:cNvPr>
                <p:cNvSpPr/>
                <p:nvPr/>
              </p:nvSpPr>
              <p:spPr bwMode="gray">
                <a:xfrm>
                  <a:off x="1716505" y="2511618"/>
                  <a:ext cx="767261" cy="1285305"/>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299" name="Freeform 5">
                <a:extLst>
                  <a:ext uri="{FF2B5EF4-FFF2-40B4-BE49-F238E27FC236}">
                    <a16:creationId xmlns:a16="http://schemas.microsoft.com/office/drawing/2014/main" id="{9D85C017-45A7-4BFD-B111-AFF0308097FD}"/>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293" name="Gruppieren 552">
              <a:extLst>
                <a:ext uri="{FF2B5EF4-FFF2-40B4-BE49-F238E27FC236}">
                  <a16:creationId xmlns:a16="http://schemas.microsoft.com/office/drawing/2014/main" id="{6603F581-828A-4C4C-AF43-221A3FDFE02F}"/>
                </a:ext>
              </a:extLst>
            </p:cNvPr>
            <p:cNvGrpSpPr/>
            <p:nvPr/>
          </p:nvGrpSpPr>
          <p:grpSpPr bwMode="gray">
            <a:xfrm rot="18299">
              <a:off x="11428323" y="2848431"/>
              <a:ext cx="369177" cy="679164"/>
              <a:chOff x="1638379" y="1795010"/>
              <a:chExt cx="923514" cy="2051723"/>
            </a:xfrm>
          </p:grpSpPr>
          <p:grpSp>
            <p:nvGrpSpPr>
              <p:cNvPr id="294" name="Gruppieren 553">
                <a:extLst>
                  <a:ext uri="{FF2B5EF4-FFF2-40B4-BE49-F238E27FC236}">
                    <a16:creationId xmlns:a16="http://schemas.microsoft.com/office/drawing/2014/main" id="{B1178703-FF04-44CF-89F2-E57C75A7B25A}"/>
                  </a:ext>
                </a:extLst>
              </p:cNvPr>
              <p:cNvGrpSpPr/>
              <p:nvPr/>
            </p:nvGrpSpPr>
            <p:grpSpPr bwMode="gray">
              <a:xfrm>
                <a:off x="1716504" y="1844825"/>
                <a:ext cx="767264" cy="1952100"/>
                <a:chOff x="1716504" y="1844825"/>
                <a:chExt cx="767264" cy="1952100"/>
              </a:xfrm>
            </p:grpSpPr>
            <p:sp>
              <p:nvSpPr>
                <p:cNvPr id="296" name="Rechteck 238">
                  <a:extLst>
                    <a:ext uri="{FF2B5EF4-FFF2-40B4-BE49-F238E27FC236}">
                      <a16:creationId xmlns:a16="http://schemas.microsoft.com/office/drawing/2014/main" id="{91A3578D-3E03-4819-92C1-47966D508096}"/>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297" name="Rechteck 239">
                  <a:extLst>
                    <a:ext uri="{FF2B5EF4-FFF2-40B4-BE49-F238E27FC236}">
                      <a16:creationId xmlns:a16="http://schemas.microsoft.com/office/drawing/2014/main" id="{870ECE95-6844-4C0A-A1E1-7F05726BC32C}"/>
                    </a:ext>
                  </a:extLst>
                </p:cNvPr>
                <p:cNvSpPr/>
                <p:nvPr/>
              </p:nvSpPr>
              <p:spPr bwMode="gray">
                <a:xfrm>
                  <a:off x="1716505" y="2543220"/>
                  <a:ext cx="767262" cy="1253705"/>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295" name="Freeform 5">
                <a:extLst>
                  <a:ext uri="{FF2B5EF4-FFF2-40B4-BE49-F238E27FC236}">
                    <a16:creationId xmlns:a16="http://schemas.microsoft.com/office/drawing/2014/main" id="{A8599578-7F47-47CD-9BC3-62B5F29C522F}"/>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grpSp>
        <p:nvGrpSpPr>
          <p:cNvPr id="310" name="Group 309">
            <a:extLst>
              <a:ext uri="{FF2B5EF4-FFF2-40B4-BE49-F238E27FC236}">
                <a16:creationId xmlns:a16="http://schemas.microsoft.com/office/drawing/2014/main" id="{C7F10585-7348-4980-93D9-44452E07C470}"/>
              </a:ext>
            </a:extLst>
          </p:cNvPr>
          <p:cNvGrpSpPr/>
          <p:nvPr/>
        </p:nvGrpSpPr>
        <p:grpSpPr>
          <a:xfrm>
            <a:off x="8423470" y="5185704"/>
            <a:ext cx="3362600" cy="696727"/>
            <a:chOff x="8434900" y="2839650"/>
            <a:chExt cx="3362600" cy="696727"/>
          </a:xfrm>
        </p:grpSpPr>
        <p:grpSp>
          <p:nvGrpSpPr>
            <p:cNvPr id="311" name="Gruppieren 557">
              <a:extLst>
                <a:ext uri="{FF2B5EF4-FFF2-40B4-BE49-F238E27FC236}">
                  <a16:creationId xmlns:a16="http://schemas.microsoft.com/office/drawing/2014/main" id="{BCB917F8-EF17-477E-9E06-070630400969}"/>
                </a:ext>
              </a:extLst>
            </p:cNvPr>
            <p:cNvGrpSpPr/>
            <p:nvPr/>
          </p:nvGrpSpPr>
          <p:grpSpPr bwMode="gray">
            <a:xfrm>
              <a:off x="8434900" y="2856346"/>
              <a:ext cx="371113" cy="680031"/>
              <a:chOff x="562430" y="1795010"/>
              <a:chExt cx="923514" cy="2051723"/>
            </a:xfrm>
          </p:grpSpPr>
          <p:grpSp>
            <p:nvGrpSpPr>
              <p:cNvPr id="327" name="Gruppieren 558">
                <a:extLst>
                  <a:ext uri="{FF2B5EF4-FFF2-40B4-BE49-F238E27FC236}">
                    <a16:creationId xmlns:a16="http://schemas.microsoft.com/office/drawing/2014/main" id="{58F056E2-8DD6-46BF-80F5-963BC2E96C2B}"/>
                  </a:ext>
                </a:extLst>
              </p:cNvPr>
              <p:cNvGrpSpPr/>
              <p:nvPr/>
            </p:nvGrpSpPr>
            <p:grpSpPr bwMode="gray">
              <a:xfrm>
                <a:off x="640553" y="1844825"/>
                <a:ext cx="767266" cy="1952095"/>
                <a:chOff x="1716502" y="1844825"/>
                <a:chExt cx="767266" cy="1952095"/>
              </a:xfrm>
            </p:grpSpPr>
            <p:sp>
              <p:nvSpPr>
                <p:cNvPr id="329" name="Rechteck 234">
                  <a:extLst>
                    <a:ext uri="{FF2B5EF4-FFF2-40B4-BE49-F238E27FC236}">
                      <a16:creationId xmlns:a16="http://schemas.microsoft.com/office/drawing/2014/main" id="{5279FDA8-9C7E-4B86-B30D-E96125ACA304}"/>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330" name="Rechteck 235">
                  <a:extLst>
                    <a:ext uri="{FF2B5EF4-FFF2-40B4-BE49-F238E27FC236}">
                      <a16:creationId xmlns:a16="http://schemas.microsoft.com/office/drawing/2014/main" id="{89336215-581B-4E92-BA57-59BF446E60A0}"/>
                    </a:ext>
                  </a:extLst>
                </p:cNvPr>
                <p:cNvSpPr/>
                <p:nvPr/>
              </p:nvSpPr>
              <p:spPr bwMode="gray">
                <a:xfrm>
                  <a:off x="1716502" y="2518480"/>
                  <a:ext cx="767264" cy="1278440"/>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328" name="Freeform 6">
                <a:extLst>
                  <a:ext uri="{FF2B5EF4-FFF2-40B4-BE49-F238E27FC236}">
                    <a16:creationId xmlns:a16="http://schemas.microsoft.com/office/drawing/2014/main" id="{8EE4DC9B-7C4C-4D09-A56D-CDA254B187AD}"/>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312" name="Gruppieren 557">
              <a:extLst>
                <a:ext uri="{FF2B5EF4-FFF2-40B4-BE49-F238E27FC236}">
                  <a16:creationId xmlns:a16="http://schemas.microsoft.com/office/drawing/2014/main" id="{FFBF3D48-BF7B-415C-8189-267B2FF2A222}"/>
                </a:ext>
              </a:extLst>
            </p:cNvPr>
            <p:cNvGrpSpPr/>
            <p:nvPr/>
          </p:nvGrpSpPr>
          <p:grpSpPr bwMode="gray">
            <a:xfrm>
              <a:off x="10429870" y="2839650"/>
              <a:ext cx="371113" cy="680031"/>
              <a:chOff x="562430" y="1795010"/>
              <a:chExt cx="923514" cy="2051723"/>
            </a:xfrm>
          </p:grpSpPr>
          <p:grpSp>
            <p:nvGrpSpPr>
              <p:cNvPr id="323" name="Gruppieren 558">
                <a:extLst>
                  <a:ext uri="{FF2B5EF4-FFF2-40B4-BE49-F238E27FC236}">
                    <a16:creationId xmlns:a16="http://schemas.microsoft.com/office/drawing/2014/main" id="{FA4194C0-B508-471A-931E-6E3F42241C07}"/>
                  </a:ext>
                </a:extLst>
              </p:cNvPr>
              <p:cNvGrpSpPr/>
              <p:nvPr/>
            </p:nvGrpSpPr>
            <p:grpSpPr bwMode="gray">
              <a:xfrm>
                <a:off x="640553" y="1844825"/>
                <a:ext cx="767266" cy="1952095"/>
                <a:chOff x="1716502" y="1844825"/>
                <a:chExt cx="767266" cy="1952095"/>
              </a:xfrm>
            </p:grpSpPr>
            <p:sp>
              <p:nvSpPr>
                <p:cNvPr id="325" name="Rechteck 234">
                  <a:extLst>
                    <a:ext uri="{FF2B5EF4-FFF2-40B4-BE49-F238E27FC236}">
                      <a16:creationId xmlns:a16="http://schemas.microsoft.com/office/drawing/2014/main" id="{F0FEEC95-3665-4D0A-A92F-31429C616A44}"/>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326" name="Rechteck 235">
                  <a:extLst>
                    <a:ext uri="{FF2B5EF4-FFF2-40B4-BE49-F238E27FC236}">
                      <a16:creationId xmlns:a16="http://schemas.microsoft.com/office/drawing/2014/main" id="{7585503D-F687-4311-AE8D-E261E49FF9AB}"/>
                    </a:ext>
                  </a:extLst>
                </p:cNvPr>
                <p:cNvSpPr/>
                <p:nvPr/>
              </p:nvSpPr>
              <p:spPr bwMode="gray">
                <a:xfrm>
                  <a:off x="1716502" y="2678102"/>
                  <a:ext cx="767263" cy="1118818"/>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324" name="Freeform 6">
                <a:extLst>
                  <a:ext uri="{FF2B5EF4-FFF2-40B4-BE49-F238E27FC236}">
                    <a16:creationId xmlns:a16="http://schemas.microsoft.com/office/drawing/2014/main" id="{E5712A74-0B91-49B4-89AB-E2AD30C43591}"/>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313" name="Gruppieren 552">
              <a:extLst>
                <a:ext uri="{FF2B5EF4-FFF2-40B4-BE49-F238E27FC236}">
                  <a16:creationId xmlns:a16="http://schemas.microsoft.com/office/drawing/2014/main" id="{F4626BCC-C06F-4A8B-885C-1856C0638ED9}"/>
                </a:ext>
              </a:extLst>
            </p:cNvPr>
            <p:cNvGrpSpPr/>
            <p:nvPr/>
          </p:nvGrpSpPr>
          <p:grpSpPr bwMode="gray">
            <a:xfrm rot="18299">
              <a:off x="9433353" y="2842430"/>
              <a:ext cx="369177" cy="679164"/>
              <a:chOff x="1638379" y="1795010"/>
              <a:chExt cx="923514" cy="2051723"/>
            </a:xfrm>
          </p:grpSpPr>
          <p:grpSp>
            <p:nvGrpSpPr>
              <p:cNvPr id="319" name="Gruppieren 553">
                <a:extLst>
                  <a:ext uri="{FF2B5EF4-FFF2-40B4-BE49-F238E27FC236}">
                    <a16:creationId xmlns:a16="http://schemas.microsoft.com/office/drawing/2014/main" id="{BC1D3DD7-9905-4BE9-B487-AF6FEEF89FCF}"/>
                  </a:ext>
                </a:extLst>
              </p:cNvPr>
              <p:cNvGrpSpPr/>
              <p:nvPr/>
            </p:nvGrpSpPr>
            <p:grpSpPr bwMode="gray">
              <a:xfrm>
                <a:off x="1716504" y="1844825"/>
                <a:ext cx="767264" cy="1952100"/>
                <a:chOff x="1716504" y="1844825"/>
                <a:chExt cx="767264" cy="1952100"/>
              </a:xfrm>
            </p:grpSpPr>
            <p:sp>
              <p:nvSpPr>
                <p:cNvPr id="321" name="Rechteck 238">
                  <a:extLst>
                    <a:ext uri="{FF2B5EF4-FFF2-40B4-BE49-F238E27FC236}">
                      <a16:creationId xmlns:a16="http://schemas.microsoft.com/office/drawing/2014/main" id="{60EC8253-7416-43CD-8626-7CF66225CD18}"/>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322" name="Rechteck 239">
                  <a:extLst>
                    <a:ext uri="{FF2B5EF4-FFF2-40B4-BE49-F238E27FC236}">
                      <a16:creationId xmlns:a16="http://schemas.microsoft.com/office/drawing/2014/main" id="{1035833E-2FF1-4946-BCE3-DA4DD73A1BFD}"/>
                    </a:ext>
                  </a:extLst>
                </p:cNvPr>
                <p:cNvSpPr/>
                <p:nvPr/>
              </p:nvSpPr>
              <p:spPr bwMode="gray">
                <a:xfrm>
                  <a:off x="1716505" y="2780473"/>
                  <a:ext cx="767262" cy="1016452"/>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320" name="Freeform 5">
                <a:extLst>
                  <a:ext uri="{FF2B5EF4-FFF2-40B4-BE49-F238E27FC236}">
                    <a16:creationId xmlns:a16="http://schemas.microsoft.com/office/drawing/2014/main" id="{CE8B9397-333E-4F9A-ADA0-8E3D0E043BCE}"/>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nvGrpSpPr>
            <p:cNvPr id="314" name="Gruppieren 552">
              <a:extLst>
                <a:ext uri="{FF2B5EF4-FFF2-40B4-BE49-F238E27FC236}">
                  <a16:creationId xmlns:a16="http://schemas.microsoft.com/office/drawing/2014/main" id="{6D22494D-BE90-4C9C-BA6D-04A961292631}"/>
                </a:ext>
              </a:extLst>
            </p:cNvPr>
            <p:cNvGrpSpPr/>
            <p:nvPr/>
          </p:nvGrpSpPr>
          <p:grpSpPr bwMode="gray">
            <a:xfrm rot="18299">
              <a:off x="11428323" y="2848431"/>
              <a:ext cx="369177" cy="679164"/>
              <a:chOff x="1638379" y="1795010"/>
              <a:chExt cx="923514" cy="2051723"/>
            </a:xfrm>
          </p:grpSpPr>
          <p:grpSp>
            <p:nvGrpSpPr>
              <p:cNvPr id="315" name="Gruppieren 553">
                <a:extLst>
                  <a:ext uri="{FF2B5EF4-FFF2-40B4-BE49-F238E27FC236}">
                    <a16:creationId xmlns:a16="http://schemas.microsoft.com/office/drawing/2014/main" id="{05439030-7942-481A-AA9F-CE256E90DCE1}"/>
                  </a:ext>
                </a:extLst>
              </p:cNvPr>
              <p:cNvGrpSpPr/>
              <p:nvPr/>
            </p:nvGrpSpPr>
            <p:grpSpPr bwMode="gray">
              <a:xfrm>
                <a:off x="1716504" y="1844825"/>
                <a:ext cx="767265" cy="1952099"/>
                <a:chOff x="1716504" y="1844825"/>
                <a:chExt cx="767265" cy="1952099"/>
              </a:xfrm>
            </p:grpSpPr>
            <p:sp>
              <p:nvSpPr>
                <p:cNvPr id="317" name="Rechteck 238">
                  <a:extLst>
                    <a:ext uri="{FF2B5EF4-FFF2-40B4-BE49-F238E27FC236}">
                      <a16:creationId xmlns:a16="http://schemas.microsoft.com/office/drawing/2014/main" id="{DBCC9E52-85C1-406B-B809-FD628C8AB494}"/>
                    </a:ext>
                  </a:extLst>
                </p:cNvPr>
                <p:cNvSpPr/>
                <p:nvPr/>
              </p:nvSpPr>
              <p:spPr bwMode="gray">
                <a:xfrm>
                  <a:off x="1716504" y="1844825"/>
                  <a:ext cx="767264" cy="1952094"/>
                </a:xfrm>
                <a:prstGeom prst="rect">
                  <a:avLst/>
                </a:prstGeom>
                <a:gradFill flip="none" rotWithShape="1">
                  <a:gsLst>
                    <a:gs pos="100000">
                      <a:srgbClr val="7D7D7D"/>
                    </a:gs>
                    <a:gs pos="0">
                      <a:srgbClr val="C8C8C8"/>
                    </a:gs>
                  </a:gsLst>
                  <a:lin ang="10800000" scaled="1"/>
                  <a:tileRect/>
                </a:gradFill>
                <a:ln w="9525">
                  <a:noFill/>
                  <a:round/>
                  <a:headEnd/>
                  <a:tailEnd/>
                </a:ln>
                <a:effectLst/>
                <a:scene3d>
                  <a:camera prst="orthographicFront"/>
                  <a:lightRig rig="twoPt" dir="t">
                    <a:rot lat="0" lon="0" rev="8400000"/>
                  </a:lightRig>
                </a:scene3d>
                <a:sp3d extrusionH="63500" prstMaterial="matte"/>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318" name="Rechteck 239">
                  <a:extLst>
                    <a:ext uri="{FF2B5EF4-FFF2-40B4-BE49-F238E27FC236}">
                      <a16:creationId xmlns:a16="http://schemas.microsoft.com/office/drawing/2014/main" id="{AB7BE25D-D26C-412D-9761-C8B0ECC6AE0C}"/>
                    </a:ext>
                  </a:extLst>
                </p:cNvPr>
                <p:cNvSpPr/>
                <p:nvPr/>
              </p:nvSpPr>
              <p:spPr bwMode="gray">
                <a:xfrm>
                  <a:off x="1716507" y="2858456"/>
                  <a:ext cx="767262" cy="938468"/>
                </a:xfrm>
                <a:prstGeom prst="rect">
                  <a:avLst/>
                </a:prstGeom>
                <a:solidFill>
                  <a:srgbClr val="FFDB00"/>
                </a:solidFill>
                <a:ln w="12700">
                  <a:noFill/>
                  <a:round/>
                  <a:headEnd/>
                  <a:tailEnd/>
                </a:ln>
                <a:effectLst>
                  <a:outerShdw blurRad="76200" dist="25400" dir="16200000" rotWithShape="0">
                    <a:prstClr val="black">
                      <a:alpha val="30000"/>
                    </a:prstClr>
                  </a:outerShdw>
                </a:effectLst>
              </p:spPr>
              <p:txBody>
                <a:bodyPr rtlCol="0" anchor="ctr"/>
                <a:lstStyle/>
                <a:p>
                  <a:pPr algn="ctr"/>
                  <a:endParaRPr lang="de-DE" sz="2400">
                    <a:solidFill>
                      <a:prstClr val="black"/>
                    </a:solidFill>
                    <a:latin typeface="Arial" panose="020B0604020202020204" pitchFamily="34" charset="0"/>
                    <a:cs typeface="Arial" panose="020B0604020202020204" pitchFamily="34" charset="0"/>
                  </a:endParaRPr>
                </a:p>
              </p:txBody>
            </p:sp>
          </p:grpSp>
          <p:sp>
            <p:nvSpPr>
              <p:cNvPr id="316" name="Freeform 5">
                <a:extLst>
                  <a:ext uri="{FF2B5EF4-FFF2-40B4-BE49-F238E27FC236}">
                    <a16:creationId xmlns:a16="http://schemas.microsoft.com/office/drawing/2014/main" id="{3743D705-7EF7-49A4-A558-E331AFE2BC24}"/>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sp>
        <p:nvSpPr>
          <p:cNvPr id="3" name="Slide Number Placeholder 2">
            <a:extLst>
              <a:ext uri="{FF2B5EF4-FFF2-40B4-BE49-F238E27FC236}">
                <a16:creationId xmlns:a16="http://schemas.microsoft.com/office/drawing/2014/main" id="{8115D937-3924-4CFC-A1E2-024527823077}"/>
              </a:ext>
            </a:extLst>
          </p:cNvPr>
          <p:cNvSpPr>
            <a:spLocks noGrp="1"/>
          </p:cNvSpPr>
          <p:nvPr>
            <p:ph type="sldNum" sz="quarter" idx="12"/>
          </p:nvPr>
        </p:nvSpPr>
        <p:spPr/>
        <p:txBody>
          <a:bodyPr/>
          <a:lstStyle/>
          <a:p>
            <a:fld id="{C461C2B1-3C3A-47B0-ABA3-58C593760B37}" type="slidenum">
              <a:rPr lang="en-US" smtClean="0"/>
              <a:pPr/>
              <a:t>21</a:t>
            </a:fld>
            <a:endParaRPr lang="en-US"/>
          </a:p>
        </p:txBody>
      </p:sp>
      <p:grpSp>
        <p:nvGrpSpPr>
          <p:cNvPr id="135" name="Group 134">
            <a:extLst>
              <a:ext uri="{FF2B5EF4-FFF2-40B4-BE49-F238E27FC236}">
                <a16:creationId xmlns:a16="http://schemas.microsoft.com/office/drawing/2014/main" id="{C3E51D24-C78A-4787-A442-0A0EEE9D9217}"/>
              </a:ext>
            </a:extLst>
          </p:cNvPr>
          <p:cNvGrpSpPr/>
          <p:nvPr/>
        </p:nvGrpSpPr>
        <p:grpSpPr>
          <a:xfrm>
            <a:off x="8292923" y="6133198"/>
            <a:ext cx="3847331" cy="305581"/>
            <a:chOff x="2286001" y="6324600"/>
            <a:chExt cx="3847331" cy="305581"/>
          </a:xfrm>
        </p:grpSpPr>
        <p:sp>
          <p:nvSpPr>
            <p:cNvPr id="136" name="Rectangle 135">
              <a:extLst>
                <a:ext uri="{FF2B5EF4-FFF2-40B4-BE49-F238E27FC236}">
                  <a16:creationId xmlns:a16="http://schemas.microsoft.com/office/drawing/2014/main" id="{4F11DF55-6738-4D57-B32B-5B892E30A67B}"/>
                </a:ext>
              </a:extLst>
            </p:cNvPr>
            <p:cNvSpPr/>
            <p:nvPr/>
          </p:nvSpPr>
          <p:spPr>
            <a:xfrm>
              <a:off x="2286001" y="6324600"/>
              <a:ext cx="3705349" cy="305581"/>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rgbClr val="FFFFFF"/>
                </a:solidFill>
                <a:latin typeface="Arial" panose="020B0604020202020204" pitchFamily="34" charset="0"/>
                <a:cs typeface="Arial" panose="020B0604020202020204" pitchFamily="34" charset="0"/>
              </a:endParaRPr>
            </a:p>
          </p:txBody>
        </p:sp>
        <p:grpSp>
          <p:nvGrpSpPr>
            <p:cNvPr id="137" name="Group 136">
              <a:extLst>
                <a:ext uri="{FF2B5EF4-FFF2-40B4-BE49-F238E27FC236}">
                  <a16:creationId xmlns:a16="http://schemas.microsoft.com/office/drawing/2014/main" id="{1399A16B-CE29-4726-A665-FD0B28606CCB}"/>
                </a:ext>
              </a:extLst>
            </p:cNvPr>
            <p:cNvGrpSpPr/>
            <p:nvPr/>
          </p:nvGrpSpPr>
          <p:grpSpPr>
            <a:xfrm>
              <a:off x="2358110" y="6330774"/>
              <a:ext cx="1243108" cy="293232"/>
              <a:chOff x="2358110" y="6330774"/>
              <a:chExt cx="1243108" cy="293232"/>
            </a:xfrm>
          </p:grpSpPr>
          <p:sp>
            <p:nvSpPr>
              <p:cNvPr id="149" name="Rectangle 148">
                <a:extLst>
                  <a:ext uri="{FF2B5EF4-FFF2-40B4-BE49-F238E27FC236}">
                    <a16:creationId xmlns:a16="http://schemas.microsoft.com/office/drawing/2014/main" id="{769430A5-D9FC-4D67-89E8-C84487929D58}"/>
                  </a:ext>
                </a:extLst>
              </p:cNvPr>
              <p:cNvSpPr/>
              <p:nvPr/>
            </p:nvSpPr>
            <p:spPr>
              <a:xfrm>
                <a:off x="2510911" y="6330774"/>
                <a:ext cx="1090307"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Address</a:t>
                </a:r>
                <a:r>
                  <a:rPr lang="en-US" sz="700">
                    <a:solidFill>
                      <a:srgbClr val="000000"/>
                    </a:solidFill>
                    <a:latin typeface="Arial" panose="020B0604020202020204" pitchFamily="34" charset="0"/>
                    <a:cs typeface="Arial" panose="020B0604020202020204" pitchFamily="34" charset="0"/>
                  </a:rPr>
                  <a:t> (0.0 – 2.49)</a:t>
                </a:r>
              </a:p>
            </p:txBody>
          </p:sp>
          <p:sp>
            <p:nvSpPr>
              <p:cNvPr id="150" name="Oval 149">
                <a:extLst>
                  <a:ext uri="{FF2B5EF4-FFF2-40B4-BE49-F238E27FC236}">
                    <a16:creationId xmlns:a16="http://schemas.microsoft.com/office/drawing/2014/main" id="{FA6799E4-1443-48BF-94BE-D16E0BD46392}"/>
                  </a:ext>
                </a:extLst>
              </p:cNvPr>
              <p:cNvSpPr/>
              <p:nvPr/>
            </p:nvSpPr>
            <p:spPr bwMode="auto">
              <a:xfrm>
                <a:off x="2358110" y="6383722"/>
                <a:ext cx="201168" cy="201168"/>
              </a:xfrm>
              <a:prstGeom prst="ellipse">
                <a:avLst/>
              </a:prstGeom>
              <a:solidFill>
                <a:srgbClr val="DA7C3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138" name="Group 137">
              <a:extLst>
                <a:ext uri="{FF2B5EF4-FFF2-40B4-BE49-F238E27FC236}">
                  <a16:creationId xmlns:a16="http://schemas.microsoft.com/office/drawing/2014/main" id="{161562B9-D5AF-4D51-8467-FFF7316C936A}"/>
                </a:ext>
              </a:extLst>
            </p:cNvPr>
            <p:cNvGrpSpPr/>
            <p:nvPr/>
          </p:nvGrpSpPr>
          <p:grpSpPr>
            <a:xfrm>
              <a:off x="3654882" y="6330774"/>
              <a:ext cx="1279257" cy="293232"/>
              <a:chOff x="3543445" y="6330774"/>
              <a:chExt cx="1279257" cy="293232"/>
            </a:xfrm>
          </p:grpSpPr>
          <p:sp>
            <p:nvSpPr>
              <p:cNvPr id="143" name="Rectangle 142">
                <a:extLst>
                  <a:ext uri="{FF2B5EF4-FFF2-40B4-BE49-F238E27FC236}">
                    <a16:creationId xmlns:a16="http://schemas.microsoft.com/office/drawing/2014/main" id="{4B5B0F46-36C0-4B3C-8382-552C8381082C}"/>
                  </a:ext>
                </a:extLst>
              </p:cNvPr>
              <p:cNvSpPr/>
              <p:nvPr/>
            </p:nvSpPr>
            <p:spPr>
              <a:xfrm>
                <a:off x="3724803" y="6330774"/>
                <a:ext cx="109789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Monitor </a:t>
                </a:r>
                <a:r>
                  <a:rPr lang="en-US" sz="700">
                    <a:solidFill>
                      <a:srgbClr val="000000"/>
                    </a:solidFill>
                    <a:latin typeface="Arial" panose="020B0604020202020204" pitchFamily="34" charset="0"/>
                    <a:cs typeface="Arial" panose="020B0604020202020204" pitchFamily="34" charset="0"/>
                  </a:rPr>
                  <a:t>(2.5 – 3.99)</a:t>
                </a:r>
              </a:p>
            </p:txBody>
          </p:sp>
          <p:sp>
            <p:nvSpPr>
              <p:cNvPr id="148" name="Oval 147">
                <a:extLst>
                  <a:ext uri="{FF2B5EF4-FFF2-40B4-BE49-F238E27FC236}">
                    <a16:creationId xmlns:a16="http://schemas.microsoft.com/office/drawing/2014/main" id="{3C0AB474-3C75-40B6-897D-4BF005006389}"/>
                  </a:ext>
                </a:extLst>
              </p:cNvPr>
              <p:cNvSpPr/>
              <p:nvPr/>
            </p:nvSpPr>
            <p:spPr bwMode="auto">
              <a:xfrm>
                <a:off x="3543445" y="6383722"/>
                <a:ext cx="201168" cy="201168"/>
              </a:xfrm>
              <a:prstGeom prst="ellipse">
                <a:avLst/>
              </a:prstGeom>
              <a:solidFill>
                <a:schemeClr val="accent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139" name="Group 138">
              <a:extLst>
                <a:ext uri="{FF2B5EF4-FFF2-40B4-BE49-F238E27FC236}">
                  <a16:creationId xmlns:a16="http://schemas.microsoft.com/office/drawing/2014/main" id="{15F559D5-12D2-4371-9558-DDF43A9B1167}"/>
                </a:ext>
              </a:extLst>
            </p:cNvPr>
            <p:cNvGrpSpPr/>
            <p:nvPr/>
          </p:nvGrpSpPr>
          <p:grpSpPr>
            <a:xfrm>
              <a:off x="4950833" y="6330774"/>
              <a:ext cx="1182499" cy="293232"/>
              <a:chOff x="4950833" y="6330774"/>
              <a:chExt cx="1182499" cy="293232"/>
            </a:xfrm>
          </p:grpSpPr>
          <p:sp>
            <p:nvSpPr>
              <p:cNvPr id="140" name="Rectangle 139">
                <a:extLst>
                  <a:ext uri="{FF2B5EF4-FFF2-40B4-BE49-F238E27FC236}">
                    <a16:creationId xmlns:a16="http://schemas.microsoft.com/office/drawing/2014/main" id="{FC698BF6-A4E7-421F-8A85-2D24447121E8}"/>
                  </a:ext>
                </a:extLst>
              </p:cNvPr>
              <p:cNvSpPr/>
              <p:nvPr/>
            </p:nvSpPr>
            <p:spPr>
              <a:xfrm>
                <a:off x="5135943" y="6330774"/>
                <a:ext cx="99738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Ready</a:t>
                </a:r>
                <a:r>
                  <a:rPr lang="en-US" sz="700">
                    <a:solidFill>
                      <a:srgbClr val="000000"/>
                    </a:solidFill>
                    <a:latin typeface="Arial" panose="020B0604020202020204" pitchFamily="34" charset="0"/>
                    <a:cs typeface="Arial" panose="020B0604020202020204" pitchFamily="34" charset="0"/>
                  </a:rPr>
                  <a:t> (4.0 – 5.0)</a:t>
                </a:r>
              </a:p>
            </p:txBody>
          </p:sp>
          <p:sp>
            <p:nvSpPr>
              <p:cNvPr id="141" name="Oval 140">
                <a:extLst>
                  <a:ext uri="{FF2B5EF4-FFF2-40B4-BE49-F238E27FC236}">
                    <a16:creationId xmlns:a16="http://schemas.microsoft.com/office/drawing/2014/main" id="{C6AF1F4A-614D-4D68-BC80-A4546A13F0C8}"/>
                  </a:ext>
                </a:extLst>
              </p:cNvPr>
              <p:cNvSpPr/>
              <p:nvPr/>
            </p:nvSpPr>
            <p:spPr bwMode="auto">
              <a:xfrm>
                <a:off x="4950833" y="6383722"/>
                <a:ext cx="201168" cy="201168"/>
              </a:xfrm>
              <a:prstGeom prst="ellipse">
                <a:avLst/>
              </a:prstGeom>
              <a:solidFill>
                <a:srgbClr val="5BCC3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758746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C5E079-BFCE-4EB0-8D64-5F249627D252}"/>
              </a:ext>
            </a:extLst>
          </p:cNvPr>
          <p:cNvSpPr>
            <a:spLocks noGrp="1"/>
          </p:cNvSpPr>
          <p:nvPr>
            <p:ph type="title"/>
          </p:nvPr>
        </p:nvSpPr>
        <p:spPr/>
        <p:txBody>
          <a:bodyPr/>
          <a:lstStyle/>
          <a:p>
            <a:r>
              <a:rPr lang="en-US"/>
              <a:t>Engagement Curve by Cohort</a:t>
            </a:r>
          </a:p>
        </p:txBody>
      </p:sp>
      <p:sp>
        <p:nvSpPr>
          <p:cNvPr id="6" name="Slide Number Placeholder 7">
            <a:extLst>
              <a:ext uri="{FF2B5EF4-FFF2-40B4-BE49-F238E27FC236}">
                <a16:creationId xmlns:a16="http://schemas.microsoft.com/office/drawing/2014/main" id="{F0ABA2D6-5827-47E2-8322-924093AE8513}"/>
              </a:ext>
            </a:extLst>
          </p:cNvPr>
          <p:cNvSpPr>
            <a:spLocks noGrp="1"/>
          </p:cNvSpPr>
          <p:nvPr>
            <p:ph type="sldNum" sz="quarter" idx="12"/>
          </p:nvPr>
        </p:nvSpPr>
        <p:spPr/>
        <p:txBody>
          <a:bodyPr/>
          <a:lstStyle/>
          <a:p>
            <a:fld id="{C461C2B1-3C3A-47B0-ABA3-58C593760B37}" type="slidenum">
              <a:rPr lang="en-US" smtClean="0">
                <a:latin typeface="Arial" panose="020B0604020202020204" pitchFamily="34" charset="0"/>
                <a:cs typeface="Arial" panose="020B0604020202020204" pitchFamily="34" charset="0"/>
              </a:rPr>
              <a:pPr/>
              <a:t>22</a:t>
            </a:fld>
            <a:endParaRPr lang="en-US">
              <a:latin typeface="Arial" panose="020B0604020202020204" pitchFamily="34" charset="0"/>
              <a:cs typeface="Arial" panose="020B0604020202020204" pitchFamily="34" charset="0"/>
            </a:endParaRPr>
          </a:p>
        </p:txBody>
      </p:sp>
      <p:sp>
        <p:nvSpPr>
          <p:cNvPr id="182" name="Rectangle: Rounded Corners 181">
            <a:extLst>
              <a:ext uri="{FF2B5EF4-FFF2-40B4-BE49-F238E27FC236}">
                <a16:creationId xmlns:a16="http://schemas.microsoft.com/office/drawing/2014/main" id="{DD1085A4-D6DA-4D81-812A-D07CD37971E1}"/>
              </a:ext>
            </a:extLst>
          </p:cNvPr>
          <p:cNvSpPr/>
          <p:nvPr/>
        </p:nvSpPr>
        <p:spPr>
          <a:xfrm>
            <a:off x="1664715" y="2740431"/>
            <a:ext cx="9182804" cy="27586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D9D572F8-E643-47DD-BCE7-95521154976A}"/>
              </a:ext>
            </a:extLst>
          </p:cNvPr>
          <p:cNvSpPr txBox="1"/>
          <p:nvPr/>
        </p:nvSpPr>
        <p:spPr>
          <a:xfrm rot="16200000">
            <a:off x="741120" y="3984370"/>
            <a:ext cx="1488748" cy="289441"/>
          </a:xfrm>
          <a:prstGeom prst="roundRect">
            <a:avLst/>
          </a:prstGeom>
          <a:noFill/>
          <a:ln>
            <a:noFill/>
          </a:ln>
        </p:spPr>
        <p:txBody>
          <a:bodyPr wrap="square" rIns="0" rtlCol="0">
            <a:spAutoFit/>
          </a:bodyPr>
          <a:lstStyle/>
          <a:p>
            <a:r>
              <a:rPr lang="en-US" sz="1100" b="1">
                <a:latin typeface="Arial" panose="020B0604020202020204" pitchFamily="34" charset="0"/>
                <a:cs typeface="Arial" panose="020B0604020202020204" pitchFamily="34" charset="0"/>
              </a:rPr>
              <a:t>Change Dimension</a:t>
            </a:r>
          </a:p>
        </p:txBody>
      </p:sp>
      <p:sp>
        <p:nvSpPr>
          <p:cNvPr id="188" name="TextBox 187">
            <a:extLst>
              <a:ext uri="{FF2B5EF4-FFF2-40B4-BE49-F238E27FC236}">
                <a16:creationId xmlns:a16="http://schemas.microsoft.com/office/drawing/2014/main" id="{3659013A-0A70-4AD0-81F3-F79925AA1657}"/>
              </a:ext>
            </a:extLst>
          </p:cNvPr>
          <p:cNvSpPr txBox="1"/>
          <p:nvPr/>
        </p:nvSpPr>
        <p:spPr>
          <a:xfrm>
            <a:off x="5474724" y="2299662"/>
            <a:ext cx="1040728" cy="289441"/>
          </a:xfrm>
          <a:prstGeom prst="roundRect">
            <a:avLst/>
          </a:prstGeom>
          <a:solidFill>
            <a:srgbClr val="858181"/>
          </a:solidFill>
          <a:ln>
            <a:noFill/>
          </a:ln>
        </p:spPr>
        <p:txBody>
          <a:bodyPr wrap="square" lIns="45720" rIns="45720" rtlCol="0">
            <a:spAutoFit/>
          </a:bodyPr>
          <a:lstStyle/>
          <a:p>
            <a:pPr algn="ctr"/>
            <a:r>
              <a:rPr lang="en-US" sz="1100" b="1">
                <a:solidFill>
                  <a:schemeClr val="bg1"/>
                </a:solidFill>
                <a:latin typeface="Arial" panose="020B0604020202020204" pitchFamily="34" charset="0"/>
                <a:cs typeface="Arial" panose="020B0604020202020204" pitchFamily="34" charset="0"/>
              </a:rPr>
              <a:t>Cohort C</a:t>
            </a:r>
          </a:p>
        </p:txBody>
      </p:sp>
      <p:sp>
        <p:nvSpPr>
          <p:cNvPr id="189" name="TextBox 188">
            <a:extLst>
              <a:ext uri="{FF2B5EF4-FFF2-40B4-BE49-F238E27FC236}">
                <a16:creationId xmlns:a16="http://schemas.microsoft.com/office/drawing/2014/main" id="{D88696D2-F630-4BA4-9A68-E0FEC4F66DFC}"/>
              </a:ext>
            </a:extLst>
          </p:cNvPr>
          <p:cNvSpPr txBox="1"/>
          <p:nvPr/>
        </p:nvSpPr>
        <p:spPr>
          <a:xfrm>
            <a:off x="5457200" y="2534153"/>
            <a:ext cx="1040728" cy="230832"/>
          </a:xfrm>
          <a:prstGeom prst="rect">
            <a:avLst/>
          </a:prstGeom>
          <a:noFill/>
        </p:spPr>
        <p:txBody>
          <a:bodyPr wrap="square" rtlCol="0">
            <a:spAutoFit/>
          </a:bodyPr>
          <a:lstStyle/>
          <a:p>
            <a:pPr algn="ctr"/>
            <a:r>
              <a:rPr lang="en-US" sz="900" i="1">
                <a:latin typeface="Arial" panose="020B0604020202020204" pitchFamily="34" charset="0"/>
                <a:cs typeface="Arial" panose="020B0604020202020204" pitchFamily="34" charset="0"/>
              </a:rPr>
              <a:t>600</a:t>
            </a:r>
          </a:p>
        </p:txBody>
      </p:sp>
      <p:sp>
        <p:nvSpPr>
          <p:cNvPr id="190" name="TextBox 189">
            <a:extLst>
              <a:ext uri="{FF2B5EF4-FFF2-40B4-BE49-F238E27FC236}">
                <a16:creationId xmlns:a16="http://schemas.microsoft.com/office/drawing/2014/main" id="{EEDA007F-7F68-4732-91F0-5435B98B4E82}"/>
              </a:ext>
            </a:extLst>
          </p:cNvPr>
          <p:cNvSpPr txBox="1"/>
          <p:nvPr/>
        </p:nvSpPr>
        <p:spPr>
          <a:xfrm>
            <a:off x="4268426" y="2299662"/>
            <a:ext cx="1040728" cy="289441"/>
          </a:xfrm>
          <a:prstGeom prst="roundRect">
            <a:avLst/>
          </a:prstGeom>
          <a:solidFill>
            <a:srgbClr val="858181"/>
          </a:solidFill>
          <a:ln>
            <a:noFill/>
          </a:ln>
        </p:spPr>
        <p:txBody>
          <a:bodyPr wrap="square" lIns="45720" rIns="45720" rtlCol="0">
            <a:spAutoFit/>
          </a:bodyPr>
          <a:lstStyle/>
          <a:p>
            <a:pPr algn="ctr"/>
            <a:r>
              <a:rPr lang="en-US" sz="1100" b="1">
                <a:solidFill>
                  <a:schemeClr val="bg1"/>
                </a:solidFill>
                <a:latin typeface="Arial" panose="020B0604020202020204" pitchFamily="34" charset="0"/>
                <a:cs typeface="Arial" panose="020B0604020202020204" pitchFamily="34" charset="0"/>
              </a:rPr>
              <a:t>Cohort B</a:t>
            </a:r>
          </a:p>
        </p:txBody>
      </p:sp>
      <p:sp>
        <p:nvSpPr>
          <p:cNvPr id="191" name="TextBox 190">
            <a:extLst>
              <a:ext uri="{FF2B5EF4-FFF2-40B4-BE49-F238E27FC236}">
                <a16:creationId xmlns:a16="http://schemas.microsoft.com/office/drawing/2014/main" id="{46D79C86-47AB-4954-8B76-FE4362AA53F5}"/>
              </a:ext>
            </a:extLst>
          </p:cNvPr>
          <p:cNvSpPr txBox="1"/>
          <p:nvPr/>
        </p:nvSpPr>
        <p:spPr>
          <a:xfrm>
            <a:off x="4268426" y="2534153"/>
            <a:ext cx="1040728" cy="230832"/>
          </a:xfrm>
          <a:prstGeom prst="rect">
            <a:avLst/>
          </a:prstGeom>
          <a:noFill/>
        </p:spPr>
        <p:txBody>
          <a:bodyPr wrap="square" rtlCol="0">
            <a:spAutoFit/>
          </a:bodyPr>
          <a:lstStyle/>
          <a:p>
            <a:pPr algn="ctr"/>
            <a:r>
              <a:rPr lang="en-US" sz="900" i="1">
                <a:latin typeface="Arial" panose="020B0604020202020204" pitchFamily="34" charset="0"/>
                <a:cs typeface="Arial" panose="020B0604020202020204" pitchFamily="34" charset="0"/>
              </a:rPr>
              <a:t>1,021</a:t>
            </a:r>
          </a:p>
        </p:txBody>
      </p:sp>
      <p:sp>
        <p:nvSpPr>
          <p:cNvPr id="192" name="TextBox 191">
            <a:extLst>
              <a:ext uri="{FF2B5EF4-FFF2-40B4-BE49-F238E27FC236}">
                <a16:creationId xmlns:a16="http://schemas.microsoft.com/office/drawing/2014/main" id="{EFE90B1B-8209-47DE-95BD-7A46684010C5}"/>
              </a:ext>
            </a:extLst>
          </p:cNvPr>
          <p:cNvSpPr txBox="1"/>
          <p:nvPr/>
        </p:nvSpPr>
        <p:spPr>
          <a:xfrm>
            <a:off x="3022194" y="2325653"/>
            <a:ext cx="1040728" cy="289441"/>
          </a:xfrm>
          <a:prstGeom prst="roundRect">
            <a:avLst/>
          </a:prstGeom>
          <a:solidFill>
            <a:srgbClr val="858181"/>
          </a:solidFill>
          <a:ln>
            <a:noFill/>
          </a:ln>
        </p:spPr>
        <p:style>
          <a:lnRef idx="2">
            <a:schemeClr val="dk1"/>
          </a:lnRef>
          <a:fillRef idx="1">
            <a:schemeClr val="lt1"/>
          </a:fillRef>
          <a:effectRef idx="0">
            <a:schemeClr val="dk1"/>
          </a:effectRef>
          <a:fontRef idx="minor">
            <a:schemeClr val="dk1"/>
          </a:fontRef>
        </p:style>
        <p:txBody>
          <a:bodyPr wrap="square" lIns="45720" rIns="45720" rtlCol="0">
            <a:spAutoFit/>
          </a:bodyPr>
          <a:lstStyle/>
          <a:p>
            <a:pPr algn="ctr"/>
            <a:r>
              <a:rPr lang="en-US" sz="1100" b="1">
                <a:solidFill>
                  <a:schemeClr val="bg1"/>
                </a:solidFill>
                <a:latin typeface="Arial" panose="020B0604020202020204" pitchFamily="34" charset="0"/>
                <a:cs typeface="Arial" panose="020B0604020202020204" pitchFamily="34" charset="0"/>
              </a:rPr>
              <a:t>Cohort A</a:t>
            </a:r>
          </a:p>
        </p:txBody>
      </p:sp>
      <p:sp>
        <p:nvSpPr>
          <p:cNvPr id="193" name="TextBox 192">
            <a:extLst>
              <a:ext uri="{FF2B5EF4-FFF2-40B4-BE49-F238E27FC236}">
                <a16:creationId xmlns:a16="http://schemas.microsoft.com/office/drawing/2014/main" id="{B0C5B1C4-ADEA-40E4-A89A-9232FD4C6D0E}"/>
              </a:ext>
            </a:extLst>
          </p:cNvPr>
          <p:cNvSpPr txBox="1"/>
          <p:nvPr/>
        </p:nvSpPr>
        <p:spPr>
          <a:xfrm>
            <a:off x="3022194" y="2560144"/>
            <a:ext cx="1040728" cy="230832"/>
          </a:xfrm>
          <a:prstGeom prst="rect">
            <a:avLst/>
          </a:prstGeom>
          <a:noFill/>
        </p:spPr>
        <p:txBody>
          <a:bodyPr wrap="square" rtlCol="0">
            <a:spAutoFit/>
          </a:bodyPr>
          <a:lstStyle/>
          <a:p>
            <a:pPr algn="ctr"/>
            <a:r>
              <a:rPr lang="en-US" sz="900" i="1">
                <a:latin typeface="Arial" panose="020B0604020202020204" pitchFamily="34" charset="0"/>
                <a:cs typeface="Arial" panose="020B0604020202020204" pitchFamily="34" charset="0"/>
              </a:rPr>
              <a:t>3,899</a:t>
            </a:r>
          </a:p>
        </p:txBody>
      </p:sp>
      <p:sp>
        <p:nvSpPr>
          <p:cNvPr id="194" name="TextBox 193">
            <a:extLst>
              <a:ext uri="{FF2B5EF4-FFF2-40B4-BE49-F238E27FC236}">
                <a16:creationId xmlns:a16="http://schemas.microsoft.com/office/drawing/2014/main" id="{D82C6B0D-21ED-4B5D-8C2C-FCA2DDC596A4}"/>
              </a:ext>
            </a:extLst>
          </p:cNvPr>
          <p:cNvSpPr txBox="1"/>
          <p:nvPr/>
        </p:nvSpPr>
        <p:spPr>
          <a:xfrm>
            <a:off x="6692226" y="2299662"/>
            <a:ext cx="1040728" cy="289441"/>
          </a:xfrm>
          <a:prstGeom prst="roundRect">
            <a:avLst/>
          </a:prstGeom>
          <a:solidFill>
            <a:srgbClr val="858181"/>
          </a:solidFill>
          <a:ln>
            <a:noFill/>
          </a:ln>
        </p:spPr>
        <p:txBody>
          <a:bodyPr wrap="square" lIns="45720" rIns="45720" rtlCol="0">
            <a:spAutoFit/>
          </a:bodyPr>
          <a:lstStyle/>
          <a:p>
            <a:pPr algn="ctr"/>
            <a:r>
              <a:rPr lang="en-US" sz="1100" b="1">
                <a:solidFill>
                  <a:schemeClr val="bg1"/>
                </a:solidFill>
                <a:latin typeface="Arial" panose="020B0604020202020204" pitchFamily="34" charset="0"/>
                <a:cs typeface="Arial" panose="020B0604020202020204" pitchFamily="34" charset="0"/>
              </a:rPr>
              <a:t>Cohort D</a:t>
            </a:r>
          </a:p>
        </p:txBody>
      </p:sp>
      <p:sp>
        <p:nvSpPr>
          <p:cNvPr id="195" name="TextBox 194">
            <a:extLst>
              <a:ext uri="{FF2B5EF4-FFF2-40B4-BE49-F238E27FC236}">
                <a16:creationId xmlns:a16="http://schemas.microsoft.com/office/drawing/2014/main" id="{D7168EDB-838D-4A29-8D04-26766493DA86}"/>
              </a:ext>
            </a:extLst>
          </p:cNvPr>
          <p:cNvSpPr txBox="1"/>
          <p:nvPr/>
        </p:nvSpPr>
        <p:spPr>
          <a:xfrm>
            <a:off x="6692226" y="2534153"/>
            <a:ext cx="1040728" cy="230832"/>
          </a:xfrm>
          <a:prstGeom prst="rect">
            <a:avLst/>
          </a:prstGeom>
          <a:noFill/>
        </p:spPr>
        <p:txBody>
          <a:bodyPr wrap="square" rtlCol="0">
            <a:spAutoFit/>
          </a:bodyPr>
          <a:lstStyle/>
          <a:p>
            <a:pPr algn="ctr"/>
            <a:r>
              <a:rPr lang="en-US" sz="900" i="1">
                <a:latin typeface="Arial" panose="020B0604020202020204" pitchFamily="34" charset="0"/>
                <a:cs typeface="Arial" panose="020B0604020202020204" pitchFamily="34" charset="0"/>
              </a:rPr>
              <a:t>418</a:t>
            </a:r>
          </a:p>
        </p:txBody>
      </p:sp>
      <p:sp>
        <p:nvSpPr>
          <p:cNvPr id="196" name="TextBox 195">
            <a:extLst>
              <a:ext uri="{FF2B5EF4-FFF2-40B4-BE49-F238E27FC236}">
                <a16:creationId xmlns:a16="http://schemas.microsoft.com/office/drawing/2014/main" id="{45EB76F9-B03D-4A33-87D5-402FA7CE0A82}"/>
              </a:ext>
            </a:extLst>
          </p:cNvPr>
          <p:cNvSpPr txBox="1"/>
          <p:nvPr/>
        </p:nvSpPr>
        <p:spPr>
          <a:xfrm>
            <a:off x="9127232" y="2299662"/>
            <a:ext cx="1040728" cy="289441"/>
          </a:xfrm>
          <a:prstGeom prst="roundRect">
            <a:avLst/>
          </a:prstGeom>
          <a:solidFill>
            <a:srgbClr val="858181"/>
          </a:solidFill>
          <a:ln>
            <a:noFill/>
          </a:ln>
        </p:spPr>
        <p:txBody>
          <a:bodyPr wrap="square" lIns="45720" rIns="45720" rtlCol="0">
            <a:spAutoFit/>
          </a:bodyPr>
          <a:lstStyle/>
          <a:p>
            <a:pPr algn="ctr"/>
            <a:r>
              <a:rPr lang="en-US" sz="1100" b="1">
                <a:solidFill>
                  <a:schemeClr val="bg1"/>
                </a:solidFill>
                <a:latin typeface="Arial" panose="020B0604020202020204" pitchFamily="34" charset="0"/>
                <a:cs typeface="Arial" panose="020B0604020202020204" pitchFamily="34" charset="0"/>
              </a:rPr>
              <a:t>Cohort  F</a:t>
            </a:r>
          </a:p>
        </p:txBody>
      </p:sp>
      <p:sp>
        <p:nvSpPr>
          <p:cNvPr id="197" name="TextBox 196">
            <a:extLst>
              <a:ext uri="{FF2B5EF4-FFF2-40B4-BE49-F238E27FC236}">
                <a16:creationId xmlns:a16="http://schemas.microsoft.com/office/drawing/2014/main" id="{41605A0C-C261-410D-AA68-A169EAA0AE61}"/>
              </a:ext>
            </a:extLst>
          </p:cNvPr>
          <p:cNvSpPr txBox="1"/>
          <p:nvPr/>
        </p:nvSpPr>
        <p:spPr>
          <a:xfrm>
            <a:off x="9127232" y="2534153"/>
            <a:ext cx="1040728" cy="230832"/>
          </a:xfrm>
          <a:prstGeom prst="rect">
            <a:avLst/>
          </a:prstGeom>
          <a:noFill/>
        </p:spPr>
        <p:txBody>
          <a:bodyPr wrap="square" rtlCol="0">
            <a:spAutoFit/>
          </a:bodyPr>
          <a:lstStyle/>
          <a:p>
            <a:pPr algn="ctr"/>
            <a:r>
              <a:rPr lang="en-US" sz="900" i="1">
                <a:latin typeface="Arial" panose="020B0604020202020204" pitchFamily="34" charset="0"/>
                <a:cs typeface="Arial" panose="020B0604020202020204" pitchFamily="34" charset="0"/>
              </a:rPr>
              <a:t>4</a:t>
            </a:r>
          </a:p>
        </p:txBody>
      </p:sp>
      <p:sp>
        <p:nvSpPr>
          <p:cNvPr id="198" name="TextBox 197">
            <a:extLst>
              <a:ext uri="{FF2B5EF4-FFF2-40B4-BE49-F238E27FC236}">
                <a16:creationId xmlns:a16="http://schemas.microsoft.com/office/drawing/2014/main" id="{67B4581C-5C34-4D70-808C-A430744D845C}"/>
              </a:ext>
            </a:extLst>
          </p:cNvPr>
          <p:cNvSpPr txBox="1"/>
          <p:nvPr/>
        </p:nvSpPr>
        <p:spPr>
          <a:xfrm>
            <a:off x="7909728" y="2299662"/>
            <a:ext cx="1040728" cy="289441"/>
          </a:xfrm>
          <a:prstGeom prst="roundRect">
            <a:avLst/>
          </a:prstGeom>
          <a:solidFill>
            <a:srgbClr val="858181"/>
          </a:solidFill>
          <a:ln>
            <a:noFill/>
          </a:ln>
        </p:spPr>
        <p:txBody>
          <a:bodyPr wrap="square" lIns="45720" rIns="45720" rtlCol="0">
            <a:spAutoFit/>
          </a:bodyPr>
          <a:lstStyle/>
          <a:p>
            <a:pPr algn="ctr"/>
            <a:r>
              <a:rPr lang="en-US" sz="1100" b="1">
                <a:solidFill>
                  <a:schemeClr val="bg1"/>
                </a:solidFill>
                <a:latin typeface="Arial" panose="020B0604020202020204" pitchFamily="34" charset="0"/>
                <a:cs typeface="Arial" panose="020B0604020202020204" pitchFamily="34" charset="0"/>
              </a:rPr>
              <a:t>Cohort E</a:t>
            </a:r>
          </a:p>
        </p:txBody>
      </p:sp>
      <p:sp>
        <p:nvSpPr>
          <p:cNvPr id="199" name="TextBox 198">
            <a:extLst>
              <a:ext uri="{FF2B5EF4-FFF2-40B4-BE49-F238E27FC236}">
                <a16:creationId xmlns:a16="http://schemas.microsoft.com/office/drawing/2014/main" id="{215CC6BB-E1D0-4017-9032-C0D4D776CA46}"/>
              </a:ext>
            </a:extLst>
          </p:cNvPr>
          <p:cNvSpPr txBox="1"/>
          <p:nvPr/>
        </p:nvSpPr>
        <p:spPr>
          <a:xfrm>
            <a:off x="7909728" y="2534153"/>
            <a:ext cx="1040728" cy="230832"/>
          </a:xfrm>
          <a:prstGeom prst="rect">
            <a:avLst/>
          </a:prstGeom>
          <a:noFill/>
        </p:spPr>
        <p:txBody>
          <a:bodyPr wrap="square" rtlCol="0">
            <a:spAutoFit/>
          </a:bodyPr>
          <a:lstStyle/>
          <a:p>
            <a:pPr algn="ctr"/>
            <a:r>
              <a:rPr lang="en-US" sz="900" i="1">
                <a:latin typeface="Arial" panose="020B0604020202020204" pitchFamily="34" charset="0"/>
                <a:cs typeface="Arial" panose="020B0604020202020204" pitchFamily="34" charset="0"/>
              </a:rPr>
              <a:t>146</a:t>
            </a:r>
          </a:p>
        </p:txBody>
      </p:sp>
      <p:grpSp>
        <p:nvGrpSpPr>
          <p:cNvPr id="200" name="Group 199">
            <a:extLst>
              <a:ext uri="{FF2B5EF4-FFF2-40B4-BE49-F238E27FC236}">
                <a16:creationId xmlns:a16="http://schemas.microsoft.com/office/drawing/2014/main" id="{D3A36534-BC14-4A24-B96C-4F8B6C72D7CA}"/>
              </a:ext>
            </a:extLst>
          </p:cNvPr>
          <p:cNvGrpSpPr/>
          <p:nvPr/>
        </p:nvGrpSpPr>
        <p:grpSpPr>
          <a:xfrm>
            <a:off x="1843172" y="5572173"/>
            <a:ext cx="8043657" cy="365760"/>
            <a:chOff x="1832539" y="5478087"/>
            <a:chExt cx="8043657" cy="365760"/>
          </a:xfrm>
        </p:grpSpPr>
        <p:sp>
          <p:nvSpPr>
            <p:cNvPr id="201" name="Rectangle: Rounded Corners 200">
              <a:extLst>
                <a:ext uri="{FF2B5EF4-FFF2-40B4-BE49-F238E27FC236}">
                  <a16:creationId xmlns:a16="http://schemas.microsoft.com/office/drawing/2014/main" id="{4680F10D-107D-4F30-AF9C-D5AFF48B40A1}"/>
                </a:ext>
              </a:extLst>
            </p:cNvPr>
            <p:cNvSpPr/>
            <p:nvPr/>
          </p:nvSpPr>
          <p:spPr>
            <a:xfrm>
              <a:off x="5699593" y="5478087"/>
              <a:ext cx="457200" cy="365760"/>
            </a:xfrm>
            <a:prstGeom prst="roundRect">
              <a:avLst/>
            </a:prstGeom>
            <a:solidFill>
              <a:srgbClr val="FFDB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3.4</a:t>
              </a:r>
            </a:p>
          </p:txBody>
        </p:sp>
        <p:sp>
          <p:nvSpPr>
            <p:cNvPr id="202" name="Rectangle: Rounded Corners 201">
              <a:extLst>
                <a:ext uri="{FF2B5EF4-FFF2-40B4-BE49-F238E27FC236}">
                  <a16:creationId xmlns:a16="http://schemas.microsoft.com/office/drawing/2014/main" id="{06194343-5D04-493F-B157-13B2243DF683}"/>
                </a:ext>
              </a:extLst>
            </p:cNvPr>
            <p:cNvSpPr/>
            <p:nvPr/>
          </p:nvSpPr>
          <p:spPr>
            <a:xfrm>
              <a:off x="4535428" y="5478087"/>
              <a:ext cx="457200" cy="365760"/>
            </a:xfrm>
            <a:prstGeom prst="roundRect">
              <a:avLst/>
            </a:prstGeom>
            <a:solidFill>
              <a:srgbClr val="FFDB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3.6</a:t>
              </a:r>
            </a:p>
          </p:txBody>
        </p:sp>
        <p:sp>
          <p:nvSpPr>
            <p:cNvPr id="203" name="Rectangle: Rounded Corners 202">
              <a:extLst>
                <a:ext uri="{FF2B5EF4-FFF2-40B4-BE49-F238E27FC236}">
                  <a16:creationId xmlns:a16="http://schemas.microsoft.com/office/drawing/2014/main" id="{CB90C3FB-153D-48DE-BFFF-4206EF821783}"/>
                </a:ext>
              </a:extLst>
            </p:cNvPr>
            <p:cNvSpPr/>
            <p:nvPr/>
          </p:nvSpPr>
          <p:spPr>
            <a:xfrm>
              <a:off x="3318572" y="5478087"/>
              <a:ext cx="457200" cy="365760"/>
            </a:xfrm>
            <a:prstGeom prst="roundRect">
              <a:avLst/>
            </a:prstGeom>
            <a:solidFill>
              <a:srgbClr val="FFDB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3.2</a:t>
              </a:r>
            </a:p>
          </p:txBody>
        </p:sp>
        <p:sp>
          <p:nvSpPr>
            <p:cNvPr id="204" name="Rectangle: Rounded Corners 203">
              <a:extLst>
                <a:ext uri="{FF2B5EF4-FFF2-40B4-BE49-F238E27FC236}">
                  <a16:creationId xmlns:a16="http://schemas.microsoft.com/office/drawing/2014/main" id="{CC61E524-72D3-4140-BC48-DB7602D51027}"/>
                </a:ext>
              </a:extLst>
            </p:cNvPr>
            <p:cNvSpPr/>
            <p:nvPr/>
          </p:nvSpPr>
          <p:spPr>
            <a:xfrm>
              <a:off x="6983990" y="5478087"/>
              <a:ext cx="457200" cy="365760"/>
            </a:xfrm>
            <a:prstGeom prst="roundRect">
              <a:avLst/>
            </a:prstGeom>
            <a:solidFill>
              <a:srgbClr val="FFDB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3.4</a:t>
              </a:r>
            </a:p>
          </p:txBody>
        </p:sp>
        <p:sp>
          <p:nvSpPr>
            <p:cNvPr id="205" name="TextBox 204">
              <a:extLst>
                <a:ext uri="{FF2B5EF4-FFF2-40B4-BE49-F238E27FC236}">
                  <a16:creationId xmlns:a16="http://schemas.microsoft.com/office/drawing/2014/main" id="{92E4D3EA-76A6-4849-95FC-88BE26F56C11}"/>
                </a:ext>
              </a:extLst>
            </p:cNvPr>
            <p:cNvSpPr txBox="1"/>
            <p:nvPr/>
          </p:nvSpPr>
          <p:spPr>
            <a:xfrm>
              <a:off x="1832539" y="5526303"/>
              <a:ext cx="1133781" cy="280928"/>
            </a:xfrm>
            <a:prstGeom prst="roundRect">
              <a:avLst/>
            </a:prstGeom>
            <a:noFill/>
            <a:ln>
              <a:noFill/>
            </a:ln>
          </p:spPr>
          <p:txBody>
            <a:bodyPr wrap="square" lIns="91440" rIns="0" rtlCol="0">
              <a:spAutoFit/>
            </a:bodyPr>
            <a:lstStyle/>
            <a:p>
              <a:r>
                <a:rPr lang="en-US" sz="1050" b="1">
                  <a:latin typeface="Arial" panose="020B0604020202020204" pitchFamily="34" charset="0"/>
                  <a:cs typeface="Arial" panose="020B0604020202020204" pitchFamily="34" charset="0"/>
                </a:rPr>
                <a:t>Average Score</a:t>
              </a:r>
            </a:p>
          </p:txBody>
        </p:sp>
        <p:sp>
          <p:nvSpPr>
            <p:cNvPr id="206" name="Rectangle: Rounded Corners 205">
              <a:extLst>
                <a:ext uri="{FF2B5EF4-FFF2-40B4-BE49-F238E27FC236}">
                  <a16:creationId xmlns:a16="http://schemas.microsoft.com/office/drawing/2014/main" id="{F0DE1CC9-8134-46B3-83D8-105955F65F73}"/>
                </a:ext>
              </a:extLst>
            </p:cNvPr>
            <p:cNvSpPr/>
            <p:nvPr/>
          </p:nvSpPr>
          <p:spPr>
            <a:xfrm>
              <a:off x="9418996" y="5478087"/>
              <a:ext cx="457200" cy="365760"/>
            </a:xfrm>
            <a:prstGeom prst="roundRect">
              <a:avLst/>
            </a:prstGeom>
            <a:solidFill>
              <a:srgbClr val="FFDB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3.9</a:t>
              </a:r>
            </a:p>
          </p:txBody>
        </p:sp>
        <p:sp>
          <p:nvSpPr>
            <p:cNvPr id="207" name="Rectangle: Rounded Corners 206">
              <a:extLst>
                <a:ext uri="{FF2B5EF4-FFF2-40B4-BE49-F238E27FC236}">
                  <a16:creationId xmlns:a16="http://schemas.microsoft.com/office/drawing/2014/main" id="{094DFF1D-C4A3-4FC6-84A3-F011B787A2F2}"/>
                </a:ext>
              </a:extLst>
            </p:cNvPr>
            <p:cNvSpPr/>
            <p:nvPr/>
          </p:nvSpPr>
          <p:spPr>
            <a:xfrm>
              <a:off x="8201492" y="5478087"/>
              <a:ext cx="457200" cy="365760"/>
            </a:xfrm>
            <a:prstGeom prst="roundRect">
              <a:avLst/>
            </a:prstGeom>
            <a:solidFill>
              <a:srgbClr val="FFDB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3.7</a:t>
              </a:r>
            </a:p>
          </p:txBody>
        </p:sp>
      </p:grpSp>
      <p:sp>
        <p:nvSpPr>
          <p:cNvPr id="208" name="Freeform 448">
            <a:extLst>
              <a:ext uri="{FF2B5EF4-FFF2-40B4-BE49-F238E27FC236}">
                <a16:creationId xmlns:a16="http://schemas.microsoft.com/office/drawing/2014/main" id="{F1F96E0D-1A1A-4C30-B549-1D465D3C83DC}"/>
              </a:ext>
            </a:extLst>
          </p:cNvPr>
          <p:cNvSpPr>
            <a:spLocks noEditPoints="1"/>
          </p:cNvSpPr>
          <p:nvPr/>
        </p:nvSpPr>
        <p:spPr bwMode="auto">
          <a:xfrm>
            <a:off x="8153442" y="1777312"/>
            <a:ext cx="528252" cy="458534"/>
          </a:xfrm>
          <a:custGeom>
            <a:avLst/>
            <a:gdLst>
              <a:gd name="T0" fmla="*/ 563 w 590"/>
              <a:gd name="T1" fmla="*/ 205 h 514"/>
              <a:gd name="T2" fmla="*/ 529 w 590"/>
              <a:gd name="T3" fmla="*/ 30 h 514"/>
              <a:gd name="T4" fmla="*/ 528 w 590"/>
              <a:gd name="T5" fmla="*/ 24 h 514"/>
              <a:gd name="T6" fmla="*/ 524 w 590"/>
              <a:gd name="T7" fmla="*/ 14 h 514"/>
              <a:gd name="T8" fmla="*/ 516 w 590"/>
              <a:gd name="T9" fmla="*/ 5 h 514"/>
              <a:gd name="T10" fmla="*/ 505 w 590"/>
              <a:gd name="T11" fmla="*/ 1 h 514"/>
              <a:gd name="T12" fmla="*/ 500 w 590"/>
              <a:gd name="T13" fmla="*/ 0 h 514"/>
              <a:gd name="T14" fmla="*/ 488 w 590"/>
              <a:gd name="T15" fmla="*/ 3 h 514"/>
              <a:gd name="T16" fmla="*/ 478 w 590"/>
              <a:gd name="T17" fmla="*/ 8 h 514"/>
              <a:gd name="T18" fmla="*/ 472 w 590"/>
              <a:gd name="T19" fmla="*/ 18 h 514"/>
              <a:gd name="T20" fmla="*/ 470 w 590"/>
              <a:gd name="T21" fmla="*/ 30 h 514"/>
              <a:gd name="T22" fmla="*/ 420 w 590"/>
              <a:gd name="T23" fmla="*/ 205 h 514"/>
              <a:gd name="T24" fmla="*/ 314 w 590"/>
              <a:gd name="T25" fmla="*/ 205 h 514"/>
              <a:gd name="T26" fmla="*/ 300 w 590"/>
              <a:gd name="T27" fmla="*/ 136 h 514"/>
              <a:gd name="T28" fmla="*/ 185 w 590"/>
              <a:gd name="T29" fmla="*/ 205 h 514"/>
              <a:gd name="T30" fmla="*/ 79 w 590"/>
              <a:gd name="T31" fmla="*/ 205 h 514"/>
              <a:gd name="T32" fmla="*/ 27 w 590"/>
              <a:gd name="T33" fmla="*/ 489 h 514"/>
              <a:gd name="T34" fmla="*/ 0 w 590"/>
              <a:gd name="T35" fmla="*/ 514 h 514"/>
              <a:gd name="T36" fmla="*/ 590 w 590"/>
              <a:gd name="T37" fmla="*/ 489 h 514"/>
              <a:gd name="T38" fmla="*/ 206 w 590"/>
              <a:gd name="T39" fmla="*/ 416 h 514"/>
              <a:gd name="T40" fmla="*/ 130 w 590"/>
              <a:gd name="T41" fmla="*/ 370 h 514"/>
              <a:gd name="T42" fmla="*/ 206 w 590"/>
              <a:gd name="T43" fmla="*/ 416 h 514"/>
              <a:gd name="T44" fmla="*/ 130 w 590"/>
              <a:gd name="T45" fmla="*/ 328 h 514"/>
              <a:gd name="T46" fmla="*/ 206 w 590"/>
              <a:gd name="T47" fmla="*/ 281 h 514"/>
              <a:gd name="T48" fmla="*/ 333 w 590"/>
              <a:gd name="T49" fmla="*/ 416 h 514"/>
              <a:gd name="T50" fmla="*/ 256 w 590"/>
              <a:gd name="T51" fmla="*/ 370 h 514"/>
              <a:gd name="T52" fmla="*/ 333 w 590"/>
              <a:gd name="T53" fmla="*/ 416 h 514"/>
              <a:gd name="T54" fmla="*/ 256 w 590"/>
              <a:gd name="T55" fmla="*/ 328 h 514"/>
              <a:gd name="T56" fmla="*/ 333 w 590"/>
              <a:gd name="T57" fmla="*/ 281 h 514"/>
              <a:gd name="T58" fmla="*/ 459 w 590"/>
              <a:gd name="T59" fmla="*/ 416 h 514"/>
              <a:gd name="T60" fmla="*/ 384 w 590"/>
              <a:gd name="T61" fmla="*/ 370 h 514"/>
              <a:gd name="T62" fmla="*/ 459 w 590"/>
              <a:gd name="T63" fmla="*/ 416 h 514"/>
              <a:gd name="T64" fmla="*/ 384 w 590"/>
              <a:gd name="T65" fmla="*/ 328 h 514"/>
              <a:gd name="T66" fmla="*/ 459 w 590"/>
              <a:gd name="T67" fmla="*/ 2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0" h="514">
                <a:moveTo>
                  <a:pt x="563" y="489"/>
                </a:moveTo>
                <a:lnTo>
                  <a:pt x="563" y="205"/>
                </a:lnTo>
                <a:lnTo>
                  <a:pt x="529" y="205"/>
                </a:lnTo>
                <a:lnTo>
                  <a:pt x="529" y="30"/>
                </a:lnTo>
                <a:lnTo>
                  <a:pt x="529" y="30"/>
                </a:lnTo>
                <a:lnTo>
                  <a:pt x="528" y="24"/>
                </a:lnTo>
                <a:lnTo>
                  <a:pt x="526" y="18"/>
                </a:lnTo>
                <a:lnTo>
                  <a:pt x="524" y="14"/>
                </a:lnTo>
                <a:lnTo>
                  <a:pt x="520" y="8"/>
                </a:lnTo>
                <a:lnTo>
                  <a:pt x="516" y="5"/>
                </a:lnTo>
                <a:lnTo>
                  <a:pt x="511" y="3"/>
                </a:lnTo>
                <a:lnTo>
                  <a:pt x="505" y="1"/>
                </a:lnTo>
                <a:lnTo>
                  <a:pt x="500" y="0"/>
                </a:lnTo>
                <a:lnTo>
                  <a:pt x="500" y="0"/>
                </a:lnTo>
                <a:lnTo>
                  <a:pt x="493" y="1"/>
                </a:lnTo>
                <a:lnTo>
                  <a:pt x="488" y="3"/>
                </a:lnTo>
                <a:lnTo>
                  <a:pt x="483" y="5"/>
                </a:lnTo>
                <a:lnTo>
                  <a:pt x="478" y="8"/>
                </a:lnTo>
                <a:lnTo>
                  <a:pt x="475" y="14"/>
                </a:lnTo>
                <a:lnTo>
                  <a:pt x="472" y="18"/>
                </a:lnTo>
                <a:lnTo>
                  <a:pt x="470" y="24"/>
                </a:lnTo>
                <a:lnTo>
                  <a:pt x="470" y="30"/>
                </a:lnTo>
                <a:lnTo>
                  <a:pt x="470" y="205"/>
                </a:lnTo>
                <a:lnTo>
                  <a:pt x="420" y="205"/>
                </a:lnTo>
                <a:lnTo>
                  <a:pt x="420" y="136"/>
                </a:lnTo>
                <a:lnTo>
                  <a:pt x="314" y="205"/>
                </a:lnTo>
                <a:lnTo>
                  <a:pt x="300" y="205"/>
                </a:lnTo>
                <a:lnTo>
                  <a:pt x="300" y="136"/>
                </a:lnTo>
                <a:lnTo>
                  <a:pt x="192" y="205"/>
                </a:lnTo>
                <a:lnTo>
                  <a:pt x="185" y="205"/>
                </a:lnTo>
                <a:lnTo>
                  <a:pt x="185" y="136"/>
                </a:lnTo>
                <a:lnTo>
                  <a:pt x="79" y="205"/>
                </a:lnTo>
                <a:lnTo>
                  <a:pt x="27" y="205"/>
                </a:lnTo>
                <a:lnTo>
                  <a:pt x="27" y="489"/>
                </a:lnTo>
                <a:lnTo>
                  <a:pt x="0" y="489"/>
                </a:lnTo>
                <a:lnTo>
                  <a:pt x="0" y="514"/>
                </a:lnTo>
                <a:lnTo>
                  <a:pt x="590" y="514"/>
                </a:lnTo>
                <a:lnTo>
                  <a:pt x="590" y="489"/>
                </a:lnTo>
                <a:lnTo>
                  <a:pt x="563" y="489"/>
                </a:lnTo>
                <a:close/>
                <a:moveTo>
                  <a:pt x="206" y="416"/>
                </a:moveTo>
                <a:lnTo>
                  <a:pt x="130" y="416"/>
                </a:lnTo>
                <a:lnTo>
                  <a:pt x="130" y="370"/>
                </a:lnTo>
                <a:lnTo>
                  <a:pt x="206" y="370"/>
                </a:lnTo>
                <a:lnTo>
                  <a:pt x="206" y="416"/>
                </a:lnTo>
                <a:close/>
                <a:moveTo>
                  <a:pt x="206" y="328"/>
                </a:moveTo>
                <a:lnTo>
                  <a:pt x="130" y="328"/>
                </a:lnTo>
                <a:lnTo>
                  <a:pt x="130" y="281"/>
                </a:lnTo>
                <a:lnTo>
                  <a:pt x="206" y="281"/>
                </a:lnTo>
                <a:lnTo>
                  <a:pt x="206" y="328"/>
                </a:lnTo>
                <a:close/>
                <a:moveTo>
                  <a:pt x="333" y="416"/>
                </a:moveTo>
                <a:lnTo>
                  <a:pt x="256" y="416"/>
                </a:lnTo>
                <a:lnTo>
                  <a:pt x="256" y="370"/>
                </a:lnTo>
                <a:lnTo>
                  <a:pt x="333" y="370"/>
                </a:lnTo>
                <a:lnTo>
                  <a:pt x="333" y="416"/>
                </a:lnTo>
                <a:close/>
                <a:moveTo>
                  <a:pt x="333" y="328"/>
                </a:moveTo>
                <a:lnTo>
                  <a:pt x="256" y="328"/>
                </a:lnTo>
                <a:lnTo>
                  <a:pt x="256" y="281"/>
                </a:lnTo>
                <a:lnTo>
                  <a:pt x="333" y="281"/>
                </a:lnTo>
                <a:lnTo>
                  <a:pt x="333" y="328"/>
                </a:lnTo>
                <a:close/>
                <a:moveTo>
                  <a:pt x="459" y="416"/>
                </a:moveTo>
                <a:lnTo>
                  <a:pt x="384" y="416"/>
                </a:lnTo>
                <a:lnTo>
                  <a:pt x="384" y="370"/>
                </a:lnTo>
                <a:lnTo>
                  <a:pt x="459" y="370"/>
                </a:lnTo>
                <a:lnTo>
                  <a:pt x="459" y="416"/>
                </a:lnTo>
                <a:close/>
                <a:moveTo>
                  <a:pt x="459" y="328"/>
                </a:moveTo>
                <a:lnTo>
                  <a:pt x="384" y="328"/>
                </a:lnTo>
                <a:lnTo>
                  <a:pt x="384" y="281"/>
                </a:lnTo>
                <a:lnTo>
                  <a:pt x="459" y="281"/>
                </a:lnTo>
                <a:lnTo>
                  <a:pt x="459" y="32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 name="Freeform 14">
            <a:extLst>
              <a:ext uri="{FF2B5EF4-FFF2-40B4-BE49-F238E27FC236}">
                <a16:creationId xmlns:a16="http://schemas.microsoft.com/office/drawing/2014/main" id="{3B052B3C-8464-4B15-9185-7E2E1974ED10}"/>
              </a:ext>
            </a:extLst>
          </p:cNvPr>
          <p:cNvSpPr>
            <a:spLocks noEditPoints="1"/>
          </p:cNvSpPr>
          <p:nvPr/>
        </p:nvSpPr>
        <p:spPr bwMode="auto">
          <a:xfrm>
            <a:off x="3404545" y="1822868"/>
            <a:ext cx="321672" cy="407490"/>
          </a:xfrm>
          <a:custGeom>
            <a:avLst/>
            <a:gdLst>
              <a:gd name="T0" fmla="*/ 253 w 253"/>
              <a:gd name="T1" fmla="*/ 0 h 269"/>
              <a:gd name="T2" fmla="*/ 152 w 253"/>
              <a:gd name="T3" fmla="*/ 269 h 269"/>
              <a:gd name="T4" fmla="*/ 102 w 253"/>
              <a:gd name="T5" fmla="*/ 216 h 269"/>
              <a:gd name="T6" fmla="*/ 0 w 253"/>
              <a:gd name="T7" fmla="*/ 269 h 269"/>
              <a:gd name="T8" fmla="*/ 24 w 253"/>
              <a:gd name="T9" fmla="*/ 156 h 269"/>
              <a:gd name="T10" fmla="*/ 77 w 253"/>
              <a:gd name="T11" fmla="*/ 186 h 269"/>
              <a:gd name="T12" fmla="*/ 24 w 253"/>
              <a:gd name="T13" fmla="*/ 156 h 269"/>
              <a:gd name="T14" fmla="*/ 230 w 253"/>
              <a:gd name="T15" fmla="*/ 199 h 269"/>
              <a:gd name="T16" fmla="*/ 176 w 253"/>
              <a:gd name="T17" fmla="*/ 229 h 269"/>
              <a:gd name="T18" fmla="*/ 24 w 253"/>
              <a:gd name="T19" fmla="*/ 199 h 269"/>
              <a:gd name="T20" fmla="*/ 77 w 253"/>
              <a:gd name="T21" fmla="*/ 229 h 269"/>
              <a:gd name="T22" fmla="*/ 24 w 253"/>
              <a:gd name="T23" fmla="*/ 199 h 269"/>
              <a:gd name="T24" fmla="*/ 77 w 253"/>
              <a:gd name="T25" fmla="*/ 28 h 269"/>
              <a:gd name="T26" fmla="*/ 24 w 253"/>
              <a:gd name="T27" fmla="*/ 58 h 269"/>
              <a:gd name="T28" fmla="*/ 94 w 253"/>
              <a:gd name="T29" fmla="*/ 28 h 269"/>
              <a:gd name="T30" fmla="*/ 159 w 253"/>
              <a:gd name="T31" fmla="*/ 58 h 269"/>
              <a:gd name="T32" fmla="*/ 94 w 253"/>
              <a:gd name="T33" fmla="*/ 28 h 269"/>
              <a:gd name="T34" fmla="*/ 230 w 253"/>
              <a:gd name="T35" fmla="*/ 28 h 269"/>
              <a:gd name="T36" fmla="*/ 176 w 253"/>
              <a:gd name="T37" fmla="*/ 58 h 269"/>
              <a:gd name="T38" fmla="*/ 24 w 253"/>
              <a:gd name="T39" fmla="*/ 71 h 269"/>
              <a:gd name="T40" fmla="*/ 77 w 253"/>
              <a:gd name="T41" fmla="*/ 100 h 269"/>
              <a:gd name="T42" fmla="*/ 24 w 253"/>
              <a:gd name="T43" fmla="*/ 71 h 269"/>
              <a:gd name="T44" fmla="*/ 159 w 253"/>
              <a:gd name="T45" fmla="*/ 71 h 269"/>
              <a:gd name="T46" fmla="*/ 94 w 253"/>
              <a:gd name="T47" fmla="*/ 100 h 269"/>
              <a:gd name="T48" fmla="*/ 176 w 253"/>
              <a:gd name="T49" fmla="*/ 71 h 269"/>
              <a:gd name="T50" fmla="*/ 230 w 253"/>
              <a:gd name="T51" fmla="*/ 100 h 269"/>
              <a:gd name="T52" fmla="*/ 176 w 253"/>
              <a:gd name="T53" fmla="*/ 71 h 269"/>
              <a:gd name="T54" fmla="*/ 77 w 253"/>
              <a:gd name="T55" fmla="*/ 114 h 269"/>
              <a:gd name="T56" fmla="*/ 24 w 253"/>
              <a:gd name="T57" fmla="*/ 143 h 269"/>
              <a:gd name="T58" fmla="*/ 94 w 253"/>
              <a:gd name="T59" fmla="*/ 114 h 269"/>
              <a:gd name="T60" fmla="*/ 159 w 253"/>
              <a:gd name="T61" fmla="*/ 143 h 269"/>
              <a:gd name="T62" fmla="*/ 94 w 253"/>
              <a:gd name="T63" fmla="*/ 114 h 269"/>
              <a:gd name="T64" fmla="*/ 230 w 253"/>
              <a:gd name="T65" fmla="*/ 114 h 269"/>
              <a:gd name="T66" fmla="*/ 176 w 253"/>
              <a:gd name="T67" fmla="*/ 143 h 269"/>
              <a:gd name="T68" fmla="*/ 94 w 253"/>
              <a:gd name="T69" fmla="*/ 156 h 269"/>
              <a:gd name="T70" fmla="*/ 159 w 253"/>
              <a:gd name="T71" fmla="*/ 186 h 269"/>
              <a:gd name="T72" fmla="*/ 94 w 253"/>
              <a:gd name="T73" fmla="*/ 156 h 269"/>
              <a:gd name="T74" fmla="*/ 230 w 253"/>
              <a:gd name="T75" fmla="*/ 156 h 269"/>
              <a:gd name="T76" fmla="*/ 176 w 253"/>
              <a:gd name="T77" fmla="*/ 18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269">
                <a:moveTo>
                  <a:pt x="0" y="0"/>
                </a:moveTo>
                <a:cubicBezTo>
                  <a:pt x="253" y="0"/>
                  <a:pt x="253" y="0"/>
                  <a:pt x="253" y="0"/>
                </a:cubicBezTo>
                <a:cubicBezTo>
                  <a:pt x="253" y="269"/>
                  <a:pt x="253" y="269"/>
                  <a:pt x="253" y="269"/>
                </a:cubicBezTo>
                <a:cubicBezTo>
                  <a:pt x="152" y="269"/>
                  <a:pt x="152" y="269"/>
                  <a:pt x="152" y="269"/>
                </a:cubicBezTo>
                <a:cubicBezTo>
                  <a:pt x="152" y="216"/>
                  <a:pt x="152" y="216"/>
                  <a:pt x="152" y="216"/>
                </a:cubicBezTo>
                <a:cubicBezTo>
                  <a:pt x="152" y="200"/>
                  <a:pt x="102" y="200"/>
                  <a:pt x="102" y="216"/>
                </a:cubicBezTo>
                <a:cubicBezTo>
                  <a:pt x="102" y="269"/>
                  <a:pt x="102" y="269"/>
                  <a:pt x="102" y="269"/>
                </a:cubicBezTo>
                <a:cubicBezTo>
                  <a:pt x="0" y="269"/>
                  <a:pt x="0" y="269"/>
                  <a:pt x="0" y="269"/>
                </a:cubicBezTo>
                <a:lnTo>
                  <a:pt x="0" y="0"/>
                </a:lnTo>
                <a:close/>
                <a:moveTo>
                  <a:pt x="24" y="156"/>
                </a:moveTo>
                <a:cubicBezTo>
                  <a:pt x="77" y="156"/>
                  <a:pt x="77" y="156"/>
                  <a:pt x="77" y="156"/>
                </a:cubicBezTo>
                <a:cubicBezTo>
                  <a:pt x="77" y="186"/>
                  <a:pt x="77" y="186"/>
                  <a:pt x="77" y="186"/>
                </a:cubicBezTo>
                <a:cubicBezTo>
                  <a:pt x="24" y="186"/>
                  <a:pt x="24" y="186"/>
                  <a:pt x="24" y="186"/>
                </a:cubicBezTo>
                <a:lnTo>
                  <a:pt x="24" y="156"/>
                </a:lnTo>
                <a:close/>
                <a:moveTo>
                  <a:pt x="176" y="199"/>
                </a:moveTo>
                <a:cubicBezTo>
                  <a:pt x="230" y="199"/>
                  <a:pt x="230" y="199"/>
                  <a:pt x="230" y="199"/>
                </a:cubicBezTo>
                <a:cubicBezTo>
                  <a:pt x="230" y="229"/>
                  <a:pt x="230" y="229"/>
                  <a:pt x="230" y="229"/>
                </a:cubicBezTo>
                <a:cubicBezTo>
                  <a:pt x="176" y="229"/>
                  <a:pt x="176" y="229"/>
                  <a:pt x="176" y="229"/>
                </a:cubicBezTo>
                <a:lnTo>
                  <a:pt x="176" y="199"/>
                </a:lnTo>
                <a:close/>
                <a:moveTo>
                  <a:pt x="24" y="199"/>
                </a:moveTo>
                <a:cubicBezTo>
                  <a:pt x="77" y="199"/>
                  <a:pt x="77" y="199"/>
                  <a:pt x="77" y="199"/>
                </a:cubicBezTo>
                <a:cubicBezTo>
                  <a:pt x="77" y="229"/>
                  <a:pt x="77" y="229"/>
                  <a:pt x="77" y="229"/>
                </a:cubicBezTo>
                <a:cubicBezTo>
                  <a:pt x="24" y="229"/>
                  <a:pt x="24" y="229"/>
                  <a:pt x="24" y="229"/>
                </a:cubicBezTo>
                <a:lnTo>
                  <a:pt x="24" y="199"/>
                </a:lnTo>
                <a:close/>
                <a:moveTo>
                  <a:pt x="24" y="28"/>
                </a:moveTo>
                <a:cubicBezTo>
                  <a:pt x="77" y="28"/>
                  <a:pt x="77" y="28"/>
                  <a:pt x="77" y="28"/>
                </a:cubicBezTo>
                <a:cubicBezTo>
                  <a:pt x="77" y="58"/>
                  <a:pt x="77" y="58"/>
                  <a:pt x="77" y="58"/>
                </a:cubicBezTo>
                <a:cubicBezTo>
                  <a:pt x="24" y="58"/>
                  <a:pt x="24" y="58"/>
                  <a:pt x="24" y="58"/>
                </a:cubicBezTo>
                <a:lnTo>
                  <a:pt x="24" y="28"/>
                </a:lnTo>
                <a:close/>
                <a:moveTo>
                  <a:pt x="94" y="28"/>
                </a:moveTo>
                <a:cubicBezTo>
                  <a:pt x="159" y="28"/>
                  <a:pt x="159" y="28"/>
                  <a:pt x="159" y="28"/>
                </a:cubicBezTo>
                <a:cubicBezTo>
                  <a:pt x="159" y="58"/>
                  <a:pt x="159" y="58"/>
                  <a:pt x="159" y="58"/>
                </a:cubicBezTo>
                <a:cubicBezTo>
                  <a:pt x="94" y="58"/>
                  <a:pt x="94" y="58"/>
                  <a:pt x="94" y="58"/>
                </a:cubicBezTo>
                <a:lnTo>
                  <a:pt x="94" y="28"/>
                </a:lnTo>
                <a:close/>
                <a:moveTo>
                  <a:pt x="176" y="28"/>
                </a:moveTo>
                <a:cubicBezTo>
                  <a:pt x="230" y="28"/>
                  <a:pt x="230" y="28"/>
                  <a:pt x="230" y="28"/>
                </a:cubicBezTo>
                <a:cubicBezTo>
                  <a:pt x="230" y="58"/>
                  <a:pt x="230" y="58"/>
                  <a:pt x="230" y="58"/>
                </a:cubicBezTo>
                <a:cubicBezTo>
                  <a:pt x="176" y="58"/>
                  <a:pt x="176" y="58"/>
                  <a:pt x="176" y="58"/>
                </a:cubicBezTo>
                <a:lnTo>
                  <a:pt x="176" y="28"/>
                </a:lnTo>
                <a:close/>
                <a:moveTo>
                  <a:pt x="24" y="71"/>
                </a:moveTo>
                <a:cubicBezTo>
                  <a:pt x="77" y="71"/>
                  <a:pt x="77" y="71"/>
                  <a:pt x="77" y="71"/>
                </a:cubicBezTo>
                <a:cubicBezTo>
                  <a:pt x="77" y="100"/>
                  <a:pt x="77" y="100"/>
                  <a:pt x="77" y="100"/>
                </a:cubicBezTo>
                <a:cubicBezTo>
                  <a:pt x="24" y="100"/>
                  <a:pt x="24" y="100"/>
                  <a:pt x="24" y="100"/>
                </a:cubicBezTo>
                <a:lnTo>
                  <a:pt x="24" y="71"/>
                </a:lnTo>
                <a:close/>
                <a:moveTo>
                  <a:pt x="94" y="71"/>
                </a:moveTo>
                <a:cubicBezTo>
                  <a:pt x="159" y="71"/>
                  <a:pt x="159" y="71"/>
                  <a:pt x="159" y="71"/>
                </a:cubicBezTo>
                <a:cubicBezTo>
                  <a:pt x="159" y="100"/>
                  <a:pt x="159" y="100"/>
                  <a:pt x="159" y="100"/>
                </a:cubicBezTo>
                <a:cubicBezTo>
                  <a:pt x="94" y="100"/>
                  <a:pt x="94" y="100"/>
                  <a:pt x="94" y="100"/>
                </a:cubicBezTo>
                <a:lnTo>
                  <a:pt x="94" y="71"/>
                </a:lnTo>
                <a:close/>
                <a:moveTo>
                  <a:pt x="176" y="71"/>
                </a:moveTo>
                <a:cubicBezTo>
                  <a:pt x="230" y="71"/>
                  <a:pt x="230" y="71"/>
                  <a:pt x="230" y="71"/>
                </a:cubicBezTo>
                <a:cubicBezTo>
                  <a:pt x="230" y="100"/>
                  <a:pt x="230" y="100"/>
                  <a:pt x="230" y="100"/>
                </a:cubicBezTo>
                <a:cubicBezTo>
                  <a:pt x="176" y="100"/>
                  <a:pt x="176" y="100"/>
                  <a:pt x="176" y="100"/>
                </a:cubicBezTo>
                <a:lnTo>
                  <a:pt x="176" y="71"/>
                </a:lnTo>
                <a:close/>
                <a:moveTo>
                  <a:pt x="24" y="114"/>
                </a:moveTo>
                <a:cubicBezTo>
                  <a:pt x="77" y="114"/>
                  <a:pt x="77" y="114"/>
                  <a:pt x="77" y="114"/>
                </a:cubicBezTo>
                <a:cubicBezTo>
                  <a:pt x="77" y="143"/>
                  <a:pt x="77" y="143"/>
                  <a:pt x="77" y="143"/>
                </a:cubicBezTo>
                <a:cubicBezTo>
                  <a:pt x="24" y="143"/>
                  <a:pt x="24" y="143"/>
                  <a:pt x="24" y="143"/>
                </a:cubicBezTo>
                <a:lnTo>
                  <a:pt x="24" y="114"/>
                </a:lnTo>
                <a:close/>
                <a:moveTo>
                  <a:pt x="94" y="114"/>
                </a:moveTo>
                <a:cubicBezTo>
                  <a:pt x="159" y="114"/>
                  <a:pt x="159" y="114"/>
                  <a:pt x="159" y="114"/>
                </a:cubicBezTo>
                <a:cubicBezTo>
                  <a:pt x="159" y="143"/>
                  <a:pt x="159" y="143"/>
                  <a:pt x="159" y="143"/>
                </a:cubicBezTo>
                <a:cubicBezTo>
                  <a:pt x="94" y="143"/>
                  <a:pt x="94" y="143"/>
                  <a:pt x="94" y="143"/>
                </a:cubicBezTo>
                <a:lnTo>
                  <a:pt x="94" y="114"/>
                </a:lnTo>
                <a:close/>
                <a:moveTo>
                  <a:pt x="176" y="114"/>
                </a:moveTo>
                <a:cubicBezTo>
                  <a:pt x="230" y="114"/>
                  <a:pt x="230" y="114"/>
                  <a:pt x="230" y="114"/>
                </a:cubicBezTo>
                <a:cubicBezTo>
                  <a:pt x="230" y="143"/>
                  <a:pt x="230" y="143"/>
                  <a:pt x="230" y="143"/>
                </a:cubicBezTo>
                <a:cubicBezTo>
                  <a:pt x="176" y="143"/>
                  <a:pt x="176" y="143"/>
                  <a:pt x="176" y="143"/>
                </a:cubicBezTo>
                <a:lnTo>
                  <a:pt x="176" y="114"/>
                </a:lnTo>
                <a:close/>
                <a:moveTo>
                  <a:pt x="94" y="156"/>
                </a:moveTo>
                <a:cubicBezTo>
                  <a:pt x="159" y="156"/>
                  <a:pt x="159" y="156"/>
                  <a:pt x="159" y="156"/>
                </a:cubicBezTo>
                <a:cubicBezTo>
                  <a:pt x="159" y="186"/>
                  <a:pt x="159" y="186"/>
                  <a:pt x="159" y="186"/>
                </a:cubicBezTo>
                <a:cubicBezTo>
                  <a:pt x="94" y="186"/>
                  <a:pt x="94" y="186"/>
                  <a:pt x="94" y="186"/>
                </a:cubicBezTo>
                <a:lnTo>
                  <a:pt x="94" y="156"/>
                </a:lnTo>
                <a:close/>
                <a:moveTo>
                  <a:pt x="176" y="156"/>
                </a:moveTo>
                <a:cubicBezTo>
                  <a:pt x="230" y="156"/>
                  <a:pt x="230" y="156"/>
                  <a:pt x="230" y="156"/>
                </a:cubicBezTo>
                <a:cubicBezTo>
                  <a:pt x="230" y="186"/>
                  <a:pt x="230" y="186"/>
                  <a:pt x="230" y="186"/>
                </a:cubicBezTo>
                <a:cubicBezTo>
                  <a:pt x="176" y="186"/>
                  <a:pt x="176" y="186"/>
                  <a:pt x="176" y="186"/>
                </a:cubicBezTo>
                <a:lnTo>
                  <a:pt x="176" y="156"/>
                </a:lnTo>
                <a:close/>
              </a:path>
            </a:pathLst>
          </a:custGeom>
          <a:solidFill>
            <a:schemeClr val="accent4"/>
          </a:solidFill>
          <a:ln w="12700">
            <a:solidFill>
              <a:schemeClr val="accent4"/>
            </a:solid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10" name="Group 209">
            <a:extLst>
              <a:ext uri="{FF2B5EF4-FFF2-40B4-BE49-F238E27FC236}">
                <a16:creationId xmlns:a16="http://schemas.microsoft.com/office/drawing/2014/main" id="{2947263F-4BEB-46C2-B8AB-672C05EF39B9}"/>
              </a:ext>
            </a:extLst>
          </p:cNvPr>
          <p:cNvGrpSpPr/>
          <p:nvPr/>
        </p:nvGrpSpPr>
        <p:grpSpPr>
          <a:xfrm>
            <a:off x="5652596" y="1880492"/>
            <a:ext cx="644414" cy="354523"/>
            <a:chOff x="7632701" y="938213"/>
            <a:chExt cx="1139825" cy="627063"/>
          </a:xfrm>
          <a:solidFill>
            <a:schemeClr val="accent4"/>
          </a:solidFill>
        </p:grpSpPr>
        <p:sp>
          <p:nvSpPr>
            <p:cNvPr id="211" name="Freeform 25">
              <a:extLst>
                <a:ext uri="{FF2B5EF4-FFF2-40B4-BE49-F238E27FC236}">
                  <a16:creationId xmlns:a16="http://schemas.microsoft.com/office/drawing/2014/main" id="{8BF7D3F4-794E-40AF-930F-B08CA6F60677}"/>
                </a:ext>
              </a:extLst>
            </p:cNvPr>
            <p:cNvSpPr>
              <a:spLocks/>
            </p:cNvSpPr>
            <p:nvPr/>
          </p:nvSpPr>
          <p:spPr bwMode="auto">
            <a:xfrm>
              <a:off x="8118476" y="1366838"/>
              <a:ext cx="163513" cy="80963"/>
            </a:xfrm>
            <a:custGeom>
              <a:avLst/>
              <a:gdLst>
                <a:gd name="T0" fmla="*/ 0 w 36"/>
                <a:gd name="T1" fmla="*/ 18 h 18"/>
                <a:gd name="T2" fmla="*/ 18 w 36"/>
                <a:gd name="T3" fmla="*/ 0 h 18"/>
                <a:gd name="T4" fmla="*/ 36 w 36"/>
                <a:gd name="T5" fmla="*/ 18 h 18"/>
                <a:gd name="T6" fmla="*/ 0 w 36"/>
                <a:gd name="T7" fmla="*/ 18 h 18"/>
              </a:gdLst>
              <a:ahLst/>
              <a:cxnLst>
                <a:cxn ang="0">
                  <a:pos x="T0" y="T1"/>
                </a:cxn>
                <a:cxn ang="0">
                  <a:pos x="T2" y="T3"/>
                </a:cxn>
                <a:cxn ang="0">
                  <a:pos x="T4" y="T5"/>
                </a:cxn>
                <a:cxn ang="0">
                  <a:pos x="T6" y="T7"/>
                </a:cxn>
              </a:cxnLst>
              <a:rect l="0" t="0" r="r" b="b"/>
              <a:pathLst>
                <a:path w="36" h="18">
                  <a:moveTo>
                    <a:pt x="0" y="18"/>
                  </a:moveTo>
                  <a:cubicBezTo>
                    <a:pt x="0" y="8"/>
                    <a:pt x="8" y="0"/>
                    <a:pt x="18" y="0"/>
                  </a:cubicBezTo>
                  <a:cubicBezTo>
                    <a:pt x="28" y="0"/>
                    <a:pt x="36" y="8"/>
                    <a:pt x="36" y="18"/>
                  </a:cubicBezTo>
                  <a:lnTo>
                    <a:pt x="0" y="18"/>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 name="Rectangle 26">
              <a:extLst>
                <a:ext uri="{FF2B5EF4-FFF2-40B4-BE49-F238E27FC236}">
                  <a16:creationId xmlns:a16="http://schemas.microsoft.com/office/drawing/2014/main" id="{D1A9AF36-2412-408F-83D6-15E5BF41AE2A}"/>
                </a:ext>
              </a:extLst>
            </p:cNvPr>
            <p:cNvSpPr>
              <a:spLocks noChangeArrowheads="1"/>
            </p:cNvSpPr>
            <p:nvPr/>
          </p:nvSpPr>
          <p:spPr bwMode="auto">
            <a:xfrm>
              <a:off x="8397876" y="1050926"/>
              <a:ext cx="374650" cy="514350"/>
            </a:xfrm>
            <a:prstGeom prst="rect">
              <a:avLst/>
            </a:prstGeom>
            <a:grpFill/>
            <a:ln w="12700">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 name="Rectangle 27">
              <a:extLst>
                <a:ext uri="{FF2B5EF4-FFF2-40B4-BE49-F238E27FC236}">
                  <a16:creationId xmlns:a16="http://schemas.microsoft.com/office/drawing/2014/main" id="{1470C3C3-42DE-4066-9657-CDE94BBAA36F}"/>
                </a:ext>
              </a:extLst>
            </p:cNvPr>
            <p:cNvSpPr>
              <a:spLocks noChangeArrowheads="1"/>
            </p:cNvSpPr>
            <p:nvPr/>
          </p:nvSpPr>
          <p:spPr bwMode="auto">
            <a:xfrm>
              <a:off x="7632701" y="1050926"/>
              <a:ext cx="373063" cy="514350"/>
            </a:xfrm>
            <a:prstGeom prst="rect">
              <a:avLst/>
            </a:prstGeom>
            <a:grpFill/>
            <a:ln w="12700">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 name="Rectangle 28">
              <a:extLst>
                <a:ext uri="{FF2B5EF4-FFF2-40B4-BE49-F238E27FC236}">
                  <a16:creationId xmlns:a16="http://schemas.microsoft.com/office/drawing/2014/main" id="{7FC4CBCA-0DED-46CE-BCF1-EE6E03EDF708}"/>
                </a:ext>
              </a:extLst>
            </p:cNvPr>
            <p:cNvSpPr>
              <a:spLocks noChangeArrowheads="1"/>
            </p:cNvSpPr>
            <p:nvPr/>
          </p:nvSpPr>
          <p:spPr bwMode="auto">
            <a:xfrm>
              <a:off x="8150226" y="1474788"/>
              <a:ext cx="100013" cy="90488"/>
            </a:xfrm>
            <a:prstGeom prst="rect">
              <a:avLst/>
            </a:prstGeom>
            <a:grpFill/>
            <a:ln w="12700">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 name="Freeform 29">
              <a:extLst>
                <a:ext uri="{FF2B5EF4-FFF2-40B4-BE49-F238E27FC236}">
                  <a16:creationId xmlns:a16="http://schemas.microsoft.com/office/drawing/2014/main" id="{BE01D482-F667-43A3-AC84-963471A594B4}"/>
                </a:ext>
              </a:extLst>
            </p:cNvPr>
            <p:cNvSpPr>
              <a:spLocks/>
            </p:cNvSpPr>
            <p:nvPr/>
          </p:nvSpPr>
          <p:spPr bwMode="auto">
            <a:xfrm>
              <a:off x="7772401" y="938213"/>
              <a:ext cx="860425" cy="627063"/>
            </a:xfrm>
            <a:custGeom>
              <a:avLst/>
              <a:gdLst>
                <a:gd name="T0" fmla="*/ 0 w 542"/>
                <a:gd name="T1" fmla="*/ 0 h 395"/>
                <a:gd name="T2" fmla="*/ 0 w 542"/>
                <a:gd name="T3" fmla="*/ 54 h 395"/>
                <a:gd name="T4" fmla="*/ 164 w 542"/>
                <a:gd name="T5" fmla="*/ 54 h 395"/>
                <a:gd name="T6" fmla="*/ 164 w 542"/>
                <a:gd name="T7" fmla="*/ 395 h 395"/>
                <a:gd name="T8" fmla="*/ 164 w 542"/>
                <a:gd name="T9" fmla="*/ 395 h 395"/>
                <a:gd name="T10" fmla="*/ 213 w 542"/>
                <a:gd name="T11" fmla="*/ 395 h 395"/>
                <a:gd name="T12" fmla="*/ 213 w 542"/>
                <a:gd name="T13" fmla="*/ 338 h 395"/>
                <a:gd name="T14" fmla="*/ 199 w 542"/>
                <a:gd name="T15" fmla="*/ 338 h 395"/>
                <a:gd name="T16" fmla="*/ 199 w 542"/>
                <a:gd name="T17" fmla="*/ 256 h 395"/>
                <a:gd name="T18" fmla="*/ 338 w 542"/>
                <a:gd name="T19" fmla="*/ 256 h 395"/>
                <a:gd name="T20" fmla="*/ 338 w 542"/>
                <a:gd name="T21" fmla="*/ 338 h 395"/>
                <a:gd name="T22" fmla="*/ 326 w 542"/>
                <a:gd name="T23" fmla="*/ 338 h 395"/>
                <a:gd name="T24" fmla="*/ 326 w 542"/>
                <a:gd name="T25" fmla="*/ 395 h 395"/>
                <a:gd name="T26" fmla="*/ 377 w 542"/>
                <a:gd name="T27" fmla="*/ 395 h 395"/>
                <a:gd name="T28" fmla="*/ 377 w 542"/>
                <a:gd name="T29" fmla="*/ 54 h 395"/>
                <a:gd name="T30" fmla="*/ 542 w 542"/>
                <a:gd name="T31" fmla="*/ 54 h 395"/>
                <a:gd name="T32" fmla="*/ 542 w 542"/>
                <a:gd name="T33" fmla="*/ 0 h 395"/>
                <a:gd name="T34" fmla="*/ 0 w 542"/>
                <a:gd name="T35"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2" h="395">
                  <a:moveTo>
                    <a:pt x="0" y="0"/>
                  </a:moveTo>
                  <a:lnTo>
                    <a:pt x="0" y="54"/>
                  </a:lnTo>
                  <a:lnTo>
                    <a:pt x="164" y="54"/>
                  </a:lnTo>
                  <a:lnTo>
                    <a:pt x="164" y="395"/>
                  </a:lnTo>
                  <a:lnTo>
                    <a:pt x="164" y="395"/>
                  </a:lnTo>
                  <a:lnTo>
                    <a:pt x="213" y="395"/>
                  </a:lnTo>
                  <a:lnTo>
                    <a:pt x="213" y="338"/>
                  </a:lnTo>
                  <a:lnTo>
                    <a:pt x="199" y="338"/>
                  </a:lnTo>
                  <a:lnTo>
                    <a:pt x="199" y="256"/>
                  </a:lnTo>
                  <a:lnTo>
                    <a:pt x="338" y="256"/>
                  </a:lnTo>
                  <a:lnTo>
                    <a:pt x="338" y="338"/>
                  </a:lnTo>
                  <a:lnTo>
                    <a:pt x="326" y="338"/>
                  </a:lnTo>
                  <a:lnTo>
                    <a:pt x="326" y="395"/>
                  </a:lnTo>
                  <a:lnTo>
                    <a:pt x="377" y="395"/>
                  </a:lnTo>
                  <a:lnTo>
                    <a:pt x="377" y="54"/>
                  </a:lnTo>
                  <a:lnTo>
                    <a:pt x="542" y="54"/>
                  </a:lnTo>
                  <a:lnTo>
                    <a:pt x="542" y="0"/>
                  </a:lnTo>
                  <a:lnTo>
                    <a:pt x="0" y="0"/>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6" name="Freeform 30">
              <a:extLst>
                <a:ext uri="{FF2B5EF4-FFF2-40B4-BE49-F238E27FC236}">
                  <a16:creationId xmlns:a16="http://schemas.microsoft.com/office/drawing/2014/main" id="{6AE52DDC-652B-4F41-82E1-8AE8EDDFCBE9}"/>
                </a:ext>
              </a:extLst>
            </p:cNvPr>
            <p:cNvSpPr>
              <a:spLocks/>
            </p:cNvSpPr>
            <p:nvPr/>
          </p:nvSpPr>
          <p:spPr bwMode="auto">
            <a:xfrm>
              <a:off x="8118476" y="1366838"/>
              <a:ext cx="163513" cy="80963"/>
            </a:xfrm>
            <a:custGeom>
              <a:avLst/>
              <a:gdLst>
                <a:gd name="T0" fmla="*/ 18 w 36"/>
                <a:gd name="T1" fmla="*/ 0 h 18"/>
                <a:gd name="T2" fmla="*/ 0 w 36"/>
                <a:gd name="T3" fmla="*/ 18 h 18"/>
                <a:gd name="T4" fmla="*/ 36 w 36"/>
                <a:gd name="T5" fmla="*/ 18 h 18"/>
                <a:gd name="T6" fmla="*/ 18 w 36"/>
                <a:gd name="T7" fmla="*/ 0 h 18"/>
              </a:gdLst>
              <a:ahLst/>
              <a:cxnLst>
                <a:cxn ang="0">
                  <a:pos x="T0" y="T1"/>
                </a:cxn>
                <a:cxn ang="0">
                  <a:pos x="T2" y="T3"/>
                </a:cxn>
                <a:cxn ang="0">
                  <a:pos x="T4" y="T5"/>
                </a:cxn>
                <a:cxn ang="0">
                  <a:pos x="T6" y="T7"/>
                </a:cxn>
              </a:cxnLst>
              <a:rect l="0" t="0" r="r" b="b"/>
              <a:pathLst>
                <a:path w="36" h="18">
                  <a:moveTo>
                    <a:pt x="18" y="0"/>
                  </a:moveTo>
                  <a:cubicBezTo>
                    <a:pt x="8" y="0"/>
                    <a:pt x="0" y="8"/>
                    <a:pt x="0" y="18"/>
                  </a:cubicBezTo>
                  <a:cubicBezTo>
                    <a:pt x="36" y="18"/>
                    <a:pt x="36" y="18"/>
                    <a:pt x="36" y="18"/>
                  </a:cubicBezTo>
                  <a:cubicBezTo>
                    <a:pt x="36" y="8"/>
                    <a:pt x="28" y="0"/>
                    <a:pt x="18" y="0"/>
                  </a:cubicBez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pic>
        <p:nvPicPr>
          <p:cNvPr id="218" name="Graphic 217" descr="Modern architecture outline">
            <a:extLst>
              <a:ext uri="{FF2B5EF4-FFF2-40B4-BE49-F238E27FC236}">
                <a16:creationId xmlns:a16="http://schemas.microsoft.com/office/drawing/2014/main" id="{3C2935CC-3F19-48C1-81D8-19C09AAB3B7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487377" y="1757925"/>
            <a:ext cx="598019" cy="598019"/>
          </a:xfrm>
          <a:prstGeom prst="rect">
            <a:avLst/>
          </a:prstGeom>
        </p:spPr>
      </p:pic>
      <p:pic>
        <p:nvPicPr>
          <p:cNvPr id="219" name="Graphic 218" descr="Building outline">
            <a:extLst>
              <a:ext uri="{FF2B5EF4-FFF2-40B4-BE49-F238E27FC236}">
                <a16:creationId xmlns:a16="http://schemas.microsoft.com/office/drawing/2014/main" id="{C378AF95-A598-48EB-B4B6-188286DB92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961213" y="1761954"/>
            <a:ext cx="528042" cy="528042"/>
          </a:xfrm>
          <a:prstGeom prst="rect">
            <a:avLst/>
          </a:prstGeom>
        </p:spPr>
      </p:pic>
      <p:pic>
        <p:nvPicPr>
          <p:cNvPr id="220" name="Graphic 219" descr="City outline">
            <a:extLst>
              <a:ext uri="{FF2B5EF4-FFF2-40B4-BE49-F238E27FC236}">
                <a16:creationId xmlns:a16="http://schemas.microsoft.com/office/drawing/2014/main" id="{005F92EA-5B41-4FC1-923B-9DDC12743BD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345882" y="1734582"/>
            <a:ext cx="558100" cy="558100"/>
          </a:xfrm>
          <a:prstGeom prst="rect">
            <a:avLst/>
          </a:prstGeom>
        </p:spPr>
      </p:pic>
      <p:grpSp>
        <p:nvGrpSpPr>
          <p:cNvPr id="234" name="Group 233">
            <a:extLst>
              <a:ext uri="{FF2B5EF4-FFF2-40B4-BE49-F238E27FC236}">
                <a16:creationId xmlns:a16="http://schemas.microsoft.com/office/drawing/2014/main" id="{DE2C3505-AF44-4F9A-922B-6E55EE5D8E18}"/>
              </a:ext>
            </a:extLst>
          </p:cNvPr>
          <p:cNvGrpSpPr/>
          <p:nvPr/>
        </p:nvGrpSpPr>
        <p:grpSpPr>
          <a:xfrm>
            <a:off x="4172334" y="6133198"/>
            <a:ext cx="3847331" cy="305581"/>
            <a:chOff x="2286001" y="6324600"/>
            <a:chExt cx="3847331" cy="305581"/>
          </a:xfrm>
        </p:grpSpPr>
        <p:sp>
          <p:nvSpPr>
            <p:cNvPr id="235" name="Rectangle 234">
              <a:extLst>
                <a:ext uri="{FF2B5EF4-FFF2-40B4-BE49-F238E27FC236}">
                  <a16:creationId xmlns:a16="http://schemas.microsoft.com/office/drawing/2014/main" id="{734B8D21-156B-428B-B76C-22AA6FBFDF82}"/>
                </a:ext>
              </a:extLst>
            </p:cNvPr>
            <p:cNvSpPr/>
            <p:nvPr/>
          </p:nvSpPr>
          <p:spPr>
            <a:xfrm>
              <a:off x="2286001" y="6324600"/>
              <a:ext cx="3705349" cy="305581"/>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rgbClr val="FFFFFF"/>
                </a:solidFill>
                <a:latin typeface="Arial" panose="020B0604020202020204" pitchFamily="34" charset="0"/>
                <a:cs typeface="Arial" panose="020B0604020202020204" pitchFamily="34" charset="0"/>
              </a:endParaRPr>
            </a:p>
          </p:txBody>
        </p:sp>
        <p:grpSp>
          <p:nvGrpSpPr>
            <p:cNvPr id="236" name="Group 235">
              <a:extLst>
                <a:ext uri="{FF2B5EF4-FFF2-40B4-BE49-F238E27FC236}">
                  <a16:creationId xmlns:a16="http://schemas.microsoft.com/office/drawing/2014/main" id="{53268A67-A819-4D36-83DE-A8EB3A5C997E}"/>
                </a:ext>
              </a:extLst>
            </p:cNvPr>
            <p:cNvGrpSpPr/>
            <p:nvPr/>
          </p:nvGrpSpPr>
          <p:grpSpPr>
            <a:xfrm>
              <a:off x="2358110" y="6330774"/>
              <a:ext cx="1243108" cy="293232"/>
              <a:chOff x="2358110" y="6330774"/>
              <a:chExt cx="1243108" cy="293232"/>
            </a:xfrm>
          </p:grpSpPr>
          <p:sp>
            <p:nvSpPr>
              <p:cNvPr id="243" name="Rectangle 242">
                <a:extLst>
                  <a:ext uri="{FF2B5EF4-FFF2-40B4-BE49-F238E27FC236}">
                    <a16:creationId xmlns:a16="http://schemas.microsoft.com/office/drawing/2014/main" id="{00745B9F-1B81-4EFB-85E8-F432379D7D2A}"/>
                  </a:ext>
                </a:extLst>
              </p:cNvPr>
              <p:cNvSpPr/>
              <p:nvPr/>
            </p:nvSpPr>
            <p:spPr>
              <a:xfrm>
                <a:off x="2510911" y="6330774"/>
                <a:ext cx="1090307"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Address</a:t>
                </a:r>
                <a:r>
                  <a:rPr lang="en-US" sz="700">
                    <a:solidFill>
                      <a:srgbClr val="000000"/>
                    </a:solidFill>
                    <a:latin typeface="Arial" panose="020B0604020202020204" pitchFamily="34" charset="0"/>
                    <a:cs typeface="Arial" panose="020B0604020202020204" pitchFamily="34" charset="0"/>
                  </a:rPr>
                  <a:t> (0.0 – 2.49)</a:t>
                </a:r>
              </a:p>
            </p:txBody>
          </p:sp>
          <p:sp>
            <p:nvSpPr>
              <p:cNvPr id="244" name="Oval 243">
                <a:extLst>
                  <a:ext uri="{FF2B5EF4-FFF2-40B4-BE49-F238E27FC236}">
                    <a16:creationId xmlns:a16="http://schemas.microsoft.com/office/drawing/2014/main" id="{37E7B834-D070-4CC9-8F1D-0331B24F966A}"/>
                  </a:ext>
                </a:extLst>
              </p:cNvPr>
              <p:cNvSpPr/>
              <p:nvPr/>
            </p:nvSpPr>
            <p:spPr bwMode="auto">
              <a:xfrm>
                <a:off x="2358110" y="6383722"/>
                <a:ext cx="201168" cy="201168"/>
              </a:xfrm>
              <a:prstGeom prst="ellipse">
                <a:avLst/>
              </a:prstGeom>
              <a:solidFill>
                <a:srgbClr val="DA7C3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237" name="Group 236">
              <a:extLst>
                <a:ext uri="{FF2B5EF4-FFF2-40B4-BE49-F238E27FC236}">
                  <a16:creationId xmlns:a16="http://schemas.microsoft.com/office/drawing/2014/main" id="{2DB22DB1-05F3-45C4-9220-461F0C2CE704}"/>
                </a:ext>
              </a:extLst>
            </p:cNvPr>
            <p:cNvGrpSpPr/>
            <p:nvPr/>
          </p:nvGrpSpPr>
          <p:grpSpPr>
            <a:xfrm>
              <a:off x="3654882" y="6330774"/>
              <a:ext cx="1279257" cy="293232"/>
              <a:chOff x="3543445" y="6330774"/>
              <a:chExt cx="1279257" cy="293232"/>
            </a:xfrm>
          </p:grpSpPr>
          <p:sp>
            <p:nvSpPr>
              <p:cNvPr id="241" name="Rectangle 240">
                <a:extLst>
                  <a:ext uri="{FF2B5EF4-FFF2-40B4-BE49-F238E27FC236}">
                    <a16:creationId xmlns:a16="http://schemas.microsoft.com/office/drawing/2014/main" id="{7CEFE0CC-1813-4D51-9AB6-4DB2F80D0462}"/>
                  </a:ext>
                </a:extLst>
              </p:cNvPr>
              <p:cNvSpPr/>
              <p:nvPr/>
            </p:nvSpPr>
            <p:spPr>
              <a:xfrm>
                <a:off x="3724803" y="6330774"/>
                <a:ext cx="109789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Monitor </a:t>
                </a:r>
                <a:r>
                  <a:rPr lang="en-US" sz="700">
                    <a:solidFill>
                      <a:srgbClr val="000000"/>
                    </a:solidFill>
                    <a:latin typeface="Arial" panose="020B0604020202020204" pitchFamily="34" charset="0"/>
                    <a:cs typeface="Arial" panose="020B0604020202020204" pitchFamily="34" charset="0"/>
                  </a:rPr>
                  <a:t>(2.5 – 3.99)</a:t>
                </a:r>
              </a:p>
            </p:txBody>
          </p:sp>
          <p:sp>
            <p:nvSpPr>
              <p:cNvPr id="242" name="Oval 241">
                <a:extLst>
                  <a:ext uri="{FF2B5EF4-FFF2-40B4-BE49-F238E27FC236}">
                    <a16:creationId xmlns:a16="http://schemas.microsoft.com/office/drawing/2014/main" id="{D94C7C25-ACE5-49C0-9BA5-F5399F79C71F}"/>
                  </a:ext>
                </a:extLst>
              </p:cNvPr>
              <p:cNvSpPr/>
              <p:nvPr/>
            </p:nvSpPr>
            <p:spPr bwMode="auto">
              <a:xfrm>
                <a:off x="3543445" y="6383722"/>
                <a:ext cx="201168" cy="201168"/>
              </a:xfrm>
              <a:prstGeom prst="ellipse">
                <a:avLst/>
              </a:prstGeom>
              <a:solidFill>
                <a:schemeClr val="accent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238" name="Group 237">
              <a:extLst>
                <a:ext uri="{FF2B5EF4-FFF2-40B4-BE49-F238E27FC236}">
                  <a16:creationId xmlns:a16="http://schemas.microsoft.com/office/drawing/2014/main" id="{793B159B-0E3C-4A20-A942-107D937A3032}"/>
                </a:ext>
              </a:extLst>
            </p:cNvPr>
            <p:cNvGrpSpPr/>
            <p:nvPr/>
          </p:nvGrpSpPr>
          <p:grpSpPr>
            <a:xfrm>
              <a:off x="4950833" y="6330774"/>
              <a:ext cx="1182499" cy="293232"/>
              <a:chOff x="4950833" y="6330774"/>
              <a:chExt cx="1182499" cy="293232"/>
            </a:xfrm>
          </p:grpSpPr>
          <p:sp>
            <p:nvSpPr>
              <p:cNvPr id="239" name="Rectangle 238">
                <a:extLst>
                  <a:ext uri="{FF2B5EF4-FFF2-40B4-BE49-F238E27FC236}">
                    <a16:creationId xmlns:a16="http://schemas.microsoft.com/office/drawing/2014/main" id="{6A2C82F5-20F8-4C18-9CCF-063DFB8B0711}"/>
                  </a:ext>
                </a:extLst>
              </p:cNvPr>
              <p:cNvSpPr/>
              <p:nvPr/>
            </p:nvSpPr>
            <p:spPr>
              <a:xfrm>
                <a:off x="5135943" y="6330774"/>
                <a:ext cx="99738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Ready</a:t>
                </a:r>
                <a:r>
                  <a:rPr lang="en-US" sz="700">
                    <a:solidFill>
                      <a:srgbClr val="000000"/>
                    </a:solidFill>
                    <a:latin typeface="Arial" panose="020B0604020202020204" pitchFamily="34" charset="0"/>
                    <a:cs typeface="Arial" panose="020B0604020202020204" pitchFamily="34" charset="0"/>
                  </a:rPr>
                  <a:t> (4.0 – 5.0)</a:t>
                </a:r>
              </a:p>
            </p:txBody>
          </p:sp>
          <p:sp>
            <p:nvSpPr>
              <p:cNvPr id="240" name="Oval 239">
                <a:extLst>
                  <a:ext uri="{FF2B5EF4-FFF2-40B4-BE49-F238E27FC236}">
                    <a16:creationId xmlns:a16="http://schemas.microsoft.com/office/drawing/2014/main" id="{6C53E0C0-19BF-4C87-B424-833B4A13CA1A}"/>
                  </a:ext>
                </a:extLst>
              </p:cNvPr>
              <p:cNvSpPr/>
              <p:nvPr/>
            </p:nvSpPr>
            <p:spPr bwMode="auto">
              <a:xfrm>
                <a:off x="4950833" y="6383722"/>
                <a:ext cx="201168" cy="201168"/>
              </a:xfrm>
              <a:prstGeom prst="ellipse">
                <a:avLst/>
              </a:prstGeom>
              <a:solidFill>
                <a:srgbClr val="5BCC3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5764F103-D3E9-47AC-8EE7-15BAF607A539}"/>
              </a:ext>
            </a:extLst>
          </p:cNvPr>
          <p:cNvGrpSpPr/>
          <p:nvPr/>
        </p:nvGrpSpPr>
        <p:grpSpPr>
          <a:xfrm>
            <a:off x="1827932" y="2944418"/>
            <a:ext cx="8089874" cy="357177"/>
            <a:chOff x="1832539" y="2944418"/>
            <a:chExt cx="8089874" cy="357177"/>
          </a:xfrm>
        </p:grpSpPr>
        <p:sp>
          <p:nvSpPr>
            <p:cNvPr id="184" name="TextBox 183">
              <a:extLst>
                <a:ext uri="{FF2B5EF4-FFF2-40B4-BE49-F238E27FC236}">
                  <a16:creationId xmlns:a16="http://schemas.microsoft.com/office/drawing/2014/main" id="{44FC2859-9576-4F88-89F0-4703B29BC01B}"/>
                </a:ext>
              </a:extLst>
            </p:cNvPr>
            <p:cNvSpPr txBox="1"/>
            <p:nvPr/>
          </p:nvSpPr>
          <p:spPr>
            <a:xfrm>
              <a:off x="1832539" y="3047679"/>
              <a:ext cx="1581150" cy="253916"/>
            </a:xfrm>
            <a:prstGeom prst="rect">
              <a:avLst/>
            </a:prstGeom>
            <a:noFill/>
          </p:spPr>
          <p:txBody>
            <a:bodyPr wrap="square" rtlCol="0">
              <a:spAutoFit/>
            </a:bodyPr>
            <a:lstStyle/>
            <a:p>
              <a:r>
                <a:rPr lang="en-US" sz="1050" b="1">
                  <a:latin typeface="Arial" panose="020B0604020202020204" pitchFamily="34" charset="0"/>
                  <a:cs typeface="Arial" panose="020B0604020202020204" pitchFamily="34" charset="0"/>
                </a:rPr>
                <a:t>Aware</a:t>
              </a:r>
            </a:p>
          </p:txBody>
        </p:sp>
        <p:sp>
          <p:nvSpPr>
            <p:cNvPr id="232" name="Oval 231">
              <a:extLst>
                <a:ext uri="{FF2B5EF4-FFF2-40B4-BE49-F238E27FC236}">
                  <a16:creationId xmlns:a16="http://schemas.microsoft.com/office/drawing/2014/main" id="{338744F2-3C3C-411B-B5CE-7AA0D6908C3D}"/>
                </a:ext>
              </a:extLst>
            </p:cNvPr>
            <p:cNvSpPr/>
            <p:nvPr/>
          </p:nvSpPr>
          <p:spPr bwMode="auto">
            <a:xfrm>
              <a:off x="3318133" y="2957381"/>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33" name="TextBox 232">
              <a:extLst>
                <a:ext uri="{FF2B5EF4-FFF2-40B4-BE49-F238E27FC236}">
                  <a16:creationId xmlns:a16="http://schemas.microsoft.com/office/drawing/2014/main" id="{F79C43EB-613A-4929-8DEB-3D5B1EE9DBCF}"/>
                </a:ext>
              </a:extLst>
            </p:cNvPr>
            <p:cNvSpPr txBox="1"/>
            <p:nvPr/>
          </p:nvSpPr>
          <p:spPr>
            <a:xfrm>
              <a:off x="3258204" y="2944418"/>
              <a:ext cx="549635" cy="306467"/>
            </a:xfrm>
            <a:prstGeom prst="roundRect">
              <a:avLst/>
            </a:prstGeom>
            <a:noFill/>
          </p:spPr>
          <p:txBody>
            <a:bodyPr wrap="square" rtlCol="0">
              <a:spAutoFit/>
            </a:bodyPr>
            <a:lstStyle/>
            <a:p>
              <a:pPr algn="ctr">
                <a:spcBef>
                  <a:spcPts val="200"/>
                </a:spcBef>
              </a:pPr>
              <a:r>
                <a:rPr lang="en-US" sz="1200" b="1"/>
                <a:t>3.0</a:t>
              </a:r>
            </a:p>
          </p:txBody>
        </p:sp>
        <p:sp>
          <p:nvSpPr>
            <p:cNvPr id="256" name="Oval 255">
              <a:extLst>
                <a:ext uri="{FF2B5EF4-FFF2-40B4-BE49-F238E27FC236}">
                  <a16:creationId xmlns:a16="http://schemas.microsoft.com/office/drawing/2014/main" id="{7873E26E-6154-4DB1-8A87-40D46E67B7BB}"/>
                </a:ext>
              </a:extLst>
            </p:cNvPr>
            <p:cNvSpPr/>
            <p:nvPr/>
          </p:nvSpPr>
          <p:spPr bwMode="auto">
            <a:xfrm>
              <a:off x="4541048" y="2957381"/>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57" name="TextBox 256">
              <a:extLst>
                <a:ext uri="{FF2B5EF4-FFF2-40B4-BE49-F238E27FC236}">
                  <a16:creationId xmlns:a16="http://schemas.microsoft.com/office/drawing/2014/main" id="{CC86632D-BABE-4866-BB14-D9EAB5927A1D}"/>
                </a:ext>
              </a:extLst>
            </p:cNvPr>
            <p:cNvSpPr txBox="1"/>
            <p:nvPr/>
          </p:nvSpPr>
          <p:spPr>
            <a:xfrm>
              <a:off x="4481119" y="2944418"/>
              <a:ext cx="549635" cy="306467"/>
            </a:xfrm>
            <a:prstGeom prst="roundRect">
              <a:avLst/>
            </a:prstGeom>
            <a:noFill/>
          </p:spPr>
          <p:txBody>
            <a:bodyPr wrap="square" rtlCol="0">
              <a:spAutoFit/>
            </a:bodyPr>
            <a:lstStyle/>
            <a:p>
              <a:pPr algn="ctr">
                <a:spcBef>
                  <a:spcPts val="200"/>
                </a:spcBef>
              </a:pPr>
              <a:r>
                <a:rPr lang="en-US" sz="1200" b="1"/>
                <a:t>3.5</a:t>
              </a:r>
            </a:p>
          </p:txBody>
        </p:sp>
        <p:sp>
          <p:nvSpPr>
            <p:cNvPr id="269" name="Oval 268">
              <a:extLst>
                <a:ext uri="{FF2B5EF4-FFF2-40B4-BE49-F238E27FC236}">
                  <a16:creationId xmlns:a16="http://schemas.microsoft.com/office/drawing/2014/main" id="{A59A055B-DA19-47A4-9537-43237420A6B7}"/>
                </a:ext>
              </a:extLst>
            </p:cNvPr>
            <p:cNvSpPr/>
            <p:nvPr/>
          </p:nvSpPr>
          <p:spPr bwMode="auto">
            <a:xfrm>
              <a:off x="5763963" y="2957381"/>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70" name="TextBox 269">
              <a:extLst>
                <a:ext uri="{FF2B5EF4-FFF2-40B4-BE49-F238E27FC236}">
                  <a16:creationId xmlns:a16="http://schemas.microsoft.com/office/drawing/2014/main" id="{E518833D-9354-4757-8989-B45226BC9E42}"/>
                </a:ext>
              </a:extLst>
            </p:cNvPr>
            <p:cNvSpPr txBox="1"/>
            <p:nvPr/>
          </p:nvSpPr>
          <p:spPr>
            <a:xfrm>
              <a:off x="5704034" y="2944418"/>
              <a:ext cx="549635" cy="306467"/>
            </a:xfrm>
            <a:prstGeom prst="roundRect">
              <a:avLst/>
            </a:prstGeom>
            <a:noFill/>
          </p:spPr>
          <p:txBody>
            <a:bodyPr wrap="square" rtlCol="0">
              <a:spAutoFit/>
            </a:bodyPr>
            <a:lstStyle/>
            <a:p>
              <a:pPr algn="ctr">
                <a:spcBef>
                  <a:spcPts val="200"/>
                </a:spcBef>
              </a:pPr>
              <a:r>
                <a:rPr lang="en-US" sz="1200" b="1"/>
                <a:t>3.3</a:t>
              </a:r>
            </a:p>
          </p:txBody>
        </p:sp>
        <p:sp>
          <p:nvSpPr>
            <p:cNvPr id="282" name="Oval 281">
              <a:extLst>
                <a:ext uri="{FF2B5EF4-FFF2-40B4-BE49-F238E27FC236}">
                  <a16:creationId xmlns:a16="http://schemas.microsoft.com/office/drawing/2014/main" id="{076F2AA9-0FF1-4CED-A087-5B4C2035F5A7}"/>
                </a:ext>
              </a:extLst>
            </p:cNvPr>
            <p:cNvSpPr/>
            <p:nvPr/>
          </p:nvSpPr>
          <p:spPr bwMode="auto">
            <a:xfrm>
              <a:off x="6986878" y="2957381"/>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83" name="TextBox 282">
              <a:extLst>
                <a:ext uri="{FF2B5EF4-FFF2-40B4-BE49-F238E27FC236}">
                  <a16:creationId xmlns:a16="http://schemas.microsoft.com/office/drawing/2014/main" id="{796C0D69-1215-47E4-908A-BF9181606257}"/>
                </a:ext>
              </a:extLst>
            </p:cNvPr>
            <p:cNvSpPr txBox="1"/>
            <p:nvPr/>
          </p:nvSpPr>
          <p:spPr>
            <a:xfrm>
              <a:off x="6926949" y="2944418"/>
              <a:ext cx="549635" cy="306467"/>
            </a:xfrm>
            <a:prstGeom prst="roundRect">
              <a:avLst/>
            </a:prstGeom>
            <a:noFill/>
          </p:spPr>
          <p:txBody>
            <a:bodyPr wrap="square" rtlCol="0">
              <a:spAutoFit/>
            </a:bodyPr>
            <a:lstStyle/>
            <a:p>
              <a:pPr algn="ctr">
                <a:spcBef>
                  <a:spcPts val="200"/>
                </a:spcBef>
              </a:pPr>
              <a:r>
                <a:rPr lang="en-US" sz="1200" b="1"/>
                <a:t>3.3</a:t>
              </a:r>
            </a:p>
          </p:txBody>
        </p:sp>
        <p:sp>
          <p:nvSpPr>
            <p:cNvPr id="295" name="Oval 294">
              <a:extLst>
                <a:ext uri="{FF2B5EF4-FFF2-40B4-BE49-F238E27FC236}">
                  <a16:creationId xmlns:a16="http://schemas.microsoft.com/office/drawing/2014/main" id="{E5B64280-E0F4-4685-880E-546D99CB1186}"/>
                </a:ext>
              </a:extLst>
            </p:cNvPr>
            <p:cNvSpPr/>
            <p:nvPr/>
          </p:nvSpPr>
          <p:spPr bwMode="auto">
            <a:xfrm>
              <a:off x="8209793" y="2957381"/>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96" name="TextBox 295">
              <a:extLst>
                <a:ext uri="{FF2B5EF4-FFF2-40B4-BE49-F238E27FC236}">
                  <a16:creationId xmlns:a16="http://schemas.microsoft.com/office/drawing/2014/main" id="{AC2153F1-6A06-43E3-BB43-B395FFA0FD6B}"/>
                </a:ext>
              </a:extLst>
            </p:cNvPr>
            <p:cNvSpPr txBox="1"/>
            <p:nvPr/>
          </p:nvSpPr>
          <p:spPr>
            <a:xfrm>
              <a:off x="8149864" y="2944418"/>
              <a:ext cx="549635" cy="306467"/>
            </a:xfrm>
            <a:prstGeom prst="roundRect">
              <a:avLst/>
            </a:prstGeom>
            <a:noFill/>
          </p:spPr>
          <p:txBody>
            <a:bodyPr wrap="square" rtlCol="0">
              <a:spAutoFit/>
            </a:bodyPr>
            <a:lstStyle/>
            <a:p>
              <a:pPr algn="ctr">
                <a:spcBef>
                  <a:spcPts val="200"/>
                </a:spcBef>
              </a:pPr>
              <a:r>
                <a:rPr lang="en-US" sz="1200" b="1"/>
                <a:t>3.7</a:t>
              </a:r>
            </a:p>
          </p:txBody>
        </p:sp>
        <p:sp>
          <p:nvSpPr>
            <p:cNvPr id="308" name="Oval 307">
              <a:extLst>
                <a:ext uri="{FF2B5EF4-FFF2-40B4-BE49-F238E27FC236}">
                  <a16:creationId xmlns:a16="http://schemas.microsoft.com/office/drawing/2014/main" id="{DBD9DC37-E194-490C-9205-40A28997972F}"/>
                </a:ext>
              </a:extLst>
            </p:cNvPr>
            <p:cNvSpPr/>
            <p:nvPr/>
          </p:nvSpPr>
          <p:spPr bwMode="auto">
            <a:xfrm>
              <a:off x="9432707" y="2957381"/>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309" name="TextBox 308">
              <a:extLst>
                <a:ext uri="{FF2B5EF4-FFF2-40B4-BE49-F238E27FC236}">
                  <a16:creationId xmlns:a16="http://schemas.microsoft.com/office/drawing/2014/main" id="{BED17862-E3C9-4DA4-8A05-5A605F1AB316}"/>
                </a:ext>
              </a:extLst>
            </p:cNvPr>
            <p:cNvSpPr txBox="1"/>
            <p:nvPr/>
          </p:nvSpPr>
          <p:spPr>
            <a:xfrm>
              <a:off x="9372778" y="2944418"/>
              <a:ext cx="549635" cy="306467"/>
            </a:xfrm>
            <a:prstGeom prst="roundRect">
              <a:avLst/>
            </a:prstGeom>
            <a:noFill/>
          </p:spPr>
          <p:txBody>
            <a:bodyPr wrap="square" rtlCol="0">
              <a:spAutoFit/>
            </a:bodyPr>
            <a:lstStyle/>
            <a:p>
              <a:pPr algn="ctr">
                <a:spcBef>
                  <a:spcPts val="200"/>
                </a:spcBef>
              </a:pPr>
              <a:r>
                <a:rPr lang="en-US" sz="1200" b="1"/>
                <a:t>3.5</a:t>
              </a:r>
            </a:p>
          </p:txBody>
        </p:sp>
      </p:grpSp>
      <p:grpSp>
        <p:nvGrpSpPr>
          <p:cNvPr id="2" name="Group 1">
            <a:extLst>
              <a:ext uri="{FF2B5EF4-FFF2-40B4-BE49-F238E27FC236}">
                <a16:creationId xmlns:a16="http://schemas.microsoft.com/office/drawing/2014/main" id="{0C830E77-2DC6-438C-934A-29BA1227B1D4}"/>
              </a:ext>
            </a:extLst>
          </p:cNvPr>
          <p:cNvGrpSpPr/>
          <p:nvPr/>
        </p:nvGrpSpPr>
        <p:grpSpPr>
          <a:xfrm>
            <a:off x="1825435" y="3463446"/>
            <a:ext cx="8097649" cy="345740"/>
            <a:chOff x="1832539" y="3612134"/>
            <a:chExt cx="8097649" cy="345740"/>
          </a:xfrm>
        </p:grpSpPr>
        <p:sp>
          <p:nvSpPr>
            <p:cNvPr id="185" name="TextBox 184">
              <a:extLst>
                <a:ext uri="{FF2B5EF4-FFF2-40B4-BE49-F238E27FC236}">
                  <a16:creationId xmlns:a16="http://schemas.microsoft.com/office/drawing/2014/main" id="{7821F95C-05CB-4EA1-B025-9D668F79BCAE}"/>
                </a:ext>
              </a:extLst>
            </p:cNvPr>
            <p:cNvSpPr txBox="1"/>
            <p:nvPr/>
          </p:nvSpPr>
          <p:spPr>
            <a:xfrm>
              <a:off x="1832539" y="3703958"/>
              <a:ext cx="1581150" cy="253916"/>
            </a:xfrm>
            <a:prstGeom prst="rect">
              <a:avLst/>
            </a:prstGeom>
            <a:noFill/>
          </p:spPr>
          <p:txBody>
            <a:bodyPr wrap="square" rtlCol="0">
              <a:spAutoFit/>
            </a:bodyPr>
            <a:lstStyle/>
            <a:p>
              <a:r>
                <a:rPr lang="en-US" sz="1050" b="1">
                  <a:latin typeface="Arial" panose="020B0604020202020204" pitchFamily="34" charset="0"/>
                  <a:cs typeface="Arial" panose="020B0604020202020204" pitchFamily="34" charset="0"/>
                </a:rPr>
                <a:t>Understanding</a:t>
              </a:r>
            </a:p>
          </p:txBody>
        </p:sp>
        <p:sp>
          <p:nvSpPr>
            <p:cNvPr id="230" name="Oval 229">
              <a:extLst>
                <a:ext uri="{FF2B5EF4-FFF2-40B4-BE49-F238E27FC236}">
                  <a16:creationId xmlns:a16="http://schemas.microsoft.com/office/drawing/2014/main" id="{6CC52AFC-A5FA-4A06-A1D7-7556E6257CC5}"/>
                </a:ext>
              </a:extLst>
            </p:cNvPr>
            <p:cNvSpPr/>
            <p:nvPr/>
          </p:nvSpPr>
          <p:spPr bwMode="auto">
            <a:xfrm>
              <a:off x="3318133" y="3643760"/>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31" name="TextBox 230">
              <a:extLst>
                <a:ext uri="{FF2B5EF4-FFF2-40B4-BE49-F238E27FC236}">
                  <a16:creationId xmlns:a16="http://schemas.microsoft.com/office/drawing/2014/main" id="{8AE3D2E5-F5F4-4F79-8BE0-8098BF967817}"/>
                </a:ext>
              </a:extLst>
            </p:cNvPr>
            <p:cNvSpPr txBox="1"/>
            <p:nvPr/>
          </p:nvSpPr>
          <p:spPr>
            <a:xfrm>
              <a:off x="3258204" y="3630797"/>
              <a:ext cx="549635" cy="306467"/>
            </a:xfrm>
            <a:prstGeom prst="roundRect">
              <a:avLst/>
            </a:prstGeom>
            <a:noFill/>
          </p:spPr>
          <p:txBody>
            <a:bodyPr wrap="square" rtlCol="0">
              <a:spAutoFit/>
            </a:bodyPr>
            <a:lstStyle/>
            <a:p>
              <a:pPr algn="ctr">
                <a:spcBef>
                  <a:spcPts val="200"/>
                </a:spcBef>
              </a:pPr>
              <a:r>
                <a:rPr lang="en-US" sz="1200" b="1"/>
                <a:t>3.7</a:t>
              </a:r>
            </a:p>
          </p:txBody>
        </p:sp>
        <p:sp>
          <p:nvSpPr>
            <p:cNvPr id="254" name="Oval 253">
              <a:extLst>
                <a:ext uri="{FF2B5EF4-FFF2-40B4-BE49-F238E27FC236}">
                  <a16:creationId xmlns:a16="http://schemas.microsoft.com/office/drawing/2014/main" id="{2B57B1B6-D9FB-4D6B-8F6B-7C65AECA3F6D}"/>
                </a:ext>
              </a:extLst>
            </p:cNvPr>
            <p:cNvSpPr/>
            <p:nvPr/>
          </p:nvSpPr>
          <p:spPr bwMode="auto">
            <a:xfrm>
              <a:off x="4541048" y="3643760"/>
              <a:ext cx="442601" cy="253916"/>
            </a:xfrm>
            <a:prstGeom prst="roundRect">
              <a:avLst/>
            </a:prstGeom>
            <a:solidFill>
              <a:schemeClr val="bg1"/>
            </a:solidFill>
            <a:ln w="38100">
              <a:solidFill>
                <a:schemeClr val="accent6"/>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67" name="Oval 266">
              <a:extLst>
                <a:ext uri="{FF2B5EF4-FFF2-40B4-BE49-F238E27FC236}">
                  <a16:creationId xmlns:a16="http://schemas.microsoft.com/office/drawing/2014/main" id="{C2667E49-3925-41FF-A8D5-10EFBF3AA028}"/>
                </a:ext>
              </a:extLst>
            </p:cNvPr>
            <p:cNvSpPr/>
            <p:nvPr/>
          </p:nvSpPr>
          <p:spPr bwMode="auto">
            <a:xfrm>
              <a:off x="5763963" y="3643760"/>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68" name="TextBox 267">
              <a:extLst>
                <a:ext uri="{FF2B5EF4-FFF2-40B4-BE49-F238E27FC236}">
                  <a16:creationId xmlns:a16="http://schemas.microsoft.com/office/drawing/2014/main" id="{EC0FACBA-D891-4AF6-9D5B-72A1A1958A5C}"/>
                </a:ext>
              </a:extLst>
            </p:cNvPr>
            <p:cNvSpPr txBox="1"/>
            <p:nvPr/>
          </p:nvSpPr>
          <p:spPr>
            <a:xfrm>
              <a:off x="5704034" y="3630797"/>
              <a:ext cx="549635" cy="306467"/>
            </a:xfrm>
            <a:prstGeom prst="roundRect">
              <a:avLst/>
            </a:prstGeom>
            <a:noFill/>
          </p:spPr>
          <p:txBody>
            <a:bodyPr wrap="square" rtlCol="0">
              <a:spAutoFit/>
            </a:bodyPr>
            <a:lstStyle/>
            <a:p>
              <a:pPr algn="ctr">
                <a:spcBef>
                  <a:spcPts val="200"/>
                </a:spcBef>
              </a:pPr>
              <a:r>
                <a:rPr lang="en-US" sz="1200" b="1"/>
                <a:t>3.9</a:t>
              </a:r>
            </a:p>
          </p:txBody>
        </p:sp>
        <p:sp>
          <p:nvSpPr>
            <p:cNvPr id="280" name="Oval 279">
              <a:extLst>
                <a:ext uri="{FF2B5EF4-FFF2-40B4-BE49-F238E27FC236}">
                  <a16:creationId xmlns:a16="http://schemas.microsoft.com/office/drawing/2014/main" id="{880E965B-9262-44C1-899F-3D50A11F1207}"/>
                </a:ext>
              </a:extLst>
            </p:cNvPr>
            <p:cNvSpPr/>
            <p:nvPr/>
          </p:nvSpPr>
          <p:spPr bwMode="auto">
            <a:xfrm>
              <a:off x="6986878" y="3643760"/>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81" name="TextBox 280">
              <a:extLst>
                <a:ext uri="{FF2B5EF4-FFF2-40B4-BE49-F238E27FC236}">
                  <a16:creationId xmlns:a16="http://schemas.microsoft.com/office/drawing/2014/main" id="{9C02D91C-EBB7-4FB7-9FA6-2CF631FFFEEC}"/>
                </a:ext>
              </a:extLst>
            </p:cNvPr>
            <p:cNvSpPr txBox="1"/>
            <p:nvPr/>
          </p:nvSpPr>
          <p:spPr>
            <a:xfrm>
              <a:off x="6926949" y="3630797"/>
              <a:ext cx="549635" cy="306467"/>
            </a:xfrm>
            <a:prstGeom prst="roundRect">
              <a:avLst/>
            </a:prstGeom>
            <a:noFill/>
          </p:spPr>
          <p:txBody>
            <a:bodyPr wrap="square" rtlCol="0">
              <a:spAutoFit/>
            </a:bodyPr>
            <a:lstStyle/>
            <a:p>
              <a:pPr algn="ctr">
                <a:spcBef>
                  <a:spcPts val="200"/>
                </a:spcBef>
              </a:pPr>
              <a:r>
                <a:rPr lang="en-US" sz="1200" b="1"/>
                <a:t>3.9</a:t>
              </a:r>
            </a:p>
          </p:txBody>
        </p:sp>
        <p:sp>
          <p:nvSpPr>
            <p:cNvPr id="293" name="Oval 292">
              <a:extLst>
                <a:ext uri="{FF2B5EF4-FFF2-40B4-BE49-F238E27FC236}">
                  <a16:creationId xmlns:a16="http://schemas.microsoft.com/office/drawing/2014/main" id="{7E69D113-ADBC-49D6-B626-B89BA9B46BFD}"/>
                </a:ext>
              </a:extLst>
            </p:cNvPr>
            <p:cNvSpPr/>
            <p:nvPr/>
          </p:nvSpPr>
          <p:spPr bwMode="auto">
            <a:xfrm>
              <a:off x="8209793" y="3643760"/>
              <a:ext cx="442601" cy="253916"/>
            </a:xfrm>
            <a:prstGeom prst="roundRect">
              <a:avLst/>
            </a:prstGeom>
            <a:solidFill>
              <a:schemeClr val="bg1"/>
            </a:solidFill>
            <a:ln w="38100">
              <a:solidFill>
                <a:schemeClr val="accent6"/>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94" name="TextBox 293">
              <a:extLst>
                <a:ext uri="{FF2B5EF4-FFF2-40B4-BE49-F238E27FC236}">
                  <a16:creationId xmlns:a16="http://schemas.microsoft.com/office/drawing/2014/main" id="{21343372-34B0-4B0B-B272-65AD6691E931}"/>
                </a:ext>
              </a:extLst>
            </p:cNvPr>
            <p:cNvSpPr txBox="1"/>
            <p:nvPr/>
          </p:nvSpPr>
          <p:spPr>
            <a:xfrm>
              <a:off x="8159194" y="3612134"/>
              <a:ext cx="549635" cy="306467"/>
            </a:xfrm>
            <a:prstGeom prst="roundRect">
              <a:avLst/>
            </a:prstGeom>
            <a:noFill/>
          </p:spPr>
          <p:txBody>
            <a:bodyPr wrap="square" rtlCol="0">
              <a:spAutoFit/>
            </a:bodyPr>
            <a:lstStyle/>
            <a:p>
              <a:pPr algn="ctr">
                <a:spcBef>
                  <a:spcPts val="200"/>
                </a:spcBef>
              </a:pPr>
              <a:r>
                <a:rPr lang="en-US" sz="1200" b="1"/>
                <a:t>4.1</a:t>
              </a:r>
            </a:p>
          </p:txBody>
        </p:sp>
        <p:sp>
          <p:nvSpPr>
            <p:cNvPr id="306" name="Oval 305">
              <a:extLst>
                <a:ext uri="{FF2B5EF4-FFF2-40B4-BE49-F238E27FC236}">
                  <a16:creationId xmlns:a16="http://schemas.microsoft.com/office/drawing/2014/main" id="{91798F63-B63C-44BD-AD90-E3E265F8103C}"/>
                </a:ext>
              </a:extLst>
            </p:cNvPr>
            <p:cNvSpPr/>
            <p:nvPr/>
          </p:nvSpPr>
          <p:spPr bwMode="auto">
            <a:xfrm>
              <a:off x="9432707" y="3643760"/>
              <a:ext cx="442601" cy="253916"/>
            </a:xfrm>
            <a:prstGeom prst="roundRect">
              <a:avLst/>
            </a:prstGeom>
            <a:solidFill>
              <a:schemeClr val="bg1"/>
            </a:solidFill>
            <a:ln w="38100">
              <a:solidFill>
                <a:schemeClr val="accent6"/>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307" name="TextBox 306">
              <a:extLst>
                <a:ext uri="{FF2B5EF4-FFF2-40B4-BE49-F238E27FC236}">
                  <a16:creationId xmlns:a16="http://schemas.microsoft.com/office/drawing/2014/main" id="{EBF8F3D6-6AAC-4F85-9356-513C165315FA}"/>
                </a:ext>
              </a:extLst>
            </p:cNvPr>
            <p:cNvSpPr txBox="1"/>
            <p:nvPr/>
          </p:nvSpPr>
          <p:spPr>
            <a:xfrm>
              <a:off x="9380553" y="3612223"/>
              <a:ext cx="549635" cy="306467"/>
            </a:xfrm>
            <a:prstGeom prst="roundRect">
              <a:avLst/>
            </a:prstGeom>
            <a:noFill/>
          </p:spPr>
          <p:txBody>
            <a:bodyPr wrap="square" rtlCol="0">
              <a:spAutoFit/>
            </a:bodyPr>
            <a:lstStyle/>
            <a:p>
              <a:pPr algn="ctr">
                <a:spcBef>
                  <a:spcPts val="200"/>
                </a:spcBef>
              </a:pPr>
              <a:r>
                <a:rPr lang="en-US" sz="1200" b="1"/>
                <a:t>4.3</a:t>
              </a:r>
            </a:p>
          </p:txBody>
        </p:sp>
      </p:grpSp>
      <p:grpSp>
        <p:nvGrpSpPr>
          <p:cNvPr id="4" name="Group 3">
            <a:extLst>
              <a:ext uri="{FF2B5EF4-FFF2-40B4-BE49-F238E27FC236}">
                <a16:creationId xmlns:a16="http://schemas.microsoft.com/office/drawing/2014/main" id="{F6045BCC-CC0C-48BE-9982-0031A794D946}"/>
              </a:ext>
            </a:extLst>
          </p:cNvPr>
          <p:cNvGrpSpPr/>
          <p:nvPr/>
        </p:nvGrpSpPr>
        <p:grpSpPr>
          <a:xfrm>
            <a:off x="1835418" y="4062861"/>
            <a:ext cx="8089874" cy="306467"/>
            <a:chOff x="1832539" y="4317176"/>
            <a:chExt cx="8089874" cy="306467"/>
          </a:xfrm>
        </p:grpSpPr>
        <p:sp>
          <p:nvSpPr>
            <p:cNvPr id="186" name="TextBox 185">
              <a:extLst>
                <a:ext uri="{FF2B5EF4-FFF2-40B4-BE49-F238E27FC236}">
                  <a16:creationId xmlns:a16="http://schemas.microsoft.com/office/drawing/2014/main" id="{47655453-6D83-4568-A719-235F94956A61}"/>
                </a:ext>
              </a:extLst>
            </p:cNvPr>
            <p:cNvSpPr txBox="1"/>
            <p:nvPr/>
          </p:nvSpPr>
          <p:spPr>
            <a:xfrm>
              <a:off x="1832539" y="4360237"/>
              <a:ext cx="1640816" cy="253916"/>
            </a:xfrm>
            <a:prstGeom prst="rect">
              <a:avLst/>
            </a:prstGeom>
            <a:noFill/>
          </p:spPr>
          <p:txBody>
            <a:bodyPr wrap="square" rtlCol="0">
              <a:spAutoFit/>
            </a:bodyPr>
            <a:lstStyle/>
            <a:p>
              <a:r>
                <a:rPr lang="en-US" sz="1050" b="1">
                  <a:latin typeface="Arial" panose="020B0604020202020204" pitchFamily="34" charset="0"/>
                  <a:cs typeface="Arial" panose="020B0604020202020204" pitchFamily="34" charset="0"/>
                </a:rPr>
                <a:t>Buy-in</a:t>
              </a:r>
            </a:p>
          </p:txBody>
        </p:sp>
        <p:sp>
          <p:nvSpPr>
            <p:cNvPr id="228" name="Oval 227">
              <a:extLst>
                <a:ext uri="{FF2B5EF4-FFF2-40B4-BE49-F238E27FC236}">
                  <a16:creationId xmlns:a16="http://schemas.microsoft.com/office/drawing/2014/main" id="{4BC4C850-AF2F-4454-B6E0-6A7ECB4D29A5}"/>
                </a:ext>
              </a:extLst>
            </p:cNvPr>
            <p:cNvSpPr/>
            <p:nvPr/>
          </p:nvSpPr>
          <p:spPr bwMode="auto">
            <a:xfrm>
              <a:off x="3318133" y="4330139"/>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29" name="TextBox 228">
              <a:extLst>
                <a:ext uri="{FF2B5EF4-FFF2-40B4-BE49-F238E27FC236}">
                  <a16:creationId xmlns:a16="http://schemas.microsoft.com/office/drawing/2014/main" id="{1D3DECF9-DDC8-4F47-91BA-A7D3372B2FDB}"/>
                </a:ext>
              </a:extLst>
            </p:cNvPr>
            <p:cNvSpPr txBox="1"/>
            <p:nvPr/>
          </p:nvSpPr>
          <p:spPr>
            <a:xfrm>
              <a:off x="3258204" y="4317176"/>
              <a:ext cx="549635" cy="306467"/>
            </a:xfrm>
            <a:prstGeom prst="roundRect">
              <a:avLst/>
            </a:prstGeom>
            <a:noFill/>
          </p:spPr>
          <p:txBody>
            <a:bodyPr wrap="square" rtlCol="0">
              <a:spAutoFit/>
            </a:bodyPr>
            <a:lstStyle/>
            <a:p>
              <a:pPr algn="ctr">
                <a:spcBef>
                  <a:spcPts val="200"/>
                </a:spcBef>
              </a:pPr>
              <a:r>
                <a:rPr lang="en-US" sz="1200" b="1"/>
                <a:t>3.0</a:t>
              </a:r>
            </a:p>
          </p:txBody>
        </p:sp>
        <p:sp>
          <p:nvSpPr>
            <p:cNvPr id="252" name="Oval 251">
              <a:extLst>
                <a:ext uri="{FF2B5EF4-FFF2-40B4-BE49-F238E27FC236}">
                  <a16:creationId xmlns:a16="http://schemas.microsoft.com/office/drawing/2014/main" id="{EB076F6B-9B49-4DEC-90D0-EF91A3AFE032}"/>
                </a:ext>
              </a:extLst>
            </p:cNvPr>
            <p:cNvSpPr/>
            <p:nvPr/>
          </p:nvSpPr>
          <p:spPr bwMode="auto">
            <a:xfrm>
              <a:off x="4541048" y="4330139"/>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53" name="TextBox 252">
              <a:extLst>
                <a:ext uri="{FF2B5EF4-FFF2-40B4-BE49-F238E27FC236}">
                  <a16:creationId xmlns:a16="http://schemas.microsoft.com/office/drawing/2014/main" id="{7EF103BD-52CC-4902-A8D3-9AB45B1369C0}"/>
                </a:ext>
              </a:extLst>
            </p:cNvPr>
            <p:cNvSpPr txBox="1"/>
            <p:nvPr/>
          </p:nvSpPr>
          <p:spPr>
            <a:xfrm>
              <a:off x="4481119" y="4317176"/>
              <a:ext cx="549635" cy="306467"/>
            </a:xfrm>
            <a:prstGeom prst="roundRect">
              <a:avLst/>
            </a:prstGeom>
            <a:noFill/>
          </p:spPr>
          <p:txBody>
            <a:bodyPr wrap="square" rtlCol="0">
              <a:spAutoFit/>
            </a:bodyPr>
            <a:lstStyle/>
            <a:p>
              <a:pPr algn="ctr">
                <a:spcBef>
                  <a:spcPts val="200"/>
                </a:spcBef>
              </a:pPr>
              <a:r>
                <a:rPr lang="en-US" sz="1200" b="1"/>
                <a:t>3.4</a:t>
              </a:r>
            </a:p>
          </p:txBody>
        </p:sp>
        <p:sp>
          <p:nvSpPr>
            <p:cNvPr id="265" name="Oval 264">
              <a:extLst>
                <a:ext uri="{FF2B5EF4-FFF2-40B4-BE49-F238E27FC236}">
                  <a16:creationId xmlns:a16="http://schemas.microsoft.com/office/drawing/2014/main" id="{9DA8B973-B6D1-4042-9457-F6A9231295C3}"/>
                </a:ext>
              </a:extLst>
            </p:cNvPr>
            <p:cNvSpPr/>
            <p:nvPr/>
          </p:nvSpPr>
          <p:spPr bwMode="auto">
            <a:xfrm>
              <a:off x="5763963" y="4330139"/>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66" name="TextBox 265">
              <a:extLst>
                <a:ext uri="{FF2B5EF4-FFF2-40B4-BE49-F238E27FC236}">
                  <a16:creationId xmlns:a16="http://schemas.microsoft.com/office/drawing/2014/main" id="{1B3BE3E4-E4DC-4CFE-A055-BEF31047F6ED}"/>
                </a:ext>
              </a:extLst>
            </p:cNvPr>
            <p:cNvSpPr txBox="1"/>
            <p:nvPr/>
          </p:nvSpPr>
          <p:spPr>
            <a:xfrm>
              <a:off x="5704034" y="4317176"/>
              <a:ext cx="549635" cy="306467"/>
            </a:xfrm>
            <a:prstGeom prst="roundRect">
              <a:avLst/>
            </a:prstGeom>
            <a:noFill/>
          </p:spPr>
          <p:txBody>
            <a:bodyPr wrap="square" rtlCol="0">
              <a:spAutoFit/>
            </a:bodyPr>
            <a:lstStyle/>
            <a:p>
              <a:pPr algn="ctr">
                <a:spcBef>
                  <a:spcPts val="200"/>
                </a:spcBef>
              </a:pPr>
              <a:r>
                <a:rPr lang="en-US" sz="1200" b="1"/>
                <a:t>3.2</a:t>
              </a:r>
            </a:p>
          </p:txBody>
        </p:sp>
        <p:sp>
          <p:nvSpPr>
            <p:cNvPr id="278" name="Oval 277">
              <a:extLst>
                <a:ext uri="{FF2B5EF4-FFF2-40B4-BE49-F238E27FC236}">
                  <a16:creationId xmlns:a16="http://schemas.microsoft.com/office/drawing/2014/main" id="{9A196E7E-9961-469D-89CB-DF68BB9BC512}"/>
                </a:ext>
              </a:extLst>
            </p:cNvPr>
            <p:cNvSpPr/>
            <p:nvPr/>
          </p:nvSpPr>
          <p:spPr bwMode="auto">
            <a:xfrm>
              <a:off x="6986878" y="4330139"/>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79" name="TextBox 278">
              <a:extLst>
                <a:ext uri="{FF2B5EF4-FFF2-40B4-BE49-F238E27FC236}">
                  <a16:creationId xmlns:a16="http://schemas.microsoft.com/office/drawing/2014/main" id="{AF06FD01-11C8-4688-9FE0-70BED1F7D8DF}"/>
                </a:ext>
              </a:extLst>
            </p:cNvPr>
            <p:cNvSpPr txBox="1"/>
            <p:nvPr/>
          </p:nvSpPr>
          <p:spPr>
            <a:xfrm>
              <a:off x="6926949" y="4317176"/>
              <a:ext cx="549635" cy="306467"/>
            </a:xfrm>
            <a:prstGeom prst="roundRect">
              <a:avLst/>
            </a:prstGeom>
            <a:noFill/>
          </p:spPr>
          <p:txBody>
            <a:bodyPr wrap="square" rtlCol="0">
              <a:spAutoFit/>
            </a:bodyPr>
            <a:lstStyle/>
            <a:p>
              <a:pPr algn="ctr">
                <a:spcBef>
                  <a:spcPts val="200"/>
                </a:spcBef>
              </a:pPr>
              <a:r>
                <a:rPr lang="en-US" sz="1200" b="1"/>
                <a:t>3.3</a:t>
              </a:r>
            </a:p>
          </p:txBody>
        </p:sp>
        <p:sp>
          <p:nvSpPr>
            <p:cNvPr id="291" name="Oval 290">
              <a:extLst>
                <a:ext uri="{FF2B5EF4-FFF2-40B4-BE49-F238E27FC236}">
                  <a16:creationId xmlns:a16="http://schemas.microsoft.com/office/drawing/2014/main" id="{49BEC19B-B6CF-4408-8C74-1005FD14C88E}"/>
                </a:ext>
              </a:extLst>
            </p:cNvPr>
            <p:cNvSpPr/>
            <p:nvPr/>
          </p:nvSpPr>
          <p:spPr bwMode="auto">
            <a:xfrm>
              <a:off x="8209793" y="4330139"/>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92" name="TextBox 291">
              <a:extLst>
                <a:ext uri="{FF2B5EF4-FFF2-40B4-BE49-F238E27FC236}">
                  <a16:creationId xmlns:a16="http://schemas.microsoft.com/office/drawing/2014/main" id="{9E01CC0D-CA17-4E3D-AB5B-F3C187A407D9}"/>
                </a:ext>
              </a:extLst>
            </p:cNvPr>
            <p:cNvSpPr txBox="1"/>
            <p:nvPr/>
          </p:nvSpPr>
          <p:spPr>
            <a:xfrm>
              <a:off x="8149864" y="4317176"/>
              <a:ext cx="549635" cy="306467"/>
            </a:xfrm>
            <a:prstGeom prst="roundRect">
              <a:avLst/>
            </a:prstGeom>
            <a:noFill/>
          </p:spPr>
          <p:txBody>
            <a:bodyPr wrap="square" rtlCol="0">
              <a:spAutoFit/>
            </a:bodyPr>
            <a:lstStyle/>
            <a:p>
              <a:pPr algn="ctr">
                <a:spcBef>
                  <a:spcPts val="200"/>
                </a:spcBef>
              </a:pPr>
              <a:r>
                <a:rPr lang="en-US" sz="1200" b="1"/>
                <a:t>3.6</a:t>
              </a:r>
            </a:p>
          </p:txBody>
        </p:sp>
        <p:sp>
          <p:nvSpPr>
            <p:cNvPr id="304" name="Oval 303">
              <a:extLst>
                <a:ext uri="{FF2B5EF4-FFF2-40B4-BE49-F238E27FC236}">
                  <a16:creationId xmlns:a16="http://schemas.microsoft.com/office/drawing/2014/main" id="{4C89E22E-07D7-4E38-A719-B92B13E2DDEF}"/>
                </a:ext>
              </a:extLst>
            </p:cNvPr>
            <p:cNvSpPr/>
            <p:nvPr/>
          </p:nvSpPr>
          <p:spPr bwMode="auto">
            <a:xfrm>
              <a:off x="9432707" y="4330139"/>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305" name="TextBox 304">
              <a:extLst>
                <a:ext uri="{FF2B5EF4-FFF2-40B4-BE49-F238E27FC236}">
                  <a16:creationId xmlns:a16="http://schemas.microsoft.com/office/drawing/2014/main" id="{FBA165BC-902D-4C60-95B6-C15CC0B2794B}"/>
                </a:ext>
              </a:extLst>
            </p:cNvPr>
            <p:cNvSpPr txBox="1"/>
            <p:nvPr/>
          </p:nvSpPr>
          <p:spPr>
            <a:xfrm>
              <a:off x="9372778" y="4317176"/>
              <a:ext cx="549635" cy="306467"/>
            </a:xfrm>
            <a:prstGeom prst="roundRect">
              <a:avLst/>
            </a:prstGeom>
            <a:noFill/>
          </p:spPr>
          <p:txBody>
            <a:bodyPr wrap="square" rtlCol="0">
              <a:spAutoFit/>
            </a:bodyPr>
            <a:lstStyle/>
            <a:p>
              <a:pPr algn="ctr">
                <a:spcBef>
                  <a:spcPts val="200"/>
                </a:spcBef>
              </a:pPr>
              <a:r>
                <a:rPr lang="en-US" sz="1200" b="1"/>
                <a:t>3.8</a:t>
              </a:r>
            </a:p>
          </p:txBody>
        </p:sp>
      </p:grpSp>
      <p:grpSp>
        <p:nvGrpSpPr>
          <p:cNvPr id="5" name="Group 4">
            <a:extLst>
              <a:ext uri="{FF2B5EF4-FFF2-40B4-BE49-F238E27FC236}">
                <a16:creationId xmlns:a16="http://schemas.microsoft.com/office/drawing/2014/main" id="{E23C004A-2BFF-4008-99D2-9706A9924335}"/>
              </a:ext>
            </a:extLst>
          </p:cNvPr>
          <p:cNvGrpSpPr/>
          <p:nvPr/>
        </p:nvGrpSpPr>
        <p:grpSpPr>
          <a:xfrm>
            <a:off x="1823324" y="4596400"/>
            <a:ext cx="8089874" cy="315798"/>
            <a:chOff x="1832539" y="4994223"/>
            <a:chExt cx="8089874" cy="315798"/>
          </a:xfrm>
        </p:grpSpPr>
        <p:sp>
          <p:nvSpPr>
            <p:cNvPr id="187" name="TextBox 186">
              <a:extLst>
                <a:ext uri="{FF2B5EF4-FFF2-40B4-BE49-F238E27FC236}">
                  <a16:creationId xmlns:a16="http://schemas.microsoft.com/office/drawing/2014/main" id="{A2E7DF22-0EC6-4D71-9A21-30E80E127DE2}"/>
                </a:ext>
              </a:extLst>
            </p:cNvPr>
            <p:cNvSpPr txBox="1"/>
            <p:nvPr/>
          </p:nvSpPr>
          <p:spPr>
            <a:xfrm>
              <a:off x="1832539" y="5016517"/>
              <a:ext cx="1581150" cy="253916"/>
            </a:xfrm>
            <a:prstGeom prst="rect">
              <a:avLst/>
            </a:prstGeom>
            <a:noFill/>
          </p:spPr>
          <p:txBody>
            <a:bodyPr wrap="square" rtlCol="0">
              <a:spAutoFit/>
            </a:bodyPr>
            <a:lstStyle/>
            <a:p>
              <a:r>
                <a:rPr lang="en-US" sz="1050" b="1">
                  <a:latin typeface="Arial" panose="020B0604020202020204" pitchFamily="34" charset="0"/>
                  <a:cs typeface="Arial" panose="020B0604020202020204" pitchFamily="34" charset="0"/>
                </a:rPr>
                <a:t>Commitment</a:t>
              </a:r>
            </a:p>
          </p:txBody>
        </p:sp>
        <p:sp>
          <p:nvSpPr>
            <p:cNvPr id="226" name="Oval 225">
              <a:extLst>
                <a:ext uri="{FF2B5EF4-FFF2-40B4-BE49-F238E27FC236}">
                  <a16:creationId xmlns:a16="http://schemas.microsoft.com/office/drawing/2014/main" id="{82018A01-1BD7-4FAA-BD79-AB0E0EBDB3E8}"/>
                </a:ext>
              </a:extLst>
            </p:cNvPr>
            <p:cNvSpPr/>
            <p:nvPr/>
          </p:nvSpPr>
          <p:spPr bwMode="auto">
            <a:xfrm>
              <a:off x="3318133" y="5016517"/>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27" name="TextBox 226">
              <a:extLst>
                <a:ext uri="{FF2B5EF4-FFF2-40B4-BE49-F238E27FC236}">
                  <a16:creationId xmlns:a16="http://schemas.microsoft.com/office/drawing/2014/main" id="{5C2018D1-E196-4BA8-B3B4-2DED3BCF2129}"/>
                </a:ext>
              </a:extLst>
            </p:cNvPr>
            <p:cNvSpPr txBox="1"/>
            <p:nvPr/>
          </p:nvSpPr>
          <p:spPr>
            <a:xfrm>
              <a:off x="3258204" y="5003554"/>
              <a:ext cx="549635" cy="175817"/>
            </a:xfrm>
            <a:prstGeom prst="roundRect">
              <a:avLst/>
            </a:prstGeom>
            <a:noFill/>
          </p:spPr>
          <p:txBody>
            <a:bodyPr wrap="square" rtlCol="0">
              <a:spAutoFit/>
            </a:bodyPr>
            <a:lstStyle/>
            <a:p>
              <a:pPr algn="ctr">
                <a:spcBef>
                  <a:spcPts val="200"/>
                </a:spcBef>
              </a:pPr>
              <a:r>
                <a:rPr lang="en-US" sz="1200" b="1"/>
                <a:t>3.4</a:t>
              </a:r>
            </a:p>
          </p:txBody>
        </p:sp>
        <p:sp>
          <p:nvSpPr>
            <p:cNvPr id="250" name="Oval 249">
              <a:extLst>
                <a:ext uri="{FF2B5EF4-FFF2-40B4-BE49-F238E27FC236}">
                  <a16:creationId xmlns:a16="http://schemas.microsoft.com/office/drawing/2014/main" id="{E4BAC11D-65AE-436F-AD10-A939B50E2054}"/>
                </a:ext>
              </a:extLst>
            </p:cNvPr>
            <p:cNvSpPr/>
            <p:nvPr/>
          </p:nvSpPr>
          <p:spPr bwMode="auto">
            <a:xfrm>
              <a:off x="4541048" y="5016517"/>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51" name="TextBox 250">
              <a:extLst>
                <a:ext uri="{FF2B5EF4-FFF2-40B4-BE49-F238E27FC236}">
                  <a16:creationId xmlns:a16="http://schemas.microsoft.com/office/drawing/2014/main" id="{23DE6999-0D0F-4108-9471-8AAE36081619}"/>
                </a:ext>
              </a:extLst>
            </p:cNvPr>
            <p:cNvSpPr txBox="1"/>
            <p:nvPr/>
          </p:nvSpPr>
          <p:spPr>
            <a:xfrm>
              <a:off x="4481119" y="4994223"/>
              <a:ext cx="549635" cy="306467"/>
            </a:xfrm>
            <a:prstGeom prst="roundRect">
              <a:avLst/>
            </a:prstGeom>
            <a:noFill/>
          </p:spPr>
          <p:txBody>
            <a:bodyPr wrap="square" rtlCol="0">
              <a:spAutoFit/>
            </a:bodyPr>
            <a:lstStyle/>
            <a:p>
              <a:pPr algn="ctr">
                <a:spcBef>
                  <a:spcPts val="200"/>
                </a:spcBef>
              </a:pPr>
              <a:r>
                <a:rPr lang="en-US" sz="1200" b="1"/>
                <a:t>3.6</a:t>
              </a:r>
            </a:p>
          </p:txBody>
        </p:sp>
        <p:sp>
          <p:nvSpPr>
            <p:cNvPr id="263" name="Oval 262">
              <a:extLst>
                <a:ext uri="{FF2B5EF4-FFF2-40B4-BE49-F238E27FC236}">
                  <a16:creationId xmlns:a16="http://schemas.microsoft.com/office/drawing/2014/main" id="{DCD78F76-C3E5-40E7-9CC3-CEDCA92D8208}"/>
                </a:ext>
              </a:extLst>
            </p:cNvPr>
            <p:cNvSpPr/>
            <p:nvPr/>
          </p:nvSpPr>
          <p:spPr bwMode="auto">
            <a:xfrm>
              <a:off x="5763963" y="5016517"/>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64" name="TextBox 263">
              <a:extLst>
                <a:ext uri="{FF2B5EF4-FFF2-40B4-BE49-F238E27FC236}">
                  <a16:creationId xmlns:a16="http://schemas.microsoft.com/office/drawing/2014/main" id="{1C3CEC60-BE27-4D1B-A769-164184B21923}"/>
                </a:ext>
              </a:extLst>
            </p:cNvPr>
            <p:cNvSpPr txBox="1"/>
            <p:nvPr/>
          </p:nvSpPr>
          <p:spPr>
            <a:xfrm>
              <a:off x="5704034" y="5003554"/>
              <a:ext cx="549635" cy="306467"/>
            </a:xfrm>
            <a:prstGeom prst="roundRect">
              <a:avLst/>
            </a:prstGeom>
            <a:noFill/>
          </p:spPr>
          <p:txBody>
            <a:bodyPr wrap="square" rtlCol="0">
              <a:spAutoFit/>
            </a:bodyPr>
            <a:lstStyle/>
            <a:p>
              <a:pPr algn="ctr">
                <a:spcBef>
                  <a:spcPts val="200"/>
                </a:spcBef>
              </a:pPr>
              <a:r>
                <a:rPr lang="en-US" sz="1200" b="1"/>
                <a:t>3.5</a:t>
              </a:r>
            </a:p>
          </p:txBody>
        </p:sp>
        <p:sp>
          <p:nvSpPr>
            <p:cNvPr id="276" name="Oval 275">
              <a:extLst>
                <a:ext uri="{FF2B5EF4-FFF2-40B4-BE49-F238E27FC236}">
                  <a16:creationId xmlns:a16="http://schemas.microsoft.com/office/drawing/2014/main" id="{6E6E82A8-A062-4674-AA4C-15765460A32C}"/>
                </a:ext>
              </a:extLst>
            </p:cNvPr>
            <p:cNvSpPr/>
            <p:nvPr/>
          </p:nvSpPr>
          <p:spPr bwMode="auto">
            <a:xfrm>
              <a:off x="6986878" y="5016517"/>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77" name="TextBox 276">
              <a:extLst>
                <a:ext uri="{FF2B5EF4-FFF2-40B4-BE49-F238E27FC236}">
                  <a16:creationId xmlns:a16="http://schemas.microsoft.com/office/drawing/2014/main" id="{FE61CFB2-970E-4292-9CBA-D4676EA5939B}"/>
                </a:ext>
              </a:extLst>
            </p:cNvPr>
            <p:cNvSpPr txBox="1"/>
            <p:nvPr/>
          </p:nvSpPr>
          <p:spPr>
            <a:xfrm>
              <a:off x="6926949" y="5003554"/>
              <a:ext cx="549635" cy="175817"/>
            </a:xfrm>
            <a:prstGeom prst="roundRect">
              <a:avLst/>
            </a:prstGeom>
            <a:noFill/>
          </p:spPr>
          <p:txBody>
            <a:bodyPr wrap="square" rtlCol="0">
              <a:spAutoFit/>
            </a:bodyPr>
            <a:lstStyle/>
            <a:p>
              <a:pPr algn="ctr">
                <a:spcBef>
                  <a:spcPts val="200"/>
                </a:spcBef>
              </a:pPr>
              <a:r>
                <a:rPr lang="en-US" sz="1200" b="1"/>
                <a:t>3.6</a:t>
              </a:r>
            </a:p>
          </p:txBody>
        </p:sp>
        <p:sp>
          <p:nvSpPr>
            <p:cNvPr id="289" name="Oval 288">
              <a:extLst>
                <a:ext uri="{FF2B5EF4-FFF2-40B4-BE49-F238E27FC236}">
                  <a16:creationId xmlns:a16="http://schemas.microsoft.com/office/drawing/2014/main" id="{4798BA6A-DA2D-41C2-ADBA-9A5A842E38AD}"/>
                </a:ext>
              </a:extLst>
            </p:cNvPr>
            <p:cNvSpPr/>
            <p:nvPr/>
          </p:nvSpPr>
          <p:spPr bwMode="auto">
            <a:xfrm>
              <a:off x="8209793" y="5016517"/>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90" name="TextBox 289">
              <a:extLst>
                <a:ext uri="{FF2B5EF4-FFF2-40B4-BE49-F238E27FC236}">
                  <a16:creationId xmlns:a16="http://schemas.microsoft.com/office/drawing/2014/main" id="{95EEE264-FAFD-47C5-B6BC-FD5A53E60A83}"/>
                </a:ext>
              </a:extLst>
            </p:cNvPr>
            <p:cNvSpPr txBox="1"/>
            <p:nvPr/>
          </p:nvSpPr>
          <p:spPr>
            <a:xfrm>
              <a:off x="8149864" y="5003554"/>
              <a:ext cx="549635" cy="306467"/>
            </a:xfrm>
            <a:prstGeom prst="roundRect">
              <a:avLst/>
            </a:prstGeom>
            <a:noFill/>
          </p:spPr>
          <p:txBody>
            <a:bodyPr wrap="square" rtlCol="0">
              <a:spAutoFit/>
            </a:bodyPr>
            <a:lstStyle/>
            <a:p>
              <a:pPr algn="ctr">
                <a:spcBef>
                  <a:spcPts val="200"/>
                </a:spcBef>
              </a:pPr>
              <a:r>
                <a:rPr lang="en-US" sz="1200" b="1"/>
                <a:t>3.7</a:t>
              </a:r>
            </a:p>
          </p:txBody>
        </p:sp>
        <p:sp>
          <p:nvSpPr>
            <p:cNvPr id="302" name="Oval 301">
              <a:extLst>
                <a:ext uri="{FF2B5EF4-FFF2-40B4-BE49-F238E27FC236}">
                  <a16:creationId xmlns:a16="http://schemas.microsoft.com/office/drawing/2014/main" id="{9BCD8A4D-D1C6-407C-BF17-C675D2A320A9}"/>
                </a:ext>
              </a:extLst>
            </p:cNvPr>
            <p:cNvSpPr/>
            <p:nvPr/>
          </p:nvSpPr>
          <p:spPr bwMode="auto">
            <a:xfrm>
              <a:off x="9432707" y="5016517"/>
              <a:ext cx="442601" cy="253916"/>
            </a:xfrm>
            <a:prstGeom prst="roundRect">
              <a:avLst/>
            </a:prstGeom>
            <a:solidFill>
              <a:schemeClr val="bg1"/>
            </a:solidFill>
            <a:ln w="38100">
              <a:solidFill>
                <a:srgbClr val="5BC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303" name="TextBox 302">
              <a:extLst>
                <a:ext uri="{FF2B5EF4-FFF2-40B4-BE49-F238E27FC236}">
                  <a16:creationId xmlns:a16="http://schemas.microsoft.com/office/drawing/2014/main" id="{95FD736F-134D-417E-B7E3-DBEAB33A938D}"/>
                </a:ext>
              </a:extLst>
            </p:cNvPr>
            <p:cNvSpPr txBox="1"/>
            <p:nvPr/>
          </p:nvSpPr>
          <p:spPr>
            <a:xfrm>
              <a:off x="9372778" y="5003554"/>
              <a:ext cx="549635" cy="306467"/>
            </a:xfrm>
            <a:prstGeom prst="roundRect">
              <a:avLst/>
            </a:prstGeom>
            <a:noFill/>
          </p:spPr>
          <p:txBody>
            <a:bodyPr wrap="square" rtlCol="0">
              <a:spAutoFit/>
            </a:bodyPr>
            <a:lstStyle/>
            <a:p>
              <a:pPr algn="ctr">
                <a:spcBef>
                  <a:spcPts val="200"/>
                </a:spcBef>
              </a:pPr>
              <a:r>
                <a:rPr lang="en-US" sz="1200" b="1"/>
                <a:t>4.0</a:t>
              </a:r>
            </a:p>
          </p:txBody>
        </p:sp>
      </p:grpSp>
      <p:sp>
        <p:nvSpPr>
          <p:cNvPr id="145" name="Text Placeholder 2">
            <a:extLst>
              <a:ext uri="{FF2B5EF4-FFF2-40B4-BE49-F238E27FC236}">
                <a16:creationId xmlns:a16="http://schemas.microsoft.com/office/drawing/2014/main" id="{0A988184-F692-4A41-B0AE-7EBF92C54784}"/>
              </a:ext>
            </a:extLst>
          </p:cNvPr>
          <p:cNvSpPr txBox="1">
            <a:spLocks/>
          </p:cNvSpPr>
          <p:nvPr/>
        </p:nvSpPr>
        <p:spPr>
          <a:xfrm>
            <a:off x="914560" y="1437824"/>
            <a:ext cx="10362880" cy="475488"/>
          </a:xfrm>
          <a:prstGeom prst="rect">
            <a:avLst/>
          </a:prstGeom>
        </p:spPr>
        <p:txBody>
          <a:bodyPr/>
          <a:lstStyle>
            <a:lvl1pPr marL="228600" indent="-228600" algn="l" rtl="0" eaLnBrk="0" fontAlgn="base" hangingPunct="0">
              <a:spcBef>
                <a:spcPct val="50000"/>
              </a:spcBef>
              <a:spcAft>
                <a:spcPct val="0"/>
              </a:spcAft>
              <a:buClr>
                <a:srgbClr val="0790EC"/>
              </a:buClr>
              <a:buSzPct val="125000"/>
              <a:buFont typeface="Times" panose="02020603050405020304" pitchFamily="18" charset="0"/>
              <a:buChar char="•"/>
              <a:defRPr sz="2400">
                <a:solidFill>
                  <a:schemeClr val="tx1"/>
                </a:solidFill>
                <a:latin typeface="+mn-lt"/>
                <a:ea typeface="MS PGothic" panose="020B0600070205080204" pitchFamily="34" charset="-128"/>
                <a:cs typeface="ＭＳ Ｐゴシック" pitchFamily="-110" charset="-128"/>
              </a:defRPr>
            </a:lvl1pPr>
            <a:lvl2pPr marL="627063" indent="-284163" algn="l" rtl="0" eaLnBrk="0" fontAlgn="base" hangingPunct="0">
              <a:spcBef>
                <a:spcPct val="50000"/>
              </a:spcBef>
              <a:spcAft>
                <a:spcPct val="0"/>
              </a:spcAft>
              <a:buClr>
                <a:srgbClr val="0790EC"/>
              </a:buClr>
              <a:buSzPct val="130000"/>
              <a:buFont typeface="Times" panose="02020603050405020304" pitchFamily="18" charset="0"/>
              <a:buChar char="–"/>
              <a:defRPr sz="2000">
                <a:solidFill>
                  <a:schemeClr val="tx1"/>
                </a:solidFill>
                <a:latin typeface="+mn-lt"/>
                <a:ea typeface="MS PGothic" panose="020B0600070205080204" pitchFamily="34" charset="-128"/>
                <a:cs typeface="ＭＳ Ｐゴシック" charset="0"/>
              </a:defRPr>
            </a:lvl2pPr>
            <a:lvl3pPr marL="914400" indent="-173038"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3pPr>
            <a:lvl4pPr marL="1262063" indent="-233363"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4pPr>
            <a:lvl5pPr marL="1541463" indent="-165100" algn="l" rtl="0" eaLnBrk="0" fontAlgn="base" hangingPunct="0">
              <a:spcBef>
                <a:spcPct val="50000"/>
              </a:spcBef>
              <a:spcAft>
                <a:spcPct val="0"/>
              </a:spcAft>
              <a:buClr>
                <a:srgbClr val="0790EC"/>
              </a:buClr>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5pPr>
            <a:lvl6pPr marL="19986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24558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29130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33702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pPr marL="0" indent="0">
              <a:buNone/>
            </a:pPr>
            <a:r>
              <a:rPr lang="en-US" sz="1100" i="1" kern="0">
                <a:solidFill>
                  <a:srgbClr val="000000"/>
                </a:solidFill>
                <a:latin typeface="Arial" panose="020B0604020202020204" pitchFamily="34" charset="0"/>
                <a:cs typeface="Arial" panose="020B0604020202020204" pitchFamily="34" charset="0"/>
              </a:rPr>
              <a:t>Similar to employee readiness, all cohorts are appropriately located along the engagement curve in comparison to the current project stage.</a:t>
            </a:r>
          </a:p>
        </p:txBody>
      </p:sp>
      <p:grpSp>
        <p:nvGrpSpPr>
          <p:cNvPr id="135" name="Group 134">
            <a:extLst>
              <a:ext uri="{FF2B5EF4-FFF2-40B4-BE49-F238E27FC236}">
                <a16:creationId xmlns:a16="http://schemas.microsoft.com/office/drawing/2014/main" id="{B38F471F-0430-45B7-871F-60D910ECD14B}"/>
              </a:ext>
            </a:extLst>
          </p:cNvPr>
          <p:cNvGrpSpPr/>
          <p:nvPr/>
        </p:nvGrpSpPr>
        <p:grpSpPr>
          <a:xfrm>
            <a:off x="1818716" y="5080350"/>
            <a:ext cx="8099090" cy="325423"/>
            <a:chOff x="1832539" y="4984598"/>
            <a:chExt cx="8099090" cy="325423"/>
          </a:xfrm>
        </p:grpSpPr>
        <p:sp>
          <p:nvSpPr>
            <p:cNvPr id="136" name="TextBox 135">
              <a:extLst>
                <a:ext uri="{FF2B5EF4-FFF2-40B4-BE49-F238E27FC236}">
                  <a16:creationId xmlns:a16="http://schemas.microsoft.com/office/drawing/2014/main" id="{35071B60-0244-4257-A3D6-2553F128C848}"/>
                </a:ext>
              </a:extLst>
            </p:cNvPr>
            <p:cNvSpPr txBox="1"/>
            <p:nvPr/>
          </p:nvSpPr>
          <p:spPr>
            <a:xfrm>
              <a:off x="1832539" y="5016517"/>
              <a:ext cx="1581150" cy="253916"/>
            </a:xfrm>
            <a:prstGeom prst="rect">
              <a:avLst/>
            </a:prstGeom>
            <a:noFill/>
          </p:spPr>
          <p:txBody>
            <a:bodyPr wrap="square" rtlCol="0">
              <a:spAutoFit/>
            </a:bodyPr>
            <a:lstStyle/>
            <a:p>
              <a:r>
                <a:rPr lang="en-US" sz="1050" b="1">
                  <a:latin typeface="Arial" panose="020B0604020202020204" pitchFamily="34" charset="0"/>
                  <a:cs typeface="Arial" panose="020B0604020202020204" pitchFamily="34" charset="0"/>
                </a:rPr>
                <a:t>Ownership</a:t>
              </a:r>
            </a:p>
          </p:txBody>
        </p:sp>
        <p:sp>
          <p:nvSpPr>
            <p:cNvPr id="137" name="Oval 225">
              <a:extLst>
                <a:ext uri="{FF2B5EF4-FFF2-40B4-BE49-F238E27FC236}">
                  <a16:creationId xmlns:a16="http://schemas.microsoft.com/office/drawing/2014/main" id="{5A601766-8B26-489E-8F77-B4454B06BD13}"/>
                </a:ext>
              </a:extLst>
            </p:cNvPr>
            <p:cNvSpPr/>
            <p:nvPr/>
          </p:nvSpPr>
          <p:spPr bwMode="auto">
            <a:xfrm>
              <a:off x="3318133" y="5016517"/>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138" name="TextBox 137">
              <a:extLst>
                <a:ext uri="{FF2B5EF4-FFF2-40B4-BE49-F238E27FC236}">
                  <a16:creationId xmlns:a16="http://schemas.microsoft.com/office/drawing/2014/main" id="{C55C1D7D-0B0A-4BDE-9C5E-9929C94E9F93}"/>
                </a:ext>
              </a:extLst>
            </p:cNvPr>
            <p:cNvSpPr txBox="1"/>
            <p:nvPr/>
          </p:nvSpPr>
          <p:spPr>
            <a:xfrm>
              <a:off x="3258204" y="5003554"/>
              <a:ext cx="549635" cy="306467"/>
            </a:xfrm>
            <a:prstGeom prst="roundRect">
              <a:avLst/>
            </a:prstGeom>
            <a:noFill/>
          </p:spPr>
          <p:txBody>
            <a:bodyPr wrap="square" rtlCol="0">
              <a:spAutoFit/>
            </a:bodyPr>
            <a:lstStyle/>
            <a:p>
              <a:pPr algn="ctr">
                <a:spcBef>
                  <a:spcPts val="200"/>
                </a:spcBef>
              </a:pPr>
              <a:r>
                <a:rPr lang="en-US" sz="1200" b="1"/>
                <a:t>3.0</a:t>
              </a:r>
            </a:p>
          </p:txBody>
        </p:sp>
        <p:sp>
          <p:nvSpPr>
            <p:cNvPr id="139" name="Oval 249">
              <a:extLst>
                <a:ext uri="{FF2B5EF4-FFF2-40B4-BE49-F238E27FC236}">
                  <a16:creationId xmlns:a16="http://schemas.microsoft.com/office/drawing/2014/main" id="{3415764E-470B-4B20-9BD4-3D8827DC0323}"/>
                </a:ext>
              </a:extLst>
            </p:cNvPr>
            <p:cNvSpPr/>
            <p:nvPr/>
          </p:nvSpPr>
          <p:spPr bwMode="auto">
            <a:xfrm>
              <a:off x="4541048" y="5016517"/>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140" name="TextBox 139">
              <a:extLst>
                <a:ext uri="{FF2B5EF4-FFF2-40B4-BE49-F238E27FC236}">
                  <a16:creationId xmlns:a16="http://schemas.microsoft.com/office/drawing/2014/main" id="{0566252F-5D5D-4E4F-8ABC-C1AEB5E54C27}"/>
                </a:ext>
              </a:extLst>
            </p:cNvPr>
            <p:cNvSpPr txBox="1"/>
            <p:nvPr/>
          </p:nvSpPr>
          <p:spPr>
            <a:xfrm>
              <a:off x="4481119" y="5003554"/>
              <a:ext cx="549635" cy="306467"/>
            </a:xfrm>
            <a:prstGeom prst="roundRect">
              <a:avLst/>
            </a:prstGeom>
            <a:noFill/>
          </p:spPr>
          <p:txBody>
            <a:bodyPr wrap="square" rtlCol="0">
              <a:spAutoFit/>
            </a:bodyPr>
            <a:lstStyle/>
            <a:p>
              <a:pPr algn="ctr">
                <a:spcBef>
                  <a:spcPts val="200"/>
                </a:spcBef>
              </a:pPr>
              <a:r>
                <a:rPr lang="en-US" sz="1200" b="1"/>
                <a:t>3.2</a:t>
              </a:r>
            </a:p>
          </p:txBody>
        </p:sp>
        <p:sp>
          <p:nvSpPr>
            <p:cNvPr id="141" name="Oval 262">
              <a:extLst>
                <a:ext uri="{FF2B5EF4-FFF2-40B4-BE49-F238E27FC236}">
                  <a16:creationId xmlns:a16="http://schemas.microsoft.com/office/drawing/2014/main" id="{01378B69-AB38-4BA2-B090-2F0BCD853B59}"/>
                </a:ext>
              </a:extLst>
            </p:cNvPr>
            <p:cNvSpPr/>
            <p:nvPr/>
          </p:nvSpPr>
          <p:spPr bwMode="auto">
            <a:xfrm>
              <a:off x="5763963" y="5016517"/>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142" name="TextBox 141">
              <a:extLst>
                <a:ext uri="{FF2B5EF4-FFF2-40B4-BE49-F238E27FC236}">
                  <a16:creationId xmlns:a16="http://schemas.microsoft.com/office/drawing/2014/main" id="{222C6C72-3012-47C0-A1CD-84DE8376BDBB}"/>
                </a:ext>
              </a:extLst>
            </p:cNvPr>
            <p:cNvSpPr txBox="1"/>
            <p:nvPr/>
          </p:nvSpPr>
          <p:spPr>
            <a:xfrm>
              <a:off x="5704034" y="5003554"/>
              <a:ext cx="549635" cy="306467"/>
            </a:xfrm>
            <a:prstGeom prst="roundRect">
              <a:avLst/>
            </a:prstGeom>
            <a:noFill/>
          </p:spPr>
          <p:txBody>
            <a:bodyPr wrap="square" rtlCol="0">
              <a:spAutoFit/>
            </a:bodyPr>
            <a:lstStyle/>
            <a:p>
              <a:pPr algn="ctr">
                <a:spcBef>
                  <a:spcPts val="200"/>
                </a:spcBef>
              </a:pPr>
              <a:r>
                <a:rPr lang="en-US" sz="1200" b="1"/>
                <a:t>3.2</a:t>
              </a:r>
            </a:p>
          </p:txBody>
        </p:sp>
        <p:sp>
          <p:nvSpPr>
            <p:cNvPr id="143" name="Oval 275">
              <a:extLst>
                <a:ext uri="{FF2B5EF4-FFF2-40B4-BE49-F238E27FC236}">
                  <a16:creationId xmlns:a16="http://schemas.microsoft.com/office/drawing/2014/main" id="{63C08161-4948-4F6C-8FA5-4BDAB39BCA2C}"/>
                </a:ext>
              </a:extLst>
            </p:cNvPr>
            <p:cNvSpPr/>
            <p:nvPr/>
          </p:nvSpPr>
          <p:spPr bwMode="auto">
            <a:xfrm>
              <a:off x="6986878" y="5016517"/>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144" name="TextBox 143">
              <a:extLst>
                <a:ext uri="{FF2B5EF4-FFF2-40B4-BE49-F238E27FC236}">
                  <a16:creationId xmlns:a16="http://schemas.microsoft.com/office/drawing/2014/main" id="{4BA5C899-0FAB-4CEC-A037-326DB3A7AA9B}"/>
                </a:ext>
              </a:extLst>
            </p:cNvPr>
            <p:cNvSpPr txBox="1"/>
            <p:nvPr/>
          </p:nvSpPr>
          <p:spPr>
            <a:xfrm>
              <a:off x="6926949" y="5003554"/>
              <a:ext cx="549635" cy="306467"/>
            </a:xfrm>
            <a:prstGeom prst="roundRect">
              <a:avLst/>
            </a:prstGeom>
            <a:noFill/>
          </p:spPr>
          <p:txBody>
            <a:bodyPr wrap="square" rtlCol="0">
              <a:spAutoFit/>
            </a:bodyPr>
            <a:lstStyle/>
            <a:p>
              <a:pPr algn="ctr">
                <a:spcBef>
                  <a:spcPts val="200"/>
                </a:spcBef>
              </a:pPr>
              <a:r>
                <a:rPr lang="en-US" sz="1200" b="1"/>
                <a:t>3.1</a:t>
              </a:r>
            </a:p>
          </p:txBody>
        </p:sp>
        <p:sp>
          <p:nvSpPr>
            <p:cNvPr id="146" name="Oval 288">
              <a:extLst>
                <a:ext uri="{FF2B5EF4-FFF2-40B4-BE49-F238E27FC236}">
                  <a16:creationId xmlns:a16="http://schemas.microsoft.com/office/drawing/2014/main" id="{ABA7C62B-C353-41A5-BD8B-2AA3E07A124D}"/>
                </a:ext>
              </a:extLst>
            </p:cNvPr>
            <p:cNvSpPr/>
            <p:nvPr/>
          </p:nvSpPr>
          <p:spPr bwMode="auto">
            <a:xfrm>
              <a:off x="8209793" y="5016517"/>
              <a:ext cx="442601" cy="253916"/>
            </a:xfrm>
            <a:prstGeom prst="roundRect">
              <a:avLst/>
            </a:prstGeom>
            <a:solidFill>
              <a:schemeClr val="bg1"/>
            </a:solidFill>
            <a:ln w="38100">
              <a:solidFill>
                <a:srgbClr val="FFD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147" name="TextBox 146">
              <a:extLst>
                <a:ext uri="{FF2B5EF4-FFF2-40B4-BE49-F238E27FC236}">
                  <a16:creationId xmlns:a16="http://schemas.microsoft.com/office/drawing/2014/main" id="{F93303D7-2E35-48A0-B148-B0C510BB1A36}"/>
                </a:ext>
              </a:extLst>
            </p:cNvPr>
            <p:cNvSpPr txBox="1"/>
            <p:nvPr/>
          </p:nvSpPr>
          <p:spPr>
            <a:xfrm>
              <a:off x="8149864" y="5003554"/>
              <a:ext cx="549635" cy="306467"/>
            </a:xfrm>
            <a:prstGeom prst="roundRect">
              <a:avLst/>
            </a:prstGeom>
            <a:noFill/>
          </p:spPr>
          <p:txBody>
            <a:bodyPr wrap="square" rtlCol="0">
              <a:spAutoFit/>
            </a:bodyPr>
            <a:lstStyle/>
            <a:p>
              <a:pPr algn="ctr">
                <a:spcBef>
                  <a:spcPts val="200"/>
                </a:spcBef>
              </a:pPr>
              <a:r>
                <a:rPr lang="en-US" sz="1200" b="1"/>
                <a:t>3.3</a:t>
              </a:r>
            </a:p>
          </p:txBody>
        </p:sp>
        <p:sp>
          <p:nvSpPr>
            <p:cNvPr id="148" name="Oval 301">
              <a:extLst>
                <a:ext uri="{FF2B5EF4-FFF2-40B4-BE49-F238E27FC236}">
                  <a16:creationId xmlns:a16="http://schemas.microsoft.com/office/drawing/2014/main" id="{45CADC7C-159C-4373-9D92-254BC20AAAE1}"/>
                </a:ext>
              </a:extLst>
            </p:cNvPr>
            <p:cNvSpPr/>
            <p:nvPr/>
          </p:nvSpPr>
          <p:spPr bwMode="auto">
            <a:xfrm>
              <a:off x="9432707" y="5016517"/>
              <a:ext cx="442601" cy="253916"/>
            </a:xfrm>
            <a:prstGeom prst="roundRect">
              <a:avLst/>
            </a:prstGeom>
            <a:solidFill>
              <a:schemeClr val="bg1"/>
            </a:solidFill>
            <a:ln w="38100">
              <a:solidFill>
                <a:srgbClr val="F9D6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149" name="TextBox 148">
              <a:extLst>
                <a:ext uri="{FF2B5EF4-FFF2-40B4-BE49-F238E27FC236}">
                  <a16:creationId xmlns:a16="http://schemas.microsoft.com/office/drawing/2014/main" id="{07A3D00A-B2A2-4271-88D8-F8AEF6D3C4FC}"/>
                </a:ext>
              </a:extLst>
            </p:cNvPr>
            <p:cNvSpPr txBox="1"/>
            <p:nvPr/>
          </p:nvSpPr>
          <p:spPr>
            <a:xfrm>
              <a:off x="9381994" y="4984598"/>
              <a:ext cx="549635" cy="306467"/>
            </a:xfrm>
            <a:prstGeom prst="roundRect">
              <a:avLst/>
            </a:prstGeom>
            <a:noFill/>
          </p:spPr>
          <p:txBody>
            <a:bodyPr wrap="square" rtlCol="0">
              <a:spAutoFit/>
            </a:bodyPr>
            <a:lstStyle/>
            <a:p>
              <a:pPr algn="ctr">
                <a:spcBef>
                  <a:spcPts val="200"/>
                </a:spcBef>
              </a:pPr>
              <a:r>
                <a:rPr lang="en-US" sz="1200" b="1"/>
                <a:t>3.8</a:t>
              </a:r>
            </a:p>
          </p:txBody>
        </p:sp>
      </p:grpSp>
      <p:sp>
        <p:nvSpPr>
          <p:cNvPr id="150" name="TextBox 149">
            <a:extLst>
              <a:ext uri="{FF2B5EF4-FFF2-40B4-BE49-F238E27FC236}">
                <a16:creationId xmlns:a16="http://schemas.microsoft.com/office/drawing/2014/main" id="{7EAA42F1-8BDD-473B-955C-90D47F11693A}"/>
              </a:ext>
            </a:extLst>
          </p:cNvPr>
          <p:cNvSpPr txBox="1"/>
          <p:nvPr/>
        </p:nvSpPr>
        <p:spPr>
          <a:xfrm>
            <a:off x="4481181" y="3466029"/>
            <a:ext cx="549635" cy="306467"/>
          </a:xfrm>
          <a:prstGeom prst="roundRect">
            <a:avLst/>
          </a:prstGeom>
          <a:noFill/>
        </p:spPr>
        <p:txBody>
          <a:bodyPr wrap="square" rtlCol="0">
            <a:spAutoFit/>
          </a:bodyPr>
          <a:lstStyle/>
          <a:p>
            <a:pPr algn="ctr">
              <a:spcBef>
                <a:spcPts val="200"/>
              </a:spcBef>
            </a:pPr>
            <a:r>
              <a:rPr lang="en-US" sz="1200" b="1"/>
              <a:t>4.0</a:t>
            </a:r>
          </a:p>
        </p:txBody>
      </p:sp>
    </p:spTree>
    <p:extLst>
      <p:ext uri="{BB962C8B-B14F-4D97-AF65-F5344CB8AC3E}">
        <p14:creationId xmlns:p14="http://schemas.microsoft.com/office/powerpoint/2010/main" val="1378875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9837A-C402-40E3-8D71-975C7FF3C6CF}"/>
              </a:ext>
            </a:extLst>
          </p:cNvPr>
          <p:cNvSpPr>
            <a:spLocks noGrp="1"/>
          </p:cNvSpPr>
          <p:nvPr>
            <p:ph type="title"/>
          </p:nvPr>
        </p:nvSpPr>
        <p:spPr/>
        <p:txBody>
          <a:bodyPr/>
          <a:lstStyle/>
          <a:p>
            <a:r>
              <a:rPr lang="en-US"/>
              <a:t>Poll Everywhere Instructions</a:t>
            </a:r>
          </a:p>
        </p:txBody>
      </p:sp>
      <p:pic>
        <p:nvPicPr>
          <p:cNvPr id="14" name="Picture 13" descr="Graphical user interface, text, application, chat or text message&#10;&#10;Description automatically generated">
            <a:extLst>
              <a:ext uri="{FF2B5EF4-FFF2-40B4-BE49-F238E27FC236}">
                <a16:creationId xmlns:a16="http://schemas.microsoft.com/office/drawing/2014/main" id="{D43DB503-5B96-4C12-85CA-1A82706A82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72"/>
          <a:stretch/>
        </p:blipFill>
        <p:spPr>
          <a:xfrm>
            <a:off x="6790952" y="2347136"/>
            <a:ext cx="1818547" cy="3731953"/>
          </a:xfrm>
          <a:prstGeom prst="rect">
            <a:avLst/>
          </a:prstGeom>
          <a:ln>
            <a:solidFill>
              <a:schemeClr val="bg1">
                <a:lumMod val="65000"/>
              </a:schemeClr>
            </a:solidFill>
          </a:ln>
        </p:spPr>
      </p:pic>
      <p:sp>
        <p:nvSpPr>
          <p:cNvPr id="16" name="Content Placeholder 8">
            <a:extLst>
              <a:ext uri="{FF2B5EF4-FFF2-40B4-BE49-F238E27FC236}">
                <a16:creationId xmlns:a16="http://schemas.microsoft.com/office/drawing/2014/main" id="{29D3B553-C27F-40D2-8DF7-E616B0A13400}"/>
              </a:ext>
            </a:extLst>
          </p:cNvPr>
          <p:cNvSpPr txBox="1">
            <a:spLocks/>
          </p:cNvSpPr>
          <p:nvPr/>
        </p:nvSpPr>
        <p:spPr>
          <a:xfrm>
            <a:off x="879878" y="1461324"/>
            <a:ext cx="10167354" cy="451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i="1">
                <a:cs typeface="Arial"/>
              </a:rPr>
              <a:t>To participate in the polls during the meeting today, change agents can visit the URL or text to submit their response to the questions. Results will be rendered in real-time. </a:t>
            </a:r>
            <a:endParaRPr lang="en-US" sz="1100" i="1"/>
          </a:p>
        </p:txBody>
      </p:sp>
      <p:pic>
        <p:nvPicPr>
          <p:cNvPr id="18" name="Picture 17">
            <a:extLst>
              <a:ext uri="{FF2B5EF4-FFF2-40B4-BE49-F238E27FC236}">
                <a16:creationId xmlns:a16="http://schemas.microsoft.com/office/drawing/2014/main" id="{650758ED-75F9-462F-A7C6-B7BE15367DBE}"/>
              </a:ext>
            </a:extLst>
          </p:cNvPr>
          <p:cNvPicPr>
            <a:picLocks noChangeAspect="1"/>
          </p:cNvPicPr>
          <p:nvPr/>
        </p:nvPicPr>
        <p:blipFill rotWithShape="1">
          <a:blip r:embed="rId3"/>
          <a:srcRect l="5401" r="6139"/>
          <a:stretch/>
        </p:blipFill>
        <p:spPr>
          <a:xfrm>
            <a:off x="879878" y="2347137"/>
            <a:ext cx="2336191" cy="1736184"/>
          </a:xfrm>
          <a:prstGeom prst="rect">
            <a:avLst/>
          </a:prstGeom>
        </p:spPr>
      </p:pic>
      <p:pic>
        <p:nvPicPr>
          <p:cNvPr id="21" name="Picture 20">
            <a:extLst>
              <a:ext uri="{FF2B5EF4-FFF2-40B4-BE49-F238E27FC236}">
                <a16:creationId xmlns:a16="http://schemas.microsoft.com/office/drawing/2014/main" id="{14A9F208-8878-47BB-9A9B-02AD7AB8BC5D}"/>
              </a:ext>
            </a:extLst>
          </p:cNvPr>
          <p:cNvPicPr>
            <a:picLocks noChangeAspect="1"/>
          </p:cNvPicPr>
          <p:nvPr/>
        </p:nvPicPr>
        <p:blipFill rotWithShape="1">
          <a:blip r:embed="rId4"/>
          <a:srcRect b="8033"/>
          <a:stretch/>
        </p:blipFill>
        <p:spPr>
          <a:xfrm>
            <a:off x="2463204" y="3715446"/>
            <a:ext cx="2180874" cy="2013325"/>
          </a:xfrm>
          <a:prstGeom prst="rect">
            <a:avLst/>
          </a:prstGeom>
        </p:spPr>
      </p:pic>
      <p:sp>
        <p:nvSpPr>
          <p:cNvPr id="9" name="Rectangle 8">
            <a:extLst>
              <a:ext uri="{FF2B5EF4-FFF2-40B4-BE49-F238E27FC236}">
                <a16:creationId xmlns:a16="http://schemas.microsoft.com/office/drawing/2014/main" id="{1BE0DC59-B3CB-4EB1-AFCE-ACEDE61F3661}"/>
              </a:ext>
            </a:extLst>
          </p:cNvPr>
          <p:cNvSpPr/>
          <p:nvPr/>
        </p:nvSpPr>
        <p:spPr>
          <a:xfrm>
            <a:off x="816901" y="1977804"/>
            <a:ext cx="3706977" cy="369332"/>
          </a:xfrm>
          <a:prstGeom prst="rect">
            <a:avLst/>
          </a:prstGeom>
        </p:spPr>
        <p:txBody>
          <a:bodyPr wrap="none">
            <a:spAutoFit/>
          </a:bodyPr>
          <a:lstStyle/>
          <a:p>
            <a:r>
              <a:rPr lang="en-US">
                <a:solidFill>
                  <a:schemeClr val="accent1">
                    <a:lumMod val="75000"/>
                  </a:schemeClr>
                </a:solidFill>
                <a:latin typeface="Arial" panose="020B0604020202020204" pitchFamily="34" charset="0"/>
                <a:cs typeface="Arial" panose="020B0604020202020204" pitchFamily="34" charset="0"/>
              </a:rPr>
              <a:t>https://pollev.com/carolynhayni789</a:t>
            </a:r>
          </a:p>
        </p:txBody>
      </p:sp>
      <p:sp>
        <p:nvSpPr>
          <p:cNvPr id="10" name="TextBox 9">
            <a:extLst>
              <a:ext uri="{FF2B5EF4-FFF2-40B4-BE49-F238E27FC236}">
                <a16:creationId xmlns:a16="http://schemas.microsoft.com/office/drawing/2014/main" id="{37594A85-9B15-4CAE-8C34-08B17458BE56}"/>
              </a:ext>
            </a:extLst>
          </p:cNvPr>
          <p:cNvSpPr txBox="1"/>
          <p:nvPr/>
        </p:nvSpPr>
        <p:spPr>
          <a:xfrm>
            <a:off x="6096000" y="1913523"/>
            <a:ext cx="4535054" cy="369332"/>
          </a:xfrm>
          <a:prstGeom prst="rect">
            <a:avLst/>
          </a:prstGeom>
          <a:noFill/>
        </p:spPr>
        <p:txBody>
          <a:bodyPr wrap="square" rtlCol="0">
            <a:spAutoFit/>
          </a:bodyPr>
          <a:lstStyle/>
          <a:p>
            <a:r>
              <a:rPr lang="en-US" b="1">
                <a:solidFill>
                  <a:schemeClr val="accent1">
                    <a:lumMod val="75000"/>
                  </a:schemeClr>
                </a:solidFill>
              </a:rPr>
              <a:t>Text</a:t>
            </a:r>
            <a:r>
              <a:rPr lang="en-US">
                <a:solidFill>
                  <a:schemeClr val="accent1">
                    <a:lumMod val="75000"/>
                  </a:schemeClr>
                </a:solidFill>
              </a:rPr>
              <a:t> </a:t>
            </a:r>
            <a:r>
              <a:rPr lang="en-US" err="1">
                <a:solidFill>
                  <a:schemeClr val="accent1">
                    <a:lumMod val="75000"/>
                  </a:schemeClr>
                </a:solidFill>
              </a:rPr>
              <a:t>carolynhayni789</a:t>
            </a:r>
            <a:r>
              <a:rPr lang="en-US">
                <a:solidFill>
                  <a:schemeClr val="accent1">
                    <a:lumMod val="75000"/>
                  </a:schemeClr>
                </a:solidFill>
              </a:rPr>
              <a:t> to </a:t>
            </a:r>
            <a:r>
              <a:rPr lang="en-US" b="1">
                <a:solidFill>
                  <a:schemeClr val="accent1">
                    <a:lumMod val="75000"/>
                  </a:schemeClr>
                </a:solidFill>
              </a:rPr>
              <a:t>22333</a:t>
            </a:r>
          </a:p>
        </p:txBody>
      </p:sp>
      <p:sp>
        <p:nvSpPr>
          <p:cNvPr id="13" name="Slide Number Placeholder 5">
            <a:extLst>
              <a:ext uri="{FF2B5EF4-FFF2-40B4-BE49-F238E27FC236}">
                <a16:creationId xmlns:a16="http://schemas.microsoft.com/office/drawing/2014/main" id="{21B31038-DB8B-457C-984F-D1D6CAB9E4D6}"/>
              </a:ext>
            </a:extLst>
          </p:cNvPr>
          <p:cNvSpPr txBox="1">
            <a:spLocks/>
          </p:cNvSpPr>
          <p:nvPr/>
        </p:nvSpPr>
        <p:spPr>
          <a:xfrm>
            <a:off x="8610600" y="654886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01D787-C920-44E0-BCB1-74CF845A2AEC}" type="slidenum">
              <a:rPr lang="en-US" smtClean="0"/>
              <a:pPr/>
              <a:t>23</a:t>
            </a:fld>
            <a:endParaRPr lang="en-US"/>
          </a:p>
        </p:txBody>
      </p:sp>
    </p:spTree>
    <p:extLst>
      <p:ext uri="{BB962C8B-B14F-4D97-AF65-F5344CB8AC3E}">
        <p14:creationId xmlns:p14="http://schemas.microsoft.com/office/powerpoint/2010/main" val="3667961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C4DF-F757-46E7-B239-95383AA0CEB3}"/>
              </a:ext>
            </a:extLst>
          </p:cNvPr>
          <p:cNvSpPr>
            <a:spLocks noGrp="1"/>
          </p:cNvSpPr>
          <p:nvPr>
            <p:ph type="title"/>
          </p:nvPr>
        </p:nvSpPr>
        <p:spPr/>
        <p:txBody>
          <a:bodyPr/>
          <a:lstStyle/>
          <a:p>
            <a:r>
              <a:rPr lang="en-US"/>
              <a:t>Question – Poll Everywhere</a:t>
            </a:r>
          </a:p>
        </p:txBody>
      </p:sp>
      <p:sp>
        <p:nvSpPr>
          <p:cNvPr id="4" name="Rectangle 3">
            <a:extLst>
              <a:ext uri="{FF2B5EF4-FFF2-40B4-BE49-F238E27FC236}">
                <a16:creationId xmlns:a16="http://schemas.microsoft.com/office/drawing/2014/main" id="{0E1CE19B-0F41-425D-ADEE-1A0CE30F13B5}"/>
              </a:ext>
            </a:extLst>
          </p:cNvPr>
          <p:cNvSpPr/>
          <p:nvPr/>
        </p:nvSpPr>
        <p:spPr>
          <a:xfrm>
            <a:off x="1079323" y="1751617"/>
            <a:ext cx="9515790" cy="1261884"/>
          </a:xfrm>
          <a:prstGeom prst="rect">
            <a:avLst/>
          </a:prstGeom>
        </p:spPr>
        <p:txBody>
          <a:bodyPr wrap="square" lIns="91440" tIns="45720" rIns="91440" bIns="45720" anchor="t">
            <a:spAutoFit/>
          </a:bodyPr>
          <a:lstStyle/>
          <a:p>
            <a:r>
              <a:rPr lang="en-US" sz="2800">
                <a:latin typeface="Arial"/>
                <a:cs typeface="Arial"/>
              </a:rPr>
              <a:t>What is one word to describe your reaction to seeing the initial BrightPath Agency Pulse Assessment results? </a:t>
            </a:r>
            <a:endParaRPr lang="en-US" sz="2800">
              <a:latin typeface="Arial" panose="020B0604020202020204" pitchFamily="34" charset="0"/>
              <a:cs typeface="Arial" panose="020B0604020202020204" pitchFamily="34" charset="0"/>
            </a:endParaRPr>
          </a:p>
          <a:p>
            <a:r>
              <a:rPr lang="en-US" sz="2000">
                <a:solidFill>
                  <a:schemeClr val="accent1"/>
                </a:solidFill>
                <a:latin typeface="Arial"/>
                <a:cs typeface="Arial"/>
              </a:rPr>
              <a:t>Word cloud results</a:t>
            </a:r>
          </a:p>
        </p:txBody>
      </p:sp>
      <p:sp>
        <p:nvSpPr>
          <p:cNvPr id="5" name="Slide Number Placeholder 5">
            <a:extLst>
              <a:ext uri="{FF2B5EF4-FFF2-40B4-BE49-F238E27FC236}">
                <a16:creationId xmlns:a16="http://schemas.microsoft.com/office/drawing/2014/main" id="{627343A2-8CF2-4F24-9C9B-9078818FA199}"/>
              </a:ext>
            </a:extLst>
          </p:cNvPr>
          <p:cNvSpPr txBox="1">
            <a:spLocks/>
          </p:cNvSpPr>
          <p:nvPr/>
        </p:nvSpPr>
        <p:spPr>
          <a:xfrm>
            <a:off x="8610600" y="654886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01D787-C920-44E0-BCB1-74CF845A2AEC}" type="slidenum">
              <a:rPr lang="en-US" smtClean="0"/>
              <a:pPr/>
              <a:t>24</a:t>
            </a:fld>
            <a:endParaRPr lang="en-US"/>
          </a:p>
        </p:txBody>
      </p:sp>
    </p:spTree>
    <p:extLst>
      <p:ext uri="{BB962C8B-B14F-4D97-AF65-F5344CB8AC3E}">
        <p14:creationId xmlns:p14="http://schemas.microsoft.com/office/powerpoint/2010/main" val="749899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02E09-AF46-4ABD-8098-3EE8F53BAC6E}"/>
              </a:ext>
            </a:extLst>
          </p:cNvPr>
          <p:cNvSpPr>
            <a:spLocks noGrp="1"/>
          </p:cNvSpPr>
          <p:nvPr>
            <p:ph type="title"/>
          </p:nvPr>
        </p:nvSpPr>
        <p:spPr/>
        <p:txBody>
          <a:bodyPr/>
          <a:lstStyle/>
          <a:p>
            <a:r>
              <a:rPr lang="en-US"/>
              <a:t>CAN Do Checklist</a:t>
            </a:r>
          </a:p>
        </p:txBody>
      </p:sp>
      <p:sp>
        <p:nvSpPr>
          <p:cNvPr id="3" name="Text Placeholder 2">
            <a:extLst>
              <a:ext uri="{FF2B5EF4-FFF2-40B4-BE49-F238E27FC236}">
                <a16:creationId xmlns:a16="http://schemas.microsoft.com/office/drawing/2014/main" id="{2020C175-47F7-49A8-9A71-4738CFA83326}"/>
              </a:ext>
            </a:extLst>
          </p:cNvPr>
          <p:cNvSpPr>
            <a:spLocks noGrp="1"/>
          </p:cNvSpPr>
          <p:nvPr>
            <p:ph type="body" idx="1"/>
          </p:nvPr>
        </p:nvSpPr>
        <p:spPr/>
        <p:txBody>
          <a:bodyPr/>
          <a:lstStyle/>
          <a:p>
            <a:r>
              <a:rPr lang="en-US"/>
              <a:t>October 2021</a:t>
            </a:r>
          </a:p>
        </p:txBody>
      </p:sp>
      <p:sp>
        <p:nvSpPr>
          <p:cNvPr id="4" name="Slide Number Placeholder 5">
            <a:extLst>
              <a:ext uri="{FF2B5EF4-FFF2-40B4-BE49-F238E27FC236}">
                <a16:creationId xmlns:a16="http://schemas.microsoft.com/office/drawing/2014/main" id="{EE254513-C0C4-45D8-9A85-46FE6EA92883}"/>
              </a:ext>
            </a:extLst>
          </p:cNvPr>
          <p:cNvSpPr txBox="1">
            <a:spLocks/>
          </p:cNvSpPr>
          <p:nvPr/>
        </p:nvSpPr>
        <p:spPr>
          <a:xfrm>
            <a:off x="8610600" y="653962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01D787-C920-44E0-BCB1-74CF845A2AEC}" type="slidenum">
              <a:rPr lang="en-US" smtClean="0"/>
              <a:pPr/>
              <a:t>25</a:t>
            </a:fld>
            <a:endParaRPr lang="en-US"/>
          </a:p>
        </p:txBody>
      </p:sp>
    </p:spTree>
    <p:extLst>
      <p:ext uri="{BB962C8B-B14F-4D97-AF65-F5344CB8AC3E}">
        <p14:creationId xmlns:p14="http://schemas.microsoft.com/office/powerpoint/2010/main" val="1414736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5F900-93CC-4FD5-ABBE-25F8D9501070}"/>
              </a:ext>
            </a:extLst>
          </p:cNvPr>
          <p:cNvSpPr/>
          <p:nvPr/>
        </p:nvSpPr>
        <p:spPr>
          <a:xfrm>
            <a:off x="0" y="0"/>
            <a:ext cx="12192000" cy="11274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CEBEE47C-55F3-4D39-9DB9-F49CE7BCE24A}"/>
              </a:ext>
            </a:extLst>
          </p:cNvPr>
          <p:cNvCxnSpPr/>
          <p:nvPr/>
        </p:nvCxnSpPr>
        <p:spPr>
          <a:xfrm>
            <a:off x="0" y="1127464"/>
            <a:ext cx="12192000" cy="0"/>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5" name="TextBox 4">
            <a:extLst>
              <a:ext uri="{FF2B5EF4-FFF2-40B4-BE49-F238E27FC236}">
                <a16:creationId xmlns:a16="http://schemas.microsoft.com/office/drawing/2014/main" id="{DFD2D16D-7DA5-49E7-975A-0CAD8E8402CB}"/>
              </a:ext>
            </a:extLst>
          </p:cNvPr>
          <p:cNvSpPr txBox="1"/>
          <p:nvPr/>
        </p:nvSpPr>
        <p:spPr>
          <a:xfrm>
            <a:off x="7806431" y="150299"/>
            <a:ext cx="4385569" cy="646331"/>
          </a:xfrm>
          <a:prstGeom prst="rect">
            <a:avLst/>
          </a:prstGeom>
          <a:noFill/>
        </p:spPr>
        <p:txBody>
          <a:bodyPr wrap="square" lIns="91440" tIns="45720" rIns="91440" bIns="45720" rtlCol="0" anchor="t">
            <a:spAutoFit/>
          </a:bodyPr>
          <a:lstStyle/>
          <a:p>
            <a:pPr algn="r"/>
            <a:r>
              <a:rPr lang="en-US" b="1">
                <a:solidFill>
                  <a:schemeClr val="accent5">
                    <a:lumMod val="75000"/>
                  </a:schemeClr>
                </a:solidFill>
                <a:latin typeface="Arial" panose="020B0604020202020204" pitchFamily="34" charset="0"/>
                <a:cs typeface="Arial" panose="020B0604020202020204" pitchFamily="34" charset="0"/>
              </a:rPr>
              <a:t>“CAN Do” Checklist</a:t>
            </a:r>
          </a:p>
          <a:p>
            <a:pPr algn="r"/>
            <a:r>
              <a:rPr lang="en-US" b="1">
                <a:solidFill>
                  <a:schemeClr val="accent5">
                    <a:lumMod val="75000"/>
                  </a:schemeClr>
                </a:solidFill>
                <a:latin typeface="Arial"/>
                <a:cs typeface="Arial"/>
              </a:rPr>
              <a:t>October 2021</a:t>
            </a:r>
          </a:p>
        </p:txBody>
      </p:sp>
      <p:pic>
        <p:nvPicPr>
          <p:cNvPr id="6" name="Picture 5" descr="Text&#10;&#10;Description automatically generated with medium confidence">
            <a:extLst>
              <a:ext uri="{FF2B5EF4-FFF2-40B4-BE49-F238E27FC236}">
                <a16:creationId xmlns:a16="http://schemas.microsoft.com/office/drawing/2014/main" id="{6751E228-4908-455A-966C-0BF8B7AE9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00" y="204336"/>
            <a:ext cx="1654140" cy="718791"/>
          </a:xfrm>
          <a:prstGeom prst="rect">
            <a:avLst/>
          </a:prstGeom>
        </p:spPr>
      </p:pic>
      <p:graphicFrame>
        <p:nvGraphicFramePr>
          <p:cNvPr id="7" name="Table 7">
            <a:extLst>
              <a:ext uri="{FF2B5EF4-FFF2-40B4-BE49-F238E27FC236}">
                <a16:creationId xmlns:a16="http://schemas.microsoft.com/office/drawing/2014/main" id="{12E68000-7F6D-496D-A95A-BA486BFDBABD}"/>
              </a:ext>
            </a:extLst>
          </p:cNvPr>
          <p:cNvGraphicFramePr>
            <a:graphicFrameLocks noGrp="1"/>
          </p:cNvGraphicFramePr>
          <p:nvPr>
            <p:extLst>
              <p:ext uri="{D42A27DB-BD31-4B8C-83A1-F6EECF244321}">
                <p14:modId xmlns:p14="http://schemas.microsoft.com/office/powerpoint/2010/main" val="325957513"/>
              </p:ext>
            </p:extLst>
          </p:nvPr>
        </p:nvGraphicFramePr>
        <p:xfrm>
          <a:off x="830982" y="2479302"/>
          <a:ext cx="10608161" cy="3597648"/>
        </p:xfrm>
        <a:graphic>
          <a:graphicData uri="http://schemas.openxmlformats.org/drawingml/2006/table">
            <a:tbl>
              <a:tblPr firstRow="1" bandRow="1">
                <a:tableStyleId>{7E9639D4-E3E2-4D34-9284-5A2195B3D0D7}</a:tableStyleId>
              </a:tblPr>
              <a:tblGrid>
                <a:gridCol w="1901148">
                  <a:extLst>
                    <a:ext uri="{9D8B030D-6E8A-4147-A177-3AD203B41FA5}">
                      <a16:colId xmlns:a16="http://schemas.microsoft.com/office/drawing/2014/main" val="98078608"/>
                    </a:ext>
                  </a:extLst>
                </a:gridCol>
                <a:gridCol w="200401">
                  <a:extLst>
                    <a:ext uri="{9D8B030D-6E8A-4147-A177-3AD203B41FA5}">
                      <a16:colId xmlns:a16="http://schemas.microsoft.com/office/drawing/2014/main" val="296846673"/>
                    </a:ext>
                  </a:extLst>
                </a:gridCol>
                <a:gridCol w="5451571">
                  <a:extLst>
                    <a:ext uri="{9D8B030D-6E8A-4147-A177-3AD203B41FA5}">
                      <a16:colId xmlns:a16="http://schemas.microsoft.com/office/drawing/2014/main" val="751793335"/>
                    </a:ext>
                  </a:extLst>
                </a:gridCol>
                <a:gridCol w="1684200">
                  <a:extLst>
                    <a:ext uri="{9D8B030D-6E8A-4147-A177-3AD203B41FA5}">
                      <a16:colId xmlns:a16="http://schemas.microsoft.com/office/drawing/2014/main" val="1841981018"/>
                    </a:ext>
                  </a:extLst>
                </a:gridCol>
                <a:gridCol w="1370841">
                  <a:extLst>
                    <a:ext uri="{9D8B030D-6E8A-4147-A177-3AD203B41FA5}">
                      <a16:colId xmlns:a16="http://schemas.microsoft.com/office/drawing/2014/main" val="4284048005"/>
                    </a:ext>
                  </a:extLst>
                </a:gridCol>
              </a:tblGrid>
              <a:tr h="329675">
                <a:tc>
                  <a:txBody>
                    <a:bodyPr/>
                    <a:lstStyle/>
                    <a:p>
                      <a:r>
                        <a:rPr lang="en-US" sz="1500">
                          <a:latin typeface="Arial" panose="020B0604020202020204" pitchFamily="34" charset="0"/>
                          <a:cs typeface="Arial" panose="020B0604020202020204" pitchFamily="34"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500">
                          <a:latin typeface="Arial" panose="020B0604020202020204" pitchFamily="34" charset="0"/>
                          <a:cs typeface="Arial" panose="020B06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500">
                          <a:latin typeface="Arial" panose="020B0604020202020204" pitchFamily="34" charset="0"/>
                          <a:cs typeface="Arial" panose="020B0604020202020204" pitchFamily="34" charset="0"/>
                        </a:rPr>
                        <a:t>Time Commitment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latin typeface="Arial" panose="020B0604020202020204" pitchFamily="34" charset="0"/>
                          <a:cs typeface="Arial" panose="020B0604020202020204" pitchFamily="34" charset="0"/>
                        </a:rPr>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0474492"/>
                  </a:ext>
                </a:extLst>
              </a:tr>
              <a:tr h="305808">
                <a:tc gridSpan="5">
                  <a:txBody>
                    <a:bodyPr/>
                    <a:lstStyle/>
                    <a:p>
                      <a:r>
                        <a:rPr lang="en-US" sz="1400" b="1">
                          <a:latin typeface="Arial" panose="020B0604020202020204" pitchFamily="34" charset="0"/>
                          <a:cs typeface="Arial" panose="020B0604020202020204" pitchFamily="34" charset="0"/>
                        </a:rPr>
                        <a:t>MEETINGS TO ATTEND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marL="285750" indent="-285750">
                        <a:buFont typeface="Arial" panose="020B0604020202020204" pitchFamily="34" charset="0"/>
                        <a:buChar char="•"/>
                      </a:pPr>
                      <a:endParaRPr lang="en-US" sz="1400">
                        <a:latin typeface="Arial"/>
                        <a:cs typeface="Arial"/>
                      </a:endParaRPr>
                    </a:p>
                  </a:txBody>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a:latin typeface="Arial"/>
                        <a:cs typeface="Arial"/>
                      </a:endParaRPr>
                    </a:p>
                  </a:txBody>
                  <a:tcPr/>
                </a:tc>
                <a:tc hMerge="1">
                  <a:txBody>
                    <a:bodyPr/>
                    <a:lstStyle/>
                    <a:p>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69649931"/>
                  </a:ext>
                </a:extLst>
              </a:tr>
              <a:tr h="199287">
                <a:tc gridSpan="2">
                  <a:txBody>
                    <a:bodyPr/>
                    <a:lstStyle/>
                    <a:p>
                      <a:pPr lvl="0">
                        <a:buNone/>
                      </a:pPr>
                      <a:r>
                        <a:rPr lang="en-US" sz="1400">
                          <a:latin typeface="Arial" panose="020B0604020202020204" pitchFamily="34" charset="0"/>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vl="0">
                        <a:buNone/>
                      </a:pPr>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a:lnSpc>
                          <a:spcPct val="100000"/>
                        </a:lnSpc>
                        <a:spcBef>
                          <a:spcPts val="0"/>
                        </a:spcBef>
                        <a:spcAft>
                          <a:spcPts val="0"/>
                        </a:spcAft>
                        <a:buClrTx/>
                        <a:buSzTx/>
                        <a:buFontTx/>
                        <a:buNone/>
                        <a:tabLst/>
                        <a:defRPr/>
                      </a:pPr>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7673591"/>
                  </a:ext>
                </a:extLst>
              </a:tr>
              <a:tr h="199288">
                <a:tc gridSpan="5">
                  <a:txBody>
                    <a:bodyPr/>
                    <a:lstStyle/>
                    <a:p>
                      <a:r>
                        <a:rPr lang="en-US" sz="1400" b="1">
                          <a:latin typeface="Arial" panose="020B0604020202020204" pitchFamily="34" charset="0"/>
                          <a:cs typeface="Arial" panose="020B0604020202020204" pitchFamily="34" charset="0"/>
                        </a:rPr>
                        <a:t>CHANGE AGENT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1151319"/>
                  </a:ext>
                </a:extLst>
              </a:tr>
              <a:tr h="199288">
                <a:tc gridSpan="2">
                  <a:txBody>
                    <a:bodyPr/>
                    <a:lstStyle/>
                    <a:p>
                      <a:r>
                        <a:rPr lang="en-US" sz="1400" b="1">
                          <a:latin typeface="Arial" panose="020B0604020202020204" pitchFamily="34" charset="0"/>
                          <a:cs typeface="Arial" panose="020B0604020202020204" pitchFamily="34" charset="0"/>
                        </a:rPr>
                        <a:t>BrightPath Agency Pulse Assessment Results 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latin typeface="Arial" panose="020B0604020202020204" pitchFamily="34" charset="0"/>
                          <a:cs typeface="Arial" panose="020B0604020202020204" pitchFamily="34" charset="0"/>
                        </a:rPr>
                        <a:t>Send email with Agency Pulse Assessment results to agency colleagues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.5 hour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latin typeface="Arial" panose="020B0604020202020204" pitchFamily="34" charset="0"/>
                          <a:cs typeface="Arial" panose="020B0604020202020204" pitchFamily="34" charset="0"/>
                        </a:rPr>
                        <a:t>10/27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3574263"/>
                  </a:ext>
                </a:extLst>
              </a:tr>
              <a:tr h="199288">
                <a:tc gridSpan="2">
                  <a:txBody>
                    <a:bodyPr/>
                    <a:lstStyle/>
                    <a:p>
                      <a:r>
                        <a:rPr lang="en-US" sz="1400" b="1">
                          <a:latin typeface="Arial" panose="020B0604020202020204" pitchFamily="34" charset="0"/>
                          <a:cs typeface="Arial" panose="020B0604020202020204" pitchFamily="34" charset="0"/>
                        </a:rPr>
                        <a:t>Office Hours Email + Guide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r>
                        <a:rPr lang="en-US" sz="1400">
                          <a:latin typeface="Arial" panose="020B0604020202020204" pitchFamily="34" charset="0"/>
                          <a:cs typeface="Arial" panose="020B0604020202020204" pitchFamily="34" charset="0"/>
                        </a:rPr>
                        <a:t>Identify days and times for office hours to communicate with agency colleagues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1 to 3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latin typeface="Arial" panose="020B0604020202020204" pitchFamily="34" charset="0"/>
                          <a:cs typeface="Arial" panose="020B0604020202020204" pitchFamily="34" charset="0"/>
                        </a:rPr>
                        <a:t>10/27 + beyond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5807678"/>
                  </a:ext>
                </a:extLst>
              </a:tr>
              <a:tr h="199288">
                <a:tc gridSpan="5">
                  <a:txBody>
                    <a:bodyPr/>
                    <a:lstStyle/>
                    <a:p>
                      <a:r>
                        <a:rPr lang="en-US" sz="1400" b="1">
                          <a:latin typeface="Arial" panose="020B0604020202020204" pitchFamily="34" charset="0"/>
                          <a:cs typeface="Arial" panose="020B0604020202020204" pitchFamily="34" charset="0"/>
                        </a:rPr>
                        <a:t>ONGOING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marL="285750" indent="-285750">
                        <a:buFont typeface="Arial" panose="020B0604020202020204" pitchFamily="34" charset="0"/>
                        <a:buChar char="•"/>
                      </a:pPr>
                      <a:endParaRPr lang="en-US" sz="1400">
                        <a:latin typeface="Arial"/>
                        <a:cs typeface="Arial"/>
                      </a:endParaRPr>
                    </a:p>
                  </a:txBody>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i="1">
                        <a:latin typeface="Arial"/>
                        <a:cs typeface="Arial"/>
                      </a:endParaRPr>
                    </a:p>
                  </a:txBody>
                  <a:tcPr/>
                </a:tc>
                <a:tc hMerge="1">
                  <a:txBody>
                    <a:bodyPr/>
                    <a:lstStyle/>
                    <a:p>
                      <a:endParaRPr lang="en-US" sz="1400">
                        <a:latin typeface="Arial"/>
                        <a:cs typeface="Aria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69501375"/>
                  </a:ext>
                </a:extLst>
              </a:tr>
              <a:tr h="370840">
                <a:tc gridSpan="2">
                  <a:txBody>
                    <a:bodyPr/>
                    <a:lstStyle/>
                    <a:p>
                      <a:r>
                        <a:rPr lang="en-US" sz="1400" b="1">
                          <a:latin typeface="Arial" panose="020B0604020202020204" pitchFamily="34" charset="0"/>
                          <a:cs typeface="Arial" panose="020B0604020202020204" pitchFamily="34" charset="0"/>
                        </a:rPr>
                        <a:t>Agency Feedback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r>
                        <a:rPr lang="en-US" sz="1400">
                          <a:latin typeface="Arial" panose="020B0604020202020204" pitchFamily="34" charset="0"/>
                          <a:cs typeface="Arial" panose="020B0604020202020204" pitchFamily="34" charset="0"/>
                        </a:rPr>
                        <a:t>Submit feedback/insights about the BrightPath project collected from agency colleagues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latin typeface="Arial" panose="020B0604020202020204" pitchFamily="34" charset="0"/>
                          <a:cs typeface="Arial" panose="020B0604020202020204" pitchFamily="34" charset="0"/>
                        </a:rPr>
                        <a:t>Submit feedback/insights about the BrightPath project collected from interactions with agency colleagues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latin typeface="Arial" panose="020B0604020202020204" pitchFamily="34" charset="0"/>
                          <a:cs typeface="Arial" panose="020B0604020202020204" pitchFamily="34" charset="0"/>
                        </a:rPr>
                        <a:t>.5 to 1 hour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latin typeface="Arial" panose="020B0604020202020204" pitchFamily="34" charset="0"/>
                          <a:cs typeface="Arial" panose="020B0604020202020204" pitchFamily="34" charset="0"/>
                        </a:rPr>
                        <a:t>ongoing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5890855"/>
                  </a:ext>
                </a:extLst>
              </a:tr>
            </a:tbl>
          </a:graphicData>
        </a:graphic>
      </p:graphicFrame>
      <p:grpSp>
        <p:nvGrpSpPr>
          <p:cNvPr id="11" name="Group 10">
            <a:extLst>
              <a:ext uri="{FF2B5EF4-FFF2-40B4-BE49-F238E27FC236}">
                <a16:creationId xmlns:a16="http://schemas.microsoft.com/office/drawing/2014/main" id="{5506B7D5-BAC0-4606-96C4-513E7C57805F}"/>
              </a:ext>
            </a:extLst>
          </p:cNvPr>
          <p:cNvGrpSpPr/>
          <p:nvPr/>
        </p:nvGrpSpPr>
        <p:grpSpPr>
          <a:xfrm>
            <a:off x="373784" y="1527113"/>
            <a:ext cx="682330" cy="759801"/>
            <a:chOff x="2116138" y="6367463"/>
            <a:chExt cx="541338" cy="533400"/>
          </a:xfrm>
          <a:solidFill>
            <a:schemeClr val="accent2"/>
          </a:solidFill>
        </p:grpSpPr>
        <p:sp>
          <p:nvSpPr>
            <p:cNvPr id="12" name="Freeform 157">
              <a:extLst>
                <a:ext uri="{FF2B5EF4-FFF2-40B4-BE49-F238E27FC236}">
                  <a16:creationId xmlns:a16="http://schemas.microsoft.com/office/drawing/2014/main" id="{7DC7953E-9BB2-49BB-9D15-6B56155614D3}"/>
                </a:ext>
              </a:extLst>
            </p:cNvPr>
            <p:cNvSpPr>
              <a:spLocks noEditPoints="1"/>
            </p:cNvSpPr>
            <p:nvPr/>
          </p:nvSpPr>
          <p:spPr bwMode="auto">
            <a:xfrm>
              <a:off x="2116138" y="6367463"/>
              <a:ext cx="142875" cy="142875"/>
            </a:xfrm>
            <a:custGeom>
              <a:avLst/>
              <a:gdLst>
                <a:gd name="T0" fmla="*/ 56 w 61"/>
                <a:gd name="T1" fmla="*/ 0 h 61"/>
                <a:gd name="T2" fmla="*/ 4 w 61"/>
                <a:gd name="T3" fmla="*/ 0 h 61"/>
                <a:gd name="T4" fmla="*/ 0 w 61"/>
                <a:gd name="T5" fmla="*/ 5 h 61"/>
                <a:gd name="T6" fmla="*/ 0 w 61"/>
                <a:gd name="T7" fmla="*/ 56 h 61"/>
                <a:gd name="T8" fmla="*/ 4 w 61"/>
                <a:gd name="T9" fmla="*/ 61 h 61"/>
                <a:gd name="T10" fmla="*/ 56 w 61"/>
                <a:gd name="T11" fmla="*/ 61 h 61"/>
                <a:gd name="T12" fmla="*/ 61 w 61"/>
                <a:gd name="T13" fmla="*/ 56 h 61"/>
                <a:gd name="T14" fmla="*/ 61 w 61"/>
                <a:gd name="T15" fmla="*/ 5 h 61"/>
                <a:gd name="T16" fmla="*/ 56 w 61"/>
                <a:gd name="T17" fmla="*/ 0 h 61"/>
                <a:gd name="T18" fmla="*/ 51 w 61"/>
                <a:gd name="T19" fmla="*/ 52 h 61"/>
                <a:gd name="T20" fmla="*/ 9 w 61"/>
                <a:gd name="T21" fmla="*/ 52 h 61"/>
                <a:gd name="T22" fmla="*/ 9 w 61"/>
                <a:gd name="T23" fmla="*/ 10 h 61"/>
                <a:gd name="T24" fmla="*/ 51 w 61"/>
                <a:gd name="T25" fmla="*/ 10 h 61"/>
                <a:gd name="T26" fmla="*/ 51 w 61"/>
                <a:gd name="T2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4" y="0"/>
                    <a:pt x="4" y="0"/>
                    <a:pt x="4" y="0"/>
                  </a:cubicBezTo>
                  <a:cubicBezTo>
                    <a:pt x="2" y="0"/>
                    <a:pt x="0" y="2"/>
                    <a:pt x="0" y="5"/>
                  </a:cubicBezTo>
                  <a:cubicBezTo>
                    <a:pt x="0" y="56"/>
                    <a:pt x="0" y="56"/>
                    <a:pt x="0" y="56"/>
                  </a:cubicBezTo>
                  <a:cubicBezTo>
                    <a:pt x="0" y="59"/>
                    <a:pt x="2" y="61"/>
                    <a:pt x="4" y="61"/>
                  </a:cubicBezTo>
                  <a:cubicBezTo>
                    <a:pt x="56" y="61"/>
                    <a:pt x="56" y="61"/>
                    <a:pt x="56" y="61"/>
                  </a:cubicBezTo>
                  <a:cubicBezTo>
                    <a:pt x="58" y="61"/>
                    <a:pt x="61" y="59"/>
                    <a:pt x="61" y="56"/>
                  </a:cubicBezTo>
                  <a:cubicBezTo>
                    <a:pt x="61" y="5"/>
                    <a:pt x="61" y="5"/>
                    <a:pt x="61" y="5"/>
                  </a:cubicBezTo>
                  <a:cubicBezTo>
                    <a:pt x="61" y="2"/>
                    <a:pt x="58" y="0"/>
                    <a:pt x="56" y="0"/>
                  </a:cubicBezTo>
                  <a:close/>
                  <a:moveTo>
                    <a:pt x="51" y="52"/>
                  </a:moveTo>
                  <a:cubicBezTo>
                    <a:pt x="9" y="52"/>
                    <a:pt x="9" y="52"/>
                    <a:pt x="9" y="52"/>
                  </a:cubicBezTo>
                  <a:cubicBezTo>
                    <a:pt x="9" y="10"/>
                    <a:pt x="9" y="10"/>
                    <a:pt x="9" y="10"/>
                  </a:cubicBezTo>
                  <a:cubicBezTo>
                    <a:pt x="51" y="10"/>
                    <a:pt x="51" y="10"/>
                    <a:pt x="51" y="10"/>
                  </a:cubicBezTo>
                  <a:lnTo>
                    <a:pt x="51" y="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13" name="Freeform 158">
              <a:extLst>
                <a:ext uri="{FF2B5EF4-FFF2-40B4-BE49-F238E27FC236}">
                  <a16:creationId xmlns:a16="http://schemas.microsoft.com/office/drawing/2014/main" id="{10AC40B9-C4A7-4443-BC33-FD1E79379D2B}"/>
                </a:ext>
              </a:extLst>
            </p:cNvPr>
            <p:cNvSpPr>
              <a:spLocks noEditPoints="1"/>
            </p:cNvSpPr>
            <p:nvPr/>
          </p:nvSpPr>
          <p:spPr bwMode="auto">
            <a:xfrm>
              <a:off x="2116138" y="6564313"/>
              <a:ext cx="142875" cy="142875"/>
            </a:xfrm>
            <a:custGeom>
              <a:avLst/>
              <a:gdLst>
                <a:gd name="T0" fmla="*/ 56 w 61"/>
                <a:gd name="T1" fmla="*/ 0 h 61"/>
                <a:gd name="T2" fmla="*/ 4 w 61"/>
                <a:gd name="T3" fmla="*/ 0 h 61"/>
                <a:gd name="T4" fmla="*/ 0 w 61"/>
                <a:gd name="T5" fmla="*/ 5 h 61"/>
                <a:gd name="T6" fmla="*/ 0 w 61"/>
                <a:gd name="T7" fmla="*/ 56 h 61"/>
                <a:gd name="T8" fmla="*/ 4 w 61"/>
                <a:gd name="T9" fmla="*/ 61 h 61"/>
                <a:gd name="T10" fmla="*/ 56 w 61"/>
                <a:gd name="T11" fmla="*/ 61 h 61"/>
                <a:gd name="T12" fmla="*/ 61 w 61"/>
                <a:gd name="T13" fmla="*/ 56 h 61"/>
                <a:gd name="T14" fmla="*/ 61 w 61"/>
                <a:gd name="T15" fmla="*/ 5 h 61"/>
                <a:gd name="T16" fmla="*/ 56 w 61"/>
                <a:gd name="T17" fmla="*/ 0 h 61"/>
                <a:gd name="T18" fmla="*/ 51 w 61"/>
                <a:gd name="T19" fmla="*/ 51 h 61"/>
                <a:gd name="T20" fmla="*/ 9 w 61"/>
                <a:gd name="T21" fmla="*/ 51 h 61"/>
                <a:gd name="T22" fmla="*/ 9 w 61"/>
                <a:gd name="T23" fmla="*/ 9 h 61"/>
                <a:gd name="T24" fmla="*/ 51 w 61"/>
                <a:gd name="T25" fmla="*/ 9 h 61"/>
                <a:gd name="T26" fmla="*/ 51 w 61"/>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4" y="0"/>
                    <a:pt x="4" y="0"/>
                    <a:pt x="4" y="0"/>
                  </a:cubicBezTo>
                  <a:cubicBezTo>
                    <a:pt x="2" y="0"/>
                    <a:pt x="0" y="2"/>
                    <a:pt x="0" y="5"/>
                  </a:cubicBezTo>
                  <a:cubicBezTo>
                    <a:pt x="0" y="56"/>
                    <a:pt x="0" y="56"/>
                    <a:pt x="0" y="56"/>
                  </a:cubicBezTo>
                  <a:cubicBezTo>
                    <a:pt x="0" y="59"/>
                    <a:pt x="2" y="61"/>
                    <a:pt x="4" y="61"/>
                  </a:cubicBezTo>
                  <a:cubicBezTo>
                    <a:pt x="56" y="61"/>
                    <a:pt x="56" y="61"/>
                    <a:pt x="56" y="61"/>
                  </a:cubicBezTo>
                  <a:cubicBezTo>
                    <a:pt x="58" y="61"/>
                    <a:pt x="61" y="59"/>
                    <a:pt x="61" y="56"/>
                  </a:cubicBezTo>
                  <a:cubicBezTo>
                    <a:pt x="61" y="5"/>
                    <a:pt x="61" y="5"/>
                    <a:pt x="61" y="5"/>
                  </a:cubicBezTo>
                  <a:cubicBezTo>
                    <a:pt x="61" y="2"/>
                    <a:pt x="58" y="0"/>
                    <a:pt x="56" y="0"/>
                  </a:cubicBezTo>
                  <a:close/>
                  <a:moveTo>
                    <a:pt x="51" y="51"/>
                  </a:moveTo>
                  <a:cubicBezTo>
                    <a:pt x="9" y="51"/>
                    <a:pt x="9" y="51"/>
                    <a:pt x="9" y="51"/>
                  </a:cubicBezTo>
                  <a:cubicBezTo>
                    <a:pt x="9" y="9"/>
                    <a:pt x="9" y="9"/>
                    <a:pt x="9" y="9"/>
                  </a:cubicBezTo>
                  <a:cubicBezTo>
                    <a:pt x="51" y="9"/>
                    <a:pt x="51" y="9"/>
                    <a:pt x="51" y="9"/>
                  </a:cubicBezTo>
                  <a:lnTo>
                    <a:pt x="51" y="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14" name="Freeform 159">
              <a:extLst>
                <a:ext uri="{FF2B5EF4-FFF2-40B4-BE49-F238E27FC236}">
                  <a16:creationId xmlns:a16="http://schemas.microsoft.com/office/drawing/2014/main" id="{D574986D-B52D-4468-83D8-28FD066D424A}"/>
                </a:ext>
              </a:extLst>
            </p:cNvPr>
            <p:cNvSpPr>
              <a:spLocks noEditPoints="1"/>
            </p:cNvSpPr>
            <p:nvPr/>
          </p:nvSpPr>
          <p:spPr bwMode="auto">
            <a:xfrm>
              <a:off x="2116138" y="6757988"/>
              <a:ext cx="142875" cy="142875"/>
            </a:xfrm>
            <a:custGeom>
              <a:avLst/>
              <a:gdLst>
                <a:gd name="T0" fmla="*/ 56 w 61"/>
                <a:gd name="T1" fmla="*/ 0 h 61"/>
                <a:gd name="T2" fmla="*/ 4 w 61"/>
                <a:gd name="T3" fmla="*/ 0 h 61"/>
                <a:gd name="T4" fmla="*/ 0 w 61"/>
                <a:gd name="T5" fmla="*/ 5 h 61"/>
                <a:gd name="T6" fmla="*/ 0 w 61"/>
                <a:gd name="T7" fmla="*/ 56 h 61"/>
                <a:gd name="T8" fmla="*/ 4 w 61"/>
                <a:gd name="T9" fmla="*/ 61 h 61"/>
                <a:gd name="T10" fmla="*/ 56 w 61"/>
                <a:gd name="T11" fmla="*/ 61 h 61"/>
                <a:gd name="T12" fmla="*/ 61 w 61"/>
                <a:gd name="T13" fmla="*/ 56 h 61"/>
                <a:gd name="T14" fmla="*/ 61 w 61"/>
                <a:gd name="T15" fmla="*/ 5 h 61"/>
                <a:gd name="T16" fmla="*/ 56 w 61"/>
                <a:gd name="T17" fmla="*/ 0 h 61"/>
                <a:gd name="T18" fmla="*/ 51 w 61"/>
                <a:gd name="T19" fmla="*/ 51 h 61"/>
                <a:gd name="T20" fmla="*/ 9 w 61"/>
                <a:gd name="T21" fmla="*/ 51 h 61"/>
                <a:gd name="T22" fmla="*/ 9 w 61"/>
                <a:gd name="T23" fmla="*/ 10 h 61"/>
                <a:gd name="T24" fmla="*/ 51 w 61"/>
                <a:gd name="T25" fmla="*/ 10 h 61"/>
                <a:gd name="T26" fmla="*/ 51 w 61"/>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4" y="0"/>
                    <a:pt x="4" y="0"/>
                    <a:pt x="4" y="0"/>
                  </a:cubicBezTo>
                  <a:cubicBezTo>
                    <a:pt x="2" y="0"/>
                    <a:pt x="0" y="2"/>
                    <a:pt x="0" y="5"/>
                  </a:cubicBezTo>
                  <a:cubicBezTo>
                    <a:pt x="0" y="56"/>
                    <a:pt x="0" y="56"/>
                    <a:pt x="0" y="56"/>
                  </a:cubicBezTo>
                  <a:cubicBezTo>
                    <a:pt x="0" y="59"/>
                    <a:pt x="2" y="61"/>
                    <a:pt x="4" y="61"/>
                  </a:cubicBezTo>
                  <a:cubicBezTo>
                    <a:pt x="56" y="61"/>
                    <a:pt x="56" y="61"/>
                    <a:pt x="56" y="61"/>
                  </a:cubicBezTo>
                  <a:cubicBezTo>
                    <a:pt x="58" y="61"/>
                    <a:pt x="61" y="59"/>
                    <a:pt x="61" y="56"/>
                  </a:cubicBezTo>
                  <a:cubicBezTo>
                    <a:pt x="61" y="5"/>
                    <a:pt x="61" y="5"/>
                    <a:pt x="61" y="5"/>
                  </a:cubicBezTo>
                  <a:cubicBezTo>
                    <a:pt x="61" y="2"/>
                    <a:pt x="58" y="0"/>
                    <a:pt x="56" y="0"/>
                  </a:cubicBezTo>
                  <a:close/>
                  <a:moveTo>
                    <a:pt x="51" y="51"/>
                  </a:moveTo>
                  <a:cubicBezTo>
                    <a:pt x="9" y="51"/>
                    <a:pt x="9" y="51"/>
                    <a:pt x="9" y="51"/>
                  </a:cubicBezTo>
                  <a:cubicBezTo>
                    <a:pt x="9" y="10"/>
                    <a:pt x="9" y="10"/>
                    <a:pt x="9" y="10"/>
                  </a:cubicBezTo>
                  <a:cubicBezTo>
                    <a:pt x="51" y="10"/>
                    <a:pt x="51" y="10"/>
                    <a:pt x="51" y="10"/>
                  </a:cubicBezTo>
                  <a:lnTo>
                    <a:pt x="51" y="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15" name="Freeform 160">
              <a:extLst>
                <a:ext uri="{FF2B5EF4-FFF2-40B4-BE49-F238E27FC236}">
                  <a16:creationId xmlns:a16="http://schemas.microsoft.com/office/drawing/2014/main" id="{90840FD1-9277-47AA-B22A-700266A933F3}"/>
                </a:ext>
              </a:extLst>
            </p:cNvPr>
            <p:cNvSpPr>
              <a:spLocks noEditPoints="1"/>
            </p:cNvSpPr>
            <p:nvPr/>
          </p:nvSpPr>
          <p:spPr bwMode="auto">
            <a:xfrm>
              <a:off x="2314575" y="6367463"/>
              <a:ext cx="142875" cy="142875"/>
            </a:xfrm>
            <a:custGeom>
              <a:avLst/>
              <a:gdLst>
                <a:gd name="T0" fmla="*/ 56 w 61"/>
                <a:gd name="T1" fmla="*/ 0 h 61"/>
                <a:gd name="T2" fmla="*/ 5 w 61"/>
                <a:gd name="T3" fmla="*/ 0 h 61"/>
                <a:gd name="T4" fmla="*/ 0 w 61"/>
                <a:gd name="T5" fmla="*/ 5 h 61"/>
                <a:gd name="T6" fmla="*/ 0 w 61"/>
                <a:gd name="T7" fmla="*/ 56 h 61"/>
                <a:gd name="T8" fmla="*/ 5 w 61"/>
                <a:gd name="T9" fmla="*/ 61 h 61"/>
                <a:gd name="T10" fmla="*/ 56 w 61"/>
                <a:gd name="T11" fmla="*/ 61 h 61"/>
                <a:gd name="T12" fmla="*/ 61 w 61"/>
                <a:gd name="T13" fmla="*/ 56 h 61"/>
                <a:gd name="T14" fmla="*/ 61 w 61"/>
                <a:gd name="T15" fmla="*/ 5 h 61"/>
                <a:gd name="T16" fmla="*/ 56 w 61"/>
                <a:gd name="T17" fmla="*/ 0 h 61"/>
                <a:gd name="T18" fmla="*/ 51 w 61"/>
                <a:gd name="T19" fmla="*/ 52 h 61"/>
                <a:gd name="T20" fmla="*/ 10 w 61"/>
                <a:gd name="T21" fmla="*/ 52 h 61"/>
                <a:gd name="T22" fmla="*/ 10 w 61"/>
                <a:gd name="T23" fmla="*/ 10 h 61"/>
                <a:gd name="T24" fmla="*/ 51 w 61"/>
                <a:gd name="T25" fmla="*/ 10 h 61"/>
                <a:gd name="T26" fmla="*/ 51 w 61"/>
                <a:gd name="T2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5" y="0"/>
                    <a:pt x="5" y="0"/>
                    <a:pt x="5" y="0"/>
                  </a:cubicBezTo>
                  <a:cubicBezTo>
                    <a:pt x="2" y="0"/>
                    <a:pt x="0" y="2"/>
                    <a:pt x="0" y="5"/>
                  </a:cubicBezTo>
                  <a:cubicBezTo>
                    <a:pt x="0" y="56"/>
                    <a:pt x="0" y="56"/>
                    <a:pt x="0" y="56"/>
                  </a:cubicBezTo>
                  <a:cubicBezTo>
                    <a:pt x="0" y="59"/>
                    <a:pt x="2" y="61"/>
                    <a:pt x="5" y="61"/>
                  </a:cubicBezTo>
                  <a:cubicBezTo>
                    <a:pt x="56" y="61"/>
                    <a:pt x="56" y="61"/>
                    <a:pt x="56" y="61"/>
                  </a:cubicBezTo>
                  <a:cubicBezTo>
                    <a:pt x="59" y="61"/>
                    <a:pt x="61" y="59"/>
                    <a:pt x="61" y="56"/>
                  </a:cubicBezTo>
                  <a:cubicBezTo>
                    <a:pt x="61" y="5"/>
                    <a:pt x="61" y="5"/>
                    <a:pt x="61" y="5"/>
                  </a:cubicBezTo>
                  <a:cubicBezTo>
                    <a:pt x="61" y="2"/>
                    <a:pt x="59" y="0"/>
                    <a:pt x="56" y="0"/>
                  </a:cubicBezTo>
                  <a:close/>
                  <a:moveTo>
                    <a:pt x="51" y="52"/>
                  </a:moveTo>
                  <a:cubicBezTo>
                    <a:pt x="10" y="52"/>
                    <a:pt x="10" y="52"/>
                    <a:pt x="10" y="52"/>
                  </a:cubicBezTo>
                  <a:cubicBezTo>
                    <a:pt x="10" y="10"/>
                    <a:pt x="10" y="10"/>
                    <a:pt x="10" y="10"/>
                  </a:cubicBezTo>
                  <a:cubicBezTo>
                    <a:pt x="51" y="10"/>
                    <a:pt x="51" y="10"/>
                    <a:pt x="51" y="10"/>
                  </a:cubicBezTo>
                  <a:lnTo>
                    <a:pt x="51" y="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16" name="Freeform 161">
              <a:extLst>
                <a:ext uri="{FF2B5EF4-FFF2-40B4-BE49-F238E27FC236}">
                  <a16:creationId xmlns:a16="http://schemas.microsoft.com/office/drawing/2014/main" id="{C7849F08-9833-48CA-A097-BBCD58A051FB}"/>
                </a:ext>
              </a:extLst>
            </p:cNvPr>
            <p:cNvSpPr>
              <a:spLocks noEditPoints="1"/>
            </p:cNvSpPr>
            <p:nvPr/>
          </p:nvSpPr>
          <p:spPr bwMode="auto">
            <a:xfrm>
              <a:off x="2314575" y="6564313"/>
              <a:ext cx="142875" cy="142875"/>
            </a:xfrm>
            <a:custGeom>
              <a:avLst/>
              <a:gdLst>
                <a:gd name="T0" fmla="*/ 56 w 61"/>
                <a:gd name="T1" fmla="*/ 0 h 61"/>
                <a:gd name="T2" fmla="*/ 5 w 61"/>
                <a:gd name="T3" fmla="*/ 0 h 61"/>
                <a:gd name="T4" fmla="*/ 0 w 61"/>
                <a:gd name="T5" fmla="*/ 5 h 61"/>
                <a:gd name="T6" fmla="*/ 0 w 61"/>
                <a:gd name="T7" fmla="*/ 56 h 61"/>
                <a:gd name="T8" fmla="*/ 5 w 61"/>
                <a:gd name="T9" fmla="*/ 61 h 61"/>
                <a:gd name="T10" fmla="*/ 56 w 61"/>
                <a:gd name="T11" fmla="*/ 61 h 61"/>
                <a:gd name="T12" fmla="*/ 61 w 61"/>
                <a:gd name="T13" fmla="*/ 56 h 61"/>
                <a:gd name="T14" fmla="*/ 61 w 61"/>
                <a:gd name="T15" fmla="*/ 5 h 61"/>
                <a:gd name="T16" fmla="*/ 56 w 61"/>
                <a:gd name="T17" fmla="*/ 0 h 61"/>
                <a:gd name="T18" fmla="*/ 51 w 61"/>
                <a:gd name="T19" fmla="*/ 51 h 61"/>
                <a:gd name="T20" fmla="*/ 10 w 61"/>
                <a:gd name="T21" fmla="*/ 51 h 61"/>
                <a:gd name="T22" fmla="*/ 10 w 61"/>
                <a:gd name="T23" fmla="*/ 9 h 61"/>
                <a:gd name="T24" fmla="*/ 51 w 61"/>
                <a:gd name="T25" fmla="*/ 9 h 61"/>
                <a:gd name="T26" fmla="*/ 51 w 61"/>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5" y="0"/>
                    <a:pt x="5" y="0"/>
                    <a:pt x="5" y="0"/>
                  </a:cubicBezTo>
                  <a:cubicBezTo>
                    <a:pt x="2" y="0"/>
                    <a:pt x="0" y="2"/>
                    <a:pt x="0" y="5"/>
                  </a:cubicBezTo>
                  <a:cubicBezTo>
                    <a:pt x="0" y="56"/>
                    <a:pt x="0" y="56"/>
                    <a:pt x="0" y="56"/>
                  </a:cubicBezTo>
                  <a:cubicBezTo>
                    <a:pt x="0" y="59"/>
                    <a:pt x="2" y="61"/>
                    <a:pt x="5" y="61"/>
                  </a:cubicBezTo>
                  <a:cubicBezTo>
                    <a:pt x="56" y="61"/>
                    <a:pt x="56" y="61"/>
                    <a:pt x="56" y="61"/>
                  </a:cubicBezTo>
                  <a:cubicBezTo>
                    <a:pt x="59" y="61"/>
                    <a:pt x="61" y="59"/>
                    <a:pt x="61" y="56"/>
                  </a:cubicBezTo>
                  <a:cubicBezTo>
                    <a:pt x="61" y="5"/>
                    <a:pt x="61" y="5"/>
                    <a:pt x="61" y="5"/>
                  </a:cubicBezTo>
                  <a:cubicBezTo>
                    <a:pt x="61" y="2"/>
                    <a:pt x="59" y="0"/>
                    <a:pt x="56" y="0"/>
                  </a:cubicBezTo>
                  <a:close/>
                  <a:moveTo>
                    <a:pt x="51" y="51"/>
                  </a:moveTo>
                  <a:cubicBezTo>
                    <a:pt x="10" y="51"/>
                    <a:pt x="10" y="51"/>
                    <a:pt x="10" y="51"/>
                  </a:cubicBezTo>
                  <a:cubicBezTo>
                    <a:pt x="10" y="9"/>
                    <a:pt x="10" y="9"/>
                    <a:pt x="10" y="9"/>
                  </a:cubicBezTo>
                  <a:cubicBezTo>
                    <a:pt x="51" y="9"/>
                    <a:pt x="51" y="9"/>
                    <a:pt x="51" y="9"/>
                  </a:cubicBezTo>
                  <a:lnTo>
                    <a:pt x="51" y="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17" name="Freeform 162">
              <a:extLst>
                <a:ext uri="{FF2B5EF4-FFF2-40B4-BE49-F238E27FC236}">
                  <a16:creationId xmlns:a16="http://schemas.microsoft.com/office/drawing/2014/main" id="{EC26EDF8-BD1F-4A6E-A241-4BDF420DBAD5}"/>
                </a:ext>
              </a:extLst>
            </p:cNvPr>
            <p:cNvSpPr>
              <a:spLocks noEditPoints="1"/>
            </p:cNvSpPr>
            <p:nvPr/>
          </p:nvSpPr>
          <p:spPr bwMode="auto">
            <a:xfrm>
              <a:off x="2314575" y="6757988"/>
              <a:ext cx="142875" cy="142875"/>
            </a:xfrm>
            <a:custGeom>
              <a:avLst/>
              <a:gdLst>
                <a:gd name="T0" fmla="*/ 56 w 61"/>
                <a:gd name="T1" fmla="*/ 0 h 61"/>
                <a:gd name="T2" fmla="*/ 5 w 61"/>
                <a:gd name="T3" fmla="*/ 0 h 61"/>
                <a:gd name="T4" fmla="*/ 0 w 61"/>
                <a:gd name="T5" fmla="*/ 5 h 61"/>
                <a:gd name="T6" fmla="*/ 0 w 61"/>
                <a:gd name="T7" fmla="*/ 56 h 61"/>
                <a:gd name="T8" fmla="*/ 5 w 61"/>
                <a:gd name="T9" fmla="*/ 61 h 61"/>
                <a:gd name="T10" fmla="*/ 56 w 61"/>
                <a:gd name="T11" fmla="*/ 61 h 61"/>
                <a:gd name="T12" fmla="*/ 61 w 61"/>
                <a:gd name="T13" fmla="*/ 56 h 61"/>
                <a:gd name="T14" fmla="*/ 61 w 61"/>
                <a:gd name="T15" fmla="*/ 5 h 61"/>
                <a:gd name="T16" fmla="*/ 56 w 61"/>
                <a:gd name="T17" fmla="*/ 0 h 61"/>
                <a:gd name="T18" fmla="*/ 51 w 61"/>
                <a:gd name="T19" fmla="*/ 51 h 61"/>
                <a:gd name="T20" fmla="*/ 10 w 61"/>
                <a:gd name="T21" fmla="*/ 51 h 61"/>
                <a:gd name="T22" fmla="*/ 10 w 61"/>
                <a:gd name="T23" fmla="*/ 10 h 61"/>
                <a:gd name="T24" fmla="*/ 51 w 61"/>
                <a:gd name="T25" fmla="*/ 10 h 61"/>
                <a:gd name="T26" fmla="*/ 51 w 61"/>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5" y="0"/>
                    <a:pt x="5" y="0"/>
                    <a:pt x="5" y="0"/>
                  </a:cubicBezTo>
                  <a:cubicBezTo>
                    <a:pt x="2" y="0"/>
                    <a:pt x="0" y="2"/>
                    <a:pt x="0" y="5"/>
                  </a:cubicBezTo>
                  <a:cubicBezTo>
                    <a:pt x="0" y="56"/>
                    <a:pt x="0" y="56"/>
                    <a:pt x="0" y="56"/>
                  </a:cubicBezTo>
                  <a:cubicBezTo>
                    <a:pt x="0" y="59"/>
                    <a:pt x="2" y="61"/>
                    <a:pt x="5" y="61"/>
                  </a:cubicBezTo>
                  <a:cubicBezTo>
                    <a:pt x="56" y="61"/>
                    <a:pt x="56" y="61"/>
                    <a:pt x="56" y="61"/>
                  </a:cubicBezTo>
                  <a:cubicBezTo>
                    <a:pt x="59" y="61"/>
                    <a:pt x="61" y="59"/>
                    <a:pt x="61" y="56"/>
                  </a:cubicBezTo>
                  <a:cubicBezTo>
                    <a:pt x="61" y="5"/>
                    <a:pt x="61" y="5"/>
                    <a:pt x="61" y="5"/>
                  </a:cubicBezTo>
                  <a:cubicBezTo>
                    <a:pt x="61" y="2"/>
                    <a:pt x="59" y="0"/>
                    <a:pt x="56" y="0"/>
                  </a:cubicBezTo>
                  <a:close/>
                  <a:moveTo>
                    <a:pt x="51" y="51"/>
                  </a:moveTo>
                  <a:cubicBezTo>
                    <a:pt x="10" y="51"/>
                    <a:pt x="10" y="51"/>
                    <a:pt x="10" y="51"/>
                  </a:cubicBezTo>
                  <a:cubicBezTo>
                    <a:pt x="10" y="10"/>
                    <a:pt x="10" y="10"/>
                    <a:pt x="10" y="10"/>
                  </a:cubicBezTo>
                  <a:cubicBezTo>
                    <a:pt x="51" y="10"/>
                    <a:pt x="51" y="10"/>
                    <a:pt x="51" y="10"/>
                  </a:cubicBezTo>
                  <a:lnTo>
                    <a:pt x="51" y="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18" name="Freeform 163">
              <a:extLst>
                <a:ext uri="{FF2B5EF4-FFF2-40B4-BE49-F238E27FC236}">
                  <a16:creationId xmlns:a16="http://schemas.microsoft.com/office/drawing/2014/main" id="{28C7BD49-4523-47B2-B1B1-68ECDC64DF23}"/>
                </a:ext>
              </a:extLst>
            </p:cNvPr>
            <p:cNvSpPr>
              <a:spLocks noEditPoints="1"/>
            </p:cNvSpPr>
            <p:nvPr/>
          </p:nvSpPr>
          <p:spPr bwMode="auto">
            <a:xfrm>
              <a:off x="2516188" y="6367463"/>
              <a:ext cx="141288" cy="142875"/>
            </a:xfrm>
            <a:custGeom>
              <a:avLst/>
              <a:gdLst>
                <a:gd name="T0" fmla="*/ 56 w 61"/>
                <a:gd name="T1" fmla="*/ 0 h 61"/>
                <a:gd name="T2" fmla="*/ 4 w 61"/>
                <a:gd name="T3" fmla="*/ 0 h 61"/>
                <a:gd name="T4" fmla="*/ 0 w 61"/>
                <a:gd name="T5" fmla="*/ 5 h 61"/>
                <a:gd name="T6" fmla="*/ 0 w 61"/>
                <a:gd name="T7" fmla="*/ 56 h 61"/>
                <a:gd name="T8" fmla="*/ 4 w 61"/>
                <a:gd name="T9" fmla="*/ 61 h 61"/>
                <a:gd name="T10" fmla="*/ 56 w 61"/>
                <a:gd name="T11" fmla="*/ 61 h 61"/>
                <a:gd name="T12" fmla="*/ 61 w 61"/>
                <a:gd name="T13" fmla="*/ 56 h 61"/>
                <a:gd name="T14" fmla="*/ 61 w 61"/>
                <a:gd name="T15" fmla="*/ 5 h 61"/>
                <a:gd name="T16" fmla="*/ 56 w 61"/>
                <a:gd name="T17" fmla="*/ 0 h 61"/>
                <a:gd name="T18" fmla="*/ 51 w 61"/>
                <a:gd name="T19" fmla="*/ 52 h 61"/>
                <a:gd name="T20" fmla="*/ 9 w 61"/>
                <a:gd name="T21" fmla="*/ 52 h 61"/>
                <a:gd name="T22" fmla="*/ 9 w 61"/>
                <a:gd name="T23" fmla="*/ 10 h 61"/>
                <a:gd name="T24" fmla="*/ 51 w 61"/>
                <a:gd name="T25" fmla="*/ 10 h 61"/>
                <a:gd name="T26" fmla="*/ 51 w 61"/>
                <a:gd name="T2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4" y="0"/>
                    <a:pt x="4" y="0"/>
                    <a:pt x="4" y="0"/>
                  </a:cubicBezTo>
                  <a:cubicBezTo>
                    <a:pt x="2" y="0"/>
                    <a:pt x="0" y="2"/>
                    <a:pt x="0" y="5"/>
                  </a:cubicBezTo>
                  <a:cubicBezTo>
                    <a:pt x="0" y="56"/>
                    <a:pt x="0" y="56"/>
                    <a:pt x="0" y="56"/>
                  </a:cubicBezTo>
                  <a:cubicBezTo>
                    <a:pt x="0" y="59"/>
                    <a:pt x="2" y="61"/>
                    <a:pt x="4" y="61"/>
                  </a:cubicBezTo>
                  <a:cubicBezTo>
                    <a:pt x="56" y="61"/>
                    <a:pt x="56" y="61"/>
                    <a:pt x="56" y="61"/>
                  </a:cubicBezTo>
                  <a:cubicBezTo>
                    <a:pt x="58" y="61"/>
                    <a:pt x="61" y="59"/>
                    <a:pt x="61" y="56"/>
                  </a:cubicBezTo>
                  <a:cubicBezTo>
                    <a:pt x="61" y="5"/>
                    <a:pt x="61" y="5"/>
                    <a:pt x="61" y="5"/>
                  </a:cubicBezTo>
                  <a:cubicBezTo>
                    <a:pt x="61" y="2"/>
                    <a:pt x="58" y="0"/>
                    <a:pt x="56" y="0"/>
                  </a:cubicBezTo>
                  <a:close/>
                  <a:moveTo>
                    <a:pt x="51" y="52"/>
                  </a:moveTo>
                  <a:cubicBezTo>
                    <a:pt x="9" y="52"/>
                    <a:pt x="9" y="52"/>
                    <a:pt x="9" y="52"/>
                  </a:cubicBezTo>
                  <a:cubicBezTo>
                    <a:pt x="9" y="10"/>
                    <a:pt x="9" y="10"/>
                    <a:pt x="9" y="10"/>
                  </a:cubicBezTo>
                  <a:cubicBezTo>
                    <a:pt x="51" y="10"/>
                    <a:pt x="51" y="10"/>
                    <a:pt x="51" y="10"/>
                  </a:cubicBezTo>
                  <a:lnTo>
                    <a:pt x="51" y="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19" name="Freeform 164">
              <a:extLst>
                <a:ext uri="{FF2B5EF4-FFF2-40B4-BE49-F238E27FC236}">
                  <a16:creationId xmlns:a16="http://schemas.microsoft.com/office/drawing/2014/main" id="{F5838D06-CAC0-4CF8-9CB2-EB626FAC2D5F}"/>
                </a:ext>
              </a:extLst>
            </p:cNvPr>
            <p:cNvSpPr>
              <a:spLocks noEditPoints="1"/>
            </p:cNvSpPr>
            <p:nvPr/>
          </p:nvSpPr>
          <p:spPr bwMode="auto">
            <a:xfrm>
              <a:off x="2516188" y="6564313"/>
              <a:ext cx="141288" cy="142875"/>
            </a:xfrm>
            <a:custGeom>
              <a:avLst/>
              <a:gdLst>
                <a:gd name="T0" fmla="*/ 56 w 61"/>
                <a:gd name="T1" fmla="*/ 0 h 61"/>
                <a:gd name="T2" fmla="*/ 4 w 61"/>
                <a:gd name="T3" fmla="*/ 0 h 61"/>
                <a:gd name="T4" fmla="*/ 0 w 61"/>
                <a:gd name="T5" fmla="*/ 5 h 61"/>
                <a:gd name="T6" fmla="*/ 0 w 61"/>
                <a:gd name="T7" fmla="*/ 56 h 61"/>
                <a:gd name="T8" fmla="*/ 4 w 61"/>
                <a:gd name="T9" fmla="*/ 61 h 61"/>
                <a:gd name="T10" fmla="*/ 56 w 61"/>
                <a:gd name="T11" fmla="*/ 61 h 61"/>
                <a:gd name="T12" fmla="*/ 61 w 61"/>
                <a:gd name="T13" fmla="*/ 56 h 61"/>
                <a:gd name="T14" fmla="*/ 61 w 61"/>
                <a:gd name="T15" fmla="*/ 5 h 61"/>
                <a:gd name="T16" fmla="*/ 56 w 61"/>
                <a:gd name="T17" fmla="*/ 0 h 61"/>
                <a:gd name="T18" fmla="*/ 51 w 61"/>
                <a:gd name="T19" fmla="*/ 51 h 61"/>
                <a:gd name="T20" fmla="*/ 9 w 61"/>
                <a:gd name="T21" fmla="*/ 51 h 61"/>
                <a:gd name="T22" fmla="*/ 9 w 61"/>
                <a:gd name="T23" fmla="*/ 9 h 61"/>
                <a:gd name="T24" fmla="*/ 51 w 61"/>
                <a:gd name="T25" fmla="*/ 9 h 61"/>
                <a:gd name="T26" fmla="*/ 51 w 61"/>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4" y="0"/>
                    <a:pt x="4" y="0"/>
                    <a:pt x="4" y="0"/>
                  </a:cubicBezTo>
                  <a:cubicBezTo>
                    <a:pt x="2" y="0"/>
                    <a:pt x="0" y="2"/>
                    <a:pt x="0" y="5"/>
                  </a:cubicBezTo>
                  <a:cubicBezTo>
                    <a:pt x="0" y="56"/>
                    <a:pt x="0" y="56"/>
                    <a:pt x="0" y="56"/>
                  </a:cubicBezTo>
                  <a:cubicBezTo>
                    <a:pt x="0" y="59"/>
                    <a:pt x="2" y="61"/>
                    <a:pt x="4" y="61"/>
                  </a:cubicBezTo>
                  <a:cubicBezTo>
                    <a:pt x="56" y="61"/>
                    <a:pt x="56" y="61"/>
                    <a:pt x="56" y="61"/>
                  </a:cubicBezTo>
                  <a:cubicBezTo>
                    <a:pt x="58" y="61"/>
                    <a:pt x="61" y="59"/>
                    <a:pt x="61" y="56"/>
                  </a:cubicBezTo>
                  <a:cubicBezTo>
                    <a:pt x="61" y="5"/>
                    <a:pt x="61" y="5"/>
                    <a:pt x="61" y="5"/>
                  </a:cubicBezTo>
                  <a:cubicBezTo>
                    <a:pt x="61" y="2"/>
                    <a:pt x="58" y="0"/>
                    <a:pt x="56" y="0"/>
                  </a:cubicBezTo>
                  <a:close/>
                  <a:moveTo>
                    <a:pt x="51" y="51"/>
                  </a:moveTo>
                  <a:cubicBezTo>
                    <a:pt x="9" y="51"/>
                    <a:pt x="9" y="51"/>
                    <a:pt x="9" y="51"/>
                  </a:cubicBezTo>
                  <a:cubicBezTo>
                    <a:pt x="9" y="9"/>
                    <a:pt x="9" y="9"/>
                    <a:pt x="9" y="9"/>
                  </a:cubicBezTo>
                  <a:cubicBezTo>
                    <a:pt x="51" y="9"/>
                    <a:pt x="51" y="9"/>
                    <a:pt x="51" y="9"/>
                  </a:cubicBezTo>
                  <a:lnTo>
                    <a:pt x="51" y="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20" name="Freeform 165">
              <a:extLst>
                <a:ext uri="{FF2B5EF4-FFF2-40B4-BE49-F238E27FC236}">
                  <a16:creationId xmlns:a16="http://schemas.microsoft.com/office/drawing/2014/main" id="{A46C329F-053F-4497-90B4-4AF0B3DC1ED5}"/>
                </a:ext>
              </a:extLst>
            </p:cNvPr>
            <p:cNvSpPr>
              <a:spLocks noEditPoints="1"/>
            </p:cNvSpPr>
            <p:nvPr/>
          </p:nvSpPr>
          <p:spPr bwMode="auto">
            <a:xfrm>
              <a:off x="2516188" y="6757988"/>
              <a:ext cx="141288" cy="142875"/>
            </a:xfrm>
            <a:custGeom>
              <a:avLst/>
              <a:gdLst>
                <a:gd name="T0" fmla="*/ 56 w 61"/>
                <a:gd name="T1" fmla="*/ 0 h 61"/>
                <a:gd name="T2" fmla="*/ 4 w 61"/>
                <a:gd name="T3" fmla="*/ 0 h 61"/>
                <a:gd name="T4" fmla="*/ 0 w 61"/>
                <a:gd name="T5" fmla="*/ 5 h 61"/>
                <a:gd name="T6" fmla="*/ 0 w 61"/>
                <a:gd name="T7" fmla="*/ 56 h 61"/>
                <a:gd name="T8" fmla="*/ 4 w 61"/>
                <a:gd name="T9" fmla="*/ 61 h 61"/>
                <a:gd name="T10" fmla="*/ 56 w 61"/>
                <a:gd name="T11" fmla="*/ 61 h 61"/>
                <a:gd name="T12" fmla="*/ 61 w 61"/>
                <a:gd name="T13" fmla="*/ 56 h 61"/>
                <a:gd name="T14" fmla="*/ 61 w 61"/>
                <a:gd name="T15" fmla="*/ 5 h 61"/>
                <a:gd name="T16" fmla="*/ 56 w 61"/>
                <a:gd name="T17" fmla="*/ 0 h 61"/>
                <a:gd name="T18" fmla="*/ 51 w 61"/>
                <a:gd name="T19" fmla="*/ 51 h 61"/>
                <a:gd name="T20" fmla="*/ 9 w 61"/>
                <a:gd name="T21" fmla="*/ 51 h 61"/>
                <a:gd name="T22" fmla="*/ 9 w 61"/>
                <a:gd name="T23" fmla="*/ 10 h 61"/>
                <a:gd name="T24" fmla="*/ 51 w 61"/>
                <a:gd name="T25" fmla="*/ 10 h 61"/>
                <a:gd name="T26" fmla="*/ 51 w 61"/>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4" y="0"/>
                    <a:pt x="4" y="0"/>
                    <a:pt x="4" y="0"/>
                  </a:cubicBezTo>
                  <a:cubicBezTo>
                    <a:pt x="2" y="0"/>
                    <a:pt x="0" y="2"/>
                    <a:pt x="0" y="5"/>
                  </a:cubicBezTo>
                  <a:cubicBezTo>
                    <a:pt x="0" y="56"/>
                    <a:pt x="0" y="56"/>
                    <a:pt x="0" y="56"/>
                  </a:cubicBezTo>
                  <a:cubicBezTo>
                    <a:pt x="0" y="59"/>
                    <a:pt x="2" y="61"/>
                    <a:pt x="4" y="61"/>
                  </a:cubicBezTo>
                  <a:cubicBezTo>
                    <a:pt x="56" y="61"/>
                    <a:pt x="56" y="61"/>
                    <a:pt x="56" y="61"/>
                  </a:cubicBezTo>
                  <a:cubicBezTo>
                    <a:pt x="58" y="61"/>
                    <a:pt x="61" y="59"/>
                    <a:pt x="61" y="56"/>
                  </a:cubicBezTo>
                  <a:cubicBezTo>
                    <a:pt x="61" y="5"/>
                    <a:pt x="61" y="5"/>
                    <a:pt x="61" y="5"/>
                  </a:cubicBezTo>
                  <a:cubicBezTo>
                    <a:pt x="61" y="2"/>
                    <a:pt x="58" y="0"/>
                    <a:pt x="56" y="0"/>
                  </a:cubicBezTo>
                  <a:close/>
                  <a:moveTo>
                    <a:pt x="51" y="51"/>
                  </a:moveTo>
                  <a:cubicBezTo>
                    <a:pt x="9" y="51"/>
                    <a:pt x="9" y="51"/>
                    <a:pt x="9" y="51"/>
                  </a:cubicBezTo>
                  <a:cubicBezTo>
                    <a:pt x="9" y="10"/>
                    <a:pt x="9" y="10"/>
                    <a:pt x="9" y="10"/>
                  </a:cubicBezTo>
                  <a:cubicBezTo>
                    <a:pt x="51" y="10"/>
                    <a:pt x="51" y="10"/>
                    <a:pt x="51" y="10"/>
                  </a:cubicBezTo>
                  <a:lnTo>
                    <a:pt x="51" y="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grpSp>
      <p:sp>
        <p:nvSpPr>
          <p:cNvPr id="21" name="TextBox 20">
            <a:extLst>
              <a:ext uri="{FF2B5EF4-FFF2-40B4-BE49-F238E27FC236}">
                <a16:creationId xmlns:a16="http://schemas.microsoft.com/office/drawing/2014/main" id="{DDFAE65C-59C6-4A1E-9668-9597D1733AE6}"/>
              </a:ext>
            </a:extLst>
          </p:cNvPr>
          <p:cNvSpPr txBox="1"/>
          <p:nvPr/>
        </p:nvSpPr>
        <p:spPr>
          <a:xfrm>
            <a:off x="1143897" y="1174238"/>
            <a:ext cx="3229266" cy="369332"/>
          </a:xfrm>
          <a:prstGeom prst="rect">
            <a:avLst/>
          </a:prstGeom>
          <a:noFill/>
        </p:spPr>
        <p:txBody>
          <a:bodyPr wrap="square" lIns="91440" tIns="45720" rIns="91440" bIns="45720" rtlCol="0" anchor="t">
            <a:spAutoFit/>
          </a:bodyPr>
          <a:lstStyle/>
          <a:p>
            <a:r>
              <a:rPr lang="en-US" b="1" i="1">
                <a:latin typeface="Arial"/>
                <a:cs typeface="Arial"/>
              </a:rPr>
              <a:t>October Topics: </a:t>
            </a:r>
            <a:endParaRPr lang="en-US" b="1" i="1">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20D1D7B-5709-4191-A810-F8044C4FAFFE}"/>
              </a:ext>
            </a:extLst>
          </p:cNvPr>
          <p:cNvSpPr txBox="1"/>
          <p:nvPr/>
        </p:nvSpPr>
        <p:spPr>
          <a:xfrm>
            <a:off x="1143897" y="1564401"/>
            <a:ext cx="9533341" cy="584775"/>
          </a:xfrm>
          <a:prstGeom prst="rect">
            <a:avLst/>
          </a:prstGeom>
          <a:noFill/>
        </p:spPr>
        <p:txBody>
          <a:bodyPr wrap="square" lIns="91440" tIns="45720" rIns="91440" bIns="45720" rtlCol="0" anchor="t">
            <a:spAutoFit/>
          </a:bodyPr>
          <a:lstStyle/>
          <a:p>
            <a:pPr marL="285750" indent="-285750">
              <a:buClr>
                <a:schemeClr val="accent2"/>
              </a:buClr>
              <a:buFont typeface="Calibri" panose="020F0502020204030204" pitchFamily="34" charset="0"/>
              <a:buChar char="→"/>
            </a:pPr>
            <a:r>
              <a:rPr lang="en-US" sz="1600">
                <a:latin typeface="Arial"/>
                <a:cs typeface="Arial"/>
              </a:rPr>
              <a:t>BrightPath Agency Pulse Assessment</a:t>
            </a:r>
          </a:p>
          <a:p>
            <a:pPr marL="285750" indent="-285750">
              <a:buClr>
                <a:schemeClr val="accent2"/>
              </a:buClr>
              <a:buFont typeface="Calibri" panose="020F0502020204030204" pitchFamily="34" charset="0"/>
              <a:buChar char="→"/>
            </a:pPr>
            <a:r>
              <a:rPr lang="en-US" sz="1600">
                <a:latin typeface="Arial"/>
                <a:cs typeface="Arial"/>
              </a:rPr>
              <a:t>CAN Office Hours</a:t>
            </a:r>
            <a:endParaRPr lang="en-US" sz="1600">
              <a:latin typeface="Arial" panose="020B0604020202020204" pitchFamily="34" charset="0"/>
              <a:cs typeface="Arial" panose="020B0604020202020204" pitchFamily="34" charset="0"/>
            </a:endParaRPr>
          </a:p>
        </p:txBody>
      </p:sp>
      <p:sp>
        <p:nvSpPr>
          <p:cNvPr id="23" name="Slide Number Placeholder 5">
            <a:extLst>
              <a:ext uri="{FF2B5EF4-FFF2-40B4-BE49-F238E27FC236}">
                <a16:creationId xmlns:a16="http://schemas.microsoft.com/office/drawing/2014/main" id="{1E97FEDE-27A3-4DEA-8489-1F3FF9BC6DB6}"/>
              </a:ext>
            </a:extLst>
          </p:cNvPr>
          <p:cNvSpPr txBox="1">
            <a:spLocks/>
          </p:cNvSpPr>
          <p:nvPr/>
        </p:nvSpPr>
        <p:spPr>
          <a:xfrm>
            <a:off x="8610600" y="654886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01D787-C920-44E0-BCB1-74CF845A2AEC}" type="slidenum">
              <a:rPr lang="en-US" smtClean="0"/>
              <a:pPr/>
              <a:t>26</a:t>
            </a:fld>
            <a:endParaRPr lang="en-US"/>
          </a:p>
        </p:txBody>
      </p:sp>
    </p:spTree>
    <p:extLst>
      <p:ext uri="{BB962C8B-B14F-4D97-AF65-F5344CB8AC3E}">
        <p14:creationId xmlns:p14="http://schemas.microsoft.com/office/powerpoint/2010/main" val="2911118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AD74-78F5-46FD-BD88-C21889064F42}"/>
              </a:ext>
            </a:extLst>
          </p:cNvPr>
          <p:cNvSpPr>
            <a:spLocks noGrp="1"/>
          </p:cNvSpPr>
          <p:nvPr>
            <p:ph type="title"/>
          </p:nvPr>
        </p:nvSpPr>
        <p:spPr>
          <a:xfrm>
            <a:off x="831851" y="1709739"/>
            <a:ext cx="10685894" cy="2852737"/>
          </a:xfrm>
        </p:spPr>
        <p:txBody>
          <a:bodyPr/>
          <a:lstStyle/>
          <a:p>
            <a:r>
              <a:rPr lang="en-US"/>
              <a:t>Change Agent Office Hours</a:t>
            </a:r>
          </a:p>
        </p:txBody>
      </p:sp>
      <p:sp>
        <p:nvSpPr>
          <p:cNvPr id="3" name="Text Placeholder 2">
            <a:extLst>
              <a:ext uri="{FF2B5EF4-FFF2-40B4-BE49-F238E27FC236}">
                <a16:creationId xmlns:a16="http://schemas.microsoft.com/office/drawing/2014/main" id="{3137365F-233D-4A49-8DF3-6B8CBD348F55}"/>
              </a:ext>
            </a:extLst>
          </p:cNvPr>
          <p:cNvSpPr>
            <a:spLocks noGrp="1"/>
          </p:cNvSpPr>
          <p:nvPr>
            <p:ph type="body" idx="1"/>
          </p:nvPr>
        </p:nvSpPr>
        <p:spPr/>
        <p:txBody>
          <a:bodyPr/>
          <a:lstStyle/>
          <a:p>
            <a:endParaRPr lang="en-US"/>
          </a:p>
        </p:txBody>
      </p:sp>
      <p:sp>
        <p:nvSpPr>
          <p:cNvPr id="4" name="Slide Number Placeholder 5">
            <a:extLst>
              <a:ext uri="{FF2B5EF4-FFF2-40B4-BE49-F238E27FC236}">
                <a16:creationId xmlns:a16="http://schemas.microsoft.com/office/drawing/2014/main" id="{6C1D98E6-103D-41F5-801A-C3F9EF4E1397}"/>
              </a:ext>
            </a:extLst>
          </p:cNvPr>
          <p:cNvSpPr txBox="1">
            <a:spLocks/>
          </p:cNvSpPr>
          <p:nvPr/>
        </p:nvSpPr>
        <p:spPr>
          <a:xfrm>
            <a:off x="8610600" y="654886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01D787-C920-44E0-BCB1-74CF845A2AEC}" type="slidenum">
              <a:rPr lang="en-US" smtClean="0"/>
              <a:pPr/>
              <a:t>27</a:t>
            </a:fld>
            <a:endParaRPr lang="en-US"/>
          </a:p>
        </p:txBody>
      </p:sp>
    </p:spTree>
    <p:extLst>
      <p:ext uri="{BB962C8B-B14F-4D97-AF65-F5344CB8AC3E}">
        <p14:creationId xmlns:p14="http://schemas.microsoft.com/office/powerpoint/2010/main" val="2350672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DA225BF-EE66-4D2D-B703-933FBF50D1A5}"/>
              </a:ext>
            </a:extLst>
          </p:cNvPr>
          <p:cNvSpPr/>
          <p:nvPr/>
        </p:nvSpPr>
        <p:spPr>
          <a:xfrm>
            <a:off x="472273" y="1798264"/>
            <a:ext cx="1337981" cy="3828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6407AC-0D52-476E-A1AF-43E6190BE4D4}"/>
              </a:ext>
            </a:extLst>
          </p:cNvPr>
          <p:cNvSpPr>
            <a:spLocks noGrp="1"/>
          </p:cNvSpPr>
          <p:nvPr>
            <p:ph type="title"/>
          </p:nvPr>
        </p:nvSpPr>
        <p:spPr/>
        <p:txBody>
          <a:bodyPr/>
          <a:lstStyle/>
          <a:p>
            <a:r>
              <a:rPr lang="en-US"/>
              <a:t>Change Agent Office Hours</a:t>
            </a:r>
          </a:p>
        </p:txBody>
      </p:sp>
      <p:sp>
        <p:nvSpPr>
          <p:cNvPr id="3" name="Content Placeholder 2">
            <a:extLst>
              <a:ext uri="{FF2B5EF4-FFF2-40B4-BE49-F238E27FC236}">
                <a16:creationId xmlns:a16="http://schemas.microsoft.com/office/drawing/2014/main" id="{14E0A0FA-EDE6-41B8-A943-6AEDFACBB449}"/>
              </a:ext>
            </a:extLst>
          </p:cNvPr>
          <p:cNvSpPr>
            <a:spLocks noGrp="1"/>
          </p:cNvSpPr>
          <p:nvPr>
            <p:ph idx="13"/>
          </p:nvPr>
        </p:nvSpPr>
        <p:spPr>
          <a:xfrm>
            <a:off x="750651" y="1447933"/>
            <a:ext cx="11145520" cy="451405"/>
          </a:xfrm>
        </p:spPr>
        <p:txBody>
          <a:bodyPr/>
          <a:lstStyle/>
          <a:p>
            <a:r>
              <a:rPr lang="en-US"/>
              <a:t>Change agents will hold office hours (digitally and in-person as applicable) to provide a forum for employees to ask questions about the Workday implementation. </a:t>
            </a:r>
          </a:p>
        </p:txBody>
      </p:sp>
      <p:sp>
        <p:nvSpPr>
          <p:cNvPr id="8" name="TextBox 7">
            <a:extLst>
              <a:ext uri="{FF2B5EF4-FFF2-40B4-BE49-F238E27FC236}">
                <a16:creationId xmlns:a16="http://schemas.microsoft.com/office/drawing/2014/main" id="{C92F770C-AB11-425C-A75B-11E30292BCD8}"/>
              </a:ext>
            </a:extLst>
          </p:cNvPr>
          <p:cNvSpPr txBox="1"/>
          <p:nvPr/>
        </p:nvSpPr>
        <p:spPr>
          <a:xfrm>
            <a:off x="1865760" y="1841202"/>
            <a:ext cx="9323846" cy="3847207"/>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How it Works:</a:t>
            </a:r>
            <a:r>
              <a:rPr lang="en-US" sz="2000" i="1">
                <a:latin typeface="Arial" panose="020B0604020202020204" pitchFamily="34" charset="0"/>
                <a:cs typeface="Arial" panose="020B0604020202020204" pitchFamily="34" charset="0"/>
              </a:rPr>
              <a:t> </a:t>
            </a:r>
          </a:p>
          <a:p>
            <a:endParaRPr lang="en-US" sz="1600">
              <a:latin typeface="Arial" panose="020B0604020202020204" pitchFamily="34" charset="0"/>
              <a:cs typeface="Arial" panose="020B0604020202020204" pitchFamily="34" charset="0"/>
            </a:endParaRP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Change agent(s) gather employees from their respective agencies (i.e., send an Outlook invite)</a:t>
            </a:r>
          </a:p>
          <a:p>
            <a:endParaRPr lang="en-US" sz="1600">
              <a:latin typeface="Arial" panose="020B0604020202020204" pitchFamily="34" charset="0"/>
              <a:cs typeface="Arial" panose="020B0604020202020204" pitchFamily="34" charset="0"/>
            </a:endParaRP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Virtually or in-person, hold an informal meeting where your fellow agency colleagues can ask questions and engage in dialogue about the BrightPath Project to continue to raise awareness about the Workday implementation</a:t>
            </a:r>
          </a:p>
          <a:p>
            <a:endParaRPr lang="en-US" sz="1600">
              <a:latin typeface="Arial" panose="020B0604020202020204" pitchFamily="34" charset="0"/>
              <a:cs typeface="Arial" panose="020B0604020202020204" pitchFamily="34" charset="0"/>
            </a:endParaRP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Change agents are responsible for determining the any follow-up action items from the office hours  and communicating with agency colleagues as appropriate</a:t>
            </a:r>
          </a:p>
          <a:p>
            <a:endParaRPr lang="en-US" sz="1600">
              <a:latin typeface="Arial" panose="020B0604020202020204" pitchFamily="34" charset="0"/>
              <a:cs typeface="Arial" panose="020B0604020202020204" pitchFamily="34" charset="0"/>
            </a:endParaRPr>
          </a:p>
          <a:p>
            <a:endParaRPr lang="en-US" sz="160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366F031-4438-4322-B564-3D280DD529AF}"/>
              </a:ext>
            </a:extLst>
          </p:cNvPr>
          <p:cNvSpPr/>
          <p:nvPr/>
        </p:nvSpPr>
        <p:spPr>
          <a:xfrm>
            <a:off x="472273" y="1798265"/>
            <a:ext cx="10624336" cy="3828588"/>
          </a:xfrm>
          <a:prstGeom prst="rect">
            <a:avLst/>
          </a:prstGeom>
          <a:no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27D81C1-FF83-4762-93A1-F6816662CF83}"/>
              </a:ext>
            </a:extLst>
          </p:cNvPr>
          <p:cNvGrpSpPr/>
          <p:nvPr/>
        </p:nvGrpSpPr>
        <p:grpSpPr>
          <a:xfrm>
            <a:off x="734440" y="3395444"/>
            <a:ext cx="844459" cy="785427"/>
            <a:chOff x="9843395" y="5234254"/>
            <a:chExt cx="602334" cy="602334"/>
          </a:xfrm>
          <a:solidFill>
            <a:schemeClr val="bg1"/>
          </a:solidFill>
        </p:grpSpPr>
        <p:sp>
          <p:nvSpPr>
            <p:cNvPr id="21" name="Freeform 817">
              <a:extLst>
                <a:ext uri="{FF2B5EF4-FFF2-40B4-BE49-F238E27FC236}">
                  <a16:creationId xmlns:a16="http://schemas.microsoft.com/office/drawing/2014/main" id="{7701625B-D6DE-491F-AB58-A00761C13E17}"/>
                </a:ext>
              </a:extLst>
            </p:cNvPr>
            <p:cNvSpPr>
              <a:spLocks noEditPoints="1"/>
            </p:cNvSpPr>
            <p:nvPr/>
          </p:nvSpPr>
          <p:spPr bwMode="auto">
            <a:xfrm>
              <a:off x="9843395" y="5234254"/>
              <a:ext cx="602334" cy="60233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818">
              <a:extLst>
                <a:ext uri="{FF2B5EF4-FFF2-40B4-BE49-F238E27FC236}">
                  <a16:creationId xmlns:a16="http://schemas.microsoft.com/office/drawing/2014/main" id="{015EF975-E113-4319-AB64-DF61FDF296F9}"/>
                </a:ext>
              </a:extLst>
            </p:cNvPr>
            <p:cNvSpPr>
              <a:spLocks noEditPoints="1"/>
            </p:cNvSpPr>
            <p:nvPr/>
          </p:nvSpPr>
          <p:spPr bwMode="auto">
            <a:xfrm>
              <a:off x="9967405" y="5347635"/>
              <a:ext cx="352543" cy="350771"/>
            </a:xfrm>
            <a:custGeom>
              <a:avLst/>
              <a:gdLst>
                <a:gd name="T0" fmla="*/ 86 w 299"/>
                <a:gd name="T1" fmla="*/ 64 h 298"/>
                <a:gd name="T2" fmla="*/ 118 w 299"/>
                <a:gd name="T3" fmla="*/ 32 h 298"/>
                <a:gd name="T4" fmla="*/ 86 w 299"/>
                <a:gd name="T5" fmla="*/ 0 h 298"/>
                <a:gd name="T6" fmla="*/ 54 w 299"/>
                <a:gd name="T7" fmla="*/ 32 h 298"/>
                <a:gd name="T8" fmla="*/ 86 w 299"/>
                <a:gd name="T9" fmla="*/ 64 h 298"/>
                <a:gd name="T10" fmla="*/ 86 w 299"/>
                <a:gd name="T11" fmla="*/ 21 h 298"/>
                <a:gd name="T12" fmla="*/ 96 w 299"/>
                <a:gd name="T13" fmla="*/ 32 h 298"/>
                <a:gd name="T14" fmla="*/ 86 w 299"/>
                <a:gd name="T15" fmla="*/ 42 h 298"/>
                <a:gd name="T16" fmla="*/ 75 w 299"/>
                <a:gd name="T17" fmla="*/ 32 h 298"/>
                <a:gd name="T18" fmla="*/ 86 w 299"/>
                <a:gd name="T19" fmla="*/ 21 h 298"/>
                <a:gd name="T20" fmla="*/ 288 w 299"/>
                <a:gd name="T21" fmla="*/ 149 h 298"/>
                <a:gd name="T22" fmla="*/ 267 w 299"/>
                <a:gd name="T23" fmla="*/ 149 h 298"/>
                <a:gd name="T24" fmla="*/ 267 w 299"/>
                <a:gd name="T25" fmla="*/ 96 h 298"/>
                <a:gd name="T26" fmla="*/ 256 w 299"/>
                <a:gd name="T27" fmla="*/ 85 h 298"/>
                <a:gd name="T28" fmla="*/ 171 w 299"/>
                <a:gd name="T29" fmla="*/ 85 h 298"/>
                <a:gd name="T30" fmla="*/ 160 w 299"/>
                <a:gd name="T31" fmla="*/ 96 h 298"/>
                <a:gd name="T32" fmla="*/ 160 w 299"/>
                <a:gd name="T33" fmla="*/ 149 h 298"/>
                <a:gd name="T34" fmla="*/ 139 w 299"/>
                <a:gd name="T35" fmla="*/ 149 h 298"/>
                <a:gd name="T36" fmla="*/ 139 w 299"/>
                <a:gd name="T37" fmla="*/ 96 h 298"/>
                <a:gd name="T38" fmla="*/ 128 w 299"/>
                <a:gd name="T39" fmla="*/ 85 h 298"/>
                <a:gd name="T40" fmla="*/ 43 w 299"/>
                <a:gd name="T41" fmla="*/ 85 h 298"/>
                <a:gd name="T42" fmla="*/ 32 w 299"/>
                <a:gd name="T43" fmla="*/ 96 h 298"/>
                <a:gd name="T44" fmla="*/ 32 w 299"/>
                <a:gd name="T45" fmla="*/ 149 h 298"/>
                <a:gd name="T46" fmla="*/ 11 w 299"/>
                <a:gd name="T47" fmla="*/ 149 h 298"/>
                <a:gd name="T48" fmla="*/ 0 w 299"/>
                <a:gd name="T49" fmla="*/ 160 h 298"/>
                <a:gd name="T50" fmla="*/ 11 w 299"/>
                <a:gd name="T51" fmla="*/ 170 h 298"/>
                <a:gd name="T52" fmla="*/ 11 w 299"/>
                <a:gd name="T53" fmla="*/ 288 h 298"/>
                <a:gd name="T54" fmla="*/ 22 w 299"/>
                <a:gd name="T55" fmla="*/ 298 h 298"/>
                <a:gd name="T56" fmla="*/ 278 w 299"/>
                <a:gd name="T57" fmla="*/ 298 h 298"/>
                <a:gd name="T58" fmla="*/ 288 w 299"/>
                <a:gd name="T59" fmla="*/ 288 h 298"/>
                <a:gd name="T60" fmla="*/ 288 w 299"/>
                <a:gd name="T61" fmla="*/ 170 h 298"/>
                <a:gd name="T62" fmla="*/ 299 w 299"/>
                <a:gd name="T63" fmla="*/ 160 h 298"/>
                <a:gd name="T64" fmla="*/ 288 w 299"/>
                <a:gd name="T65" fmla="*/ 149 h 298"/>
                <a:gd name="T66" fmla="*/ 182 w 299"/>
                <a:gd name="T67" fmla="*/ 106 h 298"/>
                <a:gd name="T68" fmla="*/ 246 w 299"/>
                <a:gd name="T69" fmla="*/ 106 h 298"/>
                <a:gd name="T70" fmla="*/ 246 w 299"/>
                <a:gd name="T71" fmla="*/ 149 h 298"/>
                <a:gd name="T72" fmla="*/ 182 w 299"/>
                <a:gd name="T73" fmla="*/ 149 h 298"/>
                <a:gd name="T74" fmla="*/ 182 w 299"/>
                <a:gd name="T75" fmla="*/ 106 h 298"/>
                <a:gd name="T76" fmla="*/ 54 w 299"/>
                <a:gd name="T77" fmla="*/ 106 h 298"/>
                <a:gd name="T78" fmla="*/ 118 w 299"/>
                <a:gd name="T79" fmla="*/ 106 h 298"/>
                <a:gd name="T80" fmla="*/ 118 w 299"/>
                <a:gd name="T81" fmla="*/ 149 h 298"/>
                <a:gd name="T82" fmla="*/ 54 w 299"/>
                <a:gd name="T83" fmla="*/ 149 h 298"/>
                <a:gd name="T84" fmla="*/ 54 w 299"/>
                <a:gd name="T85" fmla="*/ 106 h 298"/>
                <a:gd name="T86" fmla="*/ 267 w 299"/>
                <a:gd name="T87" fmla="*/ 277 h 298"/>
                <a:gd name="T88" fmla="*/ 32 w 299"/>
                <a:gd name="T89" fmla="*/ 277 h 298"/>
                <a:gd name="T90" fmla="*/ 32 w 299"/>
                <a:gd name="T91" fmla="*/ 170 h 298"/>
                <a:gd name="T92" fmla="*/ 267 w 299"/>
                <a:gd name="T93" fmla="*/ 170 h 298"/>
                <a:gd name="T94" fmla="*/ 267 w 299"/>
                <a:gd name="T95" fmla="*/ 277 h 298"/>
                <a:gd name="T96" fmla="*/ 214 w 299"/>
                <a:gd name="T97" fmla="*/ 64 h 298"/>
                <a:gd name="T98" fmla="*/ 246 w 299"/>
                <a:gd name="T99" fmla="*/ 32 h 298"/>
                <a:gd name="T100" fmla="*/ 214 w 299"/>
                <a:gd name="T101" fmla="*/ 0 h 298"/>
                <a:gd name="T102" fmla="*/ 182 w 299"/>
                <a:gd name="T103" fmla="*/ 32 h 298"/>
                <a:gd name="T104" fmla="*/ 214 w 299"/>
                <a:gd name="T105" fmla="*/ 64 h 298"/>
                <a:gd name="T106" fmla="*/ 214 w 299"/>
                <a:gd name="T107" fmla="*/ 21 h 298"/>
                <a:gd name="T108" fmla="*/ 224 w 299"/>
                <a:gd name="T109" fmla="*/ 32 h 298"/>
                <a:gd name="T110" fmla="*/ 214 w 299"/>
                <a:gd name="T111" fmla="*/ 42 h 298"/>
                <a:gd name="T112" fmla="*/ 203 w 299"/>
                <a:gd name="T113" fmla="*/ 32 h 298"/>
                <a:gd name="T114" fmla="*/ 214 w 299"/>
                <a:gd name="T115" fmla="*/ 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98">
                  <a:moveTo>
                    <a:pt x="86" y="64"/>
                  </a:moveTo>
                  <a:cubicBezTo>
                    <a:pt x="103" y="64"/>
                    <a:pt x="118" y="49"/>
                    <a:pt x="118" y="32"/>
                  </a:cubicBezTo>
                  <a:cubicBezTo>
                    <a:pt x="118" y="14"/>
                    <a:pt x="103" y="0"/>
                    <a:pt x="86" y="0"/>
                  </a:cubicBezTo>
                  <a:cubicBezTo>
                    <a:pt x="68" y="0"/>
                    <a:pt x="54" y="14"/>
                    <a:pt x="54" y="32"/>
                  </a:cubicBezTo>
                  <a:cubicBezTo>
                    <a:pt x="54" y="49"/>
                    <a:pt x="68" y="64"/>
                    <a:pt x="86" y="64"/>
                  </a:cubicBezTo>
                  <a:close/>
                  <a:moveTo>
                    <a:pt x="86" y="21"/>
                  </a:moveTo>
                  <a:cubicBezTo>
                    <a:pt x="92" y="21"/>
                    <a:pt x="96" y="26"/>
                    <a:pt x="96" y="32"/>
                  </a:cubicBezTo>
                  <a:cubicBezTo>
                    <a:pt x="96" y="38"/>
                    <a:pt x="92" y="42"/>
                    <a:pt x="86" y="42"/>
                  </a:cubicBezTo>
                  <a:cubicBezTo>
                    <a:pt x="80" y="42"/>
                    <a:pt x="75" y="38"/>
                    <a:pt x="75" y="32"/>
                  </a:cubicBezTo>
                  <a:cubicBezTo>
                    <a:pt x="75" y="26"/>
                    <a:pt x="80" y="21"/>
                    <a:pt x="86" y="21"/>
                  </a:cubicBezTo>
                  <a:close/>
                  <a:moveTo>
                    <a:pt x="288" y="149"/>
                  </a:moveTo>
                  <a:cubicBezTo>
                    <a:pt x="267" y="149"/>
                    <a:pt x="267" y="149"/>
                    <a:pt x="267" y="149"/>
                  </a:cubicBezTo>
                  <a:cubicBezTo>
                    <a:pt x="267" y="96"/>
                    <a:pt x="267" y="96"/>
                    <a:pt x="267" y="96"/>
                  </a:cubicBezTo>
                  <a:cubicBezTo>
                    <a:pt x="267" y="90"/>
                    <a:pt x="262" y="85"/>
                    <a:pt x="256" y="85"/>
                  </a:cubicBezTo>
                  <a:cubicBezTo>
                    <a:pt x="171" y="85"/>
                    <a:pt x="171" y="85"/>
                    <a:pt x="171" y="85"/>
                  </a:cubicBezTo>
                  <a:cubicBezTo>
                    <a:pt x="165" y="85"/>
                    <a:pt x="160" y="90"/>
                    <a:pt x="160" y="96"/>
                  </a:cubicBezTo>
                  <a:cubicBezTo>
                    <a:pt x="160" y="149"/>
                    <a:pt x="160" y="149"/>
                    <a:pt x="160" y="149"/>
                  </a:cubicBezTo>
                  <a:cubicBezTo>
                    <a:pt x="139" y="149"/>
                    <a:pt x="139" y="149"/>
                    <a:pt x="139" y="149"/>
                  </a:cubicBezTo>
                  <a:cubicBezTo>
                    <a:pt x="139" y="96"/>
                    <a:pt x="139" y="96"/>
                    <a:pt x="139" y="96"/>
                  </a:cubicBezTo>
                  <a:cubicBezTo>
                    <a:pt x="139" y="90"/>
                    <a:pt x="134" y="85"/>
                    <a:pt x="128" y="85"/>
                  </a:cubicBezTo>
                  <a:cubicBezTo>
                    <a:pt x="43" y="85"/>
                    <a:pt x="43" y="85"/>
                    <a:pt x="43" y="85"/>
                  </a:cubicBezTo>
                  <a:cubicBezTo>
                    <a:pt x="37" y="85"/>
                    <a:pt x="32" y="90"/>
                    <a:pt x="32" y="96"/>
                  </a:cubicBezTo>
                  <a:cubicBezTo>
                    <a:pt x="32" y="149"/>
                    <a:pt x="32" y="149"/>
                    <a:pt x="32" y="149"/>
                  </a:cubicBezTo>
                  <a:cubicBezTo>
                    <a:pt x="11" y="149"/>
                    <a:pt x="11" y="149"/>
                    <a:pt x="11" y="149"/>
                  </a:cubicBezTo>
                  <a:cubicBezTo>
                    <a:pt x="5" y="149"/>
                    <a:pt x="0" y="154"/>
                    <a:pt x="0" y="160"/>
                  </a:cubicBezTo>
                  <a:cubicBezTo>
                    <a:pt x="0" y="166"/>
                    <a:pt x="6" y="170"/>
                    <a:pt x="11" y="170"/>
                  </a:cubicBezTo>
                  <a:cubicBezTo>
                    <a:pt x="11" y="288"/>
                    <a:pt x="11" y="288"/>
                    <a:pt x="11" y="288"/>
                  </a:cubicBezTo>
                  <a:cubicBezTo>
                    <a:pt x="11" y="294"/>
                    <a:pt x="16" y="298"/>
                    <a:pt x="22" y="298"/>
                  </a:cubicBezTo>
                  <a:cubicBezTo>
                    <a:pt x="278" y="298"/>
                    <a:pt x="278" y="298"/>
                    <a:pt x="278" y="298"/>
                  </a:cubicBezTo>
                  <a:cubicBezTo>
                    <a:pt x="284" y="298"/>
                    <a:pt x="288" y="294"/>
                    <a:pt x="288" y="288"/>
                  </a:cubicBezTo>
                  <a:cubicBezTo>
                    <a:pt x="288" y="170"/>
                    <a:pt x="288" y="170"/>
                    <a:pt x="288" y="170"/>
                  </a:cubicBezTo>
                  <a:cubicBezTo>
                    <a:pt x="294" y="170"/>
                    <a:pt x="299" y="166"/>
                    <a:pt x="299" y="160"/>
                  </a:cubicBezTo>
                  <a:cubicBezTo>
                    <a:pt x="299" y="154"/>
                    <a:pt x="294" y="149"/>
                    <a:pt x="288" y="149"/>
                  </a:cubicBezTo>
                  <a:close/>
                  <a:moveTo>
                    <a:pt x="182" y="106"/>
                  </a:moveTo>
                  <a:cubicBezTo>
                    <a:pt x="246" y="106"/>
                    <a:pt x="246" y="106"/>
                    <a:pt x="246" y="106"/>
                  </a:cubicBezTo>
                  <a:cubicBezTo>
                    <a:pt x="246" y="149"/>
                    <a:pt x="246" y="149"/>
                    <a:pt x="246" y="149"/>
                  </a:cubicBezTo>
                  <a:cubicBezTo>
                    <a:pt x="182" y="149"/>
                    <a:pt x="182" y="149"/>
                    <a:pt x="182" y="149"/>
                  </a:cubicBezTo>
                  <a:lnTo>
                    <a:pt x="182" y="106"/>
                  </a:lnTo>
                  <a:close/>
                  <a:moveTo>
                    <a:pt x="54" y="106"/>
                  </a:moveTo>
                  <a:cubicBezTo>
                    <a:pt x="118" y="106"/>
                    <a:pt x="118" y="106"/>
                    <a:pt x="118" y="106"/>
                  </a:cubicBezTo>
                  <a:cubicBezTo>
                    <a:pt x="118" y="149"/>
                    <a:pt x="118" y="149"/>
                    <a:pt x="118" y="149"/>
                  </a:cubicBezTo>
                  <a:cubicBezTo>
                    <a:pt x="54" y="149"/>
                    <a:pt x="54" y="149"/>
                    <a:pt x="54" y="149"/>
                  </a:cubicBezTo>
                  <a:lnTo>
                    <a:pt x="54" y="106"/>
                  </a:lnTo>
                  <a:close/>
                  <a:moveTo>
                    <a:pt x="267" y="277"/>
                  </a:moveTo>
                  <a:cubicBezTo>
                    <a:pt x="32" y="277"/>
                    <a:pt x="32" y="277"/>
                    <a:pt x="32" y="277"/>
                  </a:cubicBezTo>
                  <a:cubicBezTo>
                    <a:pt x="32" y="170"/>
                    <a:pt x="32" y="170"/>
                    <a:pt x="32" y="170"/>
                  </a:cubicBezTo>
                  <a:cubicBezTo>
                    <a:pt x="267" y="170"/>
                    <a:pt x="267" y="170"/>
                    <a:pt x="267" y="170"/>
                  </a:cubicBezTo>
                  <a:lnTo>
                    <a:pt x="267" y="277"/>
                  </a:lnTo>
                  <a:close/>
                  <a:moveTo>
                    <a:pt x="214" y="64"/>
                  </a:moveTo>
                  <a:cubicBezTo>
                    <a:pt x="231" y="64"/>
                    <a:pt x="246" y="49"/>
                    <a:pt x="246" y="32"/>
                  </a:cubicBezTo>
                  <a:cubicBezTo>
                    <a:pt x="246" y="14"/>
                    <a:pt x="231" y="0"/>
                    <a:pt x="214" y="0"/>
                  </a:cubicBezTo>
                  <a:cubicBezTo>
                    <a:pt x="196" y="0"/>
                    <a:pt x="182" y="14"/>
                    <a:pt x="182" y="32"/>
                  </a:cubicBezTo>
                  <a:cubicBezTo>
                    <a:pt x="182" y="49"/>
                    <a:pt x="196" y="64"/>
                    <a:pt x="214" y="64"/>
                  </a:cubicBezTo>
                  <a:close/>
                  <a:moveTo>
                    <a:pt x="214" y="21"/>
                  </a:moveTo>
                  <a:cubicBezTo>
                    <a:pt x="220" y="21"/>
                    <a:pt x="224" y="26"/>
                    <a:pt x="224" y="32"/>
                  </a:cubicBezTo>
                  <a:cubicBezTo>
                    <a:pt x="224" y="38"/>
                    <a:pt x="220" y="42"/>
                    <a:pt x="214" y="42"/>
                  </a:cubicBezTo>
                  <a:cubicBezTo>
                    <a:pt x="208" y="42"/>
                    <a:pt x="203" y="38"/>
                    <a:pt x="203" y="32"/>
                  </a:cubicBezTo>
                  <a:cubicBezTo>
                    <a:pt x="203" y="26"/>
                    <a:pt x="208" y="21"/>
                    <a:pt x="214" y="21"/>
                  </a:cubicBezTo>
                  <a:close/>
                </a:path>
              </a:pathLst>
            </a:custGeom>
            <a:grp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7" name="Graphic 26" descr="Group success outline">
            <a:extLst>
              <a:ext uri="{FF2B5EF4-FFF2-40B4-BE49-F238E27FC236}">
                <a16:creationId xmlns:a16="http://schemas.microsoft.com/office/drawing/2014/main" id="{CBD291A7-9EA0-478B-A46A-00542839AE1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3715" y="2257368"/>
            <a:ext cx="985912" cy="985912"/>
          </a:xfrm>
          <a:prstGeom prst="rect">
            <a:avLst/>
          </a:prstGeom>
        </p:spPr>
      </p:pic>
      <p:pic>
        <p:nvPicPr>
          <p:cNvPr id="29" name="Graphic 28" descr="Daily calendar with solid fill">
            <a:extLst>
              <a:ext uri="{FF2B5EF4-FFF2-40B4-BE49-F238E27FC236}">
                <a16:creationId xmlns:a16="http://schemas.microsoft.com/office/drawing/2014/main" id="{3E2C73CA-EF51-4E01-A578-0D9D4A23882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19528" y="4457526"/>
            <a:ext cx="874285" cy="1044386"/>
          </a:xfrm>
          <a:prstGeom prst="rect">
            <a:avLst/>
          </a:prstGeom>
        </p:spPr>
      </p:pic>
      <p:cxnSp>
        <p:nvCxnSpPr>
          <p:cNvPr id="6" name="Straight Connector 5">
            <a:extLst>
              <a:ext uri="{FF2B5EF4-FFF2-40B4-BE49-F238E27FC236}">
                <a16:creationId xmlns:a16="http://schemas.microsoft.com/office/drawing/2014/main" id="{996137AF-0E07-47A1-836E-159A9A9E6626}"/>
              </a:ext>
            </a:extLst>
          </p:cNvPr>
          <p:cNvCxnSpPr/>
          <p:nvPr/>
        </p:nvCxnSpPr>
        <p:spPr>
          <a:xfrm>
            <a:off x="1865760" y="2257368"/>
            <a:ext cx="9230849" cy="0"/>
          </a:xfrm>
          <a:prstGeom prst="line">
            <a:avLst/>
          </a:prstGeom>
          <a:ln w="9525">
            <a:solidFill>
              <a:srgbClr val="41719C"/>
            </a:solidFill>
          </a:ln>
        </p:spPr>
        <p:style>
          <a:lnRef idx="1">
            <a:schemeClr val="accent1"/>
          </a:lnRef>
          <a:fillRef idx="0">
            <a:schemeClr val="accent1"/>
          </a:fillRef>
          <a:effectRef idx="0">
            <a:schemeClr val="accent1"/>
          </a:effectRef>
          <a:fontRef idx="minor">
            <a:schemeClr val="tx1"/>
          </a:fontRef>
        </p:style>
      </p:cxnSp>
      <p:sp>
        <p:nvSpPr>
          <p:cNvPr id="30" name="Slide Number Placeholder 7">
            <a:extLst>
              <a:ext uri="{FF2B5EF4-FFF2-40B4-BE49-F238E27FC236}">
                <a16:creationId xmlns:a16="http://schemas.microsoft.com/office/drawing/2014/main" id="{E01C23A9-0A3B-48A1-901D-90AD9713C8BF}"/>
              </a:ext>
            </a:extLst>
          </p:cNvPr>
          <p:cNvSpPr>
            <a:spLocks noGrp="1"/>
          </p:cNvSpPr>
          <p:nvPr>
            <p:ph type="sldNum" sz="quarter" idx="12"/>
          </p:nvPr>
        </p:nvSpPr>
        <p:spPr>
          <a:xfrm>
            <a:off x="8610600" y="6555851"/>
            <a:ext cx="2743200" cy="365125"/>
          </a:xfrm>
        </p:spPr>
        <p:txBody>
          <a:bodyPr/>
          <a:lstStyle/>
          <a:p>
            <a:fld id="{C461C2B1-3C3A-47B0-ABA3-58C593760B37}" type="slidenum">
              <a:rPr lang="en-US" smtClean="0">
                <a:latin typeface="Arial" panose="020B0604020202020204" pitchFamily="34" charset="0"/>
                <a:cs typeface="Arial" panose="020B0604020202020204" pitchFamily="34" charset="0"/>
              </a:rPr>
              <a:pPr/>
              <a:t>28</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2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EAA2E4-1DE6-4EB4-BE3B-8313D14D9F53}"/>
              </a:ext>
            </a:extLst>
          </p:cNvPr>
          <p:cNvSpPr/>
          <p:nvPr/>
        </p:nvSpPr>
        <p:spPr>
          <a:xfrm>
            <a:off x="0" y="5462954"/>
            <a:ext cx="12144510" cy="1029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FF2BD53-A271-4D3C-BB0E-B9903B575D90}"/>
              </a:ext>
            </a:extLst>
          </p:cNvPr>
          <p:cNvSpPr/>
          <p:nvPr/>
        </p:nvSpPr>
        <p:spPr>
          <a:xfrm>
            <a:off x="973125" y="3116200"/>
            <a:ext cx="2424915" cy="3197294"/>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Office Hours FAQ</a:t>
            </a:r>
          </a:p>
          <a:p>
            <a:pPr algn="ctr"/>
            <a:endParaRPr lang="en-US" b="1">
              <a:latin typeface="Arial" panose="020B0604020202020204" pitchFamily="34" charset="0"/>
              <a:cs typeface="Arial" panose="020B0604020202020204" pitchFamily="34" charset="0"/>
            </a:endParaRPr>
          </a:p>
          <a:p>
            <a:pPr algn="ctr"/>
            <a:endParaRPr lang="en-US" b="1">
              <a:latin typeface="Arial" panose="020B0604020202020204" pitchFamily="34" charset="0"/>
              <a:cs typeface="Arial" panose="020B0604020202020204" pitchFamily="34" charset="0"/>
            </a:endParaRPr>
          </a:p>
          <a:p>
            <a:pPr algn="ctr"/>
            <a:endParaRPr lang="en-US" b="1">
              <a:latin typeface="Arial" panose="020B0604020202020204" pitchFamily="34" charset="0"/>
              <a:cs typeface="Arial" panose="020B0604020202020204" pitchFamily="34" charset="0"/>
            </a:endParaRPr>
          </a:p>
          <a:p>
            <a:pPr algn="ctr"/>
            <a:endParaRPr lang="en-US" b="1">
              <a:latin typeface="Arial" panose="020B0604020202020204" pitchFamily="34" charset="0"/>
              <a:cs typeface="Arial" panose="020B0604020202020204" pitchFamily="34" charset="0"/>
            </a:endParaRPr>
          </a:p>
          <a:p>
            <a:pPr algn="ctr"/>
            <a:endParaRPr lang="en-US" b="1">
              <a:latin typeface="Arial" panose="020B0604020202020204" pitchFamily="34" charset="0"/>
              <a:cs typeface="Arial" panose="020B0604020202020204" pitchFamily="34" charset="0"/>
            </a:endParaRPr>
          </a:p>
          <a:p>
            <a:pPr algn="ctr"/>
            <a:endParaRPr lang="en-US"/>
          </a:p>
        </p:txBody>
      </p:sp>
      <p:sp>
        <p:nvSpPr>
          <p:cNvPr id="18" name="Rectangle 17">
            <a:extLst>
              <a:ext uri="{FF2B5EF4-FFF2-40B4-BE49-F238E27FC236}">
                <a16:creationId xmlns:a16="http://schemas.microsoft.com/office/drawing/2014/main" id="{F05ED6A9-3542-4022-8CB6-7E17FE200337}"/>
              </a:ext>
            </a:extLst>
          </p:cNvPr>
          <p:cNvSpPr/>
          <p:nvPr/>
        </p:nvSpPr>
        <p:spPr>
          <a:xfrm>
            <a:off x="3398040" y="3116199"/>
            <a:ext cx="8712895" cy="319729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6407AC-0D52-476E-A1AF-43E6190BE4D4}"/>
              </a:ext>
            </a:extLst>
          </p:cNvPr>
          <p:cNvSpPr>
            <a:spLocks noGrp="1"/>
          </p:cNvSpPr>
          <p:nvPr>
            <p:ph type="title"/>
          </p:nvPr>
        </p:nvSpPr>
        <p:spPr/>
        <p:txBody>
          <a:bodyPr/>
          <a:lstStyle/>
          <a:p>
            <a:r>
              <a:rPr lang="en-US"/>
              <a:t>Change Agent Office Hours</a:t>
            </a:r>
          </a:p>
        </p:txBody>
      </p:sp>
      <p:sp>
        <p:nvSpPr>
          <p:cNvPr id="3" name="Content Placeholder 2">
            <a:extLst>
              <a:ext uri="{FF2B5EF4-FFF2-40B4-BE49-F238E27FC236}">
                <a16:creationId xmlns:a16="http://schemas.microsoft.com/office/drawing/2014/main" id="{14E0A0FA-EDE6-41B8-A943-6AEDFACBB449}"/>
              </a:ext>
            </a:extLst>
          </p:cNvPr>
          <p:cNvSpPr>
            <a:spLocks noGrp="1"/>
          </p:cNvSpPr>
          <p:nvPr>
            <p:ph idx="13"/>
          </p:nvPr>
        </p:nvSpPr>
        <p:spPr>
          <a:xfrm>
            <a:off x="750651" y="1447933"/>
            <a:ext cx="11145520" cy="451405"/>
          </a:xfrm>
        </p:spPr>
        <p:txBody>
          <a:bodyPr/>
          <a:lstStyle/>
          <a:p>
            <a:r>
              <a:rPr lang="en-US"/>
              <a:t>Change agents will hold office hours (digitally and in-person as applicable) to provide a forum for employees to ask questions about the Workday implementation. </a:t>
            </a:r>
          </a:p>
        </p:txBody>
      </p:sp>
      <p:sp>
        <p:nvSpPr>
          <p:cNvPr id="9" name="TextBox 8">
            <a:extLst>
              <a:ext uri="{FF2B5EF4-FFF2-40B4-BE49-F238E27FC236}">
                <a16:creationId xmlns:a16="http://schemas.microsoft.com/office/drawing/2014/main" id="{513062CC-C558-45E0-8265-B3D3BB013350}"/>
              </a:ext>
            </a:extLst>
          </p:cNvPr>
          <p:cNvSpPr txBox="1"/>
          <p:nvPr/>
        </p:nvSpPr>
        <p:spPr>
          <a:xfrm>
            <a:off x="3395675" y="3161209"/>
            <a:ext cx="8712895" cy="3231654"/>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What if there is a question that I don’t know the answer to?</a:t>
            </a:r>
          </a:p>
          <a:p>
            <a:r>
              <a:rPr lang="en-US" sz="1200">
                <a:latin typeface="Arial" panose="020B0604020202020204" pitchFamily="34" charset="0"/>
                <a:cs typeface="Arial" panose="020B0604020202020204" pitchFamily="34" charset="0"/>
              </a:rPr>
              <a:t>Remember that you can always take down the name and contact information of the individual asking the question and let them know that you will get back to them. Reach out directly to Nick Garner or email </a:t>
            </a:r>
            <a:r>
              <a:rPr lang="en-US" sz="1200">
                <a:latin typeface="Arial" panose="020B0604020202020204" pitchFamily="34" charset="0"/>
                <a:cs typeface="Arial" panose="020B0604020202020204" pitchFamily="34" charset="0"/>
                <a:hlinkClick r:id="rId3"/>
              </a:rPr>
              <a:t>brightpath@omes.ok.gov</a:t>
            </a:r>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What information can I refer to when conducting office hours? </a:t>
            </a:r>
          </a:p>
          <a:p>
            <a:r>
              <a:rPr lang="en-US" sz="1200">
                <a:latin typeface="Arial" panose="020B0604020202020204" pitchFamily="34" charset="0"/>
                <a:cs typeface="Arial" panose="020B0604020202020204" pitchFamily="34" charset="0"/>
              </a:rPr>
              <a:t>Use the CAN SharePoint page and BrightPath website as a resource! The SharePoint page includes BrightPath materials that include project details. The website includes an FAQ page, project videos and the project timeline. </a:t>
            </a:r>
          </a:p>
          <a:p>
            <a:endParaRPr lang="en-US"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Where should I direct someone who wants to learn more about the BrightPath project? </a:t>
            </a:r>
          </a:p>
          <a:p>
            <a:r>
              <a:rPr lang="en-US" sz="1200">
                <a:latin typeface="Arial" panose="020B0604020202020204" pitchFamily="34" charset="0"/>
                <a:cs typeface="Arial" panose="020B0604020202020204" pitchFamily="34" charset="0"/>
              </a:rPr>
              <a:t>Direct employees to the BrightPath website and encourage them to explore to learn more. You can also send them copies of the BrightPath talking points.</a:t>
            </a:r>
          </a:p>
          <a:p>
            <a:endParaRPr lang="en-US"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What if someone expresses negativity or concern about the BrightPath project?</a:t>
            </a:r>
          </a:p>
          <a:p>
            <a:r>
              <a:rPr lang="en-US" sz="1200">
                <a:latin typeface="Arial" panose="020B0604020202020204" pitchFamily="34" charset="0"/>
                <a:cs typeface="Arial" panose="020B0604020202020204" pitchFamily="34" charset="0"/>
              </a:rPr>
              <a:t>If someone feels negatively about the BrightPath project, it is important to listen to their concerns and validate their feelings- change can be overwhelming!  As you engage in dialogue with the individual, share information about Workday benefits and the case for change, why Workday is being implemented and the positive changes that will result from the implementation.</a:t>
            </a:r>
          </a:p>
          <a:p>
            <a:pPr marL="171450" indent="-171450">
              <a:buFont typeface="Arial" panose="020B0604020202020204" pitchFamily="34" charset="0"/>
              <a:buChar char="•"/>
            </a:pPr>
            <a:endParaRPr lang="en-US" sz="12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ED69054-C0E7-478E-9AA3-7C5D022D5BE3}"/>
              </a:ext>
            </a:extLst>
          </p:cNvPr>
          <p:cNvSpPr txBox="1"/>
          <p:nvPr/>
        </p:nvSpPr>
        <p:spPr>
          <a:xfrm>
            <a:off x="3398040" y="1672337"/>
            <a:ext cx="8802953" cy="1443152"/>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en-US" sz="1200">
                <a:latin typeface="Arial" panose="020B0604020202020204" pitchFamily="34" charset="0"/>
                <a:cs typeface="Arial" panose="020B0604020202020204" pitchFamily="34" charset="0"/>
              </a:rPr>
              <a:t>Kick off with a quick overview of the BrightPath project, who you are and the purpose of the Change Agent Network </a:t>
            </a:r>
          </a:p>
          <a:p>
            <a:pPr marL="171450" indent="-171450">
              <a:lnSpc>
                <a:spcPct val="150000"/>
              </a:lnSpc>
              <a:buFont typeface="Wingdings" panose="05000000000000000000" pitchFamily="2" charset="2"/>
              <a:buChar char="ü"/>
            </a:pPr>
            <a:r>
              <a:rPr lang="en-US" sz="1200">
                <a:latin typeface="Arial" panose="020B0604020202020204" pitchFamily="34" charset="0"/>
                <a:cs typeface="Arial" panose="020B0604020202020204" pitchFamily="34" charset="0"/>
              </a:rPr>
              <a:t>We recommend a flexible format where your colleagues can drop in and ask questions verbally or via the chat</a:t>
            </a:r>
          </a:p>
          <a:p>
            <a:pPr>
              <a:lnSpc>
                <a:spcPct val="150000"/>
              </a:lnSpc>
            </a:pPr>
            <a:r>
              <a:rPr lang="en-US" sz="1200">
                <a:latin typeface="Arial" panose="020B0604020202020204" pitchFamily="34" charset="0"/>
                <a:cs typeface="Arial" panose="020B0604020202020204" pitchFamily="34" charset="0"/>
                <a:sym typeface="Wingdings" panose="05000000000000000000" pitchFamily="2" charset="2"/>
              </a:rPr>
              <a:t> </a:t>
            </a:r>
            <a:r>
              <a:rPr lang="en-US" sz="1200" b="1">
                <a:latin typeface="Arial" panose="020B0604020202020204" pitchFamily="34" charset="0"/>
                <a:cs typeface="Arial" panose="020B0604020202020204" pitchFamily="34" charset="0"/>
                <a:sym typeface="Wingdings" panose="05000000000000000000" pitchFamily="2" charset="2"/>
              </a:rPr>
              <a:t> </a:t>
            </a:r>
            <a:r>
              <a:rPr lang="en-US" sz="1200">
                <a:latin typeface="Arial" panose="020B0604020202020204" pitchFamily="34" charset="0"/>
                <a:cs typeface="Arial" panose="020B0604020202020204" pitchFamily="34" charset="0"/>
              </a:rPr>
              <a:t>Remember to record the names of the individuals who attend office hours so that you can follow-up if needed</a:t>
            </a:r>
          </a:p>
          <a:p>
            <a:pPr>
              <a:lnSpc>
                <a:spcPct val="150000"/>
              </a:lnSpc>
            </a:pPr>
            <a:r>
              <a:rPr lang="en-US" sz="1200">
                <a:latin typeface="Arial" panose="020B0604020202020204" pitchFamily="34" charset="0"/>
                <a:cs typeface="Arial" panose="020B0604020202020204" pitchFamily="34" charset="0"/>
                <a:sym typeface="Wingdings" panose="05000000000000000000" pitchFamily="2" charset="2"/>
              </a:rPr>
              <a:t>  </a:t>
            </a:r>
            <a:r>
              <a:rPr lang="en-US" sz="1200">
                <a:latin typeface="Arial" panose="020B0604020202020204" pitchFamily="34" charset="0"/>
                <a:cs typeface="Arial" panose="020B0604020202020204" pitchFamily="34" charset="0"/>
              </a:rPr>
              <a:t>Emphasize that you are a resource for the workforce at your agency to assist with the transition to Workday</a:t>
            </a:r>
          </a:p>
          <a:p>
            <a:pPr>
              <a:lnSpc>
                <a:spcPct val="150000"/>
              </a:lnSpc>
            </a:pPr>
            <a:r>
              <a:rPr lang="en-US" sz="1200">
                <a:latin typeface="Arial" panose="020B0604020202020204" pitchFamily="34" charset="0"/>
                <a:cs typeface="Arial" panose="020B0604020202020204" pitchFamily="34" charset="0"/>
                <a:sym typeface="Wingdings" panose="05000000000000000000" pitchFamily="2" charset="2"/>
              </a:rPr>
              <a:t>  </a:t>
            </a:r>
            <a:r>
              <a:rPr lang="en-US" sz="1200">
                <a:latin typeface="Arial" panose="020B0604020202020204" pitchFamily="34" charset="0"/>
                <a:cs typeface="Arial" panose="020B0604020202020204" pitchFamily="34" charset="0"/>
              </a:rPr>
              <a:t>Highlight the case for change – why the state is implementing Workday, key benefits of Workday</a:t>
            </a:r>
          </a:p>
        </p:txBody>
      </p:sp>
      <p:sp>
        <p:nvSpPr>
          <p:cNvPr id="17" name="Rectangle 16">
            <a:extLst>
              <a:ext uri="{FF2B5EF4-FFF2-40B4-BE49-F238E27FC236}">
                <a16:creationId xmlns:a16="http://schemas.microsoft.com/office/drawing/2014/main" id="{553EC3A6-1164-404E-A611-6ECC077A58B4}"/>
              </a:ext>
            </a:extLst>
          </p:cNvPr>
          <p:cNvSpPr/>
          <p:nvPr/>
        </p:nvSpPr>
        <p:spPr>
          <a:xfrm>
            <a:off x="3398040" y="1740663"/>
            <a:ext cx="8710529" cy="132556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Help with solid fill">
            <a:extLst>
              <a:ext uri="{FF2B5EF4-FFF2-40B4-BE49-F238E27FC236}">
                <a16:creationId xmlns:a16="http://schemas.microsoft.com/office/drawing/2014/main" id="{E86641EB-C199-451A-94F3-EC9741AAB1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968385" y="3161209"/>
            <a:ext cx="434395" cy="434395"/>
          </a:xfrm>
          <a:prstGeom prst="rect">
            <a:avLst/>
          </a:prstGeom>
        </p:spPr>
      </p:pic>
      <p:sp>
        <p:nvSpPr>
          <p:cNvPr id="26" name="Rectangle 25">
            <a:extLst>
              <a:ext uri="{FF2B5EF4-FFF2-40B4-BE49-F238E27FC236}">
                <a16:creationId xmlns:a16="http://schemas.microsoft.com/office/drawing/2014/main" id="{DE1F5B59-EB2B-4A10-92A2-917CEE989CA4}"/>
              </a:ext>
            </a:extLst>
          </p:cNvPr>
          <p:cNvSpPr/>
          <p:nvPr/>
        </p:nvSpPr>
        <p:spPr>
          <a:xfrm>
            <a:off x="973124" y="1738354"/>
            <a:ext cx="2424916" cy="1318526"/>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The Format</a:t>
            </a:r>
          </a:p>
        </p:txBody>
      </p:sp>
      <p:pic>
        <p:nvPicPr>
          <p:cNvPr id="28" name="Graphic 27" descr="Clock with solid fill">
            <a:extLst>
              <a:ext uri="{FF2B5EF4-FFF2-40B4-BE49-F238E27FC236}">
                <a16:creationId xmlns:a16="http://schemas.microsoft.com/office/drawing/2014/main" id="{79448A32-94D3-42B4-B9C9-254E5C67835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968385" y="1838091"/>
            <a:ext cx="434395" cy="434395"/>
          </a:xfrm>
          <a:prstGeom prst="rect">
            <a:avLst/>
          </a:prstGeom>
        </p:spPr>
      </p:pic>
      <p:sp>
        <p:nvSpPr>
          <p:cNvPr id="19" name="Slide Number Placeholder 7">
            <a:extLst>
              <a:ext uri="{FF2B5EF4-FFF2-40B4-BE49-F238E27FC236}">
                <a16:creationId xmlns:a16="http://schemas.microsoft.com/office/drawing/2014/main" id="{BE83718F-6E93-44D2-8152-C3CF14128881}"/>
              </a:ext>
            </a:extLst>
          </p:cNvPr>
          <p:cNvSpPr>
            <a:spLocks noGrp="1"/>
          </p:cNvSpPr>
          <p:nvPr>
            <p:ph type="sldNum" sz="quarter" idx="12"/>
          </p:nvPr>
        </p:nvSpPr>
        <p:spPr>
          <a:xfrm>
            <a:off x="8610600" y="6555851"/>
            <a:ext cx="2743200" cy="365125"/>
          </a:xfrm>
        </p:spPr>
        <p:txBody>
          <a:bodyPr/>
          <a:lstStyle/>
          <a:p>
            <a:fld id="{C461C2B1-3C3A-47B0-ABA3-58C593760B37}" type="slidenum">
              <a:rPr lang="en-US" smtClean="0">
                <a:latin typeface="Arial" panose="020B0604020202020204" pitchFamily="34" charset="0"/>
                <a:cs typeface="Arial" panose="020B0604020202020204" pitchFamily="34" charset="0"/>
              </a:rPr>
              <a:pPr/>
              <a:t>29</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2146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6DED-0BA3-41B8-BCD0-7240C4648FAA}"/>
              </a:ext>
            </a:extLst>
          </p:cNvPr>
          <p:cNvSpPr>
            <a:spLocks noGrp="1"/>
          </p:cNvSpPr>
          <p:nvPr>
            <p:ph type="title"/>
          </p:nvPr>
        </p:nvSpPr>
        <p:spPr/>
        <p:txBody>
          <a:bodyPr/>
          <a:lstStyle/>
          <a:p>
            <a:r>
              <a:rPr lang="en-US"/>
              <a:t>CAN Administrative Tasks &amp; Reminders</a:t>
            </a:r>
          </a:p>
        </p:txBody>
      </p:sp>
      <p:sp>
        <p:nvSpPr>
          <p:cNvPr id="4" name="Slide Number Placeholder 5">
            <a:extLst>
              <a:ext uri="{FF2B5EF4-FFF2-40B4-BE49-F238E27FC236}">
                <a16:creationId xmlns:a16="http://schemas.microsoft.com/office/drawing/2014/main" id="{3405B103-D32D-44E5-B284-15AB5B8C2DDB}"/>
              </a:ext>
            </a:extLst>
          </p:cNvPr>
          <p:cNvSpPr txBox="1">
            <a:spLocks/>
          </p:cNvSpPr>
          <p:nvPr/>
        </p:nvSpPr>
        <p:spPr>
          <a:xfrm>
            <a:off x="8610600" y="654886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01D787-C920-44E0-BCB1-74CF845A2AEC}" type="slidenum">
              <a:rPr lang="en-US" smtClean="0"/>
              <a:pPr/>
              <a:t>3</a:t>
            </a:fld>
            <a:endParaRPr lang="en-US"/>
          </a:p>
        </p:txBody>
      </p:sp>
      <p:sp>
        <p:nvSpPr>
          <p:cNvPr id="5" name="Content Placeholder 41">
            <a:extLst>
              <a:ext uri="{FF2B5EF4-FFF2-40B4-BE49-F238E27FC236}">
                <a16:creationId xmlns:a16="http://schemas.microsoft.com/office/drawing/2014/main" id="{80B8E227-4496-403D-9882-079F035888E7}"/>
              </a:ext>
            </a:extLst>
          </p:cNvPr>
          <p:cNvSpPr>
            <a:spLocks noGrp="1"/>
          </p:cNvSpPr>
          <p:nvPr>
            <p:ph idx="13"/>
          </p:nvPr>
        </p:nvSpPr>
        <p:spPr>
          <a:xfrm>
            <a:off x="773548" y="1461324"/>
            <a:ext cx="10134597" cy="451405"/>
          </a:xfrm>
        </p:spPr>
        <p:txBody>
          <a:bodyPr>
            <a:normAutofit/>
          </a:bodyPr>
          <a:lstStyle/>
          <a:p>
            <a:r>
              <a:rPr lang="en-US"/>
              <a:t>Please remember to manage the monthly change agent activities for your respective agency.</a:t>
            </a:r>
          </a:p>
        </p:txBody>
      </p:sp>
      <p:sp>
        <p:nvSpPr>
          <p:cNvPr id="8" name="TextBox 7">
            <a:extLst>
              <a:ext uri="{FF2B5EF4-FFF2-40B4-BE49-F238E27FC236}">
                <a16:creationId xmlns:a16="http://schemas.microsoft.com/office/drawing/2014/main" id="{D61C8FB7-6081-4814-9200-455D9D6E833D}"/>
              </a:ext>
            </a:extLst>
          </p:cNvPr>
          <p:cNvSpPr txBox="1"/>
          <p:nvPr/>
        </p:nvSpPr>
        <p:spPr>
          <a:xfrm>
            <a:off x="2062109" y="2425525"/>
            <a:ext cx="9408404" cy="954107"/>
          </a:xfrm>
          <a:prstGeom prst="rect">
            <a:avLst/>
          </a:prstGeom>
          <a:noFill/>
        </p:spPr>
        <p:txBody>
          <a:bodyPr wrap="square" rtlCol="0">
            <a:spAutoFit/>
          </a:bodyPr>
          <a:lstStyle/>
          <a:p>
            <a:r>
              <a:rPr lang="en-US" sz="2000" b="1" u="sng">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Change Agent Tracker </a:t>
            </a:r>
            <a:r>
              <a:rPr lang="en-US" sz="2000" b="1">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Track your activity for communications and activities in the 							CAN Tracker on SharePoint.</a:t>
            </a:r>
            <a:endParaRPr lang="en-US"/>
          </a:p>
          <a:p>
            <a:endParaRPr lang="en-US" b="1">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A61E119-FDB1-451A-9FD2-311B6667E098}"/>
              </a:ext>
            </a:extLst>
          </p:cNvPr>
          <p:cNvSpPr txBox="1"/>
          <p:nvPr/>
        </p:nvSpPr>
        <p:spPr>
          <a:xfrm>
            <a:off x="2062108" y="3909458"/>
            <a:ext cx="8835525" cy="677108"/>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BrightPath Feedback</a:t>
            </a:r>
            <a:r>
              <a:rPr lang="en-US" sz="20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a:t>
            </a:r>
            <a:r>
              <a:rPr lang="en-US">
                <a:latin typeface="Arial" panose="020B0604020202020204" pitchFamily="34" charset="0"/>
                <a:cs typeface="Arial" panose="020B0604020202020204" pitchFamily="34" charset="0"/>
              </a:rPr>
              <a:t>		Collect feedback from agency colleagues and submit 							via the feedback form.</a:t>
            </a:r>
            <a:endParaRPr lang="en-US" sz="2000" b="1">
              <a:latin typeface="Arial" panose="020B0604020202020204" pitchFamily="34" charset="0"/>
              <a:cs typeface="Arial" panose="020B0604020202020204" pitchFamily="34" charset="0"/>
            </a:endParaRPr>
          </a:p>
        </p:txBody>
      </p:sp>
      <p:grpSp>
        <p:nvGrpSpPr>
          <p:cNvPr id="13" name="Group 266">
            <a:extLst>
              <a:ext uri="{FF2B5EF4-FFF2-40B4-BE49-F238E27FC236}">
                <a16:creationId xmlns:a16="http://schemas.microsoft.com/office/drawing/2014/main" id="{3C669C16-9A00-471B-9BE5-30B1A15704EA}"/>
              </a:ext>
            </a:extLst>
          </p:cNvPr>
          <p:cNvGrpSpPr>
            <a:grpSpLocks noChangeAspect="1"/>
          </p:cNvGrpSpPr>
          <p:nvPr/>
        </p:nvGrpSpPr>
        <p:grpSpPr bwMode="auto">
          <a:xfrm>
            <a:off x="1062936" y="3713063"/>
            <a:ext cx="791135" cy="791135"/>
            <a:chOff x="1926" y="792"/>
            <a:chExt cx="340" cy="340"/>
          </a:xfrm>
          <a:solidFill>
            <a:schemeClr val="accent2"/>
          </a:solidFill>
        </p:grpSpPr>
        <p:sp>
          <p:nvSpPr>
            <p:cNvPr id="14" name="Freeform 267">
              <a:extLst>
                <a:ext uri="{FF2B5EF4-FFF2-40B4-BE49-F238E27FC236}">
                  <a16:creationId xmlns:a16="http://schemas.microsoft.com/office/drawing/2014/main" id="{7EF4291A-0DC0-4FC5-A8DC-D95706744B4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68">
              <a:extLst>
                <a:ext uri="{FF2B5EF4-FFF2-40B4-BE49-F238E27FC236}">
                  <a16:creationId xmlns:a16="http://schemas.microsoft.com/office/drawing/2014/main" id="{9B6EF3FB-B7BE-4EA6-936F-D6321781A291}"/>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0" name="Group 64">
            <a:extLst>
              <a:ext uri="{FF2B5EF4-FFF2-40B4-BE49-F238E27FC236}">
                <a16:creationId xmlns:a16="http://schemas.microsoft.com/office/drawing/2014/main" id="{3FB03CAC-5C8F-4810-9ECD-E86EBFEF20EA}"/>
              </a:ext>
            </a:extLst>
          </p:cNvPr>
          <p:cNvGrpSpPr>
            <a:grpSpLocks noChangeAspect="1"/>
          </p:cNvGrpSpPr>
          <p:nvPr/>
        </p:nvGrpSpPr>
        <p:grpSpPr bwMode="auto">
          <a:xfrm>
            <a:off x="1062936" y="2372077"/>
            <a:ext cx="791135" cy="791135"/>
            <a:chOff x="5009" y="6"/>
            <a:chExt cx="340" cy="340"/>
          </a:xfrm>
          <a:solidFill>
            <a:schemeClr val="accent2"/>
          </a:solidFill>
        </p:grpSpPr>
        <p:sp>
          <p:nvSpPr>
            <p:cNvPr id="21" name="Freeform 65">
              <a:extLst>
                <a:ext uri="{FF2B5EF4-FFF2-40B4-BE49-F238E27FC236}">
                  <a16:creationId xmlns:a16="http://schemas.microsoft.com/office/drawing/2014/main" id="{F0834E1D-30B3-4DCA-9413-7B4FD2158A19}"/>
                </a:ext>
              </a:extLst>
            </p:cNvPr>
            <p:cNvSpPr>
              <a:spLocks noEditPoints="1"/>
            </p:cNvSpPr>
            <p:nvPr/>
          </p:nvSpPr>
          <p:spPr bwMode="auto">
            <a:xfrm>
              <a:off x="5009" y="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66">
              <a:extLst>
                <a:ext uri="{FF2B5EF4-FFF2-40B4-BE49-F238E27FC236}">
                  <a16:creationId xmlns:a16="http://schemas.microsoft.com/office/drawing/2014/main" id="{6CE3F31F-D98C-41D0-BD72-E65091B7BD81}"/>
                </a:ext>
              </a:extLst>
            </p:cNvPr>
            <p:cNvSpPr>
              <a:spLocks noEditPoints="1"/>
            </p:cNvSpPr>
            <p:nvPr/>
          </p:nvSpPr>
          <p:spPr bwMode="auto">
            <a:xfrm>
              <a:off x="5073" y="98"/>
              <a:ext cx="212" cy="156"/>
            </a:xfrm>
            <a:custGeom>
              <a:avLst/>
              <a:gdLst>
                <a:gd name="T0" fmla="*/ 10 w 320"/>
                <a:gd name="T1" fmla="*/ 235 h 235"/>
                <a:gd name="T2" fmla="*/ 10 w 320"/>
                <a:gd name="T3" fmla="*/ 235 h 235"/>
                <a:gd name="T4" fmla="*/ 4 w 320"/>
                <a:gd name="T5" fmla="*/ 233 h 235"/>
                <a:gd name="T6" fmla="*/ 2 w 320"/>
                <a:gd name="T7" fmla="*/ 231 h 235"/>
                <a:gd name="T8" fmla="*/ 2 w 320"/>
                <a:gd name="T9" fmla="*/ 231 h 235"/>
                <a:gd name="T10" fmla="*/ 2 w 320"/>
                <a:gd name="T11" fmla="*/ 231 h 235"/>
                <a:gd name="T12" fmla="*/ 0 w 320"/>
                <a:gd name="T13" fmla="*/ 224 h 235"/>
                <a:gd name="T14" fmla="*/ 0 w 320"/>
                <a:gd name="T15" fmla="*/ 224 h 235"/>
                <a:gd name="T16" fmla="*/ 0 w 320"/>
                <a:gd name="T17" fmla="*/ 224 h 235"/>
                <a:gd name="T18" fmla="*/ 0 w 320"/>
                <a:gd name="T19" fmla="*/ 224 h 235"/>
                <a:gd name="T20" fmla="*/ 0 w 320"/>
                <a:gd name="T21" fmla="*/ 224 h 235"/>
                <a:gd name="T22" fmla="*/ 0 w 320"/>
                <a:gd name="T23" fmla="*/ 11 h 235"/>
                <a:gd name="T24" fmla="*/ 10 w 320"/>
                <a:gd name="T25" fmla="*/ 0 h 235"/>
                <a:gd name="T26" fmla="*/ 74 w 320"/>
                <a:gd name="T27" fmla="*/ 0 h 235"/>
                <a:gd name="T28" fmla="*/ 82 w 320"/>
                <a:gd name="T29" fmla="*/ 3 h 235"/>
                <a:gd name="T30" fmla="*/ 100 w 320"/>
                <a:gd name="T31" fmla="*/ 22 h 235"/>
                <a:gd name="T32" fmla="*/ 266 w 320"/>
                <a:gd name="T33" fmla="*/ 22 h 235"/>
                <a:gd name="T34" fmla="*/ 277 w 320"/>
                <a:gd name="T35" fmla="*/ 32 h 235"/>
                <a:gd name="T36" fmla="*/ 277 w 320"/>
                <a:gd name="T37" fmla="*/ 64 h 235"/>
                <a:gd name="T38" fmla="*/ 309 w 320"/>
                <a:gd name="T39" fmla="*/ 64 h 235"/>
                <a:gd name="T40" fmla="*/ 318 w 320"/>
                <a:gd name="T41" fmla="*/ 69 h 235"/>
                <a:gd name="T42" fmla="*/ 319 w 320"/>
                <a:gd name="T43" fmla="*/ 78 h 235"/>
                <a:gd name="T44" fmla="*/ 277 w 320"/>
                <a:gd name="T45" fmla="*/ 227 h 235"/>
                <a:gd name="T46" fmla="*/ 266 w 320"/>
                <a:gd name="T47" fmla="*/ 235 h 235"/>
                <a:gd name="T48" fmla="*/ 10 w 320"/>
                <a:gd name="T49" fmla="*/ 235 h 235"/>
                <a:gd name="T50" fmla="*/ 10 w 320"/>
                <a:gd name="T51" fmla="*/ 235 h 235"/>
                <a:gd name="T52" fmla="*/ 25 w 320"/>
                <a:gd name="T53" fmla="*/ 214 h 235"/>
                <a:gd name="T54" fmla="*/ 258 w 320"/>
                <a:gd name="T55" fmla="*/ 214 h 235"/>
                <a:gd name="T56" fmla="*/ 295 w 320"/>
                <a:gd name="T57" fmla="*/ 86 h 235"/>
                <a:gd name="T58" fmla="*/ 71 w 320"/>
                <a:gd name="T59" fmla="*/ 86 h 235"/>
                <a:gd name="T60" fmla="*/ 25 w 320"/>
                <a:gd name="T61" fmla="*/ 214 h 235"/>
                <a:gd name="T62" fmla="*/ 21 w 320"/>
                <a:gd name="T63" fmla="*/ 22 h 235"/>
                <a:gd name="T64" fmla="*/ 21 w 320"/>
                <a:gd name="T65" fmla="*/ 163 h 235"/>
                <a:gd name="T66" fmla="*/ 54 w 320"/>
                <a:gd name="T67" fmla="*/ 71 h 235"/>
                <a:gd name="T68" fmla="*/ 64 w 320"/>
                <a:gd name="T69" fmla="*/ 64 h 235"/>
                <a:gd name="T70" fmla="*/ 256 w 320"/>
                <a:gd name="T71" fmla="*/ 64 h 235"/>
                <a:gd name="T72" fmla="*/ 256 w 320"/>
                <a:gd name="T73" fmla="*/ 43 h 235"/>
                <a:gd name="T74" fmla="*/ 96 w 320"/>
                <a:gd name="T75" fmla="*/ 43 h 235"/>
                <a:gd name="T76" fmla="*/ 88 w 320"/>
                <a:gd name="T77" fmla="*/ 40 h 235"/>
                <a:gd name="T78" fmla="*/ 70 w 320"/>
                <a:gd name="T79" fmla="*/ 22 h 235"/>
                <a:gd name="T80" fmla="*/ 21 w 320"/>
                <a:gd name="T81"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235">
                  <a:moveTo>
                    <a:pt x="10" y="235"/>
                  </a:moveTo>
                  <a:cubicBezTo>
                    <a:pt x="10" y="235"/>
                    <a:pt x="10" y="235"/>
                    <a:pt x="10" y="235"/>
                  </a:cubicBezTo>
                  <a:cubicBezTo>
                    <a:pt x="8" y="235"/>
                    <a:pt x="6" y="234"/>
                    <a:pt x="4" y="233"/>
                  </a:cubicBezTo>
                  <a:cubicBezTo>
                    <a:pt x="4" y="232"/>
                    <a:pt x="3" y="232"/>
                    <a:pt x="2" y="231"/>
                  </a:cubicBezTo>
                  <a:cubicBezTo>
                    <a:pt x="2" y="231"/>
                    <a:pt x="2" y="231"/>
                    <a:pt x="2" y="231"/>
                  </a:cubicBezTo>
                  <a:cubicBezTo>
                    <a:pt x="2" y="231"/>
                    <a:pt x="2" y="231"/>
                    <a:pt x="2" y="231"/>
                  </a:cubicBezTo>
                  <a:cubicBezTo>
                    <a:pt x="1" y="229"/>
                    <a:pt x="0" y="227"/>
                    <a:pt x="0" y="224"/>
                  </a:cubicBezTo>
                  <a:cubicBezTo>
                    <a:pt x="0" y="224"/>
                    <a:pt x="0" y="224"/>
                    <a:pt x="0" y="224"/>
                  </a:cubicBezTo>
                  <a:cubicBezTo>
                    <a:pt x="0" y="224"/>
                    <a:pt x="0" y="224"/>
                    <a:pt x="0" y="224"/>
                  </a:cubicBezTo>
                  <a:cubicBezTo>
                    <a:pt x="0" y="224"/>
                    <a:pt x="0" y="224"/>
                    <a:pt x="0" y="224"/>
                  </a:cubicBezTo>
                  <a:cubicBezTo>
                    <a:pt x="0" y="224"/>
                    <a:pt x="0" y="224"/>
                    <a:pt x="0" y="224"/>
                  </a:cubicBezTo>
                  <a:cubicBezTo>
                    <a:pt x="0" y="11"/>
                    <a:pt x="0" y="11"/>
                    <a:pt x="0" y="11"/>
                  </a:cubicBezTo>
                  <a:cubicBezTo>
                    <a:pt x="0" y="5"/>
                    <a:pt x="4" y="0"/>
                    <a:pt x="10" y="0"/>
                  </a:cubicBezTo>
                  <a:cubicBezTo>
                    <a:pt x="74" y="0"/>
                    <a:pt x="74" y="0"/>
                    <a:pt x="74" y="0"/>
                  </a:cubicBezTo>
                  <a:cubicBezTo>
                    <a:pt x="77" y="0"/>
                    <a:pt x="80" y="1"/>
                    <a:pt x="82" y="3"/>
                  </a:cubicBezTo>
                  <a:cubicBezTo>
                    <a:pt x="100" y="22"/>
                    <a:pt x="100" y="22"/>
                    <a:pt x="100" y="22"/>
                  </a:cubicBezTo>
                  <a:cubicBezTo>
                    <a:pt x="266" y="22"/>
                    <a:pt x="266" y="22"/>
                    <a:pt x="266" y="22"/>
                  </a:cubicBezTo>
                  <a:cubicBezTo>
                    <a:pt x="272" y="22"/>
                    <a:pt x="277" y="26"/>
                    <a:pt x="277" y="32"/>
                  </a:cubicBezTo>
                  <a:cubicBezTo>
                    <a:pt x="277" y="64"/>
                    <a:pt x="277" y="64"/>
                    <a:pt x="277" y="64"/>
                  </a:cubicBezTo>
                  <a:cubicBezTo>
                    <a:pt x="309" y="64"/>
                    <a:pt x="309" y="64"/>
                    <a:pt x="309" y="64"/>
                  </a:cubicBezTo>
                  <a:cubicBezTo>
                    <a:pt x="312" y="64"/>
                    <a:pt x="316" y="66"/>
                    <a:pt x="318" y="69"/>
                  </a:cubicBezTo>
                  <a:cubicBezTo>
                    <a:pt x="320" y="71"/>
                    <a:pt x="320" y="75"/>
                    <a:pt x="319" y="78"/>
                  </a:cubicBezTo>
                  <a:cubicBezTo>
                    <a:pt x="277" y="227"/>
                    <a:pt x="277" y="227"/>
                    <a:pt x="277" y="227"/>
                  </a:cubicBezTo>
                  <a:cubicBezTo>
                    <a:pt x="275" y="232"/>
                    <a:pt x="271" y="235"/>
                    <a:pt x="266" y="235"/>
                  </a:cubicBezTo>
                  <a:cubicBezTo>
                    <a:pt x="10" y="235"/>
                    <a:pt x="10" y="235"/>
                    <a:pt x="10" y="235"/>
                  </a:cubicBezTo>
                  <a:cubicBezTo>
                    <a:pt x="10" y="235"/>
                    <a:pt x="10" y="235"/>
                    <a:pt x="10" y="235"/>
                  </a:cubicBezTo>
                  <a:close/>
                  <a:moveTo>
                    <a:pt x="25" y="214"/>
                  </a:moveTo>
                  <a:cubicBezTo>
                    <a:pt x="258" y="214"/>
                    <a:pt x="258" y="214"/>
                    <a:pt x="258" y="214"/>
                  </a:cubicBezTo>
                  <a:cubicBezTo>
                    <a:pt x="295" y="86"/>
                    <a:pt x="295" y="86"/>
                    <a:pt x="295" y="86"/>
                  </a:cubicBezTo>
                  <a:cubicBezTo>
                    <a:pt x="71" y="86"/>
                    <a:pt x="71" y="86"/>
                    <a:pt x="71" y="86"/>
                  </a:cubicBezTo>
                  <a:lnTo>
                    <a:pt x="25" y="214"/>
                  </a:lnTo>
                  <a:close/>
                  <a:moveTo>
                    <a:pt x="21" y="22"/>
                  </a:moveTo>
                  <a:cubicBezTo>
                    <a:pt x="21" y="163"/>
                    <a:pt x="21" y="163"/>
                    <a:pt x="21" y="163"/>
                  </a:cubicBezTo>
                  <a:cubicBezTo>
                    <a:pt x="54" y="71"/>
                    <a:pt x="54" y="71"/>
                    <a:pt x="54" y="71"/>
                  </a:cubicBezTo>
                  <a:cubicBezTo>
                    <a:pt x="55" y="67"/>
                    <a:pt x="59" y="64"/>
                    <a:pt x="64" y="64"/>
                  </a:cubicBezTo>
                  <a:cubicBezTo>
                    <a:pt x="256" y="64"/>
                    <a:pt x="256" y="64"/>
                    <a:pt x="256" y="64"/>
                  </a:cubicBezTo>
                  <a:cubicBezTo>
                    <a:pt x="256" y="43"/>
                    <a:pt x="256" y="43"/>
                    <a:pt x="256" y="43"/>
                  </a:cubicBezTo>
                  <a:cubicBezTo>
                    <a:pt x="96" y="43"/>
                    <a:pt x="96" y="43"/>
                    <a:pt x="96" y="43"/>
                  </a:cubicBezTo>
                  <a:cubicBezTo>
                    <a:pt x="93" y="43"/>
                    <a:pt x="90" y="42"/>
                    <a:pt x="88" y="40"/>
                  </a:cubicBezTo>
                  <a:cubicBezTo>
                    <a:pt x="70" y="22"/>
                    <a:pt x="70" y="22"/>
                    <a:pt x="70" y="22"/>
                  </a:cubicBezTo>
                  <a:lnTo>
                    <a:pt x="21"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Rectangle 2">
            <a:extLst>
              <a:ext uri="{FF2B5EF4-FFF2-40B4-BE49-F238E27FC236}">
                <a16:creationId xmlns:a16="http://schemas.microsoft.com/office/drawing/2014/main" id="{E3C2A418-08C4-4118-A55F-8E1AB2C3ACF1}"/>
              </a:ext>
            </a:extLst>
          </p:cNvPr>
          <p:cNvSpPr/>
          <p:nvPr/>
        </p:nvSpPr>
        <p:spPr>
          <a:xfrm>
            <a:off x="695325" y="1935879"/>
            <a:ext cx="10858500" cy="3032543"/>
          </a:xfrm>
          <a:prstGeom prst="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540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894C-5D26-4625-80D5-D79B7BDDD93D}"/>
              </a:ext>
            </a:extLst>
          </p:cNvPr>
          <p:cNvSpPr>
            <a:spLocks noGrp="1"/>
          </p:cNvSpPr>
          <p:nvPr>
            <p:ph type="title"/>
          </p:nvPr>
        </p:nvSpPr>
        <p:spPr/>
        <p:txBody>
          <a:bodyPr/>
          <a:lstStyle/>
          <a:p>
            <a:r>
              <a:rPr lang="en-US"/>
              <a:t>BrightPath Feedback Management</a:t>
            </a:r>
          </a:p>
        </p:txBody>
      </p:sp>
      <p:sp>
        <p:nvSpPr>
          <p:cNvPr id="4" name="Slide Number Placeholder 5">
            <a:extLst>
              <a:ext uri="{FF2B5EF4-FFF2-40B4-BE49-F238E27FC236}">
                <a16:creationId xmlns:a16="http://schemas.microsoft.com/office/drawing/2014/main" id="{63E8312B-411B-49A9-883A-C04AEC96184C}"/>
              </a:ext>
            </a:extLst>
          </p:cNvPr>
          <p:cNvSpPr txBox="1">
            <a:spLocks/>
          </p:cNvSpPr>
          <p:nvPr/>
        </p:nvSpPr>
        <p:spPr>
          <a:xfrm>
            <a:off x="8610600" y="654886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01D787-C920-44E0-BCB1-74CF845A2AEC}" type="slidenum">
              <a:rPr lang="en-US" smtClean="0"/>
              <a:pPr/>
              <a:t>30</a:t>
            </a:fld>
            <a:endParaRPr lang="en-US"/>
          </a:p>
        </p:txBody>
      </p:sp>
      <p:graphicFrame>
        <p:nvGraphicFramePr>
          <p:cNvPr id="5" name="Table 5">
            <a:extLst>
              <a:ext uri="{FF2B5EF4-FFF2-40B4-BE49-F238E27FC236}">
                <a16:creationId xmlns:a16="http://schemas.microsoft.com/office/drawing/2014/main" id="{5B1382EE-B889-44C6-9388-6C3C269AFE65}"/>
              </a:ext>
            </a:extLst>
          </p:cNvPr>
          <p:cNvGraphicFramePr>
            <a:graphicFrameLocks noGrp="1"/>
          </p:cNvGraphicFramePr>
          <p:nvPr>
            <p:extLst>
              <p:ext uri="{D42A27DB-BD31-4B8C-83A1-F6EECF244321}">
                <p14:modId xmlns:p14="http://schemas.microsoft.com/office/powerpoint/2010/main" val="3732106236"/>
              </p:ext>
            </p:extLst>
          </p:nvPr>
        </p:nvGraphicFramePr>
        <p:xfrm>
          <a:off x="1091119" y="2114550"/>
          <a:ext cx="9685913" cy="3596640"/>
        </p:xfrm>
        <a:graphic>
          <a:graphicData uri="http://schemas.openxmlformats.org/drawingml/2006/table">
            <a:tbl>
              <a:tblPr firstRow="1" bandRow="1">
                <a:tableStyleId>{5940675A-B579-460E-94D1-54222C63F5DA}</a:tableStyleId>
              </a:tblPr>
              <a:tblGrid>
                <a:gridCol w="1318706">
                  <a:extLst>
                    <a:ext uri="{9D8B030D-6E8A-4147-A177-3AD203B41FA5}">
                      <a16:colId xmlns:a16="http://schemas.microsoft.com/office/drawing/2014/main" val="359785931"/>
                    </a:ext>
                  </a:extLst>
                </a:gridCol>
                <a:gridCol w="8367207">
                  <a:extLst>
                    <a:ext uri="{9D8B030D-6E8A-4147-A177-3AD203B41FA5}">
                      <a16:colId xmlns:a16="http://schemas.microsoft.com/office/drawing/2014/main" val="372692684"/>
                    </a:ext>
                  </a:extLst>
                </a:gridCol>
              </a:tblGrid>
              <a:tr h="333375">
                <a:tc>
                  <a:txBody>
                    <a:bodyPr/>
                    <a:lstStyle/>
                    <a:p>
                      <a:r>
                        <a:rPr lang="en-US" sz="1600" b="1">
                          <a:solidFill>
                            <a:schemeClr val="bg1"/>
                          </a:solidFill>
                          <a:latin typeface="Arial" panose="020B0604020202020204" pitchFamily="34" charset="0"/>
                          <a:cs typeface="Arial" panose="020B0604020202020204" pitchFamily="34" charset="0"/>
                        </a:rPr>
                        <a:t>Sentiment</a:t>
                      </a:r>
                    </a:p>
                  </a:txBody>
                  <a:tcPr>
                    <a:solidFill>
                      <a:srgbClr val="2D631A"/>
                    </a:solidFill>
                  </a:tcPr>
                </a:tc>
                <a:tc>
                  <a:txBody>
                    <a:bodyPr/>
                    <a:lstStyle/>
                    <a:p>
                      <a:r>
                        <a:rPr lang="en-US" sz="1600" b="1">
                          <a:solidFill>
                            <a:schemeClr val="bg1"/>
                          </a:solidFill>
                          <a:latin typeface="Arial" panose="020B0604020202020204" pitchFamily="34" charset="0"/>
                          <a:cs typeface="Arial" panose="020B0604020202020204" pitchFamily="34" charset="0"/>
                        </a:rPr>
                        <a:t>Response</a:t>
                      </a:r>
                    </a:p>
                  </a:txBody>
                  <a:tcPr>
                    <a:solidFill>
                      <a:srgbClr val="2D631A"/>
                    </a:solidFill>
                  </a:tcPr>
                </a:tc>
                <a:extLst>
                  <a:ext uri="{0D108BD9-81ED-4DB2-BD59-A6C34878D82A}">
                    <a16:rowId xmlns:a16="http://schemas.microsoft.com/office/drawing/2014/main" val="63870079"/>
                  </a:ext>
                </a:extLst>
              </a:tr>
              <a:tr h="370840">
                <a:tc>
                  <a:txBody>
                    <a:bodyPr/>
                    <a:lstStyle/>
                    <a:p>
                      <a:r>
                        <a:rPr lang="en-US" sz="1400" b="1">
                          <a:latin typeface="Arial" panose="020B0604020202020204" pitchFamily="34" charset="0"/>
                          <a:cs typeface="Arial" panose="020B0604020202020204" pitchFamily="34" charset="0"/>
                        </a:rPr>
                        <a:t>Positive</a:t>
                      </a:r>
                    </a:p>
                  </a:txBody>
                  <a:tcPr/>
                </a:tc>
                <a:tc>
                  <a:txBody>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BrightPath is an exciting project for the State of Oklahoma</a:t>
                      </a:r>
                    </a:p>
                    <a:p>
                      <a:pPr marL="285750" indent="-285750">
                        <a:buFont typeface="Arial" panose="020B0604020202020204" pitchFamily="34" charset="0"/>
                        <a:buChar char="•"/>
                      </a:pPr>
                      <a:r>
                        <a:rPr lang="en-US" sz="1400" kern="1200">
                          <a:solidFill>
                            <a:schemeClr val="tx1"/>
                          </a:solidFill>
                          <a:effectLst/>
                          <a:latin typeface="Arial" panose="020B0604020202020204" pitchFamily="34" charset="0"/>
                          <a:ea typeface="+mn-ea"/>
                          <a:cs typeface="Arial" panose="020B0604020202020204" pitchFamily="34" charset="0"/>
                        </a:rPr>
                        <a:t>Workday will streamline and enhance HR services for state employees, managers, and HR </a:t>
                      </a:r>
                    </a:p>
                    <a:p>
                      <a:pPr marL="285750" indent="-285750">
                        <a:buFont typeface="Arial" panose="020B0604020202020204" pitchFamily="34" charset="0"/>
                        <a:buChar char="•"/>
                      </a:pPr>
                      <a:r>
                        <a:rPr lang="en-US" sz="1400" kern="1200">
                          <a:solidFill>
                            <a:schemeClr val="tx1"/>
                          </a:solidFill>
                          <a:effectLst/>
                          <a:latin typeface="Arial" panose="020B0604020202020204" pitchFamily="34" charset="0"/>
                          <a:ea typeface="+mn-ea"/>
                          <a:cs typeface="Arial" panose="020B0604020202020204" pitchFamily="34" charset="0"/>
                        </a:rPr>
                        <a:t>Workday will </a:t>
                      </a:r>
                      <a:r>
                        <a:rPr lang="en-US" sz="1400">
                          <a:latin typeface="Arial" panose="020B0604020202020204" pitchFamily="34" charset="0"/>
                          <a:cs typeface="Arial" panose="020B0604020202020204" pitchFamily="34" charset="0"/>
                        </a:rPr>
                        <a:t>modernize HR processes, policies and improve the user experience for employees</a:t>
                      </a:r>
                    </a:p>
                  </a:txBody>
                  <a:tcPr/>
                </a:tc>
                <a:extLst>
                  <a:ext uri="{0D108BD9-81ED-4DB2-BD59-A6C34878D82A}">
                    <a16:rowId xmlns:a16="http://schemas.microsoft.com/office/drawing/2014/main" val="3967596172"/>
                  </a:ext>
                </a:extLst>
              </a:tr>
              <a:tr h="370840">
                <a:tc>
                  <a:txBody>
                    <a:bodyPr/>
                    <a:lstStyle/>
                    <a:p>
                      <a:r>
                        <a:rPr lang="en-US" sz="1400" b="1">
                          <a:latin typeface="Arial" panose="020B0604020202020204" pitchFamily="34" charset="0"/>
                          <a:cs typeface="Arial" panose="020B0604020202020204" pitchFamily="34" charset="0"/>
                        </a:rPr>
                        <a:t>Neutral</a:t>
                      </a:r>
                    </a:p>
                  </a:txBody>
                  <a:tcPr/>
                </a:tc>
                <a:tc>
                  <a:txBody>
                    <a:bodyPr/>
                    <a:lstStyle/>
                    <a:p>
                      <a:pPr marL="285750" indent="-285750">
                        <a:buFont typeface="Arial" panose="020B0604020202020204" pitchFamily="34" charset="0"/>
                        <a:buChar char="•"/>
                      </a:pPr>
                      <a:r>
                        <a:rPr lang="en-US" sz="1400" b="0" i="0" kern="1200">
                          <a:solidFill>
                            <a:schemeClr val="tx1"/>
                          </a:solidFill>
                          <a:effectLst/>
                          <a:latin typeface="Arial" panose="020B0604020202020204" pitchFamily="34" charset="0"/>
                          <a:ea typeface="+mn-ea"/>
                          <a:cs typeface="Arial" panose="020B0604020202020204" pitchFamily="34" charset="0"/>
                        </a:rPr>
                        <a:t>When an organization undertakes a large-scale initiative, employees are impacted and may e</a:t>
                      </a:r>
                      <a:r>
                        <a:rPr lang="en-US" sz="1400" i="0" kern="1200">
                          <a:solidFill>
                            <a:schemeClr val="tx1"/>
                          </a:solidFill>
                          <a:effectLst/>
                          <a:latin typeface="Arial" panose="020B0604020202020204" pitchFamily="34" charset="0"/>
                          <a:ea typeface="+mn-ea"/>
                          <a:cs typeface="Arial" panose="020B0604020202020204" pitchFamily="34" charset="0"/>
                        </a:rPr>
                        <a:t>xperience fear and/or frustration</a:t>
                      </a:r>
                      <a:endParaRPr lang="en-US" sz="1400" b="0" i="0" kern="1200">
                        <a:solidFill>
                          <a:schemeClr val="tx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400" b="0" i="0" kern="1200">
                          <a:solidFill>
                            <a:schemeClr val="tx1"/>
                          </a:solidFill>
                          <a:effectLst/>
                          <a:latin typeface="Arial" panose="020B0604020202020204" pitchFamily="34" charset="0"/>
                          <a:ea typeface="+mn-ea"/>
                          <a:cs typeface="Arial" panose="020B0604020202020204" pitchFamily="34" charset="0"/>
                        </a:rPr>
                        <a:t>The change management team and CAN are here to support employees and answer questions</a:t>
                      </a:r>
                    </a:p>
                    <a:p>
                      <a:pPr marL="285750" indent="-285750">
                        <a:buFont typeface="Arial" panose="020B0604020202020204" pitchFamily="34" charset="0"/>
                        <a:buChar char="•"/>
                      </a:pPr>
                      <a:r>
                        <a:rPr lang="en-US" sz="1400" b="0" i="0" kern="1200">
                          <a:solidFill>
                            <a:schemeClr val="tx1"/>
                          </a:solidFill>
                          <a:effectLst/>
                          <a:latin typeface="Arial" panose="020B0604020202020204" pitchFamily="34" charset="0"/>
                          <a:ea typeface="+mn-ea"/>
                          <a:cs typeface="Arial" panose="020B0604020202020204" pitchFamily="34" charset="0"/>
                        </a:rPr>
                        <a:t>Change agents </a:t>
                      </a:r>
                      <a:r>
                        <a:rPr lang="en-US" sz="1400" kern="1200">
                          <a:solidFill>
                            <a:schemeClr val="tx1"/>
                          </a:solidFill>
                          <a:effectLst/>
                          <a:latin typeface="Arial" panose="020B0604020202020204" pitchFamily="34" charset="0"/>
                          <a:ea typeface="+mn-ea"/>
                          <a:cs typeface="Arial" panose="020B0604020202020204" pitchFamily="34" charset="0"/>
                        </a:rPr>
                        <a:t>educate their colleagues about the changes and benefits of a new system</a:t>
                      </a:r>
                    </a:p>
                  </a:txBody>
                  <a:tcPr/>
                </a:tc>
                <a:extLst>
                  <a:ext uri="{0D108BD9-81ED-4DB2-BD59-A6C34878D82A}">
                    <a16:rowId xmlns:a16="http://schemas.microsoft.com/office/drawing/2014/main" val="837016731"/>
                  </a:ext>
                </a:extLst>
              </a:tr>
              <a:tr h="370840">
                <a:tc>
                  <a:txBody>
                    <a:bodyPr/>
                    <a:lstStyle/>
                    <a:p>
                      <a:r>
                        <a:rPr lang="en-US" sz="1400" b="1">
                          <a:latin typeface="Arial" panose="020B0604020202020204" pitchFamily="34" charset="0"/>
                          <a:cs typeface="Arial" panose="020B0604020202020204" pitchFamily="34" charset="0"/>
                        </a:rPr>
                        <a:t>Negative </a:t>
                      </a:r>
                    </a:p>
                  </a:txBody>
                  <a:tcPr/>
                </a:tc>
                <a:tc>
                  <a:txBody>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Employees can disengage early in the project as they may feel unsupported or powerless when it comes to navigating the upcoming changes</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Change agents collect feedback and </a:t>
                      </a:r>
                      <a:r>
                        <a:rPr lang="en-US" sz="1400" kern="1200">
                          <a:solidFill>
                            <a:schemeClr val="tx1"/>
                          </a:solidFill>
                          <a:effectLst/>
                          <a:latin typeface="Arial" panose="020B0604020202020204" pitchFamily="34" charset="0"/>
                          <a:ea typeface="+mn-ea"/>
                          <a:cs typeface="Arial" panose="020B0604020202020204" pitchFamily="34" charset="0"/>
                        </a:rPr>
                        <a:t>provide insights about agency readiness to the change management team</a:t>
                      </a:r>
                      <a:endParaRPr lang="en-US"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The change management team will measure employee sentiment throughout the project to optimize change management activities and communications to support employees throughout their transition to Workday</a:t>
                      </a:r>
                    </a:p>
                  </a:txBody>
                  <a:tcPr/>
                </a:tc>
                <a:extLst>
                  <a:ext uri="{0D108BD9-81ED-4DB2-BD59-A6C34878D82A}">
                    <a16:rowId xmlns:a16="http://schemas.microsoft.com/office/drawing/2014/main" val="532015777"/>
                  </a:ext>
                </a:extLst>
              </a:tr>
            </a:tbl>
          </a:graphicData>
        </a:graphic>
      </p:graphicFrame>
      <p:sp>
        <p:nvSpPr>
          <p:cNvPr id="6" name="Content Placeholder 8">
            <a:extLst>
              <a:ext uri="{FF2B5EF4-FFF2-40B4-BE49-F238E27FC236}">
                <a16:creationId xmlns:a16="http://schemas.microsoft.com/office/drawing/2014/main" id="{BA7CA903-E2E8-4ACE-8CB2-D8C98F3C8C3C}"/>
              </a:ext>
            </a:extLst>
          </p:cNvPr>
          <p:cNvSpPr txBox="1">
            <a:spLocks/>
          </p:cNvSpPr>
          <p:nvPr/>
        </p:nvSpPr>
        <p:spPr>
          <a:xfrm>
            <a:off x="773548" y="1461324"/>
            <a:ext cx="10126210" cy="451405"/>
          </a:xfrm>
          <a:prstGeom prst="rect">
            <a:avLst/>
          </a:prstGeom>
        </p:spPr>
        <p:txBody>
          <a:bodyPr vert="horz" lIns="27432" tIns="45720" rIns="27432" bIns="45720" rtlCol="0" anchorCtr="0">
            <a:normAutofit/>
          </a:bodyPr>
          <a:lstStyle>
            <a:lvl1pPr marL="220128" indent="0" algn="l" defTabSz="914400" rtl="0" eaLnBrk="1" latinLnBrk="0" hangingPunct="1">
              <a:lnSpc>
                <a:spcPct val="100000"/>
              </a:lnSpc>
              <a:spcBef>
                <a:spcPts val="0"/>
              </a:spcBef>
              <a:buSzPct val="100000"/>
              <a:buFont typeface="Arial" pitchFamily="34" charset="0"/>
              <a:buNone/>
              <a:defRPr sz="1100" b="0" i="1" kern="1200">
                <a:solidFill>
                  <a:schemeClr val="tx1"/>
                </a:solidFill>
                <a:latin typeface="Arial" panose="020B0604020202020204" pitchFamily="34" charset="0"/>
                <a:ea typeface="+mn-ea"/>
                <a:cs typeface="Arial" panose="020B0604020202020204" pitchFamily="34" charset="0"/>
              </a:defRPr>
            </a:lvl1pPr>
            <a:lvl2pPr marL="679434" indent="-220128" algn="l" defTabSz="914400" rtl="0" eaLnBrk="1" latinLnBrk="0" hangingPunct="1">
              <a:lnSpc>
                <a:spcPct val="90000"/>
              </a:lnSpc>
              <a:spcBef>
                <a:spcPts val="533"/>
              </a:spcBef>
              <a:buSzPct val="75000"/>
              <a:buFont typeface="Lucida Sans" panose="020B0602030504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60423" indent="-292601" algn="l" defTabSz="914400" rtl="0" eaLnBrk="1" latinLnBrk="0" hangingPunct="1">
              <a:lnSpc>
                <a:spcPct val="90000"/>
              </a:lnSpc>
              <a:spcBef>
                <a:spcPts val="533"/>
              </a:spcBef>
              <a:buSzPct val="100000"/>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1219170" indent="-220128" algn="l" defTabSz="914400" rtl="0" eaLnBrk="1" latinLnBrk="0" hangingPunct="1">
              <a:lnSpc>
                <a:spcPct val="90000"/>
              </a:lnSpc>
              <a:spcBef>
                <a:spcPts val="533"/>
              </a:spcBef>
              <a:buSzPct val="100000"/>
              <a:buFont typeface="Lucida Sans" panose="020B0602030504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1439297" indent="-220128" algn="l" defTabSz="914400" rtl="0" eaLnBrk="1" latinLnBrk="0" hangingPunct="1">
              <a:lnSpc>
                <a:spcPct val="90000"/>
              </a:lnSpc>
              <a:spcBef>
                <a:spcPts val="533"/>
              </a:spcBef>
              <a:buSzPct val="100000"/>
              <a:buFont typeface="Arial" pitchFamily="34" charset="0"/>
              <a:buChar char="•"/>
              <a:defRPr sz="1867"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Employees will experience a range of emotions and feelings about the transition to Workday throughout the project and need to feel supported and heard by leadership, BrightPath project team and Change Agent Network.</a:t>
            </a:r>
          </a:p>
        </p:txBody>
      </p:sp>
    </p:spTree>
    <p:extLst>
      <p:ext uri="{BB962C8B-B14F-4D97-AF65-F5344CB8AC3E}">
        <p14:creationId xmlns:p14="http://schemas.microsoft.com/office/powerpoint/2010/main" val="2630142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a:extLst>
              <a:ext uri="{FF2B5EF4-FFF2-40B4-BE49-F238E27FC236}">
                <a16:creationId xmlns:a16="http://schemas.microsoft.com/office/drawing/2014/main" id="{844E5E43-FC2F-401A-8497-444A1732EB99}"/>
              </a:ext>
            </a:extLst>
          </p:cNvPr>
          <p:cNvSpPr/>
          <p:nvPr/>
        </p:nvSpPr>
        <p:spPr>
          <a:xfrm>
            <a:off x="96829" y="5437371"/>
            <a:ext cx="2094618" cy="948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6496359-9822-40A5-BF2F-4F9EF54642FB}"/>
              </a:ext>
            </a:extLst>
          </p:cNvPr>
          <p:cNvSpPr/>
          <p:nvPr/>
        </p:nvSpPr>
        <p:spPr>
          <a:xfrm>
            <a:off x="9935110" y="5521383"/>
            <a:ext cx="2094618" cy="948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32">
            <a:extLst>
              <a:ext uri="{FF2B5EF4-FFF2-40B4-BE49-F238E27FC236}">
                <a16:creationId xmlns:a16="http://schemas.microsoft.com/office/drawing/2014/main" id="{EE85F896-52CE-4A31-AE50-EB138267FF09}"/>
              </a:ext>
            </a:extLst>
          </p:cNvPr>
          <p:cNvSpPr/>
          <p:nvPr/>
        </p:nvSpPr>
        <p:spPr>
          <a:xfrm flipH="1">
            <a:off x="2130755" y="1824128"/>
            <a:ext cx="9677578" cy="4572000"/>
          </a:xfrm>
          <a:custGeom>
            <a:avLst/>
            <a:gdLst>
              <a:gd name="connsiteX0" fmla="*/ 5957888 w 6948488"/>
              <a:gd name="connsiteY0" fmla="*/ 0 h 3429000"/>
              <a:gd name="connsiteX1" fmla="*/ 5653088 w 6948488"/>
              <a:gd name="connsiteY1" fmla="*/ 0 h 3429000"/>
              <a:gd name="connsiteX2" fmla="*/ 4967288 w 6948488"/>
              <a:gd name="connsiteY2" fmla="*/ 0 h 3429000"/>
              <a:gd name="connsiteX3" fmla="*/ 0 w 6948488"/>
              <a:gd name="connsiteY3" fmla="*/ 0 h 3429000"/>
              <a:gd name="connsiteX4" fmla="*/ 0 w 6948488"/>
              <a:gd name="connsiteY4" fmla="*/ 3429000 h 3429000"/>
              <a:gd name="connsiteX5" fmla="*/ 4967288 w 6948488"/>
              <a:gd name="connsiteY5" fmla="*/ 3429000 h 3429000"/>
              <a:gd name="connsiteX6" fmla="*/ 5653088 w 6948488"/>
              <a:gd name="connsiteY6" fmla="*/ 3429000 h 3429000"/>
              <a:gd name="connsiteX7" fmla="*/ 5957888 w 6948488"/>
              <a:gd name="connsiteY7" fmla="*/ 3429000 h 3429000"/>
              <a:gd name="connsiteX8" fmla="*/ 6948488 w 6948488"/>
              <a:gd name="connsiteY8" fmla="*/ 17145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488" h="3429000">
                <a:moveTo>
                  <a:pt x="5957888" y="0"/>
                </a:moveTo>
                <a:lnTo>
                  <a:pt x="5653088" y="0"/>
                </a:lnTo>
                <a:lnTo>
                  <a:pt x="4967288" y="0"/>
                </a:lnTo>
                <a:lnTo>
                  <a:pt x="0" y="0"/>
                </a:lnTo>
                <a:lnTo>
                  <a:pt x="0" y="3429000"/>
                </a:lnTo>
                <a:lnTo>
                  <a:pt x="4967288" y="3429000"/>
                </a:lnTo>
                <a:lnTo>
                  <a:pt x="5653088" y="3429000"/>
                </a:lnTo>
                <a:lnTo>
                  <a:pt x="5957888" y="3429000"/>
                </a:lnTo>
                <a:lnTo>
                  <a:pt x="6948488" y="1714500"/>
                </a:lnTo>
                <a:close/>
              </a:path>
            </a:pathLst>
          </a:custGeom>
          <a:solidFill>
            <a:srgbClr val="F0F0F0"/>
          </a:solidFill>
          <a:ln w="12700" cmpd="sng">
            <a:noFill/>
          </a:ln>
          <a:effectLst/>
        </p:spPr>
        <p:txBody>
          <a:bodyPr wrap="square" lIns="243840" tIns="182880" rIns="182880" bIns="182880" rtlCol="0" anchor="ctr">
            <a:noAutofit/>
          </a:bodyPr>
          <a:lstStyle/>
          <a:p>
            <a:pPr algn="ctr" defTabSz="1219170" fontAlgn="base">
              <a:lnSpc>
                <a:spcPct val="90000"/>
              </a:lnSpc>
              <a:spcBef>
                <a:spcPts val="800"/>
              </a:spcBef>
              <a:defRPr/>
            </a:pPr>
            <a:endParaRPr lang="en-US" sz="2667" err="1">
              <a:solidFill>
                <a:srgbClr val="FFFFFF"/>
              </a:solidFill>
              <a:latin typeface="Arial"/>
            </a:endParaRPr>
          </a:p>
        </p:txBody>
      </p:sp>
      <p:sp>
        <p:nvSpPr>
          <p:cNvPr id="190" name="AutoShape 39">
            <a:extLst>
              <a:ext uri="{FF2B5EF4-FFF2-40B4-BE49-F238E27FC236}">
                <a16:creationId xmlns:a16="http://schemas.microsoft.com/office/drawing/2014/main" id="{C4870105-C91B-45F7-B824-D5D8BCC881CB}"/>
              </a:ext>
            </a:extLst>
          </p:cNvPr>
          <p:cNvSpPr>
            <a:spLocks noChangeAspect="1" noChangeArrowheads="1" noTextEdit="1"/>
          </p:cNvSpPr>
          <p:nvPr/>
        </p:nvSpPr>
        <p:spPr bwMode="auto">
          <a:xfrm>
            <a:off x="7064146" y="2163749"/>
            <a:ext cx="1515533"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3733">
              <a:solidFill>
                <a:srgbClr val="444444"/>
              </a:solidFill>
              <a:latin typeface="Arial" charset="0"/>
            </a:endParaRPr>
          </a:p>
        </p:txBody>
      </p:sp>
      <p:sp>
        <p:nvSpPr>
          <p:cNvPr id="192" name="Rectangle 191">
            <a:extLst>
              <a:ext uri="{FF2B5EF4-FFF2-40B4-BE49-F238E27FC236}">
                <a16:creationId xmlns:a16="http://schemas.microsoft.com/office/drawing/2014/main" id="{8602A0F2-0FC2-48DA-AACF-BA4BD474017C}"/>
              </a:ext>
            </a:extLst>
          </p:cNvPr>
          <p:cNvSpPr/>
          <p:nvPr/>
        </p:nvSpPr>
        <p:spPr>
          <a:xfrm>
            <a:off x="6645046" y="2432188"/>
            <a:ext cx="2438400" cy="876650"/>
          </a:xfrm>
          <a:prstGeom prst="rect">
            <a:avLst/>
          </a:prstGeom>
        </p:spPr>
        <p:txBody>
          <a:bodyPr wrap="square">
            <a:spAutoFit/>
          </a:bodyPr>
          <a:lstStyle/>
          <a:p>
            <a:pPr lvl="0" defTabSz="914354" fontAlgn="base">
              <a:lnSpc>
                <a:spcPct val="90000"/>
              </a:lnSpc>
              <a:spcBef>
                <a:spcPts val="300"/>
              </a:spcBef>
              <a:spcAft>
                <a:spcPts val="200"/>
              </a:spcAft>
              <a:defRPr/>
            </a:pPr>
            <a:r>
              <a:rPr kumimoji="0" lang="en-US" sz="1400" b="1" i="0" u="none" strike="noStrike" kern="0" cap="none" spc="51" normalizeH="0" baseline="0" noProof="0">
                <a:ln>
                  <a:noFill/>
                </a:ln>
                <a:solidFill>
                  <a:schemeClr val="accent2"/>
                </a:solidFill>
                <a:effectLst/>
                <a:uLnTx/>
                <a:uFillTx/>
                <a:latin typeface="Arial" charset="0"/>
                <a:ea typeface="Open Sans Light" panose="020B0306030504020204" pitchFamily="34" charset="0"/>
                <a:cs typeface="Open Sans Light" panose="020B0306030504020204" pitchFamily="34" charset="0"/>
              </a:rPr>
              <a:t>Simplified Employee Experience </a:t>
            </a:r>
          </a:p>
          <a:p>
            <a:pPr lvl="0" defTabSz="914354" fontAlgn="base">
              <a:lnSpc>
                <a:spcPct val="90000"/>
              </a:lnSpc>
              <a:spcBef>
                <a:spcPts val="300"/>
              </a:spcBef>
              <a:spcAft>
                <a:spcPts val="200"/>
              </a:spcAft>
              <a:defRPr/>
            </a:pPr>
            <a:r>
              <a:rPr kumimoji="0" lang="en-US" sz="1200" i="0" u="none" strike="noStrike" kern="0" cap="none" spc="0" normalizeH="0" baseline="0" noProof="0">
                <a:ln>
                  <a:noFill/>
                </a:ln>
                <a:solidFill>
                  <a:srgbClr val="000000">
                    <a:lumMod val="75000"/>
                    <a:lumOff val="25000"/>
                  </a:srgbClr>
                </a:solidFill>
                <a:effectLst/>
                <a:uLnTx/>
                <a:uFillTx/>
                <a:latin typeface="Arial" charset="0"/>
                <a:ea typeface="Open Sans Light" panose="020B0306030504020204" pitchFamily="34" charset="0"/>
                <a:cs typeface="Open Sans Light" panose="020B0306030504020204" pitchFamily="34" charset="0"/>
              </a:rPr>
              <a:t>Employees will spend less time navigating between systems</a:t>
            </a:r>
          </a:p>
        </p:txBody>
      </p:sp>
      <p:grpSp>
        <p:nvGrpSpPr>
          <p:cNvPr id="193" name="Group 192">
            <a:extLst>
              <a:ext uri="{FF2B5EF4-FFF2-40B4-BE49-F238E27FC236}">
                <a16:creationId xmlns:a16="http://schemas.microsoft.com/office/drawing/2014/main" id="{7089758A-D0BB-453F-8FBE-85D57E71C1DC}"/>
              </a:ext>
            </a:extLst>
          </p:cNvPr>
          <p:cNvGrpSpPr/>
          <p:nvPr/>
        </p:nvGrpSpPr>
        <p:grpSpPr>
          <a:xfrm>
            <a:off x="6779367" y="5029326"/>
            <a:ext cx="461607" cy="469900"/>
            <a:chOff x="5015641" y="1218993"/>
            <a:chExt cx="346205" cy="352425"/>
          </a:xfrm>
          <a:solidFill>
            <a:schemeClr val="accent2"/>
          </a:solidFill>
        </p:grpSpPr>
        <p:sp>
          <p:nvSpPr>
            <p:cNvPr id="194" name="Freeform 44">
              <a:extLst>
                <a:ext uri="{FF2B5EF4-FFF2-40B4-BE49-F238E27FC236}">
                  <a16:creationId xmlns:a16="http://schemas.microsoft.com/office/drawing/2014/main" id="{42DD8E02-029F-4870-BDBF-C82CC7959582}"/>
                </a:ext>
              </a:extLst>
            </p:cNvPr>
            <p:cNvSpPr>
              <a:spLocks/>
            </p:cNvSpPr>
            <p:nvPr/>
          </p:nvSpPr>
          <p:spPr bwMode="auto">
            <a:xfrm>
              <a:off x="5183561" y="1403498"/>
              <a:ext cx="178285" cy="97435"/>
            </a:xfrm>
            <a:custGeom>
              <a:avLst/>
              <a:gdLst>
                <a:gd name="T0" fmla="*/ 72 w 72"/>
                <a:gd name="T1" fmla="*/ 0 h 39"/>
                <a:gd name="T2" fmla="*/ 72 w 72"/>
                <a:gd name="T3" fmla="*/ 21 h 39"/>
                <a:gd name="T4" fmla="*/ 46 w 72"/>
                <a:gd name="T5" fmla="*/ 38 h 39"/>
                <a:gd name="T6" fmla="*/ 36 w 72"/>
                <a:gd name="T7" fmla="*/ 39 h 39"/>
                <a:gd name="T8" fmla="*/ 22 w 72"/>
                <a:gd name="T9" fmla="*/ 37 h 39"/>
                <a:gd name="T10" fmla="*/ 0 w 72"/>
                <a:gd name="T11" fmla="*/ 21 h 39"/>
                <a:gd name="T12" fmla="*/ 0 w 72"/>
                <a:gd name="T13" fmla="*/ 0 h 39"/>
                <a:gd name="T14" fmla="*/ 22 w 72"/>
                <a:gd name="T15" fmla="*/ 16 h 39"/>
                <a:gd name="T16" fmla="*/ 36 w 72"/>
                <a:gd name="T17" fmla="*/ 18 h 39"/>
                <a:gd name="T18" fmla="*/ 46 w 72"/>
                <a:gd name="T19" fmla="*/ 17 h 39"/>
                <a:gd name="T20" fmla="*/ 72 w 7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39">
                  <a:moveTo>
                    <a:pt x="72" y="0"/>
                  </a:moveTo>
                  <a:cubicBezTo>
                    <a:pt x="72" y="21"/>
                    <a:pt x="72" y="21"/>
                    <a:pt x="72" y="21"/>
                  </a:cubicBezTo>
                  <a:cubicBezTo>
                    <a:pt x="72" y="29"/>
                    <a:pt x="61" y="36"/>
                    <a:pt x="46" y="38"/>
                  </a:cubicBezTo>
                  <a:cubicBezTo>
                    <a:pt x="43" y="38"/>
                    <a:pt x="40" y="39"/>
                    <a:pt x="36" y="39"/>
                  </a:cubicBezTo>
                  <a:cubicBezTo>
                    <a:pt x="31" y="39"/>
                    <a:pt x="27" y="38"/>
                    <a:pt x="22" y="37"/>
                  </a:cubicBezTo>
                  <a:cubicBezTo>
                    <a:pt x="9" y="35"/>
                    <a:pt x="0" y="28"/>
                    <a:pt x="0" y="21"/>
                  </a:cubicBezTo>
                  <a:cubicBezTo>
                    <a:pt x="0" y="0"/>
                    <a:pt x="0" y="0"/>
                    <a:pt x="0" y="0"/>
                  </a:cubicBezTo>
                  <a:cubicBezTo>
                    <a:pt x="0" y="7"/>
                    <a:pt x="9" y="14"/>
                    <a:pt x="22" y="16"/>
                  </a:cubicBezTo>
                  <a:cubicBezTo>
                    <a:pt x="27" y="17"/>
                    <a:pt x="31" y="18"/>
                    <a:pt x="36" y="18"/>
                  </a:cubicBezTo>
                  <a:cubicBezTo>
                    <a:pt x="40" y="18"/>
                    <a:pt x="43" y="17"/>
                    <a:pt x="46" y="17"/>
                  </a:cubicBezTo>
                  <a:cubicBezTo>
                    <a:pt x="61" y="15"/>
                    <a:pt x="72" y="8"/>
                    <a:pt x="72" y="0"/>
                  </a:cubicBezTo>
                  <a:close/>
                </a:path>
              </a:pathLst>
            </a:cu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195" name="Oval 45">
              <a:extLst>
                <a:ext uri="{FF2B5EF4-FFF2-40B4-BE49-F238E27FC236}">
                  <a16:creationId xmlns:a16="http://schemas.microsoft.com/office/drawing/2014/main" id="{6DB688E5-3AAC-4550-9507-2CDEBC5E3421}"/>
                </a:ext>
              </a:extLst>
            </p:cNvPr>
            <p:cNvSpPr>
              <a:spLocks noChangeArrowheads="1"/>
            </p:cNvSpPr>
            <p:nvPr/>
          </p:nvSpPr>
          <p:spPr bwMode="auto">
            <a:xfrm>
              <a:off x="5183561" y="1358927"/>
              <a:ext cx="178285" cy="89143"/>
            </a:xfrm>
            <a:prstGeom prst="ellipse">
              <a:avLst/>
            </a:pr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196" name="Freeform 46">
              <a:extLst>
                <a:ext uri="{FF2B5EF4-FFF2-40B4-BE49-F238E27FC236}">
                  <a16:creationId xmlns:a16="http://schemas.microsoft.com/office/drawing/2014/main" id="{4BBD562E-B2BB-4E82-B9BF-1E6E0714C110}"/>
                </a:ext>
              </a:extLst>
            </p:cNvPr>
            <p:cNvSpPr>
              <a:spLocks/>
            </p:cNvSpPr>
            <p:nvPr/>
          </p:nvSpPr>
          <p:spPr bwMode="auto">
            <a:xfrm>
              <a:off x="5183561" y="1334050"/>
              <a:ext cx="178285" cy="97435"/>
            </a:xfrm>
            <a:custGeom>
              <a:avLst/>
              <a:gdLst>
                <a:gd name="T0" fmla="*/ 72 w 72"/>
                <a:gd name="T1" fmla="*/ 0 h 39"/>
                <a:gd name="T2" fmla="*/ 72 w 72"/>
                <a:gd name="T3" fmla="*/ 21 h 39"/>
                <a:gd name="T4" fmla="*/ 46 w 72"/>
                <a:gd name="T5" fmla="*/ 38 h 39"/>
                <a:gd name="T6" fmla="*/ 36 w 72"/>
                <a:gd name="T7" fmla="*/ 39 h 39"/>
                <a:gd name="T8" fmla="*/ 22 w 72"/>
                <a:gd name="T9" fmla="*/ 37 h 39"/>
                <a:gd name="T10" fmla="*/ 0 w 72"/>
                <a:gd name="T11" fmla="*/ 21 h 39"/>
                <a:gd name="T12" fmla="*/ 0 w 72"/>
                <a:gd name="T13" fmla="*/ 0 h 39"/>
                <a:gd name="T14" fmla="*/ 22 w 72"/>
                <a:gd name="T15" fmla="*/ 16 h 39"/>
                <a:gd name="T16" fmla="*/ 36 w 72"/>
                <a:gd name="T17" fmla="*/ 17 h 39"/>
                <a:gd name="T18" fmla="*/ 46 w 72"/>
                <a:gd name="T19" fmla="*/ 17 h 39"/>
                <a:gd name="T20" fmla="*/ 72 w 7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39">
                  <a:moveTo>
                    <a:pt x="72" y="0"/>
                  </a:moveTo>
                  <a:cubicBezTo>
                    <a:pt x="72" y="21"/>
                    <a:pt x="72" y="21"/>
                    <a:pt x="72" y="21"/>
                  </a:cubicBezTo>
                  <a:cubicBezTo>
                    <a:pt x="72" y="29"/>
                    <a:pt x="61" y="36"/>
                    <a:pt x="46" y="38"/>
                  </a:cubicBezTo>
                  <a:cubicBezTo>
                    <a:pt x="43" y="38"/>
                    <a:pt x="40" y="39"/>
                    <a:pt x="36" y="39"/>
                  </a:cubicBezTo>
                  <a:cubicBezTo>
                    <a:pt x="31" y="39"/>
                    <a:pt x="27" y="38"/>
                    <a:pt x="22" y="37"/>
                  </a:cubicBezTo>
                  <a:cubicBezTo>
                    <a:pt x="9" y="35"/>
                    <a:pt x="0" y="28"/>
                    <a:pt x="0" y="21"/>
                  </a:cubicBezTo>
                  <a:cubicBezTo>
                    <a:pt x="0" y="0"/>
                    <a:pt x="0" y="0"/>
                    <a:pt x="0" y="0"/>
                  </a:cubicBezTo>
                  <a:cubicBezTo>
                    <a:pt x="0" y="7"/>
                    <a:pt x="9" y="13"/>
                    <a:pt x="22" y="16"/>
                  </a:cubicBezTo>
                  <a:cubicBezTo>
                    <a:pt x="27" y="17"/>
                    <a:pt x="31" y="17"/>
                    <a:pt x="36" y="17"/>
                  </a:cubicBezTo>
                  <a:cubicBezTo>
                    <a:pt x="40" y="17"/>
                    <a:pt x="43" y="17"/>
                    <a:pt x="46" y="17"/>
                  </a:cubicBezTo>
                  <a:cubicBezTo>
                    <a:pt x="61" y="15"/>
                    <a:pt x="72" y="8"/>
                    <a:pt x="72" y="0"/>
                  </a:cubicBezTo>
                  <a:close/>
                </a:path>
              </a:pathLst>
            </a:cu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197" name="Oval 47">
              <a:extLst>
                <a:ext uri="{FF2B5EF4-FFF2-40B4-BE49-F238E27FC236}">
                  <a16:creationId xmlns:a16="http://schemas.microsoft.com/office/drawing/2014/main" id="{20471482-19C7-44E5-9477-5E1E382B5488}"/>
                </a:ext>
              </a:extLst>
            </p:cNvPr>
            <p:cNvSpPr>
              <a:spLocks noChangeArrowheads="1"/>
            </p:cNvSpPr>
            <p:nvPr/>
          </p:nvSpPr>
          <p:spPr bwMode="auto">
            <a:xfrm>
              <a:off x="5183561" y="1288442"/>
              <a:ext cx="178285" cy="88106"/>
            </a:xfrm>
            <a:prstGeom prst="ellipse">
              <a:avLst/>
            </a:pr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198" name="Freeform 48">
              <a:extLst>
                <a:ext uri="{FF2B5EF4-FFF2-40B4-BE49-F238E27FC236}">
                  <a16:creationId xmlns:a16="http://schemas.microsoft.com/office/drawing/2014/main" id="{2F4401A6-7D5C-4280-81BD-311380604772}"/>
                </a:ext>
              </a:extLst>
            </p:cNvPr>
            <p:cNvSpPr>
              <a:spLocks/>
            </p:cNvSpPr>
            <p:nvPr/>
          </p:nvSpPr>
          <p:spPr bwMode="auto">
            <a:xfrm>
              <a:off x="5183561" y="1263565"/>
              <a:ext cx="178285" cy="95362"/>
            </a:xfrm>
            <a:custGeom>
              <a:avLst/>
              <a:gdLst>
                <a:gd name="T0" fmla="*/ 72 w 72"/>
                <a:gd name="T1" fmla="*/ 0 h 38"/>
                <a:gd name="T2" fmla="*/ 72 w 72"/>
                <a:gd name="T3" fmla="*/ 21 h 38"/>
                <a:gd name="T4" fmla="*/ 46 w 72"/>
                <a:gd name="T5" fmla="*/ 38 h 38"/>
                <a:gd name="T6" fmla="*/ 36 w 72"/>
                <a:gd name="T7" fmla="*/ 38 h 38"/>
                <a:gd name="T8" fmla="*/ 22 w 72"/>
                <a:gd name="T9" fmla="*/ 37 h 38"/>
                <a:gd name="T10" fmla="*/ 0 w 72"/>
                <a:gd name="T11" fmla="*/ 21 h 38"/>
                <a:gd name="T12" fmla="*/ 0 w 72"/>
                <a:gd name="T13" fmla="*/ 0 h 38"/>
                <a:gd name="T14" fmla="*/ 22 w 72"/>
                <a:gd name="T15" fmla="*/ 16 h 38"/>
                <a:gd name="T16" fmla="*/ 36 w 72"/>
                <a:gd name="T17" fmla="*/ 17 h 38"/>
                <a:gd name="T18" fmla="*/ 46 w 72"/>
                <a:gd name="T19" fmla="*/ 17 h 38"/>
                <a:gd name="T20" fmla="*/ 72 w 72"/>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38">
                  <a:moveTo>
                    <a:pt x="72" y="0"/>
                  </a:moveTo>
                  <a:cubicBezTo>
                    <a:pt x="72" y="21"/>
                    <a:pt x="72" y="21"/>
                    <a:pt x="72" y="21"/>
                  </a:cubicBezTo>
                  <a:cubicBezTo>
                    <a:pt x="72" y="29"/>
                    <a:pt x="61" y="36"/>
                    <a:pt x="46" y="38"/>
                  </a:cubicBezTo>
                  <a:cubicBezTo>
                    <a:pt x="43" y="38"/>
                    <a:pt x="40" y="38"/>
                    <a:pt x="36" y="38"/>
                  </a:cubicBezTo>
                  <a:cubicBezTo>
                    <a:pt x="31" y="38"/>
                    <a:pt x="27" y="38"/>
                    <a:pt x="22" y="37"/>
                  </a:cubicBezTo>
                  <a:cubicBezTo>
                    <a:pt x="9" y="35"/>
                    <a:pt x="0" y="28"/>
                    <a:pt x="0" y="21"/>
                  </a:cubicBezTo>
                  <a:cubicBezTo>
                    <a:pt x="0" y="0"/>
                    <a:pt x="0" y="0"/>
                    <a:pt x="0" y="0"/>
                  </a:cubicBezTo>
                  <a:cubicBezTo>
                    <a:pt x="0" y="7"/>
                    <a:pt x="9" y="13"/>
                    <a:pt x="22" y="16"/>
                  </a:cubicBezTo>
                  <a:cubicBezTo>
                    <a:pt x="27" y="17"/>
                    <a:pt x="31" y="17"/>
                    <a:pt x="36" y="17"/>
                  </a:cubicBezTo>
                  <a:cubicBezTo>
                    <a:pt x="40" y="17"/>
                    <a:pt x="43" y="17"/>
                    <a:pt x="46" y="17"/>
                  </a:cubicBezTo>
                  <a:cubicBezTo>
                    <a:pt x="61" y="14"/>
                    <a:pt x="72" y="8"/>
                    <a:pt x="72" y="0"/>
                  </a:cubicBezTo>
                  <a:close/>
                </a:path>
              </a:pathLst>
            </a:cu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199" name="Oval 49">
              <a:extLst>
                <a:ext uri="{FF2B5EF4-FFF2-40B4-BE49-F238E27FC236}">
                  <a16:creationId xmlns:a16="http://schemas.microsoft.com/office/drawing/2014/main" id="{823F4154-EEC4-4D97-B0B3-732AAAB3D243}"/>
                </a:ext>
              </a:extLst>
            </p:cNvPr>
            <p:cNvSpPr>
              <a:spLocks noChangeArrowheads="1"/>
            </p:cNvSpPr>
            <p:nvPr/>
          </p:nvSpPr>
          <p:spPr bwMode="auto">
            <a:xfrm>
              <a:off x="5183561" y="1218993"/>
              <a:ext cx="178285" cy="87070"/>
            </a:xfrm>
            <a:prstGeom prst="ellipse">
              <a:avLst/>
            </a:pr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00" name="Oval 50">
              <a:extLst>
                <a:ext uri="{FF2B5EF4-FFF2-40B4-BE49-F238E27FC236}">
                  <a16:creationId xmlns:a16="http://schemas.microsoft.com/office/drawing/2014/main" id="{B7BF0808-3A8A-4730-BF8D-BD6F8DABEB7B}"/>
                </a:ext>
              </a:extLst>
            </p:cNvPr>
            <p:cNvSpPr>
              <a:spLocks noChangeArrowheads="1"/>
            </p:cNvSpPr>
            <p:nvPr/>
          </p:nvSpPr>
          <p:spPr bwMode="auto">
            <a:xfrm>
              <a:off x="5213621" y="1233505"/>
              <a:ext cx="118166" cy="60119"/>
            </a:xfrm>
            <a:prstGeom prst="ellipse">
              <a:avLst/>
            </a:pr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01" name="Freeform 51">
              <a:extLst>
                <a:ext uri="{FF2B5EF4-FFF2-40B4-BE49-F238E27FC236}">
                  <a16:creationId xmlns:a16="http://schemas.microsoft.com/office/drawing/2014/main" id="{EF6F4AA7-4B5D-4012-B6C2-2D90D46822B8}"/>
                </a:ext>
              </a:extLst>
            </p:cNvPr>
            <p:cNvSpPr>
              <a:spLocks/>
            </p:cNvSpPr>
            <p:nvPr/>
          </p:nvSpPr>
          <p:spPr bwMode="auto">
            <a:xfrm>
              <a:off x="5237461" y="1303989"/>
              <a:ext cx="60119" cy="54937"/>
            </a:xfrm>
            <a:custGeom>
              <a:avLst/>
              <a:gdLst>
                <a:gd name="T0" fmla="*/ 24 w 24"/>
                <a:gd name="T1" fmla="*/ 1 h 22"/>
                <a:gd name="T2" fmla="*/ 24 w 24"/>
                <a:gd name="T3" fmla="*/ 22 h 22"/>
                <a:gd name="T4" fmla="*/ 14 w 24"/>
                <a:gd name="T5" fmla="*/ 22 h 22"/>
                <a:gd name="T6" fmla="*/ 0 w 24"/>
                <a:gd name="T7" fmla="*/ 21 h 22"/>
                <a:gd name="T8" fmla="*/ 0 w 24"/>
                <a:gd name="T9" fmla="*/ 0 h 22"/>
                <a:gd name="T10" fmla="*/ 14 w 24"/>
                <a:gd name="T11" fmla="*/ 1 h 22"/>
                <a:gd name="T12" fmla="*/ 24 w 24"/>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24" y="1"/>
                  </a:moveTo>
                  <a:cubicBezTo>
                    <a:pt x="24" y="22"/>
                    <a:pt x="24" y="22"/>
                    <a:pt x="24" y="22"/>
                  </a:cubicBezTo>
                  <a:cubicBezTo>
                    <a:pt x="21" y="22"/>
                    <a:pt x="18" y="22"/>
                    <a:pt x="14" y="22"/>
                  </a:cubicBezTo>
                  <a:cubicBezTo>
                    <a:pt x="9" y="22"/>
                    <a:pt x="5" y="22"/>
                    <a:pt x="0" y="21"/>
                  </a:cubicBezTo>
                  <a:cubicBezTo>
                    <a:pt x="0" y="0"/>
                    <a:pt x="0" y="0"/>
                    <a:pt x="0" y="0"/>
                  </a:cubicBezTo>
                  <a:cubicBezTo>
                    <a:pt x="5" y="1"/>
                    <a:pt x="9" y="1"/>
                    <a:pt x="14" y="1"/>
                  </a:cubicBezTo>
                  <a:cubicBezTo>
                    <a:pt x="18" y="1"/>
                    <a:pt x="21" y="1"/>
                    <a:pt x="24" y="1"/>
                  </a:cubicBezTo>
                  <a:close/>
                </a:path>
              </a:pathLst>
            </a:cu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02" name="Freeform 52">
              <a:extLst>
                <a:ext uri="{FF2B5EF4-FFF2-40B4-BE49-F238E27FC236}">
                  <a16:creationId xmlns:a16="http://schemas.microsoft.com/office/drawing/2014/main" id="{6B796BB6-D733-465D-AC1B-0D665212F56A}"/>
                </a:ext>
              </a:extLst>
            </p:cNvPr>
            <p:cNvSpPr>
              <a:spLocks/>
            </p:cNvSpPr>
            <p:nvPr/>
          </p:nvSpPr>
          <p:spPr bwMode="auto">
            <a:xfrm>
              <a:off x="5237461" y="1373438"/>
              <a:ext cx="60119" cy="58046"/>
            </a:xfrm>
            <a:custGeom>
              <a:avLst/>
              <a:gdLst>
                <a:gd name="T0" fmla="*/ 24 w 24"/>
                <a:gd name="T1" fmla="*/ 1 h 23"/>
                <a:gd name="T2" fmla="*/ 24 w 24"/>
                <a:gd name="T3" fmla="*/ 22 h 23"/>
                <a:gd name="T4" fmla="*/ 14 w 24"/>
                <a:gd name="T5" fmla="*/ 23 h 23"/>
                <a:gd name="T6" fmla="*/ 0 w 24"/>
                <a:gd name="T7" fmla="*/ 21 h 23"/>
                <a:gd name="T8" fmla="*/ 0 w 24"/>
                <a:gd name="T9" fmla="*/ 0 h 23"/>
                <a:gd name="T10" fmla="*/ 14 w 24"/>
                <a:gd name="T11" fmla="*/ 1 h 23"/>
                <a:gd name="T12" fmla="*/ 24 w 24"/>
                <a:gd name="T13" fmla="*/ 1 h 23"/>
              </a:gdLst>
              <a:ahLst/>
              <a:cxnLst>
                <a:cxn ang="0">
                  <a:pos x="T0" y="T1"/>
                </a:cxn>
                <a:cxn ang="0">
                  <a:pos x="T2" y="T3"/>
                </a:cxn>
                <a:cxn ang="0">
                  <a:pos x="T4" y="T5"/>
                </a:cxn>
                <a:cxn ang="0">
                  <a:pos x="T6" y="T7"/>
                </a:cxn>
                <a:cxn ang="0">
                  <a:pos x="T8" y="T9"/>
                </a:cxn>
                <a:cxn ang="0">
                  <a:pos x="T10" y="T11"/>
                </a:cxn>
                <a:cxn ang="0">
                  <a:pos x="T12" y="T13"/>
                </a:cxn>
              </a:cxnLst>
              <a:rect l="0" t="0" r="r" b="b"/>
              <a:pathLst>
                <a:path w="24" h="23">
                  <a:moveTo>
                    <a:pt x="24" y="1"/>
                  </a:moveTo>
                  <a:cubicBezTo>
                    <a:pt x="24" y="22"/>
                    <a:pt x="24" y="22"/>
                    <a:pt x="24" y="22"/>
                  </a:cubicBezTo>
                  <a:cubicBezTo>
                    <a:pt x="21" y="22"/>
                    <a:pt x="18" y="23"/>
                    <a:pt x="14" y="23"/>
                  </a:cubicBezTo>
                  <a:cubicBezTo>
                    <a:pt x="9" y="23"/>
                    <a:pt x="5" y="22"/>
                    <a:pt x="0" y="21"/>
                  </a:cubicBezTo>
                  <a:cubicBezTo>
                    <a:pt x="0" y="0"/>
                    <a:pt x="0" y="0"/>
                    <a:pt x="0" y="0"/>
                  </a:cubicBezTo>
                  <a:cubicBezTo>
                    <a:pt x="5" y="1"/>
                    <a:pt x="9" y="1"/>
                    <a:pt x="14" y="1"/>
                  </a:cubicBezTo>
                  <a:cubicBezTo>
                    <a:pt x="18" y="1"/>
                    <a:pt x="21" y="1"/>
                    <a:pt x="24" y="1"/>
                  </a:cubicBezTo>
                  <a:close/>
                </a:path>
              </a:pathLst>
            </a:cu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03" name="Freeform 53">
              <a:extLst>
                <a:ext uri="{FF2B5EF4-FFF2-40B4-BE49-F238E27FC236}">
                  <a16:creationId xmlns:a16="http://schemas.microsoft.com/office/drawing/2014/main" id="{94145733-CA35-4220-9C43-234EA957279D}"/>
                </a:ext>
              </a:extLst>
            </p:cNvPr>
            <p:cNvSpPr>
              <a:spLocks/>
            </p:cNvSpPr>
            <p:nvPr/>
          </p:nvSpPr>
          <p:spPr bwMode="auto">
            <a:xfrm>
              <a:off x="5237461" y="1443923"/>
              <a:ext cx="60119" cy="57010"/>
            </a:xfrm>
            <a:custGeom>
              <a:avLst/>
              <a:gdLst>
                <a:gd name="T0" fmla="*/ 14 w 24"/>
                <a:gd name="T1" fmla="*/ 2 h 23"/>
                <a:gd name="T2" fmla="*/ 24 w 24"/>
                <a:gd name="T3" fmla="*/ 1 h 23"/>
                <a:gd name="T4" fmla="*/ 24 w 24"/>
                <a:gd name="T5" fmla="*/ 22 h 23"/>
                <a:gd name="T6" fmla="*/ 14 w 24"/>
                <a:gd name="T7" fmla="*/ 23 h 23"/>
                <a:gd name="T8" fmla="*/ 0 w 24"/>
                <a:gd name="T9" fmla="*/ 21 h 23"/>
                <a:gd name="T10" fmla="*/ 0 w 24"/>
                <a:gd name="T11" fmla="*/ 0 h 23"/>
                <a:gd name="T12" fmla="*/ 14 w 24"/>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24" h="23">
                  <a:moveTo>
                    <a:pt x="14" y="2"/>
                  </a:moveTo>
                  <a:cubicBezTo>
                    <a:pt x="18" y="2"/>
                    <a:pt x="21" y="1"/>
                    <a:pt x="24" y="1"/>
                  </a:cubicBezTo>
                  <a:cubicBezTo>
                    <a:pt x="24" y="22"/>
                    <a:pt x="24" y="22"/>
                    <a:pt x="24" y="22"/>
                  </a:cubicBezTo>
                  <a:cubicBezTo>
                    <a:pt x="21" y="22"/>
                    <a:pt x="18" y="23"/>
                    <a:pt x="14" y="23"/>
                  </a:cubicBezTo>
                  <a:cubicBezTo>
                    <a:pt x="9" y="23"/>
                    <a:pt x="5" y="22"/>
                    <a:pt x="0" y="21"/>
                  </a:cubicBezTo>
                  <a:cubicBezTo>
                    <a:pt x="0" y="0"/>
                    <a:pt x="0" y="0"/>
                    <a:pt x="0" y="0"/>
                  </a:cubicBezTo>
                  <a:cubicBezTo>
                    <a:pt x="5" y="1"/>
                    <a:pt x="9" y="2"/>
                    <a:pt x="14" y="2"/>
                  </a:cubicBezTo>
                  <a:close/>
                </a:path>
              </a:pathLst>
            </a:cu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04" name="Freeform 54">
              <a:extLst>
                <a:ext uri="{FF2B5EF4-FFF2-40B4-BE49-F238E27FC236}">
                  <a16:creationId xmlns:a16="http://schemas.microsoft.com/office/drawing/2014/main" id="{F8C6EB4E-47E9-4021-B609-5FC7F834FD28}"/>
                </a:ext>
              </a:extLst>
            </p:cNvPr>
            <p:cNvSpPr>
              <a:spLocks/>
            </p:cNvSpPr>
            <p:nvPr/>
          </p:nvSpPr>
          <p:spPr bwMode="auto">
            <a:xfrm>
              <a:off x="5015641" y="1473982"/>
              <a:ext cx="178285" cy="97435"/>
            </a:xfrm>
            <a:custGeom>
              <a:avLst/>
              <a:gdLst>
                <a:gd name="T0" fmla="*/ 72 w 72"/>
                <a:gd name="T1" fmla="*/ 0 h 39"/>
                <a:gd name="T2" fmla="*/ 72 w 72"/>
                <a:gd name="T3" fmla="*/ 21 h 39"/>
                <a:gd name="T4" fmla="*/ 46 w 72"/>
                <a:gd name="T5" fmla="*/ 38 h 39"/>
                <a:gd name="T6" fmla="*/ 36 w 72"/>
                <a:gd name="T7" fmla="*/ 39 h 39"/>
                <a:gd name="T8" fmla="*/ 22 w 72"/>
                <a:gd name="T9" fmla="*/ 38 h 39"/>
                <a:gd name="T10" fmla="*/ 0 w 72"/>
                <a:gd name="T11" fmla="*/ 21 h 39"/>
                <a:gd name="T12" fmla="*/ 0 w 72"/>
                <a:gd name="T13" fmla="*/ 0 h 39"/>
                <a:gd name="T14" fmla="*/ 22 w 72"/>
                <a:gd name="T15" fmla="*/ 17 h 39"/>
                <a:gd name="T16" fmla="*/ 36 w 72"/>
                <a:gd name="T17" fmla="*/ 18 h 39"/>
                <a:gd name="T18" fmla="*/ 46 w 72"/>
                <a:gd name="T19" fmla="*/ 17 h 39"/>
                <a:gd name="T20" fmla="*/ 72 w 7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39">
                  <a:moveTo>
                    <a:pt x="72" y="0"/>
                  </a:moveTo>
                  <a:cubicBezTo>
                    <a:pt x="72" y="21"/>
                    <a:pt x="72" y="21"/>
                    <a:pt x="72" y="21"/>
                  </a:cubicBezTo>
                  <a:cubicBezTo>
                    <a:pt x="72" y="29"/>
                    <a:pt x="61" y="36"/>
                    <a:pt x="46" y="38"/>
                  </a:cubicBezTo>
                  <a:cubicBezTo>
                    <a:pt x="43" y="39"/>
                    <a:pt x="39" y="39"/>
                    <a:pt x="36" y="39"/>
                  </a:cubicBezTo>
                  <a:cubicBezTo>
                    <a:pt x="31" y="39"/>
                    <a:pt x="27" y="39"/>
                    <a:pt x="22" y="38"/>
                  </a:cubicBezTo>
                  <a:cubicBezTo>
                    <a:pt x="9" y="35"/>
                    <a:pt x="0" y="29"/>
                    <a:pt x="0" y="21"/>
                  </a:cubicBezTo>
                  <a:cubicBezTo>
                    <a:pt x="0" y="0"/>
                    <a:pt x="0" y="0"/>
                    <a:pt x="0" y="0"/>
                  </a:cubicBezTo>
                  <a:cubicBezTo>
                    <a:pt x="0" y="8"/>
                    <a:pt x="9" y="14"/>
                    <a:pt x="22" y="17"/>
                  </a:cubicBezTo>
                  <a:cubicBezTo>
                    <a:pt x="27" y="17"/>
                    <a:pt x="31" y="18"/>
                    <a:pt x="36" y="18"/>
                  </a:cubicBezTo>
                  <a:cubicBezTo>
                    <a:pt x="39" y="18"/>
                    <a:pt x="43" y="18"/>
                    <a:pt x="46" y="17"/>
                  </a:cubicBezTo>
                  <a:cubicBezTo>
                    <a:pt x="61" y="15"/>
                    <a:pt x="72" y="8"/>
                    <a:pt x="72" y="0"/>
                  </a:cubicBezTo>
                  <a:close/>
                </a:path>
              </a:pathLst>
            </a:cu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05" name="Oval 55">
              <a:extLst>
                <a:ext uri="{FF2B5EF4-FFF2-40B4-BE49-F238E27FC236}">
                  <a16:creationId xmlns:a16="http://schemas.microsoft.com/office/drawing/2014/main" id="{47701F94-3927-4D2F-B6CB-10A58DD8E6F3}"/>
                </a:ext>
              </a:extLst>
            </p:cNvPr>
            <p:cNvSpPr>
              <a:spLocks noChangeArrowheads="1"/>
            </p:cNvSpPr>
            <p:nvPr/>
          </p:nvSpPr>
          <p:spPr bwMode="auto">
            <a:xfrm>
              <a:off x="5015641" y="1428375"/>
              <a:ext cx="178285" cy="90179"/>
            </a:xfrm>
            <a:prstGeom prst="ellipse">
              <a:avLst/>
            </a:pr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06" name="Freeform 56">
              <a:extLst>
                <a:ext uri="{FF2B5EF4-FFF2-40B4-BE49-F238E27FC236}">
                  <a16:creationId xmlns:a16="http://schemas.microsoft.com/office/drawing/2014/main" id="{36013337-5E69-41F1-9B82-8EEC53EF2E2D}"/>
                </a:ext>
              </a:extLst>
            </p:cNvPr>
            <p:cNvSpPr>
              <a:spLocks/>
            </p:cNvSpPr>
            <p:nvPr/>
          </p:nvSpPr>
          <p:spPr bwMode="auto">
            <a:xfrm>
              <a:off x="5015641" y="1403498"/>
              <a:ext cx="178285" cy="97435"/>
            </a:xfrm>
            <a:custGeom>
              <a:avLst/>
              <a:gdLst>
                <a:gd name="T0" fmla="*/ 72 w 72"/>
                <a:gd name="T1" fmla="*/ 0 h 39"/>
                <a:gd name="T2" fmla="*/ 72 w 72"/>
                <a:gd name="T3" fmla="*/ 21 h 39"/>
                <a:gd name="T4" fmla="*/ 46 w 72"/>
                <a:gd name="T5" fmla="*/ 38 h 39"/>
                <a:gd name="T6" fmla="*/ 36 w 72"/>
                <a:gd name="T7" fmla="*/ 39 h 39"/>
                <a:gd name="T8" fmla="*/ 22 w 72"/>
                <a:gd name="T9" fmla="*/ 38 h 39"/>
                <a:gd name="T10" fmla="*/ 0 w 72"/>
                <a:gd name="T11" fmla="*/ 21 h 39"/>
                <a:gd name="T12" fmla="*/ 0 w 72"/>
                <a:gd name="T13" fmla="*/ 0 h 39"/>
                <a:gd name="T14" fmla="*/ 22 w 72"/>
                <a:gd name="T15" fmla="*/ 17 h 39"/>
                <a:gd name="T16" fmla="*/ 36 w 72"/>
                <a:gd name="T17" fmla="*/ 18 h 39"/>
                <a:gd name="T18" fmla="*/ 46 w 72"/>
                <a:gd name="T19" fmla="*/ 17 h 39"/>
                <a:gd name="T20" fmla="*/ 72 w 7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39">
                  <a:moveTo>
                    <a:pt x="72" y="0"/>
                  </a:moveTo>
                  <a:cubicBezTo>
                    <a:pt x="72" y="21"/>
                    <a:pt x="72" y="21"/>
                    <a:pt x="72" y="21"/>
                  </a:cubicBezTo>
                  <a:cubicBezTo>
                    <a:pt x="72" y="29"/>
                    <a:pt x="61" y="36"/>
                    <a:pt x="46" y="38"/>
                  </a:cubicBezTo>
                  <a:cubicBezTo>
                    <a:pt x="43" y="39"/>
                    <a:pt x="39" y="39"/>
                    <a:pt x="36" y="39"/>
                  </a:cubicBezTo>
                  <a:cubicBezTo>
                    <a:pt x="31" y="39"/>
                    <a:pt x="27" y="39"/>
                    <a:pt x="22" y="38"/>
                  </a:cubicBezTo>
                  <a:cubicBezTo>
                    <a:pt x="9" y="35"/>
                    <a:pt x="0" y="29"/>
                    <a:pt x="0" y="21"/>
                  </a:cubicBezTo>
                  <a:cubicBezTo>
                    <a:pt x="0" y="0"/>
                    <a:pt x="0" y="0"/>
                    <a:pt x="0" y="0"/>
                  </a:cubicBezTo>
                  <a:cubicBezTo>
                    <a:pt x="0" y="8"/>
                    <a:pt x="9" y="14"/>
                    <a:pt x="22" y="17"/>
                  </a:cubicBezTo>
                  <a:cubicBezTo>
                    <a:pt x="27" y="17"/>
                    <a:pt x="31" y="18"/>
                    <a:pt x="36" y="18"/>
                  </a:cubicBezTo>
                  <a:cubicBezTo>
                    <a:pt x="39" y="18"/>
                    <a:pt x="43" y="18"/>
                    <a:pt x="46" y="17"/>
                  </a:cubicBezTo>
                  <a:cubicBezTo>
                    <a:pt x="61" y="15"/>
                    <a:pt x="72" y="8"/>
                    <a:pt x="72" y="0"/>
                  </a:cubicBezTo>
                  <a:close/>
                </a:path>
              </a:pathLst>
            </a:cu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07" name="Oval 57">
              <a:extLst>
                <a:ext uri="{FF2B5EF4-FFF2-40B4-BE49-F238E27FC236}">
                  <a16:creationId xmlns:a16="http://schemas.microsoft.com/office/drawing/2014/main" id="{CBD9485E-C7AC-4357-A478-411B9CCBE8B8}"/>
                </a:ext>
              </a:extLst>
            </p:cNvPr>
            <p:cNvSpPr>
              <a:spLocks noChangeArrowheads="1"/>
            </p:cNvSpPr>
            <p:nvPr/>
          </p:nvSpPr>
          <p:spPr bwMode="auto">
            <a:xfrm>
              <a:off x="5015641" y="1358927"/>
              <a:ext cx="178285" cy="89143"/>
            </a:xfrm>
            <a:prstGeom prst="ellipse">
              <a:avLst/>
            </a:pr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08" name="Freeform 58">
              <a:extLst>
                <a:ext uri="{FF2B5EF4-FFF2-40B4-BE49-F238E27FC236}">
                  <a16:creationId xmlns:a16="http://schemas.microsoft.com/office/drawing/2014/main" id="{7BF796BD-ADED-4367-8279-2A33D23AB067}"/>
                </a:ext>
              </a:extLst>
            </p:cNvPr>
            <p:cNvSpPr>
              <a:spLocks/>
            </p:cNvSpPr>
            <p:nvPr/>
          </p:nvSpPr>
          <p:spPr bwMode="auto">
            <a:xfrm>
              <a:off x="5015641" y="1334050"/>
              <a:ext cx="178285" cy="97435"/>
            </a:xfrm>
            <a:custGeom>
              <a:avLst/>
              <a:gdLst>
                <a:gd name="T0" fmla="*/ 72 w 72"/>
                <a:gd name="T1" fmla="*/ 0 h 39"/>
                <a:gd name="T2" fmla="*/ 72 w 72"/>
                <a:gd name="T3" fmla="*/ 21 h 39"/>
                <a:gd name="T4" fmla="*/ 46 w 72"/>
                <a:gd name="T5" fmla="*/ 38 h 39"/>
                <a:gd name="T6" fmla="*/ 36 w 72"/>
                <a:gd name="T7" fmla="*/ 39 h 39"/>
                <a:gd name="T8" fmla="*/ 22 w 72"/>
                <a:gd name="T9" fmla="*/ 38 h 39"/>
                <a:gd name="T10" fmla="*/ 0 w 72"/>
                <a:gd name="T11" fmla="*/ 21 h 39"/>
                <a:gd name="T12" fmla="*/ 0 w 72"/>
                <a:gd name="T13" fmla="*/ 0 h 39"/>
                <a:gd name="T14" fmla="*/ 22 w 72"/>
                <a:gd name="T15" fmla="*/ 16 h 39"/>
                <a:gd name="T16" fmla="*/ 36 w 72"/>
                <a:gd name="T17" fmla="*/ 18 h 39"/>
                <a:gd name="T18" fmla="*/ 46 w 72"/>
                <a:gd name="T19" fmla="*/ 17 h 39"/>
                <a:gd name="T20" fmla="*/ 72 w 7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39">
                  <a:moveTo>
                    <a:pt x="72" y="0"/>
                  </a:moveTo>
                  <a:cubicBezTo>
                    <a:pt x="72" y="21"/>
                    <a:pt x="72" y="21"/>
                    <a:pt x="72" y="21"/>
                  </a:cubicBezTo>
                  <a:cubicBezTo>
                    <a:pt x="72" y="29"/>
                    <a:pt x="61" y="36"/>
                    <a:pt x="46" y="38"/>
                  </a:cubicBezTo>
                  <a:cubicBezTo>
                    <a:pt x="43" y="39"/>
                    <a:pt x="39" y="39"/>
                    <a:pt x="36" y="39"/>
                  </a:cubicBezTo>
                  <a:cubicBezTo>
                    <a:pt x="31" y="39"/>
                    <a:pt x="27" y="38"/>
                    <a:pt x="22" y="38"/>
                  </a:cubicBezTo>
                  <a:cubicBezTo>
                    <a:pt x="9" y="35"/>
                    <a:pt x="0" y="29"/>
                    <a:pt x="0" y="21"/>
                  </a:cubicBezTo>
                  <a:cubicBezTo>
                    <a:pt x="0" y="0"/>
                    <a:pt x="0" y="0"/>
                    <a:pt x="0" y="0"/>
                  </a:cubicBezTo>
                  <a:cubicBezTo>
                    <a:pt x="0" y="7"/>
                    <a:pt x="9" y="14"/>
                    <a:pt x="22" y="16"/>
                  </a:cubicBezTo>
                  <a:cubicBezTo>
                    <a:pt x="27" y="17"/>
                    <a:pt x="31" y="18"/>
                    <a:pt x="36" y="18"/>
                  </a:cubicBezTo>
                  <a:cubicBezTo>
                    <a:pt x="39" y="18"/>
                    <a:pt x="43" y="17"/>
                    <a:pt x="46" y="17"/>
                  </a:cubicBezTo>
                  <a:cubicBezTo>
                    <a:pt x="61" y="15"/>
                    <a:pt x="72" y="8"/>
                    <a:pt x="72" y="0"/>
                  </a:cubicBezTo>
                  <a:close/>
                </a:path>
              </a:pathLst>
            </a:cu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09" name="Oval 59">
              <a:extLst>
                <a:ext uri="{FF2B5EF4-FFF2-40B4-BE49-F238E27FC236}">
                  <a16:creationId xmlns:a16="http://schemas.microsoft.com/office/drawing/2014/main" id="{22C138C4-8AE6-4180-A5D4-08C9DD7F49E7}"/>
                </a:ext>
              </a:extLst>
            </p:cNvPr>
            <p:cNvSpPr>
              <a:spLocks noChangeArrowheads="1"/>
            </p:cNvSpPr>
            <p:nvPr/>
          </p:nvSpPr>
          <p:spPr bwMode="auto">
            <a:xfrm>
              <a:off x="5015641" y="1288442"/>
              <a:ext cx="178285" cy="90179"/>
            </a:xfrm>
            <a:prstGeom prst="ellipse">
              <a:avLst/>
            </a:pr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10" name="Oval 60">
              <a:extLst>
                <a:ext uri="{FF2B5EF4-FFF2-40B4-BE49-F238E27FC236}">
                  <a16:creationId xmlns:a16="http://schemas.microsoft.com/office/drawing/2014/main" id="{64728557-645A-4C02-9191-A32F540B9C63}"/>
                </a:ext>
              </a:extLst>
            </p:cNvPr>
            <p:cNvSpPr>
              <a:spLocks noChangeArrowheads="1"/>
            </p:cNvSpPr>
            <p:nvPr/>
          </p:nvSpPr>
          <p:spPr bwMode="auto">
            <a:xfrm>
              <a:off x="5044664" y="1303989"/>
              <a:ext cx="119203" cy="60119"/>
            </a:xfrm>
            <a:prstGeom prst="ellipse">
              <a:avLst/>
            </a:pr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11" name="Freeform 61">
              <a:extLst>
                <a:ext uri="{FF2B5EF4-FFF2-40B4-BE49-F238E27FC236}">
                  <a16:creationId xmlns:a16="http://schemas.microsoft.com/office/drawing/2014/main" id="{B316D65F-4482-4402-B52E-E3850F017AE8}"/>
                </a:ext>
              </a:extLst>
            </p:cNvPr>
            <p:cNvSpPr>
              <a:spLocks/>
            </p:cNvSpPr>
            <p:nvPr/>
          </p:nvSpPr>
          <p:spPr bwMode="auto">
            <a:xfrm>
              <a:off x="5069541" y="1373438"/>
              <a:ext cx="59083" cy="58046"/>
            </a:xfrm>
            <a:custGeom>
              <a:avLst/>
              <a:gdLst>
                <a:gd name="T0" fmla="*/ 24 w 24"/>
                <a:gd name="T1" fmla="*/ 1 h 23"/>
                <a:gd name="T2" fmla="*/ 24 w 24"/>
                <a:gd name="T3" fmla="*/ 22 h 23"/>
                <a:gd name="T4" fmla="*/ 14 w 24"/>
                <a:gd name="T5" fmla="*/ 23 h 23"/>
                <a:gd name="T6" fmla="*/ 0 w 24"/>
                <a:gd name="T7" fmla="*/ 22 h 23"/>
                <a:gd name="T8" fmla="*/ 0 w 24"/>
                <a:gd name="T9" fmla="*/ 0 h 23"/>
                <a:gd name="T10" fmla="*/ 14 w 24"/>
                <a:gd name="T11" fmla="*/ 2 h 23"/>
                <a:gd name="T12" fmla="*/ 24 w 24"/>
                <a:gd name="T13" fmla="*/ 1 h 23"/>
              </a:gdLst>
              <a:ahLst/>
              <a:cxnLst>
                <a:cxn ang="0">
                  <a:pos x="T0" y="T1"/>
                </a:cxn>
                <a:cxn ang="0">
                  <a:pos x="T2" y="T3"/>
                </a:cxn>
                <a:cxn ang="0">
                  <a:pos x="T4" y="T5"/>
                </a:cxn>
                <a:cxn ang="0">
                  <a:pos x="T6" y="T7"/>
                </a:cxn>
                <a:cxn ang="0">
                  <a:pos x="T8" y="T9"/>
                </a:cxn>
                <a:cxn ang="0">
                  <a:pos x="T10" y="T11"/>
                </a:cxn>
                <a:cxn ang="0">
                  <a:pos x="T12" y="T13"/>
                </a:cxn>
              </a:cxnLst>
              <a:rect l="0" t="0" r="r" b="b"/>
              <a:pathLst>
                <a:path w="24" h="23">
                  <a:moveTo>
                    <a:pt x="24" y="1"/>
                  </a:moveTo>
                  <a:cubicBezTo>
                    <a:pt x="24" y="22"/>
                    <a:pt x="24" y="22"/>
                    <a:pt x="24" y="22"/>
                  </a:cubicBezTo>
                  <a:cubicBezTo>
                    <a:pt x="21" y="23"/>
                    <a:pt x="17" y="23"/>
                    <a:pt x="14" y="23"/>
                  </a:cubicBezTo>
                  <a:cubicBezTo>
                    <a:pt x="9" y="23"/>
                    <a:pt x="5" y="22"/>
                    <a:pt x="0" y="22"/>
                  </a:cubicBezTo>
                  <a:cubicBezTo>
                    <a:pt x="0" y="0"/>
                    <a:pt x="0" y="0"/>
                    <a:pt x="0" y="0"/>
                  </a:cubicBezTo>
                  <a:cubicBezTo>
                    <a:pt x="5" y="1"/>
                    <a:pt x="9" y="2"/>
                    <a:pt x="14" y="2"/>
                  </a:cubicBezTo>
                  <a:cubicBezTo>
                    <a:pt x="17" y="2"/>
                    <a:pt x="21" y="1"/>
                    <a:pt x="24" y="1"/>
                  </a:cubicBezTo>
                  <a:close/>
                </a:path>
              </a:pathLst>
            </a:cu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12" name="Freeform 62">
              <a:extLst>
                <a:ext uri="{FF2B5EF4-FFF2-40B4-BE49-F238E27FC236}">
                  <a16:creationId xmlns:a16="http://schemas.microsoft.com/office/drawing/2014/main" id="{582F04AF-063C-495C-99B3-792F170EDF28}"/>
                </a:ext>
              </a:extLst>
            </p:cNvPr>
            <p:cNvSpPr>
              <a:spLocks/>
            </p:cNvSpPr>
            <p:nvPr/>
          </p:nvSpPr>
          <p:spPr bwMode="auto">
            <a:xfrm>
              <a:off x="5069541" y="1445996"/>
              <a:ext cx="59083" cy="54937"/>
            </a:xfrm>
            <a:custGeom>
              <a:avLst/>
              <a:gdLst>
                <a:gd name="T0" fmla="*/ 24 w 24"/>
                <a:gd name="T1" fmla="*/ 0 h 22"/>
                <a:gd name="T2" fmla="*/ 24 w 24"/>
                <a:gd name="T3" fmla="*/ 21 h 22"/>
                <a:gd name="T4" fmla="*/ 14 w 24"/>
                <a:gd name="T5" fmla="*/ 22 h 22"/>
                <a:gd name="T6" fmla="*/ 0 w 24"/>
                <a:gd name="T7" fmla="*/ 21 h 22"/>
                <a:gd name="T8" fmla="*/ 0 w 24"/>
                <a:gd name="T9" fmla="*/ 0 h 22"/>
                <a:gd name="T10" fmla="*/ 14 w 24"/>
                <a:gd name="T11" fmla="*/ 1 h 22"/>
                <a:gd name="T12" fmla="*/ 24 w 24"/>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24" y="0"/>
                  </a:moveTo>
                  <a:cubicBezTo>
                    <a:pt x="24" y="21"/>
                    <a:pt x="24" y="21"/>
                    <a:pt x="24" y="21"/>
                  </a:cubicBezTo>
                  <a:cubicBezTo>
                    <a:pt x="21" y="22"/>
                    <a:pt x="17" y="22"/>
                    <a:pt x="14" y="22"/>
                  </a:cubicBezTo>
                  <a:cubicBezTo>
                    <a:pt x="9" y="22"/>
                    <a:pt x="5" y="22"/>
                    <a:pt x="0" y="21"/>
                  </a:cubicBezTo>
                  <a:cubicBezTo>
                    <a:pt x="0" y="0"/>
                    <a:pt x="0" y="0"/>
                    <a:pt x="0" y="0"/>
                  </a:cubicBezTo>
                  <a:cubicBezTo>
                    <a:pt x="5" y="0"/>
                    <a:pt x="9" y="1"/>
                    <a:pt x="14" y="1"/>
                  </a:cubicBezTo>
                  <a:cubicBezTo>
                    <a:pt x="17" y="1"/>
                    <a:pt x="21" y="1"/>
                    <a:pt x="24" y="0"/>
                  </a:cubicBezTo>
                  <a:close/>
                </a:path>
              </a:pathLst>
            </a:cu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13" name="Freeform 63">
              <a:extLst>
                <a:ext uri="{FF2B5EF4-FFF2-40B4-BE49-F238E27FC236}">
                  <a16:creationId xmlns:a16="http://schemas.microsoft.com/office/drawing/2014/main" id="{019E3A0B-330D-43C6-9BAF-3776AB45EF17}"/>
                </a:ext>
              </a:extLst>
            </p:cNvPr>
            <p:cNvSpPr>
              <a:spLocks/>
            </p:cNvSpPr>
            <p:nvPr/>
          </p:nvSpPr>
          <p:spPr bwMode="auto">
            <a:xfrm>
              <a:off x="5069541" y="1516481"/>
              <a:ext cx="59083" cy="54937"/>
            </a:xfrm>
            <a:custGeom>
              <a:avLst/>
              <a:gdLst>
                <a:gd name="T0" fmla="*/ 14 w 24"/>
                <a:gd name="T1" fmla="*/ 1 h 22"/>
                <a:gd name="T2" fmla="*/ 24 w 24"/>
                <a:gd name="T3" fmla="*/ 0 h 22"/>
                <a:gd name="T4" fmla="*/ 24 w 24"/>
                <a:gd name="T5" fmla="*/ 21 h 22"/>
                <a:gd name="T6" fmla="*/ 14 w 24"/>
                <a:gd name="T7" fmla="*/ 22 h 22"/>
                <a:gd name="T8" fmla="*/ 0 w 24"/>
                <a:gd name="T9" fmla="*/ 21 h 22"/>
                <a:gd name="T10" fmla="*/ 0 w 24"/>
                <a:gd name="T11" fmla="*/ 0 h 22"/>
                <a:gd name="T12" fmla="*/ 14 w 24"/>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14" y="1"/>
                  </a:moveTo>
                  <a:cubicBezTo>
                    <a:pt x="17" y="1"/>
                    <a:pt x="21" y="1"/>
                    <a:pt x="24" y="0"/>
                  </a:cubicBezTo>
                  <a:cubicBezTo>
                    <a:pt x="24" y="21"/>
                    <a:pt x="24" y="21"/>
                    <a:pt x="24" y="21"/>
                  </a:cubicBezTo>
                  <a:cubicBezTo>
                    <a:pt x="21" y="22"/>
                    <a:pt x="17" y="22"/>
                    <a:pt x="14" y="22"/>
                  </a:cubicBezTo>
                  <a:cubicBezTo>
                    <a:pt x="9" y="22"/>
                    <a:pt x="5" y="22"/>
                    <a:pt x="0" y="21"/>
                  </a:cubicBezTo>
                  <a:cubicBezTo>
                    <a:pt x="0" y="0"/>
                    <a:pt x="0" y="0"/>
                    <a:pt x="0" y="0"/>
                  </a:cubicBezTo>
                  <a:cubicBezTo>
                    <a:pt x="5" y="0"/>
                    <a:pt x="9" y="1"/>
                    <a:pt x="14" y="1"/>
                  </a:cubicBezTo>
                  <a:close/>
                </a:path>
              </a:pathLst>
            </a:custGeom>
            <a:grpFill/>
            <a:ln w="9525">
              <a:solidFill>
                <a:srgbClr val="F8F8F8"/>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grpSp>
      <p:sp>
        <p:nvSpPr>
          <p:cNvPr id="215" name="Rectangle 214">
            <a:extLst>
              <a:ext uri="{FF2B5EF4-FFF2-40B4-BE49-F238E27FC236}">
                <a16:creationId xmlns:a16="http://schemas.microsoft.com/office/drawing/2014/main" id="{E760E7C5-DBAC-4E25-B1BF-0137903C0D25}"/>
              </a:ext>
            </a:extLst>
          </p:cNvPr>
          <p:cNvSpPr/>
          <p:nvPr/>
        </p:nvSpPr>
        <p:spPr>
          <a:xfrm>
            <a:off x="9134246" y="5493688"/>
            <a:ext cx="2674086" cy="848950"/>
          </a:xfrm>
          <a:prstGeom prst="rect">
            <a:avLst/>
          </a:prstGeom>
        </p:spPr>
        <p:txBody>
          <a:bodyPr wrap="square">
            <a:spAutoFit/>
          </a:bodyPr>
          <a:lstStyle/>
          <a:p>
            <a:pPr marL="0" marR="0" lvl="0" indent="0" defTabSz="914354" eaLnBrk="1" fontAlgn="base" latinLnBrk="0" hangingPunct="1">
              <a:lnSpc>
                <a:spcPct val="90000"/>
              </a:lnSpc>
              <a:spcBef>
                <a:spcPts val="300"/>
              </a:spcBef>
              <a:spcAft>
                <a:spcPts val="200"/>
              </a:spcAft>
              <a:buClrTx/>
              <a:buSzTx/>
              <a:buFontTx/>
              <a:buNone/>
              <a:tabLst/>
              <a:defRPr/>
            </a:pPr>
            <a:r>
              <a:rPr kumimoji="0" lang="en-US" sz="1400" b="1" i="0" u="none" strike="noStrike" kern="0" cap="none" spc="51" normalizeH="0" baseline="0" noProof="0">
                <a:ln>
                  <a:noFill/>
                </a:ln>
                <a:solidFill>
                  <a:schemeClr val="accent2"/>
                </a:solidFill>
                <a:effectLst/>
                <a:uLnTx/>
                <a:uFillTx/>
                <a:latin typeface="Arial" charset="0"/>
                <a:ea typeface="Open Sans Light" panose="020B0306030504020204" pitchFamily="34" charset="0"/>
                <a:cs typeface="Open Sans Light" panose="020B0306030504020204" pitchFamily="34" charset="0"/>
              </a:rPr>
              <a:t>Accessibility</a:t>
            </a:r>
          </a:p>
          <a:p>
            <a:pPr marL="0" marR="0" lvl="0" indent="0" defTabSz="914354" eaLnBrk="1" fontAlgn="base" latinLnBrk="0" hangingPunct="1">
              <a:lnSpc>
                <a:spcPct val="90000"/>
              </a:lnSpc>
              <a:spcBef>
                <a:spcPts val="300"/>
              </a:spcBef>
              <a:spcAft>
                <a:spcPts val="200"/>
              </a:spcAft>
              <a:buClrTx/>
              <a:buSzTx/>
              <a:buFontTx/>
              <a:buNone/>
              <a:tabLst/>
              <a:defRPr/>
            </a:pPr>
            <a:r>
              <a:rPr kumimoji="0" lang="en-US" sz="1200" b="0" i="0" u="none" strike="noStrike" kern="0" cap="none" spc="0" normalizeH="0" baseline="0" noProof="0">
                <a:ln>
                  <a:noFill/>
                </a:ln>
                <a:solidFill>
                  <a:srgbClr val="000000">
                    <a:lumMod val="75000"/>
                    <a:lumOff val="25000"/>
                  </a:srgbClr>
                </a:solidFill>
                <a:effectLst/>
                <a:uLnTx/>
                <a:uFillTx/>
                <a:latin typeface="Arial" charset="0"/>
                <a:ea typeface="Open Sans Light" panose="020B0306030504020204" pitchFamily="34" charset="0"/>
                <a:cs typeface="Open Sans Light" panose="020B0306030504020204" pitchFamily="34" charset="0"/>
              </a:rPr>
              <a:t>Employees working across the state and agencies will have a more consistent, simplified experience</a:t>
            </a:r>
          </a:p>
        </p:txBody>
      </p:sp>
      <p:grpSp>
        <p:nvGrpSpPr>
          <p:cNvPr id="216" name="Group 41">
            <a:extLst>
              <a:ext uri="{FF2B5EF4-FFF2-40B4-BE49-F238E27FC236}">
                <a16:creationId xmlns:a16="http://schemas.microsoft.com/office/drawing/2014/main" id="{8DB7F231-9BB3-4278-893A-6B4A59E89972}"/>
              </a:ext>
            </a:extLst>
          </p:cNvPr>
          <p:cNvGrpSpPr>
            <a:grpSpLocks noChangeAspect="1"/>
          </p:cNvGrpSpPr>
          <p:nvPr/>
        </p:nvGrpSpPr>
        <p:grpSpPr bwMode="auto">
          <a:xfrm>
            <a:off x="9312985" y="5069292"/>
            <a:ext cx="397177" cy="396299"/>
            <a:chOff x="5002" y="2041"/>
            <a:chExt cx="452" cy="451"/>
          </a:xfrm>
          <a:solidFill>
            <a:schemeClr val="accent2"/>
          </a:solidFill>
        </p:grpSpPr>
        <p:sp>
          <p:nvSpPr>
            <p:cNvPr id="217" name="Freeform 42">
              <a:extLst>
                <a:ext uri="{FF2B5EF4-FFF2-40B4-BE49-F238E27FC236}">
                  <a16:creationId xmlns:a16="http://schemas.microsoft.com/office/drawing/2014/main" id="{D63ABF59-7FAC-43FE-957A-BF2FBA6A90E6}"/>
                </a:ext>
              </a:extLst>
            </p:cNvPr>
            <p:cNvSpPr>
              <a:spLocks noEditPoints="1"/>
            </p:cNvSpPr>
            <p:nvPr/>
          </p:nvSpPr>
          <p:spPr bwMode="auto">
            <a:xfrm>
              <a:off x="5002" y="2041"/>
              <a:ext cx="452" cy="451"/>
            </a:xfrm>
            <a:custGeom>
              <a:avLst/>
              <a:gdLst>
                <a:gd name="T0" fmla="*/ 0 w 188"/>
                <a:gd name="T1" fmla="*/ 94 h 188"/>
                <a:gd name="T2" fmla="*/ 20 w 188"/>
                <a:gd name="T3" fmla="*/ 150 h 188"/>
                <a:gd name="T4" fmla="*/ 32 w 188"/>
                <a:gd name="T5" fmla="*/ 139 h 188"/>
                <a:gd name="T6" fmla="*/ 49 w 188"/>
                <a:gd name="T7" fmla="*/ 126 h 188"/>
                <a:gd name="T8" fmla="*/ 59 w 188"/>
                <a:gd name="T9" fmla="*/ 98 h 188"/>
                <a:gd name="T10" fmla="*/ 60 w 188"/>
                <a:gd name="T11" fmla="*/ 94 h 188"/>
                <a:gd name="T12" fmla="*/ 85 w 188"/>
                <a:gd name="T13" fmla="*/ 82 h 188"/>
                <a:gd name="T14" fmla="*/ 103 w 188"/>
                <a:gd name="T15" fmla="*/ 90 h 188"/>
                <a:gd name="T16" fmla="*/ 127 w 188"/>
                <a:gd name="T17" fmla="*/ 79 h 188"/>
                <a:gd name="T18" fmla="*/ 128 w 188"/>
                <a:gd name="T19" fmla="*/ 94 h 188"/>
                <a:gd name="T20" fmla="*/ 124 w 188"/>
                <a:gd name="T21" fmla="*/ 163 h 188"/>
                <a:gd name="T22" fmla="*/ 107 w 188"/>
                <a:gd name="T23" fmla="*/ 177 h 188"/>
                <a:gd name="T24" fmla="*/ 94 w 188"/>
                <a:gd name="T25" fmla="*/ 171 h 188"/>
                <a:gd name="T26" fmla="*/ 94 w 188"/>
                <a:gd name="T27" fmla="*/ 188 h 188"/>
                <a:gd name="T28" fmla="*/ 94 w 188"/>
                <a:gd name="T29" fmla="*/ 0 h 188"/>
                <a:gd name="T30" fmla="*/ 17 w 188"/>
                <a:gd name="T31" fmla="*/ 94 h 188"/>
                <a:gd name="T32" fmla="*/ 44 w 188"/>
                <a:gd name="T33" fmla="*/ 74 h 188"/>
                <a:gd name="T34" fmla="*/ 44 w 188"/>
                <a:gd name="T35" fmla="*/ 114 h 188"/>
                <a:gd name="T36" fmla="*/ 47 w 188"/>
                <a:gd name="T37" fmla="*/ 57 h 188"/>
                <a:gd name="T38" fmla="*/ 58 w 188"/>
                <a:gd name="T39" fmla="*/ 26 h 188"/>
                <a:gd name="T40" fmla="*/ 85 w 188"/>
                <a:gd name="T41" fmla="*/ 65 h 188"/>
                <a:gd name="T42" fmla="*/ 85 w 188"/>
                <a:gd name="T43" fmla="*/ 20 h 188"/>
                <a:gd name="T44" fmla="*/ 103 w 188"/>
                <a:gd name="T45" fmla="*/ 65 h 188"/>
                <a:gd name="T46" fmla="*/ 125 w 188"/>
                <a:gd name="T47" fmla="*/ 62 h 188"/>
                <a:gd name="T48" fmla="*/ 130 w 188"/>
                <a:gd name="T49" fmla="*/ 26 h 188"/>
                <a:gd name="T50" fmla="*/ 141 w 188"/>
                <a:gd name="T51" fmla="*/ 57 h 188"/>
                <a:gd name="T52" fmla="*/ 130 w 188"/>
                <a:gd name="T53" fmla="*/ 162 h 188"/>
                <a:gd name="T54" fmla="*/ 156 w 188"/>
                <a:gd name="T55" fmla="*/ 139 h 188"/>
                <a:gd name="T56" fmla="*/ 144 w 188"/>
                <a:gd name="T57" fmla="*/ 114 h 188"/>
                <a:gd name="T58" fmla="*/ 144 w 188"/>
                <a:gd name="T59" fmla="*/ 74 h 188"/>
                <a:gd name="T60" fmla="*/ 171 w 188"/>
                <a:gd name="T61" fmla="*/ 94 h 188"/>
                <a:gd name="T62" fmla="*/ 144 w 188"/>
                <a:gd name="T63" fmla="*/ 11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188">
                  <a:moveTo>
                    <a:pt x="94" y="0"/>
                  </a:moveTo>
                  <a:cubicBezTo>
                    <a:pt x="42" y="0"/>
                    <a:pt x="0" y="42"/>
                    <a:pt x="0" y="94"/>
                  </a:cubicBezTo>
                  <a:cubicBezTo>
                    <a:pt x="0" y="115"/>
                    <a:pt x="7" y="134"/>
                    <a:pt x="19" y="150"/>
                  </a:cubicBezTo>
                  <a:cubicBezTo>
                    <a:pt x="19" y="150"/>
                    <a:pt x="19" y="150"/>
                    <a:pt x="20" y="150"/>
                  </a:cubicBezTo>
                  <a:cubicBezTo>
                    <a:pt x="22" y="150"/>
                    <a:pt x="27" y="147"/>
                    <a:pt x="34" y="142"/>
                  </a:cubicBezTo>
                  <a:cubicBezTo>
                    <a:pt x="33" y="141"/>
                    <a:pt x="33" y="140"/>
                    <a:pt x="32" y="139"/>
                  </a:cubicBezTo>
                  <a:cubicBezTo>
                    <a:pt x="35" y="137"/>
                    <a:pt x="39" y="135"/>
                    <a:pt x="43" y="133"/>
                  </a:cubicBezTo>
                  <a:cubicBezTo>
                    <a:pt x="45" y="131"/>
                    <a:pt x="47" y="129"/>
                    <a:pt x="49" y="126"/>
                  </a:cubicBezTo>
                  <a:cubicBezTo>
                    <a:pt x="45" y="122"/>
                    <a:pt x="43" y="115"/>
                    <a:pt x="45" y="109"/>
                  </a:cubicBezTo>
                  <a:cubicBezTo>
                    <a:pt x="47" y="103"/>
                    <a:pt x="52" y="99"/>
                    <a:pt x="59" y="98"/>
                  </a:cubicBezTo>
                  <a:cubicBezTo>
                    <a:pt x="60" y="97"/>
                    <a:pt x="60" y="97"/>
                    <a:pt x="60" y="97"/>
                  </a:cubicBezTo>
                  <a:cubicBezTo>
                    <a:pt x="60" y="96"/>
                    <a:pt x="60" y="95"/>
                    <a:pt x="60" y="94"/>
                  </a:cubicBezTo>
                  <a:cubicBezTo>
                    <a:pt x="60" y="89"/>
                    <a:pt x="60" y="84"/>
                    <a:pt x="61" y="79"/>
                  </a:cubicBezTo>
                  <a:cubicBezTo>
                    <a:pt x="68" y="80"/>
                    <a:pt x="77" y="82"/>
                    <a:pt x="85" y="82"/>
                  </a:cubicBezTo>
                  <a:cubicBezTo>
                    <a:pt x="85" y="93"/>
                    <a:pt x="85" y="93"/>
                    <a:pt x="85" y="93"/>
                  </a:cubicBezTo>
                  <a:cubicBezTo>
                    <a:pt x="103" y="90"/>
                    <a:pt x="103" y="90"/>
                    <a:pt x="103" y="90"/>
                  </a:cubicBezTo>
                  <a:cubicBezTo>
                    <a:pt x="103" y="82"/>
                    <a:pt x="103" y="82"/>
                    <a:pt x="103" y="82"/>
                  </a:cubicBezTo>
                  <a:cubicBezTo>
                    <a:pt x="111" y="82"/>
                    <a:pt x="120" y="80"/>
                    <a:pt x="127" y="79"/>
                  </a:cubicBezTo>
                  <a:cubicBezTo>
                    <a:pt x="128" y="84"/>
                    <a:pt x="128" y="89"/>
                    <a:pt x="128" y="94"/>
                  </a:cubicBezTo>
                  <a:cubicBezTo>
                    <a:pt x="128" y="94"/>
                    <a:pt x="128" y="94"/>
                    <a:pt x="128" y="94"/>
                  </a:cubicBezTo>
                  <a:cubicBezTo>
                    <a:pt x="132" y="98"/>
                    <a:pt x="133" y="103"/>
                    <a:pt x="133" y="108"/>
                  </a:cubicBezTo>
                  <a:cubicBezTo>
                    <a:pt x="124" y="163"/>
                    <a:pt x="124" y="163"/>
                    <a:pt x="124" y="163"/>
                  </a:cubicBezTo>
                  <a:cubicBezTo>
                    <a:pt x="123" y="169"/>
                    <a:pt x="118" y="174"/>
                    <a:pt x="112" y="176"/>
                  </a:cubicBezTo>
                  <a:cubicBezTo>
                    <a:pt x="110" y="177"/>
                    <a:pt x="109" y="177"/>
                    <a:pt x="107" y="177"/>
                  </a:cubicBezTo>
                  <a:cubicBezTo>
                    <a:pt x="102" y="177"/>
                    <a:pt x="98" y="175"/>
                    <a:pt x="95" y="172"/>
                  </a:cubicBezTo>
                  <a:cubicBezTo>
                    <a:pt x="94" y="171"/>
                    <a:pt x="94" y="171"/>
                    <a:pt x="94" y="171"/>
                  </a:cubicBezTo>
                  <a:cubicBezTo>
                    <a:pt x="88" y="176"/>
                    <a:pt x="79" y="181"/>
                    <a:pt x="69" y="185"/>
                  </a:cubicBezTo>
                  <a:cubicBezTo>
                    <a:pt x="77" y="187"/>
                    <a:pt x="85" y="188"/>
                    <a:pt x="94" y="188"/>
                  </a:cubicBezTo>
                  <a:cubicBezTo>
                    <a:pt x="146" y="188"/>
                    <a:pt x="188" y="146"/>
                    <a:pt x="188" y="94"/>
                  </a:cubicBezTo>
                  <a:cubicBezTo>
                    <a:pt x="188" y="42"/>
                    <a:pt x="146" y="0"/>
                    <a:pt x="94" y="0"/>
                  </a:cubicBezTo>
                  <a:close/>
                  <a:moveTo>
                    <a:pt x="23" y="125"/>
                  </a:moveTo>
                  <a:cubicBezTo>
                    <a:pt x="19" y="115"/>
                    <a:pt x="17" y="105"/>
                    <a:pt x="17" y="94"/>
                  </a:cubicBezTo>
                  <a:cubicBezTo>
                    <a:pt x="17" y="83"/>
                    <a:pt x="19" y="73"/>
                    <a:pt x="23" y="63"/>
                  </a:cubicBezTo>
                  <a:cubicBezTo>
                    <a:pt x="29" y="67"/>
                    <a:pt x="36" y="71"/>
                    <a:pt x="44" y="74"/>
                  </a:cubicBezTo>
                  <a:cubicBezTo>
                    <a:pt x="43" y="80"/>
                    <a:pt x="43" y="87"/>
                    <a:pt x="43" y="94"/>
                  </a:cubicBezTo>
                  <a:cubicBezTo>
                    <a:pt x="43" y="101"/>
                    <a:pt x="43" y="108"/>
                    <a:pt x="44" y="114"/>
                  </a:cubicBezTo>
                  <a:cubicBezTo>
                    <a:pt x="36" y="117"/>
                    <a:pt x="29" y="121"/>
                    <a:pt x="23" y="125"/>
                  </a:cubicBezTo>
                  <a:close/>
                  <a:moveTo>
                    <a:pt x="47" y="57"/>
                  </a:moveTo>
                  <a:cubicBezTo>
                    <a:pt x="41" y="54"/>
                    <a:pt x="36" y="52"/>
                    <a:pt x="32" y="49"/>
                  </a:cubicBezTo>
                  <a:cubicBezTo>
                    <a:pt x="39" y="39"/>
                    <a:pt x="48" y="31"/>
                    <a:pt x="58" y="26"/>
                  </a:cubicBezTo>
                  <a:cubicBezTo>
                    <a:pt x="53" y="35"/>
                    <a:pt x="50" y="45"/>
                    <a:pt x="47" y="57"/>
                  </a:cubicBezTo>
                  <a:close/>
                  <a:moveTo>
                    <a:pt x="85" y="65"/>
                  </a:moveTo>
                  <a:cubicBezTo>
                    <a:pt x="78" y="64"/>
                    <a:pt x="70" y="63"/>
                    <a:pt x="63" y="62"/>
                  </a:cubicBezTo>
                  <a:cubicBezTo>
                    <a:pt x="68" y="41"/>
                    <a:pt x="76" y="26"/>
                    <a:pt x="85" y="20"/>
                  </a:cubicBezTo>
                  <a:lnTo>
                    <a:pt x="85" y="65"/>
                  </a:lnTo>
                  <a:close/>
                  <a:moveTo>
                    <a:pt x="103" y="65"/>
                  </a:moveTo>
                  <a:cubicBezTo>
                    <a:pt x="103" y="20"/>
                    <a:pt x="103" y="20"/>
                    <a:pt x="103" y="20"/>
                  </a:cubicBezTo>
                  <a:cubicBezTo>
                    <a:pt x="112" y="26"/>
                    <a:pt x="120" y="41"/>
                    <a:pt x="125" y="62"/>
                  </a:cubicBezTo>
                  <a:cubicBezTo>
                    <a:pt x="118" y="63"/>
                    <a:pt x="110" y="64"/>
                    <a:pt x="103" y="65"/>
                  </a:cubicBezTo>
                  <a:close/>
                  <a:moveTo>
                    <a:pt x="130" y="26"/>
                  </a:moveTo>
                  <a:cubicBezTo>
                    <a:pt x="140" y="31"/>
                    <a:pt x="149" y="39"/>
                    <a:pt x="156" y="49"/>
                  </a:cubicBezTo>
                  <a:cubicBezTo>
                    <a:pt x="152" y="52"/>
                    <a:pt x="147" y="54"/>
                    <a:pt x="141" y="57"/>
                  </a:cubicBezTo>
                  <a:cubicBezTo>
                    <a:pt x="138" y="45"/>
                    <a:pt x="135" y="35"/>
                    <a:pt x="130" y="26"/>
                  </a:cubicBezTo>
                  <a:close/>
                  <a:moveTo>
                    <a:pt x="130" y="162"/>
                  </a:moveTo>
                  <a:cubicBezTo>
                    <a:pt x="135" y="154"/>
                    <a:pt x="138" y="143"/>
                    <a:pt x="141" y="131"/>
                  </a:cubicBezTo>
                  <a:cubicBezTo>
                    <a:pt x="147" y="134"/>
                    <a:pt x="152" y="136"/>
                    <a:pt x="156" y="139"/>
                  </a:cubicBezTo>
                  <a:cubicBezTo>
                    <a:pt x="149" y="149"/>
                    <a:pt x="140" y="157"/>
                    <a:pt x="130" y="162"/>
                  </a:cubicBezTo>
                  <a:close/>
                  <a:moveTo>
                    <a:pt x="144" y="114"/>
                  </a:moveTo>
                  <a:cubicBezTo>
                    <a:pt x="145" y="108"/>
                    <a:pt x="145" y="101"/>
                    <a:pt x="145" y="94"/>
                  </a:cubicBezTo>
                  <a:cubicBezTo>
                    <a:pt x="145" y="87"/>
                    <a:pt x="145" y="80"/>
                    <a:pt x="144" y="74"/>
                  </a:cubicBezTo>
                  <a:cubicBezTo>
                    <a:pt x="152" y="71"/>
                    <a:pt x="159" y="67"/>
                    <a:pt x="165" y="63"/>
                  </a:cubicBezTo>
                  <a:cubicBezTo>
                    <a:pt x="169" y="73"/>
                    <a:pt x="171" y="83"/>
                    <a:pt x="171" y="94"/>
                  </a:cubicBezTo>
                  <a:cubicBezTo>
                    <a:pt x="171" y="105"/>
                    <a:pt x="169" y="115"/>
                    <a:pt x="165" y="125"/>
                  </a:cubicBezTo>
                  <a:cubicBezTo>
                    <a:pt x="159" y="121"/>
                    <a:pt x="152" y="117"/>
                    <a:pt x="144"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18" name="Freeform 43">
              <a:extLst>
                <a:ext uri="{FF2B5EF4-FFF2-40B4-BE49-F238E27FC236}">
                  <a16:creationId xmlns:a16="http://schemas.microsoft.com/office/drawing/2014/main" id="{72430DD5-E927-4E0C-9F19-DC737F7E9C96}"/>
                </a:ext>
              </a:extLst>
            </p:cNvPr>
            <p:cNvSpPr>
              <a:spLocks noEditPoints="1"/>
            </p:cNvSpPr>
            <p:nvPr/>
          </p:nvSpPr>
          <p:spPr bwMode="auto">
            <a:xfrm>
              <a:off x="5009" y="2274"/>
              <a:ext cx="293" cy="208"/>
            </a:xfrm>
            <a:custGeom>
              <a:avLst/>
              <a:gdLst>
                <a:gd name="T0" fmla="*/ 98 w 122"/>
                <a:gd name="T1" fmla="*/ 69 h 87"/>
                <a:gd name="T2" fmla="*/ 104 w 122"/>
                <a:gd name="T3" fmla="*/ 71 h 87"/>
                <a:gd name="T4" fmla="*/ 106 w 122"/>
                <a:gd name="T5" fmla="*/ 71 h 87"/>
                <a:gd name="T6" fmla="*/ 112 w 122"/>
                <a:gd name="T7" fmla="*/ 64 h 87"/>
                <a:gd name="T8" fmla="*/ 121 w 122"/>
                <a:gd name="T9" fmla="*/ 10 h 87"/>
                <a:gd name="T10" fmla="*/ 119 w 122"/>
                <a:gd name="T11" fmla="*/ 3 h 87"/>
                <a:gd name="T12" fmla="*/ 111 w 122"/>
                <a:gd name="T13" fmla="*/ 0 h 87"/>
                <a:gd name="T14" fmla="*/ 57 w 122"/>
                <a:gd name="T15" fmla="*/ 9 h 87"/>
                <a:gd name="T16" fmla="*/ 50 w 122"/>
                <a:gd name="T17" fmla="*/ 15 h 87"/>
                <a:gd name="T18" fmla="*/ 52 w 122"/>
                <a:gd name="T19" fmla="*/ 23 h 87"/>
                <a:gd name="T20" fmla="*/ 58 w 122"/>
                <a:gd name="T21" fmla="*/ 29 h 87"/>
                <a:gd name="T22" fmla="*/ 16 w 122"/>
                <a:gd name="T23" fmla="*/ 62 h 87"/>
                <a:gd name="T24" fmla="*/ 13 w 122"/>
                <a:gd name="T25" fmla="*/ 61 h 87"/>
                <a:gd name="T26" fmla="*/ 3 w 122"/>
                <a:gd name="T27" fmla="*/ 64 h 87"/>
                <a:gd name="T28" fmla="*/ 4 w 122"/>
                <a:gd name="T29" fmla="*/ 75 h 87"/>
                <a:gd name="T30" fmla="*/ 33 w 122"/>
                <a:gd name="T31" fmla="*/ 87 h 87"/>
                <a:gd name="T32" fmla="*/ 92 w 122"/>
                <a:gd name="T33" fmla="*/ 63 h 87"/>
                <a:gd name="T34" fmla="*/ 98 w 122"/>
                <a:gd name="T35" fmla="*/ 69 h 87"/>
                <a:gd name="T36" fmla="*/ 33 w 122"/>
                <a:gd name="T37" fmla="*/ 78 h 87"/>
                <a:gd name="T38" fmla="*/ 10 w 122"/>
                <a:gd name="T39" fmla="*/ 69 h 87"/>
                <a:gd name="T40" fmla="*/ 16 w 122"/>
                <a:gd name="T41" fmla="*/ 71 h 87"/>
                <a:gd name="T42" fmla="*/ 67 w 122"/>
                <a:gd name="T43" fmla="*/ 31 h 87"/>
                <a:gd name="T44" fmla="*/ 69 w 122"/>
                <a:gd name="T45" fmla="*/ 28 h 87"/>
                <a:gd name="T46" fmla="*/ 58 w 122"/>
                <a:gd name="T47" fmla="*/ 17 h 87"/>
                <a:gd name="T48" fmla="*/ 113 w 122"/>
                <a:gd name="T49" fmla="*/ 9 h 87"/>
                <a:gd name="T50" fmla="*/ 104 w 122"/>
                <a:gd name="T51" fmla="*/ 63 h 87"/>
                <a:gd name="T52" fmla="*/ 93 w 122"/>
                <a:gd name="T53" fmla="*/ 52 h 87"/>
                <a:gd name="T54" fmla="*/ 90 w 122"/>
                <a:gd name="T55" fmla="*/ 54 h 87"/>
                <a:gd name="T56" fmla="*/ 33 w 122"/>
                <a:gd name="T57" fmla="*/ 7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87">
                  <a:moveTo>
                    <a:pt x="98" y="69"/>
                  </a:moveTo>
                  <a:cubicBezTo>
                    <a:pt x="99" y="71"/>
                    <a:pt x="102" y="71"/>
                    <a:pt x="104" y="71"/>
                  </a:cubicBezTo>
                  <a:cubicBezTo>
                    <a:pt x="105" y="71"/>
                    <a:pt x="106" y="71"/>
                    <a:pt x="106" y="71"/>
                  </a:cubicBezTo>
                  <a:cubicBezTo>
                    <a:pt x="110" y="70"/>
                    <a:pt x="112" y="67"/>
                    <a:pt x="112" y="64"/>
                  </a:cubicBezTo>
                  <a:cubicBezTo>
                    <a:pt x="121" y="10"/>
                    <a:pt x="121" y="10"/>
                    <a:pt x="121" y="10"/>
                  </a:cubicBezTo>
                  <a:cubicBezTo>
                    <a:pt x="122" y="7"/>
                    <a:pt x="121" y="4"/>
                    <a:pt x="119" y="3"/>
                  </a:cubicBezTo>
                  <a:cubicBezTo>
                    <a:pt x="117" y="1"/>
                    <a:pt x="114" y="0"/>
                    <a:pt x="111" y="0"/>
                  </a:cubicBezTo>
                  <a:cubicBezTo>
                    <a:pt x="57" y="9"/>
                    <a:pt x="57" y="9"/>
                    <a:pt x="57" y="9"/>
                  </a:cubicBezTo>
                  <a:cubicBezTo>
                    <a:pt x="54" y="9"/>
                    <a:pt x="51" y="12"/>
                    <a:pt x="50" y="15"/>
                  </a:cubicBezTo>
                  <a:cubicBezTo>
                    <a:pt x="49" y="18"/>
                    <a:pt x="50" y="21"/>
                    <a:pt x="52" y="23"/>
                  </a:cubicBezTo>
                  <a:cubicBezTo>
                    <a:pt x="58" y="29"/>
                    <a:pt x="58" y="29"/>
                    <a:pt x="58" y="29"/>
                  </a:cubicBezTo>
                  <a:cubicBezTo>
                    <a:pt x="45" y="45"/>
                    <a:pt x="27" y="62"/>
                    <a:pt x="16" y="62"/>
                  </a:cubicBezTo>
                  <a:cubicBezTo>
                    <a:pt x="15" y="62"/>
                    <a:pt x="14" y="62"/>
                    <a:pt x="13" y="61"/>
                  </a:cubicBezTo>
                  <a:cubicBezTo>
                    <a:pt x="10" y="60"/>
                    <a:pt x="5" y="61"/>
                    <a:pt x="3" y="64"/>
                  </a:cubicBezTo>
                  <a:cubicBezTo>
                    <a:pt x="0" y="68"/>
                    <a:pt x="1" y="72"/>
                    <a:pt x="4" y="75"/>
                  </a:cubicBezTo>
                  <a:cubicBezTo>
                    <a:pt x="11" y="83"/>
                    <a:pt x="21" y="87"/>
                    <a:pt x="33" y="87"/>
                  </a:cubicBezTo>
                  <a:cubicBezTo>
                    <a:pt x="56" y="87"/>
                    <a:pt x="80" y="72"/>
                    <a:pt x="92" y="63"/>
                  </a:cubicBezTo>
                  <a:lnTo>
                    <a:pt x="98" y="69"/>
                  </a:lnTo>
                  <a:close/>
                  <a:moveTo>
                    <a:pt x="33" y="78"/>
                  </a:moveTo>
                  <a:cubicBezTo>
                    <a:pt x="24" y="78"/>
                    <a:pt x="16" y="75"/>
                    <a:pt x="10" y="69"/>
                  </a:cubicBezTo>
                  <a:cubicBezTo>
                    <a:pt x="12" y="70"/>
                    <a:pt x="14" y="71"/>
                    <a:pt x="16" y="71"/>
                  </a:cubicBezTo>
                  <a:cubicBezTo>
                    <a:pt x="36" y="71"/>
                    <a:pt x="62" y="38"/>
                    <a:pt x="67" y="31"/>
                  </a:cubicBezTo>
                  <a:cubicBezTo>
                    <a:pt x="69" y="28"/>
                    <a:pt x="69" y="28"/>
                    <a:pt x="69" y="28"/>
                  </a:cubicBezTo>
                  <a:cubicBezTo>
                    <a:pt x="58" y="17"/>
                    <a:pt x="58" y="17"/>
                    <a:pt x="58" y="17"/>
                  </a:cubicBezTo>
                  <a:cubicBezTo>
                    <a:pt x="113" y="9"/>
                    <a:pt x="113" y="9"/>
                    <a:pt x="113" y="9"/>
                  </a:cubicBezTo>
                  <a:cubicBezTo>
                    <a:pt x="104" y="63"/>
                    <a:pt x="104" y="63"/>
                    <a:pt x="104" y="63"/>
                  </a:cubicBezTo>
                  <a:cubicBezTo>
                    <a:pt x="93" y="52"/>
                    <a:pt x="93" y="52"/>
                    <a:pt x="93" y="52"/>
                  </a:cubicBezTo>
                  <a:cubicBezTo>
                    <a:pt x="90" y="54"/>
                    <a:pt x="90" y="54"/>
                    <a:pt x="90" y="54"/>
                  </a:cubicBezTo>
                  <a:cubicBezTo>
                    <a:pt x="83" y="60"/>
                    <a:pt x="56" y="78"/>
                    <a:pt x="33"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grpSp>
      <p:sp>
        <p:nvSpPr>
          <p:cNvPr id="220" name="Rectangle 219">
            <a:extLst>
              <a:ext uri="{FF2B5EF4-FFF2-40B4-BE49-F238E27FC236}">
                <a16:creationId xmlns:a16="http://schemas.microsoft.com/office/drawing/2014/main" id="{C1AF505B-68C8-4DB9-9582-664E4046C5D3}"/>
              </a:ext>
            </a:extLst>
          </p:cNvPr>
          <p:cNvSpPr/>
          <p:nvPr/>
        </p:nvSpPr>
        <p:spPr>
          <a:xfrm>
            <a:off x="9134245" y="3975820"/>
            <a:ext cx="2674087" cy="848950"/>
          </a:xfrm>
          <a:prstGeom prst="rect">
            <a:avLst/>
          </a:prstGeom>
        </p:spPr>
        <p:txBody>
          <a:bodyPr wrap="square">
            <a:spAutoFit/>
          </a:bodyPr>
          <a:lstStyle/>
          <a:p>
            <a:pPr marL="0" marR="0" lvl="0" indent="0" defTabSz="914354" eaLnBrk="1" fontAlgn="base" latinLnBrk="0" hangingPunct="1">
              <a:lnSpc>
                <a:spcPct val="90000"/>
              </a:lnSpc>
              <a:spcBef>
                <a:spcPts val="300"/>
              </a:spcBef>
              <a:spcAft>
                <a:spcPts val="200"/>
              </a:spcAft>
              <a:buClrTx/>
              <a:buSzTx/>
              <a:buFontTx/>
              <a:buNone/>
              <a:tabLst/>
              <a:defRPr/>
            </a:pPr>
            <a:r>
              <a:rPr lang="en-US" sz="1400" b="1" kern="0" spc="51">
                <a:solidFill>
                  <a:schemeClr val="accent2"/>
                </a:solidFill>
                <a:latin typeface="Arial" charset="0"/>
                <a:ea typeface="Open Sans Light" panose="020B0306030504020204" pitchFamily="34" charset="0"/>
                <a:cs typeface="Open Sans Light" panose="020B0306030504020204" pitchFamily="34" charset="0"/>
              </a:rPr>
              <a:t>Robust Data</a:t>
            </a:r>
            <a:endParaRPr kumimoji="0" lang="en-US" sz="1400" b="1" i="0" u="none" strike="noStrike" kern="0" cap="none" spc="51" normalizeH="0" baseline="0" noProof="0">
              <a:ln>
                <a:noFill/>
              </a:ln>
              <a:solidFill>
                <a:schemeClr val="accent2"/>
              </a:solidFill>
              <a:effectLst/>
              <a:uLnTx/>
              <a:uFillTx/>
              <a:latin typeface="Arial" charset="0"/>
              <a:ea typeface="Open Sans Light" panose="020B0306030504020204" pitchFamily="34" charset="0"/>
              <a:cs typeface="Open Sans Light" panose="020B0306030504020204" pitchFamily="34" charset="0"/>
            </a:endParaRPr>
          </a:p>
          <a:p>
            <a:pPr marL="0" marR="0" lvl="0" indent="0" defTabSz="914354" eaLnBrk="1" fontAlgn="base" latinLnBrk="0" hangingPunct="1">
              <a:lnSpc>
                <a:spcPct val="90000"/>
              </a:lnSpc>
              <a:spcBef>
                <a:spcPts val="300"/>
              </a:spcBef>
              <a:spcAft>
                <a:spcPts val="200"/>
              </a:spcAft>
              <a:buClrTx/>
              <a:buSzTx/>
              <a:buFontTx/>
              <a:buNone/>
              <a:tabLst/>
              <a:defRPr/>
            </a:pPr>
            <a:r>
              <a:rPr kumimoji="0" lang="en-US" sz="1200" i="0" u="none" strike="noStrike" kern="0" cap="none" spc="0" normalizeH="0" baseline="0" noProof="0">
                <a:ln>
                  <a:noFill/>
                </a:ln>
                <a:solidFill>
                  <a:srgbClr val="000000">
                    <a:lumMod val="75000"/>
                    <a:lumOff val="25000"/>
                  </a:srgbClr>
                </a:solidFill>
                <a:effectLst/>
                <a:uLnTx/>
                <a:uFillTx/>
                <a:latin typeface="Arial" charset="0"/>
                <a:ea typeface="Open Sans Light" panose="020B0306030504020204" pitchFamily="34" charset="0"/>
                <a:cs typeface="Open Sans Light" panose="020B0306030504020204" pitchFamily="34" charset="0"/>
              </a:rPr>
              <a:t>Data quality </a:t>
            </a:r>
            <a:r>
              <a:rPr lang="en-US" sz="1200" kern="0">
                <a:solidFill>
                  <a:srgbClr val="000000">
                    <a:lumMod val="75000"/>
                    <a:lumOff val="25000"/>
                  </a:srgbClr>
                </a:solidFill>
                <a:latin typeface="Arial" charset="0"/>
                <a:ea typeface="Open Sans Light" panose="020B0306030504020204" pitchFamily="34" charset="0"/>
                <a:cs typeface="Open Sans Light" panose="020B0306030504020204" pitchFamily="34" charset="0"/>
              </a:rPr>
              <a:t>will be improved and provide </a:t>
            </a:r>
            <a:r>
              <a:rPr kumimoji="0" lang="en-US" sz="1200" i="0" u="none" strike="noStrike" kern="0" cap="none" spc="0" normalizeH="0" baseline="0" noProof="0">
                <a:ln>
                  <a:noFill/>
                </a:ln>
                <a:solidFill>
                  <a:srgbClr val="000000">
                    <a:lumMod val="75000"/>
                    <a:lumOff val="25000"/>
                  </a:srgbClr>
                </a:solidFill>
                <a:effectLst/>
                <a:uLnTx/>
                <a:uFillTx/>
                <a:latin typeface="Arial" charset="0"/>
                <a:ea typeface="Open Sans Light" panose="020B0306030504020204" pitchFamily="34" charset="0"/>
                <a:cs typeface="Open Sans Light" panose="020B0306030504020204" pitchFamily="34" charset="0"/>
              </a:rPr>
              <a:t>transparency in terms of spans, layers and levels</a:t>
            </a:r>
          </a:p>
        </p:txBody>
      </p:sp>
      <p:sp>
        <p:nvSpPr>
          <p:cNvPr id="225" name="Rectangle 224">
            <a:extLst>
              <a:ext uri="{FF2B5EF4-FFF2-40B4-BE49-F238E27FC236}">
                <a16:creationId xmlns:a16="http://schemas.microsoft.com/office/drawing/2014/main" id="{844FE5A7-65FC-40C5-9EDC-BF051E4D9EE2}"/>
              </a:ext>
            </a:extLst>
          </p:cNvPr>
          <p:cNvSpPr/>
          <p:nvPr/>
        </p:nvSpPr>
        <p:spPr>
          <a:xfrm>
            <a:off x="6645046" y="3975819"/>
            <a:ext cx="2438400" cy="848950"/>
          </a:xfrm>
          <a:prstGeom prst="rect">
            <a:avLst/>
          </a:prstGeom>
        </p:spPr>
        <p:txBody>
          <a:bodyPr wrap="square">
            <a:spAutoFit/>
          </a:bodyPr>
          <a:lstStyle/>
          <a:p>
            <a:pPr marL="0" marR="0" lvl="0" indent="0" defTabSz="914354" eaLnBrk="1" fontAlgn="base" latinLnBrk="0" hangingPunct="1">
              <a:lnSpc>
                <a:spcPct val="90000"/>
              </a:lnSpc>
              <a:spcBef>
                <a:spcPts val="300"/>
              </a:spcBef>
              <a:spcAft>
                <a:spcPts val="200"/>
              </a:spcAft>
              <a:buClrTx/>
              <a:buSzTx/>
              <a:buFontTx/>
              <a:buNone/>
              <a:tabLst/>
              <a:defRPr/>
            </a:pPr>
            <a:r>
              <a:rPr kumimoji="0" lang="en-US" sz="1400" b="1" i="0" u="none" strike="noStrike" kern="0" cap="none" spc="51" normalizeH="0" baseline="0" noProof="0">
                <a:ln>
                  <a:noFill/>
                </a:ln>
                <a:solidFill>
                  <a:schemeClr val="accent2"/>
                </a:solidFill>
                <a:effectLst/>
                <a:uLnTx/>
                <a:uFillTx/>
                <a:latin typeface="Arial" charset="0"/>
                <a:ea typeface="Open Sans Light" panose="020B0306030504020204" pitchFamily="34" charset="0"/>
                <a:cs typeface="Open Sans Light" panose="020B0306030504020204" pitchFamily="34" charset="0"/>
              </a:rPr>
              <a:t>Centralized Records</a:t>
            </a:r>
          </a:p>
          <a:p>
            <a:pPr marL="0" marR="0" lvl="0" indent="0" defTabSz="914354" eaLnBrk="1" fontAlgn="base" latinLnBrk="0" hangingPunct="1">
              <a:lnSpc>
                <a:spcPct val="90000"/>
              </a:lnSpc>
              <a:spcBef>
                <a:spcPts val="300"/>
              </a:spcBef>
              <a:spcAft>
                <a:spcPts val="200"/>
              </a:spcAft>
              <a:buClrTx/>
              <a:buSzTx/>
              <a:buFontTx/>
              <a:buNone/>
              <a:tabLst/>
              <a:defRPr/>
            </a:pPr>
            <a:r>
              <a:rPr kumimoji="0" lang="en-US" sz="1200" b="0" i="0" u="none" strike="noStrike" kern="0" cap="none" spc="0" normalizeH="0" baseline="0" noProof="0">
                <a:ln>
                  <a:noFill/>
                </a:ln>
                <a:solidFill>
                  <a:srgbClr val="000000">
                    <a:lumMod val="75000"/>
                    <a:lumOff val="25000"/>
                  </a:srgbClr>
                </a:solidFill>
                <a:effectLst/>
                <a:uLnTx/>
                <a:uFillTx/>
                <a:latin typeface="Arial" charset="0"/>
                <a:ea typeface="Open Sans Light" panose="020B0306030504020204" pitchFamily="34" charset="0"/>
                <a:cs typeface="Open Sans Light" panose="020B0306030504020204" pitchFamily="34" charset="0"/>
              </a:rPr>
              <a:t>Workday provides a single source of truth for employee data to be leveraged enterprise-wide</a:t>
            </a:r>
          </a:p>
        </p:txBody>
      </p:sp>
      <p:grpSp>
        <p:nvGrpSpPr>
          <p:cNvPr id="226" name="Group 90">
            <a:extLst>
              <a:ext uri="{FF2B5EF4-FFF2-40B4-BE49-F238E27FC236}">
                <a16:creationId xmlns:a16="http://schemas.microsoft.com/office/drawing/2014/main" id="{96790669-92D4-435E-B86A-CFB11D1796DA}"/>
              </a:ext>
            </a:extLst>
          </p:cNvPr>
          <p:cNvGrpSpPr>
            <a:grpSpLocks noChangeAspect="1"/>
          </p:cNvGrpSpPr>
          <p:nvPr/>
        </p:nvGrpSpPr>
        <p:grpSpPr bwMode="auto">
          <a:xfrm>
            <a:off x="6767559" y="3625615"/>
            <a:ext cx="537887" cy="303452"/>
            <a:chOff x="3577" y="1403"/>
            <a:chExt cx="491" cy="277"/>
          </a:xfrm>
          <a:solidFill>
            <a:schemeClr val="accent2"/>
          </a:solidFill>
        </p:grpSpPr>
        <p:sp>
          <p:nvSpPr>
            <p:cNvPr id="227" name="Oval 91">
              <a:extLst>
                <a:ext uri="{FF2B5EF4-FFF2-40B4-BE49-F238E27FC236}">
                  <a16:creationId xmlns:a16="http://schemas.microsoft.com/office/drawing/2014/main" id="{AC3E8B6F-60B1-4D4D-BFAC-472F8B8C7BE5}"/>
                </a:ext>
              </a:extLst>
            </p:cNvPr>
            <p:cNvSpPr>
              <a:spLocks noChangeArrowheads="1"/>
            </p:cNvSpPr>
            <p:nvPr/>
          </p:nvSpPr>
          <p:spPr bwMode="auto">
            <a:xfrm>
              <a:off x="3606" y="1403"/>
              <a:ext cx="98" cy="9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28" name="Oval 92">
              <a:extLst>
                <a:ext uri="{FF2B5EF4-FFF2-40B4-BE49-F238E27FC236}">
                  <a16:creationId xmlns:a16="http://schemas.microsoft.com/office/drawing/2014/main" id="{0C3FED95-CEAF-4A4F-863C-743105F60555}"/>
                </a:ext>
              </a:extLst>
            </p:cNvPr>
            <p:cNvSpPr>
              <a:spLocks noChangeArrowheads="1"/>
            </p:cNvSpPr>
            <p:nvPr/>
          </p:nvSpPr>
          <p:spPr bwMode="auto">
            <a:xfrm>
              <a:off x="3619" y="1417"/>
              <a:ext cx="72" cy="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29" name="Freeform 93">
              <a:extLst>
                <a:ext uri="{FF2B5EF4-FFF2-40B4-BE49-F238E27FC236}">
                  <a16:creationId xmlns:a16="http://schemas.microsoft.com/office/drawing/2014/main" id="{9EE42C6D-EF5A-4A89-AF4D-4E63574D0327}"/>
                </a:ext>
              </a:extLst>
            </p:cNvPr>
            <p:cNvSpPr>
              <a:spLocks/>
            </p:cNvSpPr>
            <p:nvPr/>
          </p:nvSpPr>
          <p:spPr bwMode="auto">
            <a:xfrm>
              <a:off x="3577" y="1499"/>
              <a:ext cx="156" cy="75"/>
            </a:xfrm>
            <a:custGeom>
              <a:avLst/>
              <a:gdLst>
                <a:gd name="T0" fmla="*/ 213 w 284"/>
                <a:gd name="T1" fmla="*/ 0 h 135"/>
                <a:gd name="T2" fmla="*/ 190 w 284"/>
                <a:gd name="T3" fmla="*/ 15 h 135"/>
                <a:gd name="T4" fmla="*/ 260 w 284"/>
                <a:gd name="T5" fmla="*/ 111 h 135"/>
                <a:gd name="T6" fmla="*/ 24 w 284"/>
                <a:gd name="T7" fmla="*/ 111 h 135"/>
                <a:gd name="T8" fmla="*/ 94 w 284"/>
                <a:gd name="T9" fmla="*/ 15 h 135"/>
                <a:gd name="T10" fmla="*/ 71 w 284"/>
                <a:gd name="T11" fmla="*/ 0 h 135"/>
                <a:gd name="T12" fmla="*/ 0 w 284"/>
                <a:gd name="T13" fmla="*/ 123 h 135"/>
                <a:gd name="T14" fmla="*/ 0 w 284"/>
                <a:gd name="T15" fmla="*/ 135 h 135"/>
                <a:gd name="T16" fmla="*/ 284 w 284"/>
                <a:gd name="T17" fmla="*/ 135 h 135"/>
                <a:gd name="T18" fmla="*/ 284 w 284"/>
                <a:gd name="T19" fmla="*/ 123 h 135"/>
                <a:gd name="T20" fmla="*/ 213 w 284"/>
                <a:gd name="T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135">
                  <a:moveTo>
                    <a:pt x="213" y="0"/>
                  </a:moveTo>
                  <a:cubicBezTo>
                    <a:pt x="206" y="6"/>
                    <a:pt x="198" y="11"/>
                    <a:pt x="190" y="15"/>
                  </a:cubicBezTo>
                  <a:cubicBezTo>
                    <a:pt x="228" y="32"/>
                    <a:pt x="256" y="68"/>
                    <a:pt x="260" y="111"/>
                  </a:cubicBezTo>
                  <a:cubicBezTo>
                    <a:pt x="24" y="111"/>
                    <a:pt x="24" y="111"/>
                    <a:pt x="24" y="111"/>
                  </a:cubicBezTo>
                  <a:cubicBezTo>
                    <a:pt x="29" y="68"/>
                    <a:pt x="56" y="32"/>
                    <a:pt x="94" y="15"/>
                  </a:cubicBezTo>
                  <a:cubicBezTo>
                    <a:pt x="86" y="11"/>
                    <a:pt x="78" y="6"/>
                    <a:pt x="71" y="0"/>
                  </a:cubicBezTo>
                  <a:cubicBezTo>
                    <a:pt x="29" y="25"/>
                    <a:pt x="0" y="71"/>
                    <a:pt x="0" y="123"/>
                  </a:cubicBezTo>
                  <a:cubicBezTo>
                    <a:pt x="0" y="135"/>
                    <a:pt x="0" y="135"/>
                    <a:pt x="0" y="135"/>
                  </a:cubicBezTo>
                  <a:cubicBezTo>
                    <a:pt x="284" y="135"/>
                    <a:pt x="284" y="135"/>
                    <a:pt x="284" y="135"/>
                  </a:cubicBezTo>
                  <a:cubicBezTo>
                    <a:pt x="284" y="123"/>
                    <a:pt x="284" y="123"/>
                    <a:pt x="284" y="123"/>
                  </a:cubicBezTo>
                  <a:cubicBezTo>
                    <a:pt x="284" y="71"/>
                    <a:pt x="256" y="25"/>
                    <a:pt x="2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30" name="Oval 94">
              <a:extLst>
                <a:ext uri="{FF2B5EF4-FFF2-40B4-BE49-F238E27FC236}">
                  <a16:creationId xmlns:a16="http://schemas.microsoft.com/office/drawing/2014/main" id="{5C88BFAB-4256-481A-BF69-DC75E584B5AD}"/>
                </a:ext>
              </a:extLst>
            </p:cNvPr>
            <p:cNvSpPr>
              <a:spLocks noChangeArrowheads="1"/>
            </p:cNvSpPr>
            <p:nvPr/>
          </p:nvSpPr>
          <p:spPr bwMode="auto">
            <a:xfrm>
              <a:off x="3771" y="1403"/>
              <a:ext cx="98" cy="9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31" name="Oval 95">
              <a:extLst>
                <a:ext uri="{FF2B5EF4-FFF2-40B4-BE49-F238E27FC236}">
                  <a16:creationId xmlns:a16="http://schemas.microsoft.com/office/drawing/2014/main" id="{53293D1D-1297-4A54-AE35-F59C7FCB0DC5}"/>
                </a:ext>
              </a:extLst>
            </p:cNvPr>
            <p:cNvSpPr>
              <a:spLocks noChangeArrowheads="1"/>
            </p:cNvSpPr>
            <p:nvPr/>
          </p:nvSpPr>
          <p:spPr bwMode="auto">
            <a:xfrm>
              <a:off x="3784" y="1417"/>
              <a:ext cx="72" cy="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32" name="Freeform 96">
              <a:extLst>
                <a:ext uri="{FF2B5EF4-FFF2-40B4-BE49-F238E27FC236}">
                  <a16:creationId xmlns:a16="http://schemas.microsoft.com/office/drawing/2014/main" id="{2D729B1B-6AF7-4219-ACB4-AF97E7BB3E3B}"/>
                </a:ext>
              </a:extLst>
            </p:cNvPr>
            <p:cNvSpPr>
              <a:spLocks/>
            </p:cNvSpPr>
            <p:nvPr/>
          </p:nvSpPr>
          <p:spPr bwMode="auto">
            <a:xfrm>
              <a:off x="3742" y="1499"/>
              <a:ext cx="156" cy="75"/>
            </a:xfrm>
            <a:custGeom>
              <a:avLst/>
              <a:gdLst>
                <a:gd name="T0" fmla="*/ 213 w 284"/>
                <a:gd name="T1" fmla="*/ 0 h 135"/>
                <a:gd name="T2" fmla="*/ 190 w 284"/>
                <a:gd name="T3" fmla="*/ 15 h 135"/>
                <a:gd name="T4" fmla="*/ 260 w 284"/>
                <a:gd name="T5" fmla="*/ 111 h 135"/>
                <a:gd name="T6" fmla="*/ 24 w 284"/>
                <a:gd name="T7" fmla="*/ 111 h 135"/>
                <a:gd name="T8" fmla="*/ 94 w 284"/>
                <a:gd name="T9" fmla="*/ 15 h 135"/>
                <a:gd name="T10" fmla="*/ 71 w 284"/>
                <a:gd name="T11" fmla="*/ 0 h 135"/>
                <a:gd name="T12" fmla="*/ 0 w 284"/>
                <a:gd name="T13" fmla="*/ 123 h 135"/>
                <a:gd name="T14" fmla="*/ 0 w 284"/>
                <a:gd name="T15" fmla="*/ 135 h 135"/>
                <a:gd name="T16" fmla="*/ 284 w 284"/>
                <a:gd name="T17" fmla="*/ 135 h 135"/>
                <a:gd name="T18" fmla="*/ 284 w 284"/>
                <a:gd name="T19" fmla="*/ 123 h 135"/>
                <a:gd name="T20" fmla="*/ 213 w 284"/>
                <a:gd name="T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135">
                  <a:moveTo>
                    <a:pt x="213" y="0"/>
                  </a:moveTo>
                  <a:cubicBezTo>
                    <a:pt x="206" y="6"/>
                    <a:pt x="198" y="11"/>
                    <a:pt x="190" y="15"/>
                  </a:cubicBezTo>
                  <a:cubicBezTo>
                    <a:pt x="228" y="32"/>
                    <a:pt x="256" y="68"/>
                    <a:pt x="260" y="111"/>
                  </a:cubicBezTo>
                  <a:cubicBezTo>
                    <a:pt x="24" y="111"/>
                    <a:pt x="24" y="111"/>
                    <a:pt x="24" y="111"/>
                  </a:cubicBezTo>
                  <a:cubicBezTo>
                    <a:pt x="29" y="68"/>
                    <a:pt x="56" y="32"/>
                    <a:pt x="94" y="15"/>
                  </a:cubicBezTo>
                  <a:cubicBezTo>
                    <a:pt x="86" y="11"/>
                    <a:pt x="78" y="6"/>
                    <a:pt x="71" y="0"/>
                  </a:cubicBezTo>
                  <a:cubicBezTo>
                    <a:pt x="29" y="25"/>
                    <a:pt x="0" y="71"/>
                    <a:pt x="0" y="123"/>
                  </a:cubicBezTo>
                  <a:cubicBezTo>
                    <a:pt x="0" y="135"/>
                    <a:pt x="0" y="135"/>
                    <a:pt x="0" y="135"/>
                  </a:cubicBezTo>
                  <a:cubicBezTo>
                    <a:pt x="284" y="135"/>
                    <a:pt x="284" y="135"/>
                    <a:pt x="284" y="135"/>
                  </a:cubicBezTo>
                  <a:cubicBezTo>
                    <a:pt x="284" y="123"/>
                    <a:pt x="284" y="123"/>
                    <a:pt x="284" y="123"/>
                  </a:cubicBezTo>
                  <a:cubicBezTo>
                    <a:pt x="284" y="71"/>
                    <a:pt x="256" y="25"/>
                    <a:pt x="2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33" name="Oval 97">
              <a:extLst>
                <a:ext uri="{FF2B5EF4-FFF2-40B4-BE49-F238E27FC236}">
                  <a16:creationId xmlns:a16="http://schemas.microsoft.com/office/drawing/2014/main" id="{D2558248-D321-4070-AD91-0EC2519F9740}"/>
                </a:ext>
              </a:extLst>
            </p:cNvPr>
            <p:cNvSpPr>
              <a:spLocks noChangeArrowheads="1"/>
            </p:cNvSpPr>
            <p:nvPr/>
          </p:nvSpPr>
          <p:spPr bwMode="auto">
            <a:xfrm>
              <a:off x="3940" y="1403"/>
              <a:ext cx="98" cy="9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34" name="Oval 98">
              <a:extLst>
                <a:ext uri="{FF2B5EF4-FFF2-40B4-BE49-F238E27FC236}">
                  <a16:creationId xmlns:a16="http://schemas.microsoft.com/office/drawing/2014/main" id="{0CC149BC-4D85-4D85-A6BA-624C4CF848D1}"/>
                </a:ext>
              </a:extLst>
            </p:cNvPr>
            <p:cNvSpPr>
              <a:spLocks noChangeArrowheads="1"/>
            </p:cNvSpPr>
            <p:nvPr/>
          </p:nvSpPr>
          <p:spPr bwMode="auto">
            <a:xfrm>
              <a:off x="3954" y="1417"/>
              <a:ext cx="71" cy="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35" name="Freeform 99">
              <a:extLst>
                <a:ext uri="{FF2B5EF4-FFF2-40B4-BE49-F238E27FC236}">
                  <a16:creationId xmlns:a16="http://schemas.microsoft.com/office/drawing/2014/main" id="{675CBC87-BC72-4FFA-84FC-7278CBB06957}"/>
                </a:ext>
              </a:extLst>
            </p:cNvPr>
            <p:cNvSpPr>
              <a:spLocks/>
            </p:cNvSpPr>
            <p:nvPr/>
          </p:nvSpPr>
          <p:spPr bwMode="auto">
            <a:xfrm>
              <a:off x="3911" y="1499"/>
              <a:ext cx="157" cy="75"/>
            </a:xfrm>
            <a:custGeom>
              <a:avLst/>
              <a:gdLst>
                <a:gd name="T0" fmla="*/ 213 w 284"/>
                <a:gd name="T1" fmla="*/ 0 h 135"/>
                <a:gd name="T2" fmla="*/ 190 w 284"/>
                <a:gd name="T3" fmla="*/ 15 h 135"/>
                <a:gd name="T4" fmla="*/ 259 w 284"/>
                <a:gd name="T5" fmla="*/ 111 h 135"/>
                <a:gd name="T6" fmla="*/ 24 w 284"/>
                <a:gd name="T7" fmla="*/ 111 h 135"/>
                <a:gd name="T8" fmla="*/ 94 w 284"/>
                <a:gd name="T9" fmla="*/ 15 h 135"/>
                <a:gd name="T10" fmla="*/ 71 w 284"/>
                <a:gd name="T11" fmla="*/ 0 h 135"/>
                <a:gd name="T12" fmla="*/ 0 w 284"/>
                <a:gd name="T13" fmla="*/ 123 h 135"/>
                <a:gd name="T14" fmla="*/ 0 w 284"/>
                <a:gd name="T15" fmla="*/ 135 h 135"/>
                <a:gd name="T16" fmla="*/ 284 w 284"/>
                <a:gd name="T17" fmla="*/ 135 h 135"/>
                <a:gd name="T18" fmla="*/ 284 w 284"/>
                <a:gd name="T19" fmla="*/ 123 h 135"/>
                <a:gd name="T20" fmla="*/ 213 w 284"/>
                <a:gd name="T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135">
                  <a:moveTo>
                    <a:pt x="213" y="0"/>
                  </a:moveTo>
                  <a:cubicBezTo>
                    <a:pt x="206" y="6"/>
                    <a:pt x="198" y="11"/>
                    <a:pt x="190" y="15"/>
                  </a:cubicBezTo>
                  <a:cubicBezTo>
                    <a:pt x="228" y="32"/>
                    <a:pt x="255" y="68"/>
                    <a:pt x="259" y="111"/>
                  </a:cubicBezTo>
                  <a:cubicBezTo>
                    <a:pt x="24" y="111"/>
                    <a:pt x="24" y="111"/>
                    <a:pt x="24" y="111"/>
                  </a:cubicBezTo>
                  <a:cubicBezTo>
                    <a:pt x="28" y="68"/>
                    <a:pt x="56" y="32"/>
                    <a:pt x="94" y="15"/>
                  </a:cubicBezTo>
                  <a:cubicBezTo>
                    <a:pt x="85" y="11"/>
                    <a:pt x="78" y="6"/>
                    <a:pt x="71" y="0"/>
                  </a:cubicBezTo>
                  <a:cubicBezTo>
                    <a:pt x="28" y="25"/>
                    <a:pt x="0" y="71"/>
                    <a:pt x="0" y="123"/>
                  </a:cubicBezTo>
                  <a:cubicBezTo>
                    <a:pt x="0" y="135"/>
                    <a:pt x="0" y="135"/>
                    <a:pt x="0" y="135"/>
                  </a:cubicBezTo>
                  <a:cubicBezTo>
                    <a:pt x="284" y="135"/>
                    <a:pt x="284" y="135"/>
                    <a:pt x="284" y="135"/>
                  </a:cubicBezTo>
                  <a:cubicBezTo>
                    <a:pt x="284" y="123"/>
                    <a:pt x="284" y="123"/>
                    <a:pt x="284" y="123"/>
                  </a:cubicBezTo>
                  <a:cubicBezTo>
                    <a:pt x="284" y="71"/>
                    <a:pt x="255" y="25"/>
                    <a:pt x="2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36" name="Oval 100">
              <a:extLst>
                <a:ext uri="{FF2B5EF4-FFF2-40B4-BE49-F238E27FC236}">
                  <a16:creationId xmlns:a16="http://schemas.microsoft.com/office/drawing/2014/main" id="{CCBEE8B2-079E-412B-B259-87667B36D2B3}"/>
                </a:ext>
              </a:extLst>
            </p:cNvPr>
            <p:cNvSpPr>
              <a:spLocks noChangeArrowheads="1"/>
            </p:cNvSpPr>
            <p:nvPr/>
          </p:nvSpPr>
          <p:spPr bwMode="auto">
            <a:xfrm>
              <a:off x="3689" y="1510"/>
              <a:ext cx="98"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37" name="Oval 101">
              <a:extLst>
                <a:ext uri="{FF2B5EF4-FFF2-40B4-BE49-F238E27FC236}">
                  <a16:creationId xmlns:a16="http://schemas.microsoft.com/office/drawing/2014/main" id="{1871870C-B0D5-4E9F-BB01-CD4E8373314D}"/>
                </a:ext>
              </a:extLst>
            </p:cNvPr>
            <p:cNvSpPr>
              <a:spLocks noChangeArrowheads="1"/>
            </p:cNvSpPr>
            <p:nvPr/>
          </p:nvSpPr>
          <p:spPr bwMode="auto">
            <a:xfrm>
              <a:off x="3702" y="1523"/>
              <a:ext cx="72"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38" name="Freeform 102">
              <a:extLst>
                <a:ext uri="{FF2B5EF4-FFF2-40B4-BE49-F238E27FC236}">
                  <a16:creationId xmlns:a16="http://schemas.microsoft.com/office/drawing/2014/main" id="{91980BB6-0C5E-429C-82DF-6CC7DC850E75}"/>
                </a:ext>
              </a:extLst>
            </p:cNvPr>
            <p:cNvSpPr>
              <a:spLocks/>
            </p:cNvSpPr>
            <p:nvPr/>
          </p:nvSpPr>
          <p:spPr bwMode="auto">
            <a:xfrm>
              <a:off x="3660" y="1606"/>
              <a:ext cx="157" cy="74"/>
            </a:xfrm>
            <a:custGeom>
              <a:avLst/>
              <a:gdLst>
                <a:gd name="T0" fmla="*/ 213 w 284"/>
                <a:gd name="T1" fmla="*/ 0 h 135"/>
                <a:gd name="T2" fmla="*/ 190 w 284"/>
                <a:gd name="T3" fmla="*/ 15 h 135"/>
                <a:gd name="T4" fmla="*/ 259 w 284"/>
                <a:gd name="T5" fmla="*/ 111 h 135"/>
                <a:gd name="T6" fmla="*/ 24 w 284"/>
                <a:gd name="T7" fmla="*/ 111 h 135"/>
                <a:gd name="T8" fmla="*/ 94 w 284"/>
                <a:gd name="T9" fmla="*/ 15 h 135"/>
                <a:gd name="T10" fmla="*/ 71 w 284"/>
                <a:gd name="T11" fmla="*/ 0 h 135"/>
                <a:gd name="T12" fmla="*/ 0 w 284"/>
                <a:gd name="T13" fmla="*/ 123 h 135"/>
                <a:gd name="T14" fmla="*/ 0 w 284"/>
                <a:gd name="T15" fmla="*/ 135 h 135"/>
                <a:gd name="T16" fmla="*/ 284 w 284"/>
                <a:gd name="T17" fmla="*/ 135 h 135"/>
                <a:gd name="T18" fmla="*/ 284 w 284"/>
                <a:gd name="T19" fmla="*/ 123 h 135"/>
                <a:gd name="T20" fmla="*/ 213 w 284"/>
                <a:gd name="T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135">
                  <a:moveTo>
                    <a:pt x="213" y="0"/>
                  </a:moveTo>
                  <a:cubicBezTo>
                    <a:pt x="206" y="6"/>
                    <a:pt x="198" y="11"/>
                    <a:pt x="190" y="15"/>
                  </a:cubicBezTo>
                  <a:cubicBezTo>
                    <a:pt x="228" y="32"/>
                    <a:pt x="255" y="68"/>
                    <a:pt x="259" y="111"/>
                  </a:cubicBezTo>
                  <a:cubicBezTo>
                    <a:pt x="24" y="111"/>
                    <a:pt x="24" y="111"/>
                    <a:pt x="24" y="111"/>
                  </a:cubicBezTo>
                  <a:cubicBezTo>
                    <a:pt x="28" y="68"/>
                    <a:pt x="56" y="32"/>
                    <a:pt x="94" y="15"/>
                  </a:cubicBezTo>
                  <a:cubicBezTo>
                    <a:pt x="85" y="11"/>
                    <a:pt x="78" y="6"/>
                    <a:pt x="71" y="0"/>
                  </a:cubicBezTo>
                  <a:cubicBezTo>
                    <a:pt x="28" y="24"/>
                    <a:pt x="0" y="70"/>
                    <a:pt x="0" y="123"/>
                  </a:cubicBezTo>
                  <a:cubicBezTo>
                    <a:pt x="0" y="135"/>
                    <a:pt x="0" y="135"/>
                    <a:pt x="0" y="135"/>
                  </a:cubicBezTo>
                  <a:cubicBezTo>
                    <a:pt x="284" y="135"/>
                    <a:pt x="284" y="135"/>
                    <a:pt x="284" y="135"/>
                  </a:cubicBezTo>
                  <a:cubicBezTo>
                    <a:pt x="284" y="123"/>
                    <a:pt x="284" y="123"/>
                    <a:pt x="284" y="123"/>
                  </a:cubicBezTo>
                  <a:cubicBezTo>
                    <a:pt x="284" y="70"/>
                    <a:pt x="255" y="24"/>
                    <a:pt x="2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39" name="Oval 103">
              <a:extLst>
                <a:ext uri="{FF2B5EF4-FFF2-40B4-BE49-F238E27FC236}">
                  <a16:creationId xmlns:a16="http://schemas.microsoft.com/office/drawing/2014/main" id="{9CDD0212-331C-4D16-81A1-23387756D1CC}"/>
                </a:ext>
              </a:extLst>
            </p:cNvPr>
            <p:cNvSpPr>
              <a:spLocks noChangeArrowheads="1"/>
            </p:cNvSpPr>
            <p:nvPr/>
          </p:nvSpPr>
          <p:spPr bwMode="auto">
            <a:xfrm>
              <a:off x="3857" y="1510"/>
              <a:ext cx="98"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40" name="Oval 104">
              <a:extLst>
                <a:ext uri="{FF2B5EF4-FFF2-40B4-BE49-F238E27FC236}">
                  <a16:creationId xmlns:a16="http://schemas.microsoft.com/office/drawing/2014/main" id="{67A2C0FF-BEEB-4784-9DB4-657F7543873F}"/>
                </a:ext>
              </a:extLst>
            </p:cNvPr>
            <p:cNvSpPr>
              <a:spLocks noChangeArrowheads="1"/>
            </p:cNvSpPr>
            <p:nvPr/>
          </p:nvSpPr>
          <p:spPr bwMode="auto">
            <a:xfrm>
              <a:off x="3870" y="1523"/>
              <a:ext cx="72"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41" name="Freeform 105">
              <a:extLst>
                <a:ext uri="{FF2B5EF4-FFF2-40B4-BE49-F238E27FC236}">
                  <a16:creationId xmlns:a16="http://schemas.microsoft.com/office/drawing/2014/main" id="{448F19A8-FD52-4BED-9105-69E947DC33AB}"/>
                </a:ext>
              </a:extLst>
            </p:cNvPr>
            <p:cNvSpPr>
              <a:spLocks/>
            </p:cNvSpPr>
            <p:nvPr/>
          </p:nvSpPr>
          <p:spPr bwMode="auto">
            <a:xfrm>
              <a:off x="3828" y="1606"/>
              <a:ext cx="157" cy="74"/>
            </a:xfrm>
            <a:custGeom>
              <a:avLst/>
              <a:gdLst>
                <a:gd name="T0" fmla="*/ 213 w 284"/>
                <a:gd name="T1" fmla="*/ 0 h 135"/>
                <a:gd name="T2" fmla="*/ 190 w 284"/>
                <a:gd name="T3" fmla="*/ 15 h 135"/>
                <a:gd name="T4" fmla="*/ 260 w 284"/>
                <a:gd name="T5" fmla="*/ 111 h 135"/>
                <a:gd name="T6" fmla="*/ 24 w 284"/>
                <a:gd name="T7" fmla="*/ 111 h 135"/>
                <a:gd name="T8" fmla="*/ 94 w 284"/>
                <a:gd name="T9" fmla="*/ 15 h 135"/>
                <a:gd name="T10" fmla="*/ 71 w 284"/>
                <a:gd name="T11" fmla="*/ 0 h 135"/>
                <a:gd name="T12" fmla="*/ 0 w 284"/>
                <a:gd name="T13" fmla="*/ 123 h 135"/>
                <a:gd name="T14" fmla="*/ 0 w 284"/>
                <a:gd name="T15" fmla="*/ 135 h 135"/>
                <a:gd name="T16" fmla="*/ 284 w 284"/>
                <a:gd name="T17" fmla="*/ 135 h 135"/>
                <a:gd name="T18" fmla="*/ 284 w 284"/>
                <a:gd name="T19" fmla="*/ 123 h 135"/>
                <a:gd name="T20" fmla="*/ 213 w 284"/>
                <a:gd name="T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135">
                  <a:moveTo>
                    <a:pt x="213" y="0"/>
                  </a:moveTo>
                  <a:cubicBezTo>
                    <a:pt x="206" y="6"/>
                    <a:pt x="198" y="11"/>
                    <a:pt x="190" y="15"/>
                  </a:cubicBezTo>
                  <a:cubicBezTo>
                    <a:pt x="228" y="32"/>
                    <a:pt x="256" y="68"/>
                    <a:pt x="260" y="111"/>
                  </a:cubicBezTo>
                  <a:cubicBezTo>
                    <a:pt x="24" y="111"/>
                    <a:pt x="24" y="111"/>
                    <a:pt x="24" y="111"/>
                  </a:cubicBezTo>
                  <a:cubicBezTo>
                    <a:pt x="29" y="68"/>
                    <a:pt x="56" y="32"/>
                    <a:pt x="94" y="15"/>
                  </a:cubicBezTo>
                  <a:cubicBezTo>
                    <a:pt x="86" y="11"/>
                    <a:pt x="78" y="6"/>
                    <a:pt x="71" y="0"/>
                  </a:cubicBezTo>
                  <a:cubicBezTo>
                    <a:pt x="29" y="24"/>
                    <a:pt x="0" y="70"/>
                    <a:pt x="0" y="123"/>
                  </a:cubicBezTo>
                  <a:cubicBezTo>
                    <a:pt x="0" y="135"/>
                    <a:pt x="0" y="135"/>
                    <a:pt x="0" y="135"/>
                  </a:cubicBezTo>
                  <a:cubicBezTo>
                    <a:pt x="284" y="135"/>
                    <a:pt x="284" y="135"/>
                    <a:pt x="284" y="135"/>
                  </a:cubicBezTo>
                  <a:cubicBezTo>
                    <a:pt x="284" y="123"/>
                    <a:pt x="284" y="123"/>
                    <a:pt x="284" y="123"/>
                  </a:cubicBezTo>
                  <a:cubicBezTo>
                    <a:pt x="284" y="70"/>
                    <a:pt x="256" y="24"/>
                    <a:pt x="2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grpSp>
      <p:sp>
        <p:nvSpPr>
          <p:cNvPr id="243" name="Rectangle 242">
            <a:extLst>
              <a:ext uri="{FF2B5EF4-FFF2-40B4-BE49-F238E27FC236}">
                <a16:creationId xmlns:a16="http://schemas.microsoft.com/office/drawing/2014/main" id="{D3424B20-19E3-4ACC-B37B-190E8D2A974F}"/>
              </a:ext>
            </a:extLst>
          </p:cNvPr>
          <p:cNvSpPr/>
          <p:nvPr/>
        </p:nvSpPr>
        <p:spPr>
          <a:xfrm>
            <a:off x="4155846" y="3975818"/>
            <a:ext cx="2438400" cy="848950"/>
          </a:xfrm>
          <a:prstGeom prst="rect">
            <a:avLst/>
          </a:prstGeom>
        </p:spPr>
        <p:txBody>
          <a:bodyPr wrap="square">
            <a:spAutoFit/>
          </a:bodyPr>
          <a:lstStyle/>
          <a:p>
            <a:pPr marL="0" marR="0" lvl="0" indent="0" defTabSz="914354" eaLnBrk="1" fontAlgn="base" latinLnBrk="0" hangingPunct="1">
              <a:lnSpc>
                <a:spcPct val="90000"/>
              </a:lnSpc>
              <a:spcBef>
                <a:spcPts val="300"/>
              </a:spcBef>
              <a:spcAft>
                <a:spcPts val="200"/>
              </a:spcAft>
              <a:buClrTx/>
              <a:buSzTx/>
              <a:buFontTx/>
              <a:buNone/>
              <a:tabLst/>
              <a:defRPr/>
            </a:pPr>
            <a:r>
              <a:rPr kumimoji="0" lang="en-US" sz="1400" b="1" i="0" u="none" strike="noStrike" kern="0" cap="none" spc="51" normalizeH="0" baseline="0" noProof="0">
                <a:ln>
                  <a:noFill/>
                </a:ln>
                <a:solidFill>
                  <a:schemeClr val="accent2"/>
                </a:solidFill>
                <a:effectLst/>
                <a:uLnTx/>
                <a:uFillTx/>
                <a:latin typeface="Arial" charset="0"/>
                <a:ea typeface="Open Sans Light" panose="020B0306030504020204" pitchFamily="34" charset="0"/>
                <a:cs typeface="Open Sans Light" panose="020B0306030504020204" pitchFamily="34" charset="0"/>
              </a:rPr>
              <a:t>Mobile Capabilities</a:t>
            </a:r>
          </a:p>
          <a:p>
            <a:pPr marL="0" marR="0" lvl="0" indent="0" defTabSz="914354" eaLnBrk="1" fontAlgn="base" latinLnBrk="0" hangingPunct="1">
              <a:lnSpc>
                <a:spcPct val="90000"/>
              </a:lnSpc>
              <a:spcBef>
                <a:spcPts val="300"/>
              </a:spcBef>
              <a:spcAft>
                <a:spcPts val="200"/>
              </a:spcAft>
              <a:buClrTx/>
              <a:buSzTx/>
              <a:buFontTx/>
              <a:buNone/>
              <a:tabLst/>
              <a:defRPr/>
            </a:pPr>
            <a:r>
              <a:rPr kumimoji="0" lang="en-US" sz="1200" b="0" i="0" u="none" strike="noStrike" kern="0" cap="none" spc="0" normalizeH="0" baseline="0" noProof="0">
                <a:ln>
                  <a:noFill/>
                </a:ln>
                <a:solidFill>
                  <a:srgbClr val="000000">
                    <a:lumMod val="75000"/>
                    <a:lumOff val="25000"/>
                  </a:srgbClr>
                </a:solidFill>
                <a:effectLst/>
                <a:uLnTx/>
                <a:uFillTx/>
                <a:latin typeface="Arial" charset="0"/>
                <a:ea typeface="Open Sans Light" panose="020B0306030504020204" pitchFamily="34" charset="0"/>
                <a:cs typeface="Open Sans Light" panose="020B0306030504020204" pitchFamily="34" charset="0"/>
              </a:rPr>
              <a:t>Employees and People Leaders can execute more transactions on-the-go</a:t>
            </a:r>
          </a:p>
        </p:txBody>
      </p:sp>
      <p:sp>
        <p:nvSpPr>
          <p:cNvPr id="250" name="Rectangle 249">
            <a:extLst>
              <a:ext uri="{FF2B5EF4-FFF2-40B4-BE49-F238E27FC236}">
                <a16:creationId xmlns:a16="http://schemas.microsoft.com/office/drawing/2014/main" id="{BAC85C78-8629-46F6-AA25-C77AFA4AD37F}"/>
              </a:ext>
            </a:extLst>
          </p:cNvPr>
          <p:cNvSpPr/>
          <p:nvPr/>
        </p:nvSpPr>
        <p:spPr>
          <a:xfrm>
            <a:off x="6645046" y="5493686"/>
            <a:ext cx="2438400" cy="848950"/>
          </a:xfrm>
          <a:prstGeom prst="rect">
            <a:avLst/>
          </a:prstGeom>
        </p:spPr>
        <p:txBody>
          <a:bodyPr wrap="square">
            <a:spAutoFit/>
          </a:bodyPr>
          <a:lstStyle/>
          <a:p>
            <a:pPr marL="0" marR="0" lvl="0" indent="0" defTabSz="914354" eaLnBrk="1" fontAlgn="base" latinLnBrk="0" hangingPunct="1">
              <a:lnSpc>
                <a:spcPct val="90000"/>
              </a:lnSpc>
              <a:spcBef>
                <a:spcPts val="300"/>
              </a:spcBef>
              <a:spcAft>
                <a:spcPts val="200"/>
              </a:spcAft>
              <a:buClrTx/>
              <a:buSzTx/>
              <a:buFontTx/>
              <a:buNone/>
              <a:tabLst/>
              <a:defRPr/>
            </a:pPr>
            <a:r>
              <a:rPr kumimoji="0" lang="en-US" sz="1400" b="1" i="0" u="none" strike="noStrike" kern="0" cap="none" spc="51" normalizeH="0" baseline="0" noProof="0">
                <a:ln>
                  <a:noFill/>
                </a:ln>
                <a:solidFill>
                  <a:schemeClr val="accent2"/>
                </a:solidFill>
                <a:effectLst/>
                <a:uLnTx/>
                <a:uFillTx/>
                <a:latin typeface="Arial" charset="0"/>
                <a:ea typeface="Open Sans Light" panose="020B0306030504020204" pitchFamily="34" charset="0"/>
                <a:cs typeface="Open Sans Light" panose="020B0306030504020204" pitchFamily="34" charset="0"/>
              </a:rPr>
              <a:t>Reduced Risk</a:t>
            </a:r>
          </a:p>
          <a:p>
            <a:pPr marL="0" marR="0" lvl="0" indent="0" defTabSz="914354" eaLnBrk="1" fontAlgn="base" latinLnBrk="0" hangingPunct="1">
              <a:lnSpc>
                <a:spcPct val="90000"/>
              </a:lnSpc>
              <a:spcBef>
                <a:spcPts val="300"/>
              </a:spcBef>
              <a:spcAft>
                <a:spcPts val="200"/>
              </a:spcAft>
              <a:buClrTx/>
              <a:buSzTx/>
              <a:buFontTx/>
              <a:buNone/>
              <a:tabLst/>
              <a:defRPr/>
            </a:pPr>
            <a:r>
              <a:rPr kumimoji="0" lang="en-US" sz="1200" i="0" u="none" strike="noStrike" kern="0" cap="none" spc="0" normalizeH="0" baseline="0" noProof="0">
                <a:ln>
                  <a:noFill/>
                </a:ln>
                <a:solidFill>
                  <a:srgbClr val="000000">
                    <a:lumMod val="75000"/>
                    <a:lumOff val="25000"/>
                  </a:srgbClr>
                </a:solidFill>
                <a:effectLst/>
                <a:uLnTx/>
                <a:uFillTx/>
                <a:latin typeface="Arial" charset="0"/>
                <a:ea typeface="Open Sans Light" panose="020B0306030504020204" pitchFamily="34" charset="0"/>
                <a:cs typeface="Open Sans Light" panose="020B0306030504020204" pitchFamily="34" charset="0"/>
              </a:rPr>
              <a:t>Streamlined systems, data and integrations enable us to reduce compliance risk</a:t>
            </a:r>
          </a:p>
        </p:txBody>
      </p:sp>
      <p:grpSp>
        <p:nvGrpSpPr>
          <p:cNvPr id="251" name="Group 51">
            <a:extLst>
              <a:ext uri="{FF2B5EF4-FFF2-40B4-BE49-F238E27FC236}">
                <a16:creationId xmlns:a16="http://schemas.microsoft.com/office/drawing/2014/main" id="{7379FD62-02F8-427F-80FC-F2261BDC4AA2}"/>
              </a:ext>
            </a:extLst>
          </p:cNvPr>
          <p:cNvGrpSpPr>
            <a:grpSpLocks noChangeAspect="1"/>
          </p:cNvGrpSpPr>
          <p:nvPr/>
        </p:nvGrpSpPr>
        <p:grpSpPr bwMode="auto">
          <a:xfrm>
            <a:off x="6781522" y="1998264"/>
            <a:ext cx="370092" cy="398868"/>
            <a:chOff x="3619" y="2160"/>
            <a:chExt cx="463" cy="499"/>
          </a:xfrm>
          <a:solidFill>
            <a:schemeClr val="accent2"/>
          </a:solidFill>
        </p:grpSpPr>
        <p:sp>
          <p:nvSpPr>
            <p:cNvPr id="252" name="Rectangle 52">
              <a:extLst>
                <a:ext uri="{FF2B5EF4-FFF2-40B4-BE49-F238E27FC236}">
                  <a16:creationId xmlns:a16="http://schemas.microsoft.com/office/drawing/2014/main" id="{6B33097C-F7C4-471E-866F-BDBACD682204}"/>
                </a:ext>
              </a:extLst>
            </p:cNvPr>
            <p:cNvSpPr>
              <a:spLocks noChangeArrowheads="1"/>
            </p:cNvSpPr>
            <p:nvPr/>
          </p:nvSpPr>
          <p:spPr bwMode="auto">
            <a:xfrm>
              <a:off x="3903" y="2579"/>
              <a:ext cx="58"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53" name="Rectangle 53">
              <a:extLst>
                <a:ext uri="{FF2B5EF4-FFF2-40B4-BE49-F238E27FC236}">
                  <a16:creationId xmlns:a16="http://schemas.microsoft.com/office/drawing/2014/main" id="{5912E81F-84F4-4325-BDC0-A110E5B0AB0D}"/>
                </a:ext>
              </a:extLst>
            </p:cNvPr>
            <p:cNvSpPr>
              <a:spLocks noChangeArrowheads="1"/>
            </p:cNvSpPr>
            <p:nvPr/>
          </p:nvSpPr>
          <p:spPr bwMode="auto">
            <a:xfrm>
              <a:off x="3903" y="2404"/>
              <a:ext cx="58" cy="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54" name="Freeform 54">
              <a:extLst>
                <a:ext uri="{FF2B5EF4-FFF2-40B4-BE49-F238E27FC236}">
                  <a16:creationId xmlns:a16="http://schemas.microsoft.com/office/drawing/2014/main" id="{C618AE70-9C56-4E96-B6AF-0CC7EC467638}"/>
                </a:ext>
              </a:extLst>
            </p:cNvPr>
            <p:cNvSpPr>
              <a:spLocks/>
            </p:cNvSpPr>
            <p:nvPr/>
          </p:nvSpPr>
          <p:spPr bwMode="auto">
            <a:xfrm>
              <a:off x="3817" y="2462"/>
              <a:ext cx="265" cy="88"/>
            </a:xfrm>
            <a:custGeom>
              <a:avLst/>
              <a:gdLst>
                <a:gd name="T0" fmla="*/ 0 w 265"/>
                <a:gd name="T1" fmla="*/ 0 h 88"/>
                <a:gd name="T2" fmla="*/ 0 w 265"/>
                <a:gd name="T3" fmla="*/ 88 h 88"/>
                <a:gd name="T4" fmla="*/ 221 w 265"/>
                <a:gd name="T5" fmla="*/ 88 h 88"/>
                <a:gd name="T6" fmla="*/ 265 w 265"/>
                <a:gd name="T7" fmla="*/ 44 h 88"/>
                <a:gd name="T8" fmla="*/ 221 w 265"/>
                <a:gd name="T9" fmla="*/ 0 h 88"/>
                <a:gd name="T10" fmla="*/ 0 w 265"/>
                <a:gd name="T11" fmla="*/ 0 h 88"/>
              </a:gdLst>
              <a:ahLst/>
              <a:cxnLst>
                <a:cxn ang="0">
                  <a:pos x="T0" y="T1"/>
                </a:cxn>
                <a:cxn ang="0">
                  <a:pos x="T2" y="T3"/>
                </a:cxn>
                <a:cxn ang="0">
                  <a:pos x="T4" y="T5"/>
                </a:cxn>
                <a:cxn ang="0">
                  <a:pos x="T6" y="T7"/>
                </a:cxn>
                <a:cxn ang="0">
                  <a:pos x="T8" y="T9"/>
                </a:cxn>
                <a:cxn ang="0">
                  <a:pos x="T10" y="T11"/>
                </a:cxn>
              </a:cxnLst>
              <a:rect l="0" t="0" r="r" b="b"/>
              <a:pathLst>
                <a:path w="265" h="88">
                  <a:moveTo>
                    <a:pt x="0" y="0"/>
                  </a:moveTo>
                  <a:lnTo>
                    <a:pt x="0" y="88"/>
                  </a:lnTo>
                  <a:lnTo>
                    <a:pt x="221" y="88"/>
                  </a:lnTo>
                  <a:lnTo>
                    <a:pt x="265" y="44"/>
                  </a:lnTo>
                  <a:lnTo>
                    <a:pt x="22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55" name="Freeform 55">
              <a:extLst>
                <a:ext uri="{FF2B5EF4-FFF2-40B4-BE49-F238E27FC236}">
                  <a16:creationId xmlns:a16="http://schemas.microsoft.com/office/drawing/2014/main" id="{9B19F7AE-5E1D-4A09-B55D-A37A24310700}"/>
                </a:ext>
              </a:extLst>
            </p:cNvPr>
            <p:cNvSpPr>
              <a:spLocks/>
            </p:cNvSpPr>
            <p:nvPr/>
          </p:nvSpPr>
          <p:spPr bwMode="auto">
            <a:xfrm>
              <a:off x="3817" y="2287"/>
              <a:ext cx="265" cy="88"/>
            </a:xfrm>
            <a:custGeom>
              <a:avLst/>
              <a:gdLst>
                <a:gd name="T0" fmla="*/ 265 w 265"/>
                <a:gd name="T1" fmla="*/ 44 h 88"/>
                <a:gd name="T2" fmla="*/ 221 w 265"/>
                <a:gd name="T3" fmla="*/ 0 h 88"/>
                <a:gd name="T4" fmla="*/ 0 w 265"/>
                <a:gd name="T5" fmla="*/ 0 h 88"/>
                <a:gd name="T6" fmla="*/ 0 w 265"/>
                <a:gd name="T7" fmla="*/ 88 h 88"/>
                <a:gd name="T8" fmla="*/ 221 w 265"/>
                <a:gd name="T9" fmla="*/ 88 h 88"/>
                <a:gd name="T10" fmla="*/ 265 w 265"/>
                <a:gd name="T11" fmla="*/ 44 h 88"/>
              </a:gdLst>
              <a:ahLst/>
              <a:cxnLst>
                <a:cxn ang="0">
                  <a:pos x="T0" y="T1"/>
                </a:cxn>
                <a:cxn ang="0">
                  <a:pos x="T2" y="T3"/>
                </a:cxn>
                <a:cxn ang="0">
                  <a:pos x="T4" y="T5"/>
                </a:cxn>
                <a:cxn ang="0">
                  <a:pos x="T6" y="T7"/>
                </a:cxn>
                <a:cxn ang="0">
                  <a:pos x="T8" y="T9"/>
                </a:cxn>
                <a:cxn ang="0">
                  <a:pos x="T10" y="T11"/>
                </a:cxn>
              </a:cxnLst>
              <a:rect l="0" t="0" r="r" b="b"/>
              <a:pathLst>
                <a:path w="265" h="88">
                  <a:moveTo>
                    <a:pt x="265" y="44"/>
                  </a:moveTo>
                  <a:lnTo>
                    <a:pt x="221" y="0"/>
                  </a:lnTo>
                  <a:lnTo>
                    <a:pt x="0" y="0"/>
                  </a:lnTo>
                  <a:lnTo>
                    <a:pt x="0" y="88"/>
                  </a:lnTo>
                  <a:lnTo>
                    <a:pt x="221" y="88"/>
                  </a:lnTo>
                  <a:lnTo>
                    <a:pt x="26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56" name="Rectangle 56">
              <a:extLst>
                <a:ext uri="{FF2B5EF4-FFF2-40B4-BE49-F238E27FC236}">
                  <a16:creationId xmlns:a16="http://schemas.microsoft.com/office/drawing/2014/main" id="{72E5B87E-441C-4F9E-99AF-C084B2E1C0A1}"/>
                </a:ext>
              </a:extLst>
            </p:cNvPr>
            <p:cNvSpPr>
              <a:spLocks noChangeArrowheads="1"/>
            </p:cNvSpPr>
            <p:nvPr/>
          </p:nvSpPr>
          <p:spPr bwMode="auto">
            <a:xfrm>
              <a:off x="3619" y="2469"/>
              <a:ext cx="37" cy="1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57" name="Freeform 57">
              <a:extLst>
                <a:ext uri="{FF2B5EF4-FFF2-40B4-BE49-F238E27FC236}">
                  <a16:creationId xmlns:a16="http://schemas.microsoft.com/office/drawing/2014/main" id="{A6C47CA5-0D92-45CE-9F71-2F677376DB68}"/>
                </a:ext>
              </a:extLst>
            </p:cNvPr>
            <p:cNvSpPr>
              <a:spLocks/>
            </p:cNvSpPr>
            <p:nvPr/>
          </p:nvSpPr>
          <p:spPr bwMode="auto">
            <a:xfrm>
              <a:off x="3619" y="2287"/>
              <a:ext cx="168" cy="372"/>
            </a:xfrm>
            <a:custGeom>
              <a:avLst/>
              <a:gdLst>
                <a:gd name="T0" fmla="*/ 540 w 690"/>
                <a:gd name="T1" fmla="*/ 0 h 1528"/>
                <a:gd name="T2" fmla="*/ 540 w 690"/>
                <a:gd name="T3" fmla="*/ 420 h 1528"/>
                <a:gd name="T4" fmla="*/ 420 w 690"/>
                <a:gd name="T5" fmla="*/ 420 h 1528"/>
                <a:gd name="T6" fmla="*/ 420 w 690"/>
                <a:gd name="T7" fmla="*/ 0 h 1528"/>
                <a:gd name="T8" fmla="*/ 210 w 690"/>
                <a:gd name="T9" fmla="*/ 0 h 1528"/>
                <a:gd name="T10" fmla="*/ 0 w 690"/>
                <a:gd name="T11" fmla="*/ 210 h 1528"/>
                <a:gd name="T12" fmla="*/ 0 w 690"/>
                <a:gd name="T13" fmla="*/ 628 h 1528"/>
                <a:gd name="T14" fmla="*/ 150 w 690"/>
                <a:gd name="T15" fmla="*/ 628 h 1528"/>
                <a:gd name="T16" fmla="*/ 150 w 690"/>
                <a:gd name="T17" fmla="*/ 210 h 1528"/>
                <a:gd name="T18" fmla="*/ 270 w 690"/>
                <a:gd name="T19" fmla="*/ 210 h 1528"/>
                <a:gd name="T20" fmla="*/ 270 w 690"/>
                <a:gd name="T21" fmla="*/ 1528 h 1528"/>
                <a:gd name="T22" fmla="*/ 420 w 690"/>
                <a:gd name="T23" fmla="*/ 1528 h 1528"/>
                <a:gd name="T24" fmla="*/ 420 w 690"/>
                <a:gd name="T25" fmla="*/ 746 h 1528"/>
                <a:gd name="T26" fmla="*/ 540 w 690"/>
                <a:gd name="T27" fmla="*/ 746 h 1528"/>
                <a:gd name="T28" fmla="*/ 540 w 690"/>
                <a:gd name="T29" fmla="*/ 1528 h 1528"/>
                <a:gd name="T30" fmla="*/ 690 w 690"/>
                <a:gd name="T31" fmla="*/ 1528 h 1528"/>
                <a:gd name="T32" fmla="*/ 690 w 690"/>
                <a:gd name="T33" fmla="*/ 0 h 1528"/>
                <a:gd name="T34" fmla="*/ 540 w 690"/>
                <a:gd name="T35" fmla="*/ 0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0" h="1528">
                  <a:moveTo>
                    <a:pt x="540" y="0"/>
                  </a:moveTo>
                  <a:cubicBezTo>
                    <a:pt x="540" y="420"/>
                    <a:pt x="540" y="420"/>
                    <a:pt x="540" y="420"/>
                  </a:cubicBezTo>
                  <a:cubicBezTo>
                    <a:pt x="420" y="420"/>
                    <a:pt x="420" y="420"/>
                    <a:pt x="420" y="420"/>
                  </a:cubicBezTo>
                  <a:cubicBezTo>
                    <a:pt x="420" y="0"/>
                    <a:pt x="420" y="0"/>
                    <a:pt x="420" y="0"/>
                  </a:cubicBezTo>
                  <a:cubicBezTo>
                    <a:pt x="210" y="0"/>
                    <a:pt x="210" y="0"/>
                    <a:pt x="210" y="0"/>
                  </a:cubicBezTo>
                  <a:cubicBezTo>
                    <a:pt x="94" y="0"/>
                    <a:pt x="0" y="94"/>
                    <a:pt x="0" y="210"/>
                  </a:cubicBezTo>
                  <a:cubicBezTo>
                    <a:pt x="0" y="628"/>
                    <a:pt x="0" y="628"/>
                    <a:pt x="0" y="628"/>
                  </a:cubicBezTo>
                  <a:cubicBezTo>
                    <a:pt x="150" y="628"/>
                    <a:pt x="150" y="628"/>
                    <a:pt x="150" y="628"/>
                  </a:cubicBezTo>
                  <a:cubicBezTo>
                    <a:pt x="150" y="210"/>
                    <a:pt x="150" y="210"/>
                    <a:pt x="150" y="210"/>
                  </a:cubicBezTo>
                  <a:cubicBezTo>
                    <a:pt x="270" y="210"/>
                    <a:pt x="270" y="210"/>
                    <a:pt x="270" y="210"/>
                  </a:cubicBezTo>
                  <a:cubicBezTo>
                    <a:pt x="270" y="1528"/>
                    <a:pt x="270" y="1528"/>
                    <a:pt x="270" y="1528"/>
                  </a:cubicBezTo>
                  <a:cubicBezTo>
                    <a:pt x="420" y="1528"/>
                    <a:pt x="420" y="1528"/>
                    <a:pt x="420" y="1528"/>
                  </a:cubicBezTo>
                  <a:cubicBezTo>
                    <a:pt x="420" y="746"/>
                    <a:pt x="420" y="746"/>
                    <a:pt x="420" y="746"/>
                  </a:cubicBezTo>
                  <a:cubicBezTo>
                    <a:pt x="540" y="746"/>
                    <a:pt x="540" y="746"/>
                    <a:pt x="540" y="746"/>
                  </a:cubicBezTo>
                  <a:cubicBezTo>
                    <a:pt x="540" y="1528"/>
                    <a:pt x="540" y="1528"/>
                    <a:pt x="540" y="1528"/>
                  </a:cubicBezTo>
                  <a:cubicBezTo>
                    <a:pt x="690" y="1528"/>
                    <a:pt x="690" y="1528"/>
                    <a:pt x="690" y="1528"/>
                  </a:cubicBezTo>
                  <a:cubicBezTo>
                    <a:pt x="690" y="1514"/>
                    <a:pt x="690" y="288"/>
                    <a:pt x="690" y="0"/>
                  </a:cubicBezTo>
                  <a:lnTo>
                    <a:pt x="5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58" name="Oval 58">
              <a:extLst>
                <a:ext uri="{FF2B5EF4-FFF2-40B4-BE49-F238E27FC236}">
                  <a16:creationId xmlns:a16="http://schemas.microsoft.com/office/drawing/2014/main" id="{41893C1C-DD1D-465D-839A-0475C705BBF9}"/>
                </a:ext>
              </a:extLst>
            </p:cNvPr>
            <p:cNvSpPr>
              <a:spLocks noChangeArrowheads="1"/>
            </p:cNvSpPr>
            <p:nvPr/>
          </p:nvSpPr>
          <p:spPr bwMode="auto">
            <a:xfrm>
              <a:off x="3687" y="2160"/>
              <a:ext cx="98"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grpSp>
      <p:sp>
        <p:nvSpPr>
          <p:cNvPr id="260" name="Rectangle 259">
            <a:extLst>
              <a:ext uri="{FF2B5EF4-FFF2-40B4-BE49-F238E27FC236}">
                <a16:creationId xmlns:a16="http://schemas.microsoft.com/office/drawing/2014/main" id="{46B0F271-446A-474C-B48E-C5E9585311A6}"/>
              </a:ext>
            </a:extLst>
          </p:cNvPr>
          <p:cNvSpPr/>
          <p:nvPr/>
        </p:nvSpPr>
        <p:spPr>
          <a:xfrm>
            <a:off x="4155846" y="5493687"/>
            <a:ext cx="2438400" cy="848950"/>
          </a:xfrm>
          <a:prstGeom prst="rect">
            <a:avLst/>
          </a:prstGeom>
        </p:spPr>
        <p:txBody>
          <a:bodyPr wrap="square">
            <a:spAutoFit/>
          </a:bodyPr>
          <a:lstStyle/>
          <a:p>
            <a:pPr marL="0" marR="0" lvl="0" indent="0" defTabSz="914354" eaLnBrk="1" fontAlgn="base" latinLnBrk="0" hangingPunct="1">
              <a:lnSpc>
                <a:spcPct val="90000"/>
              </a:lnSpc>
              <a:spcBef>
                <a:spcPts val="300"/>
              </a:spcBef>
              <a:spcAft>
                <a:spcPts val="200"/>
              </a:spcAft>
              <a:buClrTx/>
              <a:buSzTx/>
              <a:buFontTx/>
              <a:buNone/>
              <a:tabLst/>
              <a:defRPr/>
            </a:pPr>
            <a:r>
              <a:rPr lang="en-US" sz="1400" b="1" kern="0" spc="51">
                <a:solidFill>
                  <a:schemeClr val="accent2"/>
                </a:solidFill>
                <a:latin typeface="Arial" charset="0"/>
                <a:ea typeface="Open Sans Light" panose="020B0306030504020204" pitchFamily="34" charset="0"/>
                <a:cs typeface="Open Sans Light" panose="020B0306030504020204" pitchFamily="34" charset="0"/>
              </a:rPr>
              <a:t>Increased Data Access</a:t>
            </a:r>
            <a:endParaRPr kumimoji="0" lang="en-US" sz="1400" b="1" i="0" u="none" strike="noStrike" kern="0" cap="none" spc="51" normalizeH="0" baseline="0" noProof="0">
              <a:ln>
                <a:noFill/>
              </a:ln>
              <a:solidFill>
                <a:schemeClr val="accent2"/>
              </a:solidFill>
              <a:effectLst/>
              <a:uLnTx/>
              <a:uFillTx/>
              <a:latin typeface="Arial" charset="0"/>
              <a:ea typeface="Open Sans Light" panose="020B0306030504020204" pitchFamily="34" charset="0"/>
              <a:cs typeface="Open Sans Light" panose="020B0306030504020204" pitchFamily="34" charset="0"/>
            </a:endParaRPr>
          </a:p>
          <a:p>
            <a:pPr marL="0" marR="0" lvl="0" indent="0" defTabSz="914354" eaLnBrk="1" fontAlgn="base" latinLnBrk="0" hangingPunct="1">
              <a:lnSpc>
                <a:spcPct val="90000"/>
              </a:lnSpc>
              <a:spcBef>
                <a:spcPts val="300"/>
              </a:spcBef>
              <a:spcAft>
                <a:spcPts val="200"/>
              </a:spcAft>
              <a:buClrTx/>
              <a:buSzTx/>
              <a:buFontTx/>
              <a:buNone/>
              <a:tabLst/>
              <a:defRPr/>
            </a:pPr>
            <a:r>
              <a:rPr kumimoji="0" lang="en-US" sz="1200" b="0" i="0" u="none" strike="noStrike" kern="0" cap="none" spc="0" normalizeH="0" baseline="0" noProof="0">
                <a:ln>
                  <a:noFill/>
                </a:ln>
                <a:solidFill>
                  <a:srgbClr val="000000">
                    <a:lumMod val="75000"/>
                    <a:lumOff val="25000"/>
                  </a:srgbClr>
                </a:solidFill>
                <a:effectLst/>
                <a:uLnTx/>
                <a:uFillTx/>
                <a:latin typeface="Arial" charset="0"/>
                <a:ea typeface="Open Sans Light" panose="020B0306030504020204" pitchFamily="34" charset="0"/>
                <a:cs typeface="Open Sans Light" panose="020B0306030504020204" pitchFamily="34" charset="0"/>
              </a:rPr>
              <a:t>Employees and People Leaders have increased access to data to make decisions</a:t>
            </a:r>
          </a:p>
        </p:txBody>
      </p:sp>
      <p:grpSp>
        <p:nvGrpSpPr>
          <p:cNvPr id="261" name="Group 260">
            <a:extLst>
              <a:ext uri="{FF2B5EF4-FFF2-40B4-BE49-F238E27FC236}">
                <a16:creationId xmlns:a16="http://schemas.microsoft.com/office/drawing/2014/main" id="{B42EBFC9-B423-4D92-B7CE-A19714A66512}"/>
              </a:ext>
            </a:extLst>
          </p:cNvPr>
          <p:cNvGrpSpPr/>
          <p:nvPr/>
        </p:nvGrpSpPr>
        <p:grpSpPr>
          <a:xfrm>
            <a:off x="4263798" y="5082855"/>
            <a:ext cx="655041" cy="394030"/>
            <a:chOff x="3128963" y="3390809"/>
            <a:chExt cx="681037" cy="409666"/>
          </a:xfrm>
          <a:solidFill>
            <a:schemeClr val="accent2"/>
          </a:solidFill>
        </p:grpSpPr>
        <p:sp>
          <p:nvSpPr>
            <p:cNvPr id="262" name="Freeform 118">
              <a:extLst>
                <a:ext uri="{FF2B5EF4-FFF2-40B4-BE49-F238E27FC236}">
                  <a16:creationId xmlns:a16="http://schemas.microsoft.com/office/drawing/2014/main" id="{9C063729-5E44-4F5D-A182-CC8060FEC99E}"/>
                </a:ext>
              </a:extLst>
            </p:cNvPr>
            <p:cNvSpPr>
              <a:spLocks/>
            </p:cNvSpPr>
            <p:nvPr/>
          </p:nvSpPr>
          <p:spPr bwMode="auto">
            <a:xfrm>
              <a:off x="3260734" y="3525190"/>
              <a:ext cx="52187" cy="52187"/>
            </a:xfrm>
            <a:custGeom>
              <a:avLst/>
              <a:gdLst>
                <a:gd name="T0" fmla="*/ 0 w 40"/>
                <a:gd name="T1" fmla="*/ 0 h 40"/>
                <a:gd name="T2" fmla="*/ 0 w 40"/>
                <a:gd name="T3" fmla="*/ 3 h 40"/>
                <a:gd name="T4" fmla="*/ 0 w 40"/>
                <a:gd name="T5" fmla="*/ 18 h 40"/>
                <a:gd name="T6" fmla="*/ 22 w 40"/>
                <a:gd name="T7" fmla="*/ 40 h 40"/>
                <a:gd name="T8" fmla="*/ 28 w 40"/>
                <a:gd name="T9" fmla="*/ 31 h 40"/>
                <a:gd name="T10" fmla="*/ 40 w 40"/>
                <a:gd name="T11" fmla="*/ 18 h 40"/>
                <a:gd name="T12" fmla="*/ 40 w 40"/>
                <a:gd name="T13" fmla="*/ 0 h 40"/>
                <a:gd name="T14" fmla="*/ 0 w 4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0" y="0"/>
                  </a:moveTo>
                  <a:lnTo>
                    <a:pt x="0" y="3"/>
                  </a:lnTo>
                  <a:lnTo>
                    <a:pt x="0" y="18"/>
                  </a:lnTo>
                  <a:lnTo>
                    <a:pt x="22" y="40"/>
                  </a:lnTo>
                  <a:lnTo>
                    <a:pt x="28" y="31"/>
                  </a:lnTo>
                  <a:lnTo>
                    <a:pt x="40" y="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63" name="Freeform 119">
              <a:extLst>
                <a:ext uri="{FF2B5EF4-FFF2-40B4-BE49-F238E27FC236}">
                  <a16:creationId xmlns:a16="http://schemas.microsoft.com/office/drawing/2014/main" id="{5F856277-823C-4819-AB21-60DE4A877E55}"/>
                </a:ext>
              </a:extLst>
            </p:cNvPr>
            <p:cNvSpPr>
              <a:spLocks/>
            </p:cNvSpPr>
            <p:nvPr/>
          </p:nvSpPr>
          <p:spPr bwMode="auto">
            <a:xfrm>
              <a:off x="3241164" y="3439082"/>
              <a:ext cx="92631" cy="105678"/>
            </a:xfrm>
            <a:custGeom>
              <a:avLst/>
              <a:gdLst>
                <a:gd name="T0" fmla="*/ 23 w 23"/>
                <a:gd name="T1" fmla="*/ 10 h 26"/>
                <a:gd name="T2" fmla="*/ 22 w 23"/>
                <a:gd name="T3" fmla="*/ 9 h 26"/>
                <a:gd name="T4" fmla="*/ 21 w 23"/>
                <a:gd name="T5" fmla="*/ 10 h 26"/>
                <a:gd name="T6" fmla="*/ 21 w 23"/>
                <a:gd name="T7" fmla="*/ 9 h 26"/>
                <a:gd name="T8" fmla="*/ 21 w 23"/>
                <a:gd name="T9" fmla="*/ 5 h 26"/>
                <a:gd name="T10" fmla="*/ 17 w 23"/>
                <a:gd name="T11" fmla="*/ 1 h 26"/>
                <a:gd name="T12" fmla="*/ 11 w 23"/>
                <a:gd name="T13" fmla="*/ 1 h 26"/>
                <a:gd name="T14" fmla="*/ 6 w 23"/>
                <a:gd name="T15" fmla="*/ 1 h 26"/>
                <a:gd name="T16" fmla="*/ 2 w 23"/>
                <a:gd name="T17" fmla="*/ 5 h 26"/>
                <a:gd name="T18" fmla="*/ 2 w 23"/>
                <a:gd name="T19" fmla="*/ 9 h 26"/>
                <a:gd name="T20" fmla="*/ 1 w 23"/>
                <a:gd name="T21" fmla="*/ 10 h 26"/>
                <a:gd name="T22" fmla="*/ 1 w 23"/>
                <a:gd name="T23" fmla="*/ 9 h 26"/>
                <a:gd name="T24" fmla="*/ 0 w 23"/>
                <a:gd name="T25" fmla="*/ 10 h 26"/>
                <a:gd name="T26" fmla="*/ 1 w 23"/>
                <a:gd name="T27" fmla="*/ 15 h 26"/>
                <a:gd name="T28" fmla="*/ 2 w 23"/>
                <a:gd name="T29" fmla="*/ 16 h 26"/>
                <a:gd name="T30" fmla="*/ 3 w 23"/>
                <a:gd name="T31" fmla="*/ 19 h 26"/>
                <a:gd name="T32" fmla="*/ 4 w 23"/>
                <a:gd name="T33" fmla="*/ 21 h 26"/>
                <a:gd name="T34" fmla="*/ 6 w 23"/>
                <a:gd name="T35" fmla="*/ 23 h 26"/>
                <a:gd name="T36" fmla="*/ 9 w 23"/>
                <a:gd name="T37" fmla="*/ 25 h 26"/>
                <a:gd name="T38" fmla="*/ 11 w 23"/>
                <a:gd name="T39" fmla="*/ 26 h 26"/>
                <a:gd name="T40" fmla="*/ 13 w 23"/>
                <a:gd name="T41" fmla="*/ 25 h 26"/>
                <a:gd name="T42" fmla="*/ 16 w 23"/>
                <a:gd name="T43" fmla="*/ 23 h 26"/>
                <a:gd name="T44" fmla="*/ 19 w 23"/>
                <a:gd name="T45" fmla="*/ 21 h 26"/>
                <a:gd name="T46" fmla="*/ 19 w 23"/>
                <a:gd name="T47" fmla="*/ 20 h 26"/>
                <a:gd name="T48" fmla="*/ 20 w 23"/>
                <a:gd name="T49" fmla="*/ 17 h 26"/>
                <a:gd name="T50" fmla="*/ 22 w 23"/>
                <a:gd name="T51" fmla="*/ 15 h 26"/>
                <a:gd name="T52" fmla="*/ 23 w 23"/>
                <a:gd name="T53"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6">
                  <a:moveTo>
                    <a:pt x="23" y="10"/>
                  </a:moveTo>
                  <a:cubicBezTo>
                    <a:pt x="23" y="10"/>
                    <a:pt x="22" y="9"/>
                    <a:pt x="22" y="9"/>
                  </a:cubicBezTo>
                  <a:cubicBezTo>
                    <a:pt x="22" y="10"/>
                    <a:pt x="22" y="10"/>
                    <a:pt x="21" y="10"/>
                  </a:cubicBezTo>
                  <a:cubicBezTo>
                    <a:pt x="21" y="11"/>
                    <a:pt x="21" y="10"/>
                    <a:pt x="21" y="9"/>
                  </a:cubicBezTo>
                  <a:cubicBezTo>
                    <a:pt x="21" y="8"/>
                    <a:pt x="21" y="7"/>
                    <a:pt x="21" y="5"/>
                  </a:cubicBezTo>
                  <a:cubicBezTo>
                    <a:pt x="21" y="3"/>
                    <a:pt x="19" y="2"/>
                    <a:pt x="17" y="1"/>
                  </a:cubicBezTo>
                  <a:cubicBezTo>
                    <a:pt x="16" y="0"/>
                    <a:pt x="13" y="0"/>
                    <a:pt x="11" y="1"/>
                  </a:cubicBezTo>
                  <a:cubicBezTo>
                    <a:pt x="10" y="0"/>
                    <a:pt x="7" y="0"/>
                    <a:pt x="6" y="1"/>
                  </a:cubicBezTo>
                  <a:cubicBezTo>
                    <a:pt x="4" y="1"/>
                    <a:pt x="2" y="3"/>
                    <a:pt x="2" y="5"/>
                  </a:cubicBezTo>
                  <a:cubicBezTo>
                    <a:pt x="1" y="6"/>
                    <a:pt x="2" y="8"/>
                    <a:pt x="2" y="9"/>
                  </a:cubicBezTo>
                  <a:cubicBezTo>
                    <a:pt x="2" y="10"/>
                    <a:pt x="2" y="10"/>
                    <a:pt x="1" y="10"/>
                  </a:cubicBezTo>
                  <a:cubicBezTo>
                    <a:pt x="1" y="10"/>
                    <a:pt x="1" y="9"/>
                    <a:pt x="1" y="9"/>
                  </a:cubicBezTo>
                  <a:cubicBezTo>
                    <a:pt x="0" y="9"/>
                    <a:pt x="0" y="10"/>
                    <a:pt x="0" y="10"/>
                  </a:cubicBezTo>
                  <a:cubicBezTo>
                    <a:pt x="0" y="12"/>
                    <a:pt x="0" y="13"/>
                    <a:pt x="1" y="15"/>
                  </a:cubicBezTo>
                  <a:cubicBezTo>
                    <a:pt x="1" y="16"/>
                    <a:pt x="2" y="16"/>
                    <a:pt x="2" y="16"/>
                  </a:cubicBezTo>
                  <a:cubicBezTo>
                    <a:pt x="3" y="17"/>
                    <a:pt x="3" y="18"/>
                    <a:pt x="3" y="19"/>
                  </a:cubicBezTo>
                  <a:cubicBezTo>
                    <a:pt x="3" y="20"/>
                    <a:pt x="3" y="20"/>
                    <a:pt x="4" y="21"/>
                  </a:cubicBezTo>
                  <a:cubicBezTo>
                    <a:pt x="4" y="22"/>
                    <a:pt x="6" y="22"/>
                    <a:pt x="6" y="23"/>
                  </a:cubicBezTo>
                  <a:cubicBezTo>
                    <a:pt x="7" y="24"/>
                    <a:pt x="8" y="25"/>
                    <a:pt x="9" y="25"/>
                  </a:cubicBezTo>
                  <a:cubicBezTo>
                    <a:pt x="9" y="26"/>
                    <a:pt x="10" y="26"/>
                    <a:pt x="11" y="26"/>
                  </a:cubicBezTo>
                  <a:cubicBezTo>
                    <a:pt x="12" y="26"/>
                    <a:pt x="13" y="26"/>
                    <a:pt x="13" y="25"/>
                  </a:cubicBezTo>
                  <a:cubicBezTo>
                    <a:pt x="14" y="25"/>
                    <a:pt x="15" y="24"/>
                    <a:pt x="16" y="23"/>
                  </a:cubicBezTo>
                  <a:cubicBezTo>
                    <a:pt x="17" y="22"/>
                    <a:pt x="18" y="22"/>
                    <a:pt x="19" y="21"/>
                  </a:cubicBezTo>
                  <a:cubicBezTo>
                    <a:pt x="19" y="21"/>
                    <a:pt x="19" y="20"/>
                    <a:pt x="19" y="20"/>
                  </a:cubicBezTo>
                  <a:cubicBezTo>
                    <a:pt x="20" y="19"/>
                    <a:pt x="20" y="17"/>
                    <a:pt x="20" y="17"/>
                  </a:cubicBezTo>
                  <a:cubicBezTo>
                    <a:pt x="21" y="16"/>
                    <a:pt x="21" y="16"/>
                    <a:pt x="22" y="15"/>
                  </a:cubicBezTo>
                  <a:cubicBezTo>
                    <a:pt x="23" y="14"/>
                    <a:pt x="23" y="12"/>
                    <a:pt x="23" y="10"/>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64" name="Freeform 120">
              <a:extLst>
                <a:ext uri="{FF2B5EF4-FFF2-40B4-BE49-F238E27FC236}">
                  <a16:creationId xmlns:a16="http://schemas.microsoft.com/office/drawing/2014/main" id="{1E2AE64A-19B2-48F8-8A80-48AF88A70100}"/>
                </a:ext>
              </a:extLst>
            </p:cNvPr>
            <p:cNvSpPr>
              <a:spLocks/>
            </p:cNvSpPr>
            <p:nvPr/>
          </p:nvSpPr>
          <p:spPr bwMode="auto">
            <a:xfrm>
              <a:off x="3241164" y="3407770"/>
              <a:ext cx="92631" cy="76975"/>
            </a:xfrm>
            <a:custGeom>
              <a:avLst/>
              <a:gdLst>
                <a:gd name="T0" fmla="*/ 1 w 23"/>
                <a:gd name="T1" fmla="*/ 16 h 19"/>
                <a:gd name="T2" fmla="*/ 1 w 23"/>
                <a:gd name="T3" fmla="*/ 18 h 19"/>
                <a:gd name="T4" fmla="*/ 1 w 23"/>
                <a:gd name="T5" fmla="*/ 19 h 19"/>
                <a:gd name="T6" fmla="*/ 2 w 23"/>
                <a:gd name="T7" fmla="*/ 19 h 19"/>
                <a:gd name="T8" fmla="*/ 2 w 23"/>
                <a:gd name="T9" fmla="*/ 18 h 19"/>
                <a:gd name="T10" fmla="*/ 2 w 23"/>
                <a:gd name="T11" fmla="*/ 16 h 19"/>
                <a:gd name="T12" fmla="*/ 2 w 23"/>
                <a:gd name="T13" fmla="*/ 14 h 19"/>
                <a:gd name="T14" fmla="*/ 6 w 23"/>
                <a:gd name="T15" fmla="*/ 10 h 19"/>
                <a:gd name="T16" fmla="*/ 11 w 23"/>
                <a:gd name="T17" fmla="*/ 11 h 19"/>
                <a:gd name="T18" fmla="*/ 15 w 23"/>
                <a:gd name="T19" fmla="*/ 9 h 19"/>
                <a:gd name="T20" fmla="*/ 15 w 23"/>
                <a:gd name="T21" fmla="*/ 9 h 19"/>
                <a:gd name="T22" fmla="*/ 16 w 23"/>
                <a:gd name="T23" fmla="*/ 9 h 19"/>
                <a:gd name="T24" fmla="*/ 20 w 23"/>
                <a:gd name="T25" fmla="*/ 13 h 19"/>
                <a:gd name="T26" fmla="*/ 21 w 23"/>
                <a:gd name="T27" fmla="*/ 17 h 19"/>
                <a:gd name="T28" fmla="*/ 20 w 23"/>
                <a:gd name="T29" fmla="*/ 19 h 19"/>
                <a:gd name="T30" fmla="*/ 21 w 23"/>
                <a:gd name="T31" fmla="*/ 19 h 19"/>
                <a:gd name="T32" fmla="*/ 22 w 23"/>
                <a:gd name="T33" fmla="*/ 17 h 19"/>
                <a:gd name="T34" fmla="*/ 22 w 23"/>
                <a:gd name="T35" fmla="*/ 13 h 19"/>
                <a:gd name="T36" fmla="*/ 21 w 23"/>
                <a:gd name="T37" fmla="*/ 5 h 19"/>
                <a:gd name="T38" fmla="*/ 15 w 23"/>
                <a:gd name="T39" fmla="*/ 2 h 19"/>
                <a:gd name="T40" fmla="*/ 14 w 23"/>
                <a:gd name="T41" fmla="*/ 2 h 19"/>
                <a:gd name="T42" fmla="*/ 12 w 23"/>
                <a:gd name="T43" fmla="*/ 1 h 19"/>
                <a:gd name="T44" fmla="*/ 2 w 23"/>
                <a:gd name="T45" fmla="*/ 5 h 19"/>
                <a:gd name="T46" fmla="*/ 0 w 23"/>
                <a:gd name="T47" fmla="*/ 13 h 19"/>
                <a:gd name="T48" fmla="*/ 1 w 23"/>
                <a:gd name="T4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19">
                  <a:moveTo>
                    <a:pt x="1" y="16"/>
                  </a:moveTo>
                  <a:cubicBezTo>
                    <a:pt x="1" y="17"/>
                    <a:pt x="1" y="17"/>
                    <a:pt x="1" y="18"/>
                  </a:cubicBezTo>
                  <a:cubicBezTo>
                    <a:pt x="1" y="18"/>
                    <a:pt x="1" y="19"/>
                    <a:pt x="1" y="19"/>
                  </a:cubicBezTo>
                  <a:cubicBezTo>
                    <a:pt x="2" y="19"/>
                    <a:pt x="2" y="19"/>
                    <a:pt x="2" y="19"/>
                  </a:cubicBezTo>
                  <a:cubicBezTo>
                    <a:pt x="2" y="19"/>
                    <a:pt x="2" y="18"/>
                    <a:pt x="2" y="18"/>
                  </a:cubicBezTo>
                  <a:cubicBezTo>
                    <a:pt x="2" y="18"/>
                    <a:pt x="2" y="17"/>
                    <a:pt x="2" y="16"/>
                  </a:cubicBezTo>
                  <a:cubicBezTo>
                    <a:pt x="2" y="16"/>
                    <a:pt x="2" y="15"/>
                    <a:pt x="2" y="14"/>
                  </a:cubicBezTo>
                  <a:cubicBezTo>
                    <a:pt x="2" y="12"/>
                    <a:pt x="4" y="10"/>
                    <a:pt x="6" y="10"/>
                  </a:cubicBezTo>
                  <a:cubicBezTo>
                    <a:pt x="8" y="10"/>
                    <a:pt x="9" y="10"/>
                    <a:pt x="11" y="11"/>
                  </a:cubicBezTo>
                  <a:cubicBezTo>
                    <a:pt x="13" y="11"/>
                    <a:pt x="13" y="10"/>
                    <a:pt x="15" y="9"/>
                  </a:cubicBezTo>
                  <a:cubicBezTo>
                    <a:pt x="15" y="9"/>
                    <a:pt x="15" y="9"/>
                    <a:pt x="15" y="9"/>
                  </a:cubicBezTo>
                  <a:cubicBezTo>
                    <a:pt x="16" y="9"/>
                    <a:pt x="16" y="9"/>
                    <a:pt x="16" y="9"/>
                  </a:cubicBezTo>
                  <a:cubicBezTo>
                    <a:pt x="18" y="10"/>
                    <a:pt x="20" y="11"/>
                    <a:pt x="20" y="13"/>
                  </a:cubicBezTo>
                  <a:cubicBezTo>
                    <a:pt x="21" y="14"/>
                    <a:pt x="21" y="16"/>
                    <a:pt x="21" y="17"/>
                  </a:cubicBezTo>
                  <a:cubicBezTo>
                    <a:pt x="21" y="17"/>
                    <a:pt x="20" y="18"/>
                    <a:pt x="20" y="19"/>
                  </a:cubicBezTo>
                  <a:cubicBezTo>
                    <a:pt x="21" y="19"/>
                    <a:pt x="21" y="19"/>
                    <a:pt x="21" y="19"/>
                  </a:cubicBezTo>
                  <a:cubicBezTo>
                    <a:pt x="22" y="18"/>
                    <a:pt x="22" y="17"/>
                    <a:pt x="22" y="17"/>
                  </a:cubicBezTo>
                  <a:cubicBezTo>
                    <a:pt x="22" y="15"/>
                    <a:pt x="22" y="14"/>
                    <a:pt x="22" y="13"/>
                  </a:cubicBezTo>
                  <a:cubicBezTo>
                    <a:pt x="23" y="10"/>
                    <a:pt x="23" y="8"/>
                    <a:pt x="21" y="5"/>
                  </a:cubicBezTo>
                  <a:cubicBezTo>
                    <a:pt x="20" y="3"/>
                    <a:pt x="17" y="2"/>
                    <a:pt x="15" y="2"/>
                  </a:cubicBezTo>
                  <a:cubicBezTo>
                    <a:pt x="15" y="2"/>
                    <a:pt x="14" y="2"/>
                    <a:pt x="14" y="2"/>
                  </a:cubicBezTo>
                  <a:cubicBezTo>
                    <a:pt x="14" y="1"/>
                    <a:pt x="13" y="1"/>
                    <a:pt x="12" y="1"/>
                  </a:cubicBezTo>
                  <a:cubicBezTo>
                    <a:pt x="9" y="0"/>
                    <a:pt x="5" y="2"/>
                    <a:pt x="2" y="5"/>
                  </a:cubicBezTo>
                  <a:cubicBezTo>
                    <a:pt x="0" y="7"/>
                    <a:pt x="0" y="10"/>
                    <a:pt x="0" y="13"/>
                  </a:cubicBezTo>
                  <a:cubicBezTo>
                    <a:pt x="0" y="14"/>
                    <a:pt x="0" y="15"/>
                    <a:pt x="1" y="16"/>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65" name="Freeform 121">
              <a:extLst>
                <a:ext uri="{FF2B5EF4-FFF2-40B4-BE49-F238E27FC236}">
                  <a16:creationId xmlns:a16="http://schemas.microsoft.com/office/drawing/2014/main" id="{708DC97F-F7D1-45AC-9702-9DCF22998E2F}"/>
                </a:ext>
              </a:extLst>
            </p:cNvPr>
            <p:cNvSpPr>
              <a:spLocks/>
            </p:cNvSpPr>
            <p:nvPr/>
          </p:nvSpPr>
          <p:spPr bwMode="auto">
            <a:xfrm>
              <a:off x="3260734" y="3565635"/>
              <a:ext cx="52187" cy="92631"/>
            </a:xfrm>
            <a:custGeom>
              <a:avLst/>
              <a:gdLst>
                <a:gd name="T0" fmla="*/ 0 w 13"/>
                <a:gd name="T1" fmla="*/ 7 h 23"/>
                <a:gd name="T2" fmla="*/ 6 w 13"/>
                <a:gd name="T3" fmla="*/ 0 h 23"/>
                <a:gd name="T4" fmla="*/ 7 w 13"/>
                <a:gd name="T5" fmla="*/ 0 h 23"/>
                <a:gd name="T6" fmla="*/ 13 w 13"/>
                <a:gd name="T7" fmla="*/ 7 h 23"/>
                <a:gd name="T8" fmla="*/ 6 w 13"/>
                <a:gd name="T9" fmla="*/ 23 h 23"/>
                <a:gd name="T10" fmla="*/ 0 w 13"/>
                <a:gd name="T11" fmla="*/ 7 h 23"/>
              </a:gdLst>
              <a:ahLst/>
              <a:cxnLst>
                <a:cxn ang="0">
                  <a:pos x="T0" y="T1"/>
                </a:cxn>
                <a:cxn ang="0">
                  <a:pos x="T2" y="T3"/>
                </a:cxn>
                <a:cxn ang="0">
                  <a:pos x="T4" y="T5"/>
                </a:cxn>
                <a:cxn ang="0">
                  <a:pos x="T6" y="T7"/>
                </a:cxn>
                <a:cxn ang="0">
                  <a:pos x="T8" y="T9"/>
                </a:cxn>
                <a:cxn ang="0">
                  <a:pos x="T10" y="T11"/>
                </a:cxn>
              </a:cxnLst>
              <a:rect l="0" t="0" r="r" b="b"/>
              <a:pathLst>
                <a:path w="13" h="23">
                  <a:moveTo>
                    <a:pt x="0" y="7"/>
                  </a:moveTo>
                  <a:cubicBezTo>
                    <a:pt x="0" y="7"/>
                    <a:pt x="6" y="0"/>
                    <a:pt x="6" y="0"/>
                  </a:cubicBezTo>
                  <a:cubicBezTo>
                    <a:pt x="7" y="0"/>
                    <a:pt x="7" y="0"/>
                    <a:pt x="7" y="0"/>
                  </a:cubicBezTo>
                  <a:cubicBezTo>
                    <a:pt x="13" y="7"/>
                    <a:pt x="13" y="7"/>
                    <a:pt x="13" y="7"/>
                  </a:cubicBezTo>
                  <a:cubicBezTo>
                    <a:pt x="6" y="23"/>
                    <a:pt x="6" y="23"/>
                    <a:pt x="6" y="23"/>
                  </a:cubicBezTo>
                  <a:lnTo>
                    <a:pt x="0" y="7"/>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66" name="Freeform 122">
              <a:extLst>
                <a:ext uri="{FF2B5EF4-FFF2-40B4-BE49-F238E27FC236}">
                  <a16:creationId xmlns:a16="http://schemas.microsoft.com/office/drawing/2014/main" id="{4C3C0B22-8D3C-4BBB-A9BC-300172751E51}"/>
                </a:ext>
              </a:extLst>
            </p:cNvPr>
            <p:cNvSpPr>
              <a:spLocks/>
            </p:cNvSpPr>
            <p:nvPr/>
          </p:nvSpPr>
          <p:spPr bwMode="auto">
            <a:xfrm>
              <a:off x="3273781" y="3565635"/>
              <a:ext cx="23484" cy="88717"/>
            </a:xfrm>
            <a:custGeom>
              <a:avLst/>
              <a:gdLst>
                <a:gd name="T0" fmla="*/ 6 w 6"/>
                <a:gd name="T1" fmla="*/ 14 h 22"/>
                <a:gd name="T2" fmla="*/ 4 w 6"/>
                <a:gd name="T3" fmla="*/ 5 h 22"/>
                <a:gd name="T4" fmla="*/ 4 w 6"/>
                <a:gd name="T5" fmla="*/ 4 h 22"/>
                <a:gd name="T6" fmla="*/ 5 w 6"/>
                <a:gd name="T7" fmla="*/ 2 h 22"/>
                <a:gd name="T8" fmla="*/ 5 w 6"/>
                <a:gd name="T9" fmla="*/ 2 h 22"/>
                <a:gd name="T10" fmla="*/ 4 w 6"/>
                <a:gd name="T11" fmla="*/ 1 h 22"/>
                <a:gd name="T12" fmla="*/ 4 w 6"/>
                <a:gd name="T13" fmla="*/ 1 h 22"/>
                <a:gd name="T14" fmla="*/ 3 w 6"/>
                <a:gd name="T15" fmla="*/ 0 h 22"/>
                <a:gd name="T16" fmla="*/ 3 w 6"/>
                <a:gd name="T17" fmla="*/ 1 h 22"/>
                <a:gd name="T18" fmla="*/ 2 w 6"/>
                <a:gd name="T19" fmla="*/ 1 h 22"/>
                <a:gd name="T20" fmla="*/ 1 w 6"/>
                <a:gd name="T21" fmla="*/ 2 h 22"/>
                <a:gd name="T22" fmla="*/ 1 w 6"/>
                <a:gd name="T23" fmla="*/ 2 h 22"/>
                <a:gd name="T24" fmla="*/ 2 w 6"/>
                <a:gd name="T25" fmla="*/ 4 h 22"/>
                <a:gd name="T26" fmla="*/ 2 w 6"/>
                <a:gd name="T27" fmla="*/ 5 h 22"/>
                <a:gd name="T28" fmla="*/ 0 w 6"/>
                <a:gd name="T29" fmla="*/ 14 h 22"/>
                <a:gd name="T30" fmla="*/ 0 w 6"/>
                <a:gd name="T31" fmla="*/ 14 h 22"/>
                <a:gd name="T32" fmla="*/ 3 w 6"/>
                <a:gd name="T33" fmla="*/ 22 h 22"/>
                <a:gd name="T34" fmla="*/ 3 w 6"/>
                <a:gd name="T35" fmla="*/ 22 h 22"/>
                <a:gd name="T36" fmla="*/ 3 w 6"/>
                <a:gd name="T37" fmla="*/ 22 h 22"/>
                <a:gd name="T38" fmla="*/ 6 w 6"/>
                <a:gd name="T39" fmla="*/ 14 h 22"/>
                <a:gd name="T40" fmla="*/ 6 w 6"/>
                <a:gd name="T41"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22">
                  <a:moveTo>
                    <a:pt x="6" y="14"/>
                  </a:moveTo>
                  <a:cubicBezTo>
                    <a:pt x="4" y="5"/>
                    <a:pt x="4" y="5"/>
                    <a:pt x="4" y="5"/>
                  </a:cubicBezTo>
                  <a:cubicBezTo>
                    <a:pt x="4" y="4"/>
                    <a:pt x="4" y="4"/>
                    <a:pt x="4" y="4"/>
                  </a:cubicBezTo>
                  <a:cubicBezTo>
                    <a:pt x="5" y="2"/>
                    <a:pt x="5" y="2"/>
                    <a:pt x="5" y="2"/>
                  </a:cubicBezTo>
                  <a:cubicBezTo>
                    <a:pt x="5" y="2"/>
                    <a:pt x="5" y="2"/>
                    <a:pt x="5" y="2"/>
                  </a:cubicBezTo>
                  <a:cubicBezTo>
                    <a:pt x="5" y="2"/>
                    <a:pt x="5" y="2"/>
                    <a:pt x="4" y="1"/>
                  </a:cubicBezTo>
                  <a:cubicBezTo>
                    <a:pt x="4" y="1"/>
                    <a:pt x="4" y="1"/>
                    <a:pt x="4" y="1"/>
                  </a:cubicBezTo>
                  <a:cubicBezTo>
                    <a:pt x="4" y="0"/>
                    <a:pt x="3" y="0"/>
                    <a:pt x="3" y="0"/>
                  </a:cubicBezTo>
                  <a:cubicBezTo>
                    <a:pt x="3" y="0"/>
                    <a:pt x="3" y="1"/>
                    <a:pt x="3" y="1"/>
                  </a:cubicBezTo>
                  <a:cubicBezTo>
                    <a:pt x="2" y="1"/>
                    <a:pt x="2" y="1"/>
                    <a:pt x="2" y="1"/>
                  </a:cubicBezTo>
                  <a:cubicBezTo>
                    <a:pt x="2" y="2"/>
                    <a:pt x="1" y="2"/>
                    <a:pt x="1" y="2"/>
                  </a:cubicBezTo>
                  <a:cubicBezTo>
                    <a:pt x="1" y="2"/>
                    <a:pt x="1" y="2"/>
                    <a:pt x="1" y="2"/>
                  </a:cubicBezTo>
                  <a:cubicBezTo>
                    <a:pt x="2" y="4"/>
                    <a:pt x="2" y="4"/>
                    <a:pt x="2" y="4"/>
                  </a:cubicBezTo>
                  <a:cubicBezTo>
                    <a:pt x="2" y="4"/>
                    <a:pt x="2" y="4"/>
                    <a:pt x="2" y="5"/>
                  </a:cubicBezTo>
                  <a:cubicBezTo>
                    <a:pt x="0" y="14"/>
                    <a:pt x="0" y="14"/>
                    <a:pt x="0" y="14"/>
                  </a:cubicBezTo>
                  <a:cubicBezTo>
                    <a:pt x="0" y="14"/>
                    <a:pt x="0" y="14"/>
                    <a:pt x="0" y="14"/>
                  </a:cubicBezTo>
                  <a:cubicBezTo>
                    <a:pt x="3" y="22"/>
                    <a:pt x="3" y="22"/>
                    <a:pt x="3" y="22"/>
                  </a:cubicBezTo>
                  <a:cubicBezTo>
                    <a:pt x="3" y="22"/>
                    <a:pt x="3" y="22"/>
                    <a:pt x="3" y="22"/>
                  </a:cubicBezTo>
                  <a:cubicBezTo>
                    <a:pt x="3" y="22"/>
                    <a:pt x="3" y="22"/>
                    <a:pt x="3" y="22"/>
                  </a:cubicBezTo>
                  <a:cubicBezTo>
                    <a:pt x="6" y="14"/>
                    <a:pt x="6" y="14"/>
                    <a:pt x="6" y="14"/>
                  </a:cubicBezTo>
                  <a:cubicBezTo>
                    <a:pt x="6" y="14"/>
                    <a:pt x="6" y="14"/>
                    <a:pt x="6" y="14"/>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67" name="Freeform 123">
              <a:extLst>
                <a:ext uri="{FF2B5EF4-FFF2-40B4-BE49-F238E27FC236}">
                  <a16:creationId xmlns:a16="http://schemas.microsoft.com/office/drawing/2014/main" id="{ECF584FD-5CF8-4DEA-8DEE-12CAFDC19FCD}"/>
                </a:ext>
              </a:extLst>
            </p:cNvPr>
            <p:cNvSpPr>
              <a:spLocks/>
            </p:cNvSpPr>
            <p:nvPr/>
          </p:nvSpPr>
          <p:spPr bwMode="auto">
            <a:xfrm>
              <a:off x="3177235" y="3552588"/>
              <a:ext cx="108287" cy="138295"/>
            </a:xfrm>
            <a:custGeom>
              <a:avLst/>
              <a:gdLst>
                <a:gd name="T0" fmla="*/ 27 w 27"/>
                <a:gd name="T1" fmla="*/ 23 h 34"/>
                <a:gd name="T2" fmla="*/ 22 w 27"/>
                <a:gd name="T3" fmla="*/ 7 h 34"/>
                <a:gd name="T4" fmla="*/ 20 w 27"/>
                <a:gd name="T5" fmla="*/ 0 h 34"/>
                <a:gd name="T6" fmla="*/ 20 w 27"/>
                <a:gd name="T7" fmla="*/ 0 h 34"/>
                <a:gd name="T8" fmla="*/ 16 w 27"/>
                <a:gd name="T9" fmla="*/ 1 h 34"/>
                <a:gd name="T10" fmla="*/ 4 w 27"/>
                <a:gd name="T11" fmla="*/ 5 h 34"/>
                <a:gd name="T12" fmla="*/ 0 w 27"/>
                <a:gd name="T13" fmla="*/ 13 h 34"/>
                <a:gd name="T14" fmla="*/ 0 w 27"/>
                <a:gd name="T15" fmla="*/ 25 h 34"/>
                <a:gd name="T16" fmla="*/ 1 w 27"/>
                <a:gd name="T17" fmla="*/ 28 h 34"/>
                <a:gd name="T18" fmla="*/ 26 w 27"/>
                <a:gd name="T19" fmla="*/ 34 h 34"/>
                <a:gd name="T20" fmla="*/ 27 w 27"/>
                <a:gd name="T2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4">
                  <a:moveTo>
                    <a:pt x="27" y="23"/>
                  </a:moveTo>
                  <a:cubicBezTo>
                    <a:pt x="22" y="7"/>
                    <a:pt x="22" y="7"/>
                    <a:pt x="22" y="7"/>
                  </a:cubicBezTo>
                  <a:cubicBezTo>
                    <a:pt x="20" y="0"/>
                    <a:pt x="20" y="0"/>
                    <a:pt x="20" y="0"/>
                  </a:cubicBezTo>
                  <a:cubicBezTo>
                    <a:pt x="20" y="0"/>
                    <a:pt x="20" y="0"/>
                    <a:pt x="20" y="0"/>
                  </a:cubicBezTo>
                  <a:cubicBezTo>
                    <a:pt x="19" y="1"/>
                    <a:pt x="18" y="1"/>
                    <a:pt x="16" y="1"/>
                  </a:cubicBezTo>
                  <a:cubicBezTo>
                    <a:pt x="12" y="3"/>
                    <a:pt x="4" y="5"/>
                    <a:pt x="4" y="5"/>
                  </a:cubicBezTo>
                  <a:cubicBezTo>
                    <a:pt x="4" y="5"/>
                    <a:pt x="2" y="10"/>
                    <a:pt x="0" y="13"/>
                  </a:cubicBezTo>
                  <a:cubicBezTo>
                    <a:pt x="0" y="25"/>
                    <a:pt x="0" y="25"/>
                    <a:pt x="0" y="25"/>
                  </a:cubicBezTo>
                  <a:cubicBezTo>
                    <a:pt x="0" y="26"/>
                    <a:pt x="1" y="27"/>
                    <a:pt x="1" y="28"/>
                  </a:cubicBezTo>
                  <a:cubicBezTo>
                    <a:pt x="7" y="34"/>
                    <a:pt x="23" y="34"/>
                    <a:pt x="26" y="34"/>
                  </a:cubicBezTo>
                  <a:lnTo>
                    <a:pt x="27" y="23"/>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68" name="Freeform 124">
              <a:extLst>
                <a:ext uri="{FF2B5EF4-FFF2-40B4-BE49-F238E27FC236}">
                  <a16:creationId xmlns:a16="http://schemas.microsoft.com/office/drawing/2014/main" id="{FA8552C3-3012-4B39-8611-F85516588397}"/>
                </a:ext>
              </a:extLst>
            </p:cNvPr>
            <p:cNvSpPr>
              <a:spLocks/>
            </p:cNvSpPr>
            <p:nvPr/>
          </p:nvSpPr>
          <p:spPr bwMode="auto">
            <a:xfrm>
              <a:off x="3281609" y="3557807"/>
              <a:ext cx="112201" cy="136990"/>
            </a:xfrm>
            <a:custGeom>
              <a:avLst/>
              <a:gdLst>
                <a:gd name="T0" fmla="*/ 28 w 28"/>
                <a:gd name="T1" fmla="*/ 12 h 34"/>
                <a:gd name="T2" fmla="*/ 24 w 28"/>
                <a:gd name="T3" fmla="*/ 5 h 34"/>
                <a:gd name="T4" fmla="*/ 12 w 28"/>
                <a:gd name="T5" fmla="*/ 1 h 34"/>
                <a:gd name="T6" fmla="*/ 9 w 28"/>
                <a:gd name="T7" fmla="*/ 0 h 34"/>
                <a:gd name="T8" fmla="*/ 8 w 28"/>
                <a:gd name="T9" fmla="*/ 0 h 34"/>
                <a:gd name="T10" fmla="*/ 5 w 28"/>
                <a:gd name="T11" fmla="*/ 9 h 34"/>
                <a:gd name="T12" fmla="*/ 1 w 28"/>
                <a:gd name="T13" fmla="*/ 23 h 34"/>
                <a:gd name="T14" fmla="*/ 1 w 28"/>
                <a:gd name="T15" fmla="*/ 23 h 34"/>
                <a:gd name="T16" fmla="*/ 1 w 28"/>
                <a:gd name="T17" fmla="*/ 22 h 34"/>
                <a:gd name="T18" fmla="*/ 0 w 28"/>
                <a:gd name="T19" fmla="*/ 33 h 34"/>
                <a:gd name="T20" fmla="*/ 1 w 28"/>
                <a:gd name="T21" fmla="*/ 33 h 34"/>
                <a:gd name="T22" fmla="*/ 27 w 28"/>
                <a:gd name="T23" fmla="*/ 27 h 34"/>
                <a:gd name="T24" fmla="*/ 28 w 28"/>
                <a:gd name="T25" fmla="*/ 24 h 34"/>
                <a:gd name="T26" fmla="*/ 28 w 28"/>
                <a:gd name="T2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4">
                  <a:moveTo>
                    <a:pt x="28" y="12"/>
                  </a:moveTo>
                  <a:cubicBezTo>
                    <a:pt x="26" y="9"/>
                    <a:pt x="24" y="5"/>
                    <a:pt x="24" y="5"/>
                  </a:cubicBezTo>
                  <a:cubicBezTo>
                    <a:pt x="24" y="4"/>
                    <a:pt x="17" y="2"/>
                    <a:pt x="12" y="1"/>
                  </a:cubicBezTo>
                  <a:cubicBezTo>
                    <a:pt x="10" y="0"/>
                    <a:pt x="9" y="0"/>
                    <a:pt x="9" y="0"/>
                  </a:cubicBezTo>
                  <a:cubicBezTo>
                    <a:pt x="8" y="0"/>
                    <a:pt x="8" y="0"/>
                    <a:pt x="8" y="0"/>
                  </a:cubicBezTo>
                  <a:cubicBezTo>
                    <a:pt x="5" y="9"/>
                    <a:pt x="5" y="9"/>
                    <a:pt x="5" y="9"/>
                  </a:cubicBezTo>
                  <a:cubicBezTo>
                    <a:pt x="1" y="23"/>
                    <a:pt x="1" y="23"/>
                    <a:pt x="1" y="23"/>
                  </a:cubicBezTo>
                  <a:cubicBezTo>
                    <a:pt x="1" y="23"/>
                    <a:pt x="1" y="23"/>
                    <a:pt x="1" y="23"/>
                  </a:cubicBezTo>
                  <a:cubicBezTo>
                    <a:pt x="1" y="22"/>
                    <a:pt x="1" y="22"/>
                    <a:pt x="1" y="22"/>
                  </a:cubicBezTo>
                  <a:cubicBezTo>
                    <a:pt x="0" y="33"/>
                    <a:pt x="0" y="33"/>
                    <a:pt x="0" y="33"/>
                  </a:cubicBezTo>
                  <a:cubicBezTo>
                    <a:pt x="1" y="33"/>
                    <a:pt x="1" y="33"/>
                    <a:pt x="1" y="33"/>
                  </a:cubicBezTo>
                  <a:cubicBezTo>
                    <a:pt x="2" y="33"/>
                    <a:pt x="23" y="34"/>
                    <a:pt x="27" y="27"/>
                  </a:cubicBezTo>
                  <a:cubicBezTo>
                    <a:pt x="27" y="27"/>
                    <a:pt x="27" y="26"/>
                    <a:pt x="28" y="24"/>
                  </a:cubicBezTo>
                  <a:lnTo>
                    <a:pt x="28" y="12"/>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69" name="Freeform 125">
              <a:extLst>
                <a:ext uri="{FF2B5EF4-FFF2-40B4-BE49-F238E27FC236}">
                  <a16:creationId xmlns:a16="http://schemas.microsoft.com/office/drawing/2014/main" id="{B2B307E5-0352-4AC5-ACFE-9D9A138806A1}"/>
                </a:ext>
              </a:extLst>
            </p:cNvPr>
            <p:cNvSpPr>
              <a:spLocks/>
            </p:cNvSpPr>
            <p:nvPr/>
          </p:nvSpPr>
          <p:spPr bwMode="auto">
            <a:xfrm>
              <a:off x="3252906" y="3540846"/>
              <a:ext cx="63928" cy="53491"/>
            </a:xfrm>
            <a:custGeom>
              <a:avLst/>
              <a:gdLst>
                <a:gd name="T0" fmla="*/ 15 w 16"/>
                <a:gd name="T1" fmla="*/ 0 h 13"/>
                <a:gd name="T2" fmla="*/ 8 w 16"/>
                <a:gd name="T3" fmla="*/ 6 h 13"/>
                <a:gd name="T4" fmla="*/ 8 w 16"/>
                <a:gd name="T5" fmla="*/ 6 h 13"/>
                <a:gd name="T6" fmla="*/ 2 w 16"/>
                <a:gd name="T7" fmla="*/ 0 h 13"/>
                <a:gd name="T8" fmla="*/ 0 w 16"/>
                <a:gd name="T9" fmla="*/ 4 h 13"/>
                <a:gd name="T10" fmla="*/ 3 w 16"/>
                <a:gd name="T11" fmla="*/ 13 h 13"/>
                <a:gd name="T12" fmla="*/ 8 w 16"/>
                <a:gd name="T13" fmla="*/ 6 h 13"/>
                <a:gd name="T14" fmla="*/ 8 w 16"/>
                <a:gd name="T15" fmla="*/ 6 h 13"/>
                <a:gd name="T16" fmla="*/ 13 w 16"/>
                <a:gd name="T17" fmla="*/ 13 h 13"/>
                <a:gd name="T18" fmla="*/ 16 w 16"/>
                <a:gd name="T19" fmla="*/ 4 h 13"/>
                <a:gd name="T20" fmla="*/ 15 w 16"/>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15" y="0"/>
                  </a:moveTo>
                  <a:cubicBezTo>
                    <a:pt x="8" y="6"/>
                    <a:pt x="8" y="6"/>
                    <a:pt x="8" y="6"/>
                  </a:cubicBezTo>
                  <a:cubicBezTo>
                    <a:pt x="8" y="6"/>
                    <a:pt x="8" y="6"/>
                    <a:pt x="8" y="6"/>
                  </a:cubicBezTo>
                  <a:cubicBezTo>
                    <a:pt x="2" y="0"/>
                    <a:pt x="2" y="0"/>
                    <a:pt x="2" y="0"/>
                  </a:cubicBezTo>
                  <a:cubicBezTo>
                    <a:pt x="0" y="4"/>
                    <a:pt x="0" y="4"/>
                    <a:pt x="0" y="4"/>
                  </a:cubicBezTo>
                  <a:cubicBezTo>
                    <a:pt x="3" y="13"/>
                    <a:pt x="3" y="13"/>
                    <a:pt x="3" y="13"/>
                  </a:cubicBezTo>
                  <a:cubicBezTo>
                    <a:pt x="8" y="6"/>
                    <a:pt x="8" y="6"/>
                    <a:pt x="8" y="6"/>
                  </a:cubicBezTo>
                  <a:cubicBezTo>
                    <a:pt x="8" y="6"/>
                    <a:pt x="8" y="6"/>
                    <a:pt x="8" y="6"/>
                  </a:cubicBezTo>
                  <a:cubicBezTo>
                    <a:pt x="13" y="13"/>
                    <a:pt x="13" y="13"/>
                    <a:pt x="13" y="13"/>
                  </a:cubicBezTo>
                  <a:cubicBezTo>
                    <a:pt x="16" y="4"/>
                    <a:pt x="16" y="4"/>
                    <a:pt x="16" y="4"/>
                  </a:cubicBezTo>
                  <a:lnTo>
                    <a:pt x="15" y="0"/>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70" name="Freeform 126">
              <a:extLst>
                <a:ext uri="{FF2B5EF4-FFF2-40B4-BE49-F238E27FC236}">
                  <a16:creationId xmlns:a16="http://schemas.microsoft.com/office/drawing/2014/main" id="{0293EC7B-B309-41E7-9E97-D44C70F87A03}"/>
                </a:ext>
              </a:extLst>
            </p:cNvPr>
            <p:cNvSpPr>
              <a:spLocks/>
            </p:cNvSpPr>
            <p:nvPr/>
          </p:nvSpPr>
          <p:spPr bwMode="auto">
            <a:xfrm>
              <a:off x="3237250" y="3552588"/>
              <a:ext cx="96545" cy="122639"/>
            </a:xfrm>
            <a:custGeom>
              <a:avLst/>
              <a:gdLst>
                <a:gd name="T0" fmla="*/ 20 w 24"/>
                <a:gd name="T1" fmla="*/ 6 h 30"/>
                <a:gd name="T2" fmla="*/ 24 w 24"/>
                <a:gd name="T3" fmla="*/ 8 h 30"/>
                <a:gd name="T4" fmla="*/ 12 w 24"/>
                <a:gd name="T5" fmla="*/ 30 h 30"/>
                <a:gd name="T6" fmla="*/ 1 w 24"/>
                <a:gd name="T7" fmla="*/ 8 h 30"/>
                <a:gd name="T8" fmla="*/ 4 w 24"/>
                <a:gd name="T9" fmla="*/ 6 h 30"/>
                <a:gd name="T10" fmla="*/ 0 w 24"/>
                <a:gd name="T11" fmla="*/ 4 h 30"/>
                <a:gd name="T12" fmla="*/ 1 w 24"/>
                <a:gd name="T13" fmla="*/ 1 h 30"/>
                <a:gd name="T14" fmla="*/ 5 w 24"/>
                <a:gd name="T15" fmla="*/ 0 h 30"/>
                <a:gd name="T16" fmla="*/ 7 w 24"/>
                <a:gd name="T17" fmla="*/ 7 h 30"/>
                <a:gd name="T18" fmla="*/ 9 w 24"/>
                <a:gd name="T19" fmla="*/ 12 h 30"/>
                <a:gd name="T20" fmla="*/ 12 w 24"/>
                <a:gd name="T21" fmla="*/ 23 h 30"/>
                <a:gd name="T22" fmla="*/ 15 w 24"/>
                <a:gd name="T23" fmla="*/ 12 h 30"/>
                <a:gd name="T24" fmla="*/ 16 w 24"/>
                <a:gd name="T25" fmla="*/ 10 h 30"/>
                <a:gd name="T26" fmla="*/ 20 w 24"/>
                <a:gd name="T27" fmla="*/ 1 h 30"/>
                <a:gd name="T28" fmla="*/ 23 w 24"/>
                <a:gd name="T29" fmla="*/ 2 h 30"/>
                <a:gd name="T30" fmla="*/ 24 w 24"/>
                <a:gd name="T31" fmla="*/ 5 h 30"/>
                <a:gd name="T32" fmla="*/ 20 w 24"/>
                <a:gd name="T3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0">
                  <a:moveTo>
                    <a:pt x="20" y="6"/>
                  </a:moveTo>
                  <a:cubicBezTo>
                    <a:pt x="24" y="8"/>
                    <a:pt x="24" y="8"/>
                    <a:pt x="24" y="8"/>
                  </a:cubicBezTo>
                  <a:cubicBezTo>
                    <a:pt x="12" y="30"/>
                    <a:pt x="12" y="30"/>
                    <a:pt x="12" y="30"/>
                  </a:cubicBezTo>
                  <a:cubicBezTo>
                    <a:pt x="1" y="8"/>
                    <a:pt x="1" y="8"/>
                    <a:pt x="1" y="8"/>
                  </a:cubicBezTo>
                  <a:cubicBezTo>
                    <a:pt x="4" y="6"/>
                    <a:pt x="4" y="6"/>
                    <a:pt x="4" y="6"/>
                  </a:cubicBezTo>
                  <a:cubicBezTo>
                    <a:pt x="0" y="4"/>
                    <a:pt x="0" y="4"/>
                    <a:pt x="0" y="4"/>
                  </a:cubicBezTo>
                  <a:cubicBezTo>
                    <a:pt x="0" y="4"/>
                    <a:pt x="1" y="2"/>
                    <a:pt x="1" y="1"/>
                  </a:cubicBezTo>
                  <a:cubicBezTo>
                    <a:pt x="3" y="1"/>
                    <a:pt x="4" y="1"/>
                    <a:pt x="5" y="0"/>
                  </a:cubicBezTo>
                  <a:cubicBezTo>
                    <a:pt x="7" y="7"/>
                    <a:pt x="7" y="7"/>
                    <a:pt x="7" y="7"/>
                  </a:cubicBezTo>
                  <a:cubicBezTo>
                    <a:pt x="9" y="12"/>
                    <a:pt x="9" y="12"/>
                    <a:pt x="9" y="12"/>
                  </a:cubicBezTo>
                  <a:cubicBezTo>
                    <a:pt x="12" y="23"/>
                    <a:pt x="12" y="23"/>
                    <a:pt x="12" y="23"/>
                  </a:cubicBezTo>
                  <a:cubicBezTo>
                    <a:pt x="15" y="12"/>
                    <a:pt x="15" y="12"/>
                    <a:pt x="15" y="12"/>
                  </a:cubicBezTo>
                  <a:cubicBezTo>
                    <a:pt x="16" y="10"/>
                    <a:pt x="16" y="10"/>
                    <a:pt x="16" y="10"/>
                  </a:cubicBezTo>
                  <a:cubicBezTo>
                    <a:pt x="20" y="1"/>
                    <a:pt x="20" y="1"/>
                    <a:pt x="20" y="1"/>
                  </a:cubicBezTo>
                  <a:cubicBezTo>
                    <a:pt x="20" y="1"/>
                    <a:pt x="21" y="1"/>
                    <a:pt x="23" y="2"/>
                  </a:cubicBezTo>
                  <a:cubicBezTo>
                    <a:pt x="24" y="3"/>
                    <a:pt x="24" y="4"/>
                    <a:pt x="24" y="5"/>
                  </a:cubicBezTo>
                  <a:lnTo>
                    <a:pt x="20" y="6"/>
                  </a:lnTo>
                  <a:close/>
                </a:path>
              </a:pathLst>
            </a:custGeom>
            <a:grpFill/>
            <a:ln>
              <a:solidFill>
                <a:schemeClr val="accent2"/>
              </a:solid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71" name="Freeform 128">
              <a:extLst>
                <a:ext uri="{FF2B5EF4-FFF2-40B4-BE49-F238E27FC236}">
                  <a16:creationId xmlns:a16="http://schemas.microsoft.com/office/drawing/2014/main" id="{889B781C-2040-4D67-9DA9-24E430F294CB}"/>
                </a:ext>
              </a:extLst>
            </p:cNvPr>
            <p:cNvSpPr>
              <a:spLocks noEditPoints="1"/>
            </p:cNvSpPr>
            <p:nvPr/>
          </p:nvSpPr>
          <p:spPr bwMode="auto">
            <a:xfrm>
              <a:off x="3204634" y="3594337"/>
              <a:ext cx="160474" cy="88717"/>
            </a:xfrm>
            <a:custGeom>
              <a:avLst/>
              <a:gdLst>
                <a:gd name="T0" fmla="*/ 40 w 40"/>
                <a:gd name="T1" fmla="*/ 1 h 22"/>
                <a:gd name="T2" fmla="*/ 0 w 40"/>
                <a:gd name="T3" fmla="*/ 0 h 22"/>
                <a:gd name="T4" fmla="*/ 0 w 40"/>
                <a:gd name="T5" fmla="*/ 0 h 22"/>
                <a:gd name="T6" fmla="*/ 0 w 40"/>
                <a:gd name="T7" fmla="*/ 1 h 22"/>
                <a:gd name="T8" fmla="*/ 2 w 40"/>
                <a:gd name="T9" fmla="*/ 21 h 22"/>
                <a:gd name="T10" fmla="*/ 2 w 40"/>
                <a:gd name="T11" fmla="*/ 22 h 22"/>
                <a:gd name="T12" fmla="*/ 37 w 40"/>
                <a:gd name="T13" fmla="*/ 22 h 22"/>
                <a:gd name="T14" fmla="*/ 37 w 40"/>
                <a:gd name="T15" fmla="*/ 22 h 22"/>
                <a:gd name="T16" fmla="*/ 38 w 40"/>
                <a:gd name="T17" fmla="*/ 22 h 22"/>
                <a:gd name="T18" fmla="*/ 40 w 40"/>
                <a:gd name="T19" fmla="*/ 1 h 22"/>
                <a:gd name="T20" fmla="*/ 40 w 40"/>
                <a:gd name="T21" fmla="*/ 1 h 22"/>
                <a:gd name="T22" fmla="*/ 24 w 40"/>
                <a:gd name="T23" fmla="*/ 14 h 22"/>
                <a:gd name="T24" fmla="*/ 24 w 40"/>
                <a:gd name="T25" fmla="*/ 14 h 22"/>
                <a:gd name="T26" fmla="*/ 15 w 40"/>
                <a:gd name="T27" fmla="*/ 14 h 22"/>
                <a:gd name="T28" fmla="*/ 15 w 40"/>
                <a:gd name="T29" fmla="*/ 14 h 22"/>
                <a:gd name="T30" fmla="*/ 15 w 40"/>
                <a:gd name="T31" fmla="*/ 9 h 22"/>
                <a:gd name="T32" fmla="*/ 15 w 40"/>
                <a:gd name="T33" fmla="*/ 8 h 22"/>
                <a:gd name="T34" fmla="*/ 21 w 40"/>
                <a:gd name="T35" fmla="*/ 9 h 22"/>
                <a:gd name="T36" fmla="*/ 24 w 40"/>
                <a:gd name="T37" fmla="*/ 9 h 22"/>
                <a:gd name="T38" fmla="*/ 25 w 40"/>
                <a:gd name="T39" fmla="*/ 9 h 22"/>
                <a:gd name="T40" fmla="*/ 24 w 40"/>
                <a:gd name="T41" fmla="*/ 11 h 22"/>
                <a:gd name="T42" fmla="*/ 24 w 40"/>
                <a:gd name="T4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2">
                  <a:moveTo>
                    <a:pt x="40" y="1"/>
                  </a:moveTo>
                  <a:cubicBezTo>
                    <a:pt x="0" y="0"/>
                    <a:pt x="0" y="0"/>
                    <a:pt x="0" y="0"/>
                  </a:cubicBezTo>
                  <a:cubicBezTo>
                    <a:pt x="0" y="0"/>
                    <a:pt x="0" y="0"/>
                    <a:pt x="0" y="0"/>
                  </a:cubicBezTo>
                  <a:cubicBezTo>
                    <a:pt x="0" y="0"/>
                    <a:pt x="0" y="1"/>
                    <a:pt x="0" y="1"/>
                  </a:cubicBezTo>
                  <a:cubicBezTo>
                    <a:pt x="2" y="21"/>
                    <a:pt x="2" y="21"/>
                    <a:pt x="2" y="21"/>
                  </a:cubicBezTo>
                  <a:cubicBezTo>
                    <a:pt x="2" y="22"/>
                    <a:pt x="2" y="22"/>
                    <a:pt x="2" y="22"/>
                  </a:cubicBezTo>
                  <a:cubicBezTo>
                    <a:pt x="37" y="22"/>
                    <a:pt x="37" y="22"/>
                    <a:pt x="37" y="22"/>
                  </a:cubicBezTo>
                  <a:cubicBezTo>
                    <a:pt x="37" y="22"/>
                    <a:pt x="37" y="22"/>
                    <a:pt x="37" y="22"/>
                  </a:cubicBezTo>
                  <a:cubicBezTo>
                    <a:pt x="37" y="22"/>
                    <a:pt x="38" y="22"/>
                    <a:pt x="38" y="22"/>
                  </a:cubicBezTo>
                  <a:cubicBezTo>
                    <a:pt x="40" y="1"/>
                    <a:pt x="40" y="1"/>
                    <a:pt x="40" y="1"/>
                  </a:cubicBezTo>
                  <a:cubicBezTo>
                    <a:pt x="40" y="1"/>
                    <a:pt x="40" y="1"/>
                    <a:pt x="40" y="1"/>
                  </a:cubicBezTo>
                  <a:close/>
                  <a:moveTo>
                    <a:pt x="24" y="14"/>
                  </a:moveTo>
                  <a:cubicBezTo>
                    <a:pt x="24" y="14"/>
                    <a:pt x="24" y="14"/>
                    <a:pt x="24" y="14"/>
                  </a:cubicBezTo>
                  <a:cubicBezTo>
                    <a:pt x="15" y="14"/>
                    <a:pt x="15" y="14"/>
                    <a:pt x="15" y="14"/>
                  </a:cubicBezTo>
                  <a:cubicBezTo>
                    <a:pt x="15" y="14"/>
                    <a:pt x="15" y="14"/>
                    <a:pt x="15" y="14"/>
                  </a:cubicBezTo>
                  <a:cubicBezTo>
                    <a:pt x="15" y="9"/>
                    <a:pt x="15" y="9"/>
                    <a:pt x="15" y="9"/>
                  </a:cubicBezTo>
                  <a:cubicBezTo>
                    <a:pt x="15" y="8"/>
                    <a:pt x="15" y="8"/>
                    <a:pt x="15" y="8"/>
                  </a:cubicBezTo>
                  <a:cubicBezTo>
                    <a:pt x="21" y="9"/>
                    <a:pt x="21" y="9"/>
                    <a:pt x="21" y="9"/>
                  </a:cubicBezTo>
                  <a:cubicBezTo>
                    <a:pt x="24" y="9"/>
                    <a:pt x="24" y="9"/>
                    <a:pt x="24" y="9"/>
                  </a:cubicBezTo>
                  <a:cubicBezTo>
                    <a:pt x="25" y="9"/>
                    <a:pt x="25" y="9"/>
                    <a:pt x="25" y="9"/>
                  </a:cubicBezTo>
                  <a:cubicBezTo>
                    <a:pt x="24" y="11"/>
                    <a:pt x="24" y="11"/>
                    <a:pt x="24" y="11"/>
                  </a:cubicBezTo>
                  <a:lnTo>
                    <a:pt x="24" y="14"/>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72" name="Freeform 129">
              <a:extLst>
                <a:ext uri="{FF2B5EF4-FFF2-40B4-BE49-F238E27FC236}">
                  <a16:creationId xmlns:a16="http://schemas.microsoft.com/office/drawing/2014/main" id="{3B537BFA-7E8F-49BF-A4F8-F380558A6CB0}"/>
                </a:ext>
              </a:extLst>
            </p:cNvPr>
            <p:cNvSpPr>
              <a:spLocks/>
            </p:cNvSpPr>
            <p:nvPr/>
          </p:nvSpPr>
          <p:spPr bwMode="auto">
            <a:xfrm>
              <a:off x="3264649" y="3625649"/>
              <a:ext cx="40444" cy="24788"/>
            </a:xfrm>
            <a:custGeom>
              <a:avLst/>
              <a:gdLst>
                <a:gd name="T0" fmla="*/ 9 w 10"/>
                <a:gd name="T1" fmla="*/ 1 h 6"/>
                <a:gd name="T2" fmla="*/ 6 w 10"/>
                <a:gd name="T3" fmla="*/ 1 h 6"/>
                <a:gd name="T4" fmla="*/ 0 w 10"/>
                <a:gd name="T5" fmla="*/ 0 h 6"/>
                <a:gd name="T6" fmla="*/ 0 w 10"/>
                <a:gd name="T7" fmla="*/ 1 h 6"/>
                <a:gd name="T8" fmla="*/ 0 w 10"/>
                <a:gd name="T9" fmla="*/ 6 h 6"/>
                <a:gd name="T10" fmla="*/ 0 w 10"/>
                <a:gd name="T11" fmla="*/ 6 h 6"/>
                <a:gd name="T12" fmla="*/ 9 w 10"/>
                <a:gd name="T13" fmla="*/ 6 h 6"/>
                <a:gd name="T14" fmla="*/ 9 w 10"/>
                <a:gd name="T15" fmla="*/ 6 h 6"/>
                <a:gd name="T16" fmla="*/ 9 w 10"/>
                <a:gd name="T17" fmla="*/ 3 h 6"/>
                <a:gd name="T18" fmla="*/ 10 w 10"/>
                <a:gd name="T19" fmla="*/ 1 h 6"/>
                <a:gd name="T20" fmla="*/ 9 w 10"/>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
                  <a:moveTo>
                    <a:pt x="9" y="1"/>
                  </a:moveTo>
                  <a:cubicBezTo>
                    <a:pt x="6" y="1"/>
                    <a:pt x="6" y="1"/>
                    <a:pt x="6" y="1"/>
                  </a:cubicBezTo>
                  <a:cubicBezTo>
                    <a:pt x="0" y="0"/>
                    <a:pt x="0" y="0"/>
                    <a:pt x="0" y="0"/>
                  </a:cubicBezTo>
                  <a:cubicBezTo>
                    <a:pt x="0" y="0"/>
                    <a:pt x="0" y="0"/>
                    <a:pt x="0" y="1"/>
                  </a:cubicBezTo>
                  <a:cubicBezTo>
                    <a:pt x="0" y="6"/>
                    <a:pt x="0" y="6"/>
                    <a:pt x="0" y="6"/>
                  </a:cubicBezTo>
                  <a:cubicBezTo>
                    <a:pt x="0" y="6"/>
                    <a:pt x="0" y="6"/>
                    <a:pt x="0" y="6"/>
                  </a:cubicBezTo>
                  <a:cubicBezTo>
                    <a:pt x="9" y="6"/>
                    <a:pt x="9" y="6"/>
                    <a:pt x="9" y="6"/>
                  </a:cubicBezTo>
                  <a:cubicBezTo>
                    <a:pt x="9" y="6"/>
                    <a:pt x="9" y="6"/>
                    <a:pt x="9" y="6"/>
                  </a:cubicBezTo>
                  <a:cubicBezTo>
                    <a:pt x="9" y="3"/>
                    <a:pt x="9" y="3"/>
                    <a:pt x="9" y="3"/>
                  </a:cubicBezTo>
                  <a:cubicBezTo>
                    <a:pt x="10" y="1"/>
                    <a:pt x="10" y="1"/>
                    <a:pt x="10" y="1"/>
                  </a:cubicBezTo>
                  <a:cubicBezTo>
                    <a:pt x="10" y="1"/>
                    <a:pt x="10" y="1"/>
                    <a:pt x="9" y="1"/>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73" name="Freeform 130">
              <a:extLst>
                <a:ext uri="{FF2B5EF4-FFF2-40B4-BE49-F238E27FC236}">
                  <a16:creationId xmlns:a16="http://schemas.microsoft.com/office/drawing/2014/main" id="{D6C1376A-8012-44D0-B4C1-212D8AB3A0BB}"/>
                </a:ext>
              </a:extLst>
            </p:cNvPr>
            <p:cNvSpPr>
              <a:spLocks/>
            </p:cNvSpPr>
            <p:nvPr/>
          </p:nvSpPr>
          <p:spPr bwMode="auto">
            <a:xfrm>
              <a:off x="3641697" y="3529104"/>
              <a:ext cx="52187" cy="52187"/>
            </a:xfrm>
            <a:custGeom>
              <a:avLst/>
              <a:gdLst>
                <a:gd name="T0" fmla="*/ 0 w 40"/>
                <a:gd name="T1" fmla="*/ 0 h 40"/>
                <a:gd name="T2" fmla="*/ 0 w 40"/>
                <a:gd name="T3" fmla="*/ 3 h 40"/>
                <a:gd name="T4" fmla="*/ 0 w 40"/>
                <a:gd name="T5" fmla="*/ 18 h 40"/>
                <a:gd name="T6" fmla="*/ 22 w 40"/>
                <a:gd name="T7" fmla="*/ 40 h 40"/>
                <a:gd name="T8" fmla="*/ 28 w 40"/>
                <a:gd name="T9" fmla="*/ 31 h 40"/>
                <a:gd name="T10" fmla="*/ 40 w 40"/>
                <a:gd name="T11" fmla="*/ 18 h 40"/>
                <a:gd name="T12" fmla="*/ 40 w 40"/>
                <a:gd name="T13" fmla="*/ 0 h 40"/>
                <a:gd name="T14" fmla="*/ 0 w 4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0" y="0"/>
                  </a:moveTo>
                  <a:lnTo>
                    <a:pt x="0" y="3"/>
                  </a:lnTo>
                  <a:lnTo>
                    <a:pt x="0" y="18"/>
                  </a:lnTo>
                  <a:lnTo>
                    <a:pt x="22" y="40"/>
                  </a:lnTo>
                  <a:lnTo>
                    <a:pt x="28" y="31"/>
                  </a:lnTo>
                  <a:lnTo>
                    <a:pt x="40" y="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74" name="Freeform 131">
              <a:extLst>
                <a:ext uri="{FF2B5EF4-FFF2-40B4-BE49-F238E27FC236}">
                  <a16:creationId xmlns:a16="http://schemas.microsoft.com/office/drawing/2014/main" id="{A58274B2-53D8-4386-A3C1-565903BB6E93}"/>
                </a:ext>
              </a:extLst>
            </p:cNvPr>
            <p:cNvSpPr>
              <a:spLocks/>
            </p:cNvSpPr>
            <p:nvPr/>
          </p:nvSpPr>
          <p:spPr bwMode="auto">
            <a:xfrm>
              <a:off x="3622128" y="3444301"/>
              <a:ext cx="91327" cy="104374"/>
            </a:xfrm>
            <a:custGeom>
              <a:avLst/>
              <a:gdLst>
                <a:gd name="T0" fmla="*/ 23 w 23"/>
                <a:gd name="T1" fmla="*/ 11 h 26"/>
                <a:gd name="T2" fmla="*/ 22 w 23"/>
                <a:gd name="T3" fmla="*/ 10 h 26"/>
                <a:gd name="T4" fmla="*/ 22 w 23"/>
                <a:gd name="T5" fmla="*/ 11 h 26"/>
                <a:gd name="T6" fmla="*/ 21 w 23"/>
                <a:gd name="T7" fmla="*/ 10 h 26"/>
                <a:gd name="T8" fmla="*/ 22 w 23"/>
                <a:gd name="T9" fmla="*/ 5 h 26"/>
                <a:gd name="T10" fmla="*/ 18 w 23"/>
                <a:gd name="T11" fmla="*/ 1 h 26"/>
                <a:gd name="T12" fmla="*/ 12 w 23"/>
                <a:gd name="T13" fmla="*/ 1 h 26"/>
                <a:gd name="T14" fmla="*/ 6 w 23"/>
                <a:gd name="T15" fmla="*/ 1 h 26"/>
                <a:gd name="T16" fmla="*/ 2 w 23"/>
                <a:gd name="T17" fmla="*/ 5 h 26"/>
                <a:gd name="T18" fmla="*/ 2 w 23"/>
                <a:gd name="T19" fmla="*/ 10 h 26"/>
                <a:gd name="T20" fmla="*/ 2 w 23"/>
                <a:gd name="T21" fmla="*/ 10 h 26"/>
                <a:gd name="T22" fmla="*/ 1 w 23"/>
                <a:gd name="T23" fmla="*/ 10 h 26"/>
                <a:gd name="T24" fmla="*/ 0 w 23"/>
                <a:gd name="T25" fmla="*/ 10 h 26"/>
                <a:gd name="T26" fmla="*/ 1 w 23"/>
                <a:gd name="T27" fmla="*/ 15 h 26"/>
                <a:gd name="T28" fmla="*/ 3 w 23"/>
                <a:gd name="T29" fmla="*/ 17 h 26"/>
                <a:gd name="T30" fmla="*/ 3 w 23"/>
                <a:gd name="T31" fmla="*/ 20 h 26"/>
                <a:gd name="T32" fmla="*/ 4 w 23"/>
                <a:gd name="T33" fmla="*/ 21 h 26"/>
                <a:gd name="T34" fmla="*/ 7 w 23"/>
                <a:gd name="T35" fmla="*/ 24 h 26"/>
                <a:gd name="T36" fmla="*/ 9 w 23"/>
                <a:gd name="T37" fmla="*/ 26 h 26"/>
                <a:gd name="T38" fmla="*/ 12 w 23"/>
                <a:gd name="T39" fmla="*/ 26 h 26"/>
                <a:gd name="T40" fmla="*/ 14 w 23"/>
                <a:gd name="T41" fmla="*/ 26 h 26"/>
                <a:gd name="T42" fmla="*/ 16 w 23"/>
                <a:gd name="T43" fmla="*/ 24 h 26"/>
                <a:gd name="T44" fmla="*/ 19 w 23"/>
                <a:gd name="T45" fmla="*/ 21 h 26"/>
                <a:gd name="T46" fmla="*/ 20 w 23"/>
                <a:gd name="T47" fmla="*/ 20 h 26"/>
                <a:gd name="T48" fmla="*/ 21 w 23"/>
                <a:gd name="T49" fmla="*/ 17 h 26"/>
                <a:gd name="T50" fmla="*/ 22 w 23"/>
                <a:gd name="T51" fmla="*/ 15 h 26"/>
                <a:gd name="T52" fmla="*/ 23 w 23"/>
                <a:gd name="T53"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6">
                  <a:moveTo>
                    <a:pt x="23" y="11"/>
                  </a:moveTo>
                  <a:cubicBezTo>
                    <a:pt x="23" y="10"/>
                    <a:pt x="23" y="9"/>
                    <a:pt x="22" y="10"/>
                  </a:cubicBezTo>
                  <a:cubicBezTo>
                    <a:pt x="22" y="10"/>
                    <a:pt x="22" y="11"/>
                    <a:pt x="22" y="11"/>
                  </a:cubicBezTo>
                  <a:cubicBezTo>
                    <a:pt x="21" y="11"/>
                    <a:pt x="21" y="10"/>
                    <a:pt x="21" y="10"/>
                  </a:cubicBezTo>
                  <a:cubicBezTo>
                    <a:pt x="21" y="8"/>
                    <a:pt x="22" y="7"/>
                    <a:pt x="22" y="5"/>
                  </a:cubicBezTo>
                  <a:cubicBezTo>
                    <a:pt x="21" y="3"/>
                    <a:pt x="20" y="2"/>
                    <a:pt x="18" y="1"/>
                  </a:cubicBezTo>
                  <a:cubicBezTo>
                    <a:pt x="16" y="1"/>
                    <a:pt x="14" y="1"/>
                    <a:pt x="12" y="1"/>
                  </a:cubicBezTo>
                  <a:cubicBezTo>
                    <a:pt x="10" y="1"/>
                    <a:pt x="8" y="0"/>
                    <a:pt x="6" y="1"/>
                  </a:cubicBezTo>
                  <a:cubicBezTo>
                    <a:pt x="4" y="2"/>
                    <a:pt x="2" y="3"/>
                    <a:pt x="2" y="5"/>
                  </a:cubicBezTo>
                  <a:cubicBezTo>
                    <a:pt x="2" y="7"/>
                    <a:pt x="2" y="8"/>
                    <a:pt x="2" y="10"/>
                  </a:cubicBezTo>
                  <a:cubicBezTo>
                    <a:pt x="2" y="10"/>
                    <a:pt x="2" y="11"/>
                    <a:pt x="2" y="10"/>
                  </a:cubicBezTo>
                  <a:cubicBezTo>
                    <a:pt x="1" y="10"/>
                    <a:pt x="1" y="10"/>
                    <a:pt x="1" y="10"/>
                  </a:cubicBezTo>
                  <a:cubicBezTo>
                    <a:pt x="1" y="9"/>
                    <a:pt x="0" y="10"/>
                    <a:pt x="0" y="10"/>
                  </a:cubicBezTo>
                  <a:cubicBezTo>
                    <a:pt x="0" y="12"/>
                    <a:pt x="0" y="14"/>
                    <a:pt x="1" y="15"/>
                  </a:cubicBezTo>
                  <a:cubicBezTo>
                    <a:pt x="2" y="16"/>
                    <a:pt x="2" y="16"/>
                    <a:pt x="3" y="17"/>
                  </a:cubicBezTo>
                  <a:cubicBezTo>
                    <a:pt x="3" y="18"/>
                    <a:pt x="3" y="19"/>
                    <a:pt x="3" y="20"/>
                  </a:cubicBezTo>
                  <a:cubicBezTo>
                    <a:pt x="4" y="20"/>
                    <a:pt x="4" y="21"/>
                    <a:pt x="4" y="21"/>
                  </a:cubicBezTo>
                  <a:cubicBezTo>
                    <a:pt x="5" y="22"/>
                    <a:pt x="6" y="23"/>
                    <a:pt x="7" y="24"/>
                  </a:cubicBezTo>
                  <a:cubicBezTo>
                    <a:pt x="8" y="24"/>
                    <a:pt x="8" y="25"/>
                    <a:pt x="9" y="26"/>
                  </a:cubicBezTo>
                  <a:cubicBezTo>
                    <a:pt x="10" y="26"/>
                    <a:pt x="11" y="26"/>
                    <a:pt x="12" y="26"/>
                  </a:cubicBezTo>
                  <a:cubicBezTo>
                    <a:pt x="12" y="26"/>
                    <a:pt x="13" y="26"/>
                    <a:pt x="14" y="26"/>
                  </a:cubicBezTo>
                  <a:cubicBezTo>
                    <a:pt x="15" y="25"/>
                    <a:pt x="16" y="25"/>
                    <a:pt x="16" y="24"/>
                  </a:cubicBezTo>
                  <a:cubicBezTo>
                    <a:pt x="17" y="23"/>
                    <a:pt x="18" y="22"/>
                    <a:pt x="19" y="21"/>
                  </a:cubicBezTo>
                  <a:cubicBezTo>
                    <a:pt x="19" y="21"/>
                    <a:pt x="20" y="20"/>
                    <a:pt x="20" y="20"/>
                  </a:cubicBezTo>
                  <a:cubicBezTo>
                    <a:pt x="20" y="19"/>
                    <a:pt x="20" y="18"/>
                    <a:pt x="21" y="17"/>
                  </a:cubicBezTo>
                  <a:cubicBezTo>
                    <a:pt x="21" y="16"/>
                    <a:pt x="22" y="16"/>
                    <a:pt x="22" y="15"/>
                  </a:cubicBezTo>
                  <a:cubicBezTo>
                    <a:pt x="23" y="14"/>
                    <a:pt x="23" y="12"/>
                    <a:pt x="23" y="11"/>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75" name="Freeform 132">
              <a:extLst>
                <a:ext uri="{FF2B5EF4-FFF2-40B4-BE49-F238E27FC236}">
                  <a16:creationId xmlns:a16="http://schemas.microsoft.com/office/drawing/2014/main" id="{03516E84-BBFF-4087-A02C-A4A445DDA2CD}"/>
                </a:ext>
              </a:extLst>
            </p:cNvPr>
            <p:cNvSpPr>
              <a:spLocks/>
            </p:cNvSpPr>
            <p:nvPr/>
          </p:nvSpPr>
          <p:spPr bwMode="auto">
            <a:xfrm>
              <a:off x="3622128" y="3415598"/>
              <a:ext cx="91327" cy="73061"/>
            </a:xfrm>
            <a:custGeom>
              <a:avLst/>
              <a:gdLst>
                <a:gd name="T0" fmla="*/ 1 w 23"/>
                <a:gd name="T1" fmla="*/ 15 h 18"/>
                <a:gd name="T2" fmla="*/ 1 w 23"/>
                <a:gd name="T3" fmla="*/ 18 h 18"/>
                <a:gd name="T4" fmla="*/ 1 w 23"/>
                <a:gd name="T5" fmla="*/ 18 h 18"/>
                <a:gd name="T6" fmla="*/ 2 w 23"/>
                <a:gd name="T7" fmla="*/ 18 h 18"/>
                <a:gd name="T8" fmla="*/ 2 w 23"/>
                <a:gd name="T9" fmla="*/ 18 h 18"/>
                <a:gd name="T10" fmla="*/ 2 w 23"/>
                <a:gd name="T11" fmla="*/ 16 h 18"/>
                <a:gd name="T12" fmla="*/ 3 w 23"/>
                <a:gd name="T13" fmla="*/ 13 h 18"/>
                <a:gd name="T14" fmla="*/ 7 w 23"/>
                <a:gd name="T15" fmla="*/ 10 h 18"/>
                <a:gd name="T16" fmla="*/ 11 w 23"/>
                <a:gd name="T17" fmla="*/ 10 h 18"/>
                <a:gd name="T18" fmla="*/ 15 w 23"/>
                <a:gd name="T19" fmla="*/ 8 h 18"/>
                <a:gd name="T20" fmla="*/ 16 w 23"/>
                <a:gd name="T21" fmla="*/ 8 h 18"/>
                <a:gd name="T22" fmla="*/ 17 w 23"/>
                <a:gd name="T23" fmla="*/ 9 h 18"/>
                <a:gd name="T24" fmla="*/ 21 w 23"/>
                <a:gd name="T25" fmla="*/ 12 h 18"/>
                <a:gd name="T26" fmla="*/ 21 w 23"/>
                <a:gd name="T27" fmla="*/ 16 h 18"/>
                <a:gd name="T28" fmla="*/ 21 w 23"/>
                <a:gd name="T29" fmla="*/ 18 h 18"/>
                <a:gd name="T30" fmla="*/ 22 w 23"/>
                <a:gd name="T31" fmla="*/ 18 h 18"/>
                <a:gd name="T32" fmla="*/ 22 w 23"/>
                <a:gd name="T33" fmla="*/ 16 h 18"/>
                <a:gd name="T34" fmla="*/ 23 w 23"/>
                <a:gd name="T35" fmla="*/ 13 h 18"/>
                <a:gd name="T36" fmla="*/ 22 w 23"/>
                <a:gd name="T37" fmla="*/ 5 h 18"/>
                <a:gd name="T38" fmla="*/ 16 w 23"/>
                <a:gd name="T39" fmla="*/ 1 h 18"/>
                <a:gd name="T40" fmla="*/ 15 w 23"/>
                <a:gd name="T41" fmla="*/ 1 h 18"/>
                <a:gd name="T42" fmla="*/ 13 w 23"/>
                <a:gd name="T43" fmla="*/ 1 h 18"/>
                <a:gd name="T44" fmla="*/ 3 w 23"/>
                <a:gd name="T45" fmla="*/ 4 h 18"/>
                <a:gd name="T46" fmla="*/ 1 w 23"/>
                <a:gd name="T47" fmla="*/ 12 h 18"/>
                <a:gd name="T48" fmla="*/ 1 w 23"/>
                <a:gd name="T49"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18">
                  <a:moveTo>
                    <a:pt x="1" y="15"/>
                  </a:moveTo>
                  <a:cubicBezTo>
                    <a:pt x="1" y="16"/>
                    <a:pt x="1" y="17"/>
                    <a:pt x="1" y="18"/>
                  </a:cubicBezTo>
                  <a:cubicBezTo>
                    <a:pt x="1" y="18"/>
                    <a:pt x="1" y="18"/>
                    <a:pt x="1" y="18"/>
                  </a:cubicBezTo>
                  <a:cubicBezTo>
                    <a:pt x="2" y="18"/>
                    <a:pt x="2" y="18"/>
                    <a:pt x="2" y="18"/>
                  </a:cubicBezTo>
                  <a:cubicBezTo>
                    <a:pt x="2" y="18"/>
                    <a:pt x="2" y="18"/>
                    <a:pt x="2" y="18"/>
                  </a:cubicBezTo>
                  <a:cubicBezTo>
                    <a:pt x="2" y="17"/>
                    <a:pt x="2" y="16"/>
                    <a:pt x="2" y="16"/>
                  </a:cubicBezTo>
                  <a:cubicBezTo>
                    <a:pt x="3" y="15"/>
                    <a:pt x="2" y="14"/>
                    <a:pt x="3" y="13"/>
                  </a:cubicBezTo>
                  <a:cubicBezTo>
                    <a:pt x="3" y="11"/>
                    <a:pt x="5" y="10"/>
                    <a:pt x="7" y="10"/>
                  </a:cubicBezTo>
                  <a:cubicBezTo>
                    <a:pt x="8" y="10"/>
                    <a:pt x="10" y="10"/>
                    <a:pt x="11" y="10"/>
                  </a:cubicBezTo>
                  <a:cubicBezTo>
                    <a:pt x="13" y="10"/>
                    <a:pt x="14" y="9"/>
                    <a:pt x="15" y="8"/>
                  </a:cubicBezTo>
                  <a:cubicBezTo>
                    <a:pt x="16" y="8"/>
                    <a:pt x="15" y="8"/>
                    <a:pt x="16" y="8"/>
                  </a:cubicBezTo>
                  <a:cubicBezTo>
                    <a:pt x="16" y="8"/>
                    <a:pt x="16" y="8"/>
                    <a:pt x="17" y="9"/>
                  </a:cubicBezTo>
                  <a:cubicBezTo>
                    <a:pt x="18" y="9"/>
                    <a:pt x="21" y="10"/>
                    <a:pt x="21" y="12"/>
                  </a:cubicBezTo>
                  <a:cubicBezTo>
                    <a:pt x="21" y="14"/>
                    <a:pt x="21" y="15"/>
                    <a:pt x="21" y="16"/>
                  </a:cubicBezTo>
                  <a:cubicBezTo>
                    <a:pt x="21" y="17"/>
                    <a:pt x="21" y="18"/>
                    <a:pt x="21" y="18"/>
                  </a:cubicBezTo>
                  <a:cubicBezTo>
                    <a:pt x="22" y="18"/>
                    <a:pt x="22" y="18"/>
                    <a:pt x="22" y="18"/>
                  </a:cubicBezTo>
                  <a:cubicBezTo>
                    <a:pt x="22" y="18"/>
                    <a:pt x="22" y="16"/>
                    <a:pt x="22" y="16"/>
                  </a:cubicBezTo>
                  <a:cubicBezTo>
                    <a:pt x="23" y="14"/>
                    <a:pt x="23" y="13"/>
                    <a:pt x="23" y="13"/>
                  </a:cubicBezTo>
                  <a:cubicBezTo>
                    <a:pt x="23" y="10"/>
                    <a:pt x="23" y="7"/>
                    <a:pt x="22" y="5"/>
                  </a:cubicBezTo>
                  <a:cubicBezTo>
                    <a:pt x="20" y="2"/>
                    <a:pt x="17" y="1"/>
                    <a:pt x="16" y="1"/>
                  </a:cubicBezTo>
                  <a:cubicBezTo>
                    <a:pt x="16" y="1"/>
                    <a:pt x="15" y="1"/>
                    <a:pt x="15" y="1"/>
                  </a:cubicBezTo>
                  <a:cubicBezTo>
                    <a:pt x="14" y="1"/>
                    <a:pt x="14" y="1"/>
                    <a:pt x="13" y="1"/>
                  </a:cubicBezTo>
                  <a:cubicBezTo>
                    <a:pt x="10" y="0"/>
                    <a:pt x="5" y="2"/>
                    <a:pt x="3" y="4"/>
                  </a:cubicBezTo>
                  <a:cubicBezTo>
                    <a:pt x="0" y="6"/>
                    <a:pt x="1" y="9"/>
                    <a:pt x="1" y="12"/>
                  </a:cubicBezTo>
                  <a:cubicBezTo>
                    <a:pt x="1" y="13"/>
                    <a:pt x="1" y="14"/>
                    <a:pt x="1" y="15"/>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76" name="Freeform 133">
              <a:extLst>
                <a:ext uri="{FF2B5EF4-FFF2-40B4-BE49-F238E27FC236}">
                  <a16:creationId xmlns:a16="http://schemas.microsoft.com/office/drawing/2014/main" id="{72730ED8-2AFE-46EA-9E25-BDA8117F1D34}"/>
                </a:ext>
              </a:extLst>
            </p:cNvPr>
            <p:cNvSpPr>
              <a:spLocks/>
            </p:cNvSpPr>
            <p:nvPr/>
          </p:nvSpPr>
          <p:spPr bwMode="auto">
            <a:xfrm>
              <a:off x="3641697" y="3573463"/>
              <a:ext cx="52187" cy="92631"/>
            </a:xfrm>
            <a:custGeom>
              <a:avLst/>
              <a:gdLst>
                <a:gd name="T0" fmla="*/ 0 w 13"/>
                <a:gd name="T1" fmla="*/ 7 h 23"/>
                <a:gd name="T2" fmla="*/ 6 w 13"/>
                <a:gd name="T3" fmla="*/ 0 h 23"/>
                <a:gd name="T4" fmla="*/ 7 w 13"/>
                <a:gd name="T5" fmla="*/ 0 h 23"/>
                <a:gd name="T6" fmla="*/ 13 w 13"/>
                <a:gd name="T7" fmla="*/ 6 h 23"/>
                <a:gd name="T8" fmla="*/ 7 w 13"/>
                <a:gd name="T9" fmla="*/ 23 h 23"/>
                <a:gd name="T10" fmla="*/ 0 w 13"/>
                <a:gd name="T11" fmla="*/ 7 h 23"/>
              </a:gdLst>
              <a:ahLst/>
              <a:cxnLst>
                <a:cxn ang="0">
                  <a:pos x="T0" y="T1"/>
                </a:cxn>
                <a:cxn ang="0">
                  <a:pos x="T2" y="T3"/>
                </a:cxn>
                <a:cxn ang="0">
                  <a:pos x="T4" y="T5"/>
                </a:cxn>
                <a:cxn ang="0">
                  <a:pos x="T6" y="T7"/>
                </a:cxn>
                <a:cxn ang="0">
                  <a:pos x="T8" y="T9"/>
                </a:cxn>
                <a:cxn ang="0">
                  <a:pos x="T10" y="T11"/>
                </a:cxn>
              </a:cxnLst>
              <a:rect l="0" t="0" r="r" b="b"/>
              <a:pathLst>
                <a:path w="13" h="23">
                  <a:moveTo>
                    <a:pt x="0" y="7"/>
                  </a:moveTo>
                  <a:cubicBezTo>
                    <a:pt x="0" y="6"/>
                    <a:pt x="6" y="0"/>
                    <a:pt x="6" y="0"/>
                  </a:cubicBezTo>
                  <a:cubicBezTo>
                    <a:pt x="7" y="0"/>
                    <a:pt x="7" y="0"/>
                    <a:pt x="7" y="0"/>
                  </a:cubicBezTo>
                  <a:cubicBezTo>
                    <a:pt x="13" y="6"/>
                    <a:pt x="13" y="6"/>
                    <a:pt x="13" y="6"/>
                  </a:cubicBezTo>
                  <a:cubicBezTo>
                    <a:pt x="7" y="23"/>
                    <a:pt x="7" y="23"/>
                    <a:pt x="7" y="23"/>
                  </a:cubicBezTo>
                  <a:lnTo>
                    <a:pt x="0" y="7"/>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77" name="Freeform 134">
              <a:extLst>
                <a:ext uri="{FF2B5EF4-FFF2-40B4-BE49-F238E27FC236}">
                  <a16:creationId xmlns:a16="http://schemas.microsoft.com/office/drawing/2014/main" id="{BCBCFD9D-03EC-4739-A07B-779EDD254FE4}"/>
                </a:ext>
              </a:extLst>
            </p:cNvPr>
            <p:cNvSpPr>
              <a:spLocks/>
            </p:cNvSpPr>
            <p:nvPr/>
          </p:nvSpPr>
          <p:spPr bwMode="auto">
            <a:xfrm>
              <a:off x="3653440" y="3569549"/>
              <a:ext cx="28703" cy="88717"/>
            </a:xfrm>
            <a:custGeom>
              <a:avLst/>
              <a:gdLst>
                <a:gd name="T0" fmla="*/ 7 w 7"/>
                <a:gd name="T1" fmla="*/ 15 h 22"/>
                <a:gd name="T2" fmla="*/ 5 w 7"/>
                <a:gd name="T3" fmla="*/ 5 h 22"/>
                <a:gd name="T4" fmla="*/ 5 w 7"/>
                <a:gd name="T5" fmla="*/ 4 h 22"/>
                <a:gd name="T6" fmla="*/ 6 w 7"/>
                <a:gd name="T7" fmla="*/ 3 h 22"/>
                <a:gd name="T8" fmla="*/ 6 w 7"/>
                <a:gd name="T9" fmla="*/ 3 h 22"/>
                <a:gd name="T10" fmla="*/ 5 w 7"/>
                <a:gd name="T11" fmla="*/ 2 h 22"/>
                <a:gd name="T12" fmla="*/ 4 w 7"/>
                <a:gd name="T13" fmla="*/ 1 h 22"/>
                <a:gd name="T14" fmla="*/ 4 w 7"/>
                <a:gd name="T15" fmla="*/ 0 h 22"/>
                <a:gd name="T16" fmla="*/ 3 w 7"/>
                <a:gd name="T17" fmla="*/ 1 h 22"/>
                <a:gd name="T18" fmla="*/ 2 w 7"/>
                <a:gd name="T19" fmla="*/ 2 h 22"/>
                <a:gd name="T20" fmla="*/ 2 w 7"/>
                <a:gd name="T21" fmla="*/ 2 h 22"/>
                <a:gd name="T22" fmla="*/ 2 w 7"/>
                <a:gd name="T23" fmla="*/ 3 h 22"/>
                <a:gd name="T24" fmla="*/ 2 w 7"/>
                <a:gd name="T25" fmla="*/ 4 h 22"/>
                <a:gd name="T26" fmla="*/ 2 w 7"/>
                <a:gd name="T27" fmla="*/ 5 h 22"/>
                <a:gd name="T28" fmla="*/ 0 w 7"/>
                <a:gd name="T29" fmla="*/ 15 h 22"/>
                <a:gd name="T30" fmla="*/ 0 w 7"/>
                <a:gd name="T31" fmla="*/ 15 h 22"/>
                <a:gd name="T32" fmla="*/ 3 w 7"/>
                <a:gd name="T33" fmla="*/ 22 h 22"/>
                <a:gd name="T34" fmla="*/ 3 w 7"/>
                <a:gd name="T35" fmla="*/ 22 h 22"/>
                <a:gd name="T36" fmla="*/ 4 w 7"/>
                <a:gd name="T37" fmla="*/ 22 h 22"/>
                <a:gd name="T38" fmla="*/ 7 w 7"/>
                <a:gd name="T39" fmla="*/ 15 h 22"/>
                <a:gd name="T40" fmla="*/ 7 w 7"/>
                <a:gd name="T41"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2">
                  <a:moveTo>
                    <a:pt x="7" y="15"/>
                  </a:moveTo>
                  <a:cubicBezTo>
                    <a:pt x="5" y="5"/>
                    <a:pt x="5" y="5"/>
                    <a:pt x="5" y="5"/>
                  </a:cubicBezTo>
                  <a:cubicBezTo>
                    <a:pt x="5" y="5"/>
                    <a:pt x="5" y="5"/>
                    <a:pt x="5" y="4"/>
                  </a:cubicBezTo>
                  <a:cubicBezTo>
                    <a:pt x="6" y="3"/>
                    <a:pt x="6" y="3"/>
                    <a:pt x="6" y="3"/>
                  </a:cubicBezTo>
                  <a:cubicBezTo>
                    <a:pt x="6" y="3"/>
                    <a:pt x="6" y="3"/>
                    <a:pt x="6" y="3"/>
                  </a:cubicBezTo>
                  <a:cubicBezTo>
                    <a:pt x="5" y="2"/>
                    <a:pt x="5" y="2"/>
                    <a:pt x="5" y="2"/>
                  </a:cubicBezTo>
                  <a:cubicBezTo>
                    <a:pt x="5" y="1"/>
                    <a:pt x="4" y="1"/>
                    <a:pt x="4" y="1"/>
                  </a:cubicBezTo>
                  <a:cubicBezTo>
                    <a:pt x="4" y="1"/>
                    <a:pt x="4" y="0"/>
                    <a:pt x="4" y="0"/>
                  </a:cubicBezTo>
                  <a:cubicBezTo>
                    <a:pt x="3" y="1"/>
                    <a:pt x="3" y="1"/>
                    <a:pt x="3" y="1"/>
                  </a:cubicBezTo>
                  <a:cubicBezTo>
                    <a:pt x="3" y="1"/>
                    <a:pt x="3" y="1"/>
                    <a:pt x="2" y="2"/>
                  </a:cubicBezTo>
                  <a:cubicBezTo>
                    <a:pt x="2" y="2"/>
                    <a:pt x="2" y="2"/>
                    <a:pt x="2" y="2"/>
                  </a:cubicBezTo>
                  <a:cubicBezTo>
                    <a:pt x="2" y="3"/>
                    <a:pt x="2" y="3"/>
                    <a:pt x="2" y="3"/>
                  </a:cubicBezTo>
                  <a:cubicBezTo>
                    <a:pt x="2" y="4"/>
                    <a:pt x="2" y="4"/>
                    <a:pt x="2" y="4"/>
                  </a:cubicBezTo>
                  <a:cubicBezTo>
                    <a:pt x="2" y="5"/>
                    <a:pt x="3" y="5"/>
                    <a:pt x="2" y="5"/>
                  </a:cubicBezTo>
                  <a:cubicBezTo>
                    <a:pt x="0" y="15"/>
                    <a:pt x="0" y="15"/>
                    <a:pt x="0" y="15"/>
                  </a:cubicBezTo>
                  <a:cubicBezTo>
                    <a:pt x="0" y="15"/>
                    <a:pt x="0" y="15"/>
                    <a:pt x="0" y="15"/>
                  </a:cubicBezTo>
                  <a:cubicBezTo>
                    <a:pt x="3" y="22"/>
                    <a:pt x="3" y="22"/>
                    <a:pt x="3" y="22"/>
                  </a:cubicBezTo>
                  <a:cubicBezTo>
                    <a:pt x="3" y="22"/>
                    <a:pt x="3" y="22"/>
                    <a:pt x="3" y="22"/>
                  </a:cubicBezTo>
                  <a:cubicBezTo>
                    <a:pt x="3" y="22"/>
                    <a:pt x="4" y="22"/>
                    <a:pt x="4" y="22"/>
                  </a:cubicBezTo>
                  <a:cubicBezTo>
                    <a:pt x="7" y="15"/>
                    <a:pt x="7" y="15"/>
                    <a:pt x="7" y="15"/>
                  </a:cubicBezTo>
                  <a:cubicBezTo>
                    <a:pt x="7" y="15"/>
                    <a:pt x="7" y="15"/>
                    <a:pt x="7" y="15"/>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78" name="Freeform 136">
              <a:extLst>
                <a:ext uri="{FF2B5EF4-FFF2-40B4-BE49-F238E27FC236}">
                  <a16:creationId xmlns:a16="http://schemas.microsoft.com/office/drawing/2014/main" id="{6DCAA9F0-A32A-49C3-B0E7-697B6D8F98CD}"/>
                </a:ext>
              </a:extLst>
            </p:cNvPr>
            <p:cNvSpPr>
              <a:spLocks/>
            </p:cNvSpPr>
            <p:nvPr/>
          </p:nvSpPr>
          <p:spPr bwMode="auto">
            <a:xfrm>
              <a:off x="3665181" y="3561721"/>
              <a:ext cx="108287" cy="136990"/>
            </a:xfrm>
            <a:custGeom>
              <a:avLst/>
              <a:gdLst>
                <a:gd name="T0" fmla="*/ 27 w 27"/>
                <a:gd name="T1" fmla="*/ 13 h 34"/>
                <a:gd name="T2" fmla="*/ 24 w 27"/>
                <a:gd name="T3" fmla="*/ 5 h 34"/>
                <a:gd name="T4" fmla="*/ 12 w 27"/>
                <a:gd name="T5" fmla="*/ 1 h 34"/>
                <a:gd name="T6" fmla="*/ 8 w 27"/>
                <a:gd name="T7" fmla="*/ 0 h 34"/>
                <a:gd name="T8" fmla="*/ 8 w 27"/>
                <a:gd name="T9" fmla="*/ 0 h 34"/>
                <a:gd name="T10" fmla="*/ 5 w 27"/>
                <a:gd name="T11" fmla="*/ 9 h 34"/>
                <a:gd name="T12" fmla="*/ 0 w 27"/>
                <a:gd name="T13" fmla="*/ 23 h 34"/>
                <a:gd name="T14" fmla="*/ 0 w 27"/>
                <a:gd name="T15" fmla="*/ 23 h 34"/>
                <a:gd name="T16" fmla="*/ 0 w 27"/>
                <a:gd name="T17" fmla="*/ 22 h 34"/>
                <a:gd name="T18" fmla="*/ 0 w 27"/>
                <a:gd name="T19" fmla="*/ 34 h 34"/>
                <a:gd name="T20" fmla="*/ 0 w 27"/>
                <a:gd name="T21" fmla="*/ 34 h 34"/>
                <a:gd name="T22" fmla="*/ 26 w 27"/>
                <a:gd name="T23" fmla="*/ 28 h 34"/>
                <a:gd name="T24" fmla="*/ 27 w 27"/>
                <a:gd name="T25" fmla="*/ 25 h 34"/>
                <a:gd name="T26" fmla="*/ 27 w 27"/>
                <a:gd name="T27"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4">
                  <a:moveTo>
                    <a:pt x="27" y="13"/>
                  </a:moveTo>
                  <a:cubicBezTo>
                    <a:pt x="26" y="10"/>
                    <a:pt x="24" y="5"/>
                    <a:pt x="24" y="5"/>
                  </a:cubicBezTo>
                  <a:cubicBezTo>
                    <a:pt x="23" y="5"/>
                    <a:pt x="16" y="3"/>
                    <a:pt x="12" y="1"/>
                  </a:cubicBezTo>
                  <a:cubicBezTo>
                    <a:pt x="10" y="1"/>
                    <a:pt x="9" y="0"/>
                    <a:pt x="8" y="0"/>
                  </a:cubicBezTo>
                  <a:cubicBezTo>
                    <a:pt x="8" y="0"/>
                    <a:pt x="8" y="0"/>
                    <a:pt x="8" y="0"/>
                  </a:cubicBezTo>
                  <a:cubicBezTo>
                    <a:pt x="5" y="9"/>
                    <a:pt x="5" y="9"/>
                    <a:pt x="5" y="9"/>
                  </a:cubicBezTo>
                  <a:cubicBezTo>
                    <a:pt x="0" y="23"/>
                    <a:pt x="0" y="23"/>
                    <a:pt x="0" y="23"/>
                  </a:cubicBezTo>
                  <a:cubicBezTo>
                    <a:pt x="0" y="23"/>
                    <a:pt x="0" y="23"/>
                    <a:pt x="0" y="23"/>
                  </a:cubicBezTo>
                  <a:cubicBezTo>
                    <a:pt x="0" y="22"/>
                    <a:pt x="0" y="22"/>
                    <a:pt x="0" y="22"/>
                  </a:cubicBezTo>
                  <a:cubicBezTo>
                    <a:pt x="0" y="34"/>
                    <a:pt x="0" y="34"/>
                    <a:pt x="0" y="34"/>
                  </a:cubicBezTo>
                  <a:cubicBezTo>
                    <a:pt x="0" y="34"/>
                    <a:pt x="0" y="34"/>
                    <a:pt x="0" y="34"/>
                  </a:cubicBezTo>
                  <a:cubicBezTo>
                    <a:pt x="1" y="34"/>
                    <a:pt x="22" y="34"/>
                    <a:pt x="26" y="28"/>
                  </a:cubicBezTo>
                  <a:cubicBezTo>
                    <a:pt x="26" y="27"/>
                    <a:pt x="27" y="26"/>
                    <a:pt x="27" y="25"/>
                  </a:cubicBezTo>
                  <a:lnTo>
                    <a:pt x="27" y="13"/>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79" name="Freeform 137">
              <a:extLst>
                <a:ext uri="{FF2B5EF4-FFF2-40B4-BE49-F238E27FC236}">
                  <a16:creationId xmlns:a16="http://schemas.microsoft.com/office/drawing/2014/main" id="{7FE972DF-3C1A-4755-96AA-5B19C8AFEA0B}"/>
                </a:ext>
              </a:extLst>
            </p:cNvPr>
            <p:cNvSpPr>
              <a:spLocks/>
            </p:cNvSpPr>
            <p:nvPr/>
          </p:nvSpPr>
          <p:spPr bwMode="auto">
            <a:xfrm>
              <a:off x="3637784" y="3544760"/>
              <a:ext cx="63928" cy="57405"/>
            </a:xfrm>
            <a:custGeom>
              <a:avLst/>
              <a:gdLst>
                <a:gd name="T0" fmla="*/ 14 w 16"/>
                <a:gd name="T1" fmla="*/ 1 h 14"/>
                <a:gd name="T2" fmla="*/ 8 w 16"/>
                <a:gd name="T3" fmla="*/ 6 h 14"/>
                <a:gd name="T4" fmla="*/ 7 w 16"/>
                <a:gd name="T5" fmla="*/ 6 h 14"/>
                <a:gd name="T6" fmla="*/ 1 w 16"/>
                <a:gd name="T7" fmla="*/ 0 h 14"/>
                <a:gd name="T8" fmla="*/ 0 w 16"/>
                <a:gd name="T9" fmla="*/ 5 h 14"/>
                <a:gd name="T10" fmla="*/ 2 w 16"/>
                <a:gd name="T11" fmla="*/ 14 h 14"/>
                <a:gd name="T12" fmla="*/ 7 w 16"/>
                <a:gd name="T13" fmla="*/ 7 h 14"/>
                <a:gd name="T14" fmla="*/ 8 w 16"/>
                <a:gd name="T15" fmla="*/ 7 h 14"/>
                <a:gd name="T16" fmla="*/ 13 w 16"/>
                <a:gd name="T17" fmla="*/ 14 h 14"/>
                <a:gd name="T18" fmla="*/ 16 w 16"/>
                <a:gd name="T19" fmla="*/ 5 h 14"/>
                <a:gd name="T20" fmla="*/ 14 w 16"/>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4">
                  <a:moveTo>
                    <a:pt x="14" y="1"/>
                  </a:moveTo>
                  <a:cubicBezTo>
                    <a:pt x="8" y="6"/>
                    <a:pt x="8" y="6"/>
                    <a:pt x="8" y="6"/>
                  </a:cubicBezTo>
                  <a:cubicBezTo>
                    <a:pt x="8" y="6"/>
                    <a:pt x="8" y="6"/>
                    <a:pt x="7" y="6"/>
                  </a:cubicBezTo>
                  <a:cubicBezTo>
                    <a:pt x="1" y="0"/>
                    <a:pt x="1" y="0"/>
                    <a:pt x="1" y="0"/>
                  </a:cubicBezTo>
                  <a:cubicBezTo>
                    <a:pt x="0" y="5"/>
                    <a:pt x="0" y="5"/>
                    <a:pt x="0" y="5"/>
                  </a:cubicBezTo>
                  <a:cubicBezTo>
                    <a:pt x="2" y="14"/>
                    <a:pt x="2" y="14"/>
                    <a:pt x="2" y="14"/>
                  </a:cubicBezTo>
                  <a:cubicBezTo>
                    <a:pt x="7" y="7"/>
                    <a:pt x="7" y="7"/>
                    <a:pt x="7" y="7"/>
                  </a:cubicBezTo>
                  <a:cubicBezTo>
                    <a:pt x="8" y="7"/>
                    <a:pt x="8" y="7"/>
                    <a:pt x="8" y="7"/>
                  </a:cubicBezTo>
                  <a:cubicBezTo>
                    <a:pt x="13" y="14"/>
                    <a:pt x="13" y="14"/>
                    <a:pt x="13" y="14"/>
                  </a:cubicBezTo>
                  <a:cubicBezTo>
                    <a:pt x="16" y="5"/>
                    <a:pt x="16" y="5"/>
                    <a:pt x="16" y="5"/>
                  </a:cubicBezTo>
                  <a:lnTo>
                    <a:pt x="14" y="1"/>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80" name="Freeform 138">
              <a:extLst>
                <a:ext uri="{FF2B5EF4-FFF2-40B4-BE49-F238E27FC236}">
                  <a16:creationId xmlns:a16="http://schemas.microsoft.com/office/drawing/2014/main" id="{35048202-1C91-47F4-8426-205A24D108F8}"/>
                </a:ext>
              </a:extLst>
            </p:cNvPr>
            <p:cNvSpPr>
              <a:spLocks/>
            </p:cNvSpPr>
            <p:nvPr/>
          </p:nvSpPr>
          <p:spPr bwMode="auto">
            <a:xfrm>
              <a:off x="3622128" y="3561721"/>
              <a:ext cx="95240" cy="117420"/>
            </a:xfrm>
            <a:custGeom>
              <a:avLst/>
              <a:gdLst>
                <a:gd name="T0" fmla="*/ 20 w 24"/>
                <a:gd name="T1" fmla="*/ 6 h 29"/>
                <a:gd name="T2" fmla="*/ 23 w 24"/>
                <a:gd name="T3" fmla="*/ 7 h 29"/>
                <a:gd name="T4" fmla="*/ 11 w 24"/>
                <a:gd name="T5" fmla="*/ 29 h 29"/>
                <a:gd name="T6" fmla="*/ 0 w 24"/>
                <a:gd name="T7" fmla="*/ 7 h 29"/>
                <a:gd name="T8" fmla="*/ 3 w 24"/>
                <a:gd name="T9" fmla="*/ 6 h 29"/>
                <a:gd name="T10" fmla="*/ 0 w 24"/>
                <a:gd name="T11" fmla="*/ 4 h 29"/>
                <a:gd name="T12" fmla="*/ 1 w 24"/>
                <a:gd name="T13" fmla="*/ 1 h 29"/>
                <a:gd name="T14" fmla="*/ 4 w 24"/>
                <a:gd name="T15" fmla="*/ 0 h 29"/>
                <a:gd name="T16" fmla="*/ 6 w 24"/>
                <a:gd name="T17" fmla="*/ 6 h 29"/>
                <a:gd name="T18" fmla="*/ 8 w 24"/>
                <a:gd name="T19" fmla="*/ 12 h 29"/>
                <a:gd name="T20" fmla="*/ 11 w 24"/>
                <a:gd name="T21" fmla="*/ 22 h 29"/>
                <a:gd name="T22" fmla="*/ 15 w 24"/>
                <a:gd name="T23" fmla="*/ 12 h 29"/>
                <a:gd name="T24" fmla="*/ 16 w 24"/>
                <a:gd name="T25" fmla="*/ 9 h 29"/>
                <a:gd name="T26" fmla="*/ 19 w 24"/>
                <a:gd name="T27" fmla="*/ 0 h 29"/>
                <a:gd name="T28" fmla="*/ 23 w 24"/>
                <a:gd name="T29" fmla="*/ 1 h 29"/>
                <a:gd name="T30" fmla="*/ 24 w 24"/>
                <a:gd name="T31" fmla="*/ 4 h 29"/>
                <a:gd name="T32" fmla="*/ 20 w 24"/>
                <a:gd name="T33"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9">
                  <a:moveTo>
                    <a:pt x="20" y="6"/>
                  </a:moveTo>
                  <a:cubicBezTo>
                    <a:pt x="23" y="7"/>
                    <a:pt x="23" y="7"/>
                    <a:pt x="23" y="7"/>
                  </a:cubicBezTo>
                  <a:cubicBezTo>
                    <a:pt x="11" y="29"/>
                    <a:pt x="11" y="29"/>
                    <a:pt x="11" y="29"/>
                  </a:cubicBezTo>
                  <a:cubicBezTo>
                    <a:pt x="0" y="7"/>
                    <a:pt x="0" y="7"/>
                    <a:pt x="0" y="7"/>
                  </a:cubicBezTo>
                  <a:cubicBezTo>
                    <a:pt x="3" y="6"/>
                    <a:pt x="3" y="6"/>
                    <a:pt x="3" y="6"/>
                  </a:cubicBezTo>
                  <a:cubicBezTo>
                    <a:pt x="0" y="4"/>
                    <a:pt x="0" y="4"/>
                    <a:pt x="0" y="4"/>
                  </a:cubicBezTo>
                  <a:cubicBezTo>
                    <a:pt x="0" y="3"/>
                    <a:pt x="0" y="2"/>
                    <a:pt x="1" y="1"/>
                  </a:cubicBezTo>
                  <a:cubicBezTo>
                    <a:pt x="2" y="0"/>
                    <a:pt x="4" y="0"/>
                    <a:pt x="4" y="0"/>
                  </a:cubicBezTo>
                  <a:cubicBezTo>
                    <a:pt x="6" y="6"/>
                    <a:pt x="6" y="6"/>
                    <a:pt x="6" y="6"/>
                  </a:cubicBezTo>
                  <a:cubicBezTo>
                    <a:pt x="8" y="12"/>
                    <a:pt x="8" y="12"/>
                    <a:pt x="8" y="12"/>
                  </a:cubicBezTo>
                  <a:cubicBezTo>
                    <a:pt x="11" y="22"/>
                    <a:pt x="11" y="22"/>
                    <a:pt x="11" y="22"/>
                  </a:cubicBezTo>
                  <a:cubicBezTo>
                    <a:pt x="15" y="12"/>
                    <a:pt x="15" y="12"/>
                    <a:pt x="15" y="12"/>
                  </a:cubicBezTo>
                  <a:cubicBezTo>
                    <a:pt x="16" y="9"/>
                    <a:pt x="16" y="9"/>
                    <a:pt x="16" y="9"/>
                  </a:cubicBezTo>
                  <a:cubicBezTo>
                    <a:pt x="19" y="0"/>
                    <a:pt x="19" y="0"/>
                    <a:pt x="19" y="0"/>
                  </a:cubicBezTo>
                  <a:cubicBezTo>
                    <a:pt x="20" y="0"/>
                    <a:pt x="21" y="1"/>
                    <a:pt x="23" y="1"/>
                  </a:cubicBezTo>
                  <a:cubicBezTo>
                    <a:pt x="23" y="2"/>
                    <a:pt x="24" y="3"/>
                    <a:pt x="24" y="4"/>
                  </a:cubicBezTo>
                  <a:lnTo>
                    <a:pt x="20" y="6"/>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81" name="Freeform 140">
              <a:extLst>
                <a:ext uri="{FF2B5EF4-FFF2-40B4-BE49-F238E27FC236}">
                  <a16:creationId xmlns:a16="http://schemas.microsoft.com/office/drawing/2014/main" id="{153733C8-E656-462C-A8AB-4D3DE733349C}"/>
                </a:ext>
              </a:extLst>
            </p:cNvPr>
            <p:cNvSpPr>
              <a:spLocks noEditPoints="1"/>
            </p:cNvSpPr>
            <p:nvPr/>
          </p:nvSpPr>
          <p:spPr bwMode="auto">
            <a:xfrm>
              <a:off x="3585597" y="3598252"/>
              <a:ext cx="164388" cy="92631"/>
            </a:xfrm>
            <a:custGeom>
              <a:avLst/>
              <a:gdLst>
                <a:gd name="T0" fmla="*/ 40 w 41"/>
                <a:gd name="T1" fmla="*/ 1 h 23"/>
                <a:gd name="T2" fmla="*/ 1 w 41"/>
                <a:gd name="T3" fmla="*/ 0 h 23"/>
                <a:gd name="T4" fmla="*/ 0 w 41"/>
                <a:gd name="T5" fmla="*/ 1 h 23"/>
                <a:gd name="T6" fmla="*/ 0 w 41"/>
                <a:gd name="T7" fmla="*/ 1 h 23"/>
                <a:gd name="T8" fmla="*/ 2 w 41"/>
                <a:gd name="T9" fmla="*/ 22 h 23"/>
                <a:gd name="T10" fmla="*/ 3 w 41"/>
                <a:gd name="T11" fmla="*/ 22 h 23"/>
                <a:gd name="T12" fmla="*/ 38 w 41"/>
                <a:gd name="T13" fmla="*/ 23 h 23"/>
                <a:gd name="T14" fmla="*/ 38 w 41"/>
                <a:gd name="T15" fmla="*/ 23 h 23"/>
                <a:gd name="T16" fmla="*/ 38 w 41"/>
                <a:gd name="T17" fmla="*/ 22 h 23"/>
                <a:gd name="T18" fmla="*/ 41 w 41"/>
                <a:gd name="T19" fmla="*/ 2 h 23"/>
                <a:gd name="T20" fmla="*/ 40 w 41"/>
                <a:gd name="T21" fmla="*/ 1 h 23"/>
                <a:gd name="T22" fmla="*/ 24 w 41"/>
                <a:gd name="T23" fmla="*/ 14 h 23"/>
                <a:gd name="T24" fmla="*/ 24 w 41"/>
                <a:gd name="T25" fmla="*/ 14 h 23"/>
                <a:gd name="T26" fmla="*/ 16 w 41"/>
                <a:gd name="T27" fmla="*/ 14 h 23"/>
                <a:gd name="T28" fmla="*/ 16 w 41"/>
                <a:gd name="T29" fmla="*/ 14 h 23"/>
                <a:gd name="T30" fmla="*/ 15 w 41"/>
                <a:gd name="T31" fmla="*/ 9 h 23"/>
                <a:gd name="T32" fmla="*/ 15 w 41"/>
                <a:gd name="T33" fmla="*/ 9 h 23"/>
                <a:gd name="T34" fmla="*/ 21 w 41"/>
                <a:gd name="T35" fmla="*/ 9 h 23"/>
                <a:gd name="T36" fmla="*/ 25 w 41"/>
                <a:gd name="T37" fmla="*/ 9 h 23"/>
                <a:gd name="T38" fmla="*/ 25 w 41"/>
                <a:gd name="T39" fmla="*/ 9 h 23"/>
                <a:gd name="T40" fmla="*/ 25 w 41"/>
                <a:gd name="T41" fmla="*/ 11 h 23"/>
                <a:gd name="T42" fmla="*/ 24 w 41"/>
                <a:gd name="T43"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3">
                  <a:moveTo>
                    <a:pt x="40" y="1"/>
                  </a:moveTo>
                  <a:cubicBezTo>
                    <a:pt x="1" y="0"/>
                    <a:pt x="1" y="0"/>
                    <a:pt x="1" y="0"/>
                  </a:cubicBezTo>
                  <a:cubicBezTo>
                    <a:pt x="1" y="0"/>
                    <a:pt x="0" y="1"/>
                    <a:pt x="0" y="1"/>
                  </a:cubicBezTo>
                  <a:cubicBezTo>
                    <a:pt x="0" y="1"/>
                    <a:pt x="0" y="1"/>
                    <a:pt x="0" y="1"/>
                  </a:cubicBezTo>
                  <a:cubicBezTo>
                    <a:pt x="2" y="22"/>
                    <a:pt x="2" y="22"/>
                    <a:pt x="2" y="22"/>
                  </a:cubicBezTo>
                  <a:cubicBezTo>
                    <a:pt x="2" y="22"/>
                    <a:pt x="3" y="22"/>
                    <a:pt x="3" y="22"/>
                  </a:cubicBezTo>
                  <a:cubicBezTo>
                    <a:pt x="38" y="23"/>
                    <a:pt x="38" y="23"/>
                    <a:pt x="38" y="23"/>
                  </a:cubicBezTo>
                  <a:cubicBezTo>
                    <a:pt x="38" y="23"/>
                    <a:pt x="38" y="23"/>
                    <a:pt x="38" y="23"/>
                  </a:cubicBezTo>
                  <a:cubicBezTo>
                    <a:pt x="38" y="23"/>
                    <a:pt x="38" y="22"/>
                    <a:pt x="38" y="22"/>
                  </a:cubicBezTo>
                  <a:cubicBezTo>
                    <a:pt x="41" y="2"/>
                    <a:pt x="41" y="2"/>
                    <a:pt x="41" y="2"/>
                  </a:cubicBezTo>
                  <a:cubicBezTo>
                    <a:pt x="41" y="1"/>
                    <a:pt x="41" y="1"/>
                    <a:pt x="40" y="1"/>
                  </a:cubicBezTo>
                  <a:close/>
                  <a:moveTo>
                    <a:pt x="24" y="14"/>
                  </a:moveTo>
                  <a:cubicBezTo>
                    <a:pt x="24" y="14"/>
                    <a:pt x="24" y="14"/>
                    <a:pt x="24" y="14"/>
                  </a:cubicBezTo>
                  <a:cubicBezTo>
                    <a:pt x="16" y="14"/>
                    <a:pt x="16" y="14"/>
                    <a:pt x="16" y="14"/>
                  </a:cubicBezTo>
                  <a:cubicBezTo>
                    <a:pt x="16" y="14"/>
                    <a:pt x="16" y="14"/>
                    <a:pt x="16" y="14"/>
                  </a:cubicBezTo>
                  <a:cubicBezTo>
                    <a:pt x="15" y="9"/>
                    <a:pt x="15" y="9"/>
                    <a:pt x="15" y="9"/>
                  </a:cubicBezTo>
                  <a:cubicBezTo>
                    <a:pt x="15" y="9"/>
                    <a:pt x="15" y="9"/>
                    <a:pt x="15" y="9"/>
                  </a:cubicBezTo>
                  <a:cubicBezTo>
                    <a:pt x="21" y="9"/>
                    <a:pt x="21" y="9"/>
                    <a:pt x="21" y="9"/>
                  </a:cubicBezTo>
                  <a:cubicBezTo>
                    <a:pt x="25" y="9"/>
                    <a:pt x="25" y="9"/>
                    <a:pt x="25" y="9"/>
                  </a:cubicBezTo>
                  <a:cubicBezTo>
                    <a:pt x="25" y="9"/>
                    <a:pt x="25" y="9"/>
                    <a:pt x="25" y="9"/>
                  </a:cubicBezTo>
                  <a:cubicBezTo>
                    <a:pt x="25" y="11"/>
                    <a:pt x="25" y="11"/>
                    <a:pt x="25" y="11"/>
                  </a:cubicBezTo>
                  <a:lnTo>
                    <a:pt x="24" y="14"/>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82" name="Freeform 141">
              <a:extLst>
                <a:ext uri="{FF2B5EF4-FFF2-40B4-BE49-F238E27FC236}">
                  <a16:creationId xmlns:a16="http://schemas.microsoft.com/office/drawing/2014/main" id="{9D908877-1C82-4322-A6F5-BB0C9AB1B200}"/>
                </a:ext>
              </a:extLst>
            </p:cNvPr>
            <p:cNvSpPr>
              <a:spLocks/>
            </p:cNvSpPr>
            <p:nvPr/>
          </p:nvSpPr>
          <p:spPr bwMode="auto">
            <a:xfrm>
              <a:off x="3645612" y="3634782"/>
              <a:ext cx="40444" cy="19570"/>
            </a:xfrm>
            <a:custGeom>
              <a:avLst/>
              <a:gdLst>
                <a:gd name="T0" fmla="*/ 10 w 10"/>
                <a:gd name="T1" fmla="*/ 0 h 5"/>
                <a:gd name="T2" fmla="*/ 6 w 10"/>
                <a:gd name="T3" fmla="*/ 0 h 5"/>
                <a:gd name="T4" fmla="*/ 0 w 10"/>
                <a:gd name="T5" fmla="*/ 0 h 5"/>
                <a:gd name="T6" fmla="*/ 0 w 10"/>
                <a:gd name="T7" fmla="*/ 0 h 5"/>
                <a:gd name="T8" fmla="*/ 1 w 10"/>
                <a:gd name="T9" fmla="*/ 5 h 5"/>
                <a:gd name="T10" fmla="*/ 1 w 10"/>
                <a:gd name="T11" fmla="*/ 5 h 5"/>
                <a:gd name="T12" fmla="*/ 9 w 10"/>
                <a:gd name="T13" fmla="*/ 5 h 5"/>
                <a:gd name="T14" fmla="*/ 9 w 10"/>
                <a:gd name="T15" fmla="*/ 5 h 5"/>
                <a:gd name="T16" fmla="*/ 10 w 10"/>
                <a:gd name="T17" fmla="*/ 2 h 5"/>
                <a:gd name="T18" fmla="*/ 10 w 10"/>
                <a:gd name="T19" fmla="*/ 0 h 5"/>
                <a:gd name="T20" fmla="*/ 10 w 10"/>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5">
                  <a:moveTo>
                    <a:pt x="10" y="0"/>
                  </a:moveTo>
                  <a:cubicBezTo>
                    <a:pt x="6" y="0"/>
                    <a:pt x="6" y="0"/>
                    <a:pt x="6" y="0"/>
                  </a:cubicBezTo>
                  <a:cubicBezTo>
                    <a:pt x="0" y="0"/>
                    <a:pt x="0" y="0"/>
                    <a:pt x="0" y="0"/>
                  </a:cubicBezTo>
                  <a:cubicBezTo>
                    <a:pt x="0" y="0"/>
                    <a:pt x="0" y="0"/>
                    <a:pt x="0" y="0"/>
                  </a:cubicBezTo>
                  <a:cubicBezTo>
                    <a:pt x="1" y="5"/>
                    <a:pt x="1" y="5"/>
                    <a:pt x="1" y="5"/>
                  </a:cubicBezTo>
                  <a:cubicBezTo>
                    <a:pt x="1" y="5"/>
                    <a:pt x="1" y="5"/>
                    <a:pt x="1" y="5"/>
                  </a:cubicBezTo>
                  <a:cubicBezTo>
                    <a:pt x="9" y="5"/>
                    <a:pt x="9" y="5"/>
                    <a:pt x="9" y="5"/>
                  </a:cubicBezTo>
                  <a:cubicBezTo>
                    <a:pt x="9" y="5"/>
                    <a:pt x="9" y="5"/>
                    <a:pt x="9" y="5"/>
                  </a:cubicBezTo>
                  <a:cubicBezTo>
                    <a:pt x="10" y="2"/>
                    <a:pt x="10" y="2"/>
                    <a:pt x="10" y="2"/>
                  </a:cubicBezTo>
                  <a:cubicBezTo>
                    <a:pt x="10" y="0"/>
                    <a:pt x="10" y="0"/>
                    <a:pt x="10" y="0"/>
                  </a:cubicBezTo>
                  <a:cubicBezTo>
                    <a:pt x="10" y="0"/>
                    <a:pt x="10" y="0"/>
                    <a:pt x="10" y="0"/>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83" name="Freeform 127">
              <a:extLst>
                <a:ext uri="{FF2B5EF4-FFF2-40B4-BE49-F238E27FC236}">
                  <a16:creationId xmlns:a16="http://schemas.microsoft.com/office/drawing/2014/main" id="{FDDE74C6-5779-418F-AA62-50769A293EE5}"/>
                </a:ext>
              </a:extLst>
            </p:cNvPr>
            <p:cNvSpPr>
              <a:spLocks/>
            </p:cNvSpPr>
            <p:nvPr/>
          </p:nvSpPr>
          <p:spPr bwMode="auto">
            <a:xfrm>
              <a:off x="3128963" y="3662180"/>
              <a:ext cx="296159" cy="40444"/>
            </a:xfrm>
            <a:custGeom>
              <a:avLst/>
              <a:gdLst>
                <a:gd name="T0" fmla="*/ 227 w 227"/>
                <a:gd name="T1" fmla="*/ 3 h 31"/>
                <a:gd name="T2" fmla="*/ 0 w 227"/>
                <a:gd name="T3" fmla="*/ 0 h 31"/>
                <a:gd name="T4" fmla="*/ 0 w 227"/>
                <a:gd name="T5" fmla="*/ 0 h 31"/>
                <a:gd name="T6" fmla="*/ 0 w 227"/>
                <a:gd name="T7" fmla="*/ 19 h 31"/>
                <a:gd name="T8" fmla="*/ 0 w 227"/>
                <a:gd name="T9" fmla="*/ 28 h 31"/>
                <a:gd name="T10" fmla="*/ 227 w 227"/>
                <a:gd name="T11" fmla="*/ 31 h 31"/>
                <a:gd name="T12" fmla="*/ 227 w 227"/>
                <a:gd name="T13" fmla="*/ 31 h 31"/>
                <a:gd name="T14" fmla="*/ 227 w 227"/>
                <a:gd name="T15" fmla="*/ 22 h 31"/>
                <a:gd name="T16" fmla="*/ 227 w 227"/>
                <a:gd name="T17" fmla="*/ 3 h 31"/>
                <a:gd name="T18" fmla="*/ 227 w 22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31">
                  <a:moveTo>
                    <a:pt x="227" y="3"/>
                  </a:moveTo>
                  <a:lnTo>
                    <a:pt x="0" y="0"/>
                  </a:lnTo>
                  <a:lnTo>
                    <a:pt x="0" y="0"/>
                  </a:lnTo>
                  <a:lnTo>
                    <a:pt x="0" y="19"/>
                  </a:lnTo>
                  <a:lnTo>
                    <a:pt x="0" y="28"/>
                  </a:lnTo>
                  <a:lnTo>
                    <a:pt x="227" y="31"/>
                  </a:lnTo>
                  <a:lnTo>
                    <a:pt x="227" y="31"/>
                  </a:lnTo>
                  <a:lnTo>
                    <a:pt x="227" y="22"/>
                  </a:lnTo>
                  <a:lnTo>
                    <a:pt x="227" y="3"/>
                  </a:lnTo>
                  <a:lnTo>
                    <a:pt x="227" y="3"/>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84" name="Freeform 139">
              <a:extLst>
                <a:ext uri="{FF2B5EF4-FFF2-40B4-BE49-F238E27FC236}">
                  <a16:creationId xmlns:a16="http://schemas.microsoft.com/office/drawing/2014/main" id="{5CB52371-A8ED-4D46-8E0C-56E1C1F20906}"/>
                </a:ext>
              </a:extLst>
            </p:cNvPr>
            <p:cNvSpPr>
              <a:spLocks/>
            </p:cNvSpPr>
            <p:nvPr/>
          </p:nvSpPr>
          <p:spPr bwMode="auto">
            <a:xfrm>
              <a:off x="3509926" y="3671313"/>
              <a:ext cx="300074" cy="36531"/>
            </a:xfrm>
            <a:custGeom>
              <a:avLst/>
              <a:gdLst>
                <a:gd name="T0" fmla="*/ 230 w 230"/>
                <a:gd name="T1" fmla="*/ 3 h 28"/>
                <a:gd name="T2" fmla="*/ 0 w 230"/>
                <a:gd name="T3" fmla="*/ 0 h 28"/>
                <a:gd name="T4" fmla="*/ 0 w 230"/>
                <a:gd name="T5" fmla="*/ 15 h 28"/>
                <a:gd name="T6" fmla="*/ 0 w 230"/>
                <a:gd name="T7" fmla="*/ 24 h 28"/>
                <a:gd name="T8" fmla="*/ 230 w 230"/>
                <a:gd name="T9" fmla="*/ 28 h 28"/>
                <a:gd name="T10" fmla="*/ 230 w 230"/>
                <a:gd name="T11" fmla="*/ 18 h 28"/>
                <a:gd name="T12" fmla="*/ 230 w 230"/>
                <a:gd name="T13" fmla="*/ 3 h 28"/>
              </a:gdLst>
              <a:ahLst/>
              <a:cxnLst>
                <a:cxn ang="0">
                  <a:pos x="T0" y="T1"/>
                </a:cxn>
                <a:cxn ang="0">
                  <a:pos x="T2" y="T3"/>
                </a:cxn>
                <a:cxn ang="0">
                  <a:pos x="T4" y="T5"/>
                </a:cxn>
                <a:cxn ang="0">
                  <a:pos x="T6" y="T7"/>
                </a:cxn>
                <a:cxn ang="0">
                  <a:pos x="T8" y="T9"/>
                </a:cxn>
                <a:cxn ang="0">
                  <a:pos x="T10" y="T11"/>
                </a:cxn>
                <a:cxn ang="0">
                  <a:pos x="T12" y="T13"/>
                </a:cxn>
              </a:cxnLst>
              <a:rect l="0" t="0" r="r" b="b"/>
              <a:pathLst>
                <a:path w="230" h="28">
                  <a:moveTo>
                    <a:pt x="230" y="3"/>
                  </a:moveTo>
                  <a:lnTo>
                    <a:pt x="0" y="0"/>
                  </a:lnTo>
                  <a:lnTo>
                    <a:pt x="0" y="15"/>
                  </a:lnTo>
                  <a:lnTo>
                    <a:pt x="0" y="24"/>
                  </a:lnTo>
                  <a:lnTo>
                    <a:pt x="230" y="28"/>
                  </a:lnTo>
                  <a:lnTo>
                    <a:pt x="230" y="18"/>
                  </a:lnTo>
                  <a:lnTo>
                    <a:pt x="230" y="3"/>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grpSp>
          <p:nvGrpSpPr>
            <p:cNvPr id="285" name="Group 284">
              <a:extLst>
                <a:ext uri="{FF2B5EF4-FFF2-40B4-BE49-F238E27FC236}">
                  <a16:creationId xmlns:a16="http://schemas.microsoft.com/office/drawing/2014/main" id="{10117029-751F-49F7-933A-55ED4057B8B8}"/>
                </a:ext>
              </a:extLst>
            </p:cNvPr>
            <p:cNvGrpSpPr/>
            <p:nvPr/>
          </p:nvGrpSpPr>
          <p:grpSpPr>
            <a:xfrm>
              <a:off x="3253011" y="3390809"/>
              <a:ext cx="421408" cy="409666"/>
              <a:chOff x="3256821" y="3390809"/>
              <a:chExt cx="421408" cy="409666"/>
            </a:xfrm>
            <a:grpFill/>
          </p:grpSpPr>
          <p:sp>
            <p:nvSpPr>
              <p:cNvPr id="286" name="Freeform 135">
                <a:extLst>
                  <a:ext uri="{FF2B5EF4-FFF2-40B4-BE49-F238E27FC236}">
                    <a16:creationId xmlns:a16="http://schemas.microsoft.com/office/drawing/2014/main" id="{C0F1CBEC-AF82-4AD3-B3D8-DAE93C198853}"/>
                  </a:ext>
                </a:extLst>
              </p:cNvPr>
              <p:cNvSpPr>
                <a:spLocks/>
              </p:cNvSpPr>
              <p:nvPr/>
            </p:nvSpPr>
            <p:spPr bwMode="auto">
              <a:xfrm>
                <a:off x="3558199" y="3561721"/>
                <a:ext cx="106983" cy="136990"/>
              </a:xfrm>
              <a:custGeom>
                <a:avLst/>
                <a:gdLst>
                  <a:gd name="T0" fmla="*/ 27 w 27"/>
                  <a:gd name="T1" fmla="*/ 22 h 34"/>
                  <a:gd name="T2" fmla="*/ 22 w 27"/>
                  <a:gd name="T3" fmla="*/ 6 h 34"/>
                  <a:gd name="T4" fmla="*/ 21 w 27"/>
                  <a:gd name="T5" fmla="*/ 0 h 34"/>
                  <a:gd name="T6" fmla="*/ 20 w 27"/>
                  <a:gd name="T7" fmla="*/ 0 h 34"/>
                  <a:gd name="T8" fmla="*/ 17 w 27"/>
                  <a:gd name="T9" fmla="*/ 1 h 34"/>
                  <a:gd name="T10" fmla="*/ 5 w 27"/>
                  <a:gd name="T11" fmla="*/ 4 h 34"/>
                  <a:gd name="T12" fmla="*/ 1 w 27"/>
                  <a:gd name="T13" fmla="*/ 12 h 34"/>
                  <a:gd name="T14" fmla="*/ 0 w 27"/>
                  <a:gd name="T15" fmla="*/ 24 h 34"/>
                  <a:gd name="T16" fmla="*/ 2 w 27"/>
                  <a:gd name="T17" fmla="*/ 27 h 34"/>
                  <a:gd name="T18" fmla="*/ 27 w 27"/>
                  <a:gd name="T19" fmla="*/ 34 h 34"/>
                  <a:gd name="T20" fmla="*/ 27 w 27"/>
                  <a:gd name="T21"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4">
                    <a:moveTo>
                      <a:pt x="27" y="22"/>
                    </a:moveTo>
                    <a:cubicBezTo>
                      <a:pt x="22" y="6"/>
                      <a:pt x="22" y="6"/>
                      <a:pt x="22" y="6"/>
                    </a:cubicBezTo>
                    <a:cubicBezTo>
                      <a:pt x="21" y="0"/>
                      <a:pt x="21" y="0"/>
                      <a:pt x="21" y="0"/>
                    </a:cubicBezTo>
                    <a:cubicBezTo>
                      <a:pt x="21" y="0"/>
                      <a:pt x="20" y="0"/>
                      <a:pt x="20" y="0"/>
                    </a:cubicBezTo>
                    <a:cubicBezTo>
                      <a:pt x="20" y="0"/>
                      <a:pt x="18" y="0"/>
                      <a:pt x="17" y="1"/>
                    </a:cubicBezTo>
                    <a:cubicBezTo>
                      <a:pt x="12" y="2"/>
                      <a:pt x="5" y="4"/>
                      <a:pt x="5" y="4"/>
                    </a:cubicBezTo>
                    <a:cubicBezTo>
                      <a:pt x="5" y="4"/>
                      <a:pt x="2" y="9"/>
                      <a:pt x="1" y="12"/>
                    </a:cubicBezTo>
                    <a:cubicBezTo>
                      <a:pt x="0" y="24"/>
                      <a:pt x="0" y="24"/>
                      <a:pt x="0" y="24"/>
                    </a:cubicBezTo>
                    <a:cubicBezTo>
                      <a:pt x="1" y="26"/>
                      <a:pt x="1" y="26"/>
                      <a:pt x="2" y="27"/>
                    </a:cubicBezTo>
                    <a:cubicBezTo>
                      <a:pt x="8" y="33"/>
                      <a:pt x="24" y="33"/>
                      <a:pt x="27" y="34"/>
                    </a:cubicBezTo>
                    <a:lnTo>
                      <a:pt x="27" y="22"/>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87" name="Freeform 142">
                <a:extLst>
                  <a:ext uri="{FF2B5EF4-FFF2-40B4-BE49-F238E27FC236}">
                    <a16:creationId xmlns:a16="http://schemas.microsoft.com/office/drawing/2014/main" id="{B6DA7EFA-BB5C-45E2-9C0E-41F853363ABD}"/>
                  </a:ext>
                </a:extLst>
              </p:cNvPr>
              <p:cNvSpPr>
                <a:spLocks/>
              </p:cNvSpPr>
              <p:nvPr/>
            </p:nvSpPr>
            <p:spPr bwMode="auto">
              <a:xfrm>
                <a:off x="3445997" y="3548674"/>
                <a:ext cx="71756" cy="73061"/>
              </a:xfrm>
              <a:custGeom>
                <a:avLst/>
                <a:gdLst>
                  <a:gd name="T0" fmla="*/ 0 w 55"/>
                  <a:gd name="T1" fmla="*/ 3 h 56"/>
                  <a:gd name="T2" fmla="*/ 0 w 55"/>
                  <a:gd name="T3" fmla="*/ 7 h 56"/>
                  <a:gd name="T4" fmla="*/ 0 w 55"/>
                  <a:gd name="T5" fmla="*/ 28 h 56"/>
                  <a:gd name="T6" fmla="*/ 27 w 55"/>
                  <a:gd name="T7" fmla="*/ 56 h 56"/>
                  <a:gd name="T8" fmla="*/ 36 w 55"/>
                  <a:gd name="T9" fmla="*/ 47 h 56"/>
                  <a:gd name="T10" fmla="*/ 55 w 55"/>
                  <a:gd name="T11" fmla="*/ 28 h 56"/>
                  <a:gd name="T12" fmla="*/ 55 w 55"/>
                  <a:gd name="T13" fmla="*/ 0 h 56"/>
                  <a:gd name="T14" fmla="*/ 0 w 55"/>
                  <a:gd name="T15" fmla="*/ 3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6">
                    <a:moveTo>
                      <a:pt x="0" y="3"/>
                    </a:moveTo>
                    <a:lnTo>
                      <a:pt x="0" y="7"/>
                    </a:lnTo>
                    <a:lnTo>
                      <a:pt x="0" y="28"/>
                    </a:lnTo>
                    <a:lnTo>
                      <a:pt x="27" y="56"/>
                    </a:lnTo>
                    <a:lnTo>
                      <a:pt x="36" y="47"/>
                    </a:lnTo>
                    <a:lnTo>
                      <a:pt x="55" y="28"/>
                    </a:lnTo>
                    <a:lnTo>
                      <a:pt x="55" y="0"/>
                    </a:lnTo>
                    <a:lnTo>
                      <a:pt x="0" y="3"/>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88" name="Freeform 143">
                <a:extLst>
                  <a:ext uri="{FF2B5EF4-FFF2-40B4-BE49-F238E27FC236}">
                    <a16:creationId xmlns:a16="http://schemas.microsoft.com/office/drawing/2014/main" id="{DAE402F0-C8A2-4A8E-AF5E-770925FB7348}"/>
                  </a:ext>
                </a:extLst>
              </p:cNvPr>
              <p:cNvSpPr>
                <a:spLocks/>
              </p:cNvSpPr>
              <p:nvPr/>
            </p:nvSpPr>
            <p:spPr bwMode="auto">
              <a:xfrm>
                <a:off x="3413381" y="3411684"/>
                <a:ext cx="131771" cy="165693"/>
              </a:xfrm>
              <a:custGeom>
                <a:avLst/>
                <a:gdLst>
                  <a:gd name="T0" fmla="*/ 33 w 33"/>
                  <a:gd name="T1" fmla="*/ 19 h 41"/>
                  <a:gd name="T2" fmla="*/ 32 w 33"/>
                  <a:gd name="T3" fmla="*/ 18 h 41"/>
                  <a:gd name="T4" fmla="*/ 31 w 33"/>
                  <a:gd name="T5" fmla="*/ 20 h 41"/>
                  <a:gd name="T6" fmla="*/ 30 w 33"/>
                  <a:gd name="T7" fmla="*/ 18 h 41"/>
                  <a:gd name="T8" fmla="*/ 31 w 33"/>
                  <a:gd name="T9" fmla="*/ 12 h 41"/>
                  <a:gd name="T10" fmla="*/ 25 w 33"/>
                  <a:gd name="T11" fmla="*/ 6 h 41"/>
                  <a:gd name="T12" fmla="*/ 18 w 33"/>
                  <a:gd name="T13" fmla="*/ 1 h 41"/>
                  <a:gd name="T14" fmla="*/ 7 w 33"/>
                  <a:gd name="T15" fmla="*/ 2 h 41"/>
                  <a:gd name="T16" fmla="*/ 3 w 33"/>
                  <a:gd name="T17" fmla="*/ 12 h 41"/>
                  <a:gd name="T18" fmla="*/ 3 w 33"/>
                  <a:gd name="T19" fmla="*/ 18 h 41"/>
                  <a:gd name="T20" fmla="*/ 2 w 33"/>
                  <a:gd name="T21" fmla="*/ 19 h 41"/>
                  <a:gd name="T22" fmla="*/ 2 w 33"/>
                  <a:gd name="T23" fmla="*/ 18 h 41"/>
                  <a:gd name="T24" fmla="*/ 1 w 33"/>
                  <a:gd name="T25" fmla="*/ 19 h 41"/>
                  <a:gd name="T26" fmla="*/ 2 w 33"/>
                  <a:gd name="T27" fmla="*/ 26 h 41"/>
                  <a:gd name="T28" fmla="*/ 4 w 33"/>
                  <a:gd name="T29" fmla="*/ 28 h 41"/>
                  <a:gd name="T30" fmla="*/ 5 w 33"/>
                  <a:gd name="T31" fmla="*/ 32 h 41"/>
                  <a:gd name="T32" fmla="*/ 6 w 33"/>
                  <a:gd name="T33" fmla="*/ 34 h 41"/>
                  <a:gd name="T34" fmla="*/ 10 w 33"/>
                  <a:gd name="T35" fmla="*/ 38 h 41"/>
                  <a:gd name="T36" fmla="*/ 13 w 33"/>
                  <a:gd name="T37" fmla="*/ 41 h 41"/>
                  <a:gd name="T38" fmla="*/ 16 w 33"/>
                  <a:gd name="T39" fmla="*/ 41 h 41"/>
                  <a:gd name="T40" fmla="*/ 20 w 33"/>
                  <a:gd name="T41" fmla="*/ 41 h 41"/>
                  <a:gd name="T42" fmla="*/ 23 w 33"/>
                  <a:gd name="T43" fmla="*/ 38 h 41"/>
                  <a:gd name="T44" fmla="*/ 27 w 33"/>
                  <a:gd name="T45" fmla="*/ 35 h 41"/>
                  <a:gd name="T46" fmla="*/ 28 w 33"/>
                  <a:gd name="T47" fmla="*/ 33 h 41"/>
                  <a:gd name="T48" fmla="*/ 29 w 33"/>
                  <a:gd name="T49" fmla="*/ 29 h 41"/>
                  <a:gd name="T50" fmla="*/ 31 w 33"/>
                  <a:gd name="T51" fmla="*/ 26 h 41"/>
                  <a:gd name="T52" fmla="*/ 33 w 33"/>
                  <a:gd name="T5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41">
                    <a:moveTo>
                      <a:pt x="33" y="19"/>
                    </a:moveTo>
                    <a:cubicBezTo>
                      <a:pt x="33" y="19"/>
                      <a:pt x="32" y="18"/>
                      <a:pt x="32" y="18"/>
                    </a:cubicBezTo>
                    <a:cubicBezTo>
                      <a:pt x="31" y="19"/>
                      <a:pt x="31" y="19"/>
                      <a:pt x="31" y="20"/>
                    </a:cubicBezTo>
                    <a:cubicBezTo>
                      <a:pt x="30" y="20"/>
                      <a:pt x="30" y="19"/>
                      <a:pt x="30" y="18"/>
                    </a:cubicBezTo>
                    <a:cubicBezTo>
                      <a:pt x="30" y="16"/>
                      <a:pt x="31" y="14"/>
                      <a:pt x="31" y="12"/>
                    </a:cubicBezTo>
                    <a:cubicBezTo>
                      <a:pt x="30" y="9"/>
                      <a:pt x="28" y="7"/>
                      <a:pt x="25" y="6"/>
                    </a:cubicBezTo>
                    <a:cubicBezTo>
                      <a:pt x="23" y="5"/>
                      <a:pt x="21" y="0"/>
                      <a:pt x="18" y="1"/>
                    </a:cubicBezTo>
                    <a:cubicBezTo>
                      <a:pt x="16" y="0"/>
                      <a:pt x="10" y="1"/>
                      <a:pt x="7" y="2"/>
                    </a:cubicBezTo>
                    <a:cubicBezTo>
                      <a:pt x="5" y="3"/>
                      <a:pt x="3" y="9"/>
                      <a:pt x="3" y="12"/>
                    </a:cubicBezTo>
                    <a:cubicBezTo>
                      <a:pt x="3" y="14"/>
                      <a:pt x="4" y="16"/>
                      <a:pt x="3" y="18"/>
                    </a:cubicBezTo>
                    <a:cubicBezTo>
                      <a:pt x="3" y="18"/>
                      <a:pt x="3" y="20"/>
                      <a:pt x="2" y="19"/>
                    </a:cubicBezTo>
                    <a:cubicBezTo>
                      <a:pt x="2" y="19"/>
                      <a:pt x="2" y="18"/>
                      <a:pt x="2" y="18"/>
                    </a:cubicBezTo>
                    <a:cubicBezTo>
                      <a:pt x="1" y="17"/>
                      <a:pt x="1" y="18"/>
                      <a:pt x="1" y="19"/>
                    </a:cubicBezTo>
                    <a:cubicBezTo>
                      <a:pt x="0" y="21"/>
                      <a:pt x="1" y="24"/>
                      <a:pt x="2" y="26"/>
                    </a:cubicBezTo>
                    <a:cubicBezTo>
                      <a:pt x="2" y="27"/>
                      <a:pt x="3" y="27"/>
                      <a:pt x="4" y="28"/>
                    </a:cubicBezTo>
                    <a:cubicBezTo>
                      <a:pt x="5" y="29"/>
                      <a:pt x="5" y="31"/>
                      <a:pt x="5" y="32"/>
                    </a:cubicBezTo>
                    <a:cubicBezTo>
                      <a:pt x="5" y="33"/>
                      <a:pt x="5" y="34"/>
                      <a:pt x="6" y="34"/>
                    </a:cubicBezTo>
                    <a:cubicBezTo>
                      <a:pt x="7" y="36"/>
                      <a:pt x="9" y="36"/>
                      <a:pt x="10" y="38"/>
                    </a:cubicBezTo>
                    <a:cubicBezTo>
                      <a:pt x="11" y="39"/>
                      <a:pt x="12" y="40"/>
                      <a:pt x="13" y="41"/>
                    </a:cubicBezTo>
                    <a:cubicBezTo>
                      <a:pt x="14" y="41"/>
                      <a:pt x="15" y="41"/>
                      <a:pt x="16" y="41"/>
                    </a:cubicBezTo>
                    <a:cubicBezTo>
                      <a:pt x="17" y="41"/>
                      <a:pt x="19" y="41"/>
                      <a:pt x="20" y="41"/>
                    </a:cubicBezTo>
                    <a:cubicBezTo>
                      <a:pt x="21" y="40"/>
                      <a:pt x="22" y="39"/>
                      <a:pt x="23" y="38"/>
                    </a:cubicBezTo>
                    <a:cubicBezTo>
                      <a:pt x="24" y="37"/>
                      <a:pt x="26" y="36"/>
                      <a:pt x="27" y="35"/>
                    </a:cubicBezTo>
                    <a:cubicBezTo>
                      <a:pt x="28" y="34"/>
                      <a:pt x="28" y="33"/>
                      <a:pt x="28" y="33"/>
                    </a:cubicBezTo>
                    <a:cubicBezTo>
                      <a:pt x="28" y="31"/>
                      <a:pt x="28" y="29"/>
                      <a:pt x="29" y="29"/>
                    </a:cubicBezTo>
                    <a:cubicBezTo>
                      <a:pt x="30" y="28"/>
                      <a:pt x="31" y="27"/>
                      <a:pt x="31" y="26"/>
                    </a:cubicBezTo>
                    <a:cubicBezTo>
                      <a:pt x="33" y="24"/>
                      <a:pt x="33" y="22"/>
                      <a:pt x="33" y="19"/>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89" name="Freeform 144">
                <a:extLst>
                  <a:ext uri="{FF2B5EF4-FFF2-40B4-BE49-F238E27FC236}">
                    <a16:creationId xmlns:a16="http://schemas.microsoft.com/office/drawing/2014/main" id="{74D480DE-2430-463F-9D8C-6FFB5F0F6AD4}"/>
                  </a:ext>
                </a:extLst>
              </p:cNvPr>
              <p:cNvSpPr>
                <a:spLocks/>
              </p:cNvSpPr>
              <p:nvPr/>
            </p:nvSpPr>
            <p:spPr bwMode="auto">
              <a:xfrm>
                <a:off x="3417294" y="3390809"/>
                <a:ext cx="127858" cy="105678"/>
              </a:xfrm>
              <a:custGeom>
                <a:avLst/>
                <a:gdLst>
                  <a:gd name="T0" fmla="*/ 1 w 32"/>
                  <a:gd name="T1" fmla="*/ 21 h 26"/>
                  <a:gd name="T2" fmla="*/ 1 w 32"/>
                  <a:gd name="T3" fmla="*/ 24 h 26"/>
                  <a:gd name="T4" fmla="*/ 1 w 32"/>
                  <a:gd name="T5" fmla="*/ 25 h 26"/>
                  <a:gd name="T6" fmla="*/ 2 w 32"/>
                  <a:gd name="T7" fmla="*/ 25 h 26"/>
                  <a:gd name="T8" fmla="*/ 2 w 32"/>
                  <a:gd name="T9" fmla="*/ 24 h 26"/>
                  <a:gd name="T10" fmla="*/ 3 w 32"/>
                  <a:gd name="T11" fmla="*/ 22 h 26"/>
                  <a:gd name="T12" fmla="*/ 3 w 32"/>
                  <a:gd name="T13" fmla="*/ 18 h 26"/>
                  <a:gd name="T14" fmla="*/ 6 w 32"/>
                  <a:gd name="T15" fmla="*/ 11 h 26"/>
                  <a:gd name="T16" fmla="*/ 10 w 32"/>
                  <a:gd name="T17" fmla="*/ 9 h 26"/>
                  <a:gd name="T18" fmla="*/ 12 w 32"/>
                  <a:gd name="T19" fmla="*/ 10 h 26"/>
                  <a:gd name="T20" fmla="*/ 19 w 32"/>
                  <a:gd name="T21" fmla="*/ 13 h 26"/>
                  <a:gd name="T22" fmla="*/ 29 w 32"/>
                  <a:gd name="T23" fmla="*/ 17 h 26"/>
                  <a:gd name="T24" fmla="*/ 29 w 32"/>
                  <a:gd name="T25" fmla="*/ 23 h 26"/>
                  <a:gd name="T26" fmla="*/ 29 w 32"/>
                  <a:gd name="T27" fmla="*/ 26 h 26"/>
                  <a:gd name="T28" fmla="*/ 30 w 32"/>
                  <a:gd name="T29" fmla="*/ 26 h 26"/>
                  <a:gd name="T30" fmla="*/ 31 w 32"/>
                  <a:gd name="T31" fmla="*/ 22 h 26"/>
                  <a:gd name="T32" fmla="*/ 31 w 32"/>
                  <a:gd name="T33" fmla="*/ 17 h 26"/>
                  <a:gd name="T34" fmla="*/ 30 w 32"/>
                  <a:gd name="T35" fmla="*/ 6 h 26"/>
                  <a:gd name="T36" fmla="*/ 17 w 32"/>
                  <a:gd name="T37" fmla="*/ 0 h 26"/>
                  <a:gd name="T38" fmla="*/ 5 w 32"/>
                  <a:gd name="T39" fmla="*/ 5 h 26"/>
                  <a:gd name="T40" fmla="*/ 0 w 32"/>
                  <a:gd name="T41" fmla="*/ 17 h 26"/>
                  <a:gd name="T42" fmla="*/ 1 w 32"/>
                  <a:gd name="T4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26">
                    <a:moveTo>
                      <a:pt x="1" y="21"/>
                    </a:moveTo>
                    <a:cubicBezTo>
                      <a:pt x="1" y="22"/>
                      <a:pt x="1" y="23"/>
                      <a:pt x="1" y="24"/>
                    </a:cubicBezTo>
                    <a:cubicBezTo>
                      <a:pt x="1" y="25"/>
                      <a:pt x="1" y="25"/>
                      <a:pt x="1" y="25"/>
                    </a:cubicBezTo>
                    <a:cubicBezTo>
                      <a:pt x="2" y="25"/>
                      <a:pt x="2" y="25"/>
                      <a:pt x="2" y="25"/>
                    </a:cubicBezTo>
                    <a:cubicBezTo>
                      <a:pt x="2" y="25"/>
                      <a:pt x="2" y="25"/>
                      <a:pt x="2" y="24"/>
                    </a:cubicBezTo>
                    <a:cubicBezTo>
                      <a:pt x="2" y="23"/>
                      <a:pt x="2" y="23"/>
                      <a:pt x="3" y="22"/>
                    </a:cubicBezTo>
                    <a:cubicBezTo>
                      <a:pt x="3" y="21"/>
                      <a:pt x="2" y="20"/>
                      <a:pt x="3" y="18"/>
                    </a:cubicBezTo>
                    <a:cubicBezTo>
                      <a:pt x="3" y="16"/>
                      <a:pt x="5" y="14"/>
                      <a:pt x="6" y="11"/>
                    </a:cubicBezTo>
                    <a:cubicBezTo>
                      <a:pt x="7" y="10"/>
                      <a:pt x="8" y="9"/>
                      <a:pt x="10" y="9"/>
                    </a:cubicBezTo>
                    <a:cubicBezTo>
                      <a:pt x="11" y="9"/>
                      <a:pt x="12" y="10"/>
                      <a:pt x="12" y="10"/>
                    </a:cubicBezTo>
                    <a:cubicBezTo>
                      <a:pt x="14" y="12"/>
                      <a:pt x="17" y="13"/>
                      <a:pt x="19" y="13"/>
                    </a:cubicBezTo>
                    <a:cubicBezTo>
                      <a:pt x="22" y="14"/>
                      <a:pt x="28" y="13"/>
                      <a:pt x="29" y="17"/>
                    </a:cubicBezTo>
                    <a:cubicBezTo>
                      <a:pt x="29" y="19"/>
                      <a:pt x="29" y="21"/>
                      <a:pt x="29" y="23"/>
                    </a:cubicBezTo>
                    <a:cubicBezTo>
                      <a:pt x="29" y="23"/>
                      <a:pt x="28" y="24"/>
                      <a:pt x="29" y="26"/>
                    </a:cubicBezTo>
                    <a:cubicBezTo>
                      <a:pt x="30" y="26"/>
                      <a:pt x="30" y="26"/>
                      <a:pt x="30" y="26"/>
                    </a:cubicBezTo>
                    <a:cubicBezTo>
                      <a:pt x="30" y="24"/>
                      <a:pt x="31" y="23"/>
                      <a:pt x="31" y="22"/>
                    </a:cubicBezTo>
                    <a:cubicBezTo>
                      <a:pt x="31" y="19"/>
                      <a:pt x="31" y="18"/>
                      <a:pt x="31" y="17"/>
                    </a:cubicBezTo>
                    <a:cubicBezTo>
                      <a:pt x="32" y="13"/>
                      <a:pt x="32" y="10"/>
                      <a:pt x="30" y="6"/>
                    </a:cubicBezTo>
                    <a:cubicBezTo>
                      <a:pt x="27" y="2"/>
                      <a:pt x="22" y="0"/>
                      <a:pt x="17" y="0"/>
                    </a:cubicBezTo>
                    <a:cubicBezTo>
                      <a:pt x="13" y="0"/>
                      <a:pt x="7" y="1"/>
                      <a:pt x="5" y="5"/>
                    </a:cubicBezTo>
                    <a:cubicBezTo>
                      <a:pt x="0" y="6"/>
                      <a:pt x="0" y="13"/>
                      <a:pt x="0" y="17"/>
                    </a:cubicBezTo>
                    <a:cubicBezTo>
                      <a:pt x="0" y="18"/>
                      <a:pt x="0" y="20"/>
                      <a:pt x="1" y="21"/>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90" name="Freeform 145">
                <a:extLst>
                  <a:ext uri="{FF2B5EF4-FFF2-40B4-BE49-F238E27FC236}">
                    <a16:creationId xmlns:a16="http://schemas.microsoft.com/office/drawing/2014/main" id="{A6BAAE19-248C-4250-85A6-C6AE3F50AFAD}"/>
                  </a:ext>
                </a:extLst>
              </p:cNvPr>
              <p:cNvSpPr>
                <a:spLocks/>
              </p:cNvSpPr>
              <p:nvPr/>
            </p:nvSpPr>
            <p:spPr bwMode="auto">
              <a:xfrm>
                <a:off x="3440778" y="3609993"/>
                <a:ext cx="73061" cy="133076"/>
              </a:xfrm>
              <a:custGeom>
                <a:avLst/>
                <a:gdLst>
                  <a:gd name="T0" fmla="*/ 0 w 18"/>
                  <a:gd name="T1" fmla="*/ 10 h 33"/>
                  <a:gd name="T2" fmla="*/ 9 w 18"/>
                  <a:gd name="T3" fmla="*/ 0 h 33"/>
                  <a:gd name="T4" fmla="*/ 10 w 18"/>
                  <a:gd name="T5" fmla="*/ 0 h 33"/>
                  <a:gd name="T6" fmla="*/ 18 w 18"/>
                  <a:gd name="T7" fmla="*/ 10 h 33"/>
                  <a:gd name="T8" fmla="*/ 9 w 18"/>
                  <a:gd name="T9" fmla="*/ 33 h 33"/>
                  <a:gd name="T10" fmla="*/ 0 w 18"/>
                  <a:gd name="T11" fmla="*/ 10 h 33"/>
                </a:gdLst>
                <a:ahLst/>
                <a:cxnLst>
                  <a:cxn ang="0">
                    <a:pos x="T0" y="T1"/>
                  </a:cxn>
                  <a:cxn ang="0">
                    <a:pos x="T2" y="T3"/>
                  </a:cxn>
                  <a:cxn ang="0">
                    <a:pos x="T4" y="T5"/>
                  </a:cxn>
                  <a:cxn ang="0">
                    <a:pos x="T6" y="T7"/>
                  </a:cxn>
                  <a:cxn ang="0">
                    <a:pos x="T8" y="T9"/>
                  </a:cxn>
                  <a:cxn ang="0">
                    <a:pos x="T10" y="T11"/>
                  </a:cxn>
                </a:cxnLst>
                <a:rect l="0" t="0" r="r" b="b"/>
                <a:pathLst>
                  <a:path w="18" h="33">
                    <a:moveTo>
                      <a:pt x="0" y="10"/>
                    </a:moveTo>
                    <a:cubicBezTo>
                      <a:pt x="0" y="9"/>
                      <a:pt x="9" y="0"/>
                      <a:pt x="9" y="0"/>
                    </a:cubicBezTo>
                    <a:cubicBezTo>
                      <a:pt x="10" y="0"/>
                      <a:pt x="10" y="0"/>
                      <a:pt x="10" y="0"/>
                    </a:cubicBezTo>
                    <a:cubicBezTo>
                      <a:pt x="18" y="10"/>
                      <a:pt x="18" y="10"/>
                      <a:pt x="18" y="10"/>
                    </a:cubicBezTo>
                    <a:cubicBezTo>
                      <a:pt x="9" y="33"/>
                      <a:pt x="9" y="33"/>
                      <a:pt x="9" y="33"/>
                    </a:cubicBezTo>
                    <a:lnTo>
                      <a:pt x="0" y="10"/>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91" name="Freeform 146">
                <a:extLst>
                  <a:ext uri="{FF2B5EF4-FFF2-40B4-BE49-F238E27FC236}">
                    <a16:creationId xmlns:a16="http://schemas.microsoft.com/office/drawing/2014/main" id="{C45B7033-3913-4292-B0F6-6D100B50B62F}"/>
                  </a:ext>
                </a:extLst>
              </p:cNvPr>
              <p:cNvSpPr>
                <a:spLocks/>
              </p:cNvSpPr>
              <p:nvPr/>
            </p:nvSpPr>
            <p:spPr bwMode="auto">
              <a:xfrm>
                <a:off x="3461653" y="3609993"/>
                <a:ext cx="35226" cy="125248"/>
              </a:xfrm>
              <a:custGeom>
                <a:avLst/>
                <a:gdLst>
                  <a:gd name="T0" fmla="*/ 9 w 9"/>
                  <a:gd name="T1" fmla="*/ 20 h 31"/>
                  <a:gd name="T2" fmla="*/ 6 w 9"/>
                  <a:gd name="T3" fmla="*/ 6 h 31"/>
                  <a:gd name="T4" fmla="*/ 6 w 9"/>
                  <a:gd name="T5" fmla="*/ 5 h 31"/>
                  <a:gd name="T6" fmla="*/ 7 w 9"/>
                  <a:gd name="T7" fmla="*/ 3 h 31"/>
                  <a:gd name="T8" fmla="*/ 7 w 9"/>
                  <a:gd name="T9" fmla="*/ 3 h 31"/>
                  <a:gd name="T10" fmla="*/ 6 w 9"/>
                  <a:gd name="T11" fmla="*/ 1 h 31"/>
                  <a:gd name="T12" fmla="*/ 5 w 9"/>
                  <a:gd name="T13" fmla="*/ 0 h 31"/>
                  <a:gd name="T14" fmla="*/ 4 w 9"/>
                  <a:gd name="T15" fmla="*/ 0 h 31"/>
                  <a:gd name="T16" fmla="*/ 4 w 9"/>
                  <a:gd name="T17" fmla="*/ 1 h 31"/>
                  <a:gd name="T18" fmla="*/ 3 w 9"/>
                  <a:gd name="T19" fmla="*/ 2 h 31"/>
                  <a:gd name="T20" fmla="*/ 2 w 9"/>
                  <a:gd name="T21" fmla="*/ 3 h 31"/>
                  <a:gd name="T22" fmla="*/ 2 w 9"/>
                  <a:gd name="T23" fmla="*/ 3 h 31"/>
                  <a:gd name="T24" fmla="*/ 3 w 9"/>
                  <a:gd name="T25" fmla="*/ 5 h 31"/>
                  <a:gd name="T26" fmla="*/ 3 w 9"/>
                  <a:gd name="T27" fmla="*/ 6 h 31"/>
                  <a:gd name="T28" fmla="*/ 0 w 9"/>
                  <a:gd name="T29" fmla="*/ 20 h 31"/>
                  <a:gd name="T30" fmla="*/ 0 w 9"/>
                  <a:gd name="T31" fmla="*/ 20 h 31"/>
                  <a:gd name="T32" fmla="*/ 4 w 9"/>
                  <a:gd name="T33" fmla="*/ 31 h 31"/>
                  <a:gd name="T34" fmla="*/ 4 w 9"/>
                  <a:gd name="T35" fmla="*/ 31 h 31"/>
                  <a:gd name="T36" fmla="*/ 5 w 9"/>
                  <a:gd name="T37" fmla="*/ 31 h 31"/>
                  <a:gd name="T38" fmla="*/ 9 w 9"/>
                  <a:gd name="T39" fmla="*/ 20 h 31"/>
                  <a:gd name="T40" fmla="*/ 9 w 9"/>
                  <a:gd name="T41"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31">
                    <a:moveTo>
                      <a:pt x="9" y="20"/>
                    </a:moveTo>
                    <a:cubicBezTo>
                      <a:pt x="6" y="6"/>
                      <a:pt x="6" y="6"/>
                      <a:pt x="6" y="6"/>
                    </a:cubicBezTo>
                    <a:cubicBezTo>
                      <a:pt x="6" y="6"/>
                      <a:pt x="6" y="6"/>
                      <a:pt x="6" y="5"/>
                    </a:cubicBezTo>
                    <a:cubicBezTo>
                      <a:pt x="7" y="3"/>
                      <a:pt x="7" y="3"/>
                      <a:pt x="7" y="3"/>
                    </a:cubicBezTo>
                    <a:cubicBezTo>
                      <a:pt x="7" y="3"/>
                      <a:pt x="7" y="3"/>
                      <a:pt x="7" y="3"/>
                    </a:cubicBezTo>
                    <a:cubicBezTo>
                      <a:pt x="7" y="2"/>
                      <a:pt x="6" y="2"/>
                      <a:pt x="6" y="1"/>
                    </a:cubicBezTo>
                    <a:cubicBezTo>
                      <a:pt x="6" y="1"/>
                      <a:pt x="5" y="1"/>
                      <a:pt x="5" y="0"/>
                    </a:cubicBezTo>
                    <a:cubicBezTo>
                      <a:pt x="5" y="0"/>
                      <a:pt x="5" y="0"/>
                      <a:pt x="4" y="0"/>
                    </a:cubicBezTo>
                    <a:cubicBezTo>
                      <a:pt x="4" y="0"/>
                      <a:pt x="4" y="0"/>
                      <a:pt x="4" y="1"/>
                    </a:cubicBezTo>
                    <a:cubicBezTo>
                      <a:pt x="3" y="1"/>
                      <a:pt x="3" y="1"/>
                      <a:pt x="3" y="2"/>
                    </a:cubicBezTo>
                    <a:cubicBezTo>
                      <a:pt x="2" y="2"/>
                      <a:pt x="2" y="2"/>
                      <a:pt x="2" y="3"/>
                    </a:cubicBezTo>
                    <a:cubicBezTo>
                      <a:pt x="2" y="3"/>
                      <a:pt x="2" y="3"/>
                      <a:pt x="2" y="3"/>
                    </a:cubicBezTo>
                    <a:cubicBezTo>
                      <a:pt x="3" y="5"/>
                      <a:pt x="3" y="5"/>
                      <a:pt x="3" y="5"/>
                    </a:cubicBezTo>
                    <a:cubicBezTo>
                      <a:pt x="3" y="6"/>
                      <a:pt x="3" y="6"/>
                      <a:pt x="3" y="6"/>
                    </a:cubicBezTo>
                    <a:cubicBezTo>
                      <a:pt x="0" y="20"/>
                      <a:pt x="0" y="20"/>
                      <a:pt x="0" y="20"/>
                    </a:cubicBezTo>
                    <a:cubicBezTo>
                      <a:pt x="0" y="20"/>
                      <a:pt x="0" y="20"/>
                      <a:pt x="0" y="20"/>
                    </a:cubicBezTo>
                    <a:cubicBezTo>
                      <a:pt x="4" y="31"/>
                      <a:pt x="4" y="31"/>
                      <a:pt x="4" y="31"/>
                    </a:cubicBezTo>
                    <a:cubicBezTo>
                      <a:pt x="4" y="31"/>
                      <a:pt x="4" y="31"/>
                      <a:pt x="4" y="31"/>
                    </a:cubicBezTo>
                    <a:cubicBezTo>
                      <a:pt x="4" y="31"/>
                      <a:pt x="4" y="31"/>
                      <a:pt x="5" y="31"/>
                    </a:cubicBezTo>
                    <a:cubicBezTo>
                      <a:pt x="9" y="20"/>
                      <a:pt x="9" y="20"/>
                      <a:pt x="9" y="20"/>
                    </a:cubicBezTo>
                    <a:cubicBezTo>
                      <a:pt x="9" y="20"/>
                      <a:pt x="9" y="20"/>
                      <a:pt x="9" y="20"/>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92" name="Freeform 147">
                <a:extLst>
                  <a:ext uri="{FF2B5EF4-FFF2-40B4-BE49-F238E27FC236}">
                    <a16:creationId xmlns:a16="http://schemas.microsoft.com/office/drawing/2014/main" id="{B702ACA8-DA6D-47BB-A023-0B44EFE142C8}"/>
                  </a:ext>
                </a:extLst>
              </p:cNvPr>
              <p:cNvSpPr>
                <a:spLocks/>
              </p:cNvSpPr>
              <p:nvPr/>
            </p:nvSpPr>
            <p:spPr bwMode="auto">
              <a:xfrm>
                <a:off x="3324663" y="3594337"/>
                <a:ext cx="152646" cy="194395"/>
              </a:xfrm>
              <a:custGeom>
                <a:avLst/>
                <a:gdLst>
                  <a:gd name="T0" fmla="*/ 38 w 38"/>
                  <a:gd name="T1" fmla="*/ 32 h 48"/>
                  <a:gd name="T2" fmla="*/ 31 w 38"/>
                  <a:gd name="T3" fmla="*/ 9 h 48"/>
                  <a:gd name="T4" fmla="*/ 28 w 38"/>
                  <a:gd name="T5" fmla="*/ 0 h 48"/>
                  <a:gd name="T6" fmla="*/ 28 w 38"/>
                  <a:gd name="T7" fmla="*/ 0 h 48"/>
                  <a:gd name="T8" fmla="*/ 23 w 38"/>
                  <a:gd name="T9" fmla="*/ 1 h 48"/>
                  <a:gd name="T10" fmla="*/ 6 w 38"/>
                  <a:gd name="T11" fmla="*/ 6 h 48"/>
                  <a:gd name="T12" fmla="*/ 0 w 38"/>
                  <a:gd name="T13" fmla="*/ 18 h 48"/>
                  <a:gd name="T14" fmla="*/ 0 w 38"/>
                  <a:gd name="T15" fmla="*/ 35 h 48"/>
                  <a:gd name="T16" fmla="*/ 2 w 38"/>
                  <a:gd name="T17" fmla="*/ 38 h 48"/>
                  <a:gd name="T18" fmla="*/ 38 w 38"/>
                  <a:gd name="T19" fmla="*/ 48 h 48"/>
                  <a:gd name="T20" fmla="*/ 38 w 38"/>
                  <a:gd name="T21"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8">
                    <a:moveTo>
                      <a:pt x="38" y="32"/>
                    </a:moveTo>
                    <a:cubicBezTo>
                      <a:pt x="31" y="9"/>
                      <a:pt x="31" y="9"/>
                      <a:pt x="31" y="9"/>
                    </a:cubicBezTo>
                    <a:cubicBezTo>
                      <a:pt x="28" y="0"/>
                      <a:pt x="28" y="0"/>
                      <a:pt x="28" y="0"/>
                    </a:cubicBezTo>
                    <a:cubicBezTo>
                      <a:pt x="28" y="0"/>
                      <a:pt x="28" y="0"/>
                      <a:pt x="28" y="0"/>
                    </a:cubicBezTo>
                    <a:cubicBezTo>
                      <a:pt x="27" y="0"/>
                      <a:pt x="26" y="1"/>
                      <a:pt x="23" y="1"/>
                    </a:cubicBezTo>
                    <a:cubicBezTo>
                      <a:pt x="17" y="3"/>
                      <a:pt x="6" y="6"/>
                      <a:pt x="6" y="6"/>
                    </a:cubicBezTo>
                    <a:cubicBezTo>
                      <a:pt x="6" y="7"/>
                      <a:pt x="2" y="13"/>
                      <a:pt x="0" y="18"/>
                    </a:cubicBezTo>
                    <a:cubicBezTo>
                      <a:pt x="0" y="35"/>
                      <a:pt x="0" y="35"/>
                      <a:pt x="0" y="35"/>
                    </a:cubicBezTo>
                    <a:cubicBezTo>
                      <a:pt x="0" y="36"/>
                      <a:pt x="1" y="38"/>
                      <a:pt x="2" y="38"/>
                    </a:cubicBezTo>
                    <a:cubicBezTo>
                      <a:pt x="10" y="47"/>
                      <a:pt x="33" y="47"/>
                      <a:pt x="38" y="48"/>
                    </a:cubicBezTo>
                    <a:lnTo>
                      <a:pt x="38" y="32"/>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93" name="Freeform 148">
                <a:extLst>
                  <a:ext uri="{FF2B5EF4-FFF2-40B4-BE49-F238E27FC236}">
                    <a16:creationId xmlns:a16="http://schemas.microsoft.com/office/drawing/2014/main" id="{8A57EBD7-0910-418E-A6B1-9813AE7F5B47}"/>
                  </a:ext>
                </a:extLst>
              </p:cNvPr>
              <p:cNvSpPr>
                <a:spLocks/>
              </p:cNvSpPr>
              <p:nvPr/>
            </p:nvSpPr>
            <p:spPr bwMode="auto">
              <a:xfrm>
                <a:off x="3477309" y="3594337"/>
                <a:ext cx="152646" cy="194395"/>
              </a:xfrm>
              <a:custGeom>
                <a:avLst/>
                <a:gdLst>
                  <a:gd name="T0" fmla="*/ 38 w 38"/>
                  <a:gd name="T1" fmla="*/ 18 h 48"/>
                  <a:gd name="T2" fmla="*/ 33 w 38"/>
                  <a:gd name="T3" fmla="*/ 7 h 48"/>
                  <a:gd name="T4" fmla="*/ 16 w 38"/>
                  <a:gd name="T5" fmla="*/ 2 h 48"/>
                  <a:gd name="T6" fmla="*/ 11 w 38"/>
                  <a:gd name="T7" fmla="*/ 0 h 48"/>
                  <a:gd name="T8" fmla="*/ 11 w 38"/>
                  <a:gd name="T9" fmla="*/ 0 h 48"/>
                  <a:gd name="T10" fmla="*/ 7 w 38"/>
                  <a:gd name="T11" fmla="*/ 13 h 48"/>
                  <a:gd name="T12" fmla="*/ 0 w 38"/>
                  <a:gd name="T13" fmla="*/ 33 h 48"/>
                  <a:gd name="T14" fmla="*/ 0 w 38"/>
                  <a:gd name="T15" fmla="*/ 33 h 48"/>
                  <a:gd name="T16" fmla="*/ 0 w 38"/>
                  <a:gd name="T17" fmla="*/ 32 h 48"/>
                  <a:gd name="T18" fmla="*/ 0 w 38"/>
                  <a:gd name="T19" fmla="*/ 48 h 48"/>
                  <a:gd name="T20" fmla="*/ 0 w 38"/>
                  <a:gd name="T21" fmla="*/ 48 h 48"/>
                  <a:gd name="T22" fmla="*/ 36 w 38"/>
                  <a:gd name="T23" fmla="*/ 39 h 48"/>
                  <a:gd name="T24" fmla="*/ 38 w 38"/>
                  <a:gd name="T25" fmla="*/ 35 h 48"/>
                  <a:gd name="T26" fmla="*/ 38 w 38"/>
                  <a:gd name="T2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8">
                    <a:moveTo>
                      <a:pt x="38" y="18"/>
                    </a:moveTo>
                    <a:cubicBezTo>
                      <a:pt x="36" y="14"/>
                      <a:pt x="33" y="8"/>
                      <a:pt x="33" y="7"/>
                    </a:cubicBezTo>
                    <a:cubicBezTo>
                      <a:pt x="32" y="7"/>
                      <a:pt x="22" y="4"/>
                      <a:pt x="16" y="2"/>
                    </a:cubicBezTo>
                    <a:cubicBezTo>
                      <a:pt x="14" y="1"/>
                      <a:pt x="12" y="1"/>
                      <a:pt x="11" y="0"/>
                    </a:cubicBezTo>
                    <a:cubicBezTo>
                      <a:pt x="11" y="0"/>
                      <a:pt x="11" y="0"/>
                      <a:pt x="11" y="0"/>
                    </a:cubicBezTo>
                    <a:cubicBezTo>
                      <a:pt x="7" y="13"/>
                      <a:pt x="7" y="13"/>
                      <a:pt x="7" y="13"/>
                    </a:cubicBezTo>
                    <a:cubicBezTo>
                      <a:pt x="0" y="33"/>
                      <a:pt x="0" y="33"/>
                      <a:pt x="0" y="33"/>
                    </a:cubicBezTo>
                    <a:cubicBezTo>
                      <a:pt x="0" y="33"/>
                      <a:pt x="0" y="33"/>
                      <a:pt x="0" y="33"/>
                    </a:cubicBezTo>
                    <a:cubicBezTo>
                      <a:pt x="0" y="32"/>
                      <a:pt x="0" y="32"/>
                      <a:pt x="0" y="32"/>
                    </a:cubicBezTo>
                    <a:cubicBezTo>
                      <a:pt x="0" y="48"/>
                      <a:pt x="0" y="48"/>
                      <a:pt x="0" y="48"/>
                    </a:cubicBezTo>
                    <a:cubicBezTo>
                      <a:pt x="0" y="48"/>
                      <a:pt x="0" y="48"/>
                      <a:pt x="0" y="48"/>
                    </a:cubicBezTo>
                    <a:cubicBezTo>
                      <a:pt x="2" y="48"/>
                      <a:pt x="31" y="48"/>
                      <a:pt x="36" y="39"/>
                    </a:cubicBezTo>
                    <a:cubicBezTo>
                      <a:pt x="37" y="39"/>
                      <a:pt x="37" y="37"/>
                      <a:pt x="38" y="35"/>
                    </a:cubicBezTo>
                    <a:lnTo>
                      <a:pt x="38" y="18"/>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94" name="Freeform 149">
                <a:extLst>
                  <a:ext uri="{FF2B5EF4-FFF2-40B4-BE49-F238E27FC236}">
                    <a16:creationId xmlns:a16="http://schemas.microsoft.com/office/drawing/2014/main" id="{D29E520F-D95F-43BF-BB5E-1574D4DBB858}"/>
                  </a:ext>
                </a:extLst>
              </p:cNvPr>
              <p:cNvSpPr>
                <a:spLocks/>
              </p:cNvSpPr>
              <p:nvPr/>
            </p:nvSpPr>
            <p:spPr bwMode="auto">
              <a:xfrm>
                <a:off x="3432950" y="3573463"/>
                <a:ext cx="92631" cy="76975"/>
              </a:xfrm>
              <a:custGeom>
                <a:avLst/>
                <a:gdLst>
                  <a:gd name="T0" fmla="*/ 21 w 23"/>
                  <a:gd name="T1" fmla="*/ 1 h 19"/>
                  <a:gd name="T2" fmla="*/ 12 w 23"/>
                  <a:gd name="T3" fmla="*/ 9 h 19"/>
                  <a:gd name="T4" fmla="*/ 11 w 23"/>
                  <a:gd name="T5" fmla="*/ 9 h 19"/>
                  <a:gd name="T6" fmla="*/ 2 w 23"/>
                  <a:gd name="T7" fmla="*/ 0 h 19"/>
                  <a:gd name="T8" fmla="*/ 0 w 23"/>
                  <a:gd name="T9" fmla="*/ 6 h 19"/>
                  <a:gd name="T10" fmla="*/ 4 w 23"/>
                  <a:gd name="T11" fmla="*/ 19 h 19"/>
                  <a:gd name="T12" fmla="*/ 11 w 23"/>
                  <a:gd name="T13" fmla="*/ 9 h 19"/>
                  <a:gd name="T14" fmla="*/ 12 w 23"/>
                  <a:gd name="T15" fmla="*/ 9 h 19"/>
                  <a:gd name="T16" fmla="*/ 19 w 23"/>
                  <a:gd name="T17" fmla="*/ 19 h 19"/>
                  <a:gd name="T18" fmla="*/ 23 w 23"/>
                  <a:gd name="T19" fmla="*/ 6 h 19"/>
                  <a:gd name="T20" fmla="*/ 21 w 23"/>
                  <a:gd name="T2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9">
                    <a:moveTo>
                      <a:pt x="21" y="1"/>
                    </a:moveTo>
                    <a:cubicBezTo>
                      <a:pt x="12" y="9"/>
                      <a:pt x="12" y="9"/>
                      <a:pt x="12" y="9"/>
                    </a:cubicBezTo>
                    <a:cubicBezTo>
                      <a:pt x="12" y="9"/>
                      <a:pt x="11" y="9"/>
                      <a:pt x="11" y="9"/>
                    </a:cubicBezTo>
                    <a:cubicBezTo>
                      <a:pt x="2" y="0"/>
                      <a:pt x="2" y="0"/>
                      <a:pt x="2" y="0"/>
                    </a:cubicBezTo>
                    <a:cubicBezTo>
                      <a:pt x="0" y="6"/>
                      <a:pt x="0" y="6"/>
                      <a:pt x="0" y="6"/>
                    </a:cubicBezTo>
                    <a:cubicBezTo>
                      <a:pt x="4" y="19"/>
                      <a:pt x="4" y="19"/>
                      <a:pt x="4" y="19"/>
                    </a:cubicBezTo>
                    <a:cubicBezTo>
                      <a:pt x="11" y="9"/>
                      <a:pt x="11" y="9"/>
                      <a:pt x="11" y="9"/>
                    </a:cubicBezTo>
                    <a:cubicBezTo>
                      <a:pt x="11" y="9"/>
                      <a:pt x="12" y="9"/>
                      <a:pt x="12" y="9"/>
                    </a:cubicBezTo>
                    <a:cubicBezTo>
                      <a:pt x="19" y="19"/>
                      <a:pt x="19" y="19"/>
                      <a:pt x="19" y="19"/>
                    </a:cubicBezTo>
                    <a:cubicBezTo>
                      <a:pt x="23" y="6"/>
                      <a:pt x="23" y="6"/>
                      <a:pt x="23" y="6"/>
                    </a:cubicBezTo>
                    <a:lnTo>
                      <a:pt x="21" y="1"/>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95" name="Freeform 150">
                <a:extLst>
                  <a:ext uri="{FF2B5EF4-FFF2-40B4-BE49-F238E27FC236}">
                    <a16:creationId xmlns:a16="http://schemas.microsoft.com/office/drawing/2014/main" id="{2DB78036-E590-40B9-B0B7-9881D5A07A10}"/>
                  </a:ext>
                </a:extLst>
              </p:cNvPr>
              <p:cNvSpPr>
                <a:spLocks/>
              </p:cNvSpPr>
              <p:nvPr/>
            </p:nvSpPr>
            <p:spPr bwMode="auto">
              <a:xfrm>
                <a:off x="3409466" y="3594337"/>
                <a:ext cx="135686" cy="165693"/>
              </a:xfrm>
              <a:custGeom>
                <a:avLst/>
                <a:gdLst>
                  <a:gd name="T0" fmla="*/ 29 w 34"/>
                  <a:gd name="T1" fmla="*/ 9 h 41"/>
                  <a:gd name="T2" fmla="*/ 34 w 34"/>
                  <a:gd name="T3" fmla="*/ 11 h 41"/>
                  <a:gd name="T4" fmla="*/ 17 w 34"/>
                  <a:gd name="T5" fmla="*/ 41 h 41"/>
                  <a:gd name="T6" fmla="*/ 1 w 34"/>
                  <a:gd name="T7" fmla="*/ 10 h 41"/>
                  <a:gd name="T8" fmla="*/ 6 w 34"/>
                  <a:gd name="T9" fmla="*/ 8 h 41"/>
                  <a:gd name="T10" fmla="*/ 0 w 34"/>
                  <a:gd name="T11" fmla="*/ 5 h 41"/>
                  <a:gd name="T12" fmla="*/ 2 w 34"/>
                  <a:gd name="T13" fmla="*/ 1 h 41"/>
                  <a:gd name="T14" fmla="*/ 7 w 34"/>
                  <a:gd name="T15" fmla="*/ 0 h 41"/>
                  <a:gd name="T16" fmla="*/ 10 w 34"/>
                  <a:gd name="T17" fmla="*/ 9 h 41"/>
                  <a:gd name="T18" fmla="*/ 13 w 34"/>
                  <a:gd name="T19" fmla="*/ 17 h 41"/>
                  <a:gd name="T20" fmla="*/ 17 w 34"/>
                  <a:gd name="T21" fmla="*/ 32 h 41"/>
                  <a:gd name="T22" fmla="*/ 22 w 34"/>
                  <a:gd name="T23" fmla="*/ 17 h 41"/>
                  <a:gd name="T24" fmla="*/ 24 w 34"/>
                  <a:gd name="T25" fmla="*/ 13 h 41"/>
                  <a:gd name="T26" fmla="*/ 28 w 34"/>
                  <a:gd name="T27" fmla="*/ 0 h 41"/>
                  <a:gd name="T28" fmla="*/ 33 w 34"/>
                  <a:gd name="T29" fmla="*/ 2 h 41"/>
                  <a:gd name="T30" fmla="*/ 34 w 34"/>
                  <a:gd name="T31" fmla="*/ 6 h 41"/>
                  <a:gd name="T32" fmla="*/ 29 w 34"/>
                  <a:gd name="T33"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1">
                    <a:moveTo>
                      <a:pt x="29" y="9"/>
                    </a:moveTo>
                    <a:cubicBezTo>
                      <a:pt x="34" y="11"/>
                      <a:pt x="34" y="11"/>
                      <a:pt x="34" y="11"/>
                    </a:cubicBezTo>
                    <a:cubicBezTo>
                      <a:pt x="17" y="41"/>
                      <a:pt x="17" y="41"/>
                      <a:pt x="17" y="41"/>
                    </a:cubicBezTo>
                    <a:cubicBezTo>
                      <a:pt x="1" y="10"/>
                      <a:pt x="1" y="10"/>
                      <a:pt x="1" y="10"/>
                    </a:cubicBezTo>
                    <a:cubicBezTo>
                      <a:pt x="6" y="8"/>
                      <a:pt x="6" y="8"/>
                      <a:pt x="6" y="8"/>
                    </a:cubicBezTo>
                    <a:cubicBezTo>
                      <a:pt x="0" y="5"/>
                      <a:pt x="0" y="5"/>
                      <a:pt x="0" y="5"/>
                    </a:cubicBezTo>
                    <a:cubicBezTo>
                      <a:pt x="1" y="5"/>
                      <a:pt x="1" y="3"/>
                      <a:pt x="2" y="1"/>
                    </a:cubicBezTo>
                    <a:cubicBezTo>
                      <a:pt x="5" y="1"/>
                      <a:pt x="6" y="0"/>
                      <a:pt x="7" y="0"/>
                    </a:cubicBezTo>
                    <a:cubicBezTo>
                      <a:pt x="10" y="9"/>
                      <a:pt x="10" y="9"/>
                      <a:pt x="10" y="9"/>
                    </a:cubicBezTo>
                    <a:cubicBezTo>
                      <a:pt x="13" y="17"/>
                      <a:pt x="13" y="17"/>
                      <a:pt x="13" y="17"/>
                    </a:cubicBezTo>
                    <a:cubicBezTo>
                      <a:pt x="17" y="32"/>
                      <a:pt x="17" y="32"/>
                      <a:pt x="17" y="32"/>
                    </a:cubicBezTo>
                    <a:cubicBezTo>
                      <a:pt x="22" y="17"/>
                      <a:pt x="22" y="17"/>
                      <a:pt x="22" y="17"/>
                    </a:cubicBezTo>
                    <a:cubicBezTo>
                      <a:pt x="24" y="13"/>
                      <a:pt x="24" y="13"/>
                      <a:pt x="24" y="13"/>
                    </a:cubicBezTo>
                    <a:cubicBezTo>
                      <a:pt x="28" y="0"/>
                      <a:pt x="28" y="0"/>
                      <a:pt x="28" y="0"/>
                    </a:cubicBezTo>
                    <a:cubicBezTo>
                      <a:pt x="29" y="1"/>
                      <a:pt x="31" y="1"/>
                      <a:pt x="33" y="2"/>
                    </a:cubicBezTo>
                    <a:cubicBezTo>
                      <a:pt x="34" y="3"/>
                      <a:pt x="34" y="5"/>
                      <a:pt x="34" y="6"/>
                    </a:cubicBezTo>
                    <a:lnTo>
                      <a:pt x="29" y="9"/>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96" name="Freeform 152">
                <a:extLst>
                  <a:ext uri="{FF2B5EF4-FFF2-40B4-BE49-F238E27FC236}">
                    <a16:creationId xmlns:a16="http://schemas.microsoft.com/office/drawing/2014/main" id="{24ED90CD-DA56-4CD2-A306-1204813513A9}"/>
                  </a:ext>
                </a:extLst>
              </p:cNvPr>
              <p:cNvSpPr>
                <a:spLocks/>
              </p:cNvSpPr>
              <p:nvPr/>
            </p:nvSpPr>
            <p:spPr bwMode="auto">
              <a:xfrm>
                <a:off x="3365108" y="3650439"/>
                <a:ext cx="228317" cy="125248"/>
              </a:xfrm>
              <a:custGeom>
                <a:avLst/>
                <a:gdLst>
                  <a:gd name="T0" fmla="*/ 35 w 57"/>
                  <a:gd name="T1" fmla="*/ 12 h 31"/>
                  <a:gd name="T2" fmla="*/ 35 w 57"/>
                  <a:gd name="T3" fmla="*/ 12 h 31"/>
                  <a:gd name="T4" fmla="*/ 34 w 57"/>
                  <a:gd name="T5" fmla="*/ 15 h 31"/>
                  <a:gd name="T6" fmla="*/ 52 w 57"/>
                  <a:gd name="T7" fmla="*/ 31 h 31"/>
                  <a:gd name="T8" fmla="*/ 53 w 57"/>
                  <a:gd name="T9" fmla="*/ 30 h 31"/>
                  <a:gd name="T10" fmla="*/ 57 w 57"/>
                  <a:gd name="T11" fmla="*/ 1 h 31"/>
                  <a:gd name="T12" fmla="*/ 56 w 57"/>
                  <a:gd name="T13" fmla="*/ 1 h 31"/>
                  <a:gd name="T14" fmla="*/ 1 w 57"/>
                  <a:gd name="T15" fmla="*/ 0 h 31"/>
                  <a:gd name="T16" fmla="*/ 0 w 57"/>
                  <a:gd name="T17" fmla="*/ 0 h 31"/>
                  <a:gd name="T18" fmla="*/ 29 w 57"/>
                  <a:gd name="T19" fmla="*/ 12 h 31"/>
                  <a:gd name="T20" fmla="*/ 35 w 57"/>
                  <a:gd name="T2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31">
                    <a:moveTo>
                      <a:pt x="35" y="12"/>
                    </a:moveTo>
                    <a:cubicBezTo>
                      <a:pt x="35" y="12"/>
                      <a:pt x="35" y="12"/>
                      <a:pt x="35" y="12"/>
                    </a:cubicBezTo>
                    <a:cubicBezTo>
                      <a:pt x="34" y="15"/>
                      <a:pt x="34" y="15"/>
                      <a:pt x="34" y="15"/>
                    </a:cubicBezTo>
                    <a:cubicBezTo>
                      <a:pt x="40" y="19"/>
                      <a:pt x="47" y="24"/>
                      <a:pt x="52" y="31"/>
                    </a:cubicBezTo>
                    <a:cubicBezTo>
                      <a:pt x="53" y="31"/>
                      <a:pt x="53" y="31"/>
                      <a:pt x="53" y="30"/>
                    </a:cubicBezTo>
                    <a:cubicBezTo>
                      <a:pt x="57" y="1"/>
                      <a:pt x="57" y="1"/>
                      <a:pt x="57" y="1"/>
                    </a:cubicBezTo>
                    <a:cubicBezTo>
                      <a:pt x="57" y="1"/>
                      <a:pt x="57" y="1"/>
                      <a:pt x="56" y="1"/>
                    </a:cubicBezTo>
                    <a:cubicBezTo>
                      <a:pt x="1" y="0"/>
                      <a:pt x="1" y="0"/>
                      <a:pt x="1" y="0"/>
                    </a:cubicBezTo>
                    <a:cubicBezTo>
                      <a:pt x="0" y="0"/>
                      <a:pt x="0" y="0"/>
                      <a:pt x="0" y="0"/>
                    </a:cubicBezTo>
                    <a:cubicBezTo>
                      <a:pt x="5" y="1"/>
                      <a:pt x="16" y="4"/>
                      <a:pt x="29" y="12"/>
                    </a:cubicBezTo>
                    <a:lnTo>
                      <a:pt x="35" y="12"/>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97" name="Freeform 153">
                <a:extLst>
                  <a:ext uri="{FF2B5EF4-FFF2-40B4-BE49-F238E27FC236}">
                    <a16:creationId xmlns:a16="http://schemas.microsoft.com/office/drawing/2014/main" id="{65D10319-1A3A-4E70-8A85-1142E03F1599}"/>
                  </a:ext>
                </a:extLst>
              </p:cNvPr>
              <p:cNvSpPr>
                <a:spLocks/>
              </p:cNvSpPr>
              <p:nvPr/>
            </p:nvSpPr>
            <p:spPr bwMode="auto">
              <a:xfrm>
                <a:off x="3365108" y="3650439"/>
                <a:ext cx="208747" cy="125248"/>
              </a:xfrm>
              <a:custGeom>
                <a:avLst/>
                <a:gdLst>
                  <a:gd name="T0" fmla="*/ 34 w 52"/>
                  <a:gd name="T1" fmla="*/ 15 h 31"/>
                  <a:gd name="T2" fmla="*/ 34 w 52"/>
                  <a:gd name="T3" fmla="*/ 19 h 31"/>
                  <a:gd name="T4" fmla="*/ 34 w 52"/>
                  <a:gd name="T5" fmla="*/ 19 h 31"/>
                  <a:gd name="T6" fmla="*/ 22 w 52"/>
                  <a:gd name="T7" fmla="*/ 19 h 31"/>
                  <a:gd name="T8" fmla="*/ 21 w 52"/>
                  <a:gd name="T9" fmla="*/ 19 h 31"/>
                  <a:gd name="T10" fmla="*/ 21 w 52"/>
                  <a:gd name="T11" fmla="*/ 12 h 31"/>
                  <a:gd name="T12" fmla="*/ 21 w 52"/>
                  <a:gd name="T13" fmla="*/ 11 h 31"/>
                  <a:gd name="T14" fmla="*/ 29 w 52"/>
                  <a:gd name="T15" fmla="*/ 12 h 31"/>
                  <a:gd name="T16" fmla="*/ 0 w 52"/>
                  <a:gd name="T17" fmla="*/ 0 h 31"/>
                  <a:gd name="T18" fmla="*/ 0 w 52"/>
                  <a:gd name="T19" fmla="*/ 0 h 31"/>
                  <a:gd name="T20" fmla="*/ 3 w 52"/>
                  <a:gd name="T21" fmla="*/ 30 h 31"/>
                  <a:gd name="T22" fmla="*/ 4 w 52"/>
                  <a:gd name="T23" fmla="*/ 30 h 31"/>
                  <a:gd name="T24" fmla="*/ 52 w 52"/>
                  <a:gd name="T25" fmla="*/ 31 h 31"/>
                  <a:gd name="T26" fmla="*/ 52 w 52"/>
                  <a:gd name="T27" fmla="*/ 31 h 31"/>
                  <a:gd name="T28" fmla="*/ 34 w 52"/>
                  <a:gd name="T2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31">
                    <a:moveTo>
                      <a:pt x="34" y="15"/>
                    </a:moveTo>
                    <a:cubicBezTo>
                      <a:pt x="34" y="19"/>
                      <a:pt x="34" y="19"/>
                      <a:pt x="34" y="19"/>
                    </a:cubicBezTo>
                    <a:cubicBezTo>
                      <a:pt x="34" y="19"/>
                      <a:pt x="34" y="19"/>
                      <a:pt x="34" y="19"/>
                    </a:cubicBezTo>
                    <a:cubicBezTo>
                      <a:pt x="22" y="19"/>
                      <a:pt x="22" y="19"/>
                      <a:pt x="22" y="19"/>
                    </a:cubicBezTo>
                    <a:cubicBezTo>
                      <a:pt x="21" y="19"/>
                      <a:pt x="21" y="19"/>
                      <a:pt x="21" y="19"/>
                    </a:cubicBezTo>
                    <a:cubicBezTo>
                      <a:pt x="21" y="12"/>
                      <a:pt x="21" y="12"/>
                      <a:pt x="21" y="12"/>
                    </a:cubicBezTo>
                    <a:cubicBezTo>
                      <a:pt x="21" y="12"/>
                      <a:pt x="21" y="11"/>
                      <a:pt x="21" y="11"/>
                    </a:cubicBezTo>
                    <a:cubicBezTo>
                      <a:pt x="29" y="12"/>
                      <a:pt x="29" y="12"/>
                      <a:pt x="29" y="12"/>
                    </a:cubicBezTo>
                    <a:cubicBezTo>
                      <a:pt x="16" y="4"/>
                      <a:pt x="5" y="1"/>
                      <a:pt x="0" y="0"/>
                    </a:cubicBezTo>
                    <a:cubicBezTo>
                      <a:pt x="0" y="0"/>
                      <a:pt x="0" y="0"/>
                      <a:pt x="0" y="0"/>
                    </a:cubicBezTo>
                    <a:cubicBezTo>
                      <a:pt x="3" y="30"/>
                      <a:pt x="3" y="30"/>
                      <a:pt x="3" y="30"/>
                    </a:cubicBezTo>
                    <a:cubicBezTo>
                      <a:pt x="3" y="30"/>
                      <a:pt x="3" y="30"/>
                      <a:pt x="4" y="30"/>
                    </a:cubicBezTo>
                    <a:cubicBezTo>
                      <a:pt x="52" y="31"/>
                      <a:pt x="52" y="31"/>
                      <a:pt x="52" y="31"/>
                    </a:cubicBezTo>
                    <a:cubicBezTo>
                      <a:pt x="52" y="31"/>
                      <a:pt x="52" y="31"/>
                      <a:pt x="52" y="31"/>
                    </a:cubicBezTo>
                    <a:cubicBezTo>
                      <a:pt x="47" y="24"/>
                      <a:pt x="40" y="19"/>
                      <a:pt x="34" y="15"/>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98" name="Freeform 154">
                <a:extLst>
                  <a:ext uri="{FF2B5EF4-FFF2-40B4-BE49-F238E27FC236}">
                    <a16:creationId xmlns:a16="http://schemas.microsoft.com/office/drawing/2014/main" id="{C1239A13-9C73-4464-999F-168CE86F2F53}"/>
                  </a:ext>
                </a:extLst>
              </p:cNvPr>
              <p:cNvSpPr>
                <a:spLocks/>
              </p:cNvSpPr>
              <p:nvPr/>
            </p:nvSpPr>
            <p:spPr bwMode="auto">
              <a:xfrm>
                <a:off x="3449911" y="3694797"/>
                <a:ext cx="52187" cy="32616"/>
              </a:xfrm>
              <a:custGeom>
                <a:avLst/>
                <a:gdLst>
                  <a:gd name="T0" fmla="*/ 0 w 13"/>
                  <a:gd name="T1" fmla="*/ 0 h 8"/>
                  <a:gd name="T2" fmla="*/ 0 w 13"/>
                  <a:gd name="T3" fmla="*/ 1 h 8"/>
                  <a:gd name="T4" fmla="*/ 0 w 13"/>
                  <a:gd name="T5" fmla="*/ 8 h 8"/>
                  <a:gd name="T6" fmla="*/ 1 w 13"/>
                  <a:gd name="T7" fmla="*/ 8 h 8"/>
                  <a:gd name="T8" fmla="*/ 13 w 13"/>
                  <a:gd name="T9" fmla="*/ 8 h 8"/>
                  <a:gd name="T10" fmla="*/ 13 w 13"/>
                  <a:gd name="T11" fmla="*/ 8 h 8"/>
                  <a:gd name="T12" fmla="*/ 13 w 13"/>
                  <a:gd name="T13" fmla="*/ 4 h 8"/>
                  <a:gd name="T14" fmla="*/ 8 w 13"/>
                  <a:gd name="T15" fmla="*/ 1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0" y="0"/>
                    </a:moveTo>
                    <a:cubicBezTo>
                      <a:pt x="0" y="0"/>
                      <a:pt x="0" y="1"/>
                      <a:pt x="0" y="1"/>
                    </a:cubicBezTo>
                    <a:cubicBezTo>
                      <a:pt x="0" y="8"/>
                      <a:pt x="0" y="8"/>
                      <a:pt x="0" y="8"/>
                    </a:cubicBezTo>
                    <a:cubicBezTo>
                      <a:pt x="0" y="8"/>
                      <a:pt x="0" y="8"/>
                      <a:pt x="1" y="8"/>
                    </a:cubicBezTo>
                    <a:cubicBezTo>
                      <a:pt x="13" y="8"/>
                      <a:pt x="13" y="8"/>
                      <a:pt x="13" y="8"/>
                    </a:cubicBezTo>
                    <a:cubicBezTo>
                      <a:pt x="13" y="8"/>
                      <a:pt x="13" y="8"/>
                      <a:pt x="13" y="8"/>
                    </a:cubicBezTo>
                    <a:cubicBezTo>
                      <a:pt x="13" y="4"/>
                      <a:pt x="13" y="4"/>
                      <a:pt x="13" y="4"/>
                    </a:cubicBezTo>
                    <a:cubicBezTo>
                      <a:pt x="12" y="3"/>
                      <a:pt x="10" y="2"/>
                      <a:pt x="8" y="1"/>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299" name="Freeform 155">
                <a:extLst>
                  <a:ext uri="{FF2B5EF4-FFF2-40B4-BE49-F238E27FC236}">
                    <a16:creationId xmlns:a16="http://schemas.microsoft.com/office/drawing/2014/main" id="{6383DAF2-DA3E-46CC-AF99-E192AE9DFC56}"/>
                  </a:ext>
                </a:extLst>
              </p:cNvPr>
              <p:cNvSpPr>
                <a:spLocks/>
              </p:cNvSpPr>
              <p:nvPr/>
            </p:nvSpPr>
            <p:spPr bwMode="auto">
              <a:xfrm>
                <a:off x="3481224" y="3698711"/>
                <a:ext cx="24788" cy="13047"/>
              </a:xfrm>
              <a:custGeom>
                <a:avLst/>
                <a:gdLst>
                  <a:gd name="T0" fmla="*/ 6 w 6"/>
                  <a:gd name="T1" fmla="*/ 0 h 3"/>
                  <a:gd name="T2" fmla="*/ 0 w 6"/>
                  <a:gd name="T3" fmla="*/ 0 h 3"/>
                  <a:gd name="T4" fmla="*/ 5 w 6"/>
                  <a:gd name="T5" fmla="*/ 3 h 3"/>
                  <a:gd name="T6" fmla="*/ 6 w 6"/>
                  <a:gd name="T7" fmla="*/ 0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cubicBezTo>
                      <a:pt x="0" y="0"/>
                      <a:pt x="0" y="0"/>
                      <a:pt x="0" y="0"/>
                    </a:cubicBezTo>
                    <a:cubicBezTo>
                      <a:pt x="2" y="1"/>
                      <a:pt x="4" y="2"/>
                      <a:pt x="5" y="3"/>
                    </a:cubicBezTo>
                    <a:cubicBezTo>
                      <a:pt x="6" y="0"/>
                      <a:pt x="6" y="0"/>
                      <a:pt x="6" y="0"/>
                    </a:cubicBezTo>
                    <a:cubicBezTo>
                      <a:pt x="6" y="0"/>
                      <a:pt x="6" y="0"/>
                      <a:pt x="6" y="0"/>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sp>
            <p:nvSpPr>
              <p:cNvPr id="300" name="Freeform 151">
                <a:extLst>
                  <a:ext uri="{FF2B5EF4-FFF2-40B4-BE49-F238E27FC236}">
                    <a16:creationId xmlns:a16="http://schemas.microsoft.com/office/drawing/2014/main" id="{D8382186-E0C4-4B95-B464-ADD5A2CB4FB5}"/>
                  </a:ext>
                </a:extLst>
              </p:cNvPr>
              <p:cNvSpPr>
                <a:spLocks/>
              </p:cNvSpPr>
              <p:nvPr/>
            </p:nvSpPr>
            <p:spPr bwMode="auto">
              <a:xfrm>
                <a:off x="3256821" y="3748288"/>
                <a:ext cx="421408" cy="52187"/>
              </a:xfrm>
              <a:custGeom>
                <a:avLst/>
                <a:gdLst>
                  <a:gd name="T0" fmla="*/ 0 w 323"/>
                  <a:gd name="T1" fmla="*/ 0 h 40"/>
                  <a:gd name="T2" fmla="*/ 0 w 323"/>
                  <a:gd name="T3" fmla="*/ 21 h 40"/>
                  <a:gd name="T4" fmla="*/ 0 w 323"/>
                  <a:gd name="T5" fmla="*/ 37 h 40"/>
                  <a:gd name="T6" fmla="*/ 323 w 323"/>
                  <a:gd name="T7" fmla="*/ 40 h 40"/>
                  <a:gd name="T8" fmla="*/ 323 w 323"/>
                  <a:gd name="T9" fmla="*/ 28 h 40"/>
                  <a:gd name="T10" fmla="*/ 323 w 323"/>
                  <a:gd name="T11" fmla="*/ 3 h 40"/>
                  <a:gd name="T12" fmla="*/ 0 w 32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23" h="40">
                    <a:moveTo>
                      <a:pt x="0" y="0"/>
                    </a:moveTo>
                    <a:lnTo>
                      <a:pt x="0" y="21"/>
                    </a:lnTo>
                    <a:lnTo>
                      <a:pt x="0" y="37"/>
                    </a:lnTo>
                    <a:lnTo>
                      <a:pt x="323" y="40"/>
                    </a:lnTo>
                    <a:lnTo>
                      <a:pt x="323" y="28"/>
                    </a:lnTo>
                    <a:lnTo>
                      <a:pt x="323" y="3"/>
                    </a:lnTo>
                    <a:lnTo>
                      <a:pt x="0" y="0"/>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srgbClr val="444444"/>
                  </a:solidFill>
                  <a:effectLst/>
                  <a:uLnTx/>
                  <a:uFillTx/>
                  <a:latin typeface="Arial" charset="0"/>
                </a:endParaRPr>
              </a:p>
            </p:txBody>
          </p:sp>
        </p:grpSp>
      </p:grpSp>
      <p:sp>
        <p:nvSpPr>
          <p:cNvPr id="302" name="Rectangle 301">
            <a:extLst>
              <a:ext uri="{FF2B5EF4-FFF2-40B4-BE49-F238E27FC236}">
                <a16:creationId xmlns:a16="http://schemas.microsoft.com/office/drawing/2014/main" id="{56F0ECD4-8158-4E5C-AF03-2C6DB27C9309}"/>
              </a:ext>
            </a:extLst>
          </p:cNvPr>
          <p:cNvSpPr/>
          <p:nvPr/>
        </p:nvSpPr>
        <p:spPr>
          <a:xfrm>
            <a:off x="4155846" y="2432189"/>
            <a:ext cx="2438400" cy="848950"/>
          </a:xfrm>
          <a:prstGeom prst="rect">
            <a:avLst/>
          </a:prstGeom>
        </p:spPr>
        <p:txBody>
          <a:bodyPr wrap="square">
            <a:spAutoFit/>
          </a:bodyPr>
          <a:lstStyle/>
          <a:p>
            <a:pPr lvl="0" defTabSz="914354" fontAlgn="base">
              <a:lnSpc>
                <a:spcPct val="90000"/>
              </a:lnSpc>
              <a:spcBef>
                <a:spcPts val="300"/>
              </a:spcBef>
              <a:spcAft>
                <a:spcPts val="200"/>
              </a:spcAft>
              <a:defRPr/>
            </a:pPr>
            <a:r>
              <a:rPr lang="en-US" sz="1400" b="1" kern="0" spc="51">
                <a:solidFill>
                  <a:schemeClr val="accent2"/>
                </a:solidFill>
                <a:latin typeface="Arial" charset="0"/>
                <a:ea typeface="Open Sans Light" panose="020B0306030504020204" pitchFamily="34" charset="0"/>
                <a:cs typeface="Open Sans Light" panose="020B0306030504020204" pitchFamily="34" charset="0"/>
              </a:rPr>
              <a:t>Enhanced User Interface</a:t>
            </a:r>
          </a:p>
          <a:p>
            <a:pPr marL="0" marR="0" lvl="0" indent="0" defTabSz="914354" eaLnBrk="1" fontAlgn="base" latinLnBrk="0" hangingPunct="1">
              <a:lnSpc>
                <a:spcPct val="90000"/>
              </a:lnSpc>
              <a:spcBef>
                <a:spcPts val="300"/>
              </a:spcBef>
              <a:spcAft>
                <a:spcPts val="200"/>
              </a:spcAft>
              <a:buClrTx/>
              <a:buSzTx/>
              <a:buFontTx/>
              <a:buNone/>
              <a:tabLst/>
              <a:defRPr/>
            </a:pPr>
            <a:r>
              <a:rPr kumimoji="0" lang="en-US" sz="1200" i="0" u="none" strike="noStrike" kern="0" cap="none" spc="0" normalizeH="0" baseline="0" noProof="0">
                <a:ln>
                  <a:noFill/>
                </a:ln>
                <a:solidFill>
                  <a:srgbClr val="000000">
                    <a:lumMod val="75000"/>
                    <a:lumOff val="25000"/>
                  </a:srgbClr>
                </a:solidFill>
                <a:effectLst/>
                <a:uLnTx/>
                <a:uFillTx/>
                <a:latin typeface="Arial" charset="0"/>
                <a:ea typeface="Open Sans Light" panose="020B0306030504020204" pitchFamily="34" charset="0"/>
                <a:cs typeface="Open Sans Light" panose="020B0306030504020204" pitchFamily="34" charset="0"/>
              </a:rPr>
              <a:t>Workday offers a more user-friendly interface, making it easier to get work done</a:t>
            </a:r>
            <a:endParaRPr kumimoji="0" lang="en-US" sz="1200" i="0" u="none" strike="noStrike" kern="0" cap="none" spc="0" normalizeH="0" baseline="0" noProof="0">
              <a:ln>
                <a:noFill/>
              </a:ln>
              <a:solidFill>
                <a:srgbClr val="000000">
                  <a:lumMod val="75000"/>
                  <a:lumOff val="25000"/>
                </a:srgbClr>
              </a:solidFill>
              <a:effectLst/>
              <a:uLnTx/>
              <a:uFillTx/>
              <a:latin typeface="Arial" charset="0"/>
              <a:ea typeface="Open Sans Light" panose="020B0306030504020204" pitchFamily="34" charset="0"/>
              <a:cs typeface="Open Sans Light" panose="020B0306030504020204" pitchFamily="34" charset="0"/>
              <a:sym typeface="Wingdings" panose="05000000000000000000" pitchFamily="2" charset="2"/>
            </a:endParaRPr>
          </a:p>
        </p:txBody>
      </p:sp>
      <p:sp>
        <p:nvSpPr>
          <p:cNvPr id="341" name="Rectangle 340">
            <a:extLst>
              <a:ext uri="{FF2B5EF4-FFF2-40B4-BE49-F238E27FC236}">
                <a16:creationId xmlns:a16="http://schemas.microsoft.com/office/drawing/2014/main" id="{0CC5822B-282F-4EEE-A921-56F076E0E3B5}"/>
              </a:ext>
            </a:extLst>
          </p:cNvPr>
          <p:cNvSpPr/>
          <p:nvPr/>
        </p:nvSpPr>
        <p:spPr>
          <a:xfrm>
            <a:off x="9096143" y="2429500"/>
            <a:ext cx="2438399" cy="876650"/>
          </a:xfrm>
          <a:prstGeom prst="rect">
            <a:avLst/>
          </a:prstGeom>
        </p:spPr>
        <p:txBody>
          <a:bodyPr wrap="square">
            <a:spAutoFit/>
          </a:bodyPr>
          <a:lstStyle/>
          <a:p>
            <a:pPr lvl="0" defTabSz="914354" fontAlgn="base">
              <a:lnSpc>
                <a:spcPct val="90000"/>
              </a:lnSpc>
              <a:spcBef>
                <a:spcPts val="300"/>
              </a:spcBef>
              <a:spcAft>
                <a:spcPts val="200"/>
              </a:spcAft>
              <a:defRPr/>
            </a:pPr>
            <a:r>
              <a:rPr lang="en-US" sz="1400" b="1" kern="0" spc="51">
                <a:solidFill>
                  <a:schemeClr val="accent2"/>
                </a:solidFill>
                <a:latin typeface="Arial" charset="0"/>
                <a:ea typeface="Open Sans Light" panose="020B0306030504020204" pitchFamily="34" charset="0"/>
                <a:cs typeface="Open Sans Light" panose="020B0306030504020204" pitchFamily="34" charset="0"/>
              </a:rPr>
              <a:t>Reduced Administrative Burden</a:t>
            </a:r>
          </a:p>
          <a:p>
            <a:pPr lvl="0" defTabSz="914354" fontAlgn="base">
              <a:lnSpc>
                <a:spcPct val="90000"/>
              </a:lnSpc>
              <a:spcBef>
                <a:spcPts val="300"/>
              </a:spcBef>
              <a:spcAft>
                <a:spcPts val="200"/>
              </a:spcAft>
              <a:defRPr/>
            </a:pPr>
            <a:r>
              <a:rPr lang="en-US" sz="1200" kern="0">
                <a:solidFill>
                  <a:srgbClr val="000000">
                    <a:lumMod val="75000"/>
                    <a:lumOff val="25000"/>
                  </a:srgbClr>
                </a:solidFill>
                <a:latin typeface="Arial" charset="0"/>
                <a:ea typeface="Open Sans Light" panose="020B0306030504020204" pitchFamily="34" charset="0"/>
                <a:cs typeface="Open Sans Light" panose="020B0306030504020204" pitchFamily="34" charset="0"/>
              </a:rPr>
              <a:t>People Leaders will have a one-stop-shop for most transactions</a:t>
            </a:r>
          </a:p>
        </p:txBody>
      </p:sp>
      <p:sp>
        <p:nvSpPr>
          <p:cNvPr id="165" name="Freeform 7">
            <a:extLst>
              <a:ext uri="{FF2B5EF4-FFF2-40B4-BE49-F238E27FC236}">
                <a16:creationId xmlns:a16="http://schemas.microsoft.com/office/drawing/2014/main" id="{3D64C148-BD4F-4AAE-BB42-0F4F4AC32A17}"/>
              </a:ext>
            </a:extLst>
          </p:cNvPr>
          <p:cNvSpPr>
            <a:spLocks noEditPoints="1"/>
          </p:cNvSpPr>
          <p:nvPr/>
        </p:nvSpPr>
        <p:spPr bwMode="auto">
          <a:xfrm>
            <a:off x="9301044" y="3577086"/>
            <a:ext cx="640080" cy="402336"/>
          </a:xfrm>
          <a:custGeom>
            <a:avLst/>
            <a:gdLst>
              <a:gd name="T0" fmla="*/ 76 w 442"/>
              <a:gd name="T1" fmla="*/ 81 h 239"/>
              <a:gd name="T2" fmla="*/ 53 w 442"/>
              <a:gd name="T3" fmla="*/ 57 h 239"/>
              <a:gd name="T4" fmla="*/ 30 w 442"/>
              <a:gd name="T5" fmla="*/ 81 h 239"/>
              <a:gd name="T6" fmla="*/ 76 w 442"/>
              <a:gd name="T7" fmla="*/ 81 h 239"/>
              <a:gd name="T8" fmla="*/ 0 w 442"/>
              <a:gd name="T9" fmla="*/ 178 h 239"/>
              <a:gd name="T10" fmla="*/ 0 w 442"/>
              <a:gd name="T11" fmla="*/ 173 h 239"/>
              <a:gd name="T12" fmla="*/ 6 w 442"/>
              <a:gd name="T13" fmla="*/ 136 h 239"/>
              <a:gd name="T14" fmla="*/ 31 w 442"/>
              <a:gd name="T15" fmla="*/ 118 h 239"/>
              <a:gd name="T16" fmla="*/ 35 w 442"/>
              <a:gd name="T17" fmla="*/ 118 h 239"/>
              <a:gd name="T18" fmla="*/ 71 w 442"/>
              <a:gd name="T19" fmla="*/ 118 h 239"/>
              <a:gd name="T20" fmla="*/ 75 w 442"/>
              <a:gd name="T21" fmla="*/ 118 h 239"/>
              <a:gd name="T22" fmla="*/ 90 w 442"/>
              <a:gd name="T23" fmla="*/ 123 h 239"/>
              <a:gd name="T24" fmla="*/ 83 w 442"/>
              <a:gd name="T25" fmla="*/ 150 h 239"/>
              <a:gd name="T26" fmla="*/ 0 w 442"/>
              <a:gd name="T27" fmla="*/ 178 h 239"/>
              <a:gd name="T28" fmla="*/ 184 w 442"/>
              <a:gd name="T29" fmla="*/ 56 h 239"/>
              <a:gd name="T30" fmla="*/ 155 w 442"/>
              <a:gd name="T31" fmla="*/ 27 h 239"/>
              <a:gd name="T32" fmla="*/ 127 w 442"/>
              <a:gd name="T33" fmla="*/ 56 h 239"/>
              <a:gd name="T34" fmla="*/ 184 w 442"/>
              <a:gd name="T35" fmla="*/ 56 h 239"/>
              <a:gd name="T36" fmla="*/ 90 w 442"/>
              <a:gd name="T37" fmla="*/ 148 h 239"/>
              <a:gd name="T38" fmla="*/ 97 w 442"/>
              <a:gd name="T39" fmla="*/ 124 h 239"/>
              <a:gd name="T40" fmla="*/ 128 w 442"/>
              <a:gd name="T41" fmla="*/ 102 h 239"/>
              <a:gd name="T42" fmla="*/ 133 w 442"/>
              <a:gd name="T43" fmla="*/ 102 h 239"/>
              <a:gd name="T44" fmla="*/ 177 w 442"/>
              <a:gd name="T45" fmla="*/ 102 h 239"/>
              <a:gd name="T46" fmla="*/ 183 w 442"/>
              <a:gd name="T47" fmla="*/ 102 h 239"/>
              <a:gd name="T48" fmla="*/ 200 w 442"/>
              <a:gd name="T49" fmla="*/ 107 h 239"/>
              <a:gd name="T50" fmla="*/ 198 w 442"/>
              <a:gd name="T51" fmla="*/ 111 h 239"/>
              <a:gd name="T52" fmla="*/ 188 w 442"/>
              <a:gd name="T53" fmla="*/ 167 h 239"/>
              <a:gd name="T54" fmla="*/ 188 w 442"/>
              <a:gd name="T55" fmla="*/ 183 h 239"/>
              <a:gd name="T56" fmla="*/ 187 w 442"/>
              <a:gd name="T57" fmla="*/ 183 h 239"/>
              <a:gd name="T58" fmla="*/ 143 w 442"/>
              <a:gd name="T59" fmla="*/ 145 h 239"/>
              <a:gd name="T60" fmla="*/ 130 w 442"/>
              <a:gd name="T61" fmla="*/ 134 h 239"/>
              <a:gd name="T62" fmla="*/ 90 w 442"/>
              <a:gd name="T63" fmla="*/ 148 h 239"/>
              <a:gd name="T64" fmla="*/ 308 w 442"/>
              <a:gd name="T65" fmla="*/ 34 h 239"/>
              <a:gd name="T66" fmla="*/ 274 w 442"/>
              <a:gd name="T67" fmla="*/ 0 h 239"/>
              <a:gd name="T68" fmla="*/ 240 w 442"/>
              <a:gd name="T69" fmla="*/ 34 h 239"/>
              <a:gd name="T70" fmla="*/ 308 w 442"/>
              <a:gd name="T71" fmla="*/ 34 h 239"/>
              <a:gd name="T72" fmla="*/ 196 w 442"/>
              <a:gd name="T73" fmla="*/ 180 h 239"/>
              <a:gd name="T74" fmla="*/ 196 w 442"/>
              <a:gd name="T75" fmla="*/ 167 h 239"/>
              <a:gd name="T76" fmla="*/ 205 w 442"/>
              <a:gd name="T77" fmla="*/ 114 h 239"/>
              <a:gd name="T78" fmla="*/ 242 w 442"/>
              <a:gd name="T79" fmla="*/ 88 h 239"/>
              <a:gd name="T80" fmla="*/ 248 w 442"/>
              <a:gd name="T81" fmla="*/ 88 h 239"/>
              <a:gd name="T82" fmla="*/ 299 w 442"/>
              <a:gd name="T83" fmla="*/ 88 h 239"/>
              <a:gd name="T84" fmla="*/ 305 w 442"/>
              <a:gd name="T85" fmla="*/ 88 h 239"/>
              <a:gd name="T86" fmla="*/ 342 w 442"/>
              <a:gd name="T87" fmla="*/ 114 h 239"/>
              <a:gd name="T88" fmla="*/ 346 w 442"/>
              <a:gd name="T89" fmla="*/ 123 h 239"/>
              <a:gd name="T90" fmla="*/ 196 w 442"/>
              <a:gd name="T91" fmla="*/ 180 h 239"/>
              <a:gd name="T92" fmla="*/ 347 w 442"/>
              <a:gd name="T93" fmla="*/ 96 h 239"/>
              <a:gd name="T94" fmla="*/ 360 w 442"/>
              <a:gd name="T95" fmla="*/ 129 h 239"/>
              <a:gd name="T96" fmla="*/ 185 w 442"/>
              <a:gd name="T97" fmla="*/ 195 h 239"/>
              <a:gd name="T98" fmla="*/ 136 w 442"/>
              <a:gd name="T99" fmla="*/ 153 h 239"/>
              <a:gd name="T100" fmla="*/ 128 w 442"/>
              <a:gd name="T101" fmla="*/ 146 h 239"/>
              <a:gd name="T102" fmla="*/ 118 w 442"/>
              <a:gd name="T103" fmla="*/ 149 h 239"/>
              <a:gd name="T104" fmla="*/ 1 w 442"/>
              <a:gd name="T105" fmla="*/ 188 h 239"/>
              <a:gd name="T106" fmla="*/ 13 w 442"/>
              <a:gd name="T107" fmla="*/ 224 h 239"/>
              <a:gd name="T108" fmla="*/ 120 w 442"/>
              <a:gd name="T109" fmla="*/ 189 h 239"/>
              <a:gd name="T110" fmla="*/ 169 w 442"/>
              <a:gd name="T111" fmla="*/ 231 h 239"/>
              <a:gd name="T112" fmla="*/ 178 w 442"/>
              <a:gd name="T113" fmla="*/ 239 h 239"/>
              <a:gd name="T114" fmla="*/ 189 w 442"/>
              <a:gd name="T115" fmla="*/ 235 h 239"/>
              <a:gd name="T116" fmla="*/ 373 w 442"/>
              <a:gd name="T117" fmla="*/ 164 h 239"/>
              <a:gd name="T118" fmla="*/ 385 w 442"/>
              <a:gd name="T119" fmla="*/ 195 h 239"/>
              <a:gd name="T120" fmla="*/ 442 w 442"/>
              <a:gd name="T121" fmla="*/ 114 h 239"/>
              <a:gd name="T122" fmla="*/ 347 w 442"/>
              <a:gd name="T123" fmla="*/ 9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2" h="239">
                <a:moveTo>
                  <a:pt x="76" y="81"/>
                </a:moveTo>
                <a:cubicBezTo>
                  <a:pt x="76" y="68"/>
                  <a:pt x="68" y="57"/>
                  <a:pt x="53" y="57"/>
                </a:cubicBezTo>
                <a:cubicBezTo>
                  <a:pt x="38" y="57"/>
                  <a:pt x="30" y="68"/>
                  <a:pt x="30" y="81"/>
                </a:cubicBezTo>
                <a:cubicBezTo>
                  <a:pt x="30" y="131"/>
                  <a:pt x="77" y="130"/>
                  <a:pt x="76" y="81"/>
                </a:cubicBezTo>
                <a:close/>
                <a:moveTo>
                  <a:pt x="0" y="178"/>
                </a:moveTo>
                <a:cubicBezTo>
                  <a:pt x="0" y="173"/>
                  <a:pt x="0" y="173"/>
                  <a:pt x="0" y="173"/>
                </a:cubicBezTo>
                <a:cubicBezTo>
                  <a:pt x="0" y="160"/>
                  <a:pt x="0" y="146"/>
                  <a:pt x="6" y="136"/>
                </a:cubicBezTo>
                <a:cubicBezTo>
                  <a:pt x="11" y="126"/>
                  <a:pt x="20" y="118"/>
                  <a:pt x="31" y="118"/>
                </a:cubicBezTo>
                <a:cubicBezTo>
                  <a:pt x="35" y="118"/>
                  <a:pt x="35" y="118"/>
                  <a:pt x="35" y="118"/>
                </a:cubicBezTo>
                <a:cubicBezTo>
                  <a:pt x="46" y="127"/>
                  <a:pt x="61" y="127"/>
                  <a:pt x="71" y="118"/>
                </a:cubicBezTo>
                <a:cubicBezTo>
                  <a:pt x="75" y="118"/>
                  <a:pt x="75" y="118"/>
                  <a:pt x="75" y="118"/>
                </a:cubicBezTo>
                <a:cubicBezTo>
                  <a:pt x="81" y="118"/>
                  <a:pt x="86" y="120"/>
                  <a:pt x="90" y="123"/>
                </a:cubicBezTo>
                <a:cubicBezTo>
                  <a:pt x="86" y="131"/>
                  <a:pt x="84" y="141"/>
                  <a:pt x="83" y="150"/>
                </a:cubicBezTo>
                <a:cubicBezTo>
                  <a:pt x="0" y="178"/>
                  <a:pt x="0" y="178"/>
                  <a:pt x="0" y="178"/>
                </a:cubicBezTo>
                <a:close/>
                <a:moveTo>
                  <a:pt x="184" y="56"/>
                </a:moveTo>
                <a:cubicBezTo>
                  <a:pt x="184" y="40"/>
                  <a:pt x="173" y="27"/>
                  <a:pt x="155" y="27"/>
                </a:cubicBezTo>
                <a:cubicBezTo>
                  <a:pt x="137" y="27"/>
                  <a:pt x="127" y="40"/>
                  <a:pt x="127" y="56"/>
                </a:cubicBezTo>
                <a:cubicBezTo>
                  <a:pt x="127" y="118"/>
                  <a:pt x="185" y="117"/>
                  <a:pt x="184" y="56"/>
                </a:cubicBezTo>
                <a:close/>
                <a:moveTo>
                  <a:pt x="90" y="148"/>
                </a:moveTo>
                <a:cubicBezTo>
                  <a:pt x="91" y="139"/>
                  <a:pt x="93" y="131"/>
                  <a:pt x="97" y="124"/>
                </a:cubicBezTo>
                <a:cubicBezTo>
                  <a:pt x="103" y="113"/>
                  <a:pt x="115" y="102"/>
                  <a:pt x="128" y="102"/>
                </a:cubicBezTo>
                <a:cubicBezTo>
                  <a:pt x="133" y="102"/>
                  <a:pt x="133" y="102"/>
                  <a:pt x="133" y="102"/>
                </a:cubicBezTo>
                <a:cubicBezTo>
                  <a:pt x="146" y="114"/>
                  <a:pt x="165" y="114"/>
                  <a:pt x="177" y="102"/>
                </a:cubicBezTo>
                <a:cubicBezTo>
                  <a:pt x="183" y="102"/>
                  <a:pt x="183" y="102"/>
                  <a:pt x="183" y="102"/>
                </a:cubicBezTo>
                <a:cubicBezTo>
                  <a:pt x="189" y="102"/>
                  <a:pt x="195" y="104"/>
                  <a:pt x="200" y="107"/>
                </a:cubicBezTo>
                <a:cubicBezTo>
                  <a:pt x="199" y="109"/>
                  <a:pt x="198" y="110"/>
                  <a:pt x="198" y="111"/>
                </a:cubicBezTo>
                <a:cubicBezTo>
                  <a:pt x="189" y="127"/>
                  <a:pt x="188" y="149"/>
                  <a:pt x="188" y="167"/>
                </a:cubicBezTo>
                <a:cubicBezTo>
                  <a:pt x="188" y="183"/>
                  <a:pt x="188" y="183"/>
                  <a:pt x="188" y="183"/>
                </a:cubicBezTo>
                <a:cubicBezTo>
                  <a:pt x="187" y="183"/>
                  <a:pt x="187" y="183"/>
                  <a:pt x="187" y="183"/>
                </a:cubicBezTo>
                <a:cubicBezTo>
                  <a:pt x="143" y="145"/>
                  <a:pt x="143" y="145"/>
                  <a:pt x="143" y="145"/>
                </a:cubicBezTo>
                <a:cubicBezTo>
                  <a:pt x="130" y="134"/>
                  <a:pt x="130" y="134"/>
                  <a:pt x="130" y="134"/>
                </a:cubicBezTo>
                <a:cubicBezTo>
                  <a:pt x="90" y="148"/>
                  <a:pt x="90" y="148"/>
                  <a:pt x="90" y="148"/>
                </a:cubicBezTo>
                <a:close/>
                <a:moveTo>
                  <a:pt x="308" y="34"/>
                </a:moveTo>
                <a:cubicBezTo>
                  <a:pt x="307" y="16"/>
                  <a:pt x="294" y="0"/>
                  <a:pt x="274" y="0"/>
                </a:cubicBezTo>
                <a:cubicBezTo>
                  <a:pt x="252" y="0"/>
                  <a:pt x="240" y="15"/>
                  <a:pt x="240" y="34"/>
                </a:cubicBezTo>
                <a:cubicBezTo>
                  <a:pt x="240" y="107"/>
                  <a:pt x="308" y="106"/>
                  <a:pt x="308" y="34"/>
                </a:cubicBezTo>
                <a:close/>
                <a:moveTo>
                  <a:pt x="196" y="180"/>
                </a:moveTo>
                <a:cubicBezTo>
                  <a:pt x="196" y="167"/>
                  <a:pt x="196" y="167"/>
                  <a:pt x="196" y="167"/>
                </a:cubicBezTo>
                <a:cubicBezTo>
                  <a:pt x="196" y="149"/>
                  <a:pt x="197" y="129"/>
                  <a:pt x="205" y="114"/>
                </a:cubicBezTo>
                <a:cubicBezTo>
                  <a:pt x="212" y="100"/>
                  <a:pt x="226" y="88"/>
                  <a:pt x="242" y="88"/>
                </a:cubicBezTo>
                <a:cubicBezTo>
                  <a:pt x="248" y="88"/>
                  <a:pt x="248" y="88"/>
                  <a:pt x="248" y="88"/>
                </a:cubicBezTo>
                <a:cubicBezTo>
                  <a:pt x="263" y="102"/>
                  <a:pt x="285" y="102"/>
                  <a:pt x="299" y="88"/>
                </a:cubicBezTo>
                <a:cubicBezTo>
                  <a:pt x="305" y="88"/>
                  <a:pt x="305" y="88"/>
                  <a:pt x="305" y="88"/>
                </a:cubicBezTo>
                <a:cubicBezTo>
                  <a:pt x="321" y="88"/>
                  <a:pt x="335" y="100"/>
                  <a:pt x="342" y="114"/>
                </a:cubicBezTo>
                <a:cubicBezTo>
                  <a:pt x="344" y="117"/>
                  <a:pt x="345" y="120"/>
                  <a:pt x="346" y="123"/>
                </a:cubicBezTo>
                <a:cubicBezTo>
                  <a:pt x="196" y="180"/>
                  <a:pt x="196" y="180"/>
                  <a:pt x="196" y="180"/>
                </a:cubicBezTo>
                <a:close/>
                <a:moveTo>
                  <a:pt x="347" y="96"/>
                </a:moveTo>
                <a:cubicBezTo>
                  <a:pt x="360" y="129"/>
                  <a:pt x="360" y="129"/>
                  <a:pt x="360" y="129"/>
                </a:cubicBezTo>
                <a:cubicBezTo>
                  <a:pt x="185" y="195"/>
                  <a:pt x="185" y="195"/>
                  <a:pt x="185" y="195"/>
                </a:cubicBezTo>
                <a:cubicBezTo>
                  <a:pt x="136" y="153"/>
                  <a:pt x="136" y="153"/>
                  <a:pt x="136" y="153"/>
                </a:cubicBezTo>
                <a:cubicBezTo>
                  <a:pt x="128" y="146"/>
                  <a:pt x="128" y="146"/>
                  <a:pt x="128" y="146"/>
                </a:cubicBezTo>
                <a:cubicBezTo>
                  <a:pt x="118" y="149"/>
                  <a:pt x="118" y="149"/>
                  <a:pt x="118" y="149"/>
                </a:cubicBezTo>
                <a:cubicBezTo>
                  <a:pt x="1" y="188"/>
                  <a:pt x="1" y="188"/>
                  <a:pt x="1" y="188"/>
                </a:cubicBezTo>
                <a:cubicBezTo>
                  <a:pt x="13" y="224"/>
                  <a:pt x="13" y="224"/>
                  <a:pt x="13" y="224"/>
                </a:cubicBezTo>
                <a:cubicBezTo>
                  <a:pt x="120" y="189"/>
                  <a:pt x="120" y="189"/>
                  <a:pt x="120" y="189"/>
                </a:cubicBezTo>
                <a:cubicBezTo>
                  <a:pt x="169" y="231"/>
                  <a:pt x="169" y="231"/>
                  <a:pt x="169" y="231"/>
                </a:cubicBezTo>
                <a:cubicBezTo>
                  <a:pt x="178" y="239"/>
                  <a:pt x="178" y="239"/>
                  <a:pt x="178" y="239"/>
                </a:cubicBezTo>
                <a:cubicBezTo>
                  <a:pt x="189" y="235"/>
                  <a:pt x="189" y="235"/>
                  <a:pt x="189" y="235"/>
                </a:cubicBezTo>
                <a:cubicBezTo>
                  <a:pt x="373" y="164"/>
                  <a:pt x="373" y="164"/>
                  <a:pt x="373" y="164"/>
                </a:cubicBezTo>
                <a:cubicBezTo>
                  <a:pt x="385" y="195"/>
                  <a:pt x="385" y="195"/>
                  <a:pt x="385" y="195"/>
                </a:cubicBezTo>
                <a:cubicBezTo>
                  <a:pt x="442" y="114"/>
                  <a:pt x="442" y="114"/>
                  <a:pt x="442" y="114"/>
                </a:cubicBezTo>
                <a:cubicBezTo>
                  <a:pt x="347" y="96"/>
                  <a:pt x="347" y="96"/>
                  <a:pt x="347" y="9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66" name="Group 165">
            <a:extLst>
              <a:ext uri="{FF2B5EF4-FFF2-40B4-BE49-F238E27FC236}">
                <a16:creationId xmlns:a16="http://schemas.microsoft.com/office/drawing/2014/main" id="{20C34383-5BF3-4BF5-BA79-36A3C85344CB}"/>
              </a:ext>
            </a:extLst>
          </p:cNvPr>
          <p:cNvGrpSpPr/>
          <p:nvPr/>
        </p:nvGrpSpPr>
        <p:grpSpPr>
          <a:xfrm>
            <a:off x="9203377" y="1927477"/>
            <a:ext cx="406019" cy="457200"/>
            <a:chOff x="4095750" y="609600"/>
            <a:chExt cx="817563" cy="1120776"/>
          </a:xfrm>
          <a:solidFill>
            <a:schemeClr val="accent2"/>
          </a:solidFill>
        </p:grpSpPr>
        <p:sp>
          <p:nvSpPr>
            <p:cNvPr id="167" name="Freeform 12">
              <a:extLst>
                <a:ext uri="{FF2B5EF4-FFF2-40B4-BE49-F238E27FC236}">
                  <a16:creationId xmlns:a16="http://schemas.microsoft.com/office/drawing/2014/main" id="{EA23AE7F-9245-4245-8071-A0239755FC6C}"/>
                </a:ext>
              </a:extLst>
            </p:cNvPr>
            <p:cNvSpPr>
              <a:spLocks noEditPoints="1"/>
            </p:cNvSpPr>
            <p:nvPr/>
          </p:nvSpPr>
          <p:spPr bwMode="auto">
            <a:xfrm>
              <a:off x="4095750" y="693738"/>
              <a:ext cx="817563" cy="1036638"/>
            </a:xfrm>
            <a:custGeom>
              <a:avLst/>
              <a:gdLst>
                <a:gd name="T0" fmla="*/ 113 w 126"/>
                <a:gd name="T1" fmla="*/ 0 h 160"/>
                <a:gd name="T2" fmla="*/ 79 w 126"/>
                <a:gd name="T3" fmla="*/ 0 h 160"/>
                <a:gd name="T4" fmla="*/ 80 w 126"/>
                <a:gd name="T5" fmla="*/ 5 h 160"/>
                <a:gd name="T6" fmla="*/ 83 w 126"/>
                <a:gd name="T7" fmla="*/ 8 h 160"/>
                <a:gd name="T8" fmla="*/ 94 w 126"/>
                <a:gd name="T9" fmla="*/ 11 h 160"/>
                <a:gd name="T10" fmla="*/ 95 w 126"/>
                <a:gd name="T11" fmla="*/ 11 h 160"/>
                <a:gd name="T12" fmla="*/ 97 w 126"/>
                <a:gd name="T13" fmla="*/ 11 h 160"/>
                <a:gd name="T14" fmla="*/ 111 w 126"/>
                <a:gd name="T15" fmla="*/ 11 h 160"/>
                <a:gd name="T16" fmla="*/ 111 w 126"/>
                <a:gd name="T17" fmla="*/ 119 h 160"/>
                <a:gd name="T18" fmla="*/ 95 w 126"/>
                <a:gd name="T19" fmla="*/ 119 h 160"/>
                <a:gd name="T20" fmla="*/ 82 w 126"/>
                <a:gd name="T21" fmla="*/ 132 h 160"/>
                <a:gd name="T22" fmla="*/ 82 w 126"/>
                <a:gd name="T23" fmla="*/ 148 h 160"/>
                <a:gd name="T24" fmla="*/ 12 w 126"/>
                <a:gd name="T25" fmla="*/ 148 h 160"/>
                <a:gd name="T26" fmla="*/ 12 w 126"/>
                <a:gd name="T27" fmla="*/ 11 h 160"/>
                <a:gd name="T28" fmla="*/ 30 w 126"/>
                <a:gd name="T29" fmla="*/ 11 h 160"/>
                <a:gd name="T30" fmla="*/ 32 w 126"/>
                <a:gd name="T31" fmla="*/ 11 h 160"/>
                <a:gd name="T32" fmla="*/ 32 w 126"/>
                <a:gd name="T33" fmla="*/ 11 h 160"/>
                <a:gd name="T34" fmla="*/ 32 w 126"/>
                <a:gd name="T35" fmla="*/ 11 h 160"/>
                <a:gd name="T36" fmla="*/ 41 w 126"/>
                <a:gd name="T37" fmla="*/ 9 h 160"/>
                <a:gd name="T38" fmla="*/ 46 w 126"/>
                <a:gd name="T39" fmla="*/ 5 h 160"/>
                <a:gd name="T40" fmla="*/ 47 w 126"/>
                <a:gd name="T41" fmla="*/ 0 h 160"/>
                <a:gd name="T42" fmla="*/ 12 w 126"/>
                <a:gd name="T43" fmla="*/ 0 h 160"/>
                <a:gd name="T44" fmla="*/ 0 w 126"/>
                <a:gd name="T45" fmla="*/ 14 h 160"/>
                <a:gd name="T46" fmla="*/ 0 w 126"/>
                <a:gd name="T47" fmla="*/ 146 h 160"/>
                <a:gd name="T48" fmla="*/ 12 w 126"/>
                <a:gd name="T49" fmla="*/ 160 h 160"/>
                <a:gd name="T50" fmla="*/ 113 w 126"/>
                <a:gd name="T51" fmla="*/ 160 h 160"/>
                <a:gd name="T52" fmla="*/ 126 w 126"/>
                <a:gd name="T53" fmla="*/ 146 h 160"/>
                <a:gd name="T54" fmla="*/ 126 w 126"/>
                <a:gd name="T55" fmla="*/ 14 h 160"/>
                <a:gd name="T56" fmla="*/ 113 w 126"/>
                <a:gd name="T57" fmla="*/ 0 h 160"/>
                <a:gd name="T58" fmla="*/ 88 w 126"/>
                <a:gd name="T59" fmla="*/ 150 h 160"/>
                <a:gd name="T60" fmla="*/ 88 w 126"/>
                <a:gd name="T61" fmla="*/ 133 h 160"/>
                <a:gd name="T62" fmla="*/ 96 w 126"/>
                <a:gd name="T63" fmla="*/ 125 h 160"/>
                <a:gd name="T64" fmla="*/ 113 w 126"/>
                <a:gd name="T65" fmla="*/ 125 h 160"/>
                <a:gd name="T66" fmla="*/ 88 w 126"/>
                <a:gd name="T67" fmla="*/ 15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60">
                  <a:moveTo>
                    <a:pt x="113" y="0"/>
                  </a:moveTo>
                  <a:cubicBezTo>
                    <a:pt x="79" y="0"/>
                    <a:pt x="79" y="0"/>
                    <a:pt x="79" y="0"/>
                  </a:cubicBezTo>
                  <a:cubicBezTo>
                    <a:pt x="79" y="2"/>
                    <a:pt x="80" y="3"/>
                    <a:pt x="80" y="5"/>
                  </a:cubicBezTo>
                  <a:cubicBezTo>
                    <a:pt x="81" y="6"/>
                    <a:pt x="82" y="7"/>
                    <a:pt x="83" y="8"/>
                  </a:cubicBezTo>
                  <a:cubicBezTo>
                    <a:pt x="85" y="10"/>
                    <a:pt x="89" y="11"/>
                    <a:pt x="94" y="11"/>
                  </a:cubicBezTo>
                  <a:cubicBezTo>
                    <a:pt x="95" y="11"/>
                    <a:pt x="95" y="11"/>
                    <a:pt x="95" y="11"/>
                  </a:cubicBezTo>
                  <a:cubicBezTo>
                    <a:pt x="95" y="11"/>
                    <a:pt x="96" y="11"/>
                    <a:pt x="97" y="11"/>
                  </a:cubicBezTo>
                  <a:cubicBezTo>
                    <a:pt x="111" y="11"/>
                    <a:pt x="111" y="11"/>
                    <a:pt x="111" y="11"/>
                  </a:cubicBezTo>
                  <a:cubicBezTo>
                    <a:pt x="111" y="119"/>
                    <a:pt x="111" y="119"/>
                    <a:pt x="111" y="119"/>
                  </a:cubicBezTo>
                  <a:cubicBezTo>
                    <a:pt x="95" y="119"/>
                    <a:pt x="95" y="119"/>
                    <a:pt x="95" y="119"/>
                  </a:cubicBezTo>
                  <a:cubicBezTo>
                    <a:pt x="88" y="119"/>
                    <a:pt x="82" y="125"/>
                    <a:pt x="82" y="132"/>
                  </a:cubicBezTo>
                  <a:cubicBezTo>
                    <a:pt x="82" y="148"/>
                    <a:pt x="82" y="148"/>
                    <a:pt x="82" y="148"/>
                  </a:cubicBezTo>
                  <a:cubicBezTo>
                    <a:pt x="12" y="148"/>
                    <a:pt x="12" y="148"/>
                    <a:pt x="12" y="148"/>
                  </a:cubicBezTo>
                  <a:cubicBezTo>
                    <a:pt x="12" y="11"/>
                    <a:pt x="12" y="11"/>
                    <a:pt x="12" y="11"/>
                  </a:cubicBezTo>
                  <a:cubicBezTo>
                    <a:pt x="30" y="11"/>
                    <a:pt x="30" y="11"/>
                    <a:pt x="30" y="11"/>
                  </a:cubicBezTo>
                  <a:cubicBezTo>
                    <a:pt x="30" y="11"/>
                    <a:pt x="31" y="11"/>
                    <a:pt x="32" y="11"/>
                  </a:cubicBezTo>
                  <a:cubicBezTo>
                    <a:pt x="32" y="11"/>
                    <a:pt x="32" y="11"/>
                    <a:pt x="32" y="11"/>
                  </a:cubicBezTo>
                  <a:cubicBezTo>
                    <a:pt x="32" y="11"/>
                    <a:pt x="32" y="11"/>
                    <a:pt x="32" y="11"/>
                  </a:cubicBezTo>
                  <a:cubicBezTo>
                    <a:pt x="36" y="11"/>
                    <a:pt x="39" y="10"/>
                    <a:pt x="41" y="9"/>
                  </a:cubicBezTo>
                  <a:cubicBezTo>
                    <a:pt x="43" y="8"/>
                    <a:pt x="45" y="7"/>
                    <a:pt x="46" y="5"/>
                  </a:cubicBezTo>
                  <a:cubicBezTo>
                    <a:pt x="46" y="3"/>
                    <a:pt x="47" y="2"/>
                    <a:pt x="47" y="0"/>
                  </a:cubicBezTo>
                  <a:cubicBezTo>
                    <a:pt x="12" y="0"/>
                    <a:pt x="12" y="0"/>
                    <a:pt x="12" y="0"/>
                  </a:cubicBezTo>
                  <a:cubicBezTo>
                    <a:pt x="6" y="0"/>
                    <a:pt x="0" y="6"/>
                    <a:pt x="0" y="14"/>
                  </a:cubicBezTo>
                  <a:cubicBezTo>
                    <a:pt x="0" y="14"/>
                    <a:pt x="0" y="28"/>
                    <a:pt x="0" y="146"/>
                  </a:cubicBezTo>
                  <a:cubicBezTo>
                    <a:pt x="0" y="153"/>
                    <a:pt x="6" y="160"/>
                    <a:pt x="12" y="160"/>
                  </a:cubicBezTo>
                  <a:cubicBezTo>
                    <a:pt x="113" y="160"/>
                    <a:pt x="113" y="160"/>
                    <a:pt x="113" y="160"/>
                  </a:cubicBezTo>
                  <a:cubicBezTo>
                    <a:pt x="120" y="160"/>
                    <a:pt x="126" y="153"/>
                    <a:pt x="126" y="146"/>
                  </a:cubicBezTo>
                  <a:cubicBezTo>
                    <a:pt x="126" y="28"/>
                    <a:pt x="126" y="14"/>
                    <a:pt x="126" y="14"/>
                  </a:cubicBezTo>
                  <a:cubicBezTo>
                    <a:pt x="126" y="6"/>
                    <a:pt x="120" y="0"/>
                    <a:pt x="113" y="0"/>
                  </a:cubicBezTo>
                  <a:close/>
                  <a:moveTo>
                    <a:pt x="88" y="150"/>
                  </a:moveTo>
                  <a:cubicBezTo>
                    <a:pt x="88" y="133"/>
                    <a:pt x="88" y="133"/>
                    <a:pt x="88" y="133"/>
                  </a:cubicBezTo>
                  <a:cubicBezTo>
                    <a:pt x="88" y="129"/>
                    <a:pt x="91" y="125"/>
                    <a:pt x="96" y="125"/>
                  </a:cubicBezTo>
                  <a:cubicBezTo>
                    <a:pt x="113" y="125"/>
                    <a:pt x="113" y="125"/>
                    <a:pt x="113" y="125"/>
                  </a:cubicBezTo>
                  <a:lnTo>
                    <a:pt x="88"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
              <a:extLst>
                <a:ext uri="{FF2B5EF4-FFF2-40B4-BE49-F238E27FC236}">
                  <a16:creationId xmlns:a16="http://schemas.microsoft.com/office/drawing/2014/main" id="{15D0E5AA-8EDE-4980-8EBC-6BCF8552FA72}"/>
                </a:ext>
              </a:extLst>
            </p:cNvPr>
            <p:cNvSpPr>
              <a:spLocks noEditPoints="1"/>
            </p:cNvSpPr>
            <p:nvPr/>
          </p:nvSpPr>
          <p:spPr bwMode="auto">
            <a:xfrm>
              <a:off x="4232275" y="609600"/>
              <a:ext cx="544513" cy="265113"/>
            </a:xfrm>
            <a:custGeom>
              <a:avLst/>
              <a:gdLst>
                <a:gd name="T0" fmla="*/ 12 w 84"/>
                <a:gd name="T1" fmla="*/ 29 h 41"/>
                <a:gd name="T2" fmla="*/ 31 w 84"/>
                <a:gd name="T3" fmla="*/ 11 h 41"/>
                <a:gd name="T4" fmla="*/ 31 w 84"/>
                <a:gd name="T5" fmla="*/ 11 h 41"/>
                <a:gd name="T6" fmla="*/ 31 w 84"/>
                <a:gd name="T7" fmla="*/ 11 h 41"/>
                <a:gd name="T8" fmla="*/ 42 w 84"/>
                <a:gd name="T9" fmla="*/ 0 h 41"/>
                <a:gd name="T10" fmla="*/ 42 w 84"/>
                <a:gd name="T11" fmla="*/ 0 h 41"/>
                <a:gd name="T12" fmla="*/ 53 w 84"/>
                <a:gd name="T13" fmla="*/ 11 h 41"/>
                <a:gd name="T14" fmla="*/ 53 w 84"/>
                <a:gd name="T15" fmla="*/ 11 h 41"/>
                <a:gd name="T16" fmla="*/ 53 w 84"/>
                <a:gd name="T17" fmla="*/ 11 h 41"/>
                <a:gd name="T18" fmla="*/ 73 w 84"/>
                <a:gd name="T19" fmla="*/ 29 h 41"/>
                <a:gd name="T20" fmla="*/ 73 w 84"/>
                <a:gd name="T21" fmla="*/ 29 h 41"/>
                <a:gd name="T22" fmla="*/ 84 w 84"/>
                <a:gd name="T23" fmla="*/ 41 h 41"/>
                <a:gd name="T24" fmla="*/ 0 w 84"/>
                <a:gd name="T25" fmla="*/ 41 h 41"/>
                <a:gd name="T26" fmla="*/ 11 w 84"/>
                <a:gd name="T27" fmla="*/ 29 h 41"/>
                <a:gd name="T28" fmla="*/ 12 w 84"/>
                <a:gd name="T29" fmla="*/ 29 h 41"/>
                <a:gd name="T30" fmla="*/ 42 w 84"/>
                <a:gd name="T31" fmla="*/ 6 h 41"/>
                <a:gd name="T32" fmla="*/ 38 w 84"/>
                <a:gd name="T33" fmla="*/ 10 h 41"/>
                <a:gd name="T34" fmla="*/ 42 w 84"/>
                <a:gd name="T35" fmla="*/ 15 h 41"/>
                <a:gd name="T36" fmla="*/ 47 w 84"/>
                <a:gd name="T37" fmla="*/ 10 h 41"/>
                <a:gd name="T38" fmla="*/ 42 w 84"/>
                <a:gd name="T39"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41">
                  <a:moveTo>
                    <a:pt x="12" y="29"/>
                  </a:moveTo>
                  <a:cubicBezTo>
                    <a:pt x="22" y="29"/>
                    <a:pt x="31" y="25"/>
                    <a:pt x="31" y="11"/>
                  </a:cubicBezTo>
                  <a:cubicBezTo>
                    <a:pt x="31" y="11"/>
                    <a:pt x="31" y="11"/>
                    <a:pt x="31" y="11"/>
                  </a:cubicBezTo>
                  <a:cubicBezTo>
                    <a:pt x="31" y="11"/>
                    <a:pt x="31" y="11"/>
                    <a:pt x="31" y="11"/>
                  </a:cubicBezTo>
                  <a:cubicBezTo>
                    <a:pt x="31" y="3"/>
                    <a:pt x="36" y="0"/>
                    <a:pt x="42" y="0"/>
                  </a:cubicBezTo>
                  <a:cubicBezTo>
                    <a:pt x="42" y="0"/>
                    <a:pt x="42" y="0"/>
                    <a:pt x="42" y="0"/>
                  </a:cubicBezTo>
                  <a:cubicBezTo>
                    <a:pt x="48" y="0"/>
                    <a:pt x="53" y="3"/>
                    <a:pt x="53" y="11"/>
                  </a:cubicBezTo>
                  <a:cubicBezTo>
                    <a:pt x="53" y="11"/>
                    <a:pt x="53" y="11"/>
                    <a:pt x="53" y="11"/>
                  </a:cubicBezTo>
                  <a:cubicBezTo>
                    <a:pt x="53" y="11"/>
                    <a:pt x="53" y="11"/>
                    <a:pt x="53" y="11"/>
                  </a:cubicBezTo>
                  <a:cubicBezTo>
                    <a:pt x="53" y="25"/>
                    <a:pt x="62" y="29"/>
                    <a:pt x="73" y="29"/>
                  </a:cubicBezTo>
                  <a:cubicBezTo>
                    <a:pt x="73" y="29"/>
                    <a:pt x="73" y="29"/>
                    <a:pt x="73" y="29"/>
                  </a:cubicBezTo>
                  <a:cubicBezTo>
                    <a:pt x="80" y="29"/>
                    <a:pt x="84" y="36"/>
                    <a:pt x="84" y="41"/>
                  </a:cubicBezTo>
                  <a:cubicBezTo>
                    <a:pt x="0" y="41"/>
                    <a:pt x="0" y="41"/>
                    <a:pt x="0" y="41"/>
                  </a:cubicBezTo>
                  <a:cubicBezTo>
                    <a:pt x="0" y="36"/>
                    <a:pt x="4" y="29"/>
                    <a:pt x="11" y="29"/>
                  </a:cubicBezTo>
                  <a:lnTo>
                    <a:pt x="12" y="29"/>
                  </a:lnTo>
                  <a:close/>
                  <a:moveTo>
                    <a:pt x="42" y="6"/>
                  </a:moveTo>
                  <a:cubicBezTo>
                    <a:pt x="40" y="6"/>
                    <a:pt x="38" y="8"/>
                    <a:pt x="38" y="10"/>
                  </a:cubicBezTo>
                  <a:cubicBezTo>
                    <a:pt x="38" y="13"/>
                    <a:pt x="40" y="15"/>
                    <a:pt x="42" y="15"/>
                  </a:cubicBezTo>
                  <a:cubicBezTo>
                    <a:pt x="45" y="15"/>
                    <a:pt x="47" y="13"/>
                    <a:pt x="47" y="10"/>
                  </a:cubicBezTo>
                  <a:cubicBezTo>
                    <a:pt x="47" y="8"/>
                    <a:pt x="45" y="6"/>
                    <a:pt x="4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4">
              <a:extLst>
                <a:ext uri="{FF2B5EF4-FFF2-40B4-BE49-F238E27FC236}">
                  <a16:creationId xmlns:a16="http://schemas.microsoft.com/office/drawing/2014/main" id="{0FBCCA29-303E-469D-B431-51EC105CF091}"/>
                </a:ext>
              </a:extLst>
            </p:cNvPr>
            <p:cNvSpPr>
              <a:spLocks/>
            </p:cNvSpPr>
            <p:nvPr/>
          </p:nvSpPr>
          <p:spPr bwMode="auto">
            <a:xfrm>
              <a:off x="4257675" y="985838"/>
              <a:ext cx="493713" cy="454025"/>
            </a:xfrm>
            <a:custGeom>
              <a:avLst/>
              <a:gdLst>
                <a:gd name="T0" fmla="*/ 29 w 76"/>
                <a:gd name="T1" fmla="*/ 69 h 70"/>
                <a:gd name="T2" fmla="*/ 0 w 76"/>
                <a:gd name="T3" fmla="*/ 41 h 70"/>
                <a:gd name="T4" fmla="*/ 0 w 76"/>
                <a:gd name="T5" fmla="*/ 40 h 70"/>
                <a:gd name="T6" fmla="*/ 0 w 76"/>
                <a:gd name="T7" fmla="*/ 40 h 70"/>
                <a:gd name="T8" fmla="*/ 0 w 76"/>
                <a:gd name="T9" fmla="*/ 39 h 70"/>
                <a:gd name="T10" fmla="*/ 0 w 76"/>
                <a:gd name="T11" fmla="*/ 39 h 70"/>
                <a:gd name="T12" fmla="*/ 13 w 76"/>
                <a:gd name="T13" fmla="*/ 27 h 70"/>
                <a:gd name="T14" fmla="*/ 14 w 76"/>
                <a:gd name="T15" fmla="*/ 26 h 70"/>
                <a:gd name="T16" fmla="*/ 14 w 76"/>
                <a:gd name="T17" fmla="*/ 26 h 70"/>
                <a:gd name="T18" fmla="*/ 15 w 76"/>
                <a:gd name="T19" fmla="*/ 27 h 70"/>
                <a:gd name="T20" fmla="*/ 15 w 76"/>
                <a:gd name="T21" fmla="*/ 27 h 70"/>
                <a:gd name="T22" fmla="*/ 29 w 76"/>
                <a:gd name="T23" fmla="*/ 43 h 70"/>
                <a:gd name="T24" fmla="*/ 55 w 76"/>
                <a:gd name="T25" fmla="*/ 0 h 70"/>
                <a:gd name="T26" fmla="*/ 55 w 76"/>
                <a:gd name="T27" fmla="*/ 0 h 70"/>
                <a:gd name="T28" fmla="*/ 55 w 76"/>
                <a:gd name="T29" fmla="*/ 0 h 70"/>
                <a:gd name="T30" fmla="*/ 75 w 76"/>
                <a:gd name="T31" fmla="*/ 0 h 70"/>
                <a:gd name="T32" fmla="*/ 76 w 76"/>
                <a:gd name="T33" fmla="*/ 0 h 70"/>
                <a:gd name="T34" fmla="*/ 76 w 76"/>
                <a:gd name="T35" fmla="*/ 0 h 70"/>
                <a:gd name="T36" fmla="*/ 76 w 76"/>
                <a:gd name="T37" fmla="*/ 2 h 70"/>
                <a:gd name="T38" fmla="*/ 76 w 76"/>
                <a:gd name="T39" fmla="*/ 2 h 70"/>
                <a:gd name="T40" fmla="*/ 31 w 76"/>
                <a:gd name="T41" fmla="*/ 69 h 70"/>
                <a:gd name="T42" fmla="*/ 30 w 76"/>
                <a:gd name="T43" fmla="*/ 70 h 70"/>
                <a:gd name="T44" fmla="*/ 30 w 76"/>
                <a:gd name="T45" fmla="*/ 70 h 70"/>
                <a:gd name="T46" fmla="*/ 30 w 76"/>
                <a:gd name="T47" fmla="*/ 70 h 70"/>
                <a:gd name="T48" fmla="*/ 30 w 76"/>
                <a:gd name="T49" fmla="*/ 70 h 70"/>
                <a:gd name="T50" fmla="*/ 29 w 76"/>
                <a:gd name="T51"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70">
                  <a:moveTo>
                    <a:pt x="29" y="69"/>
                  </a:moveTo>
                  <a:cubicBezTo>
                    <a:pt x="0" y="41"/>
                    <a:pt x="0" y="41"/>
                    <a:pt x="0" y="41"/>
                  </a:cubicBezTo>
                  <a:cubicBezTo>
                    <a:pt x="0" y="41"/>
                    <a:pt x="0" y="40"/>
                    <a:pt x="0" y="40"/>
                  </a:cubicBezTo>
                  <a:cubicBezTo>
                    <a:pt x="0" y="40"/>
                    <a:pt x="0" y="40"/>
                    <a:pt x="0" y="40"/>
                  </a:cubicBezTo>
                  <a:cubicBezTo>
                    <a:pt x="0" y="40"/>
                    <a:pt x="0" y="40"/>
                    <a:pt x="0" y="39"/>
                  </a:cubicBezTo>
                  <a:cubicBezTo>
                    <a:pt x="0" y="39"/>
                    <a:pt x="0" y="39"/>
                    <a:pt x="0" y="39"/>
                  </a:cubicBezTo>
                  <a:cubicBezTo>
                    <a:pt x="13" y="27"/>
                    <a:pt x="13" y="27"/>
                    <a:pt x="13" y="27"/>
                  </a:cubicBezTo>
                  <a:cubicBezTo>
                    <a:pt x="14" y="26"/>
                    <a:pt x="14" y="26"/>
                    <a:pt x="14" y="26"/>
                  </a:cubicBezTo>
                  <a:cubicBezTo>
                    <a:pt x="14" y="26"/>
                    <a:pt x="14" y="26"/>
                    <a:pt x="14" y="26"/>
                  </a:cubicBezTo>
                  <a:cubicBezTo>
                    <a:pt x="14" y="26"/>
                    <a:pt x="15" y="26"/>
                    <a:pt x="15" y="27"/>
                  </a:cubicBezTo>
                  <a:cubicBezTo>
                    <a:pt x="15" y="27"/>
                    <a:pt x="15" y="27"/>
                    <a:pt x="15" y="27"/>
                  </a:cubicBezTo>
                  <a:cubicBezTo>
                    <a:pt x="29" y="43"/>
                    <a:pt x="29" y="43"/>
                    <a:pt x="29" y="43"/>
                  </a:cubicBezTo>
                  <a:cubicBezTo>
                    <a:pt x="55" y="0"/>
                    <a:pt x="55" y="0"/>
                    <a:pt x="55" y="0"/>
                  </a:cubicBezTo>
                  <a:cubicBezTo>
                    <a:pt x="55" y="0"/>
                    <a:pt x="55" y="0"/>
                    <a:pt x="55" y="0"/>
                  </a:cubicBezTo>
                  <a:cubicBezTo>
                    <a:pt x="55" y="0"/>
                    <a:pt x="55" y="0"/>
                    <a:pt x="55" y="0"/>
                  </a:cubicBezTo>
                  <a:cubicBezTo>
                    <a:pt x="75" y="0"/>
                    <a:pt x="75" y="0"/>
                    <a:pt x="75" y="0"/>
                  </a:cubicBezTo>
                  <a:cubicBezTo>
                    <a:pt x="75" y="0"/>
                    <a:pt x="76" y="0"/>
                    <a:pt x="76" y="0"/>
                  </a:cubicBezTo>
                  <a:cubicBezTo>
                    <a:pt x="76" y="0"/>
                    <a:pt x="76" y="0"/>
                    <a:pt x="76" y="0"/>
                  </a:cubicBezTo>
                  <a:cubicBezTo>
                    <a:pt x="76" y="1"/>
                    <a:pt x="76" y="1"/>
                    <a:pt x="76" y="2"/>
                  </a:cubicBezTo>
                  <a:cubicBezTo>
                    <a:pt x="76" y="2"/>
                    <a:pt x="76" y="2"/>
                    <a:pt x="76" y="2"/>
                  </a:cubicBezTo>
                  <a:cubicBezTo>
                    <a:pt x="31" y="69"/>
                    <a:pt x="31" y="69"/>
                    <a:pt x="31" y="69"/>
                  </a:cubicBezTo>
                  <a:cubicBezTo>
                    <a:pt x="31" y="69"/>
                    <a:pt x="30" y="70"/>
                    <a:pt x="30" y="70"/>
                  </a:cubicBezTo>
                  <a:cubicBezTo>
                    <a:pt x="30" y="70"/>
                    <a:pt x="30" y="70"/>
                    <a:pt x="30" y="70"/>
                  </a:cubicBezTo>
                  <a:cubicBezTo>
                    <a:pt x="30" y="70"/>
                    <a:pt x="30" y="70"/>
                    <a:pt x="30" y="70"/>
                  </a:cubicBezTo>
                  <a:cubicBezTo>
                    <a:pt x="30" y="70"/>
                    <a:pt x="30" y="70"/>
                    <a:pt x="30" y="70"/>
                  </a:cubicBezTo>
                  <a:cubicBezTo>
                    <a:pt x="30" y="70"/>
                    <a:pt x="29" y="70"/>
                    <a:pt x="29"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1" name="Group 170">
            <a:extLst>
              <a:ext uri="{FF2B5EF4-FFF2-40B4-BE49-F238E27FC236}">
                <a16:creationId xmlns:a16="http://schemas.microsoft.com/office/drawing/2014/main" id="{0ECCB405-77FB-4645-AF5B-2B5DED45A267}"/>
              </a:ext>
            </a:extLst>
          </p:cNvPr>
          <p:cNvGrpSpPr/>
          <p:nvPr/>
        </p:nvGrpSpPr>
        <p:grpSpPr>
          <a:xfrm>
            <a:off x="4259375" y="3564020"/>
            <a:ext cx="274320" cy="457200"/>
            <a:chOff x="2495550" y="3582988"/>
            <a:chExt cx="573088" cy="1041400"/>
          </a:xfrm>
          <a:solidFill>
            <a:schemeClr val="accent2"/>
          </a:solidFill>
        </p:grpSpPr>
        <p:sp>
          <p:nvSpPr>
            <p:cNvPr id="172" name="Freeform 89">
              <a:extLst>
                <a:ext uri="{FF2B5EF4-FFF2-40B4-BE49-F238E27FC236}">
                  <a16:creationId xmlns:a16="http://schemas.microsoft.com/office/drawing/2014/main" id="{F7B121AA-EFC0-4FB6-A1FF-C6C5AA3BAAE1}"/>
                </a:ext>
              </a:extLst>
            </p:cNvPr>
            <p:cNvSpPr>
              <a:spLocks noEditPoints="1"/>
            </p:cNvSpPr>
            <p:nvPr/>
          </p:nvSpPr>
          <p:spPr bwMode="auto">
            <a:xfrm>
              <a:off x="2495550" y="3582988"/>
              <a:ext cx="573088" cy="869950"/>
            </a:xfrm>
            <a:custGeom>
              <a:avLst/>
              <a:gdLst>
                <a:gd name="T0" fmla="*/ 185 w 214"/>
                <a:gd name="T1" fmla="*/ 0 h 325"/>
                <a:gd name="T2" fmla="*/ 29 w 214"/>
                <a:gd name="T3" fmla="*/ 0 h 325"/>
                <a:gd name="T4" fmla="*/ 0 w 214"/>
                <a:gd name="T5" fmla="*/ 29 h 325"/>
                <a:gd name="T6" fmla="*/ 0 w 214"/>
                <a:gd name="T7" fmla="*/ 296 h 325"/>
                <a:gd name="T8" fmla="*/ 29 w 214"/>
                <a:gd name="T9" fmla="*/ 325 h 325"/>
                <a:gd name="T10" fmla="*/ 90 w 214"/>
                <a:gd name="T11" fmla="*/ 325 h 325"/>
                <a:gd name="T12" fmla="*/ 78 w 214"/>
                <a:gd name="T13" fmla="*/ 275 h 325"/>
                <a:gd name="T14" fmla="*/ 24 w 214"/>
                <a:gd name="T15" fmla="*/ 275 h 325"/>
                <a:gd name="T16" fmla="*/ 24 w 214"/>
                <a:gd name="T17" fmla="*/ 46 h 325"/>
                <a:gd name="T18" fmla="*/ 189 w 214"/>
                <a:gd name="T19" fmla="*/ 46 h 325"/>
                <a:gd name="T20" fmla="*/ 189 w 214"/>
                <a:gd name="T21" fmla="*/ 109 h 325"/>
                <a:gd name="T22" fmla="*/ 175 w 214"/>
                <a:gd name="T23" fmla="*/ 87 h 325"/>
                <a:gd name="T24" fmla="*/ 125 w 214"/>
                <a:gd name="T25" fmla="*/ 67 h 325"/>
                <a:gd name="T26" fmla="*/ 75 w 214"/>
                <a:gd name="T27" fmla="*/ 87 h 325"/>
                <a:gd name="T28" fmla="*/ 54 w 214"/>
                <a:gd name="T29" fmla="*/ 137 h 325"/>
                <a:gd name="T30" fmla="*/ 75 w 214"/>
                <a:gd name="T31" fmla="*/ 187 h 325"/>
                <a:gd name="T32" fmla="*/ 95 w 214"/>
                <a:gd name="T33" fmla="*/ 202 h 325"/>
                <a:gd name="T34" fmla="*/ 98 w 214"/>
                <a:gd name="T35" fmla="*/ 199 h 325"/>
                <a:gd name="T36" fmla="*/ 99 w 214"/>
                <a:gd name="T37" fmla="*/ 187 h 325"/>
                <a:gd name="T38" fmla="*/ 85 w 214"/>
                <a:gd name="T39" fmla="*/ 177 h 325"/>
                <a:gd name="T40" fmla="*/ 69 w 214"/>
                <a:gd name="T41" fmla="*/ 137 h 325"/>
                <a:gd name="T42" fmla="*/ 85 w 214"/>
                <a:gd name="T43" fmla="*/ 98 h 325"/>
                <a:gd name="T44" fmla="*/ 125 w 214"/>
                <a:gd name="T45" fmla="*/ 82 h 325"/>
                <a:gd name="T46" fmla="*/ 164 w 214"/>
                <a:gd name="T47" fmla="*/ 98 h 325"/>
                <a:gd name="T48" fmla="*/ 180 w 214"/>
                <a:gd name="T49" fmla="*/ 137 h 325"/>
                <a:gd name="T50" fmla="*/ 166 w 214"/>
                <a:gd name="T51" fmla="*/ 175 h 325"/>
                <a:gd name="T52" fmla="*/ 167 w 214"/>
                <a:gd name="T53" fmla="*/ 193 h 325"/>
                <a:gd name="T54" fmla="*/ 168 w 214"/>
                <a:gd name="T55" fmla="*/ 194 h 325"/>
                <a:gd name="T56" fmla="*/ 175 w 214"/>
                <a:gd name="T57" fmla="*/ 187 h 325"/>
                <a:gd name="T58" fmla="*/ 189 w 214"/>
                <a:gd name="T59" fmla="*/ 166 h 325"/>
                <a:gd name="T60" fmla="*/ 189 w 214"/>
                <a:gd name="T61" fmla="*/ 206 h 325"/>
                <a:gd name="T62" fmla="*/ 190 w 214"/>
                <a:gd name="T63" fmla="*/ 210 h 325"/>
                <a:gd name="T64" fmla="*/ 198 w 214"/>
                <a:gd name="T65" fmla="*/ 211 h 325"/>
                <a:gd name="T66" fmla="*/ 210 w 214"/>
                <a:gd name="T67" fmla="*/ 214 h 325"/>
                <a:gd name="T68" fmla="*/ 213 w 214"/>
                <a:gd name="T69" fmla="*/ 227 h 325"/>
                <a:gd name="T70" fmla="*/ 214 w 214"/>
                <a:gd name="T71" fmla="*/ 233 h 325"/>
                <a:gd name="T72" fmla="*/ 214 w 214"/>
                <a:gd name="T73" fmla="*/ 29 h 325"/>
                <a:gd name="T74" fmla="*/ 185 w 214"/>
                <a:gd name="T75" fmla="*/ 0 h 325"/>
                <a:gd name="T76" fmla="*/ 38 w 214"/>
                <a:gd name="T77" fmla="*/ 294 h 325"/>
                <a:gd name="T78" fmla="*/ 74 w 214"/>
                <a:gd name="T79" fmla="*/ 294 h 325"/>
                <a:gd name="T80" fmla="*/ 74 w 214"/>
                <a:gd name="T81" fmla="*/ 301 h 325"/>
                <a:gd name="T82" fmla="*/ 38 w 214"/>
                <a:gd name="T83" fmla="*/ 301 h 325"/>
                <a:gd name="T84" fmla="*/ 38 w 214"/>
                <a:gd name="T85" fmla="*/ 294 h 325"/>
                <a:gd name="T86" fmla="*/ 142 w 214"/>
                <a:gd name="T87" fmla="*/ 27 h 325"/>
                <a:gd name="T88" fmla="*/ 67 w 214"/>
                <a:gd name="T89" fmla="*/ 27 h 325"/>
                <a:gd name="T90" fmla="*/ 67 w 214"/>
                <a:gd name="T91" fmla="*/ 15 h 325"/>
                <a:gd name="T92" fmla="*/ 142 w 214"/>
                <a:gd name="T93" fmla="*/ 15 h 325"/>
                <a:gd name="T94" fmla="*/ 142 w 214"/>
                <a:gd name="T95" fmla="*/ 2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4" h="325">
                  <a:moveTo>
                    <a:pt x="185" y="0"/>
                  </a:moveTo>
                  <a:cubicBezTo>
                    <a:pt x="29" y="0"/>
                    <a:pt x="29" y="0"/>
                    <a:pt x="29" y="0"/>
                  </a:cubicBezTo>
                  <a:cubicBezTo>
                    <a:pt x="13" y="0"/>
                    <a:pt x="0" y="13"/>
                    <a:pt x="0" y="29"/>
                  </a:cubicBezTo>
                  <a:cubicBezTo>
                    <a:pt x="0" y="296"/>
                    <a:pt x="0" y="296"/>
                    <a:pt x="0" y="296"/>
                  </a:cubicBezTo>
                  <a:cubicBezTo>
                    <a:pt x="0" y="312"/>
                    <a:pt x="13" y="325"/>
                    <a:pt x="29" y="325"/>
                  </a:cubicBezTo>
                  <a:cubicBezTo>
                    <a:pt x="90" y="325"/>
                    <a:pt x="90" y="325"/>
                    <a:pt x="90" y="325"/>
                  </a:cubicBezTo>
                  <a:cubicBezTo>
                    <a:pt x="84" y="309"/>
                    <a:pt x="80" y="292"/>
                    <a:pt x="78" y="275"/>
                  </a:cubicBezTo>
                  <a:cubicBezTo>
                    <a:pt x="24" y="275"/>
                    <a:pt x="24" y="275"/>
                    <a:pt x="24" y="275"/>
                  </a:cubicBezTo>
                  <a:cubicBezTo>
                    <a:pt x="24" y="46"/>
                    <a:pt x="24" y="46"/>
                    <a:pt x="24" y="46"/>
                  </a:cubicBezTo>
                  <a:cubicBezTo>
                    <a:pt x="189" y="46"/>
                    <a:pt x="189" y="46"/>
                    <a:pt x="189" y="46"/>
                  </a:cubicBezTo>
                  <a:cubicBezTo>
                    <a:pt x="189" y="109"/>
                    <a:pt x="189" y="109"/>
                    <a:pt x="189" y="109"/>
                  </a:cubicBezTo>
                  <a:cubicBezTo>
                    <a:pt x="186" y="101"/>
                    <a:pt x="181" y="93"/>
                    <a:pt x="175" y="87"/>
                  </a:cubicBezTo>
                  <a:cubicBezTo>
                    <a:pt x="162" y="75"/>
                    <a:pt x="144" y="67"/>
                    <a:pt x="125" y="67"/>
                  </a:cubicBezTo>
                  <a:cubicBezTo>
                    <a:pt x="105" y="67"/>
                    <a:pt x="87" y="75"/>
                    <a:pt x="75" y="87"/>
                  </a:cubicBezTo>
                  <a:cubicBezTo>
                    <a:pt x="62" y="100"/>
                    <a:pt x="54" y="118"/>
                    <a:pt x="54" y="137"/>
                  </a:cubicBezTo>
                  <a:cubicBezTo>
                    <a:pt x="54" y="157"/>
                    <a:pt x="62" y="175"/>
                    <a:pt x="75" y="187"/>
                  </a:cubicBezTo>
                  <a:cubicBezTo>
                    <a:pt x="80" y="193"/>
                    <a:pt x="87" y="198"/>
                    <a:pt x="95" y="202"/>
                  </a:cubicBezTo>
                  <a:cubicBezTo>
                    <a:pt x="98" y="199"/>
                    <a:pt x="98" y="199"/>
                    <a:pt x="98" y="199"/>
                  </a:cubicBezTo>
                  <a:cubicBezTo>
                    <a:pt x="98" y="195"/>
                    <a:pt x="99" y="191"/>
                    <a:pt x="99" y="187"/>
                  </a:cubicBezTo>
                  <a:cubicBezTo>
                    <a:pt x="94" y="184"/>
                    <a:pt x="89" y="181"/>
                    <a:pt x="85" y="177"/>
                  </a:cubicBezTo>
                  <a:cubicBezTo>
                    <a:pt x="75" y="167"/>
                    <a:pt x="69" y="153"/>
                    <a:pt x="69" y="137"/>
                  </a:cubicBezTo>
                  <a:cubicBezTo>
                    <a:pt x="69" y="122"/>
                    <a:pt x="75" y="108"/>
                    <a:pt x="85" y="98"/>
                  </a:cubicBezTo>
                  <a:cubicBezTo>
                    <a:pt x="95" y="88"/>
                    <a:pt x="109" y="82"/>
                    <a:pt x="125" y="82"/>
                  </a:cubicBezTo>
                  <a:cubicBezTo>
                    <a:pt x="140" y="82"/>
                    <a:pt x="154" y="88"/>
                    <a:pt x="164" y="98"/>
                  </a:cubicBezTo>
                  <a:cubicBezTo>
                    <a:pt x="174" y="108"/>
                    <a:pt x="180" y="122"/>
                    <a:pt x="180" y="137"/>
                  </a:cubicBezTo>
                  <a:cubicBezTo>
                    <a:pt x="180" y="152"/>
                    <a:pt x="175" y="165"/>
                    <a:pt x="166" y="175"/>
                  </a:cubicBezTo>
                  <a:cubicBezTo>
                    <a:pt x="166" y="181"/>
                    <a:pt x="167" y="187"/>
                    <a:pt x="167" y="193"/>
                  </a:cubicBezTo>
                  <a:cubicBezTo>
                    <a:pt x="168" y="194"/>
                    <a:pt x="168" y="194"/>
                    <a:pt x="168" y="194"/>
                  </a:cubicBezTo>
                  <a:cubicBezTo>
                    <a:pt x="170" y="192"/>
                    <a:pt x="172" y="190"/>
                    <a:pt x="175" y="187"/>
                  </a:cubicBezTo>
                  <a:cubicBezTo>
                    <a:pt x="181" y="181"/>
                    <a:pt x="186" y="174"/>
                    <a:pt x="189" y="166"/>
                  </a:cubicBezTo>
                  <a:cubicBezTo>
                    <a:pt x="189" y="206"/>
                    <a:pt x="189" y="206"/>
                    <a:pt x="189" y="206"/>
                  </a:cubicBezTo>
                  <a:cubicBezTo>
                    <a:pt x="190" y="210"/>
                    <a:pt x="190" y="210"/>
                    <a:pt x="190" y="210"/>
                  </a:cubicBezTo>
                  <a:cubicBezTo>
                    <a:pt x="193" y="210"/>
                    <a:pt x="195" y="211"/>
                    <a:pt x="198" y="211"/>
                  </a:cubicBezTo>
                  <a:cubicBezTo>
                    <a:pt x="210" y="214"/>
                    <a:pt x="210" y="214"/>
                    <a:pt x="210" y="214"/>
                  </a:cubicBezTo>
                  <a:cubicBezTo>
                    <a:pt x="213" y="227"/>
                    <a:pt x="213" y="227"/>
                    <a:pt x="213" y="227"/>
                  </a:cubicBezTo>
                  <a:cubicBezTo>
                    <a:pt x="213" y="229"/>
                    <a:pt x="214" y="231"/>
                    <a:pt x="214" y="233"/>
                  </a:cubicBezTo>
                  <a:cubicBezTo>
                    <a:pt x="214" y="29"/>
                    <a:pt x="214" y="29"/>
                    <a:pt x="214" y="29"/>
                  </a:cubicBezTo>
                  <a:cubicBezTo>
                    <a:pt x="214" y="13"/>
                    <a:pt x="201" y="0"/>
                    <a:pt x="185" y="0"/>
                  </a:cubicBezTo>
                  <a:close/>
                  <a:moveTo>
                    <a:pt x="38" y="294"/>
                  </a:moveTo>
                  <a:cubicBezTo>
                    <a:pt x="74" y="294"/>
                    <a:pt x="74" y="294"/>
                    <a:pt x="74" y="294"/>
                  </a:cubicBezTo>
                  <a:cubicBezTo>
                    <a:pt x="74" y="301"/>
                    <a:pt x="74" y="301"/>
                    <a:pt x="74" y="301"/>
                  </a:cubicBezTo>
                  <a:cubicBezTo>
                    <a:pt x="38" y="301"/>
                    <a:pt x="38" y="301"/>
                    <a:pt x="38" y="301"/>
                  </a:cubicBezTo>
                  <a:lnTo>
                    <a:pt x="38" y="294"/>
                  </a:lnTo>
                  <a:close/>
                  <a:moveTo>
                    <a:pt x="142" y="27"/>
                  </a:moveTo>
                  <a:cubicBezTo>
                    <a:pt x="67" y="27"/>
                    <a:pt x="67" y="27"/>
                    <a:pt x="67" y="27"/>
                  </a:cubicBezTo>
                  <a:cubicBezTo>
                    <a:pt x="67" y="15"/>
                    <a:pt x="67" y="15"/>
                    <a:pt x="67" y="15"/>
                  </a:cubicBezTo>
                  <a:cubicBezTo>
                    <a:pt x="142" y="15"/>
                    <a:pt x="142" y="15"/>
                    <a:pt x="142" y="15"/>
                  </a:cubicBezTo>
                  <a:lnTo>
                    <a:pt x="14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90">
              <a:extLst>
                <a:ext uri="{FF2B5EF4-FFF2-40B4-BE49-F238E27FC236}">
                  <a16:creationId xmlns:a16="http://schemas.microsoft.com/office/drawing/2014/main" id="{DDEE7B45-6F48-4BFD-BD50-0C0E222CC7AE}"/>
                </a:ext>
              </a:extLst>
            </p:cNvPr>
            <p:cNvSpPr>
              <a:spLocks/>
            </p:cNvSpPr>
            <p:nvPr/>
          </p:nvSpPr>
          <p:spPr bwMode="auto">
            <a:xfrm>
              <a:off x="2724150" y="3844926"/>
              <a:ext cx="211138" cy="190500"/>
            </a:xfrm>
            <a:custGeom>
              <a:avLst/>
              <a:gdLst>
                <a:gd name="T0" fmla="*/ 40 w 79"/>
                <a:gd name="T1" fmla="*/ 15 h 71"/>
                <a:gd name="T2" fmla="*/ 57 w 79"/>
                <a:gd name="T3" fmla="*/ 22 h 71"/>
                <a:gd name="T4" fmla="*/ 63 w 79"/>
                <a:gd name="T5" fmla="*/ 33 h 71"/>
                <a:gd name="T6" fmla="*/ 77 w 79"/>
                <a:gd name="T7" fmla="*/ 53 h 71"/>
                <a:gd name="T8" fmla="*/ 79 w 79"/>
                <a:gd name="T9" fmla="*/ 39 h 71"/>
                <a:gd name="T10" fmla="*/ 68 w 79"/>
                <a:gd name="T11" fmla="*/ 11 h 71"/>
                <a:gd name="T12" fmla="*/ 40 w 79"/>
                <a:gd name="T13" fmla="*/ 0 h 71"/>
                <a:gd name="T14" fmla="*/ 12 w 79"/>
                <a:gd name="T15" fmla="*/ 11 h 71"/>
                <a:gd name="T16" fmla="*/ 0 w 79"/>
                <a:gd name="T17" fmla="*/ 39 h 71"/>
                <a:gd name="T18" fmla="*/ 12 w 79"/>
                <a:gd name="T19" fmla="*/ 67 h 71"/>
                <a:gd name="T20" fmla="*/ 16 w 79"/>
                <a:gd name="T21" fmla="*/ 71 h 71"/>
                <a:gd name="T22" fmla="*/ 19 w 79"/>
                <a:gd name="T23" fmla="*/ 52 h 71"/>
                <a:gd name="T24" fmla="*/ 15 w 79"/>
                <a:gd name="T25" fmla="*/ 39 h 71"/>
                <a:gd name="T26" fmla="*/ 22 w 79"/>
                <a:gd name="T27" fmla="*/ 22 h 71"/>
                <a:gd name="T28" fmla="*/ 40 w 79"/>
                <a:gd name="T29"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1">
                  <a:moveTo>
                    <a:pt x="40" y="15"/>
                  </a:moveTo>
                  <a:cubicBezTo>
                    <a:pt x="46" y="15"/>
                    <a:pt x="53" y="18"/>
                    <a:pt x="57" y="22"/>
                  </a:cubicBezTo>
                  <a:cubicBezTo>
                    <a:pt x="60" y="25"/>
                    <a:pt x="62" y="29"/>
                    <a:pt x="63" y="33"/>
                  </a:cubicBezTo>
                  <a:cubicBezTo>
                    <a:pt x="71" y="37"/>
                    <a:pt x="75" y="45"/>
                    <a:pt x="77" y="53"/>
                  </a:cubicBezTo>
                  <a:cubicBezTo>
                    <a:pt x="79" y="49"/>
                    <a:pt x="79" y="44"/>
                    <a:pt x="79" y="39"/>
                  </a:cubicBezTo>
                  <a:cubicBezTo>
                    <a:pt x="79" y="28"/>
                    <a:pt x="75" y="18"/>
                    <a:pt x="68" y="11"/>
                  </a:cubicBezTo>
                  <a:cubicBezTo>
                    <a:pt x="61" y="4"/>
                    <a:pt x="51" y="0"/>
                    <a:pt x="40" y="0"/>
                  </a:cubicBezTo>
                  <a:cubicBezTo>
                    <a:pt x="29" y="0"/>
                    <a:pt x="19" y="4"/>
                    <a:pt x="12" y="11"/>
                  </a:cubicBezTo>
                  <a:cubicBezTo>
                    <a:pt x="4" y="18"/>
                    <a:pt x="0" y="28"/>
                    <a:pt x="0" y="39"/>
                  </a:cubicBezTo>
                  <a:cubicBezTo>
                    <a:pt x="0" y="50"/>
                    <a:pt x="4" y="60"/>
                    <a:pt x="12" y="67"/>
                  </a:cubicBezTo>
                  <a:cubicBezTo>
                    <a:pt x="13" y="69"/>
                    <a:pt x="14" y="70"/>
                    <a:pt x="16" y="71"/>
                  </a:cubicBezTo>
                  <a:cubicBezTo>
                    <a:pt x="16" y="65"/>
                    <a:pt x="17" y="58"/>
                    <a:pt x="19" y="52"/>
                  </a:cubicBezTo>
                  <a:cubicBezTo>
                    <a:pt x="16" y="49"/>
                    <a:pt x="15" y="44"/>
                    <a:pt x="15" y="39"/>
                  </a:cubicBezTo>
                  <a:cubicBezTo>
                    <a:pt x="15" y="33"/>
                    <a:pt x="18" y="26"/>
                    <a:pt x="22" y="22"/>
                  </a:cubicBezTo>
                  <a:cubicBezTo>
                    <a:pt x="27" y="18"/>
                    <a:pt x="33" y="15"/>
                    <a:pt x="4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91">
              <a:extLst>
                <a:ext uri="{FF2B5EF4-FFF2-40B4-BE49-F238E27FC236}">
                  <a16:creationId xmlns:a16="http://schemas.microsoft.com/office/drawing/2014/main" id="{BFBA2E9D-9F01-4FE4-A2DD-585CF459102C}"/>
                </a:ext>
              </a:extLst>
            </p:cNvPr>
            <p:cNvSpPr>
              <a:spLocks/>
            </p:cNvSpPr>
            <p:nvPr/>
          </p:nvSpPr>
          <p:spPr bwMode="auto">
            <a:xfrm>
              <a:off x="2792413" y="4491038"/>
              <a:ext cx="265113" cy="133350"/>
            </a:xfrm>
            <a:custGeom>
              <a:avLst/>
              <a:gdLst>
                <a:gd name="T0" fmla="*/ 0 w 167"/>
                <a:gd name="T1" fmla="*/ 37 h 84"/>
                <a:gd name="T2" fmla="*/ 12 w 167"/>
                <a:gd name="T3" fmla="*/ 84 h 84"/>
                <a:gd name="T4" fmla="*/ 167 w 167"/>
                <a:gd name="T5" fmla="*/ 47 h 84"/>
                <a:gd name="T6" fmla="*/ 155 w 167"/>
                <a:gd name="T7" fmla="*/ 0 h 84"/>
                <a:gd name="T8" fmla="*/ 0 w 167"/>
                <a:gd name="T9" fmla="*/ 37 h 84"/>
              </a:gdLst>
              <a:ahLst/>
              <a:cxnLst>
                <a:cxn ang="0">
                  <a:pos x="T0" y="T1"/>
                </a:cxn>
                <a:cxn ang="0">
                  <a:pos x="T2" y="T3"/>
                </a:cxn>
                <a:cxn ang="0">
                  <a:pos x="T4" y="T5"/>
                </a:cxn>
                <a:cxn ang="0">
                  <a:pos x="T6" y="T7"/>
                </a:cxn>
                <a:cxn ang="0">
                  <a:pos x="T8" y="T9"/>
                </a:cxn>
              </a:cxnLst>
              <a:rect l="0" t="0" r="r" b="b"/>
              <a:pathLst>
                <a:path w="167" h="84">
                  <a:moveTo>
                    <a:pt x="0" y="37"/>
                  </a:moveTo>
                  <a:lnTo>
                    <a:pt x="12" y="84"/>
                  </a:lnTo>
                  <a:lnTo>
                    <a:pt x="167" y="47"/>
                  </a:lnTo>
                  <a:lnTo>
                    <a:pt x="155" y="0"/>
                  </a:ln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92">
              <a:extLst>
                <a:ext uri="{FF2B5EF4-FFF2-40B4-BE49-F238E27FC236}">
                  <a16:creationId xmlns:a16="http://schemas.microsoft.com/office/drawing/2014/main" id="{FE3709F8-434D-46F7-9BD9-7B479BC9CDC6}"/>
                </a:ext>
              </a:extLst>
            </p:cNvPr>
            <p:cNvSpPr>
              <a:spLocks/>
            </p:cNvSpPr>
            <p:nvPr/>
          </p:nvSpPr>
          <p:spPr bwMode="auto">
            <a:xfrm>
              <a:off x="2749550" y="3987801"/>
              <a:ext cx="292100" cy="515938"/>
            </a:xfrm>
            <a:custGeom>
              <a:avLst/>
              <a:gdLst>
                <a:gd name="T0" fmla="*/ 29 w 109"/>
                <a:gd name="T1" fmla="*/ 193 h 193"/>
                <a:gd name="T2" fmla="*/ 88 w 109"/>
                <a:gd name="T3" fmla="*/ 185 h 193"/>
                <a:gd name="T4" fmla="*/ 109 w 109"/>
                <a:gd name="T5" fmla="*/ 101 h 193"/>
                <a:gd name="T6" fmla="*/ 99 w 109"/>
                <a:gd name="T7" fmla="*/ 96 h 193"/>
                <a:gd name="T8" fmla="*/ 98 w 109"/>
                <a:gd name="T9" fmla="*/ 80 h 193"/>
                <a:gd name="T10" fmla="*/ 84 w 109"/>
                <a:gd name="T11" fmla="*/ 77 h 193"/>
                <a:gd name="T12" fmla="*/ 80 w 109"/>
                <a:gd name="T13" fmla="*/ 85 h 193"/>
                <a:gd name="T14" fmla="*/ 77 w 109"/>
                <a:gd name="T15" fmla="*/ 84 h 193"/>
                <a:gd name="T16" fmla="*/ 75 w 109"/>
                <a:gd name="T17" fmla="*/ 64 h 193"/>
                <a:gd name="T18" fmla="*/ 61 w 109"/>
                <a:gd name="T19" fmla="*/ 61 h 193"/>
                <a:gd name="T20" fmla="*/ 56 w 109"/>
                <a:gd name="T21" fmla="*/ 73 h 193"/>
                <a:gd name="T22" fmla="*/ 50 w 109"/>
                <a:gd name="T23" fmla="*/ 71 h 193"/>
                <a:gd name="T24" fmla="*/ 46 w 109"/>
                <a:gd name="T25" fmla="*/ 0 h 193"/>
                <a:gd name="T26" fmla="*/ 29 w 109"/>
                <a:gd name="T27" fmla="*/ 0 h 193"/>
                <a:gd name="T28" fmla="*/ 25 w 109"/>
                <a:gd name="T29" fmla="*/ 94 h 193"/>
                <a:gd name="T30" fmla="*/ 18 w 109"/>
                <a:gd name="T31" fmla="*/ 98 h 193"/>
                <a:gd name="T32" fmla="*/ 18 w 109"/>
                <a:gd name="T33" fmla="*/ 62 h 193"/>
                <a:gd name="T34" fmla="*/ 0 w 109"/>
                <a:gd name="T35" fmla="*/ 79 h 193"/>
                <a:gd name="T36" fmla="*/ 29 w 109"/>
                <a:gd name="T3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93">
                  <a:moveTo>
                    <a:pt x="29" y="193"/>
                  </a:moveTo>
                  <a:cubicBezTo>
                    <a:pt x="49" y="190"/>
                    <a:pt x="68" y="187"/>
                    <a:pt x="88" y="185"/>
                  </a:cubicBezTo>
                  <a:cubicBezTo>
                    <a:pt x="98" y="163"/>
                    <a:pt x="106" y="138"/>
                    <a:pt x="109" y="101"/>
                  </a:cubicBezTo>
                  <a:cubicBezTo>
                    <a:pt x="109" y="101"/>
                    <a:pt x="105" y="99"/>
                    <a:pt x="99" y="96"/>
                  </a:cubicBezTo>
                  <a:cubicBezTo>
                    <a:pt x="100" y="91"/>
                    <a:pt x="99" y="85"/>
                    <a:pt x="98" y="80"/>
                  </a:cubicBezTo>
                  <a:cubicBezTo>
                    <a:pt x="93" y="79"/>
                    <a:pt x="89" y="78"/>
                    <a:pt x="84" y="77"/>
                  </a:cubicBezTo>
                  <a:cubicBezTo>
                    <a:pt x="82" y="80"/>
                    <a:pt x="81" y="82"/>
                    <a:pt x="80" y="85"/>
                  </a:cubicBezTo>
                  <a:cubicBezTo>
                    <a:pt x="77" y="84"/>
                    <a:pt x="77" y="84"/>
                    <a:pt x="77" y="84"/>
                  </a:cubicBezTo>
                  <a:cubicBezTo>
                    <a:pt x="77" y="77"/>
                    <a:pt x="77" y="71"/>
                    <a:pt x="75" y="64"/>
                  </a:cubicBezTo>
                  <a:cubicBezTo>
                    <a:pt x="71" y="63"/>
                    <a:pt x="66" y="62"/>
                    <a:pt x="61" y="61"/>
                  </a:cubicBezTo>
                  <a:cubicBezTo>
                    <a:pt x="59" y="65"/>
                    <a:pt x="57" y="69"/>
                    <a:pt x="56" y="73"/>
                  </a:cubicBezTo>
                  <a:cubicBezTo>
                    <a:pt x="54" y="72"/>
                    <a:pt x="52" y="71"/>
                    <a:pt x="50" y="71"/>
                  </a:cubicBezTo>
                  <a:cubicBezTo>
                    <a:pt x="53" y="47"/>
                    <a:pt x="52" y="24"/>
                    <a:pt x="46" y="0"/>
                  </a:cubicBezTo>
                  <a:cubicBezTo>
                    <a:pt x="41" y="0"/>
                    <a:pt x="35" y="0"/>
                    <a:pt x="29" y="0"/>
                  </a:cubicBezTo>
                  <a:cubicBezTo>
                    <a:pt x="23" y="29"/>
                    <a:pt x="22" y="64"/>
                    <a:pt x="25" y="94"/>
                  </a:cubicBezTo>
                  <a:cubicBezTo>
                    <a:pt x="18" y="98"/>
                    <a:pt x="18" y="98"/>
                    <a:pt x="18" y="98"/>
                  </a:cubicBezTo>
                  <a:cubicBezTo>
                    <a:pt x="18" y="62"/>
                    <a:pt x="18" y="62"/>
                    <a:pt x="18" y="62"/>
                  </a:cubicBezTo>
                  <a:cubicBezTo>
                    <a:pt x="0" y="79"/>
                    <a:pt x="0" y="79"/>
                    <a:pt x="0" y="79"/>
                  </a:cubicBezTo>
                  <a:cubicBezTo>
                    <a:pt x="1" y="126"/>
                    <a:pt x="9" y="171"/>
                    <a:pt x="29"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7" name="Freeform 33">
            <a:extLst>
              <a:ext uri="{FF2B5EF4-FFF2-40B4-BE49-F238E27FC236}">
                <a16:creationId xmlns:a16="http://schemas.microsoft.com/office/drawing/2014/main" id="{A20EFC0B-B4BA-45C9-AB5D-59263FE72C09}"/>
              </a:ext>
            </a:extLst>
          </p:cNvPr>
          <p:cNvSpPr>
            <a:spLocks noChangeAspect="1" noEditPoints="1"/>
          </p:cNvSpPr>
          <p:nvPr/>
        </p:nvSpPr>
        <p:spPr bwMode="auto">
          <a:xfrm>
            <a:off x="4262964" y="2009713"/>
            <a:ext cx="390296" cy="402336"/>
          </a:xfrm>
          <a:custGeom>
            <a:avLst/>
            <a:gdLst>
              <a:gd name="T0" fmla="*/ 496 w 626"/>
              <a:gd name="T1" fmla="*/ 549 h 658"/>
              <a:gd name="T2" fmla="*/ 554 w 626"/>
              <a:gd name="T3" fmla="*/ 576 h 658"/>
              <a:gd name="T4" fmla="*/ 445 w 626"/>
              <a:gd name="T5" fmla="*/ 549 h 658"/>
              <a:gd name="T6" fmla="*/ 482 w 626"/>
              <a:gd name="T7" fmla="*/ 576 h 658"/>
              <a:gd name="T8" fmla="*/ 460 w 626"/>
              <a:gd name="T9" fmla="*/ 499 h 658"/>
              <a:gd name="T10" fmla="*/ 432 w 626"/>
              <a:gd name="T11" fmla="*/ 527 h 658"/>
              <a:gd name="T12" fmla="*/ 152 w 626"/>
              <a:gd name="T13" fmla="*/ 549 h 658"/>
              <a:gd name="T14" fmla="*/ 431 w 626"/>
              <a:gd name="T15" fmla="*/ 576 h 658"/>
              <a:gd name="T16" fmla="*/ 119 w 626"/>
              <a:gd name="T17" fmla="*/ 505 h 658"/>
              <a:gd name="T18" fmla="*/ 146 w 626"/>
              <a:gd name="T19" fmla="*/ 533 h 658"/>
              <a:gd name="T20" fmla="*/ 100 w 626"/>
              <a:gd name="T21" fmla="*/ 571 h 658"/>
              <a:gd name="T22" fmla="*/ 140 w 626"/>
              <a:gd name="T23" fmla="*/ 571 h 658"/>
              <a:gd name="T24" fmla="*/ 62 w 626"/>
              <a:gd name="T25" fmla="*/ 571 h 658"/>
              <a:gd name="T26" fmla="*/ 89 w 626"/>
              <a:gd name="T27" fmla="*/ 571 h 658"/>
              <a:gd name="T28" fmla="*/ 109 w 626"/>
              <a:gd name="T29" fmla="*/ 505 h 658"/>
              <a:gd name="T30" fmla="*/ 69 w 626"/>
              <a:gd name="T31" fmla="*/ 505 h 658"/>
              <a:gd name="T32" fmla="*/ 108 w 626"/>
              <a:gd name="T33" fmla="*/ 461 h 658"/>
              <a:gd name="T34" fmla="*/ 74 w 626"/>
              <a:gd name="T35" fmla="*/ 461 h 658"/>
              <a:gd name="T36" fmla="*/ 120 w 626"/>
              <a:gd name="T37" fmla="*/ 489 h 658"/>
              <a:gd name="T38" fmla="*/ 152 w 626"/>
              <a:gd name="T39" fmla="*/ 461 h 658"/>
              <a:gd name="T40" fmla="*/ 190 w 626"/>
              <a:gd name="T41" fmla="*/ 456 h 658"/>
              <a:gd name="T42" fmla="*/ 160 w 626"/>
              <a:gd name="T43" fmla="*/ 484 h 658"/>
              <a:gd name="T44" fmla="*/ 198 w 626"/>
              <a:gd name="T45" fmla="*/ 505 h 658"/>
              <a:gd name="T46" fmla="*/ 164 w 626"/>
              <a:gd name="T47" fmla="*/ 505 h 658"/>
              <a:gd name="T48" fmla="*/ 234 w 626"/>
              <a:gd name="T49" fmla="*/ 456 h 658"/>
              <a:gd name="T50" fmla="*/ 204 w 626"/>
              <a:gd name="T51" fmla="*/ 484 h 658"/>
              <a:gd name="T52" fmla="*/ 243 w 626"/>
              <a:gd name="T53" fmla="*/ 505 h 658"/>
              <a:gd name="T54" fmla="*/ 208 w 626"/>
              <a:gd name="T55" fmla="*/ 505 h 658"/>
              <a:gd name="T56" fmla="*/ 277 w 626"/>
              <a:gd name="T57" fmla="*/ 456 h 658"/>
              <a:gd name="T58" fmla="*/ 248 w 626"/>
              <a:gd name="T59" fmla="*/ 484 h 658"/>
              <a:gd name="T60" fmla="*/ 288 w 626"/>
              <a:gd name="T61" fmla="*/ 505 h 658"/>
              <a:gd name="T62" fmla="*/ 253 w 626"/>
              <a:gd name="T63" fmla="*/ 505 h 658"/>
              <a:gd name="T64" fmla="*/ 297 w 626"/>
              <a:gd name="T65" fmla="*/ 456 h 658"/>
              <a:gd name="T66" fmla="*/ 297 w 626"/>
              <a:gd name="T67" fmla="*/ 489 h 658"/>
              <a:gd name="T68" fmla="*/ 332 w 626"/>
              <a:gd name="T69" fmla="*/ 505 h 658"/>
              <a:gd name="T70" fmla="*/ 297 w 626"/>
              <a:gd name="T71" fmla="*/ 505 h 658"/>
              <a:gd name="T72" fmla="*/ 341 w 626"/>
              <a:gd name="T73" fmla="*/ 456 h 658"/>
              <a:gd name="T74" fmla="*/ 341 w 626"/>
              <a:gd name="T75" fmla="*/ 489 h 658"/>
              <a:gd name="T76" fmla="*/ 377 w 626"/>
              <a:gd name="T77" fmla="*/ 527 h 658"/>
              <a:gd name="T78" fmla="*/ 347 w 626"/>
              <a:gd name="T79" fmla="*/ 499 h 658"/>
              <a:gd name="T80" fmla="*/ 384 w 626"/>
              <a:gd name="T81" fmla="*/ 456 h 658"/>
              <a:gd name="T82" fmla="*/ 386 w 626"/>
              <a:gd name="T83" fmla="*/ 489 h 658"/>
              <a:gd name="T84" fmla="*/ 422 w 626"/>
              <a:gd name="T85" fmla="*/ 527 h 658"/>
              <a:gd name="T86" fmla="*/ 392 w 626"/>
              <a:gd name="T87" fmla="*/ 499 h 658"/>
              <a:gd name="T88" fmla="*/ 424 w 626"/>
              <a:gd name="T89" fmla="*/ 484 h 658"/>
              <a:gd name="T90" fmla="*/ 459 w 626"/>
              <a:gd name="T91" fmla="*/ 484 h 658"/>
              <a:gd name="T92" fmla="*/ 535 w 626"/>
              <a:gd name="T93" fmla="*/ 43 h 658"/>
              <a:gd name="T94" fmla="*/ 84 w 626"/>
              <a:gd name="T95" fmla="*/ 43 h 658"/>
              <a:gd name="T96" fmla="*/ 471 w 626"/>
              <a:gd name="T97" fmla="*/ 456 h 658"/>
              <a:gd name="T98" fmla="*/ 474 w 626"/>
              <a:gd name="T99" fmla="*/ 489 h 658"/>
              <a:gd name="T100" fmla="*/ 513 w 626"/>
              <a:gd name="T101" fmla="*/ 527 h 658"/>
              <a:gd name="T102" fmla="*/ 481 w 626"/>
              <a:gd name="T103" fmla="*/ 499 h 658"/>
              <a:gd name="T104" fmla="*/ 520 w 626"/>
              <a:gd name="T105" fmla="*/ 489 h 658"/>
              <a:gd name="T106" fmla="*/ 546 w 626"/>
              <a:gd name="T107" fmla="*/ 461 h 658"/>
              <a:gd name="T108" fmla="*/ 528 w 626"/>
              <a:gd name="T109" fmla="*/ 533 h 658"/>
              <a:gd name="T110" fmla="*/ 551 w 626"/>
              <a:gd name="T111" fmla="*/ 505 h 658"/>
              <a:gd name="T112" fmla="*/ 584 w 626"/>
              <a:gd name="T113" fmla="*/ 33 h 658"/>
              <a:gd name="T114" fmla="*/ 37 w 626"/>
              <a:gd name="T115" fmla="*/ 40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6" h="658">
                <a:moveTo>
                  <a:pt x="554" y="576"/>
                </a:moveTo>
                <a:lnTo>
                  <a:pt x="554" y="576"/>
                </a:lnTo>
                <a:lnTo>
                  <a:pt x="504" y="576"/>
                </a:lnTo>
                <a:cubicBezTo>
                  <a:pt x="501" y="576"/>
                  <a:pt x="498" y="574"/>
                  <a:pt x="498" y="571"/>
                </a:cubicBezTo>
                <a:lnTo>
                  <a:pt x="496" y="549"/>
                </a:lnTo>
                <a:cubicBezTo>
                  <a:pt x="496" y="545"/>
                  <a:pt x="498" y="543"/>
                  <a:pt x="501" y="543"/>
                </a:cubicBezTo>
                <a:lnTo>
                  <a:pt x="550" y="543"/>
                </a:lnTo>
                <a:cubicBezTo>
                  <a:pt x="553" y="543"/>
                  <a:pt x="556" y="545"/>
                  <a:pt x="556" y="549"/>
                </a:cubicBezTo>
                <a:lnTo>
                  <a:pt x="559" y="571"/>
                </a:lnTo>
                <a:cubicBezTo>
                  <a:pt x="559" y="574"/>
                  <a:pt x="557" y="576"/>
                  <a:pt x="554" y="576"/>
                </a:cubicBezTo>
                <a:close/>
                <a:moveTo>
                  <a:pt x="482" y="576"/>
                </a:moveTo>
                <a:lnTo>
                  <a:pt x="482" y="576"/>
                </a:lnTo>
                <a:lnTo>
                  <a:pt x="453" y="576"/>
                </a:lnTo>
                <a:cubicBezTo>
                  <a:pt x="450" y="576"/>
                  <a:pt x="447" y="574"/>
                  <a:pt x="447" y="571"/>
                </a:cubicBezTo>
                <a:lnTo>
                  <a:pt x="445" y="549"/>
                </a:lnTo>
                <a:cubicBezTo>
                  <a:pt x="445" y="545"/>
                  <a:pt x="447" y="543"/>
                  <a:pt x="450" y="543"/>
                </a:cubicBezTo>
                <a:lnTo>
                  <a:pt x="480" y="543"/>
                </a:lnTo>
                <a:cubicBezTo>
                  <a:pt x="483" y="543"/>
                  <a:pt x="485" y="545"/>
                  <a:pt x="486" y="549"/>
                </a:cubicBezTo>
                <a:lnTo>
                  <a:pt x="488" y="571"/>
                </a:lnTo>
                <a:cubicBezTo>
                  <a:pt x="488" y="574"/>
                  <a:pt x="486" y="576"/>
                  <a:pt x="482" y="576"/>
                </a:cubicBezTo>
                <a:close/>
                <a:moveTo>
                  <a:pt x="432" y="527"/>
                </a:moveTo>
                <a:lnTo>
                  <a:pt x="432" y="527"/>
                </a:lnTo>
                <a:lnTo>
                  <a:pt x="431" y="505"/>
                </a:lnTo>
                <a:cubicBezTo>
                  <a:pt x="431" y="502"/>
                  <a:pt x="433" y="499"/>
                  <a:pt x="436" y="499"/>
                </a:cubicBezTo>
                <a:lnTo>
                  <a:pt x="460" y="499"/>
                </a:lnTo>
                <a:cubicBezTo>
                  <a:pt x="463" y="499"/>
                  <a:pt x="466" y="502"/>
                  <a:pt x="466" y="505"/>
                </a:cubicBezTo>
                <a:lnTo>
                  <a:pt x="468" y="527"/>
                </a:lnTo>
                <a:cubicBezTo>
                  <a:pt x="468" y="530"/>
                  <a:pt x="466" y="533"/>
                  <a:pt x="463" y="533"/>
                </a:cubicBezTo>
                <a:lnTo>
                  <a:pt x="438" y="533"/>
                </a:lnTo>
                <a:cubicBezTo>
                  <a:pt x="435" y="533"/>
                  <a:pt x="433" y="530"/>
                  <a:pt x="432" y="527"/>
                </a:cubicBezTo>
                <a:close/>
                <a:moveTo>
                  <a:pt x="431" y="576"/>
                </a:moveTo>
                <a:lnTo>
                  <a:pt x="431" y="576"/>
                </a:lnTo>
                <a:lnTo>
                  <a:pt x="156" y="576"/>
                </a:lnTo>
                <a:cubicBezTo>
                  <a:pt x="153" y="576"/>
                  <a:pt x="150" y="574"/>
                  <a:pt x="151" y="571"/>
                </a:cubicBezTo>
                <a:lnTo>
                  <a:pt x="152" y="549"/>
                </a:lnTo>
                <a:cubicBezTo>
                  <a:pt x="153" y="545"/>
                  <a:pt x="155" y="543"/>
                  <a:pt x="158" y="543"/>
                </a:cubicBezTo>
                <a:lnTo>
                  <a:pt x="429" y="543"/>
                </a:lnTo>
                <a:cubicBezTo>
                  <a:pt x="432" y="543"/>
                  <a:pt x="435" y="545"/>
                  <a:pt x="435" y="549"/>
                </a:cubicBezTo>
                <a:lnTo>
                  <a:pt x="437" y="571"/>
                </a:lnTo>
                <a:cubicBezTo>
                  <a:pt x="437" y="574"/>
                  <a:pt x="434" y="576"/>
                  <a:pt x="431" y="576"/>
                </a:cubicBezTo>
                <a:close/>
                <a:moveTo>
                  <a:pt x="146" y="533"/>
                </a:moveTo>
                <a:lnTo>
                  <a:pt x="146" y="533"/>
                </a:lnTo>
                <a:lnTo>
                  <a:pt x="122" y="533"/>
                </a:lnTo>
                <a:cubicBezTo>
                  <a:pt x="119" y="533"/>
                  <a:pt x="117" y="530"/>
                  <a:pt x="117" y="527"/>
                </a:cubicBezTo>
                <a:lnTo>
                  <a:pt x="119" y="505"/>
                </a:lnTo>
                <a:cubicBezTo>
                  <a:pt x="119" y="502"/>
                  <a:pt x="122" y="499"/>
                  <a:pt x="125" y="499"/>
                </a:cubicBezTo>
                <a:lnTo>
                  <a:pt x="149" y="499"/>
                </a:lnTo>
                <a:cubicBezTo>
                  <a:pt x="152" y="499"/>
                  <a:pt x="154" y="502"/>
                  <a:pt x="154" y="505"/>
                </a:cubicBezTo>
                <a:lnTo>
                  <a:pt x="152" y="527"/>
                </a:lnTo>
                <a:cubicBezTo>
                  <a:pt x="152" y="530"/>
                  <a:pt x="149" y="533"/>
                  <a:pt x="146" y="533"/>
                </a:cubicBezTo>
                <a:close/>
                <a:moveTo>
                  <a:pt x="140" y="571"/>
                </a:moveTo>
                <a:lnTo>
                  <a:pt x="140" y="571"/>
                </a:lnTo>
                <a:cubicBezTo>
                  <a:pt x="140" y="574"/>
                  <a:pt x="137" y="576"/>
                  <a:pt x="134" y="576"/>
                </a:cubicBezTo>
                <a:lnTo>
                  <a:pt x="105" y="576"/>
                </a:lnTo>
                <a:cubicBezTo>
                  <a:pt x="102" y="576"/>
                  <a:pt x="99" y="574"/>
                  <a:pt x="100" y="571"/>
                </a:cubicBezTo>
                <a:lnTo>
                  <a:pt x="102" y="549"/>
                </a:lnTo>
                <a:cubicBezTo>
                  <a:pt x="102" y="545"/>
                  <a:pt x="105" y="543"/>
                  <a:pt x="108" y="543"/>
                </a:cubicBezTo>
                <a:lnTo>
                  <a:pt x="137" y="543"/>
                </a:lnTo>
                <a:cubicBezTo>
                  <a:pt x="140" y="543"/>
                  <a:pt x="142" y="545"/>
                  <a:pt x="142" y="549"/>
                </a:cubicBezTo>
                <a:lnTo>
                  <a:pt x="140" y="571"/>
                </a:lnTo>
                <a:close/>
                <a:moveTo>
                  <a:pt x="89" y="571"/>
                </a:moveTo>
                <a:lnTo>
                  <a:pt x="89" y="571"/>
                </a:lnTo>
                <a:cubicBezTo>
                  <a:pt x="89" y="574"/>
                  <a:pt x="86" y="576"/>
                  <a:pt x="83" y="576"/>
                </a:cubicBezTo>
                <a:lnTo>
                  <a:pt x="66" y="576"/>
                </a:lnTo>
                <a:cubicBezTo>
                  <a:pt x="63" y="576"/>
                  <a:pt x="61" y="574"/>
                  <a:pt x="62" y="571"/>
                </a:cubicBezTo>
                <a:lnTo>
                  <a:pt x="64" y="549"/>
                </a:lnTo>
                <a:cubicBezTo>
                  <a:pt x="65" y="545"/>
                  <a:pt x="67" y="543"/>
                  <a:pt x="70" y="543"/>
                </a:cubicBezTo>
                <a:lnTo>
                  <a:pt x="87" y="543"/>
                </a:lnTo>
                <a:cubicBezTo>
                  <a:pt x="90" y="543"/>
                  <a:pt x="92" y="545"/>
                  <a:pt x="92" y="549"/>
                </a:cubicBezTo>
                <a:lnTo>
                  <a:pt x="89" y="571"/>
                </a:lnTo>
                <a:close/>
                <a:moveTo>
                  <a:pt x="69" y="505"/>
                </a:moveTo>
                <a:lnTo>
                  <a:pt x="69" y="505"/>
                </a:lnTo>
                <a:cubicBezTo>
                  <a:pt x="70" y="502"/>
                  <a:pt x="72" y="499"/>
                  <a:pt x="75" y="499"/>
                </a:cubicBezTo>
                <a:lnTo>
                  <a:pt x="105" y="499"/>
                </a:lnTo>
                <a:cubicBezTo>
                  <a:pt x="107" y="499"/>
                  <a:pt x="110" y="502"/>
                  <a:pt x="109" y="505"/>
                </a:cubicBezTo>
                <a:lnTo>
                  <a:pt x="107" y="527"/>
                </a:lnTo>
                <a:cubicBezTo>
                  <a:pt x="107" y="530"/>
                  <a:pt x="104" y="533"/>
                  <a:pt x="101" y="533"/>
                </a:cubicBezTo>
                <a:lnTo>
                  <a:pt x="71" y="533"/>
                </a:lnTo>
                <a:cubicBezTo>
                  <a:pt x="69" y="533"/>
                  <a:pt x="66" y="530"/>
                  <a:pt x="67" y="527"/>
                </a:cubicBezTo>
                <a:lnTo>
                  <a:pt x="69" y="505"/>
                </a:lnTo>
                <a:close/>
                <a:moveTo>
                  <a:pt x="74" y="461"/>
                </a:moveTo>
                <a:lnTo>
                  <a:pt x="74" y="461"/>
                </a:lnTo>
                <a:cubicBezTo>
                  <a:pt x="75" y="458"/>
                  <a:pt x="77" y="456"/>
                  <a:pt x="80" y="456"/>
                </a:cubicBezTo>
                <a:lnTo>
                  <a:pt x="103" y="456"/>
                </a:lnTo>
                <a:cubicBezTo>
                  <a:pt x="106" y="456"/>
                  <a:pt x="108" y="458"/>
                  <a:pt x="108" y="461"/>
                </a:cubicBezTo>
                <a:lnTo>
                  <a:pt x="106" y="484"/>
                </a:lnTo>
                <a:cubicBezTo>
                  <a:pt x="105" y="487"/>
                  <a:pt x="103" y="489"/>
                  <a:pt x="100" y="489"/>
                </a:cubicBezTo>
                <a:lnTo>
                  <a:pt x="77" y="489"/>
                </a:lnTo>
                <a:cubicBezTo>
                  <a:pt x="74" y="489"/>
                  <a:pt x="72" y="487"/>
                  <a:pt x="72" y="484"/>
                </a:cubicBezTo>
                <a:lnTo>
                  <a:pt x="74" y="461"/>
                </a:lnTo>
                <a:close/>
                <a:moveTo>
                  <a:pt x="152" y="461"/>
                </a:moveTo>
                <a:lnTo>
                  <a:pt x="152" y="461"/>
                </a:lnTo>
                <a:lnTo>
                  <a:pt x="150" y="484"/>
                </a:lnTo>
                <a:cubicBezTo>
                  <a:pt x="150" y="487"/>
                  <a:pt x="147" y="489"/>
                  <a:pt x="144" y="489"/>
                </a:cubicBezTo>
                <a:lnTo>
                  <a:pt x="120" y="489"/>
                </a:lnTo>
                <a:cubicBezTo>
                  <a:pt x="117" y="489"/>
                  <a:pt x="115" y="487"/>
                  <a:pt x="115" y="484"/>
                </a:cubicBezTo>
                <a:lnTo>
                  <a:pt x="118" y="461"/>
                </a:lnTo>
                <a:cubicBezTo>
                  <a:pt x="118" y="458"/>
                  <a:pt x="121" y="456"/>
                  <a:pt x="123" y="456"/>
                </a:cubicBezTo>
                <a:lnTo>
                  <a:pt x="147" y="456"/>
                </a:lnTo>
                <a:cubicBezTo>
                  <a:pt x="150" y="456"/>
                  <a:pt x="152" y="458"/>
                  <a:pt x="152" y="461"/>
                </a:cubicBezTo>
                <a:close/>
                <a:moveTo>
                  <a:pt x="160" y="484"/>
                </a:moveTo>
                <a:lnTo>
                  <a:pt x="160" y="484"/>
                </a:lnTo>
                <a:lnTo>
                  <a:pt x="161" y="461"/>
                </a:lnTo>
                <a:cubicBezTo>
                  <a:pt x="161" y="458"/>
                  <a:pt x="164" y="456"/>
                  <a:pt x="167" y="456"/>
                </a:cubicBezTo>
                <a:lnTo>
                  <a:pt x="190" y="456"/>
                </a:lnTo>
                <a:cubicBezTo>
                  <a:pt x="193" y="456"/>
                  <a:pt x="195" y="458"/>
                  <a:pt x="195" y="461"/>
                </a:cubicBezTo>
                <a:lnTo>
                  <a:pt x="194" y="484"/>
                </a:lnTo>
                <a:cubicBezTo>
                  <a:pt x="194" y="487"/>
                  <a:pt x="191" y="489"/>
                  <a:pt x="188" y="489"/>
                </a:cubicBezTo>
                <a:lnTo>
                  <a:pt x="165" y="489"/>
                </a:lnTo>
                <a:cubicBezTo>
                  <a:pt x="162" y="489"/>
                  <a:pt x="159" y="487"/>
                  <a:pt x="160" y="484"/>
                </a:cubicBezTo>
                <a:close/>
                <a:moveTo>
                  <a:pt x="164" y="505"/>
                </a:moveTo>
                <a:lnTo>
                  <a:pt x="164" y="505"/>
                </a:lnTo>
                <a:cubicBezTo>
                  <a:pt x="164" y="502"/>
                  <a:pt x="167" y="499"/>
                  <a:pt x="170" y="499"/>
                </a:cubicBezTo>
                <a:lnTo>
                  <a:pt x="193" y="499"/>
                </a:lnTo>
                <a:cubicBezTo>
                  <a:pt x="196" y="499"/>
                  <a:pt x="199" y="502"/>
                  <a:pt x="198" y="505"/>
                </a:cubicBezTo>
                <a:lnTo>
                  <a:pt x="197" y="527"/>
                </a:lnTo>
                <a:cubicBezTo>
                  <a:pt x="197" y="530"/>
                  <a:pt x="194" y="533"/>
                  <a:pt x="191" y="533"/>
                </a:cubicBezTo>
                <a:lnTo>
                  <a:pt x="167" y="533"/>
                </a:lnTo>
                <a:cubicBezTo>
                  <a:pt x="164" y="533"/>
                  <a:pt x="162" y="530"/>
                  <a:pt x="162" y="527"/>
                </a:cubicBezTo>
                <a:lnTo>
                  <a:pt x="164" y="505"/>
                </a:lnTo>
                <a:close/>
                <a:moveTo>
                  <a:pt x="204" y="484"/>
                </a:moveTo>
                <a:lnTo>
                  <a:pt x="204" y="484"/>
                </a:lnTo>
                <a:lnTo>
                  <a:pt x="205" y="461"/>
                </a:lnTo>
                <a:cubicBezTo>
                  <a:pt x="205" y="458"/>
                  <a:pt x="208" y="456"/>
                  <a:pt x="210" y="456"/>
                </a:cubicBezTo>
                <a:lnTo>
                  <a:pt x="234" y="456"/>
                </a:lnTo>
                <a:cubicBezTo>
                  <a:pt x="237" y="456"/>
                  <a:pt x="239" y="458"/>
                  <a:pt x="239" y="461"/>
                </a:cubicBezTo>
                <a:lnTo>
                  <a:pt x="238" y="484"/>
                </a:lnTo>
                <a:cubicBezTo>
                  <a:pt x="238" y="487"/>
                  <a:pt x="235" y="489"/>
                  <a:pt x="232" y="489"/>
                </a:cubicBezTo>
                <a:lnTo>
                  <a:pt x="209" y="489"/>
                </a:lnTo>
                <a:cubicBezTo>
                  <a:pt x="206" y="489"/>
                  <a:pt x="204" y="487"/>
                  <a:pt x="204" y="484"/>
                </a:cubicBezTo>
                <a:close/>
                <a:moveTo>
                  <a:pt x="208" y="505"/>
                </a:moveTo>
                <a:lnTo>
                  <a:pt x="208" y="505"/>
                </a:lnTo>
                <a:cubicBezTo>
                  <a:pt x="208" y="502"/>
                  <a:pt x="211" y="499"/>
                  <a:pt x="214" y="499"/>
                </a:cubicBezTo>
                <a:lnTo>
                  <a:pt x="238" y="499"/>
                </a:lnTo>
                <a:cubicBezTo>
                  <a:pt x="241" y="499"/>
                  <a:pt x="243" y="502"/>
                  <a:pt x="243" y="505"/>
                </a:cubicBezTo>
                <a:lnTo>
                  <a:pt x="242" y="527"/>
                </a:lnTo>
                <a:cubicBezTo>
                  <a:pt x="242" y="530"/>
                  <a:pt x="240" y="533"/>
                  <a:pt x="237" y="533"/>
                </a:cubicBezTo>
                <a:lnTo>
                  <a:pt x="212" y="533"/>
                </a:lnTo>
                <a:cubicBezTo>
                  <a:pt x="209" y="533"/>
                  <a:pt x="207" y="530"/>
                  <a:pt x="207" y="527"/>
                </a:cubicBezTo>
                <a:lnTo>
                  <a:pt x="208" y="505"/>
                </a:lnTo>
                <a:close/>
                <a:moveTo>
                  <a:pt x="248" y="484"/>
                </a:moveTo>
                <a:lnTo>
                  <a:pt x="248" y="484"/>
                </a:lnTo>
                <a:lnTo>
                  <a:pt x="248" y="461"/>
                </a:lnTo>
                <a:cubicBezTo>
                  <a:pt x="249" y="458"/>
                  <a:pt x="251" y="456"/>
                  <a:pt x="254" y="456"/>
                </a:cubicBezTo>
                <a:lnTo>
                  <a:pt x="277" y="456"/>
                </a:lnTo>
                <a:cubicBezTo>
                  <a:pt x="280" y="456"/>
                  <a:pt x="282" y="458"/>
                  <a:pt x="282" y="461"/>
                </a:cubicBezTo>
                <a:lnTo>
                  <a:pt x="282" y="484"/>
                </a:lnTo>
                <a:cubicBezTo>
                  <a:pt x="282" y="487"/>
                  <a:pt x="280" y="489"/>
                  <a:pt x="277" y="489"/>
                </a:cubicBezTo>
                <a:lnTo>
                  <a:pt x="253" y="489"/>
                </a:lnTo>
                <a:cubicBezTo>
                  <a:pt x="250" y="489"/>
                  <a:pt x="248" y="487"/>
                  <a:pt x="248" y="484"/>
                </a:cubicBezTo>
                <a:close/>
                <a:moveTo>
                  <a:pt x="253" y="505"/>
                </a:moveTo>
                <a:lnTo>
                  <a:pt x="253" y="505"/>
                </a:lnTo>
                <a:cubicBezTo>
                  <a:pt x="253" y="502"/>
                  <a:pt x="255" y="499"/>
                  <a:pt x="258" y="499"/>
                </a:cubicBezTo>
                <a:lnTo>
                  <a:pt x="282" y="499"/>
                </a:lnTo>
                <a:cubicBezTo>
                  <a:pt x="285" y="499"/>
                  <a:pt x="288" y="502"/>
                  <a:pt x="288" y="505"/>
                </a:cubicBezTo>
                <a:lnTo>
                  <a:pt x="287" y="527"/>
                </a:lnTo>
                <a:cubicBezTo>
                  <a:pt x="287" y="530"/>
                  <a:pt x="285" y="533"/>
                  <a:pt x="282" y="533"/>
                </a:cubicBezTo>
                <a:lnTo>
                  <a:pt x="258" y="533"/>
                </a:lnTo>
                <a:cubicBezTo>
                  <a:pt x="255" y="533"/>
                  <a:pt x="252" y="530"/>
                  <a:pt x="252" y="527"/>
                </a:cubicBezTo>
                <a:lnTo>
                  <a:pt x="253" y="505"/>
                </a:lnTo>
                <a:close/>
                <a:moveTo>
                  <a:pt x="297" y="489"/>
                </a:moveTo>
                <a:lnTo>
                  <a:pt x="297" y="489"/>
                </a:lnTo>
                <a:cubicBezTo>
                  <a:pt x="294" y="489"/>
                  <a:pt x="292" y="487"/>
                  <a:pt x="292" y="484"/>
                </a:cubicBezTo>
                <a:lnTo>
                  <a:pt x="292" y="461"/>
                </a:lnTo>
                <a:cubicBezTo>
                  <a:pt x="292" y="458"/>
                  <a:pt x="294" y="456"/>
                  <a:pt x="297" y="456"/>
                </a:cubicBezTo>
                <a:lnTo>
                  <a:pt x="321" y="456"/>
                </a:lnTo>
                <a:cubicBezTo>
                  <a:pt x="324" y="456"/>
                  <a:pt x="326" y="458"/>
                  <a:pt x="326" y="461"/>
                </a:cubicBezTo>
                <a:lnTo>
                  <a:pt x="326" y="484"/>
                </a:lnTo>
                <a:cubicBezTo>
                  <a:pt x="326" y="487"/>
                  <a:pt x="324" y="489"/>
                  <a:pt x="321" y="489"/>
                </a:cubicBezTo>
                <a:lnTo>
                  <a:pt x="297" y="489"/>
                </a:lnTo>
                <a:close/>
                <a:moveTo>
                  <a:pt x="297" y="505"/>
                </a:moveTo>
                <a:lnTo>
                  <a:pt x="297" y="505"/>
                </a:lnTo>
                <a:cubicBezTo>
                  <a:pt x="297" y="502"/>
                  <a:pt x="300" y="499"/>
                  <a:pt x="303" y="499"/>
                </a:cubicBezTo>
                <a:lnTo>
                  <a:pt x="327" y="499"/>
                </a:lnTo>
                <a:cubicBezTo>
                  <a:pt x="330" y="499"/>
                  <a:pt x="332" y="502"/>
                  <a:pt x="332" y="505"/>
                </a:cubicBezTo>
                <a:lnTo>
                  <a:pt x="332" y="527"/>
                </a:lnTo>
                <a:cubicBezTo>
                  <a:pt x="332" y="530"/>
                  <a:pt x="330" y="533"/>
                  <a:pt x="327" y="533"/>
                </a:cubicBezTo>
                <a:lnTo>
                  <a:pt x="303" y="533"/>
                </a:lnTo>
                <a:cubicBezTo>
                  <a:pt x="300" y="533"/>
                  <a:pt x="297" y="530"/>
                  <a:pt x="297" y="527"/>
                </a:cubicBezTo>
                <a:lnTo>
                  <a:pt x="297" y="505"/>
                </a:lnTo>
                <a:close/>
                <a:moveTo>
                  <a:pt x="341" y="489"/>
                </a:moveTo>
                <a:lnTo>
                  <a:pt x="341" y="489"/>
                </a:lnTo>
                <a:cubicBezTo>
                  <a:pt x="338" y="489"/>
                  <a:pt x="336" y="487"/>
                  <a:pt x="336" y="484"/>
                </a:cubicBezTo>
                <a:lnTo>
                  <a:pt x="336" y="461"/>
                </a:lnTo>
                <a:cubicBezTo>
                  <a:pt x="336" y="458"/>
                  <a:pt x="338" y="456"/>
                  <a:pt x="341" y="456"/>
                </a:cubicBezTo>
                <a:lnTo>
                  <a:pt x="364" y="456"/>
                </a:lnTo>
                <a:cubicBezTo>
                  <a:pt x="367" y="456"/>
                  <a:pt x="370" y="458"/>
                  <a:pt x="370" y="461"/>
                </a:cubicBezTo>
                <a:lnTo>
                  <a:pt x="370" y="484"/>
                </a:lnTo>
                <a:cubicBezTo>
                  <a:pt x="370" y="487"/>
                  <a:pt x="368" y="489"/>
                  <a:pt x="365" y="489"/>
                </a:cubicBezTo>
                <a:lnTo>
                  <a:pt x="341" y="489"/>
                </a:lnTo>
                <a:close/>
                <a:moveTo>
                  <a:pt x="347" y="499"/>
                </a:moveTo>
                <a:lnTo>
                  <a:pt x="347" y="499"/>
                </a:lnTo>
                <a:lnTo>
                  <a:pt x="371" y="499"/>
                </a:lnTo>
                <a:cubicBezTo>
                  <a:pt x="374" y="499"/>
                  <a:pt x="377" y="502"/>
                  <a:pt x="377" y="505"/>
                </a:cubicBezTo>
                <a:lnTo>
                  <a:pt x="377" y="527"/>
                </a:lnTo>
                <a:cubicBezTo>
                  <a:pt x="378" y="530"/>
                  <a:pt x="375" y="533"/>
                  <a:pt x="372" y="533"/>
                </a:cubicBezTo>
                <a:lnTo>
                  <a:pt x="348" y="533"/>
                </a:lnTo>
                <a:cubicBezTo>
                  <a:pt x="345" y="533"/>
                  <a:pt x="342" y="530"/>
                  <a:pt x="342" y="527"/>
                </a:cubicBezTo>
                <a:lnTo>
                  <a:pt x="342" y="505"/>
                </a:lnTo>
                <a:cubicBezTo>
                  <a:pt x="342" y="502"/>
                  <a:pt x="344" y="499"/>
                  <a:pt x="347" y="499"/>
                </a:cubicBezTo>
                <a:close/>
                <a:moveTo>
                  <a:pt x="386" y="489"/>
                </a:moveTo>
                <a:lnTo>
                  <a:pt x="386" y="489"/>
                </a:lnTo>
                <a:cubicBezTo>
                  <a:pt x="383" y="489"/>
                  <a:pt x="380" y="487"/>
                  <a:pt x="380" y="484"/>
                </a:cubicBezTo>
                <a:lnTo>
                  <a:pt x="379" y="461"/>
                </a:lnTo>
                <a:cubicBezTo>
                  <a:pt x="379" y="458"/>
                  <a:pt x="381" y="456"/>
                  <a:pt x="384" y="456"/>
                </a:cubicBezTo>
                <a:lnTo>
                  <a:pt x="408" y="456"/>
                </a:lnTo>
                <a:cubicBezTo>
                  <a:pt x="411" y="456"/>
                  <a:pt x="413" y="458"/>
                  <a:pt x="413" y="461"/>
                </a:cubicBezTo>
                <a:lnTo>
                  <a:pt x="414" y="484"/>
                </a:lnTo>
                <a:cubicBezTo>
                  <a:pt x="415" y="487"/>
                  <a:pt x="412" y="489"/>
                  <a:pt x="409" y="489"/>
                </a:cubicBezTo>
                <a:lnTo>
                  <a:pt x="386" y="489"/>
                </a:lnTo>
                <a:close/>
                <a:moveTo>
                  <a:pt x="392" y="499"/>
                </a:moveTo>
                <a:lnTo>
                  <a:pt x="392" y="499"/>
                </a:lnTo>
                <a:lnTo>
                  <a:pt x="416" y="499"/>
                </a:lnTo>
                <a:cubicBezTo>
                  <a:pt x="419" y="499"/>
                  <a:pt x="421" y="502"/>
                  <a:pt x="421" y="505"/>
                </a:cubicBezTo>
                <a:lnTo>
                  <a:pt x="422" y="527"/>
                </a:lnTo>
                <a:cubicBezTo>
                  <a:pt x="423" y="530"/>
                  <a:pt x="420" y="533"/>
                  <a:pt x="417" y="533"/>
                </a:cubicBezTo>
                <a:lnTo>
                  <a:pt x="393" y="533"/>
                </a:lnTo>
                <a:cubicBezTo>
                  <a:pt x="390" y="533"/>
                  <a:pt x="388" y="530"/>
                  <a:pt x="387" y="527"/>
                </a:cubicBezTo>
                <a:lnTo>
                  <a:pt x="387" y="505"/>
                </a:lnTo>
                <a:cubicBezTo>
                  <a:pt x="386" y="502"/>
                  <a:pt x="389" y="499"/>
                  <a:pt x="392" y="499"/>
                </a:cubicBezTo>
                <a:close/>
                <a:moveTo>
                  <a:pt x="459" y="484"/>
                </a:moveTo>
                <a:lnTo>
                  <a:pt x="459" y="484"/>
                </a:lnTo>
                <a:cubicBezTo>
                  <a:pt x="459" y="487"/>
                  <a:pt x="457" y="489"/>
                  <a:pt x="454" y="489"/>
                </a:cubicBezTo>
                <a:lnTo>
                  <a:pt x="430" y="489"/>
                </a:lnTo>
                <a:cubicBezTo>
                  <a:pt x="427" y="489"/>
                  <a:pt x="424" y="487"/>
                  <a:pt x="424" y="484"/>
                </a:cubicBezTo>
                <a:lnTo>
                  <a:pt x="423" y="461"/>
                </a:lnTo>
                <a:cubicBezTo>
                  <a:pt x="423" y="458"/>
                  <a:pt x="425" y="456"/>
                  <a:pt x="428" y="456"/>
                </a:cubicBezTo>
                <a:lnTo>
                  <a:pt x="451" y="456"/>
                </a:lnTo>
                <a:cubicBezTo>
                  <a:pt x="454" y="456"/>
                  <a:pt x="457" y="458"/>
                  <a:pt x="457" y="461"/>
                </a:cubicBezTo>
                <a:lnTo>
                  <a:pt x="459" y="484"/>
                </a:lnTo>
                <a:close/>
                <a:moveTo>
                  <a:pt x="84" y="43"/>
                </a:moveTo>
                <a:lnTo>
                  <a:pt x="84" y="43"/>
                </a:lnTo>
                <a:cubicBezTo>
                  <a:pt x="84" y="41"/>
                  <a:pt x="86" y="39"/>
                  <a:pt x="88" y="39"/>
                </a:cubicBezTo>
                <a:lnTo>
                  <a:pt x="530" y="39"/>
                </a:lnTo>
                <a:cubicBezTo>
                  <a:pt x="533" y="39"/>
                  <a:pt x="535" y="41"/>
                  <a:pt x="535" y="43"/>
                </a:cubicBezTo>
                <a:lnTo>
                  <a:pt x="535" y="358"/>
                </a:lnTo>
                <a:cubicBezTo>
                  <a:pt x="535" y="360"/>
                  <a:pt x="533" y="362"/>
                  <a:pt x="530" y="362"/>
                </a:cubicBezTo>
                <a:lnTo>
                  <a:pt x="88" y="362"/>
                </a:lnTo>
                <a:cubicBezTo>
                  <a:pt x="86" y="362"/>
                  <a:pt x="84" y="360"/>
                  <a:pt x="84" y="358"/>
                </a:cubicBezTo>
                <a:lnTo>
                  <a:pt x="84" y="43"/>
                </a:lnTo>
                <a:close/>
                <a:moveTo>
                  <a:pt x="474" y="489"/>
                </a:moveTo>
                <a:lnTo>
                  <a:pt x="474" y="489"/>
                </a:lnTo>
                <a:cubicBezTo>
                  <a:pt x="471" y="489"/>
                  <a:pt x="469" y="487"/>
                  <a:pt x="468" y="484"/>
                </a:cubicBezTo>
                <a:lnTo>
                  <a:pt x="467" y="461"/>
                </a:lnTo>
                <a:cubicBezTo>
                  <a:pt x="466" y="458"/>
                  <a:pt x="468" y="456"/>
                  <a:pt x="471" y="456"/>
                </a:cubicBezTo>
                <a:lnTo>
                  <a:pt x="495" y="456"/>
                </a:lnTo>
                <a:cubicBezTo>
                  <a:pt x="498" y="456"/>
                  <a:pt x="500" y="458"/>
                  <a:pt x="500" y="461"/>
                </a:cubicBezTo>
                <a:lnTo>
                  <a:pt x="503" y="484"/>
                </a:lnTo>
                <a:cubicBezTo>
                  <a:pt x="503" y="487"/>
                  <a:pt x="501" y="489"/>
                  <a:pt x="498" y="489"/>
                </a:cubicBezTo>
                <a:lnTo>
                  <a:pt x="474" y="489"/>
                </a:lnTo>
                <a:close/>
                <a:moveTo>
                  <a:pt x="481" y="499"/>
                </a:moveTo>
                <a:lnTo>
                  <a:pt x="481" y="499"/>
                </a:lnTo>
                <a:lnTo>
                  <a:pt x="505" y="499"/>
                </a:lnTo>
                <a:cubicBezTo>
                  <a:pt x="507" y="499"/>
                  <a:pt x="510" y="502"/>
                  <a:pt x="510" y="505"/>
                </a:cubicBezTo>
                <a:lnTo>
                  <a:pt x="513" y="527"/>
                </a:lnTo>
                <a:cubicBezTo>
                  <a:pt x="513" y="530"/>
                  <a:pt x="511" y="533"/>
                  <a:pt x="508" y="533"/>
                </a:cubicBezTo>
                <a:lnTo>
                  <a:pt x="483" y="533"/>
                </a:lnTo>
                <a:cubicBezTo>
                  <a:pt x="480" y="533"/>
                  <a:pt x="478" y="530"/>
                  <a:pt x="478" y="527"/>
                </a:cubicBezTo>
                <a:lnTo>
                  <a:pt x="476" y="505"/>
                </a:lnTo>
                <a:cubicBezTo>
                  <a:pt x="475" y="502"/>
                  <a:pt x="478" y="499"/>
                  <a:pt x="481" y="499"/>
                </a:cubicBezTo>
                <a:close/>
                <a:moveTo>
                  <a:pt x="546" y="461"/>
                </a:moveTo>
                <a:lnTo>
                  <a:pt x="546" y="461"/>
                </a:lnTo>
                <a:lnTo>
                  <a:pt x="548" y="484"/>
                </a:lnTo>
                <a:cubicBezTo>
                  <a:pt x="549" y="487"/>
                  <a:pt x="547" y="489"/>
                  <a:pt x="544" y="489"/>
                </a:cubicBezTo>
                <a:lnTo>
                  <a:pt x="520" y="489"/>
                </a:lnTo>
                <a:cubicBezTo>
                  <a:pt x="517" y="489"/>
                  <a:pt x="514" y="487"/>
                  <a:pt x="514" y="484"/>
                </a:cubicBezTo>
                <a:lnTo>
                  <a:pt x="512" y="461"/>
                </a:lnTo>
                <a:cubicBezTo>
                  <a:pt x="512" y="458"/>
                  <a:pt x="514" y="456"/>
                  <a:pt x="516" y="456"/>
                </a:cubicBezTo>
                <a:lnTo>
                  <a:pt x="540" y="456"/>
                </a:lnTo>
                <a:cubicBezTo>
                  <a:pt x="543" y="456"/>
                  <a:pt x="545" y="458"/>
                  <a:pt x="546" y="461"/>
                </a:cubicBezTo>
                <a:close/>
                <a:moveTo>
                  <a:pt x="551" y="505"/>
                </a:moveTo>
                <a:lnTo>
                  <a:pt x="551" y="505"/>
                </a:lnTo>
                <a:lnTo>
                  <a:pt x="554" y="527"/>
                </a:lnTo>
                <a:cubicBezTo>
                  <a:pt x="554" y="530"/>
                  <a:pt x="552" y="533"/>
                  <a:pt x="549" y="533"/>
                </a:cubicBezTo>
                <a:lnTo>
                  <a:pt x="528" y="533"/>
                </a:lnTo>
                <a:cubicBezTo>
                  <a:pt x="525" y="533"/>
                  <a:pt x="522" y="530"/>
                  <a:pt x="522" y="527"/>
                </a:cubicBezTo>
                <a:lnTo>
                  <a:pt x="520" y="505"/>
                </a:lnTo>
                <a:cubicBezTo>
                  <a:pt x="520" y="502"/>
                  <a:pt x="522" y="499"/>
                  <a:pt x="525" y="499"/>
                </a:cubicBezTo>
                <a:lnTo>
                  <a:pt x="545" y="499"/>
                </a:lnTo>
                <a:cubicBezTo>
                  <a:pt x="548" y="499"/>
                  <a:pt x="551" y="502"/>
                  <a:pt x="551" y="505"/>
                </a:cubicBezTo>
                <a:close/>
                <a:moveTo>
                  <a:pt x="623" y="625"/>
                </a:moveTo>
                <a:lnTo>
                  <a:pt x="623" y="625"/>
                </a:lnTo>
                <a:lnTo>
                  <a:pt x="584" y="402"/>
                </a:lnTo>
                <a:lnTo>
                  <a:pt x="584" y="402"/>
                </a:lnTo>
                <a:lnTo>
                  <a:pt x="584" y="33"/>
                </a:lnTo>
                <a:cubicBezTo>
                  <a:pt x="584" y="14"/>
                  <a:pt x="569" y="0"/>
                  <a:pt x="551" y="0"/>
                </a:cubicBezTo>
                <a:lnTo>
                  <a:pt x="70" y="0"/>
                </a:lnTo>
                <a:cubicBezTo>
                  <a:pt x="52" y="0"/>
                  <a:pt x="37" y="14"/>
                  <a:pt x="37" y="33"/>
                </a:cubicBezTo>
                <a:lnTo>
                  <a:pt x="37" y="402"/>
                </a:lnTo>
                <a:lnTo>
                  <a:pt x="37" y="402"/>
                </a:lnTo>
                <a:lnTo>
                  <a:pt x="2" y="625"/>
                </a:lnTo>
                <a:cubicBezTo>
                  <a:pt x="0" y="643"/>
                  <a:pt x="13" y="658"/>
                  <a:pt x="34" y="658"/>
                </a:cubicBezTo>
                <a:lnTo>
                  <a:pt x="592" y="658"/>
                </a:lnTo>
                <a:cubicBezTo>
                  <a:pt x="612" y="658"/>
                  <a:pt x="626" y="643"/>
                  <a:pt x="623" y="625"/>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0977E9C6-9E2E-4F82-9DC7-8887A51B904C}"/>
              </a:ext>
            </a:extLst>
          </p:cNvPr>
          <p:cNvSpPr>
            <a:spLocks noGrp="1"/>
          </p:cNvSpPr>
          <p:nvPr>
            <p:ph type="title"/>
          </p:nvPr>
        </p:nvSpPr>
        <p:spPr/>
        <p:txBody>
          <a:bodyPr/>
          <a:lstStyle/>
          <a:p>
            <a:r>
              <a:rPr lang="en-US"/>
              <a:t>Workday Benefits</a:t>
            </a:r>
          </a:p>
        </p:txBody>
      </p:sp>
      <p:sp>
        <p:nvSpPr>
          <p:cNvPr id="119" name="Slide Number Placeholder 5">
            <a:extLst>
              <a:ext uri="{FF2B5EF4-FFF2-40B4-BE49-F238E27FC236}">
                <a16:creationId xmlns:a16="http://schemas.microsoft.com/office/drawing/2014/main" id="{C9F66791-B9BF-492F-8197-65C67D3EC60F}"/>
              </a:ext>
            </a:extLst>
          </p:cNvPr>
          <p:cNvSpPr txBox="1">
            <a:spLocks/>
          </p:cNvSpPr>
          <p:nvPr/>
        </p:nvSpPr>
        <p:spPr>
          <a:xfrm>
            <a:off x="8610600" y="654886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01D787-C920-44E0-BCB1-74CF845A2AEC}" type="slidenum">
              <a:rPr lang="en-US" smtClean="0"/>
              <a:pPr/>
              <a:t>31</a:t>
            </a:fld>
            <a:endParaRPr lang="en-US"/>
          </a:p>
        </p:txBody>
      </p:sp>
      <p:sp>
        <p:nvSpPr>
          <p:cNvPr id="118" name="Arc 117">
            <a:extLst>
              <a:ext uri="{FF2B5EF4-FFF2-40B4-BE49-F238E27FC236}">
                <a16:creationId xmlns:a16="http://schemas.microsoft.com/office/drawing/2014/main" id="{064EEE88-1BB9-44B9-A124-D719C2BBCB6B}"/>
              </a:ext>
            </a:extLst>
          </p:cNvPr>
          <p:cNvSpPr/>
          <p:nvPr/>
        </p:nvSpPr>
        <p:spPr>
          <a:xfrm rot="10800000">
            <a:off x="328402" y="2426273"/>
            <a:ext cx="6733197" cy="3203500"/>
          </a:xfrm>
          <a:prstGeom prst="arc">
            <a:avLst>
              <a:gd name="adj1" fmla="val 16200000"/>
              <a:gd name="adj2" fmla="val 5164232"/>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187BBF"/>
                </a:solidFill>
              </a:ln>
            </a:endParaRPr>
          </a:p>
        </p:txBody>
      </p:sp>
      <p:sp>
        <p:nvSpPr>
          <p:cNvPr id="120" name="Freeform: Shape 119">
            <a:extLst>
              <a:ext uri="{FF2B5EF4-FFF2-40B4-BE49-F238E27FC236}">
                <a16:creationId xmlns:a16="http://schemas.microsoft.com/office/drawing/2014/main" id="{37AE29D3-4889-4828-9832-67B74DA50156}"/>
              </a:ext>
            </a:extLst>
          </p:cNvPr>
          <p:cNvSpPr/>
          <p:nvPr/>
        </p:nvSpPr>
        <p:spPr>
          <a:xfrm>
            <a:off x="1971507" y="2132099"/>
            <a:ext cx="1253862" cy="516057"/>
          </a:xfrm>
          <a:custGeom>
            <a:avLst/>
            <a:gdLst>
              <a:gd name="connsiteX0" fmla="*/ 0 w 1544874"/>
              <a:gd name="connsiteY0" fmla="*/ 120930 h 725566"/>
              <a:gd name="connsiteX1" fmla="*/ 120930 w 1544874"/>
              <a:gd name="connsiteY1" fmla="*/ 0 h 725566"/>
              <a:gd name="connsiteX2" fmla="*/ 1423944 w 1544874"/>
              <a:gd name="connsiteY2" fmla="*/ 0 h 725566"/>
              <a:gd name="connsiteX3" fmla="*/ 1544874 w 1544874"/>
              <a:gd name="connsiteY3" fmla="*/ 120930 h 725566"/>
              <a:gd name="connsiteX4" fmla="*/ 1544874 w 1544874"/>
              <a:gd name="connsiteY4" fmla="*/ 604636 h 725566"/>
              <a:gd name="connsiteX5" fmla="*/ 1423944 w 1544874"/>
              <a:gd name="connsiteY5" fmla="*/ 725566 h 725566"/>
              <a:gd name="connsiteX6" fmla="*/ 120930 w 1544874"/>
              <a:gd name="connsiteY6" fmla="*/ 725566 h 725566"/>
              <a:gd name="connsiteX7" fmla="*/ 0 w 1544874"/>
              <a:gd name="connsiteY7" fmla="*/ 604636 h 725566"/>
              <a:gd name="connsiteX8" fmla="*/ 0 w 1544874"/>
              <a:gd name="connsiteY8" fmla="*/ 120930 h 72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4874" h="725566">
                <a:moveTo>
                  <a:pt x="0" y="120930"/>
                </a:moveTo>
                <a:cubicBezTo>
                  <a:pt x="0" y="54142"/>
                  <a:pt x="54142" y="0"/>
                  <a:pt x="120930" y="0"/>
                </a:cubicBezTo>
                <a:lnTo>
                  <a:pt x="1423944" y="0"/>
                </a:lnTo>
                <a:cubicBezTo>
                  <a:pt x="1490732" y="0"/>
                  <a:pt x="1544874" y="54142"/>
                  <a:pt x="1544874" y="120930"/>
                </a:cubicBezTo>
                <a:lnTo>
                  <a:pt x="1544874" y="604636"/>
                </a:lnTo>
                <a:cubicBezTo>
                  <a:pt x="1544874" y="671424"/>
                  <a:pt x="1490732" y="725566"/>
                  <a:pt x="1423944" y="725566"/>
                </a:cubicBezTo>
                <a:lnTo>
                  <a:pt x="120930" y="725566"/>
                </a:lnTo>
                <a:cubicBezTo>
                  <a:pt x="54142" y="725566"/>
                  <a:pt x="0" y="671424"/>
                  <a:pt x="0" y="604636"/>
                </a:cubicBezTo>
                <a:lnTo>
                  <a:pt x="0" y="120930"/>
                </a:lnTo>
                <a:close/>
              </a:path>
            </a:pathLst>
          </a:custGeom>
          <a:solidFill>
            <a:srgbClr val="1CA6DD"/>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759" tIns="88759" rIns="88759" bIns="88759" numCol="1" spcCol="1270" anchor="ctr" anchorCtr="0">
            <a:noAutofit/>
          </a:bodyPr>
          <a:lstStyle/>
          <a:p>
            <a:pPr marL="0" lvl="0" indent="0" algn="ctr" defTabSz="622300">
              <a:lnSpc>
                <a:spcPts val="1200"/>
              </a:lnSpc>
              <a:spcBef>
                <a:spcPct val="0"/>
              </a:spcBef>
              <a:spcAft>
                <a:spcPct val="35000"/>
              </a:spcAft>
              <a:buNone/>
            </a:pPr>
            <a:r>
              <a:rPr lang="en-US" sz="1200" b="1" kern="1200">
                <a:solidFill>
                  <a:schemeClr val="bg1"/>
                </a:solidFill>
                <a:latin typeface="Arial" panose="020B0604020202020204" pitchFamily="34" charset="0"/>
                <a:cs typeface="Arial" panose="020B0604020202020204" pitchFamily="34" charset="0"/>
              </a:rPr>
              <a:t>Core HCM</a:t>
            </a:r>
          </a:p>
          <a:p>
            <a:pPr marL="0" lvl="0" indent="0" algn="ctr" defTabSz="622300">
              <a:lnSpc>
                <a:spcPts val="1200"/>
              </a:lnSpc>
              <a:spcBef>
                <a:spcPct val="0"/>
              </a:spcBef>
              <a:spcAft>
                <a:spcPct val="35000"/>
              </a:spcAft>
              <a:buNone/>
            </a:pPr>
            <a:r>
              <a:rPr lang="en-US" sz="1200" b="1" kern="1200">
                <a:solidFill>
                  <a:schemeClr val="bg1"/>
                </a:solidFill>
                <a:latin typeface="Arial" panose="020B0604020202020204" pitchFamily="34" charset="0"/>
                <a:cs typeface="Arial" panose="020B0604020202020204" pitchFamily="34" charset="0"/>
              </a:rPr>
              <a:t>Compensation</a:t>
            </a:r>
          </a:p>
        </p:txBody>
      </p:sp>
      <p:sp>
        <p:nvSpPr>
          <p:cNvPr id="121" name="Freeform: Shape 120">
            <a:extLst>
              <a:ext uri="{FF2B5EF4-FFF2-40B4-BE49-F238E27FC236}">
                <a16:creationId xmlns:a16="http://schemas.microsoft.com/office/drawing/2014/main" id="{60B0B008-14F3-4DB7-93D9-795D8DF1A9CC}"/>
              </a:ext>
            </a:extLst>
          </p:cNvPr>
          <p:cNvSpPr/>
          <p:nvPr/>
        </p:nvSpPr>
        <p:spPr>
          <a:xfrm>
            <a:off x="94699" y="3778254"/>
            <a:ext cx="1246288" cy="516057"/>
          </a:xfrm>
          <a:custGeom>
            <a:avLst/>
            <a:gdLst>
              <a:gd name="connsiteX0" fmla="*/ 0 w 1319211"/>
              <a:gd name="connsiteY0" fmla="*/ 120930 h 725566"/>
              <a:gd name="connsiteX1" fmla="*/ 120930 w 1319211"/>
              <a:gd name="connsiteY1" fmla="*/ 0 h 725566"/>
              <a:gd name="connsiteX2" fmla="*/ 1198281 w 1319211"/>
              <a:gd name="connsiteY2" fmla="*/ 0 h 725566"/>
              <a:gd name="connsiteX3" fmla="*/ 1319211 w 1319211"/>
              <a:gd name="connsiteY3" fmla="*/ 120930 h 725566"/>
              <a:gd name="connsiteX4" fmla="*/ 1319211 w 1319211"/>
              <a:gd name="connsiteY4" fmla="*/ 604636 h 725566"/>
              <a:gd name="connsiteX5" fmla="*/ 1198281 w 1319211"/>
              <a:gd name="connsiteY5" fmla="*/ 725566 h 725566"/>
              <a:gd name="connsiteX6" fmla="*/ 120930 w 1319211"/>
              <a:gd name="connsiteY6" fmla="*/ 725566 h 725566"/>
              <a:gd name="connsiteX7" fmla="*/ 0 w 1319211"/>
              <a:gd name="connsiteY7" fmla="*/ 604636 h 725566"/>
              <a:gd name="connsiteX8" fmla="*/ 0 w 1319211"/>
              <a:gd name="connsiteY8" fmla="*/ 120930 h 72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9211" h="725566">
                <a:moveTo>
                  <a:pt x="0" y="120930"/>
                </a:moveTo>
                <a:cubicBezTo>
                  <a:pt x="0" y="54142"/>
                  <a:pt x="54142" y="0"/>
                  <a:pt x="120930" y="0"/>
                </a:cubicBezTo>
                <a:lnTo>
                  <a:pt x="1198281" y="0"/>
                </a:lnTo>
                <a:cubicBezTo>
                  <a:pt x="1265069" y="0"/>
                  <a:pt x="1319211" y="54142"/>
                  <a:pt x="1319211" y="120930"/>
                </a:cubicBezTo>
                <a:lnTo>
                  <a:pt x="1319211" y="604636"/>
                </a:lnTo>
                <a:cubicBezTo>
                  <a:pt x="1319211" y="671424"/>
                  <a:pt x="1265069" y="725566"/>
                  <a:pt x="1198281" y="725566"/>
                </a:cubicBezTo>
                <a:lnTo>
                  <a:pt x="120930" y="725566"/>
                </a:lnTo>
                <a:cubicBezTo>
                  <a:pt x="54142" y="725566"/>
                  <a:pt x="0" y="671424"/>
                  <a:pt x="0" y="604636"/>
                </a:cubicBezTo>
                <a:lnTo>
                  <a:pt x="0" y="120930"/>
                </a:lnTo>
                <a:close/>
              </a:path>
            </a:pathLst>
          </a:custGeom>
          <a:solidFill>
            <a:srgbClr val="0066A6"/>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759" tIns="88759" rIns="88759" bIns="88759" numCol="1" spcCol="1270" anchor="ctr" anchorCtr="0">
            <a:noAutofit/>
          </a:bodyPr>
          <a:lstStyle/>
          <a:p>
            <a:pPr marL="0" lvl="0" indent="0" algn="ctr" defTabSz="622300">
              <a:lnSpc>
                <a:spcPct val="90000"/>
              </a:lnSpc>
              <a:spcBef>
                <a:spcPct val="0"/>
              </a:spcBef>
              <a:spcAft>
                <a:spcPct val="35000"/>
              </a:spcAft>
              <a:buNone/>
            </a:pPr>
            <a:r>
              <a:rPr lang="en-US" sz="1200" b="1" kern="1200">
                <a:solidFill>
                  <a:schemeClr val="bg1"/>
                </a:solidFill>
                <a:latin typeface="Arial" panose="020B0604020202020204" pitchFamily="34" charset="0"/>
                <a:cs typeface="Arial" panose="020B0604020202020204" pitchFamily="34" charset="0"/>
              </a:rPr>
              <a:t>Benefits</a:t>
            </a:r>
          </a:p>
        </p:txBody>
      </p:sp>
      <p:sp>
        <p:nvSpPr>
          <p:cNvPr id="122" name="Freeform: Shape 121">
            <a:extLst>
              <a:ext uri="{FF2B5EF4-FFF2-40B4-BE49-F238E27FC236}">
                <a16:creationId xmlns:a16="http://schemas.microsoft.com/office/drawing/2014/main" id="{C726E4DA-097B-40C2-A082-7BF690171B59}"/>
              </a:ext>
            </a:extLst>
          </p:cNvPr>
          <p:cNvSpPr/>
          <p:nvPr/>
        </p:nvSpPr>
        <p:spPr>
          <a:xfrm>
            <a:off x="516655" y="2384677"/>
            <a:ext cx="1301931" cy="516057"/>
          </a:xfrm>
          <a:custGeom>
            <a:avLst/>
            <a:gdLst>
              <a:gd name="connsiteX0" fmla="*/ 0 w 1378109"/>
              <a:gd name="connsiteY0" fmla="*/ 120930 h 725566"/>
              <a:gd name="connsiteX1" fmla="*/ 120930 w 1378109"/>
              <a:gd name="connsiteY1" fmla="*/ 0 h 725566"/>
              <a:gd name="connsiteX2" fmla="*/ 1257179 w 1378109"/>
              <a:gd name="connsiteY2" fmla="*/ 0 h 725566"/>
              <a:gd name="connsiteX3" fmla="*/ 1378109 w 1378109"/>
              <a:gd name="connsiteY3" fmla="*/ 120930 h 725566"/>
              <a:gd name="connsiteX4" fmla="*/ 1378109 w 1378109"/>
              <a:gd name="connsiteY4" fmla="*/ 604636 h 725566"/>
              <a:gd name="connsiteX5" fmla="*/ 1257179 w 1378109"/>
              <a:gd name="connsiteY5" fmla="*/ 725566 h 725566"/>
              <a:gd name="connsiteX6" fmla="*/ 120930 w 1378109"/>
              <a:gd name="connsiteY6" fmla="*/ 725566 h 725566"/>
              <a:gd name="connsiteX7" fmla="*/ 0 w 1378109"/>
              <a:gd name="connsiteY7" fmla="*/ 604636 h 725566"/>
              <a:gd name="connsiteX8" fmla="*/ 0 w 1378109"/>
              <a:gd name="connsiteY8" fmla="*/ 120930 h 72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109" h="725566">
                <a:moveTo>
                  <a:pt x="0" y="120930"/>
                </a:moveTo>
                <a:cubicBezTo>
                  <a:pt x="0" y="54142"/>
                  <a:pt x="54142" y="0"/>
                  <a:pt x="120930" y="0"/>
                </a:cubicBezTo>
                <a:lnTo>
                  <a:pt x="1257179" y="0"/>
                </a:lnTo>
                <a:cubicBezTo>
                  <a:pt x="1323967" y="0"/>
                  <a:pt x="1378109" y="54142"/>
                  <a:pt x="1378109" y="120930"/>
                </a:cubicBezTo>
                <a:lnTo>
                  <a:pt x="1378109" y="604636"/>
                </a:lnTo>
                <a:cubicBezTo>
                  <a:pt x="1378109" y="671424"/>
                  <a:pt x="1323967" y="725566"/>
                  <a:pt x="1257179" y="725566"/>
                </a:cubicBezTo>
                <a:lnTo>
                  <a:pt x="120930" y="725566"/>
                </a:lnTo>
                <a:cubicBezTo>
                  <a:pt x="54142" y="725566"/>
                  <a:pt x="0" y="671424"/>
                  <a:pt x="0" y="604636"/>
                </a:cubicBezTo>
                <a:lnTo>
                  <a:pt x="0" y="120930"/>
                </a:lnTo>
                <a:close/>
              </a:path>
            </a:pathLst>
          </a:custGeom>
          <a:solidFill>
            <a:srgbClr val="689C4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759" tIns="88759" rIns="88759" bIns="88759" numCol="1" spcCol="1270" anchor="ctr" anchorCtr="0">
            <a:noAutofit/>
          </a:bodyPr>
          <a:lstStyle/>
          <a:p>
            <a:pPr marL="0" lvl="0" indent="0" algn="ctr" defTabSz="622300">
              <a:lnSpc>
                <a:spcPts val="1200"/>
              </a:lnSpc>
              <a:spcBef>
                <a:spcPct val="0"/>
              </a:spcBef>
              <a:spcAft>
                <a:spcPct val="35000"/>
              </a:spcAft>
              <a:buNone/>
            </a:pPr>
            <a:r>
              <a:rPr lang="en-US" sz="1200" b="1" kern="1200">
                <a:solidFill>
                  <a:schemeClr val="bg1"/>
                </a:solidFill>
                <a:latin typeface="Arial" panose="020B0604020202020204" pitchFamily="34" charset="0"/>
                <a:cs typeface="Arial" panose="020B0604020202020204" pitchFamily="34" charset="0"/>
              </a:rPr>
              <a:t>Absence Management/</a:t>
            </a:r>
            <a:r>
              <a:rPr lang="en-US" sz="1200" b="1">
                <a:solidFill>
                  <a:schemeClr val="bg1"/>
                </a:solidFill>
                <a:latin typeface="Arial" panose="020B0604020202020204" pitchFamily="34" charset="0"/>
                <a:cs typeface="Arial" panose="020B0604020202020204" pitchFamily="34" charset="0"/>
              </a:rPr>
              <a:t> </a:t>
            </a:r>
            <a:r>
              <a:rPr lang="en-US" sz="1200" b="1" kern="1200">
                <a:solidFill>
                  <a:schemeClr val="bg1"/>
                </a:solidFill>
                <a:latin typeface="Arial" panose="020B0604020202020204" pitchFamily="34" charset="0"/>
                <a:cs typeface="Arial" panose="020B0604020202020204" pitchFamily="34" charset="0"/>
              </a:rPr>
              <a:t>Time Tracking</a:t>
            </a:r>
          </a:p>
        </p:txBody>
      </p:sp>
      <p:sp>
        <p:nvSpPr>
          <p:cNvPr id="125" name="Freeform: Shape 124">
            <a:extLst>
              <a:ext uri="{FF2B5EF4-FFF2-40B4-BE49-F238E27FC236}">
                <a16:creationId xmlns:a16="http://schemas.microsoft.com/office/drawing/2014/main" id="{E32B9ED9-1D76-4A3A-83AF-BD212EC889B4}"/>
              </a:ext>
            </a:extLst>
          </p:cNvPr>
          <p:cNvSpPr/>
          <p:nvPr/>
        </p:nvSpPr>
        <p:spPr>
          <a:xfrm>
            <a:off x="137825" y="4476022"/>
            <a:ext cx="1246288" cy="516057"/>
          </a:xfrm>
          <a:custGeom>
            <a:avLst/>
            <a:gdLst>
              <a:gd name="connsiteX0" fmla="*/ 0 w 1319211"/>
              <a:gd name="connsiteY0" fmla="*/ 120930 h 725566"/>
              <a:gd name="connsiteX1" fmla="*/ 120930 w 1319211"/>
              <a:gd name="connsiteY1" fmla="*/ 0 h 725566"/>
              <a:gd name="connsiteX2" fmla="*/ 1198281 w 1319211"/>
              <a:gd name="connsiteY2" fmla="*/ 0 h 725566"/>
              <a:gd name="connsiteX3" fmla="*/ 1319211 w 1319211"/>
              <a:gd name="connsiteY3" fmla="*/ 120930 h 725566"/>
              <a:gd name="connsiteX4" fmla="*/ 1319211 w 1319211"/>
              <a:gd name="connsiteY4" fmla="*/ 604636 h 725566"/>
              <a:gd name="connsiteX5" fmla="*/ 1198281 w 1319211"/>
              <a:gd name="connsiteY5" fmla="*/ 725566 h 725566"/>
              <a:gd name="connsiteX6" fmla="*/ 120930 w 1319211"/>
              <a:gd name="connsiteY6" fmla="*/ 725566 h 725566"/>
              <a:gd name="connsiteX7" fmla="*/ 0 w 1319211"/>
              <a:gd name="connsiteY7" fmla="*/ 604636 h 725566"/>
              <a:gd name="connsiteX8" fmla="*/ 0 w 1319211"/>
              <a:gd name="connsiteY8" fmla="*/ 120930 h 72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9211" h="725566">
                <a:moveTo>
                  <a:pt x="0" y="120930"/>
                </a:moveTo>
                <a:cubicBezTo>
                  <a:pt x="0" y="54142"/>
                  <a:pt x="54142" y="0"/>
                  <a:pt x="120930" y="0"/>
                </a:cubicBezTo>
                <a:lnTo>
                  <a:pt x="1198281" y="0"/>
                </a:lnTo>
                <a:cubicBezTo>
                  <a:pt x="1265069" y="0"/>
                  <a:pt x="1319211" y="54142"/>
                  <a:pt x="1319211" y="120930"/>
                </a:cubicBezTo>
                <a:lnTo>
                  <a:pt x="1319211" y="604636"/>
                </a:lnTo>
                <a:cubicBezTo>
                  <a:pt x="1319211" y="671424"/>
                  <a:pt x="1265069" y="725566"/>
                  <a:pt x="1198281" y="725566"/>
                </a:cubicBezTo>
                <a:lnTo>
                  <a:pt x="120930" y="725566"/>
                </a:lnTo>
                <a:cubicBezTo>
                  <a:pt x="54142" y="725566"/>
                  <a:pt x="0" y="671424"/>
                  <a:pt x="0" y="604636"/>
                </a:cubicBezTo>
                <a:lnTo>
                  <a:pt x="0" y="120930"/>
                </a:lnTo>
                <a:close/>
              </a:path>
            </a:pathLst>
          </a:custGeom>
          <a:solidFill>
            <a:srgbClr val="914116"/>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759" tIns="88759" rIns="88759" bIns="88759" numCol="1" spcCol="1270" anchor="ctr" anchorCtr="0">
            <a:noAutofit/>
          </a:bodyPr>
          <a:lstStyle/>
          <a:p>
            <a:pPr marL="0" lvl="0" indent="0" algn="ctr" defTabSz="622300">
              <a:lnSpc>
                <a:spcPts val="1200"/>
              </a:lnSpc>
              <a:spcBef>
                <a:spcPct val="0"/>
              </a:spcBef>
              <a:spcAft>
                <a:spcPct val="35000"/>
              </a:spcAft>
              <a:buNone/>
            </a:pPr>
            <a:r>
              <a:rPr lang="en-US" sz="1200" b="1" kern="1200">
                <a:solidFill>
                  <a:schemeClr val="bg1"/>
                </a:solidFill>
                <a:latin typeface="Arial" panose="020B0604020202020204" pitchFamily="34" charset="0"/>
                <a:cs typeface="Arial" panose="020B0604020202020204" pitchFamily="34" charset="0"/>
              </a:rPr>
              <a:t>Talent / Performance</a:t>
            </a:r>
          </a:p>
        </p:txBody>
      </p:sp>
      <p:sp>
        <p:nvSpPr>
          <p:cNvPr id="126" name="Freeform: Shape 125">
            <a:extLst>
              <a:ext uri="{FF2B5EF4-FFF2-40B4-BE49-F238E27FC236}">
                <a16:creationId xmlns:a16="http://schemas.microsoft.com/office/drawing/2014/main" id="{F265A99A-CC5C-435B-8915-CC450F957DF6}"/>
              </a:ext>
            </a:extLst>
          </p:cNvPr>
          <p:cNvSpPr/>
          <p:nvPr/>
        </p:nvSpPr>
        <p:spPr>
          <a:xfrm>
            <a:off x="144534" y="2983371"/>
            <a:ext cx="1246288" cy="516057"/>
          </a:xfrm>
          <a:custGeom>
            <a:avLst/>
            <a:gdLst>
              <a:gd name="connsiteX0" fmla="*/ 0 w 1319211"/>
              <a:gd name="connsiteY0" fmla="*/ 120930 h 725566"/>
              <a:gd name="connsiteX1" fmla="*/ 120930 w 1319211"/>
              <a:gd name="connsiteY1" fmla="*/ 0 h 725566"/>
              <a:gd name="connsiteX2" fmla="*/ 1198281 w 1319211"/>
              <a:gd name="connsiteY2" fmla="*/ 0 h 725566"/>
              <a:gd name="connsiteX3" fmla="*/ 1319211 w 1319211"/>
              <a:gd name="connsiteY3" fmla="*/ 120930 h 725566"/>
              <a:gd name="connsiteX4" fmla="*/ 1319211 w 1319211"/>
              <a:gd name="connsiteY4" fmla="*/ 604636 h 725566"/>
              <a:gd name="connsiteX5" fmla="*/ 1198281 w 1319211"/>
              <a:gd name="connsiteY5" fmla="*/ 725566 h 725566"/>
              <a:gd name="connsiteX6" fmla="*/ 120930 w 1319211"/>
              <a:gd name="connsiteY6" fmla="*/ 725566 h 725566"/>
              <a:gd name="connsiteX7" fmla="*/ 0 w 1319211"/>
              <a:gd name="connsiteY7" fmla="*/ 604636 h 725566"/>
              <a:gd name="connsiteX8" fmla="*/ 0 w 1319211"/>
              <a:gd name="connsiteY8" fmla="*/ 120930 h 72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9211" h="725566">
                <a:moveTo>
                  <a:pt x="0" y="120930"/>
                </a:moveTo>
                <a:cubicBezTo>
                  <a:pt x="0" y="54142"/>
                  <a:pt x="54142" y="0"/>
                  <a:pt x="120930" y="0"/>
                </a:cubicBezTo>
                <a:lnTo>
                  <a:pt x="1198281" y="0"/>
                </a:lnTo>
                <a:cubicBezTo>
                  <a:pt x="1265069" y="0"/>
                  <a:pt x="1319211" y="54142"/>
                  <a:pt x="1319211" y="120930"/>
                </a:cubicBezTo>
                <a:lnTo>
                  <a:pt x="1319211" y="604636"/>
                </a:lnTo>
                <a:cubicBezTo>
                  <a:pt x="1319211" y="671424"/>
                  <a:pt x="1265069" y="725566"/>
                  <a:pt x="1198281" y="725566"/>
                </a:cubicBezTo>
                <a:lnTo>
                  <a:pt x="120930" y="725566"/>
                </a:lnTo>
                <a:cubicBezTo>
                  <a:pt x="54142" y="725566"/>
                  <a:pt x="0" y="671424"/>
                  <a:pt x="0" y="604636"/>
                </a:cubicBezTo>
                <a:lnTo>
                  <a:pt x="0" y="120930"/>
                </a:lnTo>
                <a:close/>
              </a:path>
            </a:pathLst>
          </a:custGeom>
          <a:solidFill>
            <a:srgbClr val="A96828"/>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759" tIns="88759" rIns="88759" bIns="88759" numCol="1" spcCol="1270" anchor="ctr" anchorCtr="0">
            <a:noAutofit/>
          </a:bodyPr>
          <a:lstStyle/>
          <a:p>
            <a:pPr marL="0" lvl="0" indent="0" algn="ctr" defTabSz="622300">
              <a:lnSpc>
                <a:spcPct val="90000"/>
              </a:lnSpc>
              <a:spcBef>
                <a:spcPct val="0"/>
              </a:spcBef>
              <a:spcAft>
                <a:spcPct val="35000"/>
              </a:spcAft>
              <a:buNone/>
            </a:pPr>
            <a:r>
              <a:rPr lang="en-US" sz="1200" b="1" kern="1200">
                <a:solidFill>
                  <a:schemeClr val="bg1"/>
                </a:solidFill>
                <a:latin typeface="Arial" panose="020B0604020202020204" pitchFamily="34" charset="0"/>
                <a:cs typeface="Arial" panose="020B0604020202020204" pitchFamily="34" charset="0"/>
              </a:rPr>
              <a:t>Payroll</a:t>
            </a:r>
          </a:p>
        </p:txBody>
      </p:sp>
      <p:grpSp>
        <p:nvGrpSpPr>
          <p:cNvPr id="6" name="Group 5">
            <a:extLst>
              <a:ext uri="{FF2B5EF4-FFF2-40B4-BE49-F238E27FC236}">
                <a16:creationId xmlns:a16="http://schemas.microsoft.com/office/drawing/2014/main" id="{BC401DCC-B4E0-4736-92CB-6CA67390AF2A}"/>
              </a:ext>
            </a:extLst>
          </p:cNvPr>
          <p:cNvGrpSpPr/>
          <p:nvPr/>
        </p:nvGrpSpPr>
        <p:grpSpPr>
          <a:xfrm>
            <a:off x="577347" y="5146236"/>
            <a:ext cx="1246288" cy="516057"/>
            <a:chOff x="412559" y="4842417"/>
            <a:chExt cx="1246288" cy="516057"/>
          </a:xfrm>
        </p:grpSpPr>
        <p:sp>
          <p:nvSpPr>
            <p:cNvPr id="124" name="Freeform: Shape 123">
              <a:extLst>
                <a:ext uri="{FF2B5EF4-FFF2-40B4-BE49-F238E27FC236}">
                  <a16:creationId xmlns:a16="http://schemas.microsoft.com/office/drawing/2014/main" id="{F0ECB87D-79C0-4C3C-A322-4557B6720F75}"/>
                </a:ext>
              </a:extLst>
            </p:cNvPr>
            <p:cNvSpPr/>
            <p:nvPr/>
          </p:nvSpPr>
          <p:spPr>
            <a:xfrm>
              <a:off x="412559" y="4842417"/>
              <a:ext cx="1246288" cy="516057"/>
            </a:xfrm>
            <a:custGeom>
              <a:avLst/>
              <a:gdLst>
                <a:gd name="connsiteX0" fmla="*/ 0 w 1319211"/>
                <a:gd name="connsiteY0" fmla="*/ 120930 h 725566"/>
                <a:gd name="connsiteX1" fmla="*/ 120930 w 1319211"/>
                <a:gd name="connsiteY1" fmla="*/ 0 h 725566"/>
                <a:gd name="connsiteX2" fmla="*/ 1198281 w 1319211"/>
                <a:gd name="connsiteY2" fmla="*/ 0 h 725566"/>
                <a:gd name="connsiteX3" fmla="*/ 1319211 w 1319211"/>
                <a:gd name="connsiteY3" fmla="*/ 120930 h 725566"/>
                <a:gd name="connsiteX4" fmla="*/ 1319211 w 1319211"/>
                <a:gd name="connsiteY4" fmla="*/ 604636 h 725566"/>
                <a:gd name="connsiteX5" fmla="*/ 1198281 w 1319211"/>
                <a:gd name="connsiteY5" fmla="*/ 725566 h 725566"/>
                <a:gd name="connsiteX6" fmla="*/ 120930 w 1319211"/>
                <a:gd name="connsiteY6" fmla="*/ 725566 h 725566"/>
                <a:gd name="connsiteX7" fmla="*/ 0 w 1319211"/>
                <a:gd name="connsiteY7" fmla="*/ 604636 h 725566"/>
                <a:gd name="connsiteX8" fmla="*/ 0 w 1319211"/>
                <a:gd name="connsiteY8" fmla="*/ 120930 h 72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9211" h="725566">
                  <a:moveTo>
                    <a:pt x="0" y="120930"/>
                  </a:moveTo>
                  <a:cubicBezTo>
                    <a:pt x="0" y="54142"/>
                    <a:pt x="54142" y="0"/>
                    <a:pt x="120930" y="0"/>
                  </a:cubicBezTo>
                  <a:lnTo>
                    <a:pt x="1198281" y="0"/>
                  </a:lnTo>
                  <a:cubicBezTo>
                    <a:pt x="1265069" y="0"/>
                    <a:pt x="1319211" y="54142"/>
                    <a:pt x="1319211" y="120930"/>
                  </a:cubicBezTo>
                  <a:lnTo>
                    <a:pt x="1319211" y="604636"/>
                  </a:lnTo>
                  <a:cubicBezTo>
                    <a:pt x="1319211" y="671424"/>
                    <a:pt x="1265069" y="725566"/>
                    <a:pt x="1198281" y="725566"/>
                  </a:cubicBezTo>
                  <a:lnTo>
                    <a:pt x="120930" y="725566"/>
                  </a:lnTo>
                  <a:cubicBezTo>
                    <a:pt x="54142" y="725566"/>
                    <a:pt x="0" y="671424"/>
                    <a:pt x="0" y="604636"/>
                  </a:cubicBezTo>
                  <a:lnTo>
                    <a:pt x="0" y="120930"/>
                  </a:lnTo>
                  <a:close/>
                </a:path>
              </a:pathLst>
            </a:custGeom>
            <a:solidFill>
              <a:srgbClr val="D0552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9719" tIns="149719" rIns="149719" bIns="149719"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sp>
          <p:nvSpPr>
            <p:cNvPr id="127" name="TextBox 126">
              <a:extLst>
                <a:ext uri="{FF2B5EF4-FFF2-40B4-BE49-F238E27FC236}">
                  <a16:creationId xmlns:a16="http://schemas.microsoft.com/office/drawing/2014/main" id="{47D9D27C-0756-4E17-86EB-95FBC54007B7}"/>
                </a:ext>
              </a:extLst>
            </p:cNvPr>
            <p:cNvSpPr txBox="1"/>
            <p:nvPr/>
          </p:nvSpPr>
          <p:spPr>
            <a:xfrm>
              <a:off x="520883" y="4942895"/>
              <a:ext cx="1069657" cy="276999"/>
            </a:xfrm>
            <a:prstGeom prst="rect">
              <a:avLst/>
            </a:prstGeom>
            <a:noFill/>
          </p:spPr>
          <p:txBody>
            <a:bodyPr wrap="square" rtlCol="0">
              <a:spAutoFit/>
            </a:bodyPr>
            <a:lstStyle/>
            <a:p>
              <a:pPr algn="ctr"/>
              <a:r>
                <a:rPr lang="en-US" sz="1200" b="1">
                  <a:solidFill>
                    <a:schemeClr val="bg1"/>
                  </a:solidFill>
                  <a:latin typeface="Arial" panose="020B0604020202020204" pitchFamily="34" charset="0"/>
                  <a:cs typeface="Arial" panose="020B0604020202020204" pitchFamily="34" charset="0"/>
                </a:rPr>
                <a:t>Recruiting</a:t>
              </a:r>
            </a:p>
          </p:txBody>
        </p:sp>
      </p:grpSp>
      <p:grpSp>
        <p:nvGrpSpPr>
          <p:cNvPr id="5" name="Group 4">
            <a:extLst>
              <a:ext uri="{FF2B5EF4-FFF2-40B4-BE49-F238E27FC236}">
                <a16:creationId xmlns:a16="http://schemas.microsoft.com/office/drawing/2014/main" id="{374AEE94-B82C-447C-B47F-6B0455A33C91}"/>
              </a:ext>
            </a:extLst>
          </p:cNvPr>
          <p:cNvGrpSpPr/>
          <p:nvPr/>
        </p:nvGrpSpPr>
        <p:grpSpPr>
          <a:xfrm>
            <a:off x="1983199" y="5330674"/>
            <a:ext cx="1246288" cy="516057"/>
            <a:chOff x="1852313" y="5028302"/>
            <a:chExt cx="1246288" cy="516057"/>
          </a:xfrm>
        </p:grpSpPr>
        <p:sp>
          <p:nvSpPr>
            <p:cNvPr id="123" name="Freeform: Shape 122">
              <a:extLst>
                <a:ext uri="{FF2B5EF4-FFF2-40B4-BE49-F238E27FC236}">
                  <a16:creationId xmlns:a16="http://schemas.microsoft.com/office/drawing/2014/main" id="{AB84EAA6-C1E6-44B4-B608-99B7355F88D6}"/>
                </a:ext>
              </a:extLst>
            </p:cNvPr>
            <p:cNvSpPr/>
            <p:nvPr/>
          </p:nvSpPr>
          <p:spPr>
            <a:xfrm>
              <a:off x="1852313" y="5028302"/>
              <a:ext cx="1246288" cy="516057"/>
            </a:xfrm>
            <a:custGeom>
              <a:avLst/>
              <a:gdLst>
                <a:gd name="connsiteX0" fmla="*/ 0 w 1319211"/>
                <a:gd name="connsiteY0" fmla="*/ 120930 h 725566"/>
                <a:gd name="connsiteX1" fmla="*/ 120930 w 1319211"/>
                <a:gd name="connsiteY1" fmla="*/ 0 h 725566"/>
                <a:gd name="connsiteX2" fmla="*/ 1198281 w 1319211"/>
                <a:gd name="connsiteY2" fmla="*/ 0 h 725566"/>
                <a:gd name="connsiteX3" fmla="*/ 1319211 w 1319211"/>
                <a:gd name="connsiteY3" fmla="*/ 120930 h 725566"/>
                <a:gd name="connsiteX4" fmla="*/ 1319211 w 1319211"/>
                <a:gd name="connsiteY4" fmla="*/ 604636 h 725566"/>
                <a:gd name="connsiteX5" fmla="*/ 1198281 w 1319211"/>
                <a:gd name="connsiteY5" fmla="*/ 725566 h 725566"/>
                <a:gd name="connsiteX6" fmla="*/ 120930 w 1319211"/>
                <a:gd name="connsiteY6" fmla="*/ 725566 h 725566"/>
                <a:gd name="connsiteX7" fmla="*/ 0 w 1319211"/>
                <a:gd name="connsiteY7" fmla="*/ 604636 h 725566"/>
                <a:gd name="connsiteX8" fmla="*/ 0 w 1319211"/>
                <a:gd name="connsiteY8" fmla="*/ 120930 h 72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9211" h="725566">
                  <a:moveTo>
                    <a:pt x="0" y="120930"/>
                  </a:moveTo>
                  <a:cubicBezTo>
                    <a:pt x="0" y="54142"/>
                    <a:pt x="54142" y="0"/>
                    <a:pt x="120930" y="0"/>
                  </a:cubicBezTo>
                  <a:lnTo>
                    <a:pt x="1198281" y="0"/>
                  </a:lnTo>
                  <a:cubicBezTo>
                    <a:pt x="1265069" y="0"/>
                    <a:pt x="1319211" y="54142"/>
                    <a:pt x="1319211" y="120930"/>
                  </a:cubicBezTo>
                  <a:lnTo>
                    <a:pt x="1319211" y="604636"/>
                  </a:lnTo>
                  <a:cubicBezTo>
                    <a:pt x="1319211" y="671424"/>
                    <a:pt x="1265069" y="725566"/>
                    <a:pt x="1198281" y="725566"/>
                  </a:cubicBezTo>
                  <a:lnTo>
                    <a:pt x="120930" y="725566"/>
                  </a:lnTo>
                  <a:cubicBezTo>
                    <a:pt x="54142" y="725566"/>
                    <a:pt x="0" y="671424"/>
                    <a:pt x="0" y="604636"/>
                  </a:cubicBezTo>
                  <a:lnTo>
                    <a:pt x="0" y="120930"/>
                  </a:lnTo>
                  <a:close/>
                </a:path>
              </a:pathLst>
            </a:custGeom>
            <a:solidFill>
              <a:srgbClr val="32671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9719" tIns="149719" rIns="149719" bIns="149719"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sp>
          <p:nvSpPr>
            <p:cNvPr id="128" name="TextBox 127">
              <a:extLst>
                <a:ext uri="{FF2B5EF4-FFF2-40B4-BE49-F238E27FC236}">
                  <a16:creationId xmlns:a16="http://schemas.microsoft.com/office/drawing/2014/main" id="{34A5A456-282D-42E0-93F5-E56C44B33954}"/>
                </a:ext>
              </a:extLst>
            </p:cNvPr>
            <p:cNvSpPr txBox="1"/>
            <p:nvPr/>
          </p:nvSpPr>
          <p:spPr>
            <a:xfrm>
              <a:off x="2052063" y="5123941"/>
              <a:ext cx="1046538" cy="276999"/>
            </a:xfrm>
            <a:prstGeom prst="rect">
              <a:avLst/>
            </a:prstGeom>
            <a:noFill/>
          </p:spPr>
          <p:txBody>
            <a:bodyPr wrap="square" rtlCol="0">
              <a:spAutoFit/>
            </a:bodyPr>
            <a:lstStyle/>
            <a:p>
              <a:r>
                <a:rPr lang="en-US" sz="1200" b="1">
                  <a:solidFill>
                    <a:schemeClr val="bg1"/>
                  </a:solidFill>
                  <a:latin typeface="Arial" panose="020B0604020202020204" pitchFamily="34" charset="0"/>
                  <a:cs typeface="Arial" panose="020B0604020202020204" pitchFamily="34" charset="0"/>
                </a:rPr>
                <a:t>Learning</a:t>
              </a:r>
            </a:p>
          </p:txBody>
        </p:sp>
      </p:grpSp>
      <p:sp>
        <p:nvSpPr>
          <p:cNvPr id="130" name="Rectangle 129">
            <a:extLst>
              <a:ext uri="{FF2B5EF4-FFF2-40B4-BE49-F238E27FC236}">
                <a16:creationId xmlns:a16="http://schemas.microsoft.com/office/drawing/2014/main" id="{2031D327-46B6-403F-8F3E-6E74ADBA76BC}"/>
              </a:ext>
            </a:extLst>
          </p:cNvPr>
          <p:cNvSpPr/>
          <p:nvPr/>
        </p:nvSpPr>
        <p:spPr>
          <a:xfrm>
            <a:off x="1326974" y="3564466"/>
            <a:ext cx="1638365" cy="830997"/>
          </a:xfrm>
          <a:prstGeom prst="rect">
            <a:avLst/>
          </a:prstGeom>
        </p:spPr>
        <p:txBody>
          <a:bodyPr wrap="square" lIns="91440" tIns="45720" rIns="91440" bIns="45720" anchor="t">
            <a:spAutoFit/>
          </a:bodyPr>
          <a:lstStyle/>
          <a:p>
            <a:pPr algn="ctr">
              <a:defRPr/>
            </a:pPr>
            <a:r>
              <a:rPr lang="en-US" sz="1600" b="1" kern="0">
                <a:solidFill>
                  <a:srgbClr val="0066A6"/>
                </a:solidFill>
                <a:latin typeface="Arial"/>
                <a:cs typeface="Arial"/>
              </a:rPr>
              <a:t>HCM Systems to be replaced by Workday</a:t>
            </a:r>
            <a:endParaRPr lang="en-US" sz="1600" b="1" i="1">
              <a:solidFill>
                <a:srgbClr val="0066A6"/>
              </a:solidFill>
              <a:latin typeface="Arial"/>
              <a:cs typeface="Arial"/>
            </a:endParaRPr>
          </a:p>
        </p:txBody>
      </p:sp>
      <p:sp>
        <p:nvSpPr>
          <p:cNvPr id="131" name="Content Placeholder 8">
            <a:extLst>
              <a:ext uri="{FF2B5EF4-FFF2-40B4-BE49-F238E27FC236}">
                <a16:creationId xmlns:a16="http://schemas.microsoft.com/office/drawing/2014/main" id="{8C625FFB-D772-42B3-93F4-16049AE772C8}"/>
              </a:ext>
            </a:extLst>
          </p:cNvPr>
          <p:cNvSpPr txBox="1">
            <a:spLocks/>
          </p:cNvSpPr>
          <p:nvPr/>
        </p:nvSpPr>
        <p:spPr>
          <a:xfrm>
            <a:off x="773548" y="1461324"/>
            <a:ext cx="10126210" cy="451405"/>
          </a:xfrm>
          <a:prstGeom prst="rect">
            <a:avLst/>
          </a:prstGeom>
        </p:spPr>
        <p:txBody>
          <a:bodyPr vert="horz" lIns="27432" tIns="45720" rIns="27432" bIns="45720" rtlCol="0" anchorCtr="0">
            <a:normAutofit/>
          </a:bodyPr>
          <a:lstStyle>
            <a:lvl1pPr marL="220128" indent="0" algn="l" defTabSz="914400" rtl="0" eaLnBrk="1" latinLnBrk="0" hangingPunct="1">
              <a:lnSpc>
                <a:spcPct val="100000"/>
              </a:lnSpc>
              <a:spcBef>
                <a:spcPts val="0"/>
              </a:spcBef>
              <a:buSzPct val="100000"/>
              <a:buFont typeface="Arial" pitchFamily="34" charset="0"/>
              <a:buNone/>
              <a:defRPr sz="1100" b="0" i="1" kern="1200">
                <a:solidFill>
                  <a:schemeClr val="tx1"/>
                </a:solidFill>
                <a:latin typeface="Arial" panose="020B0604020202020204" pitchFamily="34" charset="0"/>
                <a:ea typeface="+mn-ea"/>
                <a:cs typeface="Arial" panose="020B0604020202020204" pitchFamily="34" charset="0"/>
              </a:defRPr>
            </a:lvl1pPr>
            <a:lvl2pPr marL="679434" indent="-220128" algn="l" defTabSz="914400" rtl="0" eaLnBrk="1" latinLnBrk="0" hangingPunct="1">
              <a:lnSpc>
                <a:spcPct val="90000"/>
              </a:lnSpc>
              <a:spcBef>
                <a:spcPts val="533"/>
              </a:spcBef>
              <a:buSzPct val="75000"/>
              <a:buFont typeface="Lucida Sans" panose="020B0602030504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60423" indent="-292601" algn="l" defTabSz="914400" rtl="0" eaLnBrk="1" latinLnBrk="0" hangingPunct="1">
              <a:lnSpc>
                <a:spcPct val="90000"/>
              </a:lnSpc>
              <a:spcBef>
                <a:spcPts val="533"/>
              </a:spcBef>
              <a:buSzPct val="100000"/>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1219170" indent="-220128" algn="l" defTabSz="914400" rtl="0" eaLnBrk="1" latinLnBrk="0" hangingPunct="1">
              <a:lnSpc>
                <a:spcPct val="90000"/>
              </a:lnSpc>
              <a:spcBef>
                <a:spcPts val="533"/>
              </a:spcBef>
              <a:buSzPct val="100000"/>
              <a:buFont typeface="Lucida Sans" panose="020B0602030504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1439297" indent="-220128" algn="l" defTabSz="914400" rtl="0" eaLnBrk="1" latinLnBrk="0" hangingPunct="1">
              <a:lnSpc>
                <a:spcPct val="90000"/>
              </a:lnSpc>
              <a:spcBef>
                <a:spcPts val="533"/>
              </a:spcBef>
              <a:buSzPct val="100000"/>
              <a:buFont typeface="Arial" pitchFamily="34" charset="0"/>
              <a:buChar char="•"/>
              <a:defRPr sz="1867"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Workday will replace seven HCM systems and provide multiple benefits for the state of Oklahoma and employees.</a:t>
            </a:r>
            <a:endParaRPr lang="en-US">
              <a:ea typeface="+mn-lt"/>
              <a:cs typeface="+mn-lt"/>
            </a:endParaRPr>
          </a:p>
        </p:txBody>
      </p:sp>
    </p:spTree>
    <p:custDataLst>
      <p:tags r:id="rId1"/>
    </p:custDataLst>
    <p:extLst>
      <p:ext uri="{BB962C8B-B14F-4D97-AF65-F5344CB8AC3E}">
        <p14:creationId xmlns:p14="http://schemas.microsoft.com/office/powerpoint/2010/main" val="378750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C021B-7FA2-4F51-9BFA-998BF6FC2C41}"/>
              </a:ext>
            </a:extLst>
          </p:cNvPr>
          <p:cNvSpPr>
            <a:spLocks noGrp="1"/>
          </p:cNvSpPr>
          <p:nvPr>
            <p:ph type="title"/>
          </p:nvPr>
        </p:nvSpPr>
        <p:spPr/>
        <p:txBody>
          <a:bodyPr>
            <a:normAutofit/>
          </a:bodyPr>
          <a:lstStyle/>
          <a:p>
            <a:r>
              <a:rPr lang="en-US" sz="7200" b="1"/>
              <a:t>Celebrate!</a:t>
            </a:r>
          </a:p>
        </p:txBody>
      </p:sp>
      <p:pic>
        <p:nvPicPr>
          <p:cNvPr id="16" name="Picture 15" descr="Background pattern&#10;&#10;Description automatically generated">
            <a:extLst>
              <a:ext uri="{FF2B5EF4-FFF2-40B4-BE49-F238E27FC236}">
                <a16:creationId xmlns:a16="http://schemas.microsoft.com/office/drawing/2014/main" id="{58DCB2DC-60FB-4055-87D2-458551F4B329}"/>
              </a:ext>
            </a:extLst>
          </p:cNvPr>
          <p:cNvPicPr>
            <a:picLocks noChangeAspect="1"/>
          </p:cNvPicPr>
          <p:nvPr/>
        </p:nvPicPr>
        <p:blipFill>
          <a:blip r:embed="rId3">
            <a:alphaModFix amt="20000"/>
            <a:biLevel thresh="50000"/>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50565" y="-55985"/>
            <a:ext cx="12549242" cy="6913985"/>
          </a:xfrm>
          <a:prstGeom prst="rect">
            <a:avLst/>
          </a:prstGeom>
        </p:spPr>
      </p:pic>
      <p:sp>
        <p:nvSpPr>
          <p:cNvPr id="6" name="Slide Number Placeholder 5">
            <a:extLst>
              <a:ext uri="{FF2B5EF4-FFF2-40B4-BE49-F238E27FC236}">
                <a16:creationId xmlns:a16="http://schemas.microsoft.com/office/drawing/2014/main" id="{834B6D1D-F8D2-4ED7-97CF-8D129E9C91CC}"/>
              </a:ext>
            </a:extLst>
          </p:cNvPr>
          <p:cNvSpPr txBox="1">
            <a:spLocks/>
          </p:cNvSpPr>
          <p:nvPr/>
        </p:nvSpPr>
        <p:spPr>
          <a:xfrm>
            <a:off x="8610600" y="654886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01D787-C920-44E0-BCB1-74CF845A2AEC}" type="slidenum">
              <a:rPr lang="en-US" smtClean="0"/>
              <a:pPr/>
              <a:t>32</a:t>
            </a:fld>
            <a:endParaRPr lang="en-US"/>
          </a:p>
        </p:txBody>
      </p:sp>
      <p:sp>
        <p:nvSpPr>
          <p:cNvPr id="3" name="TextBox 2">
            <a:extLst>
              <a:ext uri="{FF2B5EF4-FFF2-40B4-BE49-F238E27FC236}">
                <a16:creationId xmlns:a16="http://schemas.microsoft.com/office/drawing/2014/main" id="{200A394D-DBE2-41FF-A2BA-F262A05BD22E}"/>
              </a:ext>
            </a:extLst>
          </p:cNvPr>
          <p:cNvSpPr txBox="1"/>
          <p:nvPr/>
        </p:nvSpPr>
        <p:spPr>
          <a:xfrm>
            <a:off x="1184402" y="1607280"/>
            <a:ext cx="6957063" cy="523220"/>
          </a:xfrm>
          <a:prstGeom prst="rect">
            <a:avLst/>
          </a:prstGeom>
          <a:solidFill>
            <a:schemeClr val="accent2">
              <a:lumMod val="40000"/>
              <a:lumOff val="60000"/>
            </a:schemeClr>
          </a:solidFill>
        </p:spPr>
        <p:txBody>
          <a:bodyPr wrap="square" rtlCol="0">
            <a:spAutoFit/>
          </a:bodyPr>
          <a:lstStyle/>
          <a:p>
            <a:r>
              <a:rPr lang="en-US" sz="2800" b="1">
                <a:latin typeface="Arial" panose="020B0604020202020204" pitchFamily="34" charset="0"/>
                <a:cs typeface="Arial" panose="020B0604020202020204" pitchFamily="34" charset="0"/>
              </a:rPr>
              <a:t>Sent all BrightPath Assessment Emails</a:t>
            </a:r>
          </a:p>
        </p:txBody>
      </p:sp>
      <p:sp>
        <p:nvSpPr>
          <p:cNvPr id="8" name="TextBox 7">
            <a:extLst>
              <a:ext uri="{FF2B5EF4-FFF2-40B4-BE49-F238E27FC236}">
                <a16:creationId xmlns:a16="http://schemas.microsoft.com/office/drawing/2014/main" id="{84AC95FB-E988-4EF3-8825-ECD64FA6E03C}"/>
              </a:ext>
            </a:extLst>
          </p:cNvPr>
          <p:cNvSpPr txBox="1"/>
          <p:nvPr/>
        </p:nvSpPr>
        <p:spPr>
          <a:xfrm>
            <a:off x="1184402" y="2211371"/>
            <a:ext cx="9369757" cy="1631216"/>
          </a:xfrm>
          <a:prstGeom prst="rect">
            <a:avLst/>
          </a:prstGeom>
          <a:noFill/>
        </p:spPr>
        <p:txBody>
          <a:bodyPr wrap="square" numCol="2" rtlCol="0">
            <a:spAutoFit/>
          </a:bodyPr>
          <a:lstStyle/>
          <a:p>
            <a:r>
              <a:rPr lang="en-US" sz="2000" b="1">
                <a:latin typeface="Arial" panose="020B0604020202020204" pitchFamily="34" charset="0"/>
                <a:cs typeface="Arial" panose="020B0604020202020204" pitchFamily="34" charset="0"/>
              </a:rPr>
              <a:t>Conservation Commission</a:t>
            </a:r>
          </a:p>
          <a:p>
            <a:r>
              <a:rPr lang="en-US" sz="2000" b="1">
                <a:latin typeface="Arial" panose="020B0604020202020204" pitchFamily="34" charset="0"/>
                <a:cs typeface="Arial" panose="020B0604020202020204" pitchFamily="34" charset="0"/>
              </a:rPr>
              <a:t>Corrections Department</a:t>
            </a:r>
          </a:p>
          <a:p>
            <a:r>
              <a:rPr lang="en-US" sz="2000" b="1">
                <a:latin typeface="Arial" panose="020B0604020202020204" pitchFamily="34" charset="0"/>
                <a:cs typeface="Arial" panose="020B0604020202020204" pitchFamily="34" charset="0"/>
              </a:rPr>
              <a:t>Employment Security Commission</a:t>
            </a:r>
          </a:p>
          <a:p>
            <a:endParaRPr lang="en-US" sz="2000" b="1">
              <a:latin typeface="Arial" panose="020B0604020202020204" pitchFamily="34" charset="0"/>
              <a:cs typeface="Arial" panose="020B0604020202020204" pitchFamily="34" charset="0"/>
            </a:endParaRPr>
          </a:p>
          <a:p>
            <a:endParaRPr lang="en-US" sz="2000" b="1">
              <a:latin typeface="Arial" panose="020B0604020202020204" pitchFamily="34" charset="0"/>
              <a:cs typeface="Arial" panose="020B0604020202020204" pitchFamily="34" charset="0"/>
            </a:endParaRPr>
          </a:p>
          <a:p>
            <a:r>
              <a:rPr lang="en-US" sz="2000" b="1">
                <a:latin typeface="Arial" panose="020B0604020202020204" pitchFamily="34" charset="0"/>
                <a:cs typeface="Arial" panose="020B0604020202020204" pitchFamily="34" charset="0"/>
              </a:rPr>
              <a:t>Human Services Department</a:t>
            </a:r>
          </a:p>
          <a:p>
            <a:r>
              <a:rPr lang="en-US" sz="2000" b="1">
                <a:latin typeface="Arial" panose="020B0604020202020204" pitchFamily="34" charset="0"/>
                <a:cs typeface="Arial" panose="020B0604020202020204" pitchFamily="34" charset="0"/>
              </a:rPr>
              <a:t>Indigent Defense System</a:t>
            </a:r>
          </a:p>
        </p:txBody>
      </p:sp>
    </p:spTree>
    <p:extLst>
      <p:ext uri="{BB962C8B-B14F-4D97-AF65-F5344CB8AC3E}">
        <p14:creationId xmlns:p14="http://schemas.microsoft.com/office/powerpoint/2010/main" val="1581633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C021B-7FA2-4F51-9BFA-998BF6FC2C41}"/>
              </a:ext>
            </a:extLst>
          </p:cNvPr>
          <p:cNvSpPr>
            <a:spLocks noGrp="1"/>
          </p:cNvSpPr>
          <p:nvPr>
            <p:ph type="title"/>
          </p:nvPr>
        </p:nvSpPr>
        <p:spPr/>
        <p:txBody>
          <a:bodyPr>
            <a:normAutofit/>
          </a:bodyPr>
          <a:lstStyle/>
          <a:p>
            <a:r>
              <a:rPr lang="en-US" sz="7200" b="1"/>
              <a:t>Celebrate!</a:t>
            </a:r>
          </a:p>
        </p:txBody>
      </p:sp>
      <p:pic>
        <p:nvPicPr>
          <p:cNvPr id="16" name="Picture 15" descr="Background pattern&#10;&#10;Description automatically generated">
            <a:extLst>
              <a:ext uri="{FF2B5EF4-FFF2-40B4-BE49-F238E27FC236}">
                <a16:creationId xmlns:a16="http://schemas.microsoft.com/office/drawing/2014/main" id="{58DCB2DC-60FB-4055-87D2-458551F4B329}"/>
              </a:ext>
            </a:extLst>
          </p:cNvPr>
          <p:cNvPicPr>
            <a:picLocks noChangeAspect="1"/>
          </p:cNvPicPr>
          <p:nvPr/>
        </p:nvPicPr>
        <p:blipFill>
          <a:blip r:embed="rId3">
            <a:alphaModFix amt="20000"/>
            <a:biLevel thresh="50000"/>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39528" y="0"/>
            <a:ext cx="12549242" cy="6913985"/>
          </a:xfrm>
          <a:prstGeom prst="rect">
            <a:avLst/>
          </a:prstGeom>
        </p:spPr>
      </p:pic>
      <p:sp>
        <p:nvSpPr>
          <p:cNvPr id="6" name="Slide Number Placeholder 5">
            <a:extLst>
              <a:ext uri="{FF2B5EF4-FFF2-40B4-BE49-F238E27FC236}">
                <a16:creationId xmlns:a16="http://schemas.microsoft.com/office/drawing/2014/main" id="{834B6D1D-F8D2-4ED7-97CF-8D129E9C91CC}"/>
              </a:ext>
            </a:extLst>
          </p:cNvPr>
          <p:cNvSpPr txBox="1">
            <a:spLocks/>
          </p:cNvSpPr>
          <p:nvPr/>
        </p:nvSpPr>
        <p:spPr>
          <a:xfrm>
            <a:off x="8610600" y="654886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01D787-C920-44E0-BCB1-74CF845A2AEC}" type="slidenum">
              <a:rPr lang="en-US" smtClean="0"/>
              <a:pPr/>
              <a:t>33</a:t>
            </a:fld>
            <a:endParaRPr lang="en-US"/>
          </a:p>
        </p:txBody>
      </p:sp>
      <p:sp>
        <p:nvSpPr>
          <p:cNvPr id="5" name="TextBox 4">
            <a:extLst>
              <a:ext uri="{FF2B5EF4-FFF2-40B4-BE49-F238E27FC236}">
                <a16:creationId xmlns:a16="http://schemas.microsoft.com/office/drawing/2014/main" id="{F0A89B30-D955-4F90-8D95-B4AB2CC67C67}"/>
              </a:ext>
            </a:extLst>
          </p:cNvPr>
          <p:cNvSpPr txBox="1"/>
          <p:nvPr/>
        </p:nvSpPr>
        <p:spPr>
          <a:xfrm>
            <a:off x="1204599" y="1614678"/>
            <a:ext cx="6957063" cy="523220"/>
          </a:xfrm>
          <a:prstGeom prst="rect">
            <a:avLst/>
          </a:prstGeom>
          <a:solidFill>
            <a:schemeClr val="accent1">
              <a:lumMod val="40000"/>
              <a:lumOff val="60000"/>
            </a:schemeClr>
          </a:solidFill>
        </p:spPr>
        <p:txBody>
          <a:bodyPr wrap="square" rtlCol="0">
            <a:spAutoFit/>
          </a:bodyPr>
          <a:lstStyle/>
          <a:p>
            <a:r>
              <a:rPr lang="en-US" sz="2800" b="1">
                <a:latin typeface="Arial" panose="020B0604020202020204" pitchFamily="34" charset="0"/>
                <a:cs typeface="Arial" panose="020B0604020202020204" pitchFamily="34" charset="0"/>
              </a:rPr>
              <a:t>Completed all BrightPath Activities </a:t>
            </a:r>
          </a:p>
        </p:txBody>
      </p:sp>
      <p:sp>
        <p:nvSpPr>
          <p:cNvPr id="7" name="TextBox 6">
            <a:extLst>
              <a:ext uri="{FF2B5EF4-FFF2-40B4-BE49-F238E27FC236}">
                <a16:creationId xmlns:a16="http://schemas.microsoft.com/office/drawing/2014/main" id="{56DEC6C0-7B24-4CB3-9449-1C376392650C}"/>
              </a:ext>
            </a:extLst>
          </p:cNvPr>
          <p:cNvSpPr txBox="1"/>
          <p:nvPr/>
        </p:nvSpPr>
        <p:spPr>
          <a:xfrm>
            <a:off x="1204599" y="2328939"/>
            <a:ext cx="9369757" cy="3477875"/>
          </a:xfrm>
          <a:prstGeom prst="rect">
            <a:avLst/>
          </a:prstGeom>
          <a:noFill/>
        </p:spPr>
        <p:txBody>
          <a:bodyPr wrap="square" numCol="2" rtlCol="0">
            <a:spAutoFit/>
          </a:bodyPr>
          <a:lstStyle/>
          <a:p>
            <a:r>
              <a:rPr lang="en-US" sz="2000" b="1">
                <a:latin typeface="Arial" panose="020B0604020202020204" pitchFamily="34" charset="0"/>
                <a:cs typeface="Arial" panose="020B0604020202020204" pitchFamily="34" charset="0"/>
              </a:rPr>
              <a:t>Agriculture Food &amp; Forestry </a:t>
            </a:r>
          </a:p>
          <a:p>
            <a:r>
              <a:rPr lang="en-US" sz="2000" b="1">
                <a:latin typeface="Arial" panose="020B0604020202020204" pitchFamily="34" charset="0"/>
                <a:cs typeface="Arial" panose="020B0604020202020204" pitchFamily="34" charset="0"/>
              </a:rPr>
              <a:t>Banking Department </a:t>
            </a:r>
          </a:p>
          <a:p>
            <a:r>
              <a:rPr lang="en-US" sz="2000" b="1">
                <a:latin typeface="Arial" panose="020B0604020202020204" pitchFamily="34" charset="0"/>
                <a:cs typeface="Arial" panose="020B0604020202020204" pitchFamily="34" charset="0"/>
              </a:rPr>
              <a:t>Career &amp; Technology Education</a:t>
            </a:r>
          </a:p>
          <a:p>
            <a:r>
              <a:rPr lang="en-US" sz="2000" b="1">
                <a:latin typeface="Arial" panose="020B0604020202020204" pitchFamily="34" charset="0"/>
                <a:cs typeface="Arial" panose="020B0604020202020204" pitchFamily="34" charset="0"/>
              </a:rPr>
              <a:t>Chief Medical Examiner</a:t>
            </a:r>
          </a:p>
          <a:p>
            <a:r>
              <a:rPr lang="en-US" sz="2000" b="1">
                <a:latin typeface="Arial" panose="020B0604020202020204" pitchFamily="34" charset="0"/>
                <a:cs typeface="Arial" panose="020B0604020202020204" pitchFamily="34" charset="0"/>
              </a:rPr>
              <a:t>Commerce Department</a:t>
            </a:r>
          </a:p>
          <a:p>
            <a:r>
              <a:rPr lang="en-US" sz="2000" b="1">
                <a:latin typeface="Arial" panose="020B0604020202020204" pitchFamily="34" charset="0"/>
                <a:cs typeface="Arial" panose="020B0604020202020204" pitchFamily="34" charset="0"/>
              </a:rPr>
              <a:t>Conservation Commission</a:t>
            </a:r>
          </a:p>
          <a:p>
            <a:r>
              <a:rPr lang="en-US" sz="2000" b="1">
                <a:latin typeface="Arial" panose="020B0604020202020204" pitchFamily="34" charset="0"/>
                <a:cs typeface="Arial" panose="020B0604020202020204" pitchFamily="34" charset="0"/>
              </a:rPr>
              <a:t>Consumer Credit Commission</a:t>
            </a:r>
          </a:p>
          <a:p>
            <a:r>
              <a:rPr lang="en-US" sz="2000" b="1">
                <a:latin typeface="Arial" panose="020B0604020202020204" pitchFamily="34" charset="0"/>
                <a:cs typeface="Arial" panose="020B0604020202020204" pitchFamily="34" charset="0"/>
              </a:rPr>
              <a:t>Corporate Commission </a:t>
            </a:r>
          </a:p>
          <a:p>
            <a:r>
              <a:rPr lang="en-US" sz="2000" b="1">
                <a:latin typeface="Arial" panose="020B0604020202020204" pitchFamily="34" charset="0"/>
                <a:cs typeface="Arial" panose="020B0604020202020204" pitchFamily="34" charset="0"/>
              </a:rPr>
              <a:t>Corrections Department</a:t>
            </a:r>
          </a:p>
          <a:p>
            <a:r>
              <a:rPr lang="en-US" sz="2000" b="1">
                <a:latin typeface="Arial" panose="020B0604020202020204" pitchFamily="34" charset="0"/>
                <a:cs typeface="Arial" panose="020B0604020202020204" pitchFamily="34" charset="0"/>
              </a:rPr>
              <a:t>Educational Quality &amp; Accountability  </a:t>
            </a:r>
          </a:p>
          <a:p>
            <a:r>
              <a:rPr lang="en-US" sz="2000" b="1">
                <a:latin typeface="Arial" panose="020B0604020202020204" pitchFamily="34" charset="0"/>
                <a:cs typeface="Arial" panose="020B0604020202020204" pitchFamily="34" charset="0"/>
              </a:rPr>
              <a:t>Educational Television Authority</a:t>
            </a:r>
          </a:p>
          <a:p>
            <a:r>
              <a:rPr lang="en-US" sz="2000" b="1">
                <a:latin typeface="Arial" panose="020B0604020202020204" pitchFamily="34" charset="0"/>
                <a:cs typeface="Arial" panose="020B0604020202020204" pitchFamily="34" charset="0"/>
              </a:rPr>
              <a:t>Emergency Management Department</a:t>
            </a:r>
          </a:p>
          <a:p>
            <a:r>
              <a:rPr lang="en-US" sz="2000" b="1">
                <a:latin typeface="Arial" panose="020B0604020202020204" pitchFamily="34" charset="0"/>
                <a:cs typeface="Arial" panose="020B0604020202020204" pitchFamily="34" charset="0"/>
              </a:rPr>
              <a:t>Employment Security Commission</a:t>
            </a:r>
          </a:p>
          <a:p>
            <a:r>
              <a:rPr lang="en-US" sz="2000" b="1">
                <a:latin typeface="Arial" panose="020B0604020202020204" pitchFamily="34" charset="0"/>
                <a:cs typeface="Arial" panose="020B0604020202020204" pitchFamily="34" charset="0"/>
              </a:rPr>
              <a:t>JD McCarty Center</a:t>
            </a:r>
          </a:p>
          <a:p>
            <a:r>
              <a:rPr lang="en-US" sz="2000" b="1">
                <a:latin typeface="Arial" panose="020B0604020202020204" pitchFamily="34" charset="0"/>
                <a:cs typeface="Arial" panose="020B0604020202020204" pitchFamily="34" charset="0"/>
              </a:rPr>
              <a:t>Public Employees Retirement System</a:t>
            </a:r>
          </a:p>
          <a:p>
            <a:r>
              <a:rPr lang="en-US" sz="2000" b="1">
                <a:latin typeface="Arial" panose="020B0604020202020204" pitchFamily="34" charset="0"/>
                <a:cs typeface="Arial" panose="020B0604020202020204" pitchFamily="34" charset="0"/>
              </a:rPr>
              <a:t>Rehabilitation Services Department</a:t>
            </a:r>
          </a:p>
          <a:p>
            <a:r>
              <a:rPr lang="en-US" sz="2000" b="1">
                <a:latin typeface="Arial" panose="020B0604020202020204" pitchFamily="34" charset="0"/>
                <a:cs typeface="Arial" panose="020B0604020202020204" pitchFamily="34" charset="0"/>
              </a:rPr>
              <a:t>Secretary of State</a:t>
            </a:r>
          </a:p>
          <a:p>
            <a:r>
              <a:rPr lang="en-US" sz="2000" b="1">
                <a:latin typeface="Arial" panose="020B0604020202020204" pitchFamily="34" charset="0"/>
                <a:cs typeface="Arial" panose="020B0604020202020204" pitchFamily="34" charset="0"/>
              </a:rPr>
              <a:t>Tax Commission</a:t>
            </a:r>
          </a:p>
          <a:p>
            <a:r>
              <a:rPr lang="en-US" sz="2000" b="1">
                <a:latin typeface="Arial" panose="020B0604020202020204" pitchFamily="34" charset="0"/>
                <a:cs typeface="Arial" panose="020B0604020202020204" pitchFamily="34" charset="0"/>
              </a:rPr>
              <a:t>Tourism &amp; Recreation</a:t>
            </a:r>
          </a:p>
          <a:p>
            <a:r>
              <a:rPr lang="en-US" sz="2000" b="1">
                <a:latin typeface="Arial" panose="020B0604020202020204" pitchFamily="34" charset="0"/>
                <a:cs typeface="Arial" panose="020B0604020202020204" pitchFamily="34" charset="0"/>
              </a:rPr>
              <a:t>Transportation Department</a:t>
            </a:r>
          </a:p>
          <a:p>
            <a:r>
              <a:rPr lang="en-US" sz="2000" b="1">
                <a:latin typeface="Arial" panose="020B0604020202020204" pitchFamily="34" charset="0"/>
                <a:cs typeface="Arial" panose="020B0604020202020204" pitchFamily="34" charset="0"/>
              </a:rPr>
              <a:t>Turnpike Authority</a:t>
            </a:r>
          </a:p>
        </p:txBody>
      </p:sp>
    </p:spTree>
    <p:extLst>
      <p:ext uri="{BB962C8B-B14F-4D97-AF65-F5344CB8AC3E}">
        <p14:creationId xmlns:p14="http://schemas.microsoft.com/office/powerpoint/2010/main" val="18385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DC8E22-32D2-44AD-B8AA-40202B3FBED7}"/>
              </a:ext>
            </a:extLst>
          </p:cNvPr>
          <p:cNvSpPr/>
          <p:nvPr/>
        </p:nvSpPr>
        <p:spPr>
          <a:xfrm>
            <a:off x="2709682" y="2716646"/>
            <a:ext cx="6772637" cy="1920526"/>
          </a:xfrm>
          <a:prstGeom prst="rect">
            <a:avLst/>
          </a:prstGeom>
        </p:spPr>
        <p:txBody>
          <a:bodyPr wrap="square">
            <a:spAutoFit/>
          </a:bodyPr>
          <a:lstStyle/>
          <a:p>
            <a:pPr algn="ctr" defTabSz="914400">
              <a:lnSpc>
                <a:spcPct val="90000"/>
              </a:lnSpc>
              <a:spcBef>
                <a:spcPct val="0"/>
              </a:spcBef>
              <a:spcAft>
                <a:spcPts val="600"/>
              </a:spcAft>
            </a:pPr>
            <a:r>
              <a:rPr lang="en-US" sz="6600">
                <a:latin typeface="Arial" panose="020B0604020202020204" pitchFamily="34" charset="0"/>
                <a:cs typeface="Arial" panose="020B0604020202020204" pitchFamily="34" charset="0"/>
              </a:rPr>
              <a:t>What questions do you have?</a:t>
            </a:r>
          </a:p>
        </p:txBody>
      </p:sp>
      <p:sp>
        <p:nvSpPr>
          <p:cNvPr id="5" name="Slide Number Placeholder 5">
            <a:extLst>
              <a:ext uri="{FF2B5EF4-FFF2-40B4-BE49-F238E27FC236}">
                <a16:creationId xmlns:a16="http://schemas.microsoft.com/office/drawing/2014/main" id="{75F95D61-058A-4600-8257-3F280005530E}"/>
              </a:ext>
            </a:extLst>
          </p:cNvPr>
          <p:cNvSpPr txBox="1">
            <a:spLocks/>
          </p:cNvSpPr>
          <p:nvPr/>
        </p:nvSpPr>
        <p:spPr>
          <a:xfrm>
            <a:off x="8610600" y="654886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01D787-C920-44E0-BCB1-74CF845A2AEC}" type="slidenum">
              <a:rPr lang="en-US" smtClean="0"/>
              <a:pPr/>
              <a:t>34</a:t>
            </a:fld>
            <a:endParaRPr lang="en-US"/>
          </a:p>
        </p:txBody>
      </p:sp>
      <p:sp>
        <p:nvSpPr>
          <p:cNvPr id="7" name="Title 6">
            <a:extLst>
              <a:ext uri="{FF2B5EF4-FFF2-40B4-BE49-F238E27FC236}">
                <a16:creationId xmlns:a16="http://schemas.microsoft.com/office/drawing/2014/main" id="{E80E7BA9-8CF1-448D-82B7-A7BD8D0981CF}"/>
              </a:ext>
            </a:extLst>
          </p:cNvPr>
          <p:cNvSpPr>
            <a:spLocks noGrp="1"/>
          </p:cNvSpPr>
          <p:nvPr>
            <p:ph type="title"/>
          </p:nvPr>
        </p:nvSpPr>
        <p:spPr/>
        <p:txBody>
          <a:bodyPr/>
          <a:lstStyle/>
          <a:p>
            <a:r>
              <a:rPr lang="en-US"/>
              <a:t>Q&amp;A</a:t>
            </a:r>
          </a:p>
        </p:txBody>
      </p:sp>
    </p:spTree>
    <p:extLst>
      <p:ext uri="{BB962C8B-B14F-4D97-AF65-F5344CB8AC3E}">
        <p14:creationId xmlns:p14="http://schemas.microsoft.com/office/powerpoint/2010/main" val="1406526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998AD-B683-4848-8091-85B730E53A09}"/>
              </a:ext>
            </a:extLst>
          </p:cNvPr>
          <p:cNvSpPr>
            <a:spLocks noGrp="1"/>
          </p:cNvSpPr>
          <p:nvPr>
            <p:ph type="title"/>
          </p:nvPr>
        </p:nvSpPr>
        <p:spPr/>
        <p:txBody>
          <a:bodyPr/>
          <a:lstStyle/>
          <a:p>
            <a:r>
              <a:rPr lang="en-US"/>
              <a:t>Appendix</a:t>
            </a:r>
          </a:p>
        </p:txBody>
      </p:sp>
      <p:sp>
        <p:nvSpPr>
          <p:cNvPr id="3" name="Text Placeholder 2">
            <a:extLst>
              <a:ext uri="{FF2B5EF4-FFF2-40B4-BE49-F238E27FC236}">
                <a16:creationId xmlns:a16="http://schemas.microsoft.com/office/drawing/2014/main" id="{C37632B1-9114-467C-8424-82157E4FDE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11721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04EA7B2-F338-4ADE-AE86-04569EC2E765}"/>
              </a:ext>
            </a:extLst>
          </p:cNvPr>
          <p:cNvSpPr txBox="1">
            <a:spLocks/>
          </p:cNvSpPr>
          <p:nvPr/>
        </p:nvSpPr>
        <p:spPr>
          <a:xfrm>
            <a:off x="484718" y="6624591"/>
            <a:ext cx="456577" cy="213088"/>
          </a:xfrm>
          <a:prstGeom prst="rect">
            <a:avLst/>
          </a:prstGeom>
        </p:spPr>
        <p:txBody>
          <a:bodyPr vert="horz" lIns="0" tIns="0" rIns="0" bIns="0" rtlCol="0" anchor="ctr" anchorCtr="0"/>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D86176-D6A4-43D8-BE13-F18245AD9D39}" type="slidenum">
              <a:rPr lang="en-US" smtClean="0">
                <a:latin typeface="Arial" panose="020B0604020202020204" pitchFamily="34" charset="0"/>
                <a:cs typeface="Arial" panose="020B0604020202020204" pitchFamily="34" charset="0"/>
              </a:rPr>
              <a:pPr/>
              <a:t>36</a:t>
            </a:fld>
            <a:endParaRPr lang="en-US">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1040525" y="2819147"/>
          <a:ext cx="8661581" cy="1910140"/>
        </p:xfrm>
        <a:graphic>
          <a:graphicData uri="http://schemas.openxmlformats.org/drawingml/2006/table">
            <a:tbl>
              <a:tblPr firstRow="1" bandRow="1">
                <a:tableStyleId>{F2DE63D5-997A-4646-A377-4702673A728D}</a:tableStyleId>
              </a:tblPr>
              <a:tblGrid>
                <a:gridCol w="586483">
                  <a:extLst>
                    <a:ext uri="{9D8B030D-6E8A-4147-A177-3AD203B41FA5}">
                      <a16:colId xmlns:a16="http://schemas.microsoft.com/office/drawing/2014/main" val="20000"/>
                    </a:ext>
                  </a:extLst>
                </a:gridCol>
                <a:gridCol w="8075098">
                  <a:extLst>
                    <a:ext uri="{9D8B030D-6E8A-4147-A177-3AD203B41FA5}">
                      <a16:colId xmlns:a16="http://schemas.microsoft.com/office/drawing/2014/main" val="20001"/>
                    </a:ext>
                  </a:extLst>
                </a:gridCol>
              </a:tblGrid>
              <a:tr h="355660">
                <a:tc>
                  <a:txBody>
                    <a:bodyPr/>
                    <a:lstStyle/>
                    <a:p>
                      <a:pPr algn="ctr"/>
                      <a:r>
                        <a:rPr lang="en-US" sz="1400">
                          <a:latin typeface="Arial"/>
                          <a:cs typeface="Arial"/>
                        </a:rPr>
                        <a:t>#</a:t>
                      </a:r>
                      <a:endParaRPr lang="en-CA" sz="1400">
                        <a:latin typeface="Arial"/>
                        <a:cs typeface="Arial"/>
                      </a:endParaRPr>
                    </a:p>
                  </a:txBody>
                  <a:tcPr anchor="ctr">
                    <a:solidFill>
                      <a:schemeClr val="accent1"/>
                    </a:solidFill>
                  </a:tcPr>
                </a:tc>
                <a:tc>
                  <a:txBody>
                    <a:bodyPr/>
                    <a:lstStyle/>
                    <a:p>
                      <a:pPr algn="l"/>
                      <a:r>
                        <a:rPr lang="en-US" sz="1400">
                          <a:solidFill>
                            <a:schemeClr val="bg1"/>
                          </a:solidFill>
                          <a:latin typeface="Arial"/>
                          <a:cs typeface="Arial"/>
                        </a:rPr>
                        <a:t>Question</a:t>
                      </a:r>
                      <a:endParaRPr lang="en-CA" sz="1400">
                        <a:solidFill>
                          <a:schemeClr val="bg1"/>
                        </a:solidFill>
                        <a:latin typeface="Arial"/>
                        <a:cs typeface="Arial"/>
                      </a:endParaRPr>
                    </a:p>
                  </a:txBody>
                  <a:tcPr anchor="ctr">
                    <a:lnR w="12700" cap="flat" cmpd="sng" algn="ctr">
                      <a:solidFill>
                        <a:schemeClr val="bg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518160">
                <a:tc gridSpan="2">
                  <a:txBody>
                    <a:bodyPr/>
                    <a:lstStyle/>
                    <a:p>
                      <a:pPr algn="l"/>
                      <a:r>
                        <a:rPr lang="en-CA" sz="1400" b="1">
                          <a:solidFill>
                            <a:schemeClr val="tx1"/>
                          </a:solidFill>
                          <a:latin typeface="Arial"/>
                          <a:cs typeface="Arial"/>
                        </a:rPr>
                        <a:t>Demographics</a:t>
                      </a:r>
                      <a:r>
                        <a:rPr lang="en-CA" sz="1400" b="0">
                          <a:solidFill>
                            <a:schemeClr val="tx1"/>
                          </a:solidFill>
                          <a:latin typeface="Arial"/>
                          <a:cs typeface="Arial"/>
                        </a:rPr>
                        <a:t>: Agency affiliation and role within agency</a:t>
                      </a:r>
                    </a:p>
                  </a:txBody>
                  <a:tcPr anchor="ctr">
                    <a:lnR w="12700" cap="flat" cmpd="sng" algn="ctr">
                      <a:solidFill>
                        <a:schemeClr val="accent3"/>
                      </a:solidFill>
                      <a:prstDash val="solid"/>
                      <a:round/>
                      <a:headEnd type="none" w="med" len="med"/>
                      <a:tailEnd type="none" w="med" len="med"/>
                    </a:lnR>
                  </a:tcPr>
                </a:tc>
                <a:tc hMerge="1">
                  <a:txBody>
                    <a:bodyPr/>
                    <a:lstStyle/>
                    <a:p>
                      <a:pPr lvl="0"/>
                      <a:endParaRPr lang="en-US" sz="1400" kern="1200">
                        <a:solidFill>
                          <a:schemeClr val="tx1"/>
                        </a:solidFill>
                        <a:effectLst/>
                        <a:latin typeface="+mn-lt"/>
                        <a:ea typeface="+mn-ea"/>
                        <a:cs typeface="+mn-cs"/>
                      </a:endParaRPr>
                    </a:p>
                  </a:txBody>
                  <a:tcPr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519637278"/>
                  </a:ext>
                </a:extLst>
              </a:tr>
              <a:tr h="518160">
                <a:tc>
                  <a:txBody>
                    <a:bodyPr/>
                    <a:lstStyle/>
                    <a:p>
                      <a:pPr algn="ctr"/>
                      <a:r>
                        <a:rPr lang="en-US" sz="1400" b="0">
                          <a:solidFill>
                            <a:schemeClr val="tx1"/>
                          </a:solidFill>
                          <a:latin typeface="Arial"/>
                          <a:cs typeface="Arial"/>
                        </a:rPr>
                        <a:t>1</a:t>
                      </a:r>
                      <a:endParaRPr lang="en-CA" sz="1400" b="0">
                        <a:solidFill>
                          <a:schemeClr val="tx1"/>
                        </a:solidFill>
                        <a:latin typeface="Arial"/>
                        <a:cs typeface="Arial"/>
                      </a:endParaRPr>
                    </a:p>
                  </a:txBody>
                  <a:tcPr anchor="ctr"/>
                </a:tc>
                <a:tc>
                  <a:txBody>
                    <a:bodyPr/>
                    <a:lstStyle/>
                    <a:p>
                      <a:pPr lvl="0"/>
                      <a:r>
                        <a:rPr lang="en-US" sz="1400" b="0" i="0" kern="1200">
                          <a:solidFill>
                            <a:schemeClr val="tx1"/>
                          </a:solidFill>
                          <a:effectLst/>
                          <a:latin typeface="Arial"/>
                          <a:ea typeface="+mn-ea"/>
                          <a:cs typeface="Arial"/>
                        </a:rPr>
                        <a:t>I feel that State of Oklahoma leadership is transparent about the changes that will take place as a result of the Workday implementation. </a:t>
                      </a:r>
                      <a:endParaRPr lang="en-US" sz="1400" kern="1200">
                        <a:solidFill>
                          <a:schemeClr val="tx1"/>
                        </a:solidFill>
                        <a:effectLst/>
                        <a:latin typeface="Arial"/>
                        <a:ea typeface="+mn-ea"/>
                        <a:cs typeface="Arial"/>
                      </a:endParaRPr>
                    </a:p>
                  </a:txBody>
                  <a:tcPr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1"/>
                  </a:ext>
                </a:extLst>
              </a:tr>
              <a:tr h="518160">
                <a:tc>
                  <a:txBody>
                    <a:bodyPr/>
                    <a:lstStyle/>
                    <a:p>
                      <a:pPr algn="ctr"/>
                      <a:r>
                        <a:rPr lang="en-US" sz="1400" b="0">
                          <a:latin typeface="Arial"/>
                          <a:cs typeface="Arial"/>
                        </a:rPr>
                        <a:t>2</a:t>
                      </a:r>
                      <a:endParaRPr lang="en-CA" sz="1400" b="0">
                        <a:latin typeface="Arial"/>
                        <a:cs typeface="Arial"/>
                      </a:endParaRPr>
                    </a:p>
                  </a:txBody>
                  <a:tcPr anchor="ctr"/>
                </a:tc>
                <a:tc>
                  <a:txBody>
                    <a:bodyPr/>
                    <a:lstStyle/>
                    <a:p>
                      <a:pPr lvl="0"/>
                      <a:r>
                        <a:rPr lang="en-US" sz="1400" b="0" i="0" kern="1200">
                          <a:solidFill>
                            <a:schemeClr val="tx1"/>
                          </a:solidFill>
                          <a:effectLst/>
                          <a:latin typeface="Arial"/>
                          <a:ea typeface="+mn-ea"/>
                          <a:cs typeface="Arial"/>
                        </a:rPr>
                        <a:t>I believe that my agency leadership is supportive of the BrightPath project’s work to implement a new human capital management system (HCM), Workday, at the State of Oklahoma.</a:t>
                      </a:r>
                      <a:endParaRPr lang="en-US" sz="1400" i="1" kern="1200">
                        <a:solidFill>
                          <a:schemeClr val="tx1"/>
                        </a:solidFill>
                        <a:effectLst/>
                        <a:latin typeface="Arial"/>
                        <a:ea typeface="+mn-ea"/>
                        <a:cs typeface="Arial"/>
                      </a:endParaRPr>
                    </a:p>
                  </a:txBody>
                  <a:tcPr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2"/>
                  </a:ext>
                </a:extLst>
              </a:tr>
            </a:tbl>
          </a:graphicData>
        </a:graphic>
      </p:graphicFrame>
      <p:sp>
        <p:nvSpPr>
          <p:cNvPr id="8" name="Rectangle 7"/>
          <p:cNvSpPr/>
          <p:nvPr/>
        </p:nvSpPr>
        <p:spPr>
          <a:xfrm>
            <a:off x="1040525" y="1914229"/>
            <a:ext cx="3017520" cy="82296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CA" sz="1200" i="1">
                <a:solidFill>
                  <a:schemeClr val="tx1"/>
                </a:solidFill>
                <a:latin typeface="Arial"/>
                <a:cs typeface="Arial"/>
              </a:rPr>
              <a:t>Responses are evaluated on a Likert Scale from 1 to 5:</a:t>
            </a:r>
            <a:endParaRPr lang="en-US" sz="1200" i="1">
              <a:solidFill>
                <a:schemeClr val="tx1"/>
              </a:solidFill>
              <a:latin typeface="Arial"/>
              <a:cs typeface="Arial"/>
            </a:endParaRPr>
          </a:p>
        </p:txBody>
      </p:sp>
      <p:graphicFrame>
        <p:nvGraphicFramePr>
          <p:cNvPr id="9" name="Table 8"/>
          <p:cNvGraphicFramePr>
            <a:graphicFrameLocks noGrp="1"/>
          </p:cNvGraphicFramePr>
          <p:nvPr/>
        </p:nvGraphicFramePr>
        <p:xfrm>
          <a:off x="4123343" y="1914229"/>
          <a:ext cx="5578763" cy="822960"/>
        </p:xfrm>
        <a:graphic>
          <a:graphicData uri="http://schemas.openxmlformats.org/drawingml/2006/table">
            <a:tbl>
              <a:tblPr firstRow="1" bandRow="1">
                <a:tableStyleId>{F5AB1C69-6EDB-4FF4-983F-18BD219EF322}</a:tableStyleId>
              </a:tblPr>
              <a:tblGrid>
                <a:gridCol w="1187738">
                  <a:extLst>
                    <a:ext uri="{9D8B030D-6E8A-4147-A177-3AD203B41FA5}">
                      <a16:colId xmlns:a16="http://schemas.microsoft.com/office/drawing/2014/main" val="20000"/>
                    </a:ext>
                  </a:extLst>
                </a:gridCol>
                <a:gridCol w="1133748">
                  <a:extLst>
                    <a:ext uri="{9D8B030D-6E8A-4147-A177-3AD203B41FA5}">
                      <a16:colId xmlns:a16="http://schemas.microsoft.com/office/drawing/2014/main" val="20001"/>
                    </a:ext>
                  </a:extLst>
                </a:gridCol>
                <a:gridCol w="1043769">
                  <a:extLst>
                    <a:ext uri="{9D8B030D-6E8A-4147-A177-3AD203B41FA5}">
                      <a16:colId xmlns:a16="http://schemas.microsoft.com/office/drawing/2014/main" val="20002"/>
                    </a:ext>
                  </a:extLst>
                </a:gridCol>
                <a:gridCol w="1187735">
                  <a:extLst>
                    <a:ext uri="{9D8B030D-6E8A-4147-A177-3AD203B41FA5}">
                      <a16:colId xmlns:a16="http://schemas.microsoft.com/office/drawing/2014/main" val="20003"/>
                    </a:ext>
                  </a:extLst>
                </a:gridCol>
                <a:gridCol w="1025773">
                  <a:extLst>
                    <a:ext uri="{9D8B030D-6E8A-4147-A177-3AD203B41FA5}">
                      <a16:colId xmlns:a16="http://schemas.microsoft.com/office/drawing/2014/main" val="20004"/>
                    </a:ext>
                  </a:extLst>
                </a:gridCol>
              </a:tblGrid>
              <a:tr h="427931">
                <a:tc>
                  <a:txBody>
                    <a:bodyPr/>
                    <a:lstStyle/>
                    <a:p>
                      <a:pPr algn="ctr"/>
                      <a:r>
                        <a:rPr lang="en-US" sz="1000">
                          <a:latin typeface="Arial" panose="020B0604020202020204" pitchFamily="34" charset="0"/>
                          <a:cs typeface="Arial" panose="020B0604020202020204" pitchFamily="34" charset="0"/>
                        </a:rPr>
                        <a:t>Strongly Disagree</a:t>
                      </a:r>
                      <a:endParaRPr lang="en-US" sz="1000">
                        <a:latin typeface="Arial" panose="020B0604020202020204" pitchFamily="34" charset="0"/>
                        <a:ea typeface="Verdana" pitchFamily="34" charset="0"/>
                        <a:cs typeface="Arial" panose="020B0604020202020204" pitchFamily="34" charset="0"/>
                      </a:endParaRPr>
                    </a:p>
                  </a:txBody>
                  <a:tcPr marL="91434" marR="91434" marT="45688" marB="45688" anchor="ctr">
                    <a:solidFill>
                      <a:schemeClr val="tx1"/>
                    </a:solidFill>
                  </a:tcPr>
                </a:tc>
                <a:tc>
                  <a:txBody>
                    <a:bodyPr/>
                    <a:lstStyle/>
                    <a:p>
                      <a:pPr algn="ctr"/>
                      <a:r>
                        <a:rPr lang="en-US" sz="1000">
                          <a:latin typeface="Arial" panose="020B0604020202020204" pitchFamily="34" charset="0"/>
                          <a:cs typeface="Arial" panose="020B0604020202020204" pitchFamily="34" charset="0"/>
                        </a:rPr>
                        <a:t>Somewhat Disagree</a:t>
                      </a:r>
                      <a:endParaRPr lang="en-US" sz="1000">
                        <a:latin typeface="Arial" panose="020B0604020202020204" pitchFamily="34" charset="0"/>
                        <a:ea typeface="Verdana" pitchFamily="34" charset="0"/>
                        <a:cs typeface="Arial" panose="020B0604020202020204" pitchFamily="34" charset="0"/>
                      </a:endParaRPr>
                    </a:p>
                  </a:txBody>
                  <a:tcPr marL="91434" marR="91434" marT="45688" marB="45688" anchor="ctr">
                    <a:solidFill>
                      <a:schemeClr val="tx1"/>
                    </a:solidFill>
                  </a:tcPr>
                </a:tc>
                <a:tc>
                  <a:txBody>
                    <a:bodyPr/>
                    <a:lstStyle/>
                    <a:p>
                      <a:pPr algn="ctr"/>
                      <a:r>
                        <a:rPr lang="en-US" sz="1000">
                          <a:latin typeface="Arial" panose="020B0604020202020204" pitchFamily="34" charset="0"/>
                          <a:cs typeface="Arial" panose="020B0604020202020204" pitchFamily="34" charset="0"/>
                        </a:rPr>
                        <a:t>Neither Agree nor Disagree</a:t>
                      </a:r>
                      <a:endParaRPr lang="en-US" sz="1000">
                        <a:latin typeface="Arial" panose="020B0604020202020204" pitchFamily="34" charset="0"/>
                        <a:ea typeface="Verdana" pitchFamily="34" charset="0"/>
                        <a:cs typeface="Arial" panose="020B0604020202020204" pitchFamily="34" charset="0"/>
                      </a:endParaRPr>
                    </a:p>
                  </a:txBody>
                  <a:tcPr marL="91434" marR="91434" marT="45688" marB="45688" anchor="ctr">
                    <a:solidFill>
                      <a:schemeClr val="tx1"/>
                    </a:solidFill>
                  </a:tcPr>
                </a:tc>
                <a:tc>
                  <a:txBody>
                    <a:bodyPr/>
                    <a:lstStyle/>
                    <a:p>
                      <a:pPr algn="ctr"/>
                      <a:r>
                        <a:rPr lang="en-US" sz="1000">
                          <a:latin typeface="Arial" panose="020B0604020202020204" pitchFamily="34" charset="0"/>
                          <a:cs typeface="Arial" panose="020B0604020202020204" pitchFamily="34" charset="0"/>
                        </a:rPr>
                        <a:t>Somewhat Agree</a:t>
                      </a:r>
                      <a:endParaRPr lang="en-US" sz="1000">
                        <a:latin typeface="Arial" panose="020B0604020202020204" pitchFamily="34" charset="0"/>
                        <a:ea typeface="Verdana" pitchFamily="34" charset="0"/>
                        <a:cs typeface="Arial" panose="020B0604020202020204" pitchFamily="34" charset="0"/>
                      </a:endParaRPr>
                    </a:p>
                  </a:txBody>
                  <a:tcPr marL="91434" marR="91434" marT="45688" marB="45688" anchor="ctr">
                    <a:solidFill>
                      <a:schemeClr val="tx1"/>
                    </a:solidFill>
                  </a:tcPr>
                </a:tc>
                <a:tc>
                  <a:txBody>
                    <a:bodyPr/>
                    <a:lstStyle/>
                    <a:p>
                      <a:pPr algn="ctr"/>
                      <a:r>
                        <a:rPr lang="en-US" sz="1000">
                          <a:latin typeface="Arial" panose="020B0604020202020204" pitchFamily="34" charset="0"/>
                          <a:cs typeface="Arial" panose="020B0604020202020204" pitchFamily="34" charset="0"/>
                        </a:rPr>
                        <a:t>Strongly Agree</a:t>
                      </a:r>
                      <a:endParaRPr lang="en-US" sz="1000">
                        <a:latin typeface="Arial" panose="020B0604020202020204" pitchFamily="34" charset="0"/>
                        <a:ea typeface="Verdana" pitchFamily="34" charset="0"/>
                        <a:cs typeface="Arial" panose="020B0604020202020204" pitchFamily="34" charset="0"/>
                      </a:endParaRPr>
                    </a:p>
                  </a:txBody>
                  <a:tcPr marL="91434" marR="91434" marT="45688" marB="45688" anchor="ctr">
                    <a:solidFill>
                      <a:schemeClr val="tx1"/>
                    </a:solidFill>
                  </a:tcPr>
                </a:tc>
                <a:extLst>
                  <a:ext uri="{0D108BD9-81ED-4DB2-BD59-A6C34878D82A}">
                    <a16:rowId xmlns:a16="http://schemas.microsoft.com/office/drawing/2014/main" val="10000"/>
                  </a:ext>
                </a:extLst>
              </a:tr>
              <a:tr h="395029">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latin typeface="Arial" panose="020B0604020202020204" pitchFamily="34" charset="0"/>
                          <a:cs typeface="Arial" panose="020B0604020202020204" pitchFamily="34" charset="0"/>
                        </a:rPr>
                        <a:t>1</a:t>
                      </a:r>
                      <a:endParaRPr lang="en-US" sz="1000" b="1">
                        <a:latin typeface="Arial" panose="020B0604020202020204" pitchFamily="34" charset="0"/>
                        <a:ea typeface="Verdana" pitchFamily="34" charset="0"/>
                        <a:cs typeface="Arial" panose="020B0604020202020204" pitchFamily="34" charset="0"/>
                      </a:endParaRPr>
                    </a:p>
                  </a:txBody>
                  <a:tcPr marL="91434" marR="91434" marT="45688" marB="45688"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latin typeface="Arial" panose="020B0604020202020204" pitchFamily="34" charset="0"/>
                          <a:cs typeface="Arial" panose="020B0604020202020204" pitchFamily="34" charset="0"/>
                        </a:rPr>
                        <a:t>2</a:t>
                      </a:r>
                      <a:endParaRPr lang="en-US" sz="1000" b="1">
                        <a:latin typeface="Arial" panose="020B0604020202020204" pitchFamily="34" charset="0"/>
                        <a:ea typeface="Verdana" pitchFamily="34" charset="0"/>
                        <a:cs typeface="Arial" panose="020B0604020202020204" pitchFamily="34" charset="0"/>
                      </a:endParaRPr>
                    </a:p>
                  </a:txBody>
                  <a:tcPr marL="91434" marR="91434" marT="45688" marB="45688"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latin typeface="Arial" panose="020B0604020202020204" pitchFamily="34" charset="0"/>
                          <a:cs typeface="Arial" panose="020B0604020202020204" pitchFamily="34" charset="0"/>
                        </a:rPr>
                        <a:t>3</a:t>
                      </a:r>
                      <a:endParaRPr lang="en-US" sz="1000" b="1">
                        <a:latin typeface="Arial" panose="020B0604020202020204" pitchFamily="34" charset="0"/>
                        <a:ea typeface="Verdana" pitchFamily="34" charset="0"/>
                        <a:cs typeface="Arial" panose="020B0604020202020204" pitchFamily="34" charset="0"/>
                      </a:endParaRPr>
                    </a:p>
                  </a:txBody>
                  <a:tcPr marL="91434" marR="91434" marT="45688" marB="45688"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latin typeface="Arial" panose="020B0604020202020204" pitchFamily="34" charset="0"/>
                          <a:cs typeface="Arial" panose="020B0604020202020204" pitchFamily="34" charset="0"/>
                        </a:rPr>
                        <a:t>4</a:t>
                      </a:r>
                      <a:endParaRPr lang="en-US" sz="1000" b="1">
                        <a:latin typeface="Arial" panose="020B0604020202020204" pitchFamily="34" charset="0"/>
                        <a:ea typeface="Verdana" pitchFamily="34" charset="0"/>
                        <a:cs typeface="Arial" panose="020B0604020202020204" pitchFamily="34" charset="0"/>
                      </a:endParaRPr>
                    </a:p>
                  </a:txBody>
                  <a:tcPr marL="91434" marR="91434" marT="45688" marB="45688"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latin typeface="Arial" panose="020B0604020202020204" pitchFamily="34" charset="0"/>
                          <a:cs typeface="Arial" panose="020B0604020202020204" pitchFamily="34" charset="0"/>
                        </a:rPr>
                        <a:t>5</a:t>
                      </a:r>
                      <a:endParaRPr lang="en-US" sz="1000" b="1">
                        <a:latin typeface="Arial" panose="020B0604020202020204" pitchFamily="34" charset="0"/>
                        <a:ea typeface="Verdana" pitchFamily="34" charset="0"/>
                        <a:cs typeface="Arial" panose="020B0604020202020204" pitchFamily="34" charset="0"/>
                      </a:endParaRPr>
                    </a:p>
                  </a:txBody>
                  <a:tcPr marL="91434" marR="91434" marT="45688" marB="45688" anchor="ct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C147081A-D990-4B9F-8521-DEE09C605C8C}"/>
              </a:ext>
            </a:extLst>
          </p:cNvPr>
          <p:cNvGraphicFramePr>
            <a:graphicFrameLocks noGrp="1"/>
          </p:cNvGraphicFramePr>
          <p:nvPr/>
        </p:nvGraphicFramePr>
        <p:xfrm>
          <a:off x="10056650" y="1915574"/>
          <a:ext cx="1771650" cy="2590227"/>
        </p:xfrm>
        <a:graphic>
          <a:graphicData uri="http://schemas.openxmlformats.org/drawingml/2006/table">
            <a:tbl>
              <a:tblPr/>
              <a:tblGrid>
                <a:gridCol w="1771650">
                  <a:extLst>
                    <a:ext uri="{9D8B030D-6E8A-4147-A177-3AD203B41FA5}">
                      <a16:colId xmlns:a16="http://schemas.microsoft.com/office/drawing/2014/main" val="2034922648"/>
                    </a:ext>
                  </a:extLst>
                </a:gridCol>
              </a:tblGrid>
              <a:tr h="487549">
                <a:tc>
                  <a:txBody>
                    <a:bodyPr/>
                    <a:lstStyle/>
                    <a:p>
                      <a:pPr algn="ctr" fontAlgn="base"/>
                      <a:r>
                        <a:rPr lang="en-US" sz="1200" b="1" i="0" u="none" strike="noStrike">
                          <a:solidFill>
                            <a:schemeClr val="accent1"/>
                          </a:solidFill>
                          <a:effectLst/>
                          <a:latin typeface="Arial" panose="020B0604020202020204" pitchFamily="34" charset="0"/>
                          <a:cs typeface="Arial" panose="020B0604020202020204" pitchFamily="34" charset="0"/>
                        </a:rPr>
                        <a:t>Change Readiness Dimensions</a:t>
                      </a:r>
                      <a:r>
                        <a:rPr lang="en-US" sz="1200" b="1" i="0">
                          <a:solidFill>
                            <a:schemeClr val="accent1"/>
                          </a:solidFill>
                          <a:effectLst/>
                          <a:latin typeface="Arial" panose="020B0604020202020204" pitchFamily="34" charset="0"/>
                          <a:cs typeface="Arial" panose="020B0604020202020204" pitchFamily="34" charset="0"/>
                        </a:rPr>
                        <a:t>​*</a:t>
                      </a:r>
                      <a:endParaRPr lang="en-US" sz="1600" b="1" i="0">
                        <a:solidFill>
                          <a:schemeClr val="accent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572697309"/>
                  </a:ext>
                </a:extLst>
              </a:tr>
              <a:tr h="325033">
                <a:tc>
                  <a:txBody>
                    <a:bodyPr/>
                    <a:lstStyle/>
                    <a:p>
                      <a:pPr algn="ctr" fontAlgn="base"/>
                      <a:r>
                        <a:rPr lang="en-US" sz="1200" b="1" i="0" u="none" strike="noStrike">
                          <a:solidFill>
                            <a:schemeClr val="bg1"/>
                          </a:solidFill>
                          <a:effectLst/>
                          <a:latin typeface="Arial" panose="020B0604020202020204" pitchFamily="34" charset="0"/>
                          <a:cs typeface="Arial" panose="020B0604020202020204" pitchFamily="34" charset="0"/>
                        </a:rPr>
                        <a:t>Leadership</a:t>
                      </a:r>
                      <a:endParaRPr lang="en-US" sz="1600" b="1" i="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accent1"/>
                    </a:solidFill>
                  </a:tcPr>
                </a:tc>
                <a:extLst>
                  <a:ext uri="{0D108BD9-81ED-4DB2-BD59-A6C34878D82A}">
                    <a16:rowId xmlns:a16="http://schemas.microsoft.com/office/drawing/2014/main" val="1570472703"/>
                  </a:ext>
                </a:extLst>
              </a:tr>
              <a:tr h="345347">
                <a:tc>
                  <a:txBody>
                    <a:bodyPr/>
                    <a:lstStyle/>
                    <a:p>
                      <a:pPr algn="ctr" fontAlgn="base"/>
                      <a:r>
                        <a:rPr lang="en-US" sz="1200" b="1" i="0" u="none" strike="noStrike">
                          <a:solidFill>
                            <a:schemeClr val="tx1"/>
                          </a:solidFill>
                          <a:effectLst/>
                          <a:latin typeface="Arial" panose="020B0604020202020204" pitchFamily="34" charset="0"/>
                          <a:cs typeface="Arial" panose="020B0604020202020204" pitchFamily="34" charset="0"/>
                        </a:rPr>
                        <a:t>Awareness</a:t>
                      </a:r>
                      <a:endParaRPr lang="en-US" sz="1600" b="1"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895405232"/>
                  </a:ext>
                </a:extLst>
              </a:tr>
              <a:tr h="325033">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1" i="0">
                          <a:solidFill>
                            <a:schemeClr val="tx1"/>
                          </a:solidFill>
                          <a:effectLst/>
                          <a:latin typeface="Arial" panose="020B0604020202020204" pitchFamily="34" charset="0"/>
                          <a:cs typeface="Arial" panose="020B0604020202020204" pitchFamily="34" charset="0"/>
                        </a:rPr>
                        <a:t>Organization Readiness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384396817"/>
                  </a:ext>
                </a:extLst>
              </a:tr>
              <a:tr h="487549">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1" i="0" u="none" strike="noStrike">
                          <a:solidFill>
                            <a:schemeClr val="tx1"/>
                          </a:solidFill>
                          <a:effectLst/>
                          <a:latin typeface="Arial" panose="020B0604020202020204" pitchFamily="34" charset="0"/>
                          <a:cs typeface="Arial" panose="020B0604020202020204" pitchFamily="34" charset="0"/>
                        </a:rPr>
                        <a:t>Communications</a:t>
                      </a:r>
                      <a:r>
                        <a:rPr lang="en-US" sz="1200" b="1" i="0">
                          <a:solidFill>
                            <a:schemeClr val="tx1"/>
                          </a:solidFill>
                          <a:effectLst/>
                          <a:latin typeface="Arial" panose="020B0604020202020204" pitchFamily="34" charset="0"/>
                          <a:cs typeface="Arial" panose="020B0604020202020204" pitchFamily="34" charset="0"/>
                        </a:rPr>
                        <a:t>​</a:t>
                      </a:r>
                      <a:endParaRPr lang="en-US" sz="1600" b="1"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633430627"/>
                  </a:ext>
                </a:extLst>
              </a:tr>
              <a:tr h="487549">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1" i="0">
                          <a:solidFill>
                            <a:schemeClr val="accent6"/>
                          </a:solidFill>
                          <a:effectLst/>
                          <a:latin typeface="Arial" panose="020B0604020202020204" pitchFamily="34" charset="0"/>
                          <a:cs typeface="Arial" panose="020B0604020202020204" pitchFamily="34" charset="0"/>
                        </a:rPr>
                        <a:t>Engagement Curve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741753829"/>
                  </a:ext>
                </a:extLst>
              </a:tr>
            </a:tbl>
          </a:graphicData>
        </a:graphic>
      </p:graphicFrame>
      <p:sp>
        <p:nvSpPr>
          <p:cNvPr id="13" name="TextBox 12">
            <a:extLst>
              <a:ext uri="{FF2B5EF4-FFF2-40B4-BE49-F238E27FC236}">
                <a16:creationId xmlns:a16="http://schemas.microsoft.com/office/drawing/2014/main" id="{CDE47C89-D3F5-4070-AF64-D72071D07D98}"/>
              </a:ext>
            </a:extLst>
          </p:cNvPr>
          <p:cNvSpPr txBox="1"/>
          <p:nvPr/>
        </p:nvSpPr>
        <p:spPr>
          <a:xfrm>
            <a:off x="1638582" y="6148979"/>
            <a:ext cx="6476588" cy="253146"/>
          </a:xfrm>
          <a:prstGeom prst="rect">
            <a:avLst/>
          </a:prstGeom>
          <a:noFill/>
        </p:spPr>
        <p:txBody>
          <a:bodyPr wrap="square" rtlCol="0">
            <a:spAutoFit/>
          </a:bodyPr>
          <a:lstStyle/>
          <a:p>
            <a:pPr>
              <a:lnSpc>
                <a:spcPct val="95000"/>
              </a:lnSpc>
              <a:spcBef>
                <a:spcPts val="600"/>
              </a:spcBef>
            </a:pPr>
            <a:r>
              <a:rPr lang="en-US" sz="1050" i="1">
                <a:latin typeface="Arial" panose="020B0604020202020204" pitchFamily="34" charset="0"/>
                <a:cs typeface="Arial" panose="020B0604020202020204" pitchFamily="34" charset="0"/>
              </a:rPr>
              <a:t>*Change readiness dimensions will not be visible to assessment participants.</a:t>
            </a:r>
          </a:p>
        </p:txBody>
      </p:sp>
      <p:sp>
        <p:nvSpPr>
          <p:cNvPr id="10" name="Title 9">
            <a:extLst>
              <a:ext uri="{FF2B5EF4-FFF2-40B4-BE49-F238E27FC236}">
                <a16:creationId xmlns:a16="http://schemas.microsoft.com/office/drawing/2014/main" id="{76397EF5-8921-4C6A-A00E-63A6BE222777}"/>
              </a:ext>
            </a:extLst>
          </p:cNvPr>
          <p:cNvSpPr>
            <a:spLocks noGrp="1"/>
          </p:cNvSpPr>
          <p:nvPr>
            <p:ph type="title"/>
          </p:nvPr>
        </p:nvSpPr>
        <p:spPr/>
        <p:txBody>
          <a:bodyPr/>
          <a:lstStyle/>
          <a:p>
            <a:r>
              <a:rPr lang="en-US"/>
              <a:t>Agency Pulse Assessment Questions</a:t>
            </a:r>
          </a:p>
        </p:txBody>
      </p:sp>
      <p:sp>
        <p:nvSpPr>
          <p:cNvPr id="15" name="Text Placeholder 2">
            <a:extLst>
              <a:ext uri="{FF2B5EF4-FFF2-40B4-BE49-F238E27FC236}">
                <a16:creationId xmlns:a16="http://schemas.microsoft.com/office/drawing/2014/main" id="{54803814-318A-45AA-A84C-7A5026E08E21}"/>
              </a:ext>
            </a:extLst>
          </p:cNvPr>
          <p:cNvSpPr txBox="1">
            <a:spLocks/>
          </p:cNvSpPr>
          <p:nvPr/>
        </p:nvSpPr>
        <p:spPr>
          <a:xfrm>
            <a:off x="910748" y="1409048"/>
            <a:ext cx="10247511" cy="489627"/>
          </a:xfrm>
        </p:spPr>
        <p:txBody>
          <a:bodyPr lIns="91440" tIns="45720" rIns="91440" bIns="45720" anchor="t"/>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514350">
              <a:buClr>
                <a:srgbClr val="009FDA"/>
              </a:buClr>
              <a:buNone/>
              <a:defRPr/>
            </a:pPr>
            <a:r>
              <a:rPr lang="en-US" sz="1100" i="1">
                <a:latin typeface="Arial"/>
                <a:cs typeface="Arial"/>
              </a:rPr>
              <a:t>Quarterly Agency Pulse Assessments measure attitudes, perceptions and level of Implementation engagement demonstrated by those who are involved in the change at the State of Oklahoma.</a:t>
            </a:r>
          </a:p>
          <a:p>
            <a:pPr marL="0" indent="0" defTabSz="514350">
              <a:buNone/>
              <a:defRPr/>
            </a:pPr>
            <a:endParaRPr lang="en-US" sz="1100" i="1">
              <a:latin typeface="Arial"/>
              <a:cs typeface="Arial"/>
            </a:endParaRPr>
          </a:p>
        </p:txBody>
      </p:sp>
      <p:sp>
        <p:nvSpPr>
          <p:cNvPr id="11" name="Slide Number Placeholder 7">
            <a:extLst>
              <a:ext uri="{FF2B5EF4-FFF2-40B4-BE49-F238E27FC236}">
                <a16:creationId xmlns:a16="http://schemas.microsoft.com/office/drawing/2014/main" id="{67E341DA-67FC-421A-8362-E94D0C604412}"/>
              </a:ext>
            </a:extLst>
          </p:cNvPr>
          <p:cNvSpPr>
            <a:spLocks noGrp="1"/>
          </p:cNvSpPr>
          <p:nvPr>
            <p:ph type="sldNum" sz="quarter" idx="12"/>
          </p:nvPr>
        </p:nvSpPr>
        <p:spPr>
          <a:xfrm>
            <a:off x="8610600" y="6555851"/>
            <a:ext cx="2743200" cy="365125"/>
          </a:xfrm>
        </p:spPr>
        <p:txBody>
          <a:bodyPr/>
          <a:lstStyle/>
          <a:p>
            <a:fld id="{C461C2B1-3C3A-47B0-ABA3-58C593760B37}" type="slidenum">
              <a:rPr lang="en-US" smtClean="0">
                <a:latin typeface="Arial" panose="020B0604020202020204" pitchFamily="34" charset="0"/>
                <a:cs typeface="Arial" panose="020B0604020202020204" pitchFamily="34" charset="0"/>
              </a:rPr>
              <a:pPr/>
              <a:t>36</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827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04EA7B2-F338-4ADE-AE86-04569EC2E765}"/>
              </a:ext>
            </a:extLst>
          </p:cNvPr>
          <p:cNvSpPr txBox="1">
            <a:spLocks/>
          </p:cNvSpPr>
          <p:nvPr/>
        </p:nvSpPr>
        <p:spPr>
          <a:xfrm>
            <a:off x="484718" y="6624591"/>
            <a:ext cx="456577" cy="213088"/>
          </a:xfrm>
          <a:prstGeom prst="rect">
            <a:avLst/>
          </a:prstGeom>
        </p:spPr>
        <p:txBody>
          <a:bodyPr vert="horz" lIns="0" tIns="0" rIns="0" bIns="0" rtlCol="0" anchor="ctr" anchorCtr="0"/>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D86176-D6A4-43D8-BE13-F18245AD9D39}" type="slidenum">
              <a:rPr lang="en-US" smtClean="0">
                <a:latin typeface="Arial" panose="020B0604020202020204" pitchFamily="34" charset="0"/>
                <a:cs typeface="Arial" panose="020B0604020202020204" pitchFamily="34" charset="0"/>
              </a:rPr>
              <a:pPr/>
              <a:t>37</a:t>
            </a:fld>
            <a:endParaRPr lang="en-US">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1040525" y="2819147"/>
          <a:ext cx="8661581" cy="2221896"/>
        </p:xfrm>
        <a:graphic>
          <a:graphicData uri="http://schemas.openxmlformats.org/drawingml/2006/table">
            <a:tbl>
              <a:tblPr firstRow="1" bandRow="1">
                <a:tableStyleId>{F2DE63D5-997A-4646-A377-4702673A728D}</a:tableStyleId>
              </a:tblPr>
              <a:tblGrid>
                <a:gridCol w="586483">
                  <a:extLst>
                    <a:ext uri="{9D8B030D-6E8A-4147-A177-3AD203B41FA5}">
                      <a16:colId xmlns:a16="http://schemas.microsoft.com/office/drawing/2014/main" val="20000"/>
                    </a:ext>
                  </a:extLst>
                </a:gridCol>
                <a:gridCol w="8075098">
                  <a:extLst>
                    <a:ext uri="{9D8B030D-6E8A-4147-A177-3AD203B41FA5}">
                      <a16:colId xmlns:a16="http://schemas.microsoft.com/office/drawing/2014/main" val="20001"/>
                    </a:ext>
                  </a:extLst>
                </a:gridCol>
              </a:tblGrid>
              <a:tr h="355660">
                <a:tc>
                  <a:txBody>
                    <a:bodyPr/>
                    <a:lstStyle/>
                    <a:p>
                      <a:pPr algn="ctr"/>
                      <a:r>
                        <a:rPr lang="en-US" sz="1400">
                          <a:latin typeface="Arial" panose="020B0604020202020204" pitchFamily="34" charset="0"/>
                          <a:cs typeface="Arial" panose="020B0604020202020204" pitchFamily="34" charset="0"/>
                        </a:rPr>
                        <a:t>#</a:t>
                      </a:r>
                      <a:endParaRPr lang="en-CA" sz="1400">
                        <a:latin typeface="Arial" panose="020B0604020202020204" pitchFamily="34" charset="0"/>
                        <a:cs typeface="Arial" panose="020B0604020202020204" pitchFamily="34" charset="0"/>
                      </a:endParaRPr>
                    </a:p>
                  </a:txBody>
                  <a:tcPr anchor="ctr">
                    <a:solidFill>
                      <a:schemeClr val="accent1"/>
                    </a:solidFill>
                  </a:tcPr>
                </a:tc>
                <a:tc>
                  <a:txBody>
                    <a:bodyPr/>
                    <a:lstStyle/>
                    <a:p>
                      <a:pPr algn="l"/>
                      <a:r>
                        <a:rPr lang="en-US" sz="1400">
                          <a:solidFill>
                            <a:schemeClr val="bg1"/>
                          </a:solidFill>
                          <a:latin typeface="Arial" panose="020B0604020202020204" pitchFamily="34" charset="0"/>
                          <a:cs typeface="Arial" panose="020B0604020202020204" pitchFamily="34" charset="0"/>
                        </a:rPr>
                        <a:t>Question</a:t>
                      </a:r>
                      <a:endParaRPr lang="en-CA" sz="1400">
                        <a:solidFill>
                          <a:schemeClr val="bg1"/>
                        </a:solidFill>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518160">
                <a:tc>
                  <a:txBody>
                    <a:bodyPr/>
                    <a:lstStyle/>
                    <a:p>
                      <a:pPr algn="ctr"/>
                      <a:r>
                        <a:rPr lang="en-US" sz="1400" b="0">
                          <a:solidFill>
                            <a:schemeClr val="tx1"/>
                          </a:solidFill>
                          <a:latin typeface="Arial" panose="020B0604020202020204" pitchFamily="34" charset="0"/>
                          <a:cs typeface="Arial" panose="020B0604020202020204" pitchFamily="34" charset="0"/>
                        </a:rPr>
                        <a:t>3</a:t>
                      </a:r>
                      <a:endParaRPr lang="en-CA" sz="1400" b="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a:solidFill>
                            <a:schemeClr val="tx1"/>
                          </a:solidFill>
                          <a:effectLst/>
                          <a:latin typeface="Arial" panose="020B0604020202020204" pitchFamily="34" charset="0"/>
                          <a:ea typeface="+mn-ea"/>
                          <a:cs typeface="Arial" panose="020B0604020202020204" pitchFamily="34" charset="0"/>
                        </a:rPr>
                        <a:t>I am aware of the BrightPath project’s purpose. </a:t>
                      </a:r>
                      <a:r>
                        <a:rPr lang="en-US" sz="1400" b="0" i="0" kern="1200">
                          <a:solidFill>
                            <a:schemeClr val="accent6"/>
                          </a:solidFill>
                          <a:effectLst/>
                          <a:latin typeface="Arial" panose="020B0604020202020204" pitchFamily="34" charset="0"/>
                          <a:ea typeface="+mn-ea"/>
                          <a:cs typeface="Arial" panose="020B0604020202020204" pitchFamily="34" charset="0"/>
                        </a:rPr>
                        <a:t>(Unaware/Aware)</a:t>
                      </a:r>
                      <a:endParaRPr lang="en-US" sz="1400" b="0">
                        <a:solidFill>
                          <a:schemeClr val="tx1"/>
                        </a:solidFill>
                        <a:latin typeface="Arial" panose="020B0604020202020204" pitchFamily="34" charset="0"/>
                        <a:cs typeface="Arial" panose="020B0604020202020204" pitchFamily="34" charset="0"/>
                      </a:endParaRPr>
                    </a:p>
                  </a:txBody>
                  <a:tcPr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1"/>
                  </a:ext>
                </a:extLst>
              </a:tr>
              <a:tr h="518160">
                <a:tc>
                  <a:txBody>
                    <a:bodyPr/>
                    <a:lstStyle/>
                    <a:p>
                      <a:pPr algn="ctr"/>
                      <a:r>
                        <a:rPr lang="en-CA" sz="1400" b="0">
                          <a:latin typeface="Arial" panose="020B0604020202020204" pitchFamily="34" charset="0"/>
                          <a:cs typeface="Arial" panose="020B0604020202020204" pitchFamily="34" charset="0"/>
                        </a:rPr>
                        <a:t>4</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a:solidFill>
                            <a:schemeClr val="tx1"/>
                          </a:solidFill>
                          <a:effectLst/>
                          <a:latin typeface="Arial"/>
                          <a:ea typeface="+mn-ea"/>
                          <a:cs typeface="Arial"/>
                        </a:rPr>
                        <a:t>I understand how implementing Workday fits into the broader goal at the State of Oklahoma to improve its HR systems and processes for its state employee workforce.​ </a:t>
                      </a:r>
                      <a:r>
                        <a:rPr lang="en-US" sz="1400" b="0" i="0" kern="1200">
                          <a:solidFill>
                            <a:schemeClr val="accent6"/>
                          </a:solidFill>
                          <a:effectLst/>
                          <a:latin typeface="Arial"/>
                          <a:ea typeface="+mn-ea"/>
                          <a:cs typeface="Arial"/>
                        </a:rPr>
                        <a:t>(Buy-in)</a:t>
                      </a:r>
                      <a:endParaRPr lang="en-US" sz="1400" b="0" baseline="0">
                        <a:solidFill>
                          <a:schemeClr val="accent6"/>
                        </a:solidFill>
                        <a:latin typeface="Arial"/>
                        <a:cs typeface="Arial"/>
                      </a:endParaRPr>
                    </a:p>
                  </a:txBody>
                  <a:tcPr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2"/>
                  </a:ext>
                </a:extLst>
              </a:tr>
              <a:tr h="414958">
                <a:tc>
                  <a:txBody>
                    <a:bodyPr/>
                    <a:lstStyle/>
                    <a:p>
                      <a:pPr algn="ctr"/>
                      <a:r>
                        <a:rPr lang="en-CA" sz="1400" b="0">
                          <a:solidFill>
                            <a:schemeClr val="tx1"/>
                          </a:solidFill>
                          <a:latin typeface="Arial" panose="020B0604020202020204" pitchFamily="34" charset="0"/>
                          <a:cs typeface="Arial" panose="020B0604020202020204" pitchFamily="34" charset="0"/>
                        </a:rPr>
                        <a:t>5</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a:solidFill>
                            <a:schemeClr val="tx1"/>
                          </a:solidFill>
                          <a:effectLst/>
                          <a:latin typeface="Arial" panose="020B0604020202020204" pitchFamily="34" charset="0"/>
                          <a:ea typeface="+mn-ea"/>
                          <a:cs typeface="Arial" panose="020B0604020202020204" pitchFamily="34" charset="0"/>
                        </a:rPr>
                        <a:t>I know where to locate BrightPath resources and how to find answers to my questions. </a:t>
                      </a:r>
                      <a:endParaRPr lang="en-US" sz="1400" i="0" kern="1200">
                        <a:solidFill>
                          <a:schemeClr val="tx1"/>
                        </a:solidFill>
                        <a:effectLst/>
                        <a:latin typeface="Arial" panose="020B0604020202020204" pitchFamily="34" charset="0"/>
                        <a:ea typeface="+mn-ea"/>
                        <a:cs typeface="Arial" panose="020B0604020202020204" pitchFamily="34" charset="0"/>
                      </a:endParaRPr>
                    </a:p>
                  </a:txBody>
                  <a:tcPr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3"/>
                  </a:ext>
                </a:extLst>
              </a:tr>
              <a:tr h="414958">
                <a:tc>
                  <a:txBody>
                    <a:bodyPr/>
                    <a:lstStyle/>
                    <a:p>
                      <a:pPr algn="ctr"/>
                      <a:r>
                        <a:rPr lang="en-CA" sz="1400" b="0" i="0">
                          <a:solidFill>
                            <a:schemeClr val="tx1"/>
                          </a:solidFill>
                          <a:latin typeface="Arial" panose="020B0604020202020204" pitchFamily="34" charset="0"/>
                          <a:cs typeface="Arial" panose="020B0604020202020204" pitchFamily="34" charset="0"/>
                        </a:rPr>
                        <a:t>6</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a:solidFill>
                            <a:schemeClr val="tx1"/>
                          </a:solidFill>
                          <a:effectLst/>
                          <a:latin typeface="Arial" panose="020B0604020202020204" pitchFamily="34" charset="0"/>
                          <a:ea typeface="+mn-ea"/>
                          <a:cs typeface="Arial" panose="020B0604020202020204" pitchFamily="34" charset="0"/>
                        </a:rPr>
                        <a:t>I understand the purpose of the Change Agent Network (CAN).</a:t>
                      </a:r>
                      <a:endParaRPr lang="en-US" sz="1400" i="1" kern="1200">
                        <a:solidFill>
                          <a:schemeClr val="tx1"/>
                        </a:solidFill>
                        <a:effectLst/>
                        <a:latin typeface="Arial" panose="020B0604020202020204" pitchFamily="34" charset="0"/>
                        <a:ea typeface="+mn-ea"/>
                        <a:cs typeface="Arial" panose="020B0604020202020204" pitchFamily="34" charset="0"/>
                      </a:endParaRPr>
                    </a:p>
                  </a:txBody>
                  <a:tcPr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3687031291"/>
                  </a:ext>
                </a:extLst>
              </a:tr>
            </a:tbl>
          </a:graphicData>
        </a:graphic>
      </p:graphicFrame>
      <p:sp>
        <p:nvSpPr>
          <p:cNvPr id="8" name="Rectangle 7"/>
          <p:cNvSpPr/>
          <p:nvPr/>
        </p:nvSpPr>
        <p:spPr>
          <a:xfrm>
            <a:off x="1040525" y="1914229"/>
            <a:ext cx="3017520" cy="82296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CA" sz="1200" i="1">
                <a:solidFill>
                  <a:schemeClr val="tx1"/>
                </a:solidFill>
                <a:latin typeface="Arial"/>
                <a:cs typeface="Arial"/>
              </a:rPr>
              <a:t>Responses are evaluated on a Likert Scale from 1 to 5:</a:t>
            </a:r>
            <a:endParaRPr lang="en-CA" sz="1200">
              <a:solidFill>
                <a:schemeClr val="tx1"/>
              </a:solidFill>
              <a:latin typeface="Arial"/>
              <a:ea typeface="+mn-lt"/>
              <a:cs typeface="Arial"/>
            </a:endParaRPr>
          </a:p>
        </p:txBody>
      </p:sp>
      <p:graphicFrame>
        <p:nvGraphicFramePr>
          <p:cNvPr id="9" name="Table 8"/>
          <p:cNvGraphicFramePr>
            <a:graphicFrameLocks noGrp="1"/>
          </p:cNvGraphicFramePr>
          <p:nvPr/>
        </p:nvGraphicFramePr>
        <p:xfrm>
          <a:off x="4123343" y="1914229"/>
          <a:ext cx="5578763" cy="822960"/>
        </p:xfrm>
        <a:graphic>
          <a:graphicData uri="http://schemas.openxmlformats.org/drawingml/2006/table">
            <a:tbl>
              <a:tblPr firstRow="1" bandRow="1">
                <a:tableStyleId>{F5AB1C69-6EDB-4FF4-983F-18BD219EF322}</a:tableStyleId>
              </a:tblPr>
              <a:tblGrid>
                <a:gridCol w="1187738">
                  <a:extLst>
                    <a:ext uri="{9D8B030D-6E8A-4147-A177-3AD203B41FA5}">
                      <a16:colId xmlns:a16="http://schemas.microsoft.com/office/drawing/2014/main" val="20000"/>
                    </a:ext>
                  </a:extLst>
                </a:gridCol>
                <a:gridCol w="1133748">
                  <a:extLst>
                    <a:ext uri="{9D8B030D-6E8A-4147-A177-3AD203B41FA5}">
                      <a16:colId xmlns:a16="http://schemas.microsoft.com/office/drawing/2014/main" val="20001"/>
                    </a:ext>
                  </a:extLst>
                </a:gridCol>
                <a:gridCol w="1043769">
                  <a:extLst>
                    <a:ext uri="{9D8B030D-6E8A-4147-A177-3AD203B41FA5}">
                      <a16:colId xmlns:a16="http://schemas.microsoft.com/office/drawing/2014/main" val="20002"/>
                    </a:ext>
                  </a:extLst>
                </a:gridCol>
                <a:gridCol w="1187735">
                  <a:extLst>
                    <a:ext uri="{9D8B030D-6E8A-4147-A177-3AD203B41FA5}">
                      <a16:colId xmlns:a16="http://schemas.microsoft.com/office/drawing/2014/main" val="20003"/>
                    </a:ext>
                  </a:extLst>
                </a:gridCol>
                <a:gridCol w="1025773">
                  <a:extLst>
                    <a:ext uri="{9D8B030D-6E8A-4147-A177-3AD203B41FA5}">
                      <a16:colId xmlns:a16="http://schemas.microsoft.com/office/drawing/2014/main" val="20004"/>
                    </a:ext>
                  </a:extLst>
                </a:gridCol>
              </a:tblGrid>
              <a:tr h="427931">
                <a:tc>
                  <a:txBody>
                    <a:bodyPr/>
                    <a:lstStyle/>
                    <a:p>
                      <a:pPr algn="ctr"/>
                      <a:r>
                        <a:rPr lang="en-US" sz="1000"/>
                        <a:t>Strongly Disagree</a:t>
                      </a:r>
                      <a:endParaRPr lang="en-US" sz="1000">
                        <a:latin typeface="+mn-lt"/>
                        <a:ea typeface="Verdana" pitchFamily="34" charset="0"/>
                        <a:cs typeface="Verdana" pitchFamily="34" charset="0"/>
                      </a:endParaRPr>
                    </a:p>
                  </a:txBody>
                  <a:tcPr marL="91434" marR="91434" marT="45688" marB="45688" anchor="ctr">
                    <a:solidFill>
                      <a:schemeClr val="tx1"/>
                    </a:solidFill>
                  </a:tcPr>
                </a:tc>
                <a:tc>
                  <a:txBody>
                    <a:bodyPr/>
                    <a:lstStyle/>
                    <a:p>
                      <a:pPr algn="ctr"/>
                      <a:r>
                        <a:rPr lang="en-US" sz="1000"/>
                        <a:t>Somewhat Disagree</a:t>
                      </a:r>
                      <a:endParaRPr lang="en-US" sz="1000">
                        <a:latin typeface="+mn-lt"/>
                        <a:ea typeface="Verdana" pitchFamily="34" charset="0"/>
                        <a:cs typeface="Verdana" pitchFamily="34" charset="0"/>
                      </a:endParaRPr>
                    </a:p>
                  </a:txBody>
                  <a:tcPr marL="91434" marR="91434" marT="45688" marB="45688" anchor="ctr">
                    <a:solidFill>
                      <a:schemeClr val="tx1"/>
                    </a:solidFill>
                  </a:tcPr>
                </a:tc>
                <a:tc>
                  <a:txBody>
                    <a:bodyPr/>
                    <a:lstStyle/>
                    <a:p>
                      <a:pPr algn="ctr"/>
                      <a:r>
                        <a:rPr lang="en-US" sz="1000"/>
                        <a:t>Neither Agree nor Disagree</a:t>
                      </a:r>
                      <a:endParaRPr lang="en-US" sz="1000">
                        <a:latin typeface="+mn-lt"/>
                        <a:ea typeface="Verdana" pitchFamily="34" charset="0"/>
                        <a:cs typeface="Verdana" pitchFamily="34" charset="0"/>
                      </a:endParaRPr>
                    </a:p>
                  </a:txBody>
                  <a:tcPr marL="91434" marR="91434" marT="45688" marB="45688" anchor="ctr">
                    <a:solidFill>
                      <a:schemeClr val="tx1"/>
                    </a:solidFill>
                  </a:tcPr>
                </a:tc>
                <a:tc>
                  <a:txBody>
                    <a:bodyPr/>
                    <a:lstStyle/>
                    <a:p>
                      <a:pPr algn="ctr"/>
                      <a:r>
                        <a:rPr lang="en-US" sz="1000"/>
                        <a:t>Somewhat Agree</a:t>
                      </a:r>
                      <a:endParaRPr lang="en-US" sz="1000">
                        <a:latin typeface="+mn-lt"/>
                        <a:ea typeface="Verdana" pitchFamily="34" charset="0"/>
                        <a:cs typeface="Verdana" pitchFamily="34" charset="0"/>
                      </a:endParaRPr>
                    </a:p>
                  </a:txBody>
                  <a:tcPr marL="91434" marR="91434" marT="45688" marB="45688" anchor="ctr">
                    <a:solidFill>
                      <a:schemeClr val="tx1"/>
                    </a:solidFill>
                  </a:tcPr>
                </a:tc>
                <a:tc>
                  <a:txBody>
                    <a:bodyPr/>
                    <a:lstStyle/>
                    <a:p>
                      <a:pPr algn="ctr"/>
                      <a:r>
                        <a:rPr lang="en-US" sz="1000"/>
                        <a:t>Strongly Agree</a:t>
                      </a:r>
                      <a:endParaRPr lang="en-US" sz="1000">
                        <a:latin typeface="+mn-lt"/>
                        <a:ea typeface="Verdana" pitchFamily="34" charset="0"/>
                        <a:cs typeface="Verdana" pitchFamily="34" charset="0"/>
                      </a:endParaRPr>
                    </a:p>
                  </a:txBody>
                  <a:tcPr marL="91434" marR="91434" marT="45688" marB="45688" anchor="ctr">
                    <a:solidFill>
                      <a:schemeClr val="tx1"/>
                    </a:solidFill>
                  </a:tcPr>
                </a:tc>
                <a:extLst>
                  <a:ext uri="{0D108BD9-81ED-4DB2-BD59-A6C34878D82A}">
                    <a16:rowId xmlns:a16="http://schemas.microsoft.com/office/drawing/2014/main" val="10000"/>
                  </a:ext>
                </a:extLst>
              </a:tr>
              <a:tr h="395029">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t>1</a:t>
                      </a:r>
                      <a:endParaRPr lang="en-US" sz="1000" b="1">
                        <a:latin typeface="+mn-lt"/>
                        <a:ea typeface="Verdana" pitchFamily="34" charset="0"/>
                        <a:cs typeface="Verdana" pitchFamily="34" charset="0"/>
                      </a:endParaRPr>
                    </a:p>
                  </a:txBody>
                  <a:tcPr marL="91434" marR="91434" marT="45688" marB="45688"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t>2</a:t>
                      </a:r>
                      <a:endParaRPr lang="en-US" sz="1000" b="1">
                        <a:latin typeface="+mn-lt"/>
                        <a:ea typeface="Verdana" pitchFamily="34" charset="0"/>
                        <a:cs typeface="Verdana" pitchFamily="34" charset="0"/>
                      </a:endParaRPr>
                    </a:p>
                  </a:txBody>
                  <a:tcPr marL="91434" marR="91434" marT="45688" marB="45688"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t>3</a:t>
                      </a:r>
                      <a:endParaRPr lang="en-US" sz="1000" b="1">
                        <a:latin typeface="+mn-lt"/>
                        <a:ea typeface="Verdana" pitchFamily="34" charset="0"/>
                        <a:cs typeface="Verdana" pitchFamily="34" charset="0"/>
                      </a:endParaRPr>
                    </a:p>
                  </a:txBody>
                  <a:tcPr marL="91434" marR="91434" marT="45688" marB="45688"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t>4</a:t>
                      </a:r>
                      <a:endParaRPr lang="en-US" sz="1000" b="1">
                        <a:latin typeface="+mn-lt"/>
                        <a:ea typeface="Verdana" pitchFamily="34" charset="0"/>
                        <a:cs typeface="Verdana" pitchFamily="34" charset="0"/>
                      </a:endParaRPr>
                    </a:p>
                  </a:txBody>
                  <a:tcPr marL="91434" marR="91434" marT="45688" marB="45688"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t>5</a:t>
                      </a:r>
                      <a:endParaRPr lang="en-US" sz="1000" b="1">
                        <a:latin typeface="+mn-lt"/>
                        <a:ea typeface="Verdana" pitchFamily="34" charset="0"/>
                        <a:cs typeface="Verdana" pitchFamily="34" charset="0"/>
                      </a:endParaRPr>
                    </a:p>
                  </a:txBody>
                  <a:tcPr marL="91434" marR="91434" marT="45688" marB="45688" anchor="ct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9DEFC546-1738-4923-A4E5-6614B2459E21}"/>
              </a:ext>
            </a:extLst>
          </p:cNvPr>
          <p:cNvGraphicFramePr>
            <a:graphicFrameLocks noGrp="1"/>
          </p:cNvGraphicFramePr>
          <p:nvPr/>
        </p:nvGraphicFramePr>
        <p:xfrm>
          <a:off x="10056650" y="1915574"/>
          <a:ext cx="1771650" cy="2590227"/>
        </p:xfrm>
        <a:graphic>
          <a:graphicData uri="http://schemas.openxmlformats.org/drawingml/2006/table">
            <a:tbl>
              <a:tblPr/>
              <a:tblGrid>
                <a:gridCol w="1771650">
                  <a:extLst>
                    <a:ext uri="{9D8B030D-6E8A-4147-A177-3AD203B41FA5}">
                      <a16:colId xmlns:a16="http://schemas.microsoft.com/office/drawing/2014/main" val="2034922648"/>
                    </a:ext>
                  </a:extLst>
                </a:gridCol>
              </a:tblGrid>
              <a:tr h="487549">
                <a:tc>
                  <a:txBody>
                    <a:bodyPr/>
                    <a:lstStyle/>
                    <a:p>
                      <a:pPr algn="ctr" fontAlgn="base"/>
                      <a:r>
                        <a:rPr lang="en-US" sz="1200" b="1" i="0" u="none" strike="noStrike">
                          <a:solidFill>
                            <a:schemeClr val="accent1"/>
                          </a:solidFill>
                          <a:effectLst/>
                          <a:latin typeface="Arial" panose="020B0604020202020204" pitchFamily="34" charset="0"/>
                          <a:cs typeface="Arial" panose="020B0604020202020204" pitchFamily="34" charset="0"/>
                        </a:rPr>
                        <a:t>Change Readiness Dimensions</a:t>
                      </a:r>
                      <a:r>
                        <a:rPr lang="en-US" sz="1200" b="1" i="0">
                          <a:solidFill>
                            <a:schemeClr val="accent1"/>
                          </a:solidFill>
                          <a:effectLst/>
                          <a:latin typeface="Arial" panose="020B0604020202020204" pitchFamily="34" charset="0"/>
                          <a:cs typeface="Arial" panose="020B0604020202020204" pitchFamily="34" charset="0"/>
                        </a:rPr>
                        <a:t>​*</a:t>
                      </a:r>
                      <a:endParaRPr lang="en-US" sz="1600" b="1" i="0">
                        <a:solidFill>
                          <a:schemeClr val="accent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572697309"/>
                  </a:ext>
                </a:extLst>
              </a:tr>
              <a:tr h="325033">
                <a:tc>
                  <a:txBody>
                    <a:bodyPr/>
                    <a:lstStyle/>
                    <a:p>
                      <a:pPr algn="ctr" fontAlgn="base"/>
                      <a:r>
                        <a:rPr lang="en-US" sz="1200" b="1" i="0" u="none" strike="noStrike">
                          <a:solidFill>
                            <a:schemeClr val="tx1"/>
                          </a:solidFill>
                          <a:effectLst/>
                          <a:latin typeface="Arial" panose="020B0604020202020204" pitchFamily="34" charset="0"/>
                          <a:cs typeface="Arial" panose="020B0604020202020204" pitchFamily="34" charset="0"/>
                        </a:rPr>
                        <a:t>Leadership</a:t>
                      </a:r>
                      <a:endParaRPr lang="en-US" sz="1600" b="1"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570472703"/>
                  </a:ext>
                </a:extLst>
              </a:tr>
              <a:tr h="345347">
                <a:tc>
                  <a:txBody>
                    <a:bodyPr/>
                    <a:lstStyle/>
                    <a:p>
                      <a:pPr algn="ctr" fontAlgn="base"/>
                      <a:r>
                        <a:rPr lang="en-US" sz="1200" b="1" i="0" u="none" strike="noStrike">
                          <a:solidFill>
                            <a:schemeClr val="bg1"/>
                          </a:solidFill>
                          <a:effectLst/>
                          <a:latin typeface="Arial" panose="020B0604020202020204" pitchFamily="34" charset="0"/>
                          <a:cs typeface="Arial" panose="020B0604020202020204" pitchFamily="34" charset="0"/>
                        </a:rPr>
                        <a:t>Awareness</a:t>
                      </a:r>
                      <a:endParaRPr lang="en-US" sz="1600" b="1" i="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accent1"/>
                    </a:solidFill>
                  </a:tcPr>
                </a:tc>
                <a:extLst>
                  <a:ext uri="{0D108BD9-81ED-4DB2-BD59-A6C34878D82A}">
                    <a16:rowId xmlns:a16="http://schemas.microsoft.com/office/drawing/2014/main" val="2895405232"/>
                  </a:ext>
                </a:extLst>
              </a:tr>
              <a:tr h="325033">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1" i="0">
                          <a:solidFill>
                            <a:schemeClr val="tx1"/>
                          </a:solidFill>
                          <a:effectLst/>
                          <a:latin typeface="Arial" panose="020B0604020202020204" pitchFamily="34" charset="0"/>
                          <a:cs typeface="Arial" panose="020B0604020202020204" pitchFamily="34" charset="0"/>
                        </a:rPr>
                        <a:t>Organization Readiness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384396817"/>
                  </a:ext>
                </a:extLst>
              </a:tr>
              <a:tr h="487549">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1" i="0" u="none" strike="noStrike">
                          <a:solidFill>
                            <a:schemeClr val="tx1"/>
                          </a:solidFill>
                          <a:effectLst/>
                          <a:latin typeface="Arial" panose="020B0604020202020204" pitchFamily="34" charset="0"/>
                          <a:cs typeface="Arial" panose="020B0604020202020204" pitchFamily="34" charset="0"/>
                        </a:rPr>
                        <a:t>Communications</a:t>
                      </a:r>
                      <a:r>
                        <a:rPr lang="en-US" sz="1200" b="1" i="0">
                          <a:solidFill>
                            <a:schemeClr val="tx1"/>
                          </a:solidFill>
                          <a:effectLst/>
                          <a:latin typeface="Arial" panose="020B0604020202020204" pitchFamily="34" charset="0"/>
                          <a:cs typeface="Arial" panose="020B0604020202020204" pitchFamily="34" charset="0"/>
                        </a:rPr>
                        <a:t>​</a:t>
                      </a:r>
                      <a:endParaRPr lang="en-US" sz="1600" b="1"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633430627"/>
                  </a:ext>
                </a:extLst>
              </a:tr>
              <a:tr h="487549">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1" i="0">
                          <a:solidFill>
                            <a:schemeClr val="accent6"/>
                          </a:solidFill>
                          <a:effectLst/>
                          <a:latin typeface="Arial" panose="020B0604020202020204" pitchFamily="34" charset="0"/>
                          <a:cs typeface="Arial" panose="020B0604020202020204" pitchFamily="34" charset="0"/>
                        </a:rPr>
                        <a:t>Engagement Curve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2428153414"/>
                  </a:ext>
                </a:extLst>
              </a:tr>
            </a:tbl>
          </a:graphicData>
        </a:graphic>
      </p:graphicFrame>
      <p:sp>
        <p:nvSpPr>
          <p:cNvPr id="11" name="TextBox 10">
            <a:extLst>
              <a:ext uri="{FF2B5EF4-FFF2-40B4-BE49-F238E27FC236}">
                <a16:creationId xmlns:a16="http://schemas.microsoft.com/office/drawing/2014/main" id="{EC13EAB0-04BC-49ED-81D1-D90A076374F6}"/>
              </a:ext>
            </a:extLst>
          </p:cNvPr>
          <p:cNvSpPr txBox="1"/>
          <p:nvPr/>
        </p:nvSpPr>
        <p:spPr>
          <a:xfrm>
            <a:off x="1638582" y="6148979"/>
            <a:ext cx="6476588" cy="253146"/>
          </a:xfrm>
          <a:prstGeom prst="rect">
            <a:avLst/>
          </a:prstGeom>
          <a:noFill/>
        </p:spPr>
        <p:txBody>
          <a:bodyPr wrap="square" rtlCol="0">
            <a:spAutoFit/>
          </a:bodyPr>
          <a:lstStyle/>
          <a:p>
            <a:pPr>
              <a:lnSpc>
                <a:spcPct val="95000"/>
              </a:lnSpc>
              <a:spcBef>
                <a:spcPts val="600"/>
              </a:spcBef>
            </a:pPr>
            <a:r>
              <a:rPr lang="en-US" sz="1050" i="1">
                <a:latin typeface="Arial" panose="020B0604020202020204" pitchFamily="34" charset="0"/>
                <a:cs typeface="Arial" panose="020B0604020202020204" pitchFamily="34" charset="0"/>
              </a:rPr>
              <a:t>*Change readiness dimensions will not be visible to assessment participants.</a:t>
            </a:r>
          </a:p>
        </p:txBody>
      </p:sp>
      <p:sp>
        <p:nvSpPr>
          <p:cNvPr id="15" name="Title 9">
            <a:extLst>
              <a:ext uri="{FF2B5EF4-FFF2-40B4-BE49-F238E27FC236}">
                <a16:creationId xmlns:a16="http://schemas.microsoft.com/office/drawing/2014/main" id="{C668F9A9-50C1-4A56-AB09-57A53A361930}"/>
              </a:ext>
            </a:extLst>
          </p:cNvPr>
          <p:cNvSpPr>
            <a:spLocks noGrp="1"/>
          </p:cNvSpPr>
          <p:nvPr>
            <p:ph type="title"/>
          </p:nvPr>
        </p:nvSpPr>
        <p:spPr>
          <a:xfrm>
            <a:off x="838200" y="365125"/>
            <a:ext cx="10515600" cy="1325563"/>
          </a:xfrm>
        </p:spPr>
        <p:txBody>
          <a:bodyPr/>
          <a:lstStyle/>
          <a:p>
            <a:r>
              <a:rPr lang="en-US"/>
              <a:t>Agency Pulse Questions cont.</a:t>
            </a:r>
          </a:p>
        </p:txBody>
      </p:sp>
      <p:sp>
        <p:nvSpPr>
          <p:cNvPr id="10" name="Slide Number Placeholder 7">
            <a:extLst>
              <a:ext uri="{FF2B5EF4-FFF2-40B4-BE49-F238E27FC236}">
                <a16:creationId xmlns:a16="http://schemas.microsoft.com/office/drawing/2014/main" id="{E1543E5C-BC74-4683-8DD6-935690E32E24}"/>
              </a:ext>
            </a:extLst>
          </p:cNvPr>
          <p:cNvSpPr>
            <a:spLocks noGrp="1"/>
          </p:cNvSpPr>
          <p:nvPr>
            <p:ph type="sldNum" sz="quarter" idx="12"/>
          </p:nvPr>
        </p:nvSpPr>
        <p:spPr>
          <a:xfrm>
            <a:off x="8610600" y="6555851"/>
            <a:ext cx="2743200" cy="365125"/>
          </a:xfrm>
        </p:spPr>
        <p:txBody>
          <a:bodyPr/>
          <a:lstStyle/>
          <a:p>
            <a:fld id="{C461C2B1-3C3A-47B0-ABA3-58C593760B37}" type="slidenum">
              <a:rPr lang="en-US" smtClean="0">
                <a:solidFill>
                  <a:schemeClr val="bg1"/>
                </a:solidFill>
                <a:latin typeface="Arial" panose="020B0604020202020204" pitchFamily="34" charset="0"/>
                <a:cs typeface="Arial" panose="020B0604020202020204" pitchFamily="34" charset="0"/>
              </a:rPr>
              <a:pPr/>
              <a:t>37</a:t>
            </a:fld>
            <a:endParaRPr lang="en-US">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4163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04EA7B2-F338-4ADE-AE86-04569EC2E765}"/>
              </a:ext>
            </a:extLst>
          </p:cNvPr>
          <p:cNvSpPr txBox="1">
            <a:spLocks/>
          </p:cNvSpPr>
          <p:nvPr/>
        </p:nvSpPr>
        <p:spPr>
          <a:xfrm>
            <a:off x="484718" y="6624591"/>
            <a:ext cx="456577" cy="213088"/>
          </a:xfrm>
          <a:prstGeom prst="rect">
            <a:avLst/>
          </a:prstGeom>
        </p:spPr>
        <p:txBody>
          <a:bodyPr vert="horz" lIns="0" tIns="0" rIns="0" bIns="0" rtlCol="0" anchor="ctr" anchorCtr="0"/>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D86176-D6A4-43D8-BE13-F18245AD9D39}" type="slidenum">
              <a:rPr lang="en-US" smtClean="0">
                <a:latin typeface="Arial" panose="020B0604020202020204" pitchFamily="34" charset="0"/>
                <a:cs typeface="Arial" panose="020B0604020202020204" pitchFamily="34" charset="0"/>
              </a:rPr>
              <a:pPr/>
              <a:t>38</a:t>
            </a:fld>
            <a:endParaRPr lang="en-US">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1040525" y="2819147"/>
          <a:ext cx="8661581" cy="2946460"/>
        </p:xfrm>
        <a:graphic>
          <a:graphicData uri="http://schemas.openxmlformats.org/drawingml/2006/table">
            <a:tbl>
              <a:tblPr firstRow="1" bandRow="1">
                <a:tableStyleId>{F2DE63D5-997A-4646-A377-4702673A728D}</a:tableStyleId>
              </a:tblPr>
              <a:tblGrid>
                <a:gridCol w="586483">
                  <a:extLst>
                    <a:ext uri="{9D8B030D-6E8A-4147-A177-3AD203B41FA5}">
                      <a16:colId xmlns:a16="http://schemas.microsoft.com/office/drawing/2014/main" val="20000"/>
                    </a:ext>
                  </a:extLst>
                </a:gridCol>
                <a:gridCol w="8075098">
                  <a:extLst>
                    <a:ext uri="{9D8B030D-6E8A-4147-A177-3AD203B41FA5}">
                      <a16:colId xmlns:a16="http://schemas.microsoft.com/office/drawing/2014/main" val="20001"/>
                    </a:ext>
                  </a:extLst>
                </a:gridCol>
              </a:tblGrid>
              <a:tr h="355660">
                <a:tc>
                  <a:txBody>
                    <a:bodyPr/>
                    <a:lstStyle/>
                    <a:p>
                      <a:pPr algn="ctr"/>
                      <a:r>
                        <a:rPr lang="en-US" sz="1400">
                          <a:latin typeface="Arial" panose="020B0604020202020204" pitchFamily="34" charset="0"/>
                          <a:cs typeface="Arial" panose="020B0604020202020204" pitchFamily="34" charset="0"/>
                        </a:rPr>
                        <a:t>#</a:t>
                      </a:r>
                      <a:endParaRPr lang="en-CA" sz="1400">
                        <a:latin typeface="Arial" panose="020B0604020202020204" pitchFamily="34" charset="0"/>
                        <a:cs typeface="Arial" panose="020B0604020202020204" pitchFamily="34" charset="0"/>
                      </a:endParaRPr>
                    </a:p>
                  </a:txBody>
                  <a:tcPr anchor="ctr">
                    <a:solidFill>
                      <a:schemeClr val="accent1"/>
                    </a:solidFill>
                  </a:tcPr>
                </a:tc>
                <a:tc>
                  <a:txBody>
                    <a:bodyPr/>
                    <a:lstStyle/>
                    <a:p>
                      <a:pPr algn="l"/>
                      <a:r>
                        <a:rPr lang="en-US" sz="1400">
                          <a:solidFill>
                            <a:schemeClr val="bg1"/>
                          </a:solidFill>
                          <a:latin typeface="Arial" panose="020B0604020202020204" pitchFamily="34" charset="0"/>
                          <a:cs typeface="Arial" panose="020B0604020202020204" pitchFamily="34" charset="0"/>
                        </a:rPr>
                        <a:t>Question</a:t>
                      </a:r>
                      <a:endParaRPr lang="en-CA" sz="1400">
                        <a:solidFill>
                          <a:schemeClr val="bg1"/>
                        </a:solidFill>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518160">
                <a:tc>
                  <a:txBody>
                    <a:bodyPr/>
                    <a:lstStyle/>
                    <a:p>
                      <a:pPr algn="ctr"/>
                      <a:r>
                        <a:rPr lang="en-CA" sz="1400" b="0">
                          <a:solidFill>
                            <a:schemeClr val="tx1"/>
                          </a:solidFill>
                          <a:latin typeface="Arial" panose="020B0604020202020204" pitchFamily="34" charset="0"/>
                          <a:cs typeface="Arial" panose="020B0604020202020204" pitchFamily="34" charset="0"/>
                        </a:rPr>
                        <a:t>7</a:t>
                      </a:r>
                    </a:p>
                  </a:txBody>
                  <a:tcPr anchor="ctr"/>
                </a:tc>
                <a:tc>
                  <a:txBody>
                    <a:bodyPr/>
                    <a:lstStyle/>
                    <a:p>
                      <a:pPr lvl="0"/>
                      <a:r>
                        <a:rPr lang="en-US" sz="1400" b="0" i="0" kern="1200">
                          <a:solidFill>
                            <a:schemeClr val="tx1"/>
                          </a:solidFill>
                          <a:effectLst/>
                          <a:latin typeface="Arial"/>
                          <a:ea typeface="+mn-ea"/>
                          <a:cs typeface="Arial"/>
                        </a:rPr>
                        <a:t>I understand there will be new policies, processes, and a new HCM system (Workday) as a result of the BrightPath project. </a:t>
                      </a:r>
                      <a:r>
                        <a:rPr lang="en-US" sz="1400" b="0" i="0" kern="1200">
                          <a:solidFill>
                            <a:schemeClr val="accent6"/>
                          </a:solidFill>
                          <a:effectLst/>
                          <a:latin typeface="Arial"/>
                          <a:ea typeface="+mn-ea"/>
                          <a:cs typeface="Arial"/>
                        </a:rPr>
                        <a:t>(Understanding)</a:t>
                      </a:r>
                      <a:endParaRPr lang="en-US" sz="1400" kern="1200">
                        <a:solidFill>
                          <a:schemeClr val="tx1"/>
                        </a:solidFill>
                        <a:effectLst/>
                        <a:latin typeface="Arial"/>
                        <a:ea typeface="+mn-ea"/>
                        <a:cs typeface="Arial"/>
                      </a:endParaRPr>
                    </a:p>
                  </a:txBody>
                  <a:tcPr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1"/>
                  </a:ext>
                </a:extLst>
              </a:tr>
              <a:tr h="518160">
                <a:tc>
                  <a:txBody>
                    <a:bodyPr/>
                    <a:lstStyle/>
                    <a:p>
                      <a:pPr algn="ctr"/>
                      <a:r>
                        <a:rPr lang="en-CA" sz="1400" b="0">
                          <a:latin typeface="Arial" panose="020B0604020202020204" pitchFamily="34" charset="0"/>
                          <a:cs typeface="Arial" panose="020B0604020202020204" pitchFamily="34" charset="0"/>
                        </a:rPr>
                        <a:t>8</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a:solidFill>
                            <a:schemeClr val="tx1"/>
                          </a:solidFill>
                          <a:effectLst/>
                          <a:latin typeface="Arial" panose="020B0604020202020204" pitchFamily="34" charset="0"/>
                          <a:ea typeface="+mn-ea"/>
                          <a:cs typeface="Arial" panose="020B0604020202020204" pitchFamily="34" charset="0"/>
                        </a:rPr>
                        <a:t>Overall, I feel confident that my agency colleagues can successfully adopt the changes associated with the Workday implementation. </a:t>
                      </a:r>
                      <a:endParaRPr lang="en-US" sz="1400" b="0" i="0" baseline="0">
                        <a:solidFill>
                          <a:schemeClr val="tx1"/>
                        </a:solidFill>
                        <a:latin typeface="Arial" panose="020B0604020202020204" pitchFamily="34" charset="0"/>
                        <a:cs typeface="Arial" panose="020B0604020202020204" pitchFamily="34" charset="0"/>
                      </a:endParaRPr>
                    </a:p>
                  </a:txBody>
                  <a:tcPr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2"/>
                  </a:ext>
                </a:extLst>
              </a:tr>
              <a:tr h="518160">
                <a:tc>
                  <a:txBody>
                    <a:bodyPr/>
                    <a:lstStyle/>
                    <a:p>
                      <a:pPr algn="ctr"/>
                      <a:r>
                        <a:rPr lang="en-CA" sz="1400" b="0">
                          <a:latin typeface="Arial" panose="020B0604020202020204" pitchFamily="34" charset="0"/>
                          <a:cs typeface="Arial" panose="020B0604020202020204" pitchFamily="34" charset="0"/>
                        </a:rPr>
                        <a:t>9</a:t>
                      </a:r>
                    </a:p>
                  </a:txBody>
                  <a:tcPr anchor="ctr"/>
                </a:tc>
                <a:tc>
                  <a:txBody>
                    <a:bodyPr/>
                    <a:lstStyle/>
                    <a:p>
                      <a:r>
                        <a:rPr lang="en-US" sz="1400" i="1" kern="1200">
                          <a:solidFill>
                            <a:schemeClr val="tx1"/>
                          </a:solidFill>
                          <a:effectLst/>
                          <a:latin typeface="Arial"/>
                          <a:ea typeface="+mn-ea"/>
                          <a:cs typeface="Arial"/>
                        </a:rPr>
                        <a:t>What more can the BrightPath project team do to help employees successfully adopt the changes associated with the Workday implementation?</a:t>
                      </a:r>
                    </a:p>
                  </a:txBody>
                  <a:tcPr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885290363"/>
                  </a:ext>
                </a:extLst>
              </a:tr>
              <a:tr h="518160">
                <a:tc>
                  <a:txBody>
                    <a:bodyPr/>
                    <a:lstStyle/>
                    <a:p>
                      <a:pPr algn="ctr"/>
                      <a:r>
                        <a:rPr lang="en-CA" sz="1400" b="0">
                          <a:latin typeface="Arial" panose="020B0604020202020204" pitchFamily="34" charset="0"/>
                          <a:cs typeface="Arial" panose="020B0604020202020204" pitchFamily="34" charset="0"/>
                        </a:rPr>
                        <a:t>10</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strike="noStrike" kern="1200" baseline="0">
                          <a:solidFill>
                            <a:schemeClr val="tx1"/>
                          </a:solidFill>
                          <a:effectLst/>
                          <a:latin typeface="Arial"/>
                          <a:ea typeface="+mn-ea"/>
                          <a:cs typeface="Arial"/>
                        </a:rPr>
                        <a:t>I support the Workday implementation at the State of Oklahoma.</a:t>
                      </a:r>
                      <a:r>
                        <a:rPr lang="en-US" sz="1400" i="0" strike="noStrike" kern="1200" baseline="0">
                          <a:solidFill>
                            <a:schemeClr val="accent6"/>
                          </a:solidFill>
                          <a:effectLst/>
                          <a:latin typeface="Arial"/>
                          <a:ea typeface="+mn-ea"/>
                          <a:cs typeface="Arial"/>
                        </a:rPr>
                        <a:t> (Commitment)</a:t>
                      </a:r>
                    </a:p>
                  </a:txBody>
                  <a:tcPr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3027920697"/>
                  </a:ext>
                </a:extLst>
              </a:tr>
              <a:tr h="518160">
                <a:tc>
                  <a:txBody>
                    <a:bodyPr/>
                    <a:lstStyle/>
                    <a:p>
                      <a:pPr algn="ctr"/>
                      <a:r>
                        <a:rPr lang="en-CA" sz="1400" b="0">
                          <a:latin typeface="Arial" panose="020B0604020202020204" pitchFamily="34" charset="0"/>
                          <a:cs typeface="Arial" panose="020B0604020202020204" pitchFamily="34" charset="0"/>
                        </a:rPr>
                        <a:t>11</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strike="noStrike" kern="1200" baseline="0">
                          <a:solidFill>
                            <a:schemeClr val="tx1"/>
                          </a:solidFill>
                          <a:effectLst/>
                          <a:latin typeface="Arial"/>
                          <a:ea typeface="+mn-ea"/>
                          <a:cs typeface="Arial"/>
                        </a:rPr>
                        <a:t>I feel personally invested in the success of the Workday implementation at the State of Oklahoma. </a:t>
                      </a:r>
                      <a:r>
                        <a:rPr lang="en-US" sz="1400" i="0" strike="noStrike" kern="1200" baseline="0">
                          <a:solidFill>
                            <a:schemeClr val="accent6"/>
                          </a:solidFill>
                          <a:effectLst/>
                          <a:latin typeface="Arial"/>
                          <a:ea typeface="+mn-ea"/>
                          <a:cs typeface="Arial"/>
                        </a:rPr>
                        <a:t>(Ownership)</a:t>
                      </a:r>
                    </a:p>
                  </a:txBody>
                  <a:tcPr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84648442"/>
                  </a:ext>
                </a:extLst>
              </a:tr>
            </a:tbl>
          </a:graphicData>
        </a:graphic>
      </p:graphicFrame>
      <p:sp>
        <p:nvSpPr>
          <p:cNvPr id="8" name="Rectangle 7"/>
          <p:cNvSpPr/>
          <p:nvPr/>
        </p:nvSpPr>
        <p:spPr>
          <a:xfrm>
            <a:off x="1040525" y="1914229"/>
            <a:ext cx="3017520" cy="82296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CA" sz="1200" i="1">
                <a:solidFill>
                  <a:schemeClr val="tx1"/>
                </a:solidFill>
                <a:latin typeface="Arial"/>
                <a:cs typeface="Arial"/>
              </a:rPr>
              <a:t>Responses are evaluated on a Likert Scale from 1 to 5:</a:t>
            </a:r>
            <a:endParaRPr lang="en-CA" sz="1200">
              <a:solidFill>
                <a:schemeClr val="tx1"/>
              </a:solidFill>
              <a:latin typeface="Arial"/>
              <a:ea typeface="+mn-lt"/>
              <a:cs typeface="Arial"/>
            </a:endParaRPr>
          </a:p>
        </p:txBody>
      </p:sp>
      <p:graphicFrame>
        <p:nvGraphicFramePr>
          <p:cNvPr id="9" name="Table 8"/>
          <p:cNvGraphicFramePr>
            <a:graphicFrameLocks noGrp="1"/>
          </p:cNvGraphicFramePr>
          <p:nvPr/>
        </p:nvGraphicFramePr>
        <p:xfrm>
          <a:off x="4123343" y="1914229"/>
          <a:ext cx="5578763" cy="822960"/>
        </p:xfrm>
        <a:graphic>
          <a:graphicData uri="http://schemas.openxmlformats.org/drawingml/2006/table">
            <a:tbl>
              <a:tblPr firstRow="1" bandRow="1">
                <a:tableStyleId>{F5AB1C69-6EDB-4FF4-983F-18BD219EF322}</a:tableStyleId>
              </a:tblPr>
              <a:tblGrid>
                <a:gridCol w="1187738">
                  <a:extLst>
                    <a:ext uri="{9D8B030D-6E8A-4147-A177-3AD203B41FA5}">
                      <a16:colId xmlns:a16="http://schemas.microsoft.com/office/drawing/2014/main" val="20000"/>
                    </a:ext>
                  </a:extLst>
                </a:gridCol>
                <a:gridCol w="1133748">
                  <a:extLst>
                    <a:ext uri="{9D8B030D-6E8A-4147-A177-3AD203B41FA5}">
                      <a16:colId xmlns:a16="http://schemas.microsoft.com/office/drawing/2014/main" val="20001"/>
                    </a:ext>
                  </a:extLst>
                </a:gridCol>
                <a:gridCol w="1043769">
                  <a:extLst>
                    <a:ext uri="{9D8B030D-6E8A-4147-A177-3AD203B41FA5}">
                      <a16:colId xmlns:a16="http://schemas.microsoft.com/office/drawing/2014/main" val="20002"/>
                    </a:ext>
                  </a:extLst>
                </a:gridCol>
                <a:gridCol w="1187735">
                  <a:extLst>
                    <a:ext uri="{9D8B030D-6E8A-4147-A177-3AD203B41FA5}">
                      <a16:colId xmlns:a16="http://schemas.microsoft.com/office/drawing/2014/main" val="20003"/>
                    </a:ext>
                  </a:extLst>
                </a:gridCol>
                <a:gridCol w="1025773">
                  <a:extLst>
                    <a:ext uri="{9D8B030D-6E8A-4147-A177-3AD203B41FA5}">
                      <a16:colId xmlns:a16="http://schemas.microsoft.com/office/drawing/2014/main" val="20004"/>
                    </a:ext>
                  </a:extLst>
                </a:gridCol>
              </a:tblGrid>
              <a:tr h="427931">
                <a:tc>
                  <a:txBody>
                    <a:bodyPr/>
                    <a:lstStyle/>
                    <a:p>
                      <a:pPr algn="ctr"/>
                      <a:r>
                        <a:rPr lang="en-US" sz="1000"/>
                        <a:t>Strongly Disagree</a:t>
                      </a:r>
                      <a:endParaRPr lang="en-US" sz="1000">
                        <a:latin typeface="+mn-lt"/>
                        <a:ea typeface="Verdana" pitchFamily="34" charset="0"/>
                        <a:cs typeface="Verdana" pitchFamily="34" charset="0"/>
                      </a:endParaRPr>
                    </a:p>
                  </a:txBody>
                  <a:tcPr marL="91434" marR="91434" marT="45688" marB="45688" anchor="ctr">
                    <a:solidFill>
                      <a:schemeClr val="tx1"/>
                    </a:solidFill>
                  </a:tcPr>
                </a:tc>
                <a:tc>
                  <a:txBody>
                    <a:bodyPr/>
                    <a:lstStyle/>
                    <a:p>
                      <a:pPr algn="ctr"/>
                      <a:r>
                        <a:rPr lang="en-US" sz="1000"/>
                        <a:t>Somewhat Disagree</a:t>
                      </a:r>
                      <a:endParaRPr lang="en-US" sz="1000">
                        <a:latin typeface="+mn-lt"/>
                        <a:ea typeface="Verdana" pitchFamily="34" charset="0"/>
                        <a:cs typeface="Verdana" pitchFamily="34" charset="0"/>
                      </a:endParaRPr>
                    </a:p>
                  </a:txBody>
                  <a:tcPr marL="91434" marR="91434" marT="45688" marB="45688" anchor="ctr">
                    <a:solidFill>
                      <a:schemeClr val="tx1"/>
                    </a:solidFill>
                  </a:tcPr>
                </a:tc>
                <a:tc>
                  <a:txBody>
                    <a:bodyPr/>
                    <a:lstStyle/>
                    <a:p>
                      <a:pPr algn="ctr"/>
                      <a:r>
                        <a:rPr lang="en-US" sz="1000"/>
                        <a:t>Neither Agree nor Disagree</a:t>
                      </a:r>
                      <a:endParaRPr lang="en-US" sz="1000">
                        <a:latin typeface="+mn-lt"/>
                        <a:ea typeface="Verdana" pitchFamily="34" charset="0"/>
                        <a:cs typeface="Verdana" pitchFamily="34" charset="0"/>
                      </a:endParaRPr>
                    </a:p>
                  </a:txBody>
                  <a:tcPr marL="91434" marR="91434" marT="45688" marB="45688" anchor="ctr">
                    <a:solidFill>
                      <a:schemeClr val="tx1"/>
                    </a:solidFill>
                  </a:tcPr>
                </a:tc>
                <a:tc>
                  <a:txBody>
                    <a:bodyPr/>
                    <a:lstStyle/>
                    <a:p>
                      <a:pPr algn="ctr"/>
                      <a:r>
                        <a:rPr lang="en-US" sz="1000"/>
                        <a:t>Somewhat Agree</a:t>
                      </a:r>
                      <a:endParaRPr lang="en-US" sz="1000">
                        <a:latin typeface="+mn-lt"/>
                        <a:ea typeface="Verdana" pitchFamily="34" charset="0"/>
                        <a:cs typeface="Verdana" pitchFamily="34" charset="0"/>
                      </a:endParaRPr>
                    </a:p>
                  </a:txBody>
                  <a:tcPr marL="91434" marR="91434" marT="45688" marB="45688" anchor="ctr">
                    <a:solidFill>
                      <a:schemeClr val="tx1"/>
                    </a:solidFill>
                  </a:tcPr>
                </a:tc>
                <a:tc>
                  <a:txBody>
                    <a:bodyPr/>
                    <a:lstStyle/>
                    <a:p>
                      <a:pPr algn="ctr"/>
                      <a:r>
                        <a:rPr lang="en-US" sz="1000"/>
                        <a:t>Strongly Agree</a:t>
                      </a:r>
                      <a:endParaRPr lang="en-US" sz="1000">
                        <a:latin typeface="+mn-lt"/>
                        <a:ea typeface="Verdana" pitchFamily="34" charset="0"/>
                        <a:cs typeface="Verdana" pitchFamily="34" charset="0"/>
                      </a:endParaRPr>
                    </a:p>
                  </a:txBody>
                  <a:tcPr marL="91434" marR="91434" marT="45688" marB="45688" anchor="ctr">
                    <a:solidFill>
                      <a:schemeClr val="tx1"/>
                    </a:solidFill>
                  </a:tcPr>
                </a:tc>
                <a:extLst>
                  <a:ext uri="{0D108BD9-81ED-4DB2-BD59-A6C34878D82A}">
                    <a16:rowId xmlns:a16="http://schemas.microsoft.com/office/drawing/2014/main" val="10000"/>
                  </a:ext>
                </a:extLst>
              </a:tr>
              <a:tr h="395029">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t>1</a:t>
                      </a:r>
                      <a:endParaRPr lang="en-US" sz="1000" b="1">
                        <a:latin typeface="+mn-lt"/>
                        <a:ea typeface="Verdana" pitchFamily="34" charset="0"/>
                        <a:cs typeface="Verdana" pitchFamily="34" charset="0"/>
                      </a:endParaRPr>
                    </a:p>
                  </a:txBody>
                  <a:tcPr marL="91434" marR="91434" marT="45688" marB="45688"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t>2</a:t>
                      </a:r>
                      <a:endParaRPr lang="en-US" sz="1000" b="1">
                        <a:latin typeface="+mn-lt"/>
                        <a:ea typeface="Verdana" pitchFamily="34" charset="0"/>
                        <a:cs typeface="Verdana" pitchFamily="34" charset="0"/>
                      </a:endParaRPr>
                    </a:p>
                  </a:txBody>
                  <a:tcPr marL="91434" marR="91434" marT="45688" marB="45688"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t>3</a:t>
                      </a:r>
                      <a:endParaRPr lang="en-US" sz="1000" b="1">
                        <a:latin typeface="+mn-lt"/>
                        <a:ea typeface="Verdana" pitchFamily="34" charset="0"/>
                        <a:cs typeface="Verdana" pitchFamily="34" charset="0"/>
                      </a:endParaRPr>
                    </a:p>
                  </a:txBody>
                  <a:tcPr marL="91434" marR="91434" marT="45688" marB="45688"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t>4</a:t>
                      </a:r>
                      <a:endParaRPr lang="en-US" sz="1000" b="1">
                        <a:latin typeface="+mn-lt"/>
                        <a:ea typeface="Verdana" pitchFamily="34" charset="0"/>
                        <a:cs typeface="Verdana" pitchFamily="34" charset="0"/>
                      </a:endParaRPr>
                    </a:p>
                  </a:txBody>
                  <a:tcPr marL="91434" marR="91434" marT="45688" marB="45688"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t>5</a:t>
                      </a:r>
                      <a:endParaRPr lang="en-US" sz="1000" b="1">
                        <a:latin typeface="+mn-lt"/>
                        <a:ea typeface="Verdana" pitchFamily="34" charset="0"/>
                        <a:cs typeface="Verdana" pitchFamily="34" charset="0"/>
                      </a:endParaRPr>
                    </a:p>
                  </a:txBody>
                  <a:tcPr marL="91434" marR="91434" marT="45688" marB="45688" anchor="ctr"/>
                </a:tc>
                <a:extLst>
                  <a:ext uri="{0D108BD9-81ED-4DB2-BD59-A6C34878D82A}">
                    <a16:rowId xmlns:a16="http://schemas.microsoft.com/office/drawing/2014/main" val="10001"/>
                  </a:ext>
                </a:extLst>
              </a:tr>
            </a:tbl>
          </a:graphicData>
        </a:graphic>
      </p:graphicFrame>
      <p:graphicFrame>
        <p:nvGraphicFramePr>
          <p:cNvPr id="12" name="Table 11">
            <a:extLst>
              <a:ext uri="{FF2B5EF4-FFF2-40B4-BE49-F238E27FC236}">
                <a16:creationId xmlns:a16="http://schemas.microsoft.com/office/drawing/2014/main" id="{AC24E904-9F96-4C07-8D25-FE00DA8CE58F}"/>
              </a:ext>
            </a:extLst>
          </p:cNvPr>
          <p:cNvGraphicFramePr>
            <a:graphicFrameLocks noGrp="1"/>
          </p:cNvGraphicFramePr>
          <p:nvPr/>
        </p:nvGraphicFramePr>
        <p:xfrm>
          <a:off x="10056650" y="1915574"/>
          <a:ext cx="1771650" cy="2590227"/>
        </p:xfrm>
        <a:graphic>
          <a:graphicData uri="http://schemas.openxmlformats.org/drawingml/2006/table">
            <a:tbl>
              <a:tblPr/>
              <a:tblGrid>
                <a:gridCol w="1771650">
                  <a:extLst>
                    <a:ext uri="{9D8B030D-6E8A-4147-A177-3AD203B41FA5}">
                      <a16:colId xmlns:a16="http://schemas.microsoft.com/office/drawing/2014/main" val="2034922648"/>
                    </a:ext>
                  </a:extLst>
                </a:gridCol>
              </a:tblGrid>
              <a:tr h="487549">
                <a:tc>
                  <a:txBody>
                    <a:bodyPr/>
                    <a:lstStyle/>
                    <a:p>
                      <a:pPr algn="ctr" fontAlgn="base"/>
                      <a:r>
                        <a:rPr lang="en-US" sz="1200" b="1" i="0" u="none" strike="noStrike">
                          <a:solidFill>
                            <a:schemeClr val="accent1"/>
                          </a:solidFill>
                          <a:effectLst/>
                          <a:latin typeface="Arial" panose="020B0604020202020204" pitchFamily="34" charset="0"/>
                          <a:cs typeface="Arial" panose="020B0604020202020204" pitchFamily="34" charset="0"/>
                        </a:rPr>
                        <a:t>Change Readiness Dimensions*</a:t>
                      </a:r>
                      <a:r>
                        <a:rPr lang="en-US" sz="1200" b="1" i="0">
                          <a:solidFill>
                            <a:schemeClr val="accent1"/>
                          </a:solidFill>
                          <a:effectLst/>
                          <a:latin typeface="Arial" panose="020B0604020202020204" pitchFamily="34" charset="0"/>
                          <a:cs typeface="Arial" panose="020B0604020202020204" pitchFamily="34" charset="0"/>
                        </a:rPr>
                        <a:t>​</a:t>
                      </a:r>
                      <a:endParaRPr lang="en-US" sz="1600" b="1" i="0">
                        <a:solidFill>
                          <a:schemeClr val="accent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572697309"/>
                  </a:ext>
                </a:extLst>
              </a:tr>
              <a:tr h="325033">
                <a:tc>
                  <a:txBody>
                    <a:bodyPr/>
                    <a:lstStyle/>
                    <a:p>
                      <a:pPr algn="ctr" fontAlgn="base"/>
                      <a:r>
                        <a:rPr lang="en-US" sz="1200" b="1" i="0" u="none" strike="noStrike">
                          <a:solidFill>
                            <a:schemeClr val="tx1"/>
                          </a:solidFill>
                          <a:effectLst/>
                          <a:latin typeface="Arial" panose="020B0604020202020204" pitchFamily="34" charset="0"/>
                          <a:cs typeface="Arial" panose="020B0604020202020204" pitchFamily="34" charset="0"/>
                        </a:rPr>
                        <a:t>Leadership</a:t>
                      </a:r>
                      <a:endParaRPr lang="en-US" sz="1600" b="1"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570472703"/>
                  </a:ext>
                </a:extLst>
              </a:tr>
              <a:tr h="345347">
                <a:tc>
                  <a:txBody>
                    <a:bodyPr/>
                    <a:lstStyle/>
                    <a:p>
                      <a:pPr algn="ctr" fontAlgn="base"/>
                      <a:r>
                        <a:rPr lang="en-US" sz="1200" b="1" i="0" u="none" strike="noStrike">
                          <a:solidFill>
                            <a:schemeClr val="tx1"/>
                          </a:solidFill>
                          <a:effectLst/>
                          <a:latin typeface="Arial" panose="020B0604020202020204" pitchFamily="34" charset="0"/>
                          <a:cs typeface="Arial" panose="020B0604020202020204" pitchFamily="34" charset="0"/>
                        </a:rPr>
                        <a:t>Awareness</a:t>
                      </a:r>
                      <a:endParaRPr lang="en-US" sz="1600" b="1"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895405232"/>
                  </a:ext>
                </a:extLst>
              </a:tr>
              <a:tr h="325033">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1" i="0">
                          <a:solidFill>
                            <a:schemeClr val="bg1"/>
                          </a:solidFill>
                          <a:effectLst/>
                          <a:latin typeface="Arial" panose="020B0604020202020204" pitchFamily="34" charset="0"/>
                          <a:cs typeface="Arial" panose="020B0604020202020204" pitchFamily="34" charset="0"/>
                        </a:rPr>
                        <a:t>Organization Readiness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accent1"/>
                    </a:solidFill>
                  </a:tcPr>
                </a:tc>
                <a:extLst>
                  <a:ext uri="{0D108BD9-81ED-4DB2-BD59-A6C34878D82A}">
                    <a16:rowId xmlns:a16="http://schemas.microsoft.com/office/drawing/2014/main" val="1384396817"/>
                  </a:ext>
                </a:extLst>
              </a:tr>
              <a:tr h="487549">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1" i="0" u="none" strike="noStrike">
                          <a:solidFill>
                            <a:schemeClr val="tx1"/>
                          </a:solidFill>
                          <a:effectLst/>
                          <a:latin typeface="Arial" panose="020B0604020202020204" pitchFamily="34" charset="0"/>
                          <a:cs typeface="Arial" panose="020B0604020202020204" pitchFamily="34" charset="0"/>
                        </a:rPr>
                        <a:t>Communications</a:t>
                      </a:r>
                      <a:r>
                        <a:rPr lang="en-US" sz="1200" b="1" i="0">
                          <a:solidFill>
                            <a:schemeClr val="tx1"/>
                          </a:solidFill>
                          <a:effectLst/>
                          <a:latin typeface="Arial" panose="020B0604020202020204" pitchFamily="34" charset="0"/>
                          <a:cs typeface="Arial" panose="020B0604020202020204" pitchFamily="34" charset="0"/>
                        </a:rPr>
                        <a:t>​</a:t>
                      </a:r>
                      <a:endParaRPr lang="en-US" sz="1600" b="1"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633430627"/>
                  </a:ext>
                </a:extLst>
              </a:tr>
              <a:tr h="487549">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1" i="0">
                          <a:solidFill>
                            <a:schemeClr val="accent6"/>
                          </a:solidFill>
                          <a:effectLst/>
                          <a:latin typeface="Arial" panose="020B0604020202020204" pitchFamily="34" charset="0"/>
                          <a:cs typeface="Arial" panose="020B0604020202020204" pitchFamily="34" charset="0"/>
                        </a:rPr>
                        <a:t>Engagement Curve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2716745437"/>
                  </a:ext>
                </a:extLst>
              </a:tr>
            </a:tbl>
          </a:graphicData>
        </a:graphic>
      </p:graphicFrame>
      <p:sp>
        <p:nvSpPr>
          <p:cNvPr id="16" name="TextBox 15">
            <a:extLst>
              <a:ext uri="{FF2B5EF4-FFF2-40B4-BE49-F238E27FC236}">
                <a16:creationId xmlns:a16="http://schemas.microsoft.com/office/drawing/2014/main" id="{36ACEA0B-7F10-4224-9A78-6CB987AA2214}"/>
              </a:ext>
            </a:extLst>
          </p:cNvPr>
          <p:cNvSpPr txBox="1"/>
          <p:nvPr/>
        </p:nvSpPr>
        <p:spPr>
          <a:xfrm>
            <a:off x="1638582" y="6148979"/>
            <a:ext cx="6476588" cy="253146"/>
          </a:xfrm>
          <a:prstGeom prst="rect">
            <a:avLst/>
          </a:prstGeom>
          <a:noFill/>
        </p:spPr>
        <p:txBody>
          <a:bodyPr wrap="square" rtlCol="0">
            <a:spAutoFit/>
          </a:bodyPr>
          <a:lstStyle/>
          <a:p>
            <a:pPr>
              <a:lnSpc>
                <a:spcPct val="95000"/>
              </a:lnSpc>
              <a:spcBef>
                <a:spcPts val="600"/>
              </a:spcBef>
            </a:pPr>
            <a:r>
              <a:rPr lang="en-US" sz="1050" i="1">
                <a:latin typeface="Arial" panose="020B0604020202020204" pitchFamily="34" charset="0"/>
                <a:cs typeface="Arial" panose="020B0604020202020204" pitchFamily="34" charset="0"/>
              </a:rPr>
              <a:t>*Change readiness dimensions will not be visible to assessment participants.</a:t>
            </a:r>
          </a:p>
        </p:txBody>
      </p:sp>
      <p:sp>
        <p:nvSpPr>
          <p:cNvPr id="15" name="Title 9">
            <a:extLst>
              <a:ext uri="{FF2B5EF4-FFF2-40B4-BE49-F238E27FC236}">
                <a16:creationId xmlns:a16="http://schemas.microsoft.com/office/drawing/2014/main" id="{9B469973-EC2C-4947-A60F-76FCD0C7CE93}"/>
              </a:ext>
            </a:extLst>
          </p:cNvPr>
          <p:cNvSpPr>
            <a:spLocks noGrp="1"/>
          </p:cNvSpPr>
          <p:nvPr>
            <p:ph type="title"/>
          </p:nvPr>
        </p:nvSpPr>
        <p:spPr>
          <a:xfrm>
            <a:off x="838200" y="365125"/>
            <a:ext cx="10515600" cy="1325563"/>
          </a:xfrm>
        </p:spPr>
        <p:txBody>
          <a:bodyPr/>
          <a:lstStyle/>
          <a:p>
            <a:r>
              <a:rPr lang="en-US"/>
              <a:t>Agency Pulse Questions cont.</a:t>
            </a:r>
          </a:p>
        </p:txBody>
      </p:sp>
      <p:sp>
        <p:nvSpPr>
          <p:cNvPr id="10" name="Slide Number Placeholder 7">
            <a:extLst>
              <a:ext uri="{FF2B5EF4-FFF2-40B4-BE49-F238E27FC236}">
                <a16:creationId xmlns:a16="http://schemas.microsoft.com/office/drawing/2014/main" id="{08D63782-3DFA-444C-B3C1-EAA89236E5A7}"/>
              </a:ext>
            </a:extLst>
          </p:cNvPr>
          <p:cNvSpPr>
            <a:spLocks noGrp="1"/>
          </p:cNvSpPr>
          <p:nvPr>
            <p:ph type="sldNum" sz="quarter" idx="12"/>
          </p:nvPr>
        </p:nvSpPr>
        <p:spPr>
          <a:xfrm>
            <a:off x="8610600" y="6555851"/>
            <a:ext cx="2743200" cy="365125"/>
          </a:xfrm>
        </p:spPr>
        <p:txBody>
          <a:bodyPr/>
          <a:lstStyle/>
          <a:p>
            <a:fld id="{C461C2B1-3C3A-47B0-ABA3-58C593760B37}" type="slidenum">
              <a:rPr lang="en-US" smtClean="0">
                <a:solidFill>
                  <a:schemeClr val="bg1"/>
                </a:solidFill>
                <a:latin typeface="Arial" panose="020B0604020202020204" pitchFamily="34" charset="0"/>
                <a:cs typeface="Arial" panose="020B0604020202020204" pitchFamily="34" charset="0"/>
              </a:rPr>
              <a:pPr/>
              <a:t>38</a:t>
            </a:fld>
            <a:endParaRPr lang="en-US">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730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04EA7B2-F338-4ADE-AE86-04569EC2E765}"/>
              </a:ext>
            </a:extLst>
          </p:cNvPr>
          <p:cNvSpPr txBox="1">
            <a:spLocks/>
          </p:cNvSpPr>
          <p:nvPr/>
        </p:nvSpPr>
        <p:spPr>
          <a:xfrm>
            <a:off x="448133" y="6300059"/>
            <a:ext cx="456577" cy="213088"/>
          </a:xfrm>
          <a:prstGeom prst="rect">
            <a:avLst/>
          </a:prstGeom>
        </p:spPr>
        <p:txBody>
          <a:bodyPr vert="horz" lIns="0" tIns="0" rIns="0" bIns="0" rtlCol="0" anchor="ctr" anchorCtr="0"/>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D86176-D6A4-43D8-BE13-F18245AD9D39}" type="slidenum">
              <a:rPr lang="en-US" smtClean="0">
                <a:latin typeface="Arial" panose="020B0604020202020204" pitchFamily="34" charset="0"/>
                <a:cs typeface="Arial" panose="020B0604020202020204" pitchFamily="34" charset="0"/>
              </a:rPr>
              <a:pPr/>
              <a:t>39</a:t>
            </a:fld>
            <a:endParaRPr lang="en-US">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1003940" y="2449790"/>
          <a:ext cx="8661581" cy="2435256"/>
        </p:xfrm>
        <a:graphic>
          <a:graphicData uri="http://schemas.openxmlformats.org/drawingml/2006/table">
            <a:tbl>
              <a:tblPr firstRow="1" bandRow="1">
                <a:tableStyleId>{F2DE63D5-997A-4646-A377-4702673A728D}</a:tableStyleId>
              </a:tblPr>
              <a:tblGrid>
                <a:gridCol w="586483">
                  <a:extLst>
                    <a:ext uri="{9D8B030D-6E8A-4147-A177-3AD203B41FA5}">
                      <a16:colId xmlns:a16="http://schemas.microsoft.com/office/drawing/2014/main" val="20000"/>
                    </a:ext>
                  </a:extLst>
                </a:gridCol>
                <a:gridCol w="8075098">
                  <a:extLst>
                    <a:ext uri="{9D8B030D-6E8A-4147-A177-3AD203B41FA5}">
                      <a16:colId xmlns:a16="http://schemas.microsoft.com/office/drawing/2014/main" val="20001"/>
                    </a:ext>
                  </a:extLst>
                </a:gridCol>
              </a:tblGrid>
              <a:tr h="355660">
                <a:tc>
                  <a:txBody>
                    <a:bodyPr/>
                    <a:lstStyle/>
                    <a:p>
                      <a:pPr algn="ctr"/>
                      <a:endParaRPr lang="en-CA" sz="1400">
                        <a:latin typeface="Arial" panose="020B0604020202020204" pitchFamily="34" charset="0"/>
                        <a:cs typeface="Arial" panose="020B0604020202020204" pitchFamily="34" charset="0"/>
                      </a:endParaRPr>
                    </a:p>
                  </a:txBody>
                  <a:tcPr anchor="ctr">
                    <a:solidFill>
                      <a:schemeClr val="accent1"/>
                    </a:solidFill>
                  </a:tcPr>
                </a:tc>
                <a:tc>
                  <a:txBody>
                    <a:bodyPr/>
                    <a:lstStyle/>
                    <a:p>
                      <a:pPr algn="l"/>
                      <a:r>
                        <a:rPr lang="en-US" sz="1400">
                          <a:solidFill>
                            <a:schemeClr val="bg1"/>
                          </a:solidFill>
                          <a:latin typeface="Arial" panose="020B0604020202020204" pitchFamily="34" charset="0"/>
                          <a:cs typeface="Arial" panose="020B0604020202020204" pitchFamily="34" charset="0"/>
                        </a:rPr>
                        <a:t>Question</a:t>
                      </a:r>
                      <a:endParaRPr lang="en-CA" sz="1400">
                        <a:solidFill>
                          <a:schemeClr val="bg1"/>
                        </a:solidFill>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518160">
                <a:tc>
                  <a:txBody>
                    <a:bodyPr/>
                    <a:lstStyle/>
                    <a:p>
                      <a:pPr algn="ctr"/>
                      <a:r>
                        <a:rPr lang="en-CA" sz="1400" b="0">
                          <a:solidFill>
                            <a:schemeClr val="tx1"/>
                          </a:solidFill>
                          <a:latin typeface="Arial" panose="020B0604020202020204" pitchFamily="34" charset="0"/>
                          <a:cs typeface="Arial" panose="020B0604020202020204" pitchFamily="34" charset="0"/>
                        </a:rPr>
                        <a:t>12</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0" i="0" kern="1200">
                          <a:solidFill>
                            <a:schemeClr val="tx1"/>
                          </a:solidFill>
                          <a:effectLst/>
                          <a:latin typeface="Arial"/>
                          <a:ea typeface="+mn-ea"/>
                          <a:cs typeface="Arial"/>
                        </a:rPr>
                        <a:t>The BrightPath project communications that I have received to-date are helpful.</a:t>
                      </a:r>
                      <a:endParaRPr lang="en-US" sz="1400" kern="1200">
                        <a:solidFill>
                          <a:schemeClr val="tx1"/>
                        </a:solidFill>
                        <a:effectLst/>
                        <a:latin typeface="Arial"/>
                        <a:ea typeface="+mn-ea"/>
                        <a:cs typeface="Arial"/>
                      </a:endParaRPr>
                    </a:p>
                  </a:txBody>
                  <a:tcPr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1"/>
                  </a:ext>
                </a:extLst>
              </a:tr>
              <a:tr h="414958">
                <a:tc>
                  <a:txBody>
                    <a:bodyPr/>
                    <a:lstStyle/>
                    <a:p>
                      <a:pPr algn="ctr"/>
                      <a:r>
                        <a:rPr lang="en-CA" sz="1400" b="0">
                          <a:solidFill>
                            <a:schemeClr val="tx1"/>
                          </a:solidFill>
                          <a:latin typeface="Arial" panose="020B0604020202020204" pitchFamily="34" charset="0"/>
                          <a:cs typeface="Arial" panose="020B0604020202020204" pitchFamily="34" charset="0"/>
                        </a:rPr>
                        <a:t>13</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1" kern="1200">
                          <a:solidFill>
                            <a:schemeClr val="tx1"/>
                          </a:solidFill>
                          <a:effectLst/>
                          <a:latin typeface="Arial" panose="020B0604020202020204" pitchFamily="34" charset="0"/>
                          <a:ea typeface="+mn-ea"/>
                          <a:cs typeface="Arial" panose="020B0604020202020204" pitchFamily="34" charset="0"/>
                        </a:rPr>
                        <a:t>My preferred resource for agency updates and information is: (Dropdown: agency-specific email, agency-specific internal website, peers, Change Agent Network, my manager, BrightPath team member).</a:t>
                      </a:r>
                      <a:endParaRPr lang="en-US" sz="1400" b="0" i="1" baseline="0">
                        <a:solidFill>
                          <a:schemeClr val="tx1"/>
                        </a:solidFill>
                        <a:latin typeface="Arial" panose="020B0604020202020204" pitchFamily="34" charset="0"/>
                        <a:ea typeface="Tahoma" panose="020B0604030504040204" pitchFamily="34" charset="0"/>
                        <a:cs typeface="Arial" panose="020B0604020202020204" pitchFamily="34" charset="0"/>
                      </a:endParaRPr>
                    </a:p>
                  </a:txBody>
                  <a:tcPr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3"/>
                  </a:ext>
                </a:extLst>
              </a:tr>
              <a:tr h="414958">
                <a:tc>
                  <a:txBody>
                    <a:bodyPr/>
                    <a:lstStyle/>
                    <a:p>
                      <a:pPr algn="ctr"/>
                      <a:r>
                        <a:rPr lang="en-CA" sz="1400" b="0">
                          <a:solidFill>
                            <a:schemeClr val="tx1"/>
                          </a:solidFill>
                          <a:latin typeface="Arial" panose="020B0604020202020204" pitchFamily="34" charset="0"/>
                          <a:cs typeface="Arial" panose="020B0604020202020204" pitchFamily="34" charset="0"/>
                        </a:rPr>
                        <a:t>14</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1" kern="1200">
                          <a:solidFill>
                            <a:schemeClr val="tx1"/>
                          </a:solidFill>
                          <a:effectLst/>
                          <a:latin typeface="Arial" panose="020B0604020202020204" pitchFamily="34" charset="0"/>
                          <a:ea typeface="+mn-ea"/>
                          <a:cs typeface="Arial" panose="020B0604020202020204" pitchFamily="34" charset="0"/>
                        </a:rPr>
                        <a:t>Please list other preferred methods of communication. (Free response)</a:t>
                      </a:r>
                      <a:endParaRPr lang="en-US" sz="1400" i="1" kern="1200">
                        <a:solidFill>
                          <a:schemeClr val="tx1"/>
                        </a:solidFill>
                        <a:effectLst/>
                        <a:latin typeface="Arial" panose="020B0604020202020204" pitchFamily="34" charset="0"/>
                        <a:ea typeface="+mn-ea"/>
                        <a:cs typeface="Arial" panose="020B0604020202020204" pitchFamily="34" charset="0"/>
                      </a:endParaRPr>
                    </a:p>
                  </a:txBody>
                  <a:tcPr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3687031291"/>
                  </a:ext>
                </a:extLst>
              </a:tr>
              <a:tr h="414958">
                <a:tc>
                  <a:txBody>
                    <a:bodyPr/>
                    <a:lstStyle/>
                    <a:p>
                      <a:pPr algn="ctr"/>
                      <a:r>
                        <a:rPr lang="en-US" sz="1400" b="0">
                          <a:solidFill>
                            <a:schemeClr val="tx1"/>
                          </a:solidFill>
                          <a:latin typeface="Arial" panose="020B0604020202020204" pitchFamily="34" charset="0"/>
                          <a:cs typeface="Arial" panose="020B0604020202020204" pitchFamily="34" charset="0"/>
                        </a:rPr>
                        <a:t>15</a:t>
                      </a:r>
                      <a:endParaRPr lang="en-CA" sz="1400" b="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a:solidFill>
                            <a:schemeClr val="tx1"/>
                          </a:solidFill>
                          <a:effectLst/>
                          <a:latin typeface="Arial"/>
                          <a:ea typeface="+mn-ea"/>
                          <a:cs typeface="Arial"/>
                        </a:rPr>
                        <a:t>I believe there are effective mechanisms in place for me to provide feedback regarding BrightPath.​ </a:t>
                      </a:r>
                      <a:endParaRPr lang="en-US" sz="1400" i="1" strike="noStrike" kern="1200" baseline="0">
                        <a:solidFill>
                          <a:schemeClr val="tx1"/>
                        </a:solidFill>
                        <a:effectLst/>
                        <a:latin typeface="Arial"/>
                        <a:ea typeface="+mn-ea"/>
                        <a:cs typeface="Arial"/>
                      </a:endParaRPr>
                    </a:p>
                  </a:txBody>
                  <a:tcPr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3605434067"/>
                  </a:ext>
                </a:extLst>
              </a:tr>
            </a:tbl>
          </a:graphicData>
        </a:graphic>
      </p:graphicFrame>
      <p:sp>
        <p:nvSpPr>
          <p:cNvPr id="8" name="Rectangle 7"/>
          <p:cNvSpPr/>
          <p:nvPr/>
        </p:nvSpPr>
        <p:spPr>
          <a:xfrm>
            <a:off x="1003940" y="1589697"/>
            <a:ext cx="3017520" cy="82296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CA" sz="1200" i="1">
                <a:solidFill>
                  <a:schemeClr val="tx1"/>
                </a:solidFill>
                <a:latin typeface="Arial"/>
                <a:cs typeface="Arial"/>
              </a:rPr>
              <a:t>Responses are evaluated on a Likert Scale from 1 to 5:</a:t>
            </a:r>
            <a:endParaRPr lang="en-CA" sz="1200">
              <a:solidFill>
                <a:schemeClr val="tx1"/>
              </a:solidFill>
              <a:latin typeface="Arial"/>
              <a:ea typeface="+mn-lt"/>
              <a:cs typeface="Arial"/>
            </a:endParaRPr>
          </a:p>
        </p:txBody>
      </p:sp>
      <p:graphicFrame>
        <p:nvGraphicFramePr>
          <p:cNvPr id="9" name="Table 8"/>
          <p:cNvGraphicFramePr>
            <a:graphicFrameLocks noGrp="1"/>
          </p:cNvGraphicFramePr>
          <p:nvPr/>
        </p:nvGraphicFramePr>
        <p:xfrm>
          <a:off x="4086758" y="1589697"/>
          <a:ext cx="5578763" cy="822960"/>
        </p:xfrm>
        <a:graphic>
          <a:graphicData uri="http://schemas.openxmlformats.org/drawingml/2006/table">
            <a:tbl>
              <a:tblPr firstRow="1" bandRow="1">
                <a:tableStyleId>{F5AB1C69-6EDB-4FF4-983F-18BD219EF322}</a:tableStyleId>
              </a:tblPr>
              <a:tblGrid>
                <a:gridCol w="1187738">
                  <a:extLst>
                    <a:ext uri="{9D8B030D-6E8A-4147-A177-3AD203B41FA5}">
                      <a16:colId xmlns:a16="http://schemas.microsoft.com/office/drawing/2014/main" val="20000"/>
                    </a:ext>
                  </a:extLst>
                </a:gridCol>
                <a:gridCol w="1133748">
                  <a:extLst>
                    <a:ext uri="{9D8B030D-6E8A-4147-A177-3AD203B41FA5}">
                      <a16:colId xmlns:a16="http://schemas.microsoft.com/office/drawing/2014/main" val="20001"/>
                    </a:ext>
                  </a:extLst>
                </a:gridCol>
                <a:gridCol w="1043769">
                  <a:extLst>
                    <a:ext uri="{9D8B030D-6E8A-4147-A177-3AD203B41FA5}">
                      <a16:colId xmlns:a16="http://schemas.microsoft.com/office/drawing/2014/main" val="20002"/>
                    </a:ext>
                  </a:extLst>
                </a:gridCol>
                <a:gridCol w="1187735">
                  <a:extLst>
                    <a:ext uri="{9D8B030D-6E8A-4147-A177-3AD203B41FA5}">
                      <a16:colId xmlns:a16="http://schemas.microsoft.com/office/drawing/2014/main" val="20003"/>
                    </a:ext>
                  </a:extLst>
                </a:gridCol>
                <a:gridCol w="1025773">
                  <a:extLst>
                    <a:ext uri="{9D8B030D-6E8A-4147-A177-3AD203B41FA5}">
                      <a16:colId xmlns:a16="http://schemas.microsoft.com/office/drawing/2014/main" val="20004"/>
                    </a:ext>
                  </a:extLst>
                </a:gridCol>
              </a:tblGrid>
              <a:tr h="427931">
                <a:tc>
                  <a:txBody>
                    <a:bodyPr/>
                    <a:lstStyle/>
                    <a:p>
                      <a:pPr algn="ctr"/>
                      <a:r>
                        <a:rPr lang="en-US" sz="1000"/>
                        <a:t>Strongly Disagree</a:t>
                      </a:r>
                      <a:endParaRPr lang="en-US" sz="1000">
                        <a:latin typeface="+mn-lt"/>
                        <a:ea typeface="Verdana" pitchFamily="34" charset="0"/>
                        <a:cs typeface="Verdana" pitchFamily="34" charset="0"/>
                      </a:endParaRPr>
                    </a:p>
                  </a:txBody>
                  <a:tcPr marL="91434" marR="91434" marT="45688" marB="45688" anchor="ctr">
                    <a:solidFill>
                      <a:schemeClr val="tx1"/>
                    </a:solidFill>
                  </a:tcPr>
                </a:tc>
                <a:tc>
                  <a:txBody>
                    <a:bodyPr/>
                    <a:lstStyle/>
                    <a:p>
                      <a:pPr algn="ctr"/>
                      <a:r>
                        <a:rPr lang="en-US" sz="1000"/>
                        <a:t>Somewhat Disagree</a:t>
                      </a:r>
                      <a:endParaRPr lang="en-US" sz="1000">
                        <a:latin typeface="+mn-lt"/>
                        <a:ea typeface="Verdana" pitchFamily="34" charset="0"/>
                        <a:cs typeface="Verdana" pitchFamily="34" charset="0"/>
                      </a:endParaRPr>
                    </a:p>
                  </a:txBody>
                  <a:tcPr marL="91434" marR="91434" marT="45688" marB="45688" anchor="ctr">
                    <a:solidFill>
                      <a:schemeClr val="tx1"/>
                    </a:solidFill>
                  </a:tcPr>
                </a:tc>
                <a:tc>
                  <a:txBody>
                    <a:bodyPr/>
                    <a:lstStyle/>
                    <a:p>
                      <a:pPr algn="ctr"/>
                      <a:r>
                        <a:rPr lang="en-US" sz="1000"/>
                        <a:t>Neither Agree nor Disagree</a:t>
                      </a:r>
                      <a:endParaRPr lang="en-US" sz="1000">
                        <a:latin typeface="+mn-lt"/>
                        <a:ea typeface="Verdana" pitchFamily="34" charset="0"/>
                        <a:cs typeface="Verdana" pitchFamily="34" charset="0"/>
                      </a:endParaRPr>
                    </a:p>
                  </a:txBody>
                  <a:tcPr marL="91434" marR="91434" marT="45688" marB="45688" anchor="ctr">
                    <a:solidFill>
                      <a:schemeClr val="tx1"/>
                    </a:solidFill>
                  </a:tcPr>
                </a:tc>
                <a:tc>
                  <a:txBody>
                    <a:bodyPr/>
                    <a:lstStyle/>
                    <a:p>
                      <a:pPr algn="ctr"/>
                      <a:r>
                        <a:rPr lang="en-US" sz="1000"/>
                        <a:t>Somewhat Agree</a:t>
                      </a:r>
                      <a:endParaRPr lang="en-US" sz="1000">
                        <a:latin typeface="+mn-lt"/>
                        <a:ea typeface="Verdana" pitchFamily="34" charset="0"/>
                        <a:cs typeface="Verdana" pitchFamily="34" charset="0"/>
                      </a:endParaRPr>
                    </a:p>
                  </a:txBody>
                  <a:tcPr marL="91434" marR="91434" marT="45688" marB="45688" anchor="ctr">
                    <a:solidFill>
                      <a:schemeClr val="tx1"/>
                    </a:solidFill>
                  </a:tcPr>
                </a:tc>
                <a:tc>
                  <a:txBody>
                    <a:bodyPr/>
                    <a:lstStyle/>
                    <a:p>
                      <a:pPr algn="ctr"/>
                      <a:r>
                        <a:rPr lang="en-US" sz="1000"/>
                        <a:t>Strongly Agree</a:t>
                      </a:r>
                      <a:endParaRPr lang="en-US" sz="1000">
                        <a:latin typeface="+mn-lt"/>
                        <a:ea typeface="Verdana" pitchFamily="34" charset="0"/>
                        <a:cs typeface="Verdana" pitchFamily="34" charset="0"/>
                      </a:endParaRPr>
                    </a:p>
                  </a:txBody>
                  <a:tcPr marL="91434" marR="91434" marT="45688" marB="45688" anchor="ctr">
                    <a:solidFill>
                      <a:schemeClr val="tx1"/>
                    </a:solidFill>
                  </a:tcPr>
                </a:tc>
                <a:extLst>
                  <a:ext uri="{0D108BD9-81ED-4DB2-BD59-A6C34878D82A}">
                    <a16:rowId xmlns:a16="http://schemas.microsoft.com/office/drawing/2014/main" val="10000"/>
                  </a:ext>
                </a:extLst>
              </a:tr>
              <a:tr h="395029">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t>1</a:t>
                      </a:r>
                      <a:endParaRPr lang="en-US" sz="1000" b="1">
                        <a:latin typeface="+mn-lt"/>
                        <a:ea typeface="Verdana" pitchFamily="34" charset="0"/>
                        <a:cs typeface="Verdana" pitchFamily="34" charset="0"/>
                      </a:endParaRPr>
                    </a:p>
                  </a:txBody>
                  <a:tcPr marL="91434" marR="91434" marT="45688" marB="45688"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t>2</a:t>
                      </a:r>
                      <a:endParaRPr lang="en-US" sz="1000" b="1">
                        <a:latin typeface="+mn-lt"/>
                        <a:ea typeface="Verdana" pitchFamily="34" charset="0"/>
                        <a:cs typeface="Verdana" pitchFamily="34" charset="0"/>
                      </a:endParaRPr>
                    </a:p>
                  </a:txBody>
                  <a:tcPr marL="91434" marR="91434" marT="45688" marB="45688"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t>3</a:t>
                      </a:r>
                      <a:endParaRPr lang="en-US" sz="1000" b="1">
                        <a:latin typeface="+mn-lt"/>
                        <a:ea typeface="Verdana" pitchFamily="34" charset="0"/>
                        <a:cs typeface="Verdana" pitchFamily="34" charset="0"/>
                      </a:endParaRPr>
                    </a:p>
                  </a:txBody>
                  <a:tcPr marL="91434" marR="91434" marT="45688" marB="45688"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t>4</a:t>
                      </a:r>
                      <a:endParaRPr lang="en-US" sz="1000" b="1">
                        <a:latin typeface="+mn-lt"/>
                        <a:ea typeface="Verdana" pitchFamily="34" charset="0"/>
                        <a:cs typeface="Verdana" pitchFamily="34" charset="0"/>
                      </a:endParaRPr>
                    </a:p>
                  </a:txBody>
                  <a:tcPr marL="91434" marR="91434" marT="45688" marB="45688"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00" b="1"/>
                        <a:t>5</a:t>
                      </a:r>
                      <a:endParaRPr lang="en-US" sz="1000" b="1">
                        <a:latin typeface="+mn-lt"/>
                        <a:ea typeface="Verdana" pitchFamily="34" charset="0"/>
                        <a:cs typeface="Verdana" pitchFamily="34" charset="0"/>
                      </a:endParaRPr>
                    </a:p>
                  </a:txBody>
                  <a:tcPr marL="91434" marR="91434" marT="45688" marB="45688" anchor="ctr"/>
                </a:tc>
                <a:extLst>
                  <a:ext uri="{0D108BD9-81ED-4DB2-BD59-A6C34878D82A}">
                    <a16:rowId xmlns:a16="http://schemas.microsoft.com/office/drawing/2014/main" val="10001"/>
                  </a:ext>
                </a:extLst>
              </a:tr>
            </a:tbl>
          </a:graphicData>
        </a:graphic>
      </p:graphicFrame>
      <p:sp>
        <p:nvSpPr>
          <p:cNvPr id="11" name="TextBox 10"/>
          <p:cNvSpPr txBox="1"/>
          <p:nvPr/>
        </p:nvSpPr>
        <p:spPr>
          <a:xfrm>
            <a:off x="3056966" y="6138837"/>
            <a:ext cx="6476588" cy="267766"/>
          </a:xfrm>
          <a:prstGeom prst="rect">
            <a:avLst/>
          </a:prstGeom>
          <a:noFill/>
        </p:spPr>
        <p:txBody>
          <a:bodyPr wrap="square" rtlCol="0">
            <a:spAutoFit/>
          </a:bodyPr>
          <a:lstStyle/>
          <a:p>
            <a:pPr>
              <a:lnSpc>
                <a:spcPct val="95000"/>
              </a:lnSpc>
              <a:spcBef>
                <a:spcPts val="600"/>
              </a:spcBef>
            </a:pPr>
            <a:r>
              <a:rPr lang="en-US" sz="1200" i="1">
                <a:latin typeface="Arial" panose="020B0604020202020204" pitchFamily="34" charset="0"/>
                <a:cs typeface="Arial" panose="020B0604020202020204" pitchFamily="34" charset="0"/>
              </a:rPr>
              <a:t>*The change readiness dimensions will not be visible to the assessment participants.</a:t>
            </a:r>
          </a:p>
        </p:txBody>
      </p:sp>
      <p:graphicFrame>
        <p:nvGraphicFramePr>
          <p:cNvPr id="12" name="Table 11">
            <a:extLst>
              <a:ext uri="{FF2B5EF4-FFF2-40B4-BE49-F238E27FC236}">
                <a16:creationId xmlns:a16="http://schemas.microsoft.com/office/drawing/2014/main" id="{1EA9DFFD-5526-4CDA-8426-DA636CC54B38}"/>
              </a:ext>
            </a:extLst>
          </p:cNvPr>
          <p:cNvGraphicFramePr>
            <a:graphicFrameLocks noGrp="1"/>
          </p:cNvGraphicFramePr>
          <p:nvPr/>
        </p:nvGraphicFramePr>
        <p:xfrm>
          <a:off x="10020065" y="1591042"/>
          <a:ext cx="1771650" cy="2590227"/>
        </p:xfrm>
        <a:graphic>
          <a:graphicData uri="http://schemas.openxmlformats.org/drawingml/2006/table">
            <a:tbl>
              <a:tblPr/>
              <a:tblGrid>
                <a:gridCol w="1771650">
                  <a:extLst>
                    <a:ext uri="{9D8B030D-6E8A-4147-A177-3AD203B41FA5}">
                      <a16:colId xmlns:a16="http://schemas.microsoft.com/office/drawing/2014/main" val="2034922648"/>
                    </a:ext>
                  </a:extLst>
                </a:gridCol>
              </a:tblGrid>
              <a:tr h="487549">
                <a:tc>
                  <a:txBody>
                    <a:bodyPr/>
                    <a:lstStyle/>
                    <a:p>
                      <a:pPr algn="ctr" fontAlgn="base"/>
                      <a:r>
                        <a:rPr lang="en-US" sz="1200" b="1" i="0" u="none" strike="noStrike">
                          <a:solidFill>
                            <a:schemeClr val="accent1"/>
                          </a:solidFill>
                          <a:effectLst/>
                          <a:latin typeface="Arial" panose="020B0604020202020204" pitchFamily="34" charset="0"/>
                          <a:cs typeface="Arial" panose="020B0604020202020204" pitchFamily="34" charset="0"/>
                        </a:rPr>
                        <a:t>Change Readiness Dimensions</a:t>
                      </a:r>
                      <a:r>
                        <a:rPr lang="en-US" sz="1200" b="1" i="0">
                          <a:solidFill>
                            <a:schemeClr val="accent1"/>
                          </a:solidFill>
                          <a:effectLst/>
                          <a:latin typeface="Arial" panose="020B0604020202020204" pitchFamily="34" charset="0"/>
                          <a:cs typeface="Arial" panose="020B0604020202020204" pitchFamily="34" charset="0"/>
                        </a:rPr>
                        <a:t>​</a:t>
                      </a:r>
                      <a:endParaRPr lang="en-US" sz="1600" b="1" i="0">
                        <a:solidFill>
                          <a:schemeClr val="accent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572697309"/>
                  </a:ext>
                </a:extLst>
              </a:tr>
              <a:tr h="325033">
                <a:tc>
                  <a:txBody>
                    <a:bodyPr/>
                    <a:lstStyle/>
                    <a:p>
                      <a:pPr algn="ctr" fontAlgn="base"/>
                      <a:r>
                        <a:rPr lang="en-US" sz="1200" b="1" i="0" u="none" strike="noStrike">
                          <a:solidFill>
                            <a:schemeClr val="tx1"/>
                          </a:solidFill>
                          <a:effectLst/>
                          <a:latin typeface="Arial" panose="020B0604020202020204" pitchFamily="34" charset="0"/>
                          <a:cs typeface="Arial" panose="020B0604020202020204" pitchFamily="34" charset="0"/>
                        </a:rPr>
                        <a:t>Leadership</a:t>
                      </a:r>
                      <a:endParaRPr lang="en-US" sz="1600" b="1"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570472703"/>
                  </a:ext>
                </a:extLst>
              </a:tr>
              <a:tr h="345347">
                <a:tc>
                  <a:txBody>
                    <a:bodyPr/>
                    <a:lstStyle/>
                    <a:p>
                      <a:pPr algn="ctr" fontAlgn="base"/>
                      <a:r>
                        <a:rPr lang="en-US" sz="1200" b="1" i="0" u="none" strike="noStrike">
                          <a:solidFill>
                            <a:schemeClr val="tx1"/>
                          </a:solidFill>
                          <a:effectLst/>
                          <a:latin typeface="Arial" panose="020B0604020202020204" pitchFamily="34" charset="0"/>
                          <a:cs typeface="Arial" panose="020B0604020202020204" pitchFamily="34" charset="0"/>
                        </a:rPr>
                        <a:t>Awareness</a:t>
                      </a:r>
                      <a:endParaRPr lang="en-US" sz="1600" b="1"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895405232"/>
                  </a:ext>
                </a:extLst>
              </a:tr>
              <a:tr h="325033">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1" i="0">
                          <a:solidFill>
                            <a:schemeClr val="tx1"/>
                          </a:solidFill>
                          <a:effectLst/>
                          <a:latin typeface="Arial" panose="020B0604020202020204" pitchFamily="34" charset="0"/>
                          <a:cs typeface="Arial" panose="020B0604020202020204" pitchFamily="34" charset="0"/>
                        </a:rPr>
                        <a:t>Organization Readiness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384396817"/>
                  </a:ext>
                </a:extLst>
              </a:tr>
              <a:tr h="487549">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1" i="0" u="none" strike="noStrike">
                          <a:solidFill>
                            <a:schemeClr val="bg1"/>
                          </a:solidFill>
                          <a:effectLst/>
                          <a:latin typeface="Arial" panose="020B0604020202020204" pitchFamily="34" charset="0"/>
                          <a:cs typeface="Arial" panose="020B0604020202020204" pitchFamily="34" charset="0"/>
                        </a:rPr>
                        <a:t>Communications</a:t>
                      </a:r>
                      <a:r>
                        <a:rPr lang="en-US" sz="1200" b="1" i="0">
                          <a:solidFill>
                            <a:schemeClr val="bg1"/>
                          </a:solidFill>
                          <a:effectLst/>
                          <a:latin typeface="Arial" panose="020B0604020202020204" pitchFamily="34" charset="0"/>
                          <a:cs typeface="Arial" panose="020B0604020202020204" pitchFamily="34" charset="0"/>
                        </a:rPr>
                        <a:t>​</a:t>
                      </a:r>
                      <a:endParaRPr lang="en-US" sz="1600" b="1" i="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accent1"/>
                    </a:solidFill>
                  </a:tcPr>
                </a:tc>
                <a:extLst>
                  <a:ext uri="{0D108BD9-81ED-4DB2-BD59-A6C34878D82A}">
                    <a16:rowId xmlns:a16="http://schemas.microsoft.com/office/drawing/2014/main" val="2633430627"/>
                  </a:ext>
                </a:extLst>
              </a:tr>
              <a:tr h="487549">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1" i="0">
                          <a:solidFill>
                            <a:schemeClr val="accent6"/>
                          </a:solidFill>
                          <a:effectLst/>
                          <a:latin typeface="Arial" panose="020B0604020202020204" pitchFamily="34" charset="0"/>
                          <a:cs typeface="Arial" panose="020B0604020202020204" pitchFamily="34" charset="0"/>
                        </a:rPr>
                        <a:t>Engagement Curve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1932873391"/>
                  </a:ext>
                </a:extLst>
              </a:tr>
            </a:tbl>
          </a:graphicData>
        </a:graphic>
      </p:graphicFrame>
      <p:sp>
        <p:nvSpPr>
          <p:cNvPr id="16" name="Title 9">
            <a:extLst>
              <a:ext uri="{FF2B5EF4-FFF2-40B4-BE49-F238E27FC236}">
                <a16:creationId xmlns:a16="http://schemas.microsoft.com/office/drawing/2014/main" id="{2EE9EF3A-C3F0-4F1C-B6B3-520A33391E17}"/>
              </a:ext>
            </a:extLst>
          </p:cNvPr>
          <p:cNvSpPr>
            <a:spLocks noGrp="1"/>
          </p:cNvSpPr>
          <p:nvPr>
            <p:ph type="title"/>
          </p:nvPr>
        </p:nvSpPr>
        <p:spPr>
          <a:xfrm>
            <a:off x="838200" y="365125"/>
            <a:ext cx="10515600" cy="1325563"/>
          </a:xfrm>
        </p:spPr>
        <p:txBody>
          <a:bodyPr/>
          <a:lstStyle/>
          <a:p>
            <a:r>
              <a:rPr lang="en-US"/>
              <a:t>Agency Pulse Questions cont.</a:t>
            </a:r>
          </a:p>
        </p:txBody>
      </p:sp>
      <p:sp>
        <p:nvSpPr>
          <p:cNvPr id="10" name="Slide Number Placeholder 7">
            <a:extLst>
              <a:ext uri="{FF2B5EF4-FFF2-40B4-BE49-F238E27FC236}">
                <a16:creationId xmlns:a16="http://schemas.microsoft.com/office/drawing/2014/main" id="{046B7954-14A5-4064-9684-D0AAD7AA8485}"/>
              </a:ext>
            </a:extLst>
          </p:cNvPr>
          <p:cNvSpPr>
            <a:spLocks noGrp="1"/>
          </p:cNvSpPr>
          <p:nvPr>
            <p:ph type="sldNum" sz="quarter" idx="12"/>
          </p:nvPr>
        </p:nvSpPr>
        <p:spPr>
          <a:xfrm>
            <a:off x="8610600" y="6555851"/>
            <a:ext cx="2743200" cy="365125"/>
          </a:xfrm>
        </p:spPr>
        <p:txBody>
          <a:bodyPr/>
          <a:lstStyle/>
          <a:p>
            <a:fld id="{C461C2B1-3C3A-47B0-ABA3-58C593760B37}" type="slidenum">
              <a:rPr lang="en-US" smtClean="0">
                <a:solidFill>
                  <a:schemeClr val="bg1"/>
                </a:solidFill>
                <a:latin typeface="Arial" panose="020B0604020202020204" pitchFamily="34" charset="0"/>
                <a:cs typeface="Arial" panose="020B0604020202020204" pitchFamily="34" charset="0"/>
              </a:rPr>
              <a:pPr/>
              <a:t>39</a:t>
            </a:fld>
            <a:endParaRPr lang="en-US">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44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EB1BE-0D46-47A6-9E24-E6E38F588736}"/>
              </a:ext>
            </a:extLst>
          </p:cNvPr>
          <p:cNvSpPr>
            <a:spLocks noGrp="1"/>
          </p:cNvSpPr>
          <p:nvPr>
            <p:ph type="title"/>
          </p:nvPr>
        </p:nvSpPr>
        <p:spPr/>
        <p:txBody>
          <a:bodyPr/>
          <a:lstStyle/>
          <a:p>
            <a:r>
              <a:rPr lang="en-US"/>
              <a:t>BrightPath Project Milestones</a:t>
            </a:r>
          </a:p>
        </p:txBody>
      </p:sp>
      <p:sp>
        <p:nvSpPr>
          <p:cNvPr id="3" name="Rectangle 2">
            <a:extLst>
              <a:ext uri="{FF2B5EF4-FFF2-40B4-BE49-F238E27FC236}">
                <a16:creationId xmlns:a16="http://schemas.microsoft.com/office/drawing/2014/main" id="{FAC4E280-A1E0-4BB6-B1FF-7879C9FC5243}"/>
              </a:ext>
            </a:extLst>
          </p:cNvPr>
          <p:cNvSpPr/>
          <p:nvPr/>
        </p:nvSpPr>
        <p:spPr>
          <a:xfrm>
            <a:off x="2312309" y="5982704"/>
            <a:ext cx="2178456" cy="492443"/>
          </a:xfrm>
          <a:prstGeom prst="rect">
            <a:avLst/>
          </a:prstGeom>
        </p:spPr>
        <p:txBody>
          <a:bodyPr wrap="square">
            <a:spAutoFit/>
          </a:bodyPr>
          <a:lstStyle/>
          <a:p>
            <a:pPr algn="ctr"/>
            <a:r>
              <a:rPr lang="en-US" sz="1300" b="1">
                <a:latin typeface="Arial" panose="020B0604020202020204" pitchFamily="34" charset="0"/>
                <a:cs typeface="Arial" panose="020B0604020202020204" pitchFamily="34" charset="0"/>
              </a:rPr>
              <a:t>Conduct </a:t>
            </a:r>
          </a:p>
          <a:p>
            <a:pPr algn="ctr"/>
            <a:r>
              <a:rPr lang="en-US" sz="1300" b="1">
                <a:latin typeface="Arial" panose="020B0604020202020204" pitchFamily="34" charset="0"/>
                <a:cs typeface="Arial" panose="020B0604020202020204" pitchFamily="34" charset="0"/>
              </a:rPr>
              <a:t>Unit Testing </a:t>
            </a:r>
          </a:p>
        </p:txBody>
      </p:sp>
      <p:sp>
        <p:nvSpPr>
          <p:cNvPr id="10" name="Rectangle 9">
            <a:extLst>
              <a:ext uri="{FF2B5EF4-FFF2-40B4-BE49-F238E27FC236}">
                <a16:creationId xmlns:a16="http://schemas.microsoft.com/office/drawing/2014/main" id="{D20B4E71-AAAA-4777-8A35-30451BDEE5F8}"/>
              </a:ext>
            </a:extLst>
          </p:cNvPr>
          <p:cNvSpPr/>
          <p:nvPr/>
        </p:nvSpPr>
        <p:spPr>
          <a:xfrm>
            <a:off x="778114" y="2835527"/>
            <a:ext cx="2652346" cy="492443"/>
          </a:xfrm>
          <a:prstGeom prst="rect">
            <a:avLst/>
          </a:prstGeom>
        </p:spPr>
        <p:txBody>
          <a:bodyPr wrap="square">
            <a:spAutoFit/>
          </a:bodyPr>
          <a:lstStyle/>
          <a:p>
            <a:pPr algn="ctr"/>
            <a:r>
              <a:rPr lang="en-US" sz="1300" b="1" dirty="0">
                <a:latin typeface="Arial" panose="020B0604020202020204" pitchFamily="34" charset="0"/>
                <a:cs typeface="Arial" panose="020B0604020202020204" pitchFamily="34" charset="0"/>
              </a:rPr>
              <a:t>Develop Testing Stage </a:t>
            </a:r>
          </a:p>
          <a:p>
            <a:pPr algn="ctr"/>
            <a:r>
              <a:rPr lang="en-US" sz="1300" b="1" dirty="0">
                <a:latin typeface="Arial" panose="020B0604020202020204" pitchFamily="34" charset="0"/>
                <a:cs typeface="Arial" panose="020B0604020202020204" pitchFamily="34" charset="0"/>
              </a:rPr>
              <a:t>Milestone Risk Assessment</a:t>
            </a:r>
          </a:p>
        </p:txBody>
      </p:sp>
      <p:sp>
        <p:nvSpPr>
          <p:cNvPr id="11" name="Rectangle 10">
            <a:extLst>
              <a:ext uri="{FF2B5EF4-FFF2-40B4-BE49-F238E27FC236}">
                <a16:creationId xmlns:a16="http://schemas.microsoft.com/office/drawing/2014/main" id="{2380EAC7-7ABE-40F0-B904-7B2912668ABF}"/>
              </a:ext>
            </a:extLst>
          </p:cNvPr>
          <p:cNvSpPr/>
          <p:nvPr/>
        </p:nvSpPr>
        <p:spPr>
          <a:xfrm>
            <a:off x="781822" y="9863785"/>
            <a:ext cx="3528182" cy="641783"/>
          </a:xfrm>
          <a:prstGeom prst="rect">
            <a:avLst/>
          </a:prstGeom>
          <a:noFill/>
          <a:ln w="28575">
            <a:solidFill>
              <a:srgbClr val="DD9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EE3CC8A-A85F-4E9D-A2D4-F6425D82A362}"/>
              </a:ext>
            </a:extLst>
          </p:cNvPr>
          <p:cNvSpPr/>
          <p:nvPr/>
        </p:nvSpPr>
        <p:spPr>
          <a:xfrm>
            <a:off x="3642981" y="2840398"/>
            <a:ext cx="2240777" cy="492443"/>
          </a:xfrm>
          <a:prstGeom prst="rect">
            <a:avLst/>
          </a:prstGeom>
        </p:spPr>
        <p:txBody>
          <a:bodyPr wrap="square">
            <a:spAutoFit/>
          </a:bodyPr>
          <a:lstStyle/>
          <a:p>
            <a:pPr algn="ctr"/>
            <a:r>
              <a:rPr lang="en-US" sz="1300" b="1">
                <a:latin typeface="Arial" panose="020B0604020202020204" pitchFamily="34" charset="0"/>
                <a:cs typeface="Arial" panose="020B0604020202020204" pitchFamily="34" charset="0"/>
              </a:rPr>
              <a:t>Deliver Customer Confirmation Sessions</a:t>
            </a:r>
          </a:p>
        </p:txBody>
      </p:sp>
      <p:sp>
        <p:nvSpPr>
          <p:cNvPr id="8" name="Rectangle 7">
            <a:extLst>
              <a:ext uri="{FF2B5EF4-FFF2-40B4-BE49-F238E27FC236}">
                <a16:creationId xmlns:a16="http://schemas.microsoft.com/office/drawing/2014/main" id="{3D3133FD-7DE4-416E-95D8-5167BCB012B5}"/>
              </a:ext>
            </a:extLst>
          </p:cNvPr>
          <p:cNvSpPr/>
          <p:nvPr/>
        </p:nvSpPr>
        <p:spPr>
          <a:xfrm>
            <a:off x="5052156" y="5984394"/>
            <a:ext cx="2177846" cy="492443"/>
          </a:xfrm>
          <a:prstGeom prst="rect">
            <a:avLst/>
          </a:prstGeom>
        </p:spPr>
        <p:txBody>
          <a:bodyPr wrap="square">
            <a:spAutoFit/>
          </a:bodyPr>
          <a:lstStyle/>
          <a:p>
            <a:pPr algn="ctr"/>
            <a:r>
              <a:rPr lang="en-US" sz="1300" b="1">
                <a:latin typeface="Arial" panose="020B0604020202020204" pitchFamily="34" charset="0"/>
                <a:cs typeface="Arial" panose="020B0604020202020204" pitchFamily="34" charset="0"/>
              </a:rPr>
              <a:t>Finalize Change </a:t>
            </a:r>
          </a:p>
          <a:p>
            <a:pPr algn="ctr"/>
            <a:r>
              <a:rPr lang="en-US" sz="1300" b="1">
                <a:latin typeface="Arial" panose="020B0604020202020204" pitchFamily="34" charset="0"/>
                <a:cs typeface="Arial" panose="020B0604020202020204" pitchFamily="34" charset="0"/>
              </a:rPr>
              <a:t>Impact Deliverable</a:t>
            </a:r>
          </a:p>
        </p:txBody>
      </p:sp>
      <p:sp>
        <p:nvSpPr>
          <p:cNvPr id="14" name="Rectangle 13">
            <a:extLst>
              <a:ext uri="{FF2B5EF4-FFF2-40B4-BE49-F238E27FC236}">
                <a16:creationId xmlns:a16="http://schemas.microsoft.com/office/drawing/2014/main" id="{716807F2-4625-4080-AD40-80BCDBA16620}"/>
              </a:ext>
            </a:extLst>
          </p:cNvPr>
          <p:cNvSpPr/>
          <p:nvPr/>
        </p:nvSpPr>
        <p:spPr>
          <a:xfrm>
            <a:off x="8953696" y="2835527"/>
            <a:ext cx="2026471" cy="492443"/>
          </a:xfrm>
          <a:prstGeom prst="rect">
            <a:avLst/>
          </a:prstGeom>
        </p:spPr>
        <p:txBody>
          <a:bodyPr wrap="square">
            <a:spAutoFit/>
          </a:bodyPr>
          <a:lstStyle/>
          <a:p>
            <a:pPr algn="ctr"/>
            <a:r>
              <a:rPr lang="en-US" sz="1300" b="1">
                <a:latin typeface="Arial" panose="020B0604020202020204" pitchFamily="34" charset="0"/>
                <a:cs typeface="Arial" panose="020B0604020202020204" pitchFamily="34" charset="0"/>
              </a:rPr>
              <a:t>Conduct User Acceptance Testing</a:t>
            </a:r>
          </a:p>
        </p:txBody>
      </p:sp>
      <p:sp>
        <p:nvSpPr>
          <p:cNvPr id="15" name="Rectangle 14">
            <a:extLst>
              <a:ext uri="{FF2B5EF4-FFF2-40B4-BE49-F238E27FC236}">
                <a16:creationId xmlns:a16="http://schemas.microsoft.com/office/drawing/2014/main" id="{18FEEF66-EE38-486B-92CF-DC85BBC8BEF7}"/>
              </a:ext>
            </a:extLst>
          </p:cNvPr>
          <p:cNvSpPr/>
          <p:nvPr/>
        </p:nvSpPr>
        <p:spPr>
          <a:xfrm>
            <a:off x="7577774" y="5992057"/>
            <a:ext cx="2178456" cy="492443"/>
          </a:xfrm>
          <a:prstGeom prst="rect">
            <a:avLst/>
          </a:prstGeom>
        </p:spPr>
        <p:txBody>
          <a:bodyPr wrap="square">
            <a:spAutoFit/>
          </a:bodyPr>
          <a:lstStyle/>
          <a:p>
            <a:pPr algn="ctr"/>
            <a:r>
              <a:rPr lang="en-US" sz="1300" b="1">
                <a:latin typeface="Arial" panose="020B0604020202020204" pitchFamily="34" charset="0"/>
                <a:cs typeface="Arial" panose="020B0604020202020204" pitchFamily="34" charset="0"/>
              </a:rPr>
              <a:t>Finalize Training Plan and Curriculum</a:t>
            </a:r>
          </a:p>
        </p:txBody>
      </p:sp>
      <p:sp>
        <p:nvSpPr>
          <p:cNvPr id="16" name="Rectangle 15">
            <a:extLst>
              <a:ext uri="{FF2B5EF4-FFF2-40B4-BE49-F238E27FC236}">
                <a16:creationId xmlns:a16="http://schemas.microsoft.com/office/drawing/2014/main" id="{7A2F32B4-ADD1-4AD7-BF3A-7FEEF9030E86}"/>
              </a:ext>
            </a:extLst>
          </p:cNvPr>
          <p:cNvSpPr/>
          <p:nvPr/>
        </p:nvSpPr>
        <p:spPr>
          <a:xfrm>
            <a:off x="6664483" y="2835527"/>
            <a:ext cx="1389261" cy="492443"/>
          </a:xfrm>
          <a:prstGeom prst="rect">
            <a:avLst/>
          </a:prstGeom>
        </p:spPr>
        <p:txBody>
          <a:bodyPr wrap="square">
            <a:spAutoFit/>
          </a:bodyPr>
          <a:lstStyle/>
          <a:p>
            <a:pPr algn="ctr"/>
            <a:r>
              <a:rPr lang="en-US" sz="1300" b="1">
                <a:latin typeface="Arial" panose="020B0604020202020204" pitchFamily="34" charset="0"/>
                <a:cs typeface="Arial" panose="020B0604020202020204" pitchFamily="34" charset="0"/>
              </a:rPr>
              <a:t>Conduct Tenant Testing</a:t>
            </a:r>
          </a:p>
        </p:txBody>
      </p:sp>
      <p:sp>
        <p:nvSpPr>
          <p:cNvPr id="48" name="Hexagon 10">
            <a:extLst>
              <a:ext uri="{FF2B5EF4-FFF2-40B4-BE49-F238E27FC236}">
                <a16:creationId xmlns:a16="http://schemas.microsoft.com/office/drawing/2014/main" id="{B75CE50A-376D-43BE-8A1E-21FF622DF38E}"/>
              </a:ext>
            </a:extLst>
          </p:cNvPr>
          <p:cNvSpPr/>
          <p:nvPr/>
        </p:nvSpPr>
        <p:spPr bwMode="gray">
          <a:xfrm rot="5400000">
            <a:off x="4125759" y="3739858"/>
            <a:ext cx="1356764" cy="1177847"/>
          </a:xfrm>
          <a:custGeom>
            <a:avLst/>
            <a:gdLst>
              <a:gd name="connsiteX0" fmla="*/ 0 w 1414272"/>
              <a:gd name="connsiteY0" fmla="*/ 609600 h 1219200"/>
              <a:gd name="connsiteX1" fmla="*/ 304800 w 1414272"/>
              <a:gd name="connsiteY1" fmla="*/ 0 h 1219200"/>
              <a:gd name="connsiteX2" fmla="*/ 1109472 w 1414272"/>
              <a:gd name="connsiteY2" fmla="*/ 0 h 1219200"/>
              <a:gd name="connsiteX3" fmla="*/ 1414272 w 1414272"/>
              <a:gd name="connsiteY3" fmla="*/ 609600 h 1219200"/>
              <a:gd name="connsiteX4" fmla="*/ 1109472 w 1414272"/>
              <a:gd name="connsiteY4" fmla="*/ 1219200 h 1219200"/>
              <a:gd name="connsiteX5" fmla="*/ 304800 w 1414272"/>
              <a:gd name="connsiteY5" fmla="*/ 1219200 h 1219200"/>
              <a:gd name="connsiteX6" fmla="*/ 0 w 1414272"/>
              <a:gd name="connsiteY6" fmla="*/ 609600 h 1219200"/>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1200912 w 1414272"/>
              <a:gd name="connsiteY6" fmla="*/ 91440 h 1219200"/>
              <a:gd name="connsiteX0" fmla="*/ 1109472 w 1414272"/>
              <a:gd name="connsiteY0" fmla="*/ 13335 h 1232535"/>
              <a:gd name="connsiteX1" fmla="*/ 1414272 w 1414272"/>
              <a:gd name="connsiteY1" fmla="*/ 622935 h 1232535"/>
              <a:gd name="connsiteX2" fmla="*/ 1109472 w 1414272"/>
              <a:gd name="connsiteY2" fmla="*/ 1232535 h 1232535"/>
              <a:gd name="connsiteX3" fmla="*/ 304800 w 1414272"/>
              <a:gd name="connsiteY3" fmla="*/ 1232535 h 1232535"/>
              <a:gd name="connsiteX4" fmla="*/ 0 w 1414272"/>
              <a:gd name="connsiteY4" fmla="*/ 622935 h 1232535"/>
              <a:gd name="connsiteX5" fmla="*/ 304800 w 1414272"/>
              <a:gd name="connsiteY5" fmla="*/ 13335 h 1232535"/>
              <a:gd name="connsiteX6" fmla="*/ 958024 w 1414272"/>
              <a:gd name="connsiteY6" fmla="*/ 0 h 1232535"/>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858015 w 1414272"/>
              <a:gd name="connsiteY6" fmla="*/ 10478 h 1219200"/>
              <a:gd name="connsiteX0" fmla="*/ 1109472 w 1414272"/>
              <a:gd name="connsiteY0" fmla="*/ 8572 h 1227772"/>
              <a:gd name="connsiteX1" fmla="*/ 1414272 w 1414272"/>
              <a:gd name="connsiteY1" fmla="*/ 618172 h 1227772"/>
              <a:gd name="connsiteX2" fmla="*/ 1109472 w 1414272"/>
              <a:gd name="connsiteY2" fmla="*/ 1227772 h 1227772"/>
              <a:gd name="connsiteX3" fmla="*/ 304800 w 1414272"/>
              <a:gd name="connsiteY3" fmla="*/ 1227772 h 1227772"/>
              <a:gd name="connsiteX4" fmla="*/ 0 w 1414272"/>
              <a:gd name="connsiteY4" fmla="*/ 618172 h 1227772"/>
              <a:gd name="connsiteX5" fmla="*/ 304800 w 1414272"/>
              <a:gd name="connsiteY5" fmla="*/ 8572 h 1227772"/>
              <a:gd name="connsiteX6" fmla="*/ 848490 w 1414272"/>
              <a:gd name="connsiteY6" fmla="*/ 0 h 122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272" h="1227772">
                <a:moveTo>
                  <a:pt x="1109472" y="8572"/>
                </a:moveTo>
                <a:lnTo>
                  <a:pt x="1414272" y="618172"/>
                </a:lnTo>
                <a:lnTo>
                  <a:pt x="1109472" y="1227772"/>
                </a:lnTo>
                <a:lnTo>
                  <a:pt x="304800" y="1227772"/>
                </a:lnTo>
                <a:lnTo>
                  <a:pt x="0" y="618172"/>
                </a:lnTo>
                <a:lnTo>
                  <a:pt x="304800" y="8572"/>
                </a:lnTo>
                <a:cubicBezTo>
                  <a:pt x="573024" y="8572"/>
                  <a:pt x="848490" y="0"/>
                  <a:pt x="848490" y="0"/>
                </a:cubicBezTo>
              </a:path>
            </a:pathLst>
          </a:custGeom>
          <a:noFill/>
          <a:ln w="19050" algn="ctr">
            <a:solidFill>
              <a:schemeClr val="accent2">
                <a:lumMod val="60000"/>
                <a:lumOff val="40000"/>
              </a:schemeClr>
            </a:solidFill>
            <a:miter lim="800000"/>
            <a:headEnd type="triangle" w="lg" len="lg"/>
            <a:tailEnd type="oval"/>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49" name="Hexagon 10">
            <a:extLst>
              <a:ext uri="{FF2B5EF4-FFF2-40B4-BE49-F238E27FC236}">
                <a16:creationId xmlns:a16="http://schemas.microsoft.com/office/drawing/2014/main" id="{72CC6B23-7A47-4730-B745-F42A451210CF}"/>
              </a:ext>
            </a:extLst>
          </p:cNvPr>
          <p:cNvSpPr/>
          <p:nvPr/>
        </p:nvSpPr>
        <p:spPr bwMode="gray">
          <a:xfrm rot="5400000" flipH="1">
            <a:off x="5427879" y="4418239"/>
            <a:ext cx="1356764" cy="1177847"/>
          </a:xfrm>
          <a:custGeom>
            <a:avLst/>
            <a:gdLst>
              <a:gd name="connsiteX0" fmla="*/ 0 w 1414272"/>
              <a:gd name="connsiteY0" fmla="*/ 609600 h 1219200"/>
              <a:gd name="connsiteX1" fmla="*/ 304800 w 1414272"/>
              <a:gd name="connsiteY1" fmla="*/ 0 h 1219200"/>
              <a:gd name="connsiteX2" fmla="*/ 1109472 w 1414272"/>
              <a:gd name="connsiteY2" fmla="*/ 0 h 1219200"/>
              <a:gd name="connsiteX3" fmla="*/ 1414272 w 1414272"/>
              <a:gd name="connsiteY3" fmla="*/ 609600 h 1219200"/>
              <a:gd name="connsiteX4" fmla="*/ 1109472 w 1414272"/>
              <a:gd name="connsiteY4" fmla="*/ 1219200 h 1219200"/>
              <a:gd name="connsiteX5" fmla="*/ 304800 w 1414272"/>
              <a:gd name="connsiteY5" fmla="*/ 1219200 h 1219200"/>
              <a:gd name="connsiteX6" fmla="*/ 0 w 1414272"/>
              <a:gd name="connsiteY6" fmla="*/ 609600 h 1219200"/>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1200912 w 1414272"/>
              <a:gd name="connsiteY6" fmla="*/ 91440 h 1219200"/>
              <a:gd name="connsiteX0" fmla="*/ 1109472 w 1414272"/>
              <a:gd name="connsiteY0" fmla="*/ 13335 h 1232535"/>
              <a:gd name="connsiteX1" fmla="*/ 1414272 w 1414272"/>
              <a:gd name="connsiteY1" fmla="*/ 622935 h 1232535"/>
              <a:gd name="connsiteX2" fmla="*/ 1109472 w 1414272"/>
              <a:gd name="connsiteY2" fmla="*/ 1232535 h 1232535"/>
              <a:gd name="connsiteX3" fmla="*/ 304800 w 1414272"/>
              <a:gd name="connsiteY3" fmla="*/ 1232535 h 1232535"/>
              <a:gd name="connsiteX4" fmla="*/ 0 w 1414272"/>
              <a:gd name="connsiteY4" fmla="*/ 622935 h 1232535"/>
              <a:gd name="connsiteX5" fmla="*/ 304800 w 1414272"/>
              <a:gd name="connsiteY5" fmla="*/ 13335 h 1232535"/>
              <a:gd name="connsiteX6" fmla="*/ 958024 w 1414272"/>
              <a:gd name="connsiteY6" fmla="*/ 0 h 1232535"/>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858015 w 1414272"/>
              <a:gd name="connsiteY6" fmla="*/ 10478 h 1219200"/>
              <a:gd name="connsiteX0" fmla="*/ 1109472 w 1414272"/>
              <a:gd name="connsiteY0" fmla="*/ 8572 h 1227772"/>
              <a:gd name="connsiteX1" fmla="*/ 1414272 w 1414272"/>
              <a:gd name="connsiteY1" fmla="*/ 618172 h 1227772"/>
              <a:gd name="connsiteX2" fmla="*/ 1109472 w 1414272"/>
              <a:gd name="connsiteY2" fmla="*/ 1227772 h 1227772"/>
              <a:gd name="connsiteX3" fmla="*/ 304800 w 1414272"/>
              <a:gd name="connsiteY3" fmla="*/ 1227772 h 1227772"/>
              <a:gd name="connsiteX4" fmla="*/ 0 w 1414272"/>
              <a:gd name="connsiteY4" fmla="*/ 618172 h 1227772"/>
              <a:gd name="connsiteX5" fmla="*/ 304800 w 1414272"/>
              <a:gd name="connsiteY5" fmla="*/ 8572 h 1227772"/>
              <a:gd name="connsiteX6" fmla="*/ 848490 w 1414272"/>
              <a:gd name="connsiteY6" fmla="*/ 0 h 122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272" h="1227772">
                <a:moveTo>
                  <a:pt x="1109472" y="8572"/>
                </a:moveTo>
                <a:lnTo>
                  <a:pt x="1414272" y="618172"/>
                </a:lnTo>
                <a:lnTo>
                  <a:pt x="1109472" y="1227772"/>
                </a:lnTo>
                <a:lnTo>
                  <a:pt x="304800" y="1227772"/>
                </a:lnTo>
                <a:lnTo>
                  <a:pt x="0" y="618172"/>
                </a:lnTo>
                <a:lnTo>
                  <a:pt x="304800" y="8572"/>
                </a:lnTo>
                <a:cubicBezTo>
                  <a:pt x="573024" y="8572"/>
                  <a:pt x="848490" y="0"/>
                  <a:pt x="848490" y="0"/>
                </a:cubicBezTo>
              </a:path>
            </a:pathLst>
          </a:custGeom>
          <a:noFill/>
          <a:ln w="19050" algn="ctr">
            <a:solidFill>
              <a:schemeClr val="accent2">
                <a:lumMod val="60000"/>
                <a:lumOff val="40000"/>
              </a:schemeClr>
            </a:solidFill>
            <a:miter lim="800000"/>
            <a:headEnd type="triangle" w="lg" len="lg"/>
            <a:tailEnd type="oval"/>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50" name="Hexagon 10">
            <a:extLst>
              <a:ext uri="{FF2B5EF4-FFF2-40B4-BE49-F238E27FC236}">
                <a16:creationId xmlns:a16="http://schemas.microsoft.com/office/drawing/2014/main" id="{7F99C11A-3F71-4D23-AE91-D16DA45FA2DD}"/>
              </a:ext>
            </a:extLst>
          </p:cNvPr>
          <p:cNvSpPr/>
          <p:nvPr/>
        </p:nvSpPr>
        <p:spPr bwMode="gray">
          <a:xfrm rot="5400000">
            <a:off x="6707155" y="3739858"/>
            <a:ext cx="1356764" cy="1177847"/>
          </a:xfrm>
          <a:custGeom>
            <a:avLst/>
            <a:gdLst>
              <a:gd name="connsiteX0" fmla="*/ 0 w 1414272"/>
              <a:gd name="connsiteY0" fmla="*/ 609600 h 1219200"/>
              <a:gd name="connsiteX1" fmla="*/ 304800 w 1414272"/>
              <a:gd name="connsiteY1" fmla="*/ 0 h 1219200"/>
              <a:gd name="connsiteX2" fmla="*/ 1109472 w 1414272"/>
              <a:gd name="connsiteY2" fmla="*/ 0 h 1219200"/>
              <a:gd name="connsiteX3" fmla="*/ 1414272 w 1414272"/>
              <a:gd name="connsiteY3" fmla="*/ 609600 h 1219200"/>
              <a:gd name="connsiteX4" fmla="*/ 1109472 w 1414272"/>
              <a:gd name="connsiteY4" fmla="*/ 1219200 h 1219200"/>
              <a:gd name="connsiteX5" fmla="*/ 304800 w 1414272"/>
              <a:gd name="connsiteY5" fmla="*/ 1219200 h 1219200"/>
              <a:gd name="connsiteX6" fmla="*/ 0 w 1414272"/>
              <a:gd name="connsiteY6" fmla="*/ 609600 h 1219200"/>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1200912 w 1414272"/>
              <a:gd name="connsiteY6" fmla="*/ 91440 h 1219200"/>
              <a:gd name="connsiteX0" fmla="*/ 1109472 w 1414272"/>
              <a:gd name="connsiteY0" fmla="*/ 13335 h 1232535"/>
              <a:gd name="connsiteX1" fmla="*/ 1414272 w 1414272"/>
              <a:gd name="connsiteY1" fmla="*/ 622935 h 1232535"/>
              <a:gd name="connsiteX2" fmla="*/ 1109472 w 1414272"/>
              <a:gd name="connsiteY2" fmla="*/ 1232535 h 1232535"/>
              <a:gd name="connsiteX3" fmla="*/ 304800 w 1414272"/>
              <a:gd name="connsiteY3" fmla="*/ 1232535 h 1232535"/>
              <a:gd name="connsiteX4" fmla="*/ 0 w 1414272"/>
              <a:gd name="connsiteY4" fmla="*/ 622935 h 1232535"/>
              <a:gd name="connsiteX5" fmla="*/ 304800 w 1414272"/>
              <a:gd name="connsiteY5" fmla="*/ 13335 h 1232535"/>
              <a:gd name="connsiteX6" fmla="*/ 958024 w 1414272"/>
              <a:gd name="connsiteY6" fmla="*/ 0 h 1232535"/>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858015 w 1414272"/>
              <a:gd name="connsiteY6" fmla="*/ 10478 h 1219200"/>
              <a:gd name="connsiteX0" fmla="*/ 1109472 w 1414272"/>
              <a:gd name="connsiteY0" fmla="*/ 8572 h 1227772"/>
              <a:gd name="connsiteX1" fmla="*/ 1414272 w 1414272"/>
              <a:gd name="connsiteY1" fmla="*/ 618172 h 1227772"/>
              <a:gd name="connsiteX2" fmla="*/ 1109472 w 1414272"/>
              <a:gd name="connsiteY2" fmla="*/ 1227772 h 1227772"/>
              <a:gd name="connsiteX3" fmla="*/ 304800 w 1414272"/>
              <a:gd name="connsiteY3" fmla="*/ 1227772 h 1227772"/>
              <a:gd name="connsiteX4" fmla="*/ 0 w 1414272"/>
              <a:gd name="connsiteY4" fmla="*/ 618172 h 1227772"/>
              <a:gd name="connsiteX5" fmla="*/ 304800 w 1414272"/>
              <a:gd name="connsiteY5" fmla="*/ 8572 h 1227772"/>
              <a:gd name="connsiteX6" fmla="*/ 848490 w 1414272"/>
              <a:gd name="connsiteY6" fmla="*/ 0 h 122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272" h="1227772">
                <a:moveTo>
                  <a:pt x="1109472" y="8572"/>
                </a:moveTo>
                <a:lnTo>
                  <a:pt x="1414272" y="618172"/>
                </a:lnTo>
                <a:lnTo>
                  <a:pt x="1109472" y="1227772"/>
                </a:lnTo>
                <a:lnTo>
                  <a:pt x="304800" y="1227772"/>
                </a:lnTo>
                <a:lnTo>
                  <a:pt x="0" y="618172"/>
                </a:lnTo>
                <a:lnTo>
                  <a:pt x="304800" y="8572"/>
                </a:lnTo>
                <a:cubicBezTo>
                  <a:pt x="573024" y="8572"/>
                  <a:pt x="848490" y="0"/>
                  <a:pt x="848490" y="0"/>
                </a:cubicBezTo>
              </a:path>
            </a:pathLst>
          </a:custGeom>
          <a:noFill/>
          <a:ln w="19050" algn="ctr">
            <a:solidFill>
              <a:schemeClr val="accent6">
                <a:lumMod val="50000"/>
              </a:schemeClr>
            </a:solidFill>
            <a:miter lim="800000"/>
            <a:headEnd type="triangle" w="lg" len="lg"/>
            <a:tailEnd type="oval"/>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51" name="Hexagon 10">
            <a:extLst>
              <a:ext uri="{FF2B5EF4-FFF2-40B4-BE49-F238E27FC236}">
                <a16:creationId xmlns:a16="http://schemas.microsoft.com/office/drawing/2014/main" id="{8F3358DD-0FD7-40A3-9E4A-C477DEFD9622}"/>
              </a:ext>
            </a:extLst>
          </p:cNvPr>
          <p:cNvSpPr/>
          <p:nvPr/>
        </p:nvSpPr>
        <p:spPr bwMode="gray">
          <a:xfrm rot="5400000" flipH="1">
            <a:off x="8009275" y="4418239"/>
            <a:ext cx="1356764" cy="1177847"/>
          </a:xfrm>
          <a:custGeom>
            <a:avLst/>
            <a:gdLst>
              <a:gd name="connsiteX0" fmla="*/ 0 w 1414272"/>
              <a:gd name="connsiteY0" fmla="*/ 609600 h 1219200"/>
              <a:gd name="connsiteX1" fmla="*/ 304800 w 1414272"/>
              <a:gd name="connsiteY1" fmla="*/ 0 h 1219200"/>
              <a:gd name="connsiteX2" fmla="*/ 1109472 w 1414272"/>
              <a:gd name="connsiteY2" fmla="*/ 0 h 1219200"/>
              <a:gd name="connsiteX3" fmla="*/ 1414272 w 1414272"/>
              <a:gd name="connsiteY3" fmla="*/ 609600 h 1219200"/>
              <a:gd name="connsiteX4" fmla="*/ 1109472 w 1414272"/>
              <a:gd name="connsiteY4" fmla="*/ 1219200 h 1219200"/>
              <a:gd name="connsiteX5" fmla="*/ 304800 w 1414272"/>
              <a:gd name="connsiteY5" fmla="*/ 1219200 h 1219200"/>
              <a:gd name="connsiteX6" fmla="*/ 0 w 1414272"/>
              <a:gd name="connsiteY6" fmla="*/ 609600 h 1219200"/>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1200912 w 1414272"/>
              <a:gd name="connsiteY6" fmla="*/ 91440 h 1219200"/>
              <a:gd name="connsiteX0" fmla="*/ 1109472 w 1414272"/>
              <a:gd name="connsiteY0" fmla="*/ 13335 h 1232535"/>
              <a:gd name="connsiteX1" fmla="*/ 1414272 w 1414272"/>
              <a:gd name="connsiteY1" fmla="*/ 622935 h 1232535"/>
              <a:gd name="connsiteX2" fmla="*/ 1109472 w 1414272"/>
              <a:gd name="connsiteY2" fmla="*/ 1232535 h 1232535"/>
              <a:gd name="connsiteX3" fmla="*/ 304800 w 1414272"/>
              <a:gd name="connsiteY3" fmla="*/ 1232535 h 1232535"/>
              <a:gd name="connsiteX4" fmla="*/ 0 w 1414272"/>
              <a:gd name="connsiteY4" fmla="*/ 622935 h 1232535"/>
              <a:gd name="connsiteX5" fmla="*/ 304800 w 1414272"/>
              <a:gd name="connsiteY5" fmla="*/ 13335 h 1232535"/>
              <a:gd name="connsiteX6" fmla="*/ 958024 w 1414272"/>
              <a:gd name="connsiteY6" fmla="*/ 0 h 1232535"/>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858015 w 1414272"/>
              <a:gd name="connsiteY6" fmla="*/ 10478 h 1219200"/>
              <a:gd name="connsiteX0" fmla="*/ 1109472 w 1414272"/>
              <a:gd name="connsiteY0" fmla="*/ 8572 h 1227772"/>
              <a:gd name="connsiteX1" fmla="*/ 1414272 w 1414272"/>
              <a:gd name="connsiteY1" fmla="*/ 618172 h 1227772"/>
              <a:gd name="connsiteX2" fmla="*/ 1109472 w 1414272"/>
              <a:gd name="connsiteY2" fmla="*/ 1227772 h 1227772"/>
              <a:gd name="connsiteX3" fmla="*/ 304800 w 1414272"/>
              <a:gd name="connsiteY3" fmla="*/ 1227772 h 1227772"/>
              <a:gd name="connsiteX4" fmla="*/ 0 w 1414272"/>
              <a:gd name="connsiteY4" fmla="*/ 618172 h 1227772"/>
              <a:gd name="connsiteX5" fmla="*/ 304800 w 1414272"/>
              <a:gd name="connsiteY5" fmla="*/ 8572 h 1227772"/>
              <a:gd name="connsiteX6" fmla="*/ 848490 w 1414272"/>
              <a:gd name="connsiteY6" fmla="*/ 0 h 122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272" h="1227772">
                <a:moveTo>
                  <a:pt x="1109472" y="8572"/>
                </a:moveTo>
                <a:lnTo>
                  <a:pt x="1414272" y="618172"/>
                </a:lnTo>
                <a:lnTo>
                  <a:pt x="1109472" y="1227772"/>
                </a:lnTo>
                <a:lnTo>
                  <a:pt x="304800" y="1227772"/>
                </a:lnTo>
                <a:lnTo>
                  <a:pt x="0" y="618172"/>
                </a:lnTo>
                <a:lnTo>
                  <a:pt x="304800" y="8572"/>
                </a:lnTo>
                <a:cubicBezTo>
                  <a:pt x="573024" y="8572"/>
                  <a:pt x="848490" y="0"/>
                  <a:pt x="848490" y="0"/>
                </a:cubicBezTo>
              </a:path>
            </a:pathLst>
          </a:custGeom>
          <a:noFill/>
          <a:ln w="19050" algn="ctr">
            <a:solidFill>
              <a:srgbClr val="669C41"/>
            </a:solidFill>
            <a:miter lim="800000"/>
            <a:headEnd type="triangle" w="lg" len="lg"/>
            <a:tailEnd type="oval"/>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52" name="Hexagon 10">
            <a:extLst>
              <a:ext uri="{FF2B5EF4-FFF2-40B4-BE49-F238E27FC236}">
                <a16:creationId xmlns:a16="http://schemas.microsoft.com/office/drawing/2014/main" id="{839B791D-C6F1-4A78-8EE2-F5F3C393A0AE}"/>
              </a:ext>
            </a:extLst>
          </p:cNvPr>
          <p:cNvSpPr/>
          <p:nvPr/>
        </p:nvSpPr>
        <p:spPr bwMode="gray">
          <a:xfrm rot="5400000">
            <a:off x="9288550" y="3739858"/>
            <a:ext cx="1356764" cy="1177847"/>
          </a:xfrm>
          <a:custGeom>
            <a:avLst/>
            <a:gdLst>
              <a:gd name="connsiteX0" fmla="*/ 0 w 1414272"/>
              <a:gd name="connsiteY0" fmla="*/ 609600 h 1219200"/>
              <a:gd name="connsiteX1" fmla="*/ 304800 w 1414272"/>
              <a:gd name="connsiteY1" fmla="*/ 0 h 1219200"/>
              <a:gd name="connsiteX2" fmla="*/ 1109472 w 1414272"/>
              <a:gd name="connsiteY2" fmla="*/ 0 h 1219200"/>
              <a:gd name="connsiteX3" fmla="*/ 1414272 w 1414272"/>
              <a:gd name="connsiteY3" fmla="*/ 609600 h 1219200"/>
              <a:gd name="connsiteX4" fmla="*/ 1109472 w 1414272"/>
              <a:gd name="connsiteY4" fmla="*/ 1219200 h 1219200"/>
              <a:gd name="connsiteX5" fmla="*/ 304800 w 1414272"/>
              <a:gd name="connsiteY5" fmla="*/ 1219200 h 1219200"/>
              <a:gd name="connsiteX6" fmla="*/ 0 w 1414272"/>
              <a:gd name="connsiteY6" fmla="*/ 609600 h 1219200"/>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1200912 w 1414272"/>
              <a:gd name="connsiteY6" fmla="*/ 91440 h 1219200"/>
              <a:gd name="connsiteX0" fmla="*/ 1109472 w 1414272"/>
              <a:gd name="connsiteY0" fmla="*/ 13335 h 1232535"/>
              <a:gd name="connsiteX1" fmla="*/ 1414272 w 1414272"/>
              <a:gd name="connsiteY1" fmla="*/ 622935 h 1232535"/>
              <a:gd name="connsiteX2" fmla="*/ 1109472 w 1414272"/>
              <a:gd name="connsiteY2" fmla="*/ 1232535 h 1232535"/>
              <a:gd name="connsiteX3" fmla="*/ 304800 w 1414272"/>
              <a:gd name="connsiteY3" fmla="*/ 1232535 h 1232535"/>
              <a:gd name="connsiteX4" fmla="*/ 0 w 1414272"/>
              <a:gd name="connsiteY4" fmla="*/ 622935 h 1232535"/>
              <a:gd name="connsiteX5" fmla="*/ 304800 w 1414272"/>
              <a:gd name="connsiteY5" fmla="*/ 13335 h 1232535"/>
              <a:gd name="connsiteX6" fmla="*/ 958024 w 1414272"/>
              <a:gd name="connsiteY6" fmla="*/ 0 h 1232535"/>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858015 w 1414272"/>
              <a:gd name="connsiteY6" fmla="*/ 10478 h 1219200"/>
              <a:gd name="connsiteX0" fmla="*/ 1109472 w 1414272"/>
              <a:gd name="connsiteY0" fmla="*/ 8572 h 1227772"/>
              <a:gd name="connsiteX1" fmla="*/ 1414272 w 1414272"/>
              <a:gd name="connsiteY1" fmla="*/ 618172 h 1227772"/>
              <a:gd name="connsiteX2" fmla="*/ 1109472 w 1414272"/>
              <a:gd name="connsiteY2" fmla="*/ 1227772 h 1227772"/>
              <a:gd name="connsiteX3" fmla="*/ 304800 w 1414272"/>
              <a:gd name="connsiteY3" fmla="*/ 1227772 h 1227772"/>
              <a:gd name="connsiteX4" fmla="*/ 0 w 1414272"/>
              <a:gd name="connsiteY4" fmla="*/ 618172 h 1227772"/>
              <a:gd name="connsiteX5" fmla="*/ 304800 w 1414272"/>
              <a:gd name="connsiteY5" fmla="*/ 8572 h 1227772"/>
              <a:gd name="connsiteX6" fmla="*/ 848490 w 1414272"/>
              <a:gd name="connsiteY6" fmla="*/ 0 h 122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272" h="1227772">
                <a:moveTo>
                  <a:pt x="1109472" y="8572"/>
                </a:moveTo>
                <a:lnTo>
                  <a:pt x="1414272" y="618172"/>
                </a:lnTo>
                <a:lnTo>
                  <a:pt x="1109472" y="1227772"/>
                </a:lnTo>
                <a:lnTo>
                  <a:pt x="304800" y="1227772"/>
                </a:lnTo>
                <a:lnTo>
                  <a:pt x="0" y="618172"/>
                </a:lnTo>
                <a:lnTo>
                  <a:pt x="304800" y="8572"/>
                </a:lnTo>
                <a:cubicBezTo>
                  <a:pt x="573024" y="8572"/>
                  <a:pt x="848490" y="0"/>
                  <a:pt x="848490" y="0"/>
                </a:cubicBezTo>
              </a:path>
            </a:pathLst>
          </a:custGeom>
          <a:noFill/>
          <a:ln w="19050" algn="ctr">
            <a:solidFill>
              <a:schemeClr val="accent6">
                <a:lumMod val="60000"/>
                <a:lumOff val="40000"/>
              </a:schemeClr>
            </a:solidFill>
            <a:miter lim="800000"/>
            <a:headEnd type="triangle" w="lg" len="lg"/>
            <a:tailEnd type="oval"/>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9" name="Hexagon 18">
            <a:extLst>
              <a:ext uri="{FF2B5EF4-FFF2-40B4-BE49-F238E27FC236}">
                <a16:creationId xmlns:a16="http://schemas.microsoft.com/office/drawing/2014/main" id="{2D6C87CC-8CD1-47DA-9B99-BB884939EBC1}"/>
              </a:ext>
            </a:extLst>
          </p:cNvPr>
          <p:cNvSpPr/>
          <p:nvPr/>
        </p:nvSpPr>
        <p:spPr bwMode="gray">
          <a:xfrm rot="16200000">
            <a:off x="4227092" y="3840034"/>
            <a:ext cx="1144744" cy="986848"/>
          </a:xfrm>
          <a:prstGeom prst="hexagon">
            <a:avLst/>
          </a:prstGeom>
          <a:solidFill>
            <a:schemeClr val="accent2"/>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20" name="Hexagon 19">
            <a:extLst>
              <a:ext uri="{FF2B5EF4-FFF2-40B4-BE49-F238E27FC236}">
                <a16:creationId xmlns:a16="http://schemas.microsoft.com/office/drawing/2014/main" id="{A957735B-1A83-4480-8219-05403BD121F8}"/>
              </a:ext>
            </a:extLst>
          </p:cNvPr>
          <p:cNvSpPr/>
          <p:nvPr/>
        </p:nvSpPr>
        <p:spPr bwMode="gray">
          <a:xfrm rot="16200000">
            <a:off x="5533889" y="4513739"/>
            <a:ext cx="1144744" cy="986848"/>
          </a:xfrm>
          <a:prstGeom prst="hexagon">
            <a:avLst/>
          </a:prstGeom>
          <a:solidFill>
            <a:schemeClr val="accent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21" name="Hexagon 20">
            <a:extLst>
              <a:ext uri="{FF2B5EF4-FFF2-40B4-BE49-F238E27FC236}">
                <a16:creationId xmlns:a16="http://schemas.microsoft.com/office/drawing/2014/main" id="{BF63590A-6370-4951-9AD2-F2A7035DFC3C}"/>
              </a:ext>
            </a:extLst>
          </p:cNvPr>
          <p:cNvSpPr/>
          <p:nvPr/>
        </p:nvSpPr>
        <p:spPr bwMode="gray">
          <a:xfrm rot="16200000">
            <a:off x="6813164" y="3835357"/>
            <a:ext cx="1144744" cy="986848"/>
          </a:xfrm>
          <a:prstGeom prst="hexagon">
            <a:avLst/>
          </a:prstGeom>
          <a:solidFill>
            <a:schemeClr val="accent6">
              <a:lumMod val="5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22" name="Hexagon 21">
            <a:extLst>
              <a:ext uri="{FF2B5EF4-FFF2-40B4-BE49-F238E27FC236}">
                <a16:creationId xmlns:a16="http://schemas.microsoft.com/office/drawing/2014/main" id="{42AF714F-E405-4E6E-BD6B-214D09330E8B}"/>
              </a:ext>
            </a:extLst>
          </p:cNvPr>
          <p:cNvSpPr/>
          <p:nvPr/>
        </p:nvSpPr>
        <p:spPr bwMode="gray">
          <a:xfrm rot="16200000">
            <a:off x="8103863" y="4513739"/>
            <a:ext cx="1144744" cy="986848"/>
          </a:xfrm>
          <a:prstGeom prst="hexagon">
            <a:avLst/>
          </a:prstGeom>
          <a:solidFill>
            <a:srgbClr val="669C4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23" name="Hexagon 22">
            <a:extLst>
              <a:ext uri="{FF2B5EF4-FFF2-40B4-BE49-F238E27FC236}">
                <a16:creationId xmlns:a16="http://schemas.microsoft.com/office/drawing/2014/main" id="{4610AC8B-F6E4-4E2F-8098-DE0BA2D2D985}"/>
              </a:ext>
            </a:extLst>
          </p:cNvPr>
          <p:cNvSpPr/>
          <p:nvPr/>
        </p:nvSpPr>
        <p:spPr bwMode="gray">
          <a:xfrm rot="16200000">
            <a:off x="9394561" y="3835358"/>
            <a:ext cx="1144744" cy="986848"/>
          </a:xfrm>
          <a:prstGeom prst="hexagon">
            <a:avLst/>
          </a:prstGeom>
          <a:solidFill>
            <a:schemeClr val="accent6">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24" name="Group 23">
            <a:extLst>
              <a:ext uri="{FF2B5EF4-FFF2-40B4-BE49-F238E27FC236}">
                <a16:creationId xmlns:a16="http://schemas.microsoft.com/office/drawing/2014/main" id="{230EB516-81AD-45DC-A56A-84D7BB5AA8B2}"/>
              </a:ext>
            </a:extLst>
          </p:cNvPr>
          <p:cNvGrpSpPr/>
          <p:nvPr/>
        </p:nvGrpSpPr>
        <p:grpSpPr>
          <a:xfrm>
            <a:off x="4795699" y="3341395"/>
            <a:ext cx="5177351" cy="274320"/>
            <a:chOff x="1425933" y="1606778"/>
            <a:chExt cx="6282218" cy="799422"/>
          </a:xfrm>
        </p:grpSpPr>
        <p:cxnSp>
          <p:nvCxnSpPr>
            <p:cNvPr id="45" name="Straight Connector 44">
              <a:extLst>
                <a:ext uri="{FF2B5EF4-FFF2-40B4-BE49-F238E27FC236}">
                  <a16:creationId xmlns:a16="http://schemas.microsoft.com/office/drawing/2014/main" id="{3C479275-1811-43CC-8EB0-62D544C504E1}"/>
                </a:ext>
              </a:extLst>
            </p:cNvPr>
            <p:cNvCxnSpPr>
              <a:cxnSpLocks/>
            </p:cNvCxnSpPr>
            <p:nvPr/>
          </p:nvCxnSpPr>
          <p:spPr>
            <a:xfrm flipH="1" flipV="1">
              <a:off x="1425933" y="1606778"/>
              <a:ext cx="688" cy="799422"/>
            </a:xfrm>
            <a:prstGeom prst="line">
              <a:avLst/>
            </a:prstGeom>
            <a:ln>
              <a:solidFill>
                <a:schemeClr val="tx2"/>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B96258-3F82-4DB8-9983-6B6EC9AA56ED}"/>
                </a:ext>
              </a:extLst>
            </p:cNvPr>
            <p:cNvCxnSpPr>
              <a:cxnSpLocks/>
            </p:cNvCxnSpPr>
            <p:nvPr/>
          </p:nvCxnSpPr>
          <p:spPr>
            <a:xfrm flipH="1" flipV="1">
              <a:off x="4566698" y="1606778"/>
              <a:ext cx="688" cy="799422"/>
            </a:xfrm>
            <a:prstGeom prst="line">
              <a:avLst/>
            </a:prstGeom>
            <a:ln>
              <a:solidFill>
                <a:schemeClr val="tx2"/>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3F9F722-D32D-4390-9A59-9CA5CCB35D79}"/>
                </a:ext>
              </a:extLst>
            </p:cNvPr>
            <p:cNvCxnSpPr>
              <a:cxnSpLocks/>
            </p:cNvCxnSpPr>
            <p:nvPr/>
          </p:nvCxnSpPr>
          <p:spPr>
            <a:xfrm flipH="1" flipV="1">
              <a:off x="7707463" y="1606778"/>
              <a:ext cx="688" cy="799422"/>
            </a:xfrm>
            <a:prstGeom prst="line">
              <a:avLst/>
            </a:prstGeom>
            <a:ln>
              <a:solidFill>
                <a:schemeClr val="tx2"/>
              </a:solidFill>
              <a:prstDash val="sysDot"/>
              <a:tailEnd type="diamond"/>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7AC33513-5AA7-4843-9820-B156AB78C8A8}"/>
              </a:ext>
            </a:extLst>
          </p:cNvPr>
          <p:cNvGrpSpPr/>
          <p:nvPr/>
        </p:nvGrpSpPr>
        <p:grpSpPr>
          <a:xfrm>
            <a:off x="6103656" y="5690743"/>
            <a:ext cx="2579598" cy="274321"/>
            <a:chOff x="3013013" y="5005847"/>
            <a:chExt cx="3130094" cy="640217"/>
          </a:xfrm>
        </p:grpSpPr>
        <p:cxnSp>
          <p:nvCxnSpPr>
            <p:cNvPr id="43" name="Straight Connector 42">
              <a:extLst>
                <a:ext uri="{FF2B5EF4-FFF2-40B4-BE49-F238E27FC236}">
                  <a16:creationId xmlns:a16="http://schemas.microsoft.com/office/drawing/2014/main" id="{17E4CD96-6380-4708-A0F3-2D622B7420FB}"/>
                </a:ext>
              </a:extLst>
            </p:cNvPr>
            <p:cNvCxnSpPr>
              <a:cxnSpLocks/>
            </p:cNvCxnSpPr>
            <p:nvPr/>
          </p:nvCxnSpPr>
          <p:spPr>
            <a:xfrm flipH="1">
              <a:off x="6142419" y="5005849"/>
              <a:ext cx="688" cy="640215"/>
            </a:xfrm>
            <a:prstGeom prst="line">
              <a:avLst/>
            </a:prstGeom>
            <a:ln>
              <a:solidFill>
                <a:schemeClr val="tx2"/>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3F44BC7-B9B5-49D6-BD5A-98B6ED095ED5}"/>
                </a:ext>
              </a:extLst>
            </p:cNvPr>
            <p:cNvCxnSpPr>
              <a:cxnSpLocks/>
            </p:cNvCxnSpPr>
            <p:nvPr/>
          </p:nvCxnSpPr>
          <p:spPr>
            <a:xfrm flipH="1">
              <a:off x="3013013" y="5005847"/>
              <a:ext cx="688" cy="640215"/>
            </a:xfrm>
            <a:prstGeom prst="line">
              <a:avLst/>
            </a:prstGeom>
            <a:ln>
              <a:solidFill>
                <a:schemeClr val="tx2"/>
              </a:solidFill>
              <a:prstDash val="sysDot"/>
              <a:tailEnd type="diamond"/>
            </a:ln>
          </p:spPr>
          <p:style>
            <a:lnRef idx="1">
              <a:schemeClr val="accent1"/>
            </a:lnRef>
            <a:fillRef idx="0">
              <a:schemeClr val="accent1"/>
            </a:fillRef>
            <a:effectRef idx="0">
              <a:schemeClr val="accent1"/>
            </a:effectRef>
            <a:fontRef idx="minor">
              <a:schemeClr val="tx1"/>
            </a:fontRef>
          </p:style>
        </p:cxnSp>
      </p:grpSp>
      <p:sp>
        <p:nvSpPr>
          <p:cNvPr id="33" name="Freeform 904">
            <a:extLst>
              <a:ext uri="{FF2B5EF4-FFF2-40B4-BE49-F238E27FC236}">
                <a16:creationId xmlns:a16="http://schemas.microsoft.com/office/drawing/2014/main" id="{443780E3-FE68-43BA-A46F-9BFEB924EE36}"/>
              </a:ext>
            </a:extLst>
          </p:cNvPr>
          <p:cNvSpPr>
            <a:spLocks noEditPoints="1"/>
          </p:cNvSpPr>
          <p:nvPr/>
        </p:nvSpPr>
        <p:spPr bwMode="auto">
          <a:xfrm>
            <a:off x="5937462" y="4614339"/>
            <a:ext cx="426234" cy="357399"/>
          </a:xfrm>
          <a:custGeom>
            <a:avLst/>
            <a:gdLst>
              <a:gd name="T0" fmla="*/ 296 w 300"/>
              <a:gd name="T1" fmla="*/ 25 h 246"/>
              <a:gd name="T2" fmla="*/ 281 w 300"/>
              <a:gd name="T3" fmla="*/ 24 h 246"/>
              <a:gd name="T4" fmla="*/ 245 w 300"/>
              <a:gd name="T5" fmla="*/ 55 h 246"/>
              <a:gd name="T6" fmla="*/ 245 w 300"/>
              <a:gd name="T7" fmla="*/ 11 h 246"/>
              <a:gd name="T8" fmla="*/ 235 w 300"/>
              <a:gd name="T9" fmla="*/ 0 h 246"/>
              <a:gd name="T10" fmla="*/ 11 w 300"/>
              <a:gd name="T11" fmla="*/ 0 h 246"/>
              <a:gd name="T12" fmla="*/ 0 w 300"/>
              <a:gd name="T13" fmla="*/ 11 h 246"/>
              <a:gd name="T14" fmla="*/ 0 w 300"/>
              <a:gd name="T15" fmla="*/ 235 h 246"/>
              <a:gd name="T16" fmla="*/ 11 w 300"/>
              <a:gd name="T17" fmla="*/ 246 h 246"/>
              <a:gd name="T18" fmla="*/ 235 w 300"/>
              <a:gd name="T19" fmla="*/ 246 h 246"/>
              <a:gd name="T20" fmla="*/ 245 w 300"/>
              <a:gd name="T21" fmla="*/ 235 h 246"/>
              <a:gd name="T22" fmla="*/ 245 w 300"/>
              <a:gd name="T23" fmla="*/ 84 h 246"/>
              <a:gd name="T24" fmla="*/ 295 w 300"/>
              <a:gd name="T25" fmla="*/ 40 h 246"/>
              <a:gd name="T26" fmla="*/ 296 w 300"/>
              <a:gd name="T27" fmla="*/ 25 h 246"/>
              <a:gd name="T28" fmla="*/ 224 w 300"/>
              <a:gd name="T29" fmla="*/ 224 h 246"/>
              <a:gd name="T30" fmla="*/ 21 w 300"/>
              <a:gd name="T31" fmla="*/ 224 h 246"/>
              <a:gd name="T32" fmla="*/ 21 w 300"/>
              <a:gd name="T33" fmla="*/ 22 h 246"/>
              <a:gd name="T34" fmla="*/ 224 w 300"/>
              <a:gd name="T35" fmla="*/ 22 h 246"/>
              <a:gd name="T36" fmla="*/ 224 w 300"/>
              <a:gd name="T37" fmla="*/ 74 h 246"/>
              <a:gd name="T38" fmla="*/ 119 w 300"/>
              <a:gd name="T39" fmla="*/ 166 h 246"/>
              <a:gd name="T40" fmla="*/ 72 w 300"/>
              <a:gd name="T41" fmla="*/ 111 h 246"/>
              <a:gd name="T42" fmla="*/ 57 w 300"/>
              <a:gd name="T43" fmla="*/ 109 h 246"/>
              <a:gd name="T44" fmla="*/ 56 w 300"/>
              <a:gd name="T45" fmla="*/ 125 h 246"/>
              <a:gd name="T46" fmla="*/ 109 w 300"/>
              <a:gd name="T47" fmla="*/ 189 h 246"/>
              <a:gd name="T48" fmla="*/ 109 w 300"/>
              <a:gd name="T49" fmla="*/ 189 h 246"/>
              <a:gd name="T50" fmla="*/ 117 w 300"/>
              <a:gd name="T51" fmla="*/ 192 h 246"/>
              <a:gd name="T52" fmla="*/ 124 w 300"/>
              <a:gd name="T53" fmla="*/ 190 h 246"/>
              <a:gd name="T54" fmla="*/ 224 w 300"/>
              <a:gd name="T55" fmla="*/ 103 h 246"/>
              <a:gd name="T56" fmla="*/ 224 w 300"/>
              <a:gd name="T57" fmla="*/ 22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0" h="246">
                <a:moveTo>
                  <a:pt x="296" y="25"/>
                </a:moveTo>
                <a:cubicBezTo>
                  <a:pt x="292" y="21"/>
                  <a:pt x="285" y="20"/>
                  <a:pt x="281" y="24"/>
                </a:cubicBezTo>
                <a:cubicBezTo>
                  <a:pt x="245" y="55"/>
                  <a:pt x="245" y="55"/>
                  <a:pt x="245" y="55"/>
                </a:cubicBezTo>
                <a:cubicBezTo>
                  <a:pt x="245" y="11"/>
                  <a:pt x="245" y="11"/>
                  <a:pt x="245" y="11"/>
                </a:cubicBezTo>
                <a:cubicBezTo>
                  <a:pt x="245" y="5"/>
                  <a:pt x="241" y="0"/>
                  <a:pt x="235" y="0"/>
                </a:cubicBezTo>
                <a:cubicBezTo>
                  <a:pt x="11" y="0"/>
                  <a:pt x="11" y="0"/>
                  <a:pt x="11" y="0"/>
                </a:cubicBezTo>
                <a:cubicBezTo>
                  <a:pt x="5" y="0"/>
                  <a:pt x="0" y="5"/>
                  <a:pt x="0" y="11"/>
                </a:cubicBezTo>
                <a:cubicBezTo>
                  <a:pt x="0" y="235"/>
                  <a:pt x="0" y="235"/>
                  <a:pt x="0" y="235"/>
                </a:cubicBezTo>
                <a:cubicBezTo>
                  <a:pt x="0" y="241"/>
                  <a:pt x="5" y="246"/>
                  <a:pt x="11" y="246"/>
                </a:cubicBezTo>
                <a:cubicBezTo>
                  <a:pt x="235" y="246"/>
                  <a:pt x="235" y="246"/>
                  <a:pt x="235" y="246"/>
                </a:cubicBezTo>
                <a:cubicBezTo>
                  <a:pt x="241" y="246"/>
                  <a:pt x="245" y="241"/>
                  <a:pt x="245" y="235"/>
                </a:cubicBezTo>
                <a:cubicBezTo>
                  <a:pt x="245" y="84"/>
                  <a:pt x="245" y="84"/>
                  <a:pt x="245" y="84"/>
                </a:cubicBezTo>
                <a:cubicBezTo>
                  <a:pt x="295" y="40"/>
                  <a:pt x="295" y="40"/>
                  <a:pt x="295" y="40"/>
                </a:cubicBezTo>
                <a:cubicBezTo>
                  <a:pt x="299" y="36"/>
                  <a:pt x="300" y="30"/>
                  <a:pt x="296" y="25"/>
                </a:cubicBezTo>
                <a:close/>
                <a:moveTo>
                  <a:pt x="224" y="224"/>
                </a:moveTo>
                <a:cubicBezTo>
                  <a:pt x="21" y="224"/>
                  <a:pt x="21" y="224"/>
                  <a:pt x="21" y="224"/>
                </a:cubicBezTo>
                <a:cubicBezTo>
                  <a:pt x="21" y="22"/>
                  <a:pt x="21" y="22"/>
                  <a:pt x="21" y="22"/>
                </a:cubicBezTo>
                <a:cubicBezTo>
                  <a:pt x="224" y="22"/>
                  <a:pt x="224" y="22"/>
                  <a:pt x="224" y="22"/>
                </a:cubicBezTo>
                <a:cubicBezTo>
                  <a:pt x="224" y="74"/>
                  <a:pt x="224" y="74"/>
                  <a:pt x="224" y="74"/>
                </a:cubicBezTo>
                <a:cubicBezTo>
                  <a:pt x="119" y="166"/>
                  <a:pt x="119" y="166"/>
                  <a:pt x="119" y="166"/>
                </a:cubicBezTo>
                <a:cubicBezTo>
                  <a:pt x="72" y="111"/>
                  <a:pt x="72" y="111"/>
                  <a:pt x="72" y="111"/>
                </a:cubicBezTo>
                <a:cubicBezTo>
                  <a:pt x="68" y="106"/>
                  <a:pt x="62" y="106"/>
                  <a:pt x="57" y="109"/>
                </a:cubicBezTo>
                <a:cubicBezTo>
                  <a:pt x="53" y="113"/>
                  <a:pt x="52" y="120"/>
                  <a:pt x="56" y="125"/>
                </a:cubicBezTo>
                <a:cubicBezTo>
                  <a:pt x="109" y="189"/>
                  <a:pt x="109" y="189"/>
                  <a:pt x="109" y="189"/>
                </a:cubicBezTo>
                <a:cubicBezTo>
                  <a:pt x="109" y="189"/>
                  <a:pt x="109" y="189"/>
                  <a:pt x="109" y="189"/>
                </a:cubicBezTo>
                <a:cubicBezTo>
                  <a:pt x="111" y="191"/>
                  <a:pt x="114" y="192"/>
                  <a:pt x="117" y="192"/>
                </a:cubicBezTo>
                <a:cubicBezTo>
                  <a:pt x="120" y="192"/>
                  <a:pt x="122" y="191"/>
                  <a:pt x="124" y="190"/>
                </a:cubicBezTo>
                <a:cubicBezTo>
                  <a:pt x="224" y="103"/>
                  <a:pt x="224" y="103"/>
                  <a:pt x="224" y="103"/>
                </a:cubicBezTo>
                <a:lnTo>
                  <a:pt x="224" y="224"/>
                </a:lnTo>
                <a:close/>
              </a:path>
            </a:pathLst>
          </a:custGeom>
          <a:solidFill>
            <a:schemeClr val="bg1"/>
          </a:solidFill>
          <a:ln>
            <a:solidFill>
              <a:srgbClr val="DDEFE8"/>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38" name="Hexagon 58">
            <a:extLst>
              <a:ext uri="{FF2B5EF4-FFF2-40B4-BE49-F238E27FC236}">
                <a16:creationId xmlns:a16="http://schemas.microsoft.com/office/drawing/2014/main" id="{5899EC68-17B9-4EF7-9B99-8B44017B2A9C}"/>
              </a:ext>
            </a:extLst>
          </p:cNvPr>
          <p:cNvSpPr/>
          <p:nvPr/>
        </p:nvSpPr>
        <p:spPr bwMode="gray">
          <a:xfrm rot="16200000">
            <a:off x="4654881" y="4408452"/>
            <a:ext cx="298522" cy="1194086"/>
          </a:xfrm>
          <a:custGeom>
            <a:avLst/>
            <a:gdLst>
              <a:gd name="connsiteX0" fmla="*/ 0 w 1682040"/>
              <a:gd name="connsiteY0" fmla="*/ 725017 h 1450034"/>
              <a:gd name="connsiteX1" fmla="*/ 362509 w 1682040"/>
              <a:gd name="connsiteY1" fmla="*/ 0 h 1450034"/>
              <a:gd name="connsiteX2" fmla="*/ 1319532 w 1682040"/>
              <a:gd name="connsiteY2" fmla="*/ 0 h 1450034"/>
              <a:gd name="connsiteX3" fmla="*/ 1682040 w 1682040"/>
              <a:gd name="connsiteY3" fmla="*/ 725017 h 1450034"/>
              <a:gd name="connsiteX4" fmla="*/ 1319532 w 1682040"/>
              <a:gd name="connsiteY4" fmla="*/ 1450034 h 1450034"/>
              <a:gd name="connsiteX5" fmla="*/ 362509 w 1682040"/>
              <a:gd name="connsiteY5" fmla="*/ 1450034 h 1450034"/>
              <a:gd name="connsiteX6" fmla="*/ 0 w 1682040"/>
              <a:gd name="connsiteY6" fmla="*/ 725017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6" fmla="*/ 1410972 w 1682040"/>
              <a:gd name="connsiteY6" fmla="*/ 91440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0" fmla="*/ 1319532 w 1319532"/>
              <a:gd name="connsiteY0" fmla="*/ 0 h 1450034"/>
              <a:gd name="connsiteX1" fmla="*/ 1319532 w 1319532"/>
              <a:gd name="connsiteY1" fmla="*/ 1450034 h 1450034"/>
              <a:gd name="connsiteX2" fmla="*/ 362509 w 1319532"/>
              <a:gd name="connsiteY2" fmla="*/ 1450034 h 1450034"/>
              <a:gd name="connsiteX3" fmla="*/ 0 w 1319532"/>
              <a:gd name="connsiteY3" fmla="*/ 725017 h 1450034"/>
              <a:gd name="connsiteX4" fmla="*/ 362509 w 1319532"/>
              <a:gd name="connsiteY4" fmla="*/ 0 h 1450034"/>
              <a:gd name="connsiteX0" fmla="*/ 1319532 w 1319532"/>
              <a:gd name="connsiteY0" fmla="*/ 0 h 1450034"/>
              <a:gd name="connsiteX1" fmla="*/ 362509 w 1319532"/>
              <a:gd name="connsiteY1" fmla="*/ 1450034 h 1450034"/>
              <a:gd name="connsiteX2" fmla="*/ 0 w 1319532"/>
              <a:gd name="connsiteY2" fmla="*/ 725017 h 1450034"/>
              <a:gd name="connsiteX3" fmla="*/ 362509 w 1319532"/>
              <a:gd name="connsiteY3" fmla="*/ 0 h 1450034"/>
              <a:gd name="connsiteX0" fmla="*/ 362509 w 362509"/>
              <a:gd name="connsiteY0" fmla="*/ 1450034 h 1450034"/>
              <a:gd name="connsiteX1" fmla="*/ 0 w 362509"/>
              <a:gd name="connsiteY1" fmla="*/ 725017 h 1450034"/>
              <a:gd name="connsiteX2" fmla="*/ 362509 w 362509"/>
              <a:gd name="connsiteY2" fmla="*/ 0 h 1450034"/>
            </a:gdLst>
            <a:ahLst/>
            <a:cxnLst>
              <a:cxn ang="0">
                <a:pos x="connsiteX0" y="connsiteY0"/>
              </a:cxn>
              <a:cxn ang="0">
                <a:pos x="connsiteX1" y="connsiteY1"/>
              </a:cxn>
              <a:cxn ang="0">
                <a:pos x="connsiteX2" y="connsiteY2"/>
              </a:cxn>
            </a:cxnLst>
            <a:rect l="l" t="t" r="r" b="b"/>
            <a:pathLst>
              <a:path w="362509" h="1450034">
                <a:moveTo>
                  <a:pt x="362509" y="1450034"/>
                </a:moveTo>
                <a:lnTo>
                  <a:pt x="0" y="725017"/>
                </a:lnTo>
                <a:lnTo>
                  <a:pt x="362509" y="0"/>
                </a:lnTo>
              </a:path>
            </a:pathLst>
          </a:custGeom>
          <a:noFill/>
          <a:ln w="19050" algn="ctr">
            <a:solidFill>
              <a:srgbClr val="A7A8AA"/>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39" name="Hexagon 58">
            <a:extLst>
              <a:ext uri="{FF2B5EF4-FFF2-40B4-BE49-F238E27FC236}">
                <a16:creationId xmlns:a16="http://schemas.microsoft.com/office/drawing/2014/main" id="{424208B3-58CD-44C1-982F-F13757546FE9}"/>
              </a:ext>
            </a:extLst>
          </p:cNvPr>
          <p:cNvSpPr/>
          <p:nvPr/>
        </p:nvSpPr>
        <p:spPr bwMode="gray">
          <a:xfrm rot="16200000">
            <a:off x="7231537" y="4403775"/>
            <a:ext cx="298522" cy="1194086"/>
          </a:xfrm>
          <a:custGeom>
            <a:avLst/>
            <a:gdLst>
              <a:gd name="connsiteX0" fmla="*/ 0 w 1682040"/>
              <a:gd name="connsiteY0" fmla="*/ 725017 h 1450034"/>
              <a:gd name="connsiteX1" fmla="*/ 362509 w 1682040"/>
              <a:gd name="connsiteY1" fmla="*/ 0 h 1450034"/>
              <a:gd name="connsiteX2" fmla="*/ 1319532 w 1682040"/>
              <a:gd name="connsiteY2" fmla="*/ 0 h 1450034"/>
              <a:gd name="connsiteX3" fmla="*/ 1682040 w 1682040"/>
              <a:gd name="connsiteY3" fmla="*/ 725017 h 1450034"/>
              <a:gd name="connsiteX4" fmla="*/ 1319532 w 1682040"/>
              <a:gd name="connsiteY4" fmla="*/ 1450034 h 1450034"/>
              <a:gd name="connsiteX5" fmla="*/ 362509 w 1682040"/>
              <a:gd name="connsiteY5" fmla="*/ 1450034 h 1450034"/>
              <a:gd name="connsiteX6" fmla="*/ 0 w 1682040"/>
              <a:gd name="connsiteY6" fmla="*/ 725017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6" fmla="*/ 1410972 w 1682040"/>
              <a:gd name="connsiteY6" fmla="*/ 91440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0" fmla="*/ 1319532 w 1319532"/>
              <a:gd name="connsiteY0" fmla="*/ 0 h 1450034"/>
              <a:gd name="connsiteX1" fmla="*/ 1319532 w 1319532"/>
              <a:gd name="connsiteY1" fmla="*/ 1450034 h 1450034"/>
              <a:gd name="connsiteX2" fmla="*/ 362509 w 1319532"/>
              <a:gd name="connsiteY2" fmla="*/ 1450034 h 1450034"/>
              <a:gd name="connsiteX3" fmla="*/ 0 w 1319532"/>
              <a:gd name="connsiteY3" fmla="*/ 725017 h 1450034"/>
              <a:gd name="connsiteX4" fmla="*/ 362509 w 1319532"/>
              <a:gd name="connsiteY4" fmla="*/ 0 h 1450034"/>
              <a:gd name="connsiteX0" fmla="*/ 1319532 w 1319532"/>
              <a:gd name="connsiteY0" fmla="*/ 0 h 1450034"/>
              <a:gd name="connsiteX1" fmla="*/ 362509 w 1319532"/>
              <a:gd name="connsiteY1" fmla="*/ 1450034 h 1450034"/>
              <a:gd name="connsiteX2" fmla="*/ 0 w 1319532"/>
              <a:gd name="connsiteY2" fmla="*/ 725017 h 1450034"/>
              <a:gd name="connsiteX3" fmla="*/ 362509 w 1319532"/>
              <a:gd name="connsiteY3" fmla="*/ 0 h 1450034"/>
              <a:gd name="connsiteX0" fmla="*/ 362509 w 362509"/>
              <a:gd name="connsiteY0" fmla="*/ 1450034 h 1450034"/>
              <a:gd name="connsiteX1" fmla="*/ 0 w 362509"/>
              <a:gd name="connsiteY1" fmla="*/ 725017 h 1450034"/>
              <a:gd name="connsiteX2" fmla="*/ 362509 w 362509"/>
              <a:gd name="connsiteY2" fmla="*/ 0 h 1450034"/>
            </a:gdLst>
            <a:ahLst/>
            <a:cxnLst>
              <a:cxn ang="0">
                <a:pos x="connsiteX0" y="connsiteY0"/>
              </a:cxn>
              <a:cxn ang="0">
                <a:pos x="connsiteX1" y="connsiteY1"/>
              </a:cxn>
              <a:cxn ang="0">
                <a:pos x="connsiteX2" y="connsiteY2"/>
              </a:cxn>
            </a:cxnLst>
            <a:rect l="l" t="t" r="r" b="b"/>
            <a:pathLst>
              <a:path w="362509" h="1450034">
                <a:moveTo>
                  <a:pt x="362509" y="1450034"/>
                </a:moveTo>
                <a:lnTo>
                  <a:pt x="0" y="725017"/>
                </a:lnTo>
                <a:lnTo>
                  <a:pt x="362509" y="0"/>
                </a:lnTo>
              </a:path>
            </a:pathLst>
          </a:custGeom>
          <a:noFill/>
          <a:ln w="19050" algn="ctr">
            <a:solidFill>
              <a:srgbClr val="A7A8AA"/>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40" name="Hexagon 58">
            <a:extLst>
              <a:ext uri="{FF2B5EF4-FFF2-40B4-BE49-F238E27FC236}">
                <a16:creationId xmlns:a16="http://schemas.microsoft.com/office/drawing/2014/main" id="{C931C02E-21BD-4BC0-9260-FAEC2C41DA74}"/>
              </a:ext>
            </a:extLst>
          </p:cNvPr>
          <p:cNvSpPr/>
          <p:nvPr/>
        </p:nvSpPr>
        <p:spPr bwMode="gray">
          <a:xfrm rot="16200000">
            <a:off x="9808193" y="4399098"/>
            <a:ext cx="298522" cy="1194086"/>
          </a:xfrm>
          <a:custGeom>
            <a:avLst/>
            <a:gdLst>
              <a:gd name="connsiteX0" fmla="*/ 0 w 1682040"/>
              <a:gd name="connsiteY0" fmla="*/ 725017 h 1450034"/>
              <a:gd name="connsiteX1" fmla="*/ 362509 w 1682040"/>
              <a:gd name="connsiteY1" fmla="*/ 0 h 1450034"/>
              <a:gd name="connsiteX2" fmla="*/ 1319532 w 1682040"/>
              <a:gd name="connsiteY2" fmla="*/ 0 h 1450034"/>
              <a:gd name="connsiteX3" fmla="*/ 1682040 w 1682040"/>
              <a:gd name="connsiteY3" fmla="*/ 725017 h 1450034"/>
              <a:gd name="connsiteX4" fmla="*/ 1319532 w 1682040"/>
              <a:gd name="connsiteY4" fmla="*/ 1450034 h 1450034"/>
              <a:gd name="connsiteX5" fmla="*/ 362509 w 1682040"/>
              <a:gd name="connsiteY5" fmla="*/ 1450034 h 1450034"/>
              <a:gd name="connsiteX6" fmla="*/ 0 w 1682040"/>
              <a:gd name="connsiteY6" fmla="*/ 725017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6" fmla="*/ 1410972 w 1682040"/>
              <a:gd name="connsiteY6" fmla="*/ 91440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0" fmla="*/ 1319532 w 1319532"/>
              <a:gd name="connsiteY0" fmla="*/ 0 h 1450034"/>
              <a:gd name="connsiteX1" fmla="*/ 1319532 w 1319532"/>
              <a:gd name="connsiteY1" fmla="*/ 1450034 h 1450034"/>
              <a:gd name="connsiteX2" fmla="*/ 362509 w 1319532"/>
              <a:gd name="connsiteY2" fmla="*/ 1450034 h 1450034"/>
              <a:gd name="connsiteX3" fmla="*/ 0 w 1319532"/>
              <a:gd name="connsiteY3" fmla="*/ 725017 h 1450034"/>
              <a:gd name="connsiteX4" fmla="*/ 362509 w 1319532"/>
              <a:gd name="connsiteY4" fmla="*/ 0 h 1450034"/>
              <a:gd name="connsiteX0" fmla="*/ 1319532 w 1319532"/>
              <a:gd name="connsiteY0" fmla="*/ 0 h 1450034"/>
              <a:gd name="connsiteX1" fmla="*/ 362509 w 1319532"/>
              <a:gd name="connsiteY1" fmla="*/ 1450034 h 1450034"/>
              <a:gd name="connsiteX2" fmla="*/ 0 w 1319532"/>
              <a:gd name="connsiteY2" fmla="*/ 725017 h 1450034"/>
              <a:gd name="connsiteX3" fmla="*/ 362509 w 1319532"/>
              <a:gd name="connsiteY3" fmla="*/ 0 h 1450034"/>
              <a:gd name="connsiteX0" fmla="*/ 362509 w 362509"/>
              <a:gd name="connsiteY0" fmla="*/ 1450034 h 1450034"/>
              <a:gd name="connsiteX1" fmla="*/ 0 w 362509"/>
              <a:gd name="connsiteY1" fmla="*/ 725017 h 1450034"/>
              <a:gd name="connsiteX2" fmla="*/ 362509 w 362509"/>
              <a:gd name="connsiteY2" fmla="*/ 0 h 1450034"/>
            </a:gdLst>
            <a:ahLst/>
            <a:cxnLst>
              <a:cxn ang="0">
                <a:pos x="connsiteX0" y="connsiteY0"/>
              </a:cxn>
              <a:cxn ang="0">
                <a:pos x="connsiteX1" y="connsiteY1"/>
              </a:cxn>
              <a:cxn ang="0">
                <a:pos x="connsiteX2" y="connsiteY2"/>
              </a:cxn>
            </a:cxnLst>
            <a:rect l="l" t="t" r="r" b="b"/>
            <a:pathLst>
              <a:path w="362509" h="1450034">
                <a:moveTo>
                  <a:pt x="362509" y="1450034"/>
                </a:moveTo>
                <a:lnTo>
                  <a:pt x="0" y="725017"/>
                </a:lnTo>
                <a:lnTo>
                  <a:pt x="362509" y="0"/>
                </a:lnTo>
              </a:path>
            </a:pathLst>
          </a:custGeom>
          <a:noFill/>
          <a:ln w="19050" algn="ctr">
            <a:solidFill>
              <a:srgbClr val="A7A8AA"/>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41" name="Hexagon 58">
            <a:extLst>
              <a:ext uri="{FF2B5EF4-FFF2-40B4-BE49-F238E27FC236}">
                <a16:creationId xmlns:a16="http://schemas.microsoft.com/office/drawing/2014/main" id="{D06E9CA8-06B4-48E5-A9BA-257E0103BC4E}"/>
              </a:ext>
            </a:extLst>
          </p:cNvPr>
          <p:cNvSpPr/>
          <p:nvPr/>
        </p:nvSpPr>
        <p:spPr bwMode="gray">
          <a:xfrm rot="5400000" flipV="1">
            <a:off x="8517742" y="3718026"/>
            <a:ext cx="298522" cy="1194086"/>
          </a:xfrm>
          <a:custGeom>
            <a:avLst/>
            <a:gdLst>
              <a:gd name="connsiteX0" fmla="*/ 0 w 1682040"/>
              <a:gd name="connsiteY0" fmla="*/ 725017 h 1450034"/>
              <a:gd name="connsiteX1" fmla="*/ 362509 w 1682040"/>
              <a:gd name="connsiteY1" fmla="*/ 0 h 1450034"/>
              <a:gd name="connsiteX2" fmla="*/ 1319532 w 1682040"/>
              <a:gd name="connsiteY2" fmla="*/ 0 h 1450034"/>
              <a:gd name="connsiteX3" fmla="*/ 1682040 w 1682040"/>
              <a:gd name="connsiteY3" fmla="*/ 725017 h 1450034"/>
              <a:gd name="connsiteX4" fmla="*/ 1319532 w 1682040"/>
              <a:gd name="connsiteY4" fmla="*/ 1450034 h 1450034"/>
              <a:gd name="connsiteX5" fmla="*/ 362509 w 1682040"/>
              <a:gd name="connsiteY5" fmla="*/ 1450034 h 1450034"/>
              <a:gd name="connsiteX6" fmla="*/ 0 w 1682040"/>
              <a:gd name="connsiteY6" fmla="*/ 725017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6" fmla="*/ 1410972 w 1682040"/>
              <a:gd name="connsiteY6" fmla="*/ 91440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0" fmla="*/ 1319532 w 1319532"/>
              <a:gd name="connsiteY0" fmla="*/ 0 h 1450034"/>
              <a:gd name="connsiteX1" fmla="*/ 1319532 w 1319532"/>
              <a:gd name="connsiteY1" fmla="*/ 1450034 h 1450034"/>
              <a:gd name="connsiteX2" fmla="*/ 362509 w 1319532"/>
              <a:gd name="connsiteY2" fmla="*/ 1450034 h 1450034"/>
              <a:gd name="connsiteX3" fmla="*/ 0 w 1319532"/>
              <a:gd name="connsiteY3" fmla="*/ 725017 h 1450034"/>
              <a:gd name="connsiteX4" fmla="*/ 362509 w 1319532"/>
              <a:gd name="connsiteY4" fmla="*/ 0 h 1450034"/>
              <a:gd name="connsiteX0" fmla="*/ 1319532 w 1319532"/>
              <a:gd name="connsiteY0" fmla="*/ 0 h 1450034"/>
              <a:gd name="connsiteX1" fmla="*/ 362509 w 1319532"/>
              <a:gd name="connsiteY1" fmla="*/ 1450034 h 1450034"/>
              <a:gd name="connsiteX2" fmla="*/ 0 w 1319532"/>
              <a:gd name="connsiteY2" fmla="*/ 725017 h 1450034"/>
              <a:gd name="connsiteX3" fmla="*/ 362509 w 1319532"/>
              <a:gd name="connsiteY3" fmla="*/ 0 h 1450034"/>
              <a:gd name="connsiteX0" fmla="*/ 362509 w 362509"/>
              <a:gd name="connsiteY0" fmla="*/ 1450034 h 1450034"/>
              <a:gd name="connsiteX1" fmla="*/ 0 w 362509"/>
              <a:gd name="connsiteY1" fmla="*/ 725017 h 1450034"/>
              <a:gd name="connsiteX2" fmla="*/ 362509 w 362509"/>
              <a:gd name="connsiteY2" fmla="*/ 0 h 1450034"/>
            </a:gdLst>
            <a:ahLst/>
            <a:cxnLst>
              <a:cxn ang="0">
                <a:pos x="connsiteX0" y="connsiteY0"/>
              </a:cxn>
              <a:cxn ang="0">
                <a:pos x="connsiteX1" y="connsiteY1"/>
              </a:cxn>
              <a:cxn ang="0">
                <a:pos x="connsiteX2" y="connsiteY2"/>
              </a:cxn>
            </a:cxnLst>
            <a:rect l="l" t="t" r="r" b="b"/>
            <a:pathLst>
              <a:path w="362509" h="1450034">
                <a:moveTo>
                  <a:pt x="362509" y="1450034"/>
                </a:moveTo>
                <a:lnTo>
                  <a:pt x="0" y="725017"/>
                </a:lnTo>
                <a:lnTo>
                  <a:pt x="362509" y="0"/>
                </a:lnTo>
              </a:path>
            </a:pathLst>
          </a:custGeom>
          <a:noFill/>
          <a:ln w="19050" algn="ctr">
            <a:solidFill>
              <a:srgbClr val="A7A8AA"/>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42" name="Hexagon 58">
            <a:extLst>
              <a:ext uri="{FF2B5EF4-FFF2-40B4-BE49-F238E27FC236}">
                <a16:creationId xmlns:a16="http://schemas.microsoft.com/office/drawing/2014/main" id="{8FE310DC-7ED6-4E74-9D47-957613426D52}"/>
              </a:ext>
            </a:extLst>
          </p:cNvPr>
          <p:cNvSpPr/>
          <p:nvPr/>
        </p:nvSpPr>
        <p:spPr bwMode="gray">
          <a:xfrm rot="5400000" flipV="1">
            <a:off x="5926037" y="3694601"/>
            <a:ext cx="298522" cy="1194086"/>
          </a:xfrm>
          <a:custGeom>
            <a:avLst/>
            <a:gdLst>
              <a:gd name="connsiteX0" fmla="*/ 0 w 1682040"/>
              <a:gd name="connsiteY0" fmla="*/ 725017 h 1450034"/>
              <a:gd name="connsiteX1" fmla="*/ 362509 w 1682040"/>
              <a:gd name="connsiteY1" fmla="*/ 0 h 1450034"/>
              <a:gd name="connsiteX2" fmla="*/ 1319532 w 1682040"/>
              <a:gd name="connsiteY2" fmla="*/ 0 h 1450034"/>
              <a:gd name="connsiteX3" fmla="*/ 1682040 w 1682040"/>
              <a:gd name="connsiteY3" fmla="*/ 725017 h 1450034"/>
              <a:gd name="connsiteX4" fmla="*/ 1319532 w 1682040"/>
              <a:gd name="connsiteY4" fmla="*/ 1450034 h 1450034"/>
              <a:gd name="connsiteX5" fmla="*/ 362509 w 1682040"/>
              <a:gd name="connsiteY5" fmla="*/ 1450034 h 1450034"/>
              <a:gd name="connsiteX6" fmla="*/ 0 w 1682040"/>
              <a:gd name="connsiteY6" fmla="*/ 725017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6" fmla="*/ 1410972 w 1682040"/>
              <a:gd name="connsiteY6" fmla="*/ 91440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0" fmla="*/ 1319532 w 1319532"/>
              <a:gd name="connsiteY0" fmla="*/ 0 h 1450034"/>
              <a:gd name="connsiteX1" fmla="*/ 1319532 w 1319532"/>
              <a:gd name="connsiteY1" fmla="*/ 1450034 h 1450034"/>
              <a:gd name="connsiteX2" fmla="*/ 362509 w 1319532"/>
              <a:gd name="connsiteY2" fmla="*/ 1450034 h 1450034"/>
              <a:gd name="connsiteX3" fmla="*/ 0 w 1319532"/>
              <a:gd name="connsiteY3" fmla="*/ 725017 h 1450034"/>
              <a:gd name="connsiteX4" fmla="*/ 362509 w 1319532"/>
              <a:gd name="connsiteY4" fmla="*/ 0 h 1450034"/>
              <a:gd name="connsiteX0" fmla="*/ 1319532 w 1319532"/>
              <a:gd name="connsiteY0" fmla="*/ 0 h 1450034"/>
              <a:gd name="connsiteX1" fmla="*/ 362509 w 1319532"/>
              <a:gd name="connsiteY1" fmla="*/ 1450034 h 1450034"/>
              <a:gd name="connsiteX2" fmla="*/ 0 w 1319532"/>
              <a:gd name="connsiteY2" fmla="*/ 725017 h 1450034"/>
              <a:gd name="connsiteX3" fmla="*/ 362509 w 1319532"/>
              <a:gd name="connsiteY3" fmla="*/ 0 h 1450034"/>
              <a:gd name="connsiteX0" fmla="*/ 362509 w 362509"/>
              <a:gd name="connsiteY0" fmla="*/ 1450034 h 1450034"/>
              <a:gd name="connsiteX1" fmla="*/ 0 w 362509"/>
              <a:gd name="connsiteY1" fmla="*/ 725017 h 1450034"/>
              <a:gd name="connsiteX2" fmla="*/ 362509 w 362509"/>
              <a:gd name="connsiteY2" fmla="*/ 0 h 1450034"/>
            </a:gdLst>
            <a:ahLst/>
            <a:cxnLst>
              <a:cxn ang="0">
                <a:pos x="connsiteX0" y="connsiteY0"/>
              </a:cxn>
              <a:cxn ang="0">
                <a:pos x="connsiteX1" y="connsiteY1"/>
              </a:cxn>
              <a:cxn ang="0">
                <a:pos x="connsiteX2" y="connsiteY2"/>
              </a:cxn>
            </a:cxnLst>
            <a:rect l="l" t="t" r="r" b="b"/>
            <a:pathLst>
              <a:path w="362509" h="1450034">
                <a:moveTo>
                  <a:pt x="362509" y="1450034"/>
                </a:moveTo>
                <a:lnTo>
                  <a:pt x="0" y="725017"/>
                </a:lnTo>
                <a:lnTo>
                  <a:pt x="362509" y="0"/>
                </a:lnTo>
              </a:path>
            </a:pathLst>
          </a:custGeom>
          <a:noFill/>
          <a:ln w="19050" algn="ctr">
            <a:solidFill>
              <a:srgbClr val="A7A8AA"/>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63" name="Hexagon 10">
            <a:extLst>
              <a:ext uri="{FF2B5EF4-FFF2-40B4-BE49-F238E27FC236}">
                <a16:creationId xmlns:a16="http://schemas.microsoft.com/office/drawing/2014/main" id="{EB23A1C8-5301-4EA2-8F08-E7348719C4A6}"/>
              </a:ext>
            </a:extLst>
          </p:cNvPr>
          <p:cNvSpPr/>
          <p:nvPr/>
        </p:nvSpPr>
        <p:spPr bwMode="gray">
          <a:xfrm rot="5400000">
            <a:off x="1436073" y="3739858"/>
            <a:ext cx="1356764" cy="1177847"/>
          </a:xfrm>
          <a:custGeom>
            <a:avLst/>
            <a:gdLst>
              <a:gd name="connsiteX0" fmla="*/ 0 w 1414272"/>
              <a:gd name="connsiteY0" fmla="*/ 609600 h 1219200"/>
              <a:gd name="connsiteX1" fmla="*/ 304800 w 1414272"/>
              <a:gd name="connsiteY1" fmla="*/ 0 h 1219200"/>
              <a:gd name="connsiteX2" fmla="*/ 1109472 w 1414272"/>
              <a:gd name="connsiteY2" fmla="*/ 0 h 1219200"/>
              <a:gd name="connsiteX3" fmla="*/ 1414272 w 1414272"/>
              <a:gd name="connsiteY3" fmla="*/ 609600 h 1219200"/>
              <a:gd name="connsiteX4" fmla="*/ 1109472 w 1414272"/>
              <a:gd name="connsiteY4" fmla="*/ 1219200 h 1219200"/>
              <a:gd name="connsiteX5" fmla="*/ 304800 w 1414272"/>
              <a:gd name="connsiteY5" fmla="*/ 1219200 h 1219200"/>
              <a:gd name="connsiteX6" fmla="*/ 0 w 1414272"/>
              <a:gd name="connsiteY6" fmla="*/ 609600 h 1219200"/>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1200912 w 1414272"/>
              <a:gd name="connsiteY6" fmla="*/ 91440 h 1219200"/>
              <a:gd name="connsiteX0" fmla="*/ 1109472 w 1414272"/>
              <a:gd name="connsiteY0" fmla="*/ 13335 h 1232535"/>
              <a:gd name="connsiteX1" fmla="*/ 1414272 w 1414272"/>
              <a:gd name="connsiteY1" fmla="*/ 622935 h 1232535"/>
              <a:gd name="connsiteX2" fmla="*/ 1109472 w 1414272"/>
              <a:gd name="connsiteY2" fmla="*/ 1232535 h 1232535"/>
              <a:gd name="connsiteX3" fmla="*/ 304800 w 1414272"/>
              <a:gd name="connsiteY3" fmla="*/ 1232535 h 1232535"/>
              <a:gd name="connsiteX4" fmla="*/ 0 w 1414272"/>
              <a:gd name="connsiteY4" fmla="*/ 622935 h 1232535"/>
              <a:gd name="connsiteX5" fmla="*/ 304800 w 1414272"/>
              <a:gd name="connsiteY5" fmla="*/ 13335 h 1232535"/>
              <a:gd name="connsiteX6" fmla="*/ 958024 w 1414272"/>
              <a:gd name="connsiteY6" fmla="*/ 0 h 1232535"/>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858015 w 1414272"/>
              <a:gd name="connsiteY6" fmla="*/ 10478 h 1219200"/>
              <a:gd name="connsiteX0" fmla="*/ 1109472 w 1414272"/>
              <a:gd name="connsiteY0" fmla="*/ 8572 h 1227772"/>
              <a:gd name="connsiteX1" fmla="*/ 1414272 w 1414272"/>
              <a:gd name="connsiteY1" fmla="*/ 618172 h 1227772"/>
              <a:gd name="connsiteX2" fmla="*/ 1109472 w 1414272"/>
              <a:gd name="connsiteY2" fmla="*/ 1227772 h 1227772"/>
              <a:gd name="connsiteX3" fmla="*/ 304800 w 1414272"/>
              <a:gd name="connsiteY3" fmla="*/ 1227772 h 1227772"/>
              <a:gd name="connsiteX4" fmla="*/ 0 w 1414272"/>
              <a:gd name="connsiteY4" fmla="*/ 618172 h 1227772"/>
              <a:gd name="connsiteX5" fmla="*/ 304800 w 1414272"/>
              <a:gd name="connsiteY5" fmla="*/ 8572 h 1227772"/>
              <a:gd name="connsiteX6" fmla="*/ 848490 w 1414272"/>
              <a:gd name="connsiteY6" fmla="*/ 0 h 122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272" h="1227772">
                <a:moveTo>
                  <a:pt x="1109472" y="8572"/>
                </a:moveTo>
                <a:lnTo>
                  <a:pt x="1414272" y="618172"/>
                </a:lnTo>
                <a:lnTo>
                  <a:pt x="1109472" y="1227772"/>
                </a:lnTo>
                <a:lnTo>
                  <a:pt x="304800" y="1227772"/>
                </a:lnTo>
                <a:lnTo>
                  <a:pt x="0" y="618172"/>
                </a:lnTo>
                <a:lnTo>
                  <a:pt x="304800" y="8572"/>
                </a:lnTo>
                <a:cubicBezTo>
                  <a:pt x="573024" y="8572"/>
                  <a:pt x="848490" y="0"/>
                  <a:pt x="848490" y="0"/>
                </a:cubicBezTo>
              </a:path>
            </a:pathLst>
          </a:custGeom>
          <a:noFill/>
          <a:ln w="19050" algn="ctr">
            <a:solidFill>
              <a:schemeClr val="accent2">
                <a:lumMod val="50000"/>
              </a:schemeClr>
            </a:solidFill>
            <a:miter lim="800000"/>
            <a:headEnd type="triangle" w="lg" len="lg"/>
            <a:tailEnd type="oval"/>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64" name="Hexagon 10">
            <a:extLst>
              <a:ext uri="{FF2B5EF4-FFF2-40B4-BE49-F238E27FC236}">
                <a16:creationId xmlns:a16="http://schemas.microsoft.com/office/drawing/2014/main" id="{5C322D6A-C21F-439F-8D00-E7D033E782F8}"/>
              </a:ext>
            </a:extLst>
          </p:cNvPr>
          <p:cNvSpPr/>
          <p:nvPr/>
        </p:nvSpPr>
        <p:spPr bwMode="gray">
          <a:xfrm rot="5400000" flipH="1">
            <a:off x="2739443" y="4408939"/>
            <a:ext cx="1356764" cy="1177847"/>
          </a:xfrm>
          <a:custGeom>
            <a:avLst/>
            <a:gdLst>
              <a:gd name="connsiteX0" fmla="*/ 0 w 1414272"/>
              <a:gd name="connsiteY0" fmla="*/ 609600 h 1219200"/>
              <a:gd name="connsiteX1" fmla="*/ 304800 w 1414272"/>
              <a:gd name="connsiteY1" fmla="*/ 0 h 1219200"/>
              <a:gd name="connsiteX2" fmla="*/ 1109472 w 1414272"/>
              <a:gd name="connsiteY2" fmla="*/ 0 h 1219200"/>
              <a:gd name="connsiteX3" fmla="*/ 1414272 w 1414272"/>
              <a:gd name="connsiteY3" fmla="*/ 609600 h 1219200"/>
              <a:gd name="connsiteX4" fmla="*/ 1109472 w 1414272"/>
              <a:gd name="connsiteY4" fmla="*/ 1219200 h 1219200"/>
              <a:gd name="connsiteX5" fmla="*/ 304800 w 1414272"/>
              <a:gd name="connsiteY5" fmla="*/ 1219200 h 1219200"/>
              <a:gd name="connsiteX6" fmla="*/ 0 w 1414272"/>
              <a:gd name="connsiteY6" fmla="*/ 609600 h 1219200"/>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1200912 w 1414272"/>
              <a:gd name="connsiteY6" fmla="*/ 91440 h 1219200"/>
              <a:gd name="connsiteX0" fmla="*/ 1109472 w 1414272"/>
              <a:gd name="connsiteY0" fmla="*/ 13335 h 1232535"/>
              <a:gd name="connsiteX1" fmla="*/ 1414272 w 1414272"/>
              <a:gd name="connsiteY1" fmla="*/ 622935 h 1232535"/>
              <a:gd name="connsiteX2" fmla="*/ 1109472 w 1414272"/>
              <a:gd name="connsiteY2" fmla="*/ 1232535 h 1232535"/>
              <a:gd name="connsiteX3" fmla="*/ 304800 w 1414272"/>
              <a:gd name="connsiteY3" fmla="*/ 1232535 h 1232535"/>
              <a:gd name="connsiteX4" fmla="*/ 0 w 1414272"/>
              <a:gd name="connsiteY4" fmla="*/ 622935 h 1232535"/>
              <a:gd name="connsiteX5" fmla="*/ 304800 w 1414272"/>
              <a:gd name="connsiteY5" fmla="*/ 13335 h 1232535"/>
              <a:gd name="connsiteX6" fmla="*/ 958024 w 1414272"/>
              <a:gd name="connsiteY6" fmla="*/ 0 h 1232535"/>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858015 w 1414272"/>
              <a:gd name="connsiteY6" fmla="*/ 10478 h 1219200"/>
              <a:gd name="connsiteX0" fmla="*/ 1109472 w 1414272"/>
              <a:gd name="connsiteY0" fmla="*/ 8572 h 1227772"/>
              <a:gd name="connsiteX1" fmla="*/ 1414272 w 1414272"/>
              <a:gd name="connsiteY1" fmla="*/ 618172 h 1227772"/>
              <a:gd name="connsiteX2" fmla="*/ 1109472 w 1414272"/>
              <a:gd name="connsiteY2" fmla="*/ 1227772 h 1227772"/>
              <a:gd name="connsiteX3" fmla="*/ 304800 w 1414272"/>
              <a:gd name="connsiteY3" fmla="*/ 1227772 h 1227772"/>
              <a:gd name="connsiteX4" fmla="*/ 0 w 1414272"/>
              <a:gd name="connsiteY4" fmla="*/ 618172 h 1227772"/>
              <a:gd name="connsiteX5" fmla="*/ 304800 w 1414272"/>
              <a:gd name="connsiteY5" fmla="*/ 8572 h 1227772"/>
              <a:gd name="connsiteX6" fmla="*/ 848490 w 1414272"/>
              <a:gd name="connsiteY6" fmla="*/ 0 h 122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272" h="1227772">
                <a:moveTo>
                  <a:pt x="1109472" y="8572"/>
                </a:moveTo>
                <a:lnTo>
                  <a:pt x="1414272" y="618172"/>
                </a:lnTo>
                <a:lnTo>
                  <a:pt x="1109472" y="1227772"/>
                </a:lnTo>
                <a:lnTo>
                  <a:pt x="304800" y="1227772"/>
                </a:lnTo>
                <a:lnTo>
                  <a:pt x="0" y="618172"/>
                </a:lnTo>
                <a:lnTo>
                  <a:pt x="304800" y="8572"/>
                </a:lnTo>
                <a:cubicBezTo>
                  <a:pt x="573024" y="8572"/>
                  <a:pt x="848490" y="0"/>
                  <a:pt x="848490" y="0"/>
                </a:cubicBezTo>
              </a:path>
            </a:pathLst>
          </a:custGeom>
          <a:noFill/>
          <a:ln w="19050" algn="ctr">
            <a:solidFill>
              <a:schemeClr val="accent2">
                <a:lumMod val="75000"/>
              </a:schemeClr>
            </a:solidFill>
            <a:miter lim="800000"/>
            <a:headEnd type="triangle" w="lg" len="lg"/>
            <a:tailEnd type="oval"/>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65" name="Hexagon 64">
            <a:extLst>
              <a:ext uri="{FF2B5EF4-FFF2-40B4-BE49-F238E27FC236}">
                <a16:creationId xmlns:a16="http://schemas.microsoft.com/office/drawing/2014/main" id="{D1858BD8-8C9B-4BBC-9A51-255B89346394}"/>
              </a:ext>
            </a:extLst>
          </p:cNvPr>
          <p:cNvSpPr/>
          <p:nvPr/>
        </p:nvSpPr>
        <p:spPr bwMode="gray">
          <a:xfrm rot="16200000">
            <a:off x="1537405" y="3840034"/>
            <a:ext cx="1144744" cy="986848"/>
          </a:xfrm>
          <a:prstGeom prst="hexagon">
            <a:avLst/>
          </a:prstGeom>
          <a:solidFill>
            <a:schemeClr val="accent2">
              <a:lumMod val="5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66" name="Hexagon 65">
            <a:extLst>
              <a:ext uri="{FF2B5EF4-FFF2-40B4-BE49-F238E27FC236}">
                <a16:creationId xmlns:a16="http://schemas.microsoft.com/office/drawing/2014/main" id="{BF87A8B5-CA1B-4342-8974-4D91A0076F04}"/>
              </a:ext>
            </a:extLst>
          </p:cNvPr>
          <p:cNvSpPr/>
          <p:nvPr/>
        </p:nvSpPr>
        <p:spPr bwMode="gray">
          <a:xfrm rot="16200000">
            <a:off x="2845453" y="4504438"/>
            <a:ext cx="1144744" cy="986848"/>
          </a:xfrm>
          <a:prstGeom prst="hexagon">
            <a:avLst/>
          </a:prstGeom>
          <a:solidFill>
            <a:schemeClr val="accent2">
              <a:lumMod val="7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cxnSp>
        <p:nvCxnSpPr>
          <p:cNvPr id="67" name="Straight Connector 66">
            <a:extLst>
              <a:ext uri="{FF2B5EF4-FFF2-40B4-BE49-F238E27FC236}">
                <a16:creationId xmlns:a16="http://schemas.microsoft.com/office/drawing/2014/main" id="{F78B3BDA-AD6B-4743-8A45-4CFC95F567F6}"/>
              </a:ext>
            </a:extLst>
          </p:cNvPr>
          <p:cNvCxnSpPr>
            <a:cxnSpLocks/>
          </p:cNvCxnSpPr>
          <p:nvPr/>
        </p:nvCxnSpPr>
        <p:spPr>
          <a:xfrm flipH="1" flipV="1">
            <a:off x="2105101" y="3341395"/>
            <a:ext cx="567" cy="274320"/>
          </a:xfrm>
          <a:prstGeom prst="line">
            <a:avLst/>
          </a:prstGeom>
          <a:ln>
            <a:solidFill>
              <a:schemeClr val="tx2"/>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69" name="Hexagon 58">
            <a:extLst>
              <a:ext uri="{FF2B5EF4-FFF2-40B4-BE49-F238E27FC236}">
                <a16:creationId xmlns:a16="http://schemas.microsoft.com/office/drawing/2014/main" id="{69D06A43-A528-48F9-91A9-41FE63A563B8}"/>
              </a:ext>
            </a:extLst>
          </p:cNvPr>
          <p:cNvSpPr/>
          <p:nvPr/>
        </p:nvSpPr>
        <p:spPr bwMode="gray">
          <a:xfrm rot="16200000">
            <a:off x="1965194" y="4408452"/>
            <a:ext cx="298522" cy="1194086"/>
          </a:xfrm>
          <a:custGeom>
            <a:avLst/>
            <a:gdLst>
              <a:gd name="connsiteX0" fmla="*/ 0 w 1682040"/>
              <a:gd name="connsiteY0" fmla="*/ 725017 h 1450034"/>
              <a:gd name="connsiteX1" fmla="*/ 362509 w 1682040"/>
              <a:gd name="connsiteY1" fmla="*/ 0 h 1450034"/>
              <a:gd name="connsiteX2" fmla="*/ 1319532 w 1682040"/>
              <a:gd name="connsiteY2" fmla="*/ 0 h 1450034"/>
              <a:gd name="connsiteX3" fmla="*/ 1682040 w 1682040"/>
              <a:gd name="connsiteY3" fmla="*/ 725017 h 1450034"/>
              <a:gd name="connsiteX4" fmla="*/ 1319532 w 1682040"/>
              <a:gd name="connsiteY4" fmla="*/ 1450034 h 1450034"/>
              <a:gd name="connsiteX5" fmla="*/ 362509 w 1682040"/>
              <a:gd name="connsiteY5" fmla="*/ 1450034 h 1450034"/>
              <a:gd name="connsiteX6" fmla="*/ 0 w 1682040"/>
              <a:gd name="connsiteY6" fmla="*/ 725017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6" fmla="*/ 1410972 w 1682040"/>
              <a:gd name="connsiteY6" fmla="*/ 91440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0" fmla="*/ 1319532 w 1319532"/>
              <a:gd name="connsiteY0" fmla="*/ 0 h 1450034"/>
              <a:gd name="connsiteX1" fmla="*/ 1319532 w 1319532"/>
              <a:gd name="connsiteY1" fmla="*/ 1450034 h 1450034"/>
              <a:gd name="connsiteX2" fmla="*/ 362509 w 1319532"/>
              <a:gd name="connsiteY2" fmla="*/ 1450034 h 1450034"/>
              <a:gd name="connsiteX3" fmla="*/ 0 w 1319532"/>
              <a:gd name="connsiteY3" fmla="*/ 725017 h 1450034"/>
              <a:gd name="connsiteX4" fmla="*/ 362509 w 1319532"/>
              <a:gd name="connsiteY4" fmla="*/ 0 h 1450034"/>
              <a:gd name="connsiteX0" fmla="*/ 1319532 w 1319532"/>
              <a:gd name="connsiteY0" fmla="*/ 0 h 1450034"/>
              <a:gd name="connsiteX1" fmla="*/ 362509 w 1319532"/>
              <a:gd name="connsiteY1" fmla="*/ 1450034 h 1450034"/>
              <a:gd name="connsiteX2" fmla="*/ 0 w 1319532"/>
              <a:gd name="connsiteY2" fmla="*/ 725017 h 1450034"/>
              <a:gd name="connsiteX3" fmla="*/ 362509 w 1319532"/>
              <a:gd name="connsiteY3" fmla="*/ 0 h 1450034"/>
              <a:gd name="connsiteX0" fmla="*/ 362509 w 362509"/>
              <a:gd name="connsiteY0" fmla="*/ 1450034 h 1450034"/>
              <a:gd name="connsiteX1" fmla="*/ 0 w 362509"/>
              <a:gd name="connsiteY1" fmla="*/ 725017 h 1450034"/>
              <a:gd name="connsiteX2" fmla="*/ 362509 w 362509"/>
              <a:gd name="connsiteY2" fmla="*/ 0 h 1450034"/>
            </a:gdLst>
            <a:ahLst/>
            <a:cxnLst>
              <a:cxn ang="0">
                <a:pos x="connsiteX0" y="connsiteY0"/>
              </a:cxn>
              <a:cxn ang="0">
                <a:pos x="connsiteX1" y="connsiteY1"/>
              </a:cxn>
              <a:cxn ang="0">
                <a:pos x="connsiteX2" y="connsiteY2"/>
              </a:cxn>
            </a:cxnLst>
            <a:rect l="l" t="t" r="r" b="b"/>
            <a:pathLst>
              <a:path w="362509" h="1450034">
                <a:moveTo>
                  <a:pt x="362509" y="1450034"/>
                </a:moveTo>
                <a:lnTo>
                  <a:pt x="0" y="725017"/>
                </a:lnTo>
                <a:lnTo>
                  <a:pt x="362509" y="0"/>
                </a:lnTo>
              </a:path>
            </a:pathLst>
          </a:custGeom>
          <a:noFill/>
          <a:ln w="19050" algn="ctr">
            <a:solidFill>
              <a:srgbClr val="A7A8AA"/>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70" name="Hexagon 58">
            <a:extLst>
              <a:ext uri="{FF2B5EF4-FFF2-40B4-BE49-F238E27FC236}">
                <a16:creationId xmlns:a16="http://schemas.microsoft.com/office/drawing/2014/main" id="{3AA3CB5A-F7EE-40CC-99E1-89108D591E3D}"/>
              </a:ext>
            </a:extLst>
          </p:cNvPr>
          <p:cNvSpPr/>
          <p:nvPr/>
        </p:nvSpPr>
        <p:spPr bwMode="gray">
          <a:xfrm rot="5400000" flipV="1">
            <a:off x="3265121" y="3731738"/>
            <a:ext cx="298522" cy="1194086"/>
          </a:xfrm>
          <a:custGeom>
            <a:avLst/>
            <a:gdLst>
              <a:gd name="connsiteX0" fmla="*/ 0 w 1682040"/>
              <a:gd name="connsiteY0" fmla="*/ 725017 h 1450034"/>
              <a:gd name="connsiteX1" fmla="*/ 362509 w 1682040"/>
              <a:gd name="connsiteY1" fmla="*/ 0 h 1450034"/>
              <a:gd name="connsiteX2" fmla="*/ 1319532 w 1682040"/>
              <a:gd name="connsiteY2" fmla="*/ 0 h 1450034"/>
              <a:gd name="connsiteX3" fmla="*/ 1682040 w 1682040"/>
              <a:gd name="connsiteY3" fmla="*/ 725017 h 1450034"/>
              <a:gd name="connsiteX4" fmla="*/ 1319532 w 1682040"/>
              <a:gd name="connsiteY4" fmla="*/ 1450034 h 1450034"/>
              <a:gd name="connsiteX5" fmla="*/ 362509 w 1682040"/>
              <a:gd name="connsiteY5" fmla="*/ 1450034 h 1450034"/>
              <a:gd name="connsiteX6" fmla="*/ 0 w 1682040"/>
              <a:gd name="connsiteY6" fmla="*/ 725017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6" fmla="*/ 1410972 w 1682040"/>
              <a:gd name="connsiteY6" fmla="*/ 91440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0" fmla="*/ 1319532 w 1319532"/>
              <a:gd name="connsiteY0" fmla="*/ 0 h 1450034"/>
              <a:gd name="connsiteX1" fmla="*/ 1319532 w 1319532"/>
              <a:gd name="connsiteY1" fmla="*/ 1450034 h 1450034"/>
              <a:gd name="connsiteX2" fmla="*/ 362509 w 1319532"/>
              <a:gd name="connsiteY2" fmla="*/ 1450034 h 1450034"/>
              <a:gd name="connsiteX3" fmla="*/ 0 w 1319532"/>
              <a:gd name="connsiteY3" fmla="*/ 725017 h 1450034"/>
              <a:gd name="connsiteX4" fmla="*/ 362509 w 1319532"/>
              <a:gd name="connsiteY4" fmla="*/ 0 h 1450034"/>
              <a:gd name="connsiteX0" fmla="*/ 1319532 w 1319532"/>
              <a:gd name="connsiteY0" fmla="*/ 0 h 1450034"/>
              <a:gd name="connsiteX1" fmla="*/ 362509 w 1319532"/>
              <a:gd name="connsiteY1" fmla="*/ 1450034 h 1450034"/>
              <a:gd name="connsiteX2" fmla="*/ 0 w 1319532"/>
              <a:gd name="connsiteY2" fmla="*/ 725017 h 1450034"/>
              <a:gd name="connsiteX3" fmla="*/ 362509 w 1319532"/>
              <a:gd name="connsiteY3" fmla="*/ 0 h 1450034"/>
              <a:gd name="connsiteX0" fmla="*/ 362509 w 362509"/>
              <a:gd name="connsiteY0" fmla="*/ 1450034 h 1450034"/>
              <a:gd name="connsiteX1" fmla="*/ 0 w 362509"/>
              <a:gd name="connsiteY1" fmla="*/ 725017 h 1450034"/>
              <a:gd name="connsiteX2" fmla="*/ 362509 w 362509"/>
              <a:gd name="connsiteY2" fmla="*/ 0 h 1450034"/>
            </a:gdLst>
            <a:ahLst/>
            <a:cxnLst>
              <a:cxn ang="0">
                <a:pos x="connsiteX0" y="connsiteY0"/>
              </a:cxn>
              <a:cxn ang="0">
                <a:pos x="connsiteX1" y="connsiteY1"/>
              </a:cxn>
              <a:cxn ang="0">
                <a:pos x="connsiteX2" y="connsiteY2"/>
              </a:cxn>
            </a:cxnLst>
            <a:rect l="l" t="t" r="r" b="b"/>
            <a:pathLst>
              <a:path w="362509" h="1450034">
                <a:moveTo>
                  <a:pt x="362509" y="1450034"/>
                </a:moveTo>
                <a:lnTo>
                  <a:pt x="0" y="725017"/>
                </a:lnTo>
                <a:lnTo>
                  <a:pt x="362509" y="0"/>
                </a:lnTo>
              </a:path>
            </a:pathLst>
          </a:custGeom>
          <a:noFill/>
          <a:ln w="19050" algn="ctr">
            <a:solidFill>
              <a:srgbClr val="A7A8AA"/>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74" name="Rectangle 73">
            <a:extLst>
              <a:ext uri="{FF2B5EF4-FFF2-40B4-BE49-F238E27FC236}">
                <a16:creationId xmlns:a16="http://schemas.microsoft.com/office/drawing/2014/main" id="{E7A107C5-66D3-4728-88A5-EFDE5BB7DD26}"/>
              </a:ext>
            </a:extLst>
          </p:cNvPr>
          <p:cNvSpPr/>
          <p:nvPr/>
        </p:nvSpPr>
        <p:spPr>
          <a:xfrm>
            <a:off x="2936685" y="5143132"/>
            <a:ext cx="974564" cy="461665"/>
          </a:xfrm>
          <a:prstGeom prst="rect">
            <a:avLst/>
          </a:prstGeom>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7/5-8/6</a:t>
            </a:r>
          </a:p>
          <a:p>
            <a:pPr algn="ctr"/>
            <a:endParaRPr lang="en-US" sz="1200" b="1">
              <a:solidFill>
                <a:schemeClr val="bg1"/>
              </a:solidFill>
              <a:latin typeface="Arial" panose="020B0604020202020204" pitchFamily="34" charset="0"/>
              <a:cs typeface="Arial" panose="020B0604020202020204" pitchFamily="34" charset="0"/>
            </a:endParaRPr>
          </a:p>
        </p:txBody>
      </p:sp>
      <p:cxnSp>
        <p:nvCxnSpPr>
          <p:cNvPr id="75" name="Straight Connector 74">
            <a:extLst>
              <a:ext uri="{FF2B5EF4-FFF2-40B4-BE49-F238E27FC236}">
                <a16:creationId xmlns:a16="http://schemas.microsoft.com/office/drawing/2014/main" id="{E3B5D6D6-F3C2-469F-BB02-3AFE21CD29FE}"/>
              </a:ext>
            </a:extLst>
          </p:cNvPr>
          <p:cNvCxnSpPr>
            <a:cxnSpLocks/>
          </p:cNvCxnSpPr>
          <p:nvPr/>
        </p:nvCxnSpPr>
        <p:spPr>
          <a:xfrm flipH="1">
            <a:off x="3402575" y="5672070"/>
            <a:ext cx="567" cy="274320"/>
          </a:xfrm>
          <a:prstGeom prst="line">
            <a:avLst/>
          </a:prstGeom>
          <a:ln>
            <a:solidFill>
              <a:schemeClr val="tx2"/>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651E44F1-02CF-4EE9-94A2-DC115BAE3D98}"/>
              </a:ext>
            </a:extLst>
          </p:cNvPr>
          <p:cNvSpPr/>
          <p:nvPr/>
        </p:nvSpPr>
        <p:spPr>
          <a:xfrm>
            <a:off x="1603818" y="4438442"/>
            <a:ext cx="999383" cy="461665"/>
          </a:xfrm>
          <a:prstGeom prst="rect">
            <a:avLst/>
          </a:prstGeom>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6/4-10/28</a:t>
            </a:r>
          </a:p>
          <a:p>
            <a:pPr algn="ctr"/>
            <a:endParaRPr lang="en-US" sz="1200" b="1">
              <a:solidFill>
                <a:schemeClr val="bg1"/>
              </a:solidFill>
            </a:endParaRPr>
          </a:p>
        </p:txBody>
      </p:sp>
      <p:sp>
        <p:nvSpPr>
          <p:cNvPr id="77" name="Rectangle 76">
            <a:extLst>
              <a:ext uri="{FF2B5EF4-FFF2-40B4-BE49-F238E27FC236}">
                <a16:creationId xmlns:a16="http://schemas.microsoft.com/office/drawing/2014/main" id="{5FF10E1E-54DC-4478-8916-7C28E0CE7567}"/>
              </a:ext>
            </a:extLst>
          </p:cNvPr>
          <p:cNvSpPr/>
          <p:nvPr/>
        </p:nvSpPr>
        <p:spPr>
          <a:xfrm>
            <a:off x="4310004" y="4482982"/>
            <a:ext cx="982883" cy="461665"/>
          </a:xfrm>
          <a:prstGeom prst="rect">
            <a:avLst/>
          </a:prstGeom>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8/9-9/3</a:t>
            </a:r>
          </a:p>
          <a:p>
            <a:pPr algn="ctr"/>
            <a:endParaRPr lang="en-US" sz="1200" b="1">
              <a:solidFill>
                <a:schemeClr val="bg1"/>
              </a:solidFill>
            </a:endParaRPr>
          </a:p>
        </p:txBody>
      </p:sp>
      <p:sp>
        <p:nvSpPr>
          <p:cNvPr id="78" name="Rectangle 77">
            <a:extLst>
              <a:ext uri="{FF2B5EF4-FFF2-40B4-BE49-F238E27FC236}">
                <a16:creationId xmlns:a16="http://schemas.microsoft.com/office/drawing/2014/main" id="{618F2913-45DD-4881-B826-48E206AF9E51}"/>
              </a:ext>
            </a:extLst>
          </p:cNvPr>
          <p:cNvSpPr/>
          <p:nvPr/>
        </p:nvSpPr>
        <p:spPr>
          <a:xfrm>
            <a:off x="5626371" y="5194785"/>
            <a:ext cx="955042" cy="461665"/>
          </a:xfrm>
          <a:prstGeom prst="rect">
            <a:avLst/>
          </a:prstGeom>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9/30</a:t>
            </a:r>
          </a:p>
          <a:p>
            <a:pPr algn="ctr"/>
            <a:endParaRPr lang="en-US" sz="1200" b="1">
              <a:solidFill>
                <a:schemeClr val="bg1"/>
              </a:solidFill>
            </a:endParaRPr>
          </a:p>
        </p:txBody>
      </p:sp>
      <p:sp>
        <p:nvSpPr>
          <p:cNvPr id="79" name="Rectangle 78">
            <a:extLst>
              <a:ext uri="{FF2B5EF4-FFF2-40B4-BE49-F238E27FC236}">
                <a16:creationId xmlns:a16="http://schemas.microsoft.com/office/drawing/2014/main" id="{45EBCEB3-8300-45E3-9661-C5275B617B9D}"/>
              </a:ext>
            </a:extLst>
          </p:cNvPr>
          <p:cNvSpPr/>
          <p:nvPr/>
        </p:nvSpPr>
        <p:spPr>
          <a:xfrm>
            <a:off x="6922532" y="4456091"/>
            <a:ext cx="956428" cy="461665"/>
          </a:xfrm>
          <a:prstGeom prst="rect">
            <a:avLst/>
          </a:prstGeom>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11/8-3/1</a:t>
            </a:r>
          </a:p>
          <a:p>
            <a:pPr algn="ctr"/>
            <a:endParaRPr lang="en-US" sz="1200" b="1">
              <a:solidFill>
                <a:schemeClr val="bg1"/>
              </a:solidFill>
            </a:endParaRPr>
          </a:p>
        </p:txBody>
      </p:sp>
      <p:pic>
        <p:nvPicPr>
          <p:cNvPr id="81" name="Graphic 80" descr="Checklist RTL">
            <a:extLst>
              <a:ext uri="{FF2B5EF4-FFF2-40B4-BE49-F238E27FC236}">
                <a16:creationId xmlns:a16="http://schemas.microsoft.com/office/drawing/2014/main" id="{5ADA6645-026E-4D85-B1D0-5108291DFC5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185781" y="4561705"/>
            <a:ext cx="457200" cy="457200"/>
          </a:xfrm>
          <a:prstGeom prst="rect">
            <a:avLst/>
          </a:prstGeom>
        </p:spPr>
      </p:pic>
      <p:pic>
        <p:nvPicPr>
          <p:cNvPr id="83" name="Graphic 82" descr="Pencil">
            <a:extLst>
              <a:ext uri="{FF2B5EF4-FFF2-40B4-BE49-F238E27FC236}">
                <a16:creationId xmlns:a16="http://schemas.microsoft.com/office/drawing/2014/main" id="{B9D44EE3-FA9C-43D8-A5E9-B74E040EE7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861741" y="3900551"/>
            <a:ext cx="457200" cy="457200"/>
          </a:xfrm>
          <a:prstGeom prst="rect">
            <a:avLst/>
          </a:prstGeom>
        </p:spPr>
      </p:pic>
      <p:pic>
        <p:nvPicPr>
          <p:cNvPr id="85" name="Graphic 84" descr="Puzzle">
            <a:extLst>
              <a:ext uri="{FF2B5EF4-FFF2-40B4-BE49-F238E27FC236}">
                <a16:creationId xmlns:a16="http://schemas.microsoft.com/office/drawing/2014/main" id="{B3392017-99B5-4B06-A0CC-77EEEB83A12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145000" y="3918200"/>
            <a:ext cx="457200" cy="457200"/>
          </a:xfrm>
          <a:prstGeom prst="rect">
            <a:avLst/>
          </a:prstGeom>
        </p:spPr>
      </p:pic>
      <p:pic>
        <p:nvPicPr>
          <p:cNvPr id="87" name="Graphic 86" descr="Customer review">
            <a:extLst>
              <a:ext uri="{FF2B5EF4-FFF2-40B4-BE49-F238E27FC236}">
                <a16:creationId xmlns:a16="http://schemas.microsoft.com/office/drawing/2014/main" id="{124FE399-A1C6-4E0C-91CD-4C78480DFF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557816" y="3900551"/>
            <a:ext cx="457200" cy="457200"/>
          </a:xfrm>
          <a:prstGeom prst="rect">
            <a:avLst/>
          </a:prstGeom>
        </p:spPr>
      </p:pic>
      <p:pic>
        <p:nvPicPr>
          <p:cNvPr id="89" name="Graphic 88" descr="Handshake">
            <a:extLst>
              <a:ext uri="{FF2B5EF4-FFF2-40B4-BE49-F238E27FC236}">
                <a16:creationId xmlns:a16="http://schemas.microsoft.com/office/drawing/2014/main" id="{F69E7294-82CD-4505-9BC4-BA39F93003E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728854" y="3915552"/>
            <a:ext cx="457200" cy="457200"/>
          </a:xfrm>
          <a:prstGeom prst="rect">
            <a:avLst/>
          </a:prstGeom>
        </p:spPr>
      </p:pic>
      <p:pic>
        <p:nvPicPr>
          <p:cNvPr id="91" name="Graphic 90" descr="Teacher">
            <a:extLst>
              <a:ext uri="{FF2B5EF4-FFF2-40B4-BE49-F238E27FC236}">
                <a16:creationId xmlns:a16="http://schemas.microsoft.com/office/drawing/2014/main" id="{58C5FD83-8953-451A-B254-97DC5FB540C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410158" y="4538941"/>
            <a:ext cx="457200" cy="457200"/>
          </a:xfrm>
          <a:prstGeom prst="rect">
            <a:avLst/>
          </a:prstGeom>
        </p:spPr>
      </p:pic>
      <p:sp>
        <p:nvSpPr>
          <p:cNvPr id="92" name="Rectangle 91">
            <a:extLst>
              <a:ext uri="{FF2B5EF4-FFF2-40B4-BE49-F238E27FC236}">
                <a16:creationId xmlns:a16="http://schemas.microsoft.com/office/drawing/2014/main" id="{4FABFE86-F3C6-4B0D-8D8F-E373BDC98DAD}"/>
              </a:ext>
            </a:extLst>
          </p:cNvPr>
          <p:cNvSpPr/>
          <p:nvPr/>
        </p:nvSpPr>
        <p:spPr>
          <a:xfrm>
            <a:off x="9491393" y="4421140"/>
            <a:ext cx="968963" cy="461665"/>
          </a:xfrm>
          <a:prstGeom prst="rect">
            <a:avLst/>
          </a:prstGeom>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2/9-4/7</a:t>
            </a:r>
          </a:p>
          <a:p>
            <a:pPr algn="ctr"/>
            <a:endParaRPr lang="en-US" sz="1200" b="1">
              <a:solidFill>
                <a:schemeClr val="bg1"/>
              </a:solidFill>
            </a:endParaRPr>
          </a:p>
        </p:txBody>
      </p:sp>
      <p:sp>
        <p:nvSpPr>
          <p:cNvPr id="93" name="Rectangle 92">
            <a:extLst>
              <a:ext uri="{FF2B5EF4-FFF2-40B4-BE49-F238E27FC236}">
                <a16:creationId xmlns:a16="http://schemas.microsoft.com/office/drawing/2014/main" id="{390B40B6-EB54-4692-A24C-B1215639DA6B}"/>
              </a:ext>
            </a:extLst>
          </p:cNvPr>
          <p:cNvSpPr/>
          <p:nvPr/>
        </p:nvSpPr>
        <p:spPr>
          <a:xfrm>
            <a:off x="8205773" y="5112713"/>
            <a:ext cx="963886" cy="461665"/>
          </a:xfrm>
          <a:prstGeom prst="rect">
            <a:avLst/>
          </a:prstGeom>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11/19</a:t>
            </a:r>
          </a:p>
          <a:p>
            <a:pPr algn="ctr"/>
            <a:endParaRPr lang="en-US" sz="1200" b="1">
              <a:solidFill>
                <a:schemeClr val="bg1"/>
              </a:solidFill>
            </a:endParaRPr>
          </a:p>
        </p:txBody>
      </p:sp>
      <p:sp>
        <p:nvSpPr>
          <p:cNvPr id="96" name="TextBox 95">
            <a:extLst>
              <a:ext uri="{FF2B5EF4-FFF2-40B4-BE49-F238E27FC236}">
                <a16:creationId xmlns:a16="http://schemas.microsoft.com/office/drawing/2014/main" id="{A2511EBF-7ABF-4EAB-8094-696DD71C0F2A}"/>
              </a:ext>
            </a:extLst>
          </p:cNvPr>
          <p:cNvSpPr txBox="1"/>
          <p:nvPr/>
        </p:nvSpPr>
        <p:spPr>
          <a:xfrm>
            <a:off x="946197" y="1416918"/>
            <a:ext cx="10160146" cy="261610"/>
          </a:xfrm>
          <a:prstGeom prst="rect">
            <a:avLst/>
          </a:prstGeom>
          <a:noFill/>
        </p:spPr>
        <p:txBody>
          <a:bodyPr wrap="square" rtlCol="0">
            <a:spAutoFit/>
          </a:bodyPr>
          <a:lstStyle/>
          <a:p>
            <a:r>
              <a:rPr lang="en-US" sz="1100" i="1">
                <a:latin typeface="Arial" panose="020B0604020202020204" pitchFamily="34" charset="0"/>
                <a:cs typeface="Arial" panose="020B0604020202020204" pitchFamily="34" charset="0"/>
              </a:rPr>
              <a:t>Below are key BrightPath milestones prior to Workday go-live midyear 2022. </a:t>
            </a:r>
          </a:p>
        </p:txBody>
      </p:sp>
      <p:sp>
        <p:nvSpPr>
          <p:cNvPr id="6" name="Rectangle 5">
            <a:extLst>
              <a:ext uri="{FF2B5EF4-FFF2-40B4-BE49-F238E27FC236}">
                <a16:creationId xmlns:a16="http://schemas.microsoft.com/office/drawing/2014/main" id="{FC99BEE5-EA09-47C9-A376-7EDA6C20FED6}"/>
              </a:ext>
            </a:extLst>
          </p:cNvPr>
          <p:cNvSpPr/>
          <p:nvPr/>
        </p:nvSpPr>
        <p:spPr>
          <a:xfrm>
            <a:off x="946197" y="1905266"/>
            <a:ext cx="10525367" cy="358066"/>
          </a:xfrm>
          <a:prstGeom prst="rect">
            <a:avLst/>
          </a:prstGeom>
          <a:gradFill flip="none" rotWithShape="1">
            <a:gsLst>
              <a:gs pos="2000">
                <a:schemeClr val="accent1">
                  <a:lumMod val="50000"/>
                </a:schemeClr>
              </a:gs>
              <a:gs pos="25000">
                <a:srgbClr val="00B0F0"/>
              </a:gs>
              <a:gs pos="35000">
                <a:schemeClr val="accent2">
                  <a:lumMod val="75000"/>
                </a:schemeClr>
              </a:gs>
              <a:gs pos="49000">
                <a:schemeClr val="accent2"/>
              </a:gs>
              <a:gs pos="100000">
                <a:schemeClr val="accent6">
                  <a:lumMod val="60000"/>
                  <a:lumOff val="40000"/>
                </a:schemeClr>
              </a:gs>
              <a:gs pos="87098">
                <a:schemeClr val="accent6">
                  <a:lumMod val="75000"/>
                </a:schemeClr>
              </a:gs>
              <a:gs pos="88000">
                <a:schemeClr val="accent6">
                  <a:lumMod val="75000"/>
                </a:schemeClr>
              </a:gs>
              <a:gs pos="77000">
                <a:schemeClr val="accent6">
                  <a:lumMod val="50000"/>
                </a:schemeClr>
              </a:gs>
              <a:gs pos="57004">
                <a:srgbClr val="F1985C"/>
              </a:gs>
              <a:gs pos="67000">
                <a:schemeClr val="accent2">
                  <a:lumMod val="60000"/>
                  <a:lumOff val="40000"/>
                </a:schemeClr>
              </a:gs>
            </a:gsLst>
            <a:lin ang="0" scaled="0"/>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5AB465D-24C9-4EDE-B215-E5AEEF359660}"/>
              </a:ext>
            </a:extLst>
          </p:cNvPr>
          <p:cNvSpPr txBox="1"/>
          <p:nvPr/>
        </p:nvSpPr>
        <p:spPr>
          <a:xfrm>
            <a:off x="786974" y="1912995"/>
            <a:ext cx="10633364" cy="338554"/>
          </a:xfrm>
          <a:prstGeom prst="rect">
            <a:avLst/>
          </a:prstGeom>
          <a:noFill/>
        </p:spPr>
        <p:txBody>
          <a:bodyPr wrap="square" rtlCol="0">
            <a:spAutoFit/>
          </a:bodyPr>
          <a:lstStyle/>
          <a:p>
            <a:r>
              <a:rPr lang="en-US" sz="1600">
                <a:solidFill>
                  <a:schemeClr val="bg2"/>
                </a:solidFill>
                <a:latin typeface="Arial" panose="020B0604020202020204" pitchFamily="34" charset="0"/>
                <a:cs typeface="Arial" panose="020B0604020202020204" pitchFamily="34" charset="0"/>
              </a:rPr>
              <a:t>       Plan			        Architecture			Configure &amp; Prototype			Test			      Deploy</a:t>
            </a:r>
          </a:p>
        </p:txBody>
      </p:sp>
      <p:sp>
        <p:nvSpPr>
          <p:cNvPr id="9" name="TextBox 8">
            <a:extLst>
              <a:ext uri="{FF2B5EF4-FFF2-40B4-BE49-F238E27FC236}">
                <a16:creationId xmlns:a16="http://schemas.microsoft.com/office/drawing/2014/main" id="{D395BD77-4F2C-4411-8778-7B4582F390CF}"/>
              </a:ext>
            </a:extLst>
          </p:cNvPr>
          <p:cNvSpPr txBox="1"/>
          <p:nvPr/>
        </p:nvSpPr>
        <p:spPr>
          <a:xfrm>
            <a:off x="835366" y="2292984"/>
            <a:ext cx="10754569" cy="246221"/>
          </a:xfrm>
          <a:prstGeom prst="rect">
            <a:avLst/>
          </a:prstGeom>
          <a:noFill/>
        </p:spPr>
        <p:txBody>
          <a:bodyPr wrap="square" rtlCol="0">
            <a:spAutoFit/>
          </a:bodyPr>
          <a:lstStyle/>
          <a:p>
            <a:r>
              <a:rPr lang="en-US" sz="1000" cap="all" dirty="0">
                <a:latin typeface="Arial" panose="020B0604020202020204" pitchFamily="34" charset="0"/>
                <a:cs typeface="Arial" panose="020B0604020202020204" pitchFamily="34" charset="0"/>
              </a:rPr>
              <a:t> Nov 2020–Jan 2021	                      </a:t>
            </a:r>
            <a:r>
              <a:rPr lang="en-US" sz="1000" cap="all" dirty="0" err="1">
                <a:latin typeface="Arial" panose="020B0604020202020204" pitchFamily="34" charset="0"/>
                <a:cs typeface="Arial" panose="020B0604020202020204" pitchFamily="34" charset="0"/>
              </a:rPr>
              <a:t>jAN</a:t>
            </a:r>
            <a:r>
              <a:rPr lang="en-US" sz="1000" cap="all" dirty="0">
                <a:latin typeface="Arial" panose="020B0604020202020204" pitchFamily="34" charset="0"/>
                <a:cs typeface="Arial" panose="020B0604020202020204" pitchFamily="34" charset="0"/>
              </a:rPr>
              <a:t> 2021-MAY 2021			         May 2021-Oct 2021			Oct 2021-APR 2022	   	  </a:t>
            </a:r>
            <a:r>
              <a:rPr lang="en-US" sz="1000" cap="all" dirty="0" err="1">
                <a:latin typeface="Arial" panose="020B0604020202020204" pitchFamily="34" charset="0"/>
                <a:cs typeface="Arial" panose="020B0604020202020204" pitchFamily="34" charset="0"/>
              </a:rPr>
              <a:t>apr</a:t>
            </a:r>
            <a:r>
              <a:rPr lang="en-US" sz="1000" cap="all" dirty="0">
                <a:latin typeface="Arial" panose="020B0604020202020204" pitchFamily="34" charset="0"/>
                <a:cs typeface="Arial" panose="020B0604020202020204" pitchFamily="34" charset="0"/>
              </a:rPr>
              <a:t> 2022-July 2022</a:t>
            </a:r>
          </a:p>
        </p:txBody>
      </p:sp>
      <p:sp>
        <p:nvSpPr>
          <p:cNvPr id="5" name="Star: 5 Points 4">
            <a:extLst>
              <a:ext uri="{FF2B5EF4-FFF2-40B4-BE49-F238E27FC236}">
                <a16:creationId xmlns:a16="http://schemas.microsoft.com/office/drawing/2014/main" id="{A895A5C7-DE38-4188-8851-3ED273FFBBB7}"/>
              </a:ext>
            </a:extLst>
          </p:cNvPr>
          <p:cNvSpPr/>
          <p:nvPr/>
        </p:nvSpPr>
        <p:spPr>
          <a:xfrm>
            <a:off x="6340109" y="3400093"/>
            <a:ext cx="427731" cy="438515"/>
          </a:xfrm>
          <a:prstGeom prst="star5">
            <a:avLst/>
          </a:prstGeom>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3FFCEE3-7869-4401-BA3D-68F6EE7AA27B}"/>
              </a:ext>
            </a:extLst>
          </p:cNvPr>
          <p:cNvSpPr txBox="1"/>
          <p:nvPr/>
        </p:nvSpPr>
        <p:spPr>
          <a:xfrm>
            <a:off x="6523095" y="3338100"/>
            <a:ext cx="1097447" cy="276999"/>
          </a:xfrm>
          <a:prstGeom prst="rect">
            <a:avLst/>
          </a:prstGeom>
          <a:noFill/>
        </p:spPr>
        <p:txBody>
          <a:bodyPr wrap="square" rtlCol="0">
            <a:spAutoFit/>
          </a:bodyPr>
          <a:lstStyle/>
          <a:p>
            <a:r>
              <a:rPr lang="en-US" sz="1200" b="1" cap="small">
                <a:latin typeface="Arial" panose="020B0604020202020204" pitchFamily="34" charset="0"/>
                <a:cs typeface="Arial" panose="020B0604020202020204" pitchFamily="34" charset="0"/>
              </a:rPr>
              <a:t>we are here</a:t>
            </a:r>
          </a:p>
        </p:txBody>
      </p:sp>
      <p:sp>
        <p:nvSpPr>
          <p:cNvPr id="68" name="Diamond 67">
            <a:extLst>
              <a:ext uri="{FF2B5EF4-FFF2-40B4-BE49-F238E27FC236}">
                <a16:creationId xmlns:a16="http://schemas.microsoft.com/office/drawing/2014/main" id="{02BC120C-1D29-441C-9851-A2D22ED5984A}"/>
              </a:ext>
            </a:extLst>
          </p:cNvPr>
          <p:cNvSpPr/>
          <p:nvPr/>
        </p:nvSpPr>
        <p:spPr>
          <a:xfrm>
            <a:off x="7782423" y="1862891"/>
            <a:ext cx="427731" cy="438515"/>
          </a:xfrm>
          <a:prstGeom prst="diamond">
            <a:avLst/>
          </a:prstGeom>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577FF33F-5F32-4F44-B644-625E76C917C1}"/>
              </a:ext>
            </a:extLst>
          </p:cNvPr>
          <p:cNvSpPr txBox="1"/>
          <p:nvPr/>
        </p:nvSpPr>
        <p:spPr>
          <a:xfrm>
            <a:off x="7708413" y="1949685"/>
            <a:ext cx="688618" cy="261610"/>
          </a:xfrm>
          <a:prstGeom prst="rect">
            <a:avLst/>
          </a:prstGeom>
          <a:noFill/>
        </p:spPr>
        <p:txBody>
          <a:bodyPr wrap="square" rtlCol="0">
            <a:spAutoFit/>
          </a:bodyPr>
          <a:lstStyle/>
          <a:p>
            <a:r>
              <a:rPr lang="en-US" sz="1100" b="1" cap="small">
                <a:latin typeface="Arial" panose="020B0604020202020204" pitchFamily="34" charset="0"/>
                <a:cs typeface="Arial" panose="020B0604020202020204" pitchFamily="34" charset="0"/>
              </a:rPr>
              <a:t>DEMO</a:t>
            </a:r>
          </a:p>
        </p:txBody>
      </p:sp>
      <p:sp>
        <p:nvSpPr>
          <p:cNvPr id="80" name="Slide Number Placeholder 5">
            <a:extLst>
              <a:ext uri="{FF2B5EF4-FFF2-40B4-BE49-F238E27FC236}">
                <a16:creationId xmlns:a16="http://schemas.microsoft.com/office/drawing/2014/main" id="{6DAE8F7B-36EF-47DB-891B-F5D91DAE64CD}"/>
              </a:ext>
            </a:extLst>
          </p:cNvPr>
          <p:cNvSpPr txBox="1">
            <a:spLocks/>
          </p:cNvSpPr>
          <p:nvPr/>
        </p:nvSpPr>
        <p:spPr>
          <a:xfrm>
            <a:off x="8610600" y="654886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01D787-C920-44E0-BCB1-74CF845A2AEC}" type="slidenum">
              <a:rPr lang="en-US" smtClean="0"/>
              <a:pPr/>
              <a:t>4</a:t>
            </a:fld>
            <a:endParaRPr lang="en-US"/>
          </a:p>
        </p:txBody>
      </p:sp>
    </p:spTree>
    <p:extLst>
      <p:ext uri="{BB962C8B-B14F-4D97-AF65-F5344CB8AC3E}">
        <p14:creationId xmlns:p14="http://schemas.microsoft.com/office/powerpoint/2010/main" val="3150915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a:extLst>
              <a:ext uri="{FF2B5EF4-FFF2-40B4-BE49-F238E27FC236}">
                <a16:creationId xmlns:a16="http://schemas.microsoft.com/office/drawing/2014/main" id="{F0ABA2D6-5827-47E2-8322-924093AE8513}"/>
              </a:ext>
            </a:extLst>
          </p:cNvPr>
          <p:cNvSpPr>
            <a:spLocks noGrp="1"/>
          </p:cNvSpPr>
          <p:nvPr>
            <p:ph type="sldNum" sz="quarter" idx="12"/>
          </p:nvPr>
        </p:nvSpPr>
        <p:spPr/>
        <p:txBody>
          <a:bodyPr/>
          <a:lstStyle/>
          <a:p>
            <a:fld id="{C461C2B1-3C3A-47B0-ABA3-58C593760B37}" type="slidenum">
              <a:rPr lang="en-US" smtClean="0">
                <a:latin typeface="Arial" panose="020B0604020202020204" pitchFamily="34" charset="0"/>
                <a:cs typeface="Arial" panose="020B0604020202020204" pitchFamily="34" charset="0"/>
              </a:rPr>
              <a:pPr/>
              <a:t>40</a:t>
            </a:fld>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64A42BB-55AD-40F0-968D-7E185D79672D}"/>
              </a:ext>
            </a:extLst>
          </p:cNvPr>
          <p:cNvSpPr/>
          <p:nvPr/>
        </p:nvSpPr>
        <p:spPr>
          <a:xfrm>
            <a:off x="0" y="5386192"/>
            <a:ext cx="12192000" cy="1106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hart 22">
            <a:extLst>
              <a:ext uri="{FF2B5EF4-FFF2-40B4-BE49-F238E27FC236}">
                <a16:creationId xmlns:a16="http://schemas.microsoft.com/office/drawing/2014/main" id="{88F0C524-BD81-47DB-BFF3-36842B1258A6}"/>
              </a:ext>
            </a:extLst>
          </p:cNvPr>
          <p:cNvGraphicFramePr/>
          <p:nvPr/>
        </p:nvGraphicFramePr>
        <p:xfrm>
          <a:off x="142043" y="1961400"/>
          <a:ext cx="11907914" cy="45314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2">
            <a:extLst>
              <a:ext uri="{FF2B5EF4-FFF2-40B4-BE49-F238E27FC236}">
                <a16:creationId xmlns:a16="http://schemas.microsoft.com/office/drawing/2014/main" id="{518EE3A2-2438-4B63-90A8-15D6B3C455E3}"/>
              </a:ext>
            </a:extLst>
          </p:cNvPr>
          <p:cNvSpPr txBox="1">
            <a:spLocks/>
          </p:cNvSpPr>
          <p:nvPr/>
        </p:nvSpPr>
        <p:spPr>
          <a:xfrm>
            <a:off x="914560" y="1422936"/>
            <a:ext cx="10362880" cy="475488"/>
          </a:xfrm>
          <a:prstGeom prst="rect">
            <a:avLst/>
          </a:prstGeom>
        </p:spPr>
        <p:txBody>
          <a:bodyPr/>
          <a:lstStyle>
            <a:lvl1pPr marL="228600" indent="-228600" algn="l" rtl="0" eaLnBrk="0" fontAlgn="base" hangingPunct="0">
              <a:spcBef>
                <a:spcPct val="50000"/>
              </a:spcBef>
              <a:spcAft>
                <a:spcPct val="0"/>
              </a:spcAft>
              <a:buClr>
                <a:srgbClr val="0790EC"/>
              </a:buClr>
              <a:buSzPct val="125000"/>
              <a:buFont typeface="Times" panose="02020603050405020304" pitchFamily="18" charset="0"/>
              <a:buChar char="•"/>
              <a:defRPr sz="2400">
                <a:solidFill>
                  <a:schemeClr val="tx1"/>
                </a:solidFill>
                <a:latin typeface="+mn-lt"/>
                <a:ea typeface="MS PGothic" panose="020B0600070205080204" pitchFamily="34" charset="-128"/>
                <a:cs typeface="ＭＳ Ｐゴシック" pitchFamily="-110" charset="-128"/>
              </a:defRPr>
            </a:lvl1pPr>
            <a:lvl2pPr marL="627063" indent="-284163" algn="l" rtl="0" eaLnBrk="0" fontAlgn="base" hangingPunct="0">
              <a:spcBef>
                <a:spcPct val="50000"/>
              </a:spcBef>
              <a:spcAft>
                <a:spcPct val="0"/>
              </a:spcAft>
              <a:buClr>
                <a:srgbClr val="0790EC"/>
              </a:buClr>
              <a:buSzPct val="130000"/>
              <a:buFont typeface="Times" panose="02020603050405020304" pitchFamily="18" charset="0"/>
              <a:buChar char="–"/>
              <a:defRPr sz="2000">
                <a:solidFill>
                  <a:schemeClr val="tx1"/>
                </a:solidFill>
                <a:latin typeface="+mn-lt"/>
                <a:ea typeface="MS PGothic" panose="020B0600070205080204" pitchFamily="34" charset="-128"/>
                <a:cs typeface="ＭＳ Ｐゴシック" charset="0"/>
              </a:defRPr>
            </a:lvl2pPr>
            <a:lvl3pPr marL="914400" indent="-173038"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3pPr>
            <a:lvl4pPr marL="1262063" indent="-233363"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4pPr>
            <a:lvl5pPr marL="1541463" indent="-165100" algn="l" rtl="0" eaLnBrk="0" fontAlgn="base" hangingPunct="0">
              <a:spcBef>
                <a:spcPct val="50000"/>
              </a:spcBef>
              <a:spcAft>
                <a:spcPct val="0"/>
              </a:spcAft>
              <a:buClr>
                <a:srgbClr val="0790EC"/>
              </a:buClr>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5pPr>
            <a:lvl6pPr marL="19986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24558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29130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33702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pPr marL="13970" indent="0">
              <a:lnSpc>
                <a:spcPct val="100000"/>
              </a:lnSpc>
              <a:spcBef>
                <a:spcPts val="645"/>
              </a:spcBef>
              <a:buNone/>
              <a:tabLst>
                <a:tab pos="548005" algn="l"/>
                <a:tab pos="548640" algn="l"/>
              </a:tabLst>
            </a:pPr>
            <a:r>
              <a:rPr lang="en-US" sz="1100" i="1" spc="-10">
                <a:latin typeface="Arial" panose="020B0604020202020204" pitchFamily="34" charset="0"/>
                <a:cs typeface="Arial" panose="020B0604020202020204" pitchFamily="34" charset="0"/>
              </a:rPr>
              <a:t>Cohort A agencies are d</a:t>
            </a:r>
            <a:r>
              <a:rPr lang="en-US" sz="1100" i="1" spc="-5">
                <a:latin typeface="Arial" panose="020B0604020202020204" pitchFamily="34" charset="0"/>
                <a:cs typeface="Arial" panose="020B0604020202020204" pitchFamily="34" charset="0"/>
              </a:rPr>
              <a:t>efined by agency </a:t>
            </a:r>
            <a:r>
              <a:rPr lang="en-US" sz="1100" i="1">
                <a:latin typeface="Arial" panose="020B0604020202020204" pitchFamily="34" charset="0"/>
                <a:cs typeface="Arial" panose="020B0604020202020204" pitchFamily="34" charset="0"/>
              </a:rPr>
              <a:t>size </a:t>
            </a:r>
            <a:r>
              <a:rPr lang="en-US" sz="1100" i="1" spc="-10">
                <a:latin typeface="Arial" panose="020B0604020202020204" pitchFamily="34" charset="0"/>
                <a:cs typeface="Arial" panose="020B0604020202020204" pitchFamily="34" charset="0"/>
              </a:rPr>
              <a:t>or </a:t>
            </a:r>
            <a:r>
              <a:rPr lang="en-US" sz="1100" i="1" spc="-5">
                <a:latin typeface="Arial" panose="020B0604020202020204" pitchFamily="34" charset="0"/>
                <a:cs typeface="Arial" panose="020B0604020202020204" pitchFamily="34" charset="0"/>
              </a:rPr>
              <a:t>existing/known complexities that could drive core </a:t>
            </a:r>
            <a:r>
              <a:rPr lang="en-US" sz="1100" i="1" spc="-10">
                <a:latin typeface="Arial" panose="020B0604020202020204" pitchFamily="34" charset="0"/>
                <a:cs typeface="Arial" panose="020B0604020202020204" pitchFamily="34" charset="0"/>
              </a:rPr>
              <a:t>requirements of </a:t>
            </a:r>
            <a:r>
              <a:rPr lang="en-US" sz="1100" i="1" spc="-5">
                <a:latin typeface="Arial" panose="020B0604020202020204" pitchFamily="34" charset="0"/>
                <a:cs typeface="Arial" panose="020B0604020202020204" pitchFamily="34" charset="0"/>
              </a:rPr>
              <a:t>the overall</a:t>
            </a:r>
            <a:r>
              <a:rPr lang="en-US" sz="1100" i="1">
                <a:latin typeface="Arial" panose="020B0604020202020204" pitchFamily="34" charset="0"/>
                <a:cs typeface="Arial" panose="020B0604020202020204" pitchFamily="34" charset="0"/>
              </a:rPr>
              <a:t> </a:t>
            </a:r>
            <a:r>
              <a:rPr lang="en-US" sz="1100" i="1" spc="-5">
                <a:latin typeface="Arial" panose="020B0604020202020204" pitchFamily="34" charset="0"/>
                <a:cs typeface="Arial" panose="020B0604020202020204" pitchFamily="34" charset="0"/>
              </a:rPr>
              <a:t>design of Workday. </a:t>
            </a:r>
            <a:endParaRPr lang="en-US" sz="1100" i="1">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0AF3D1E7-C2BD-4E67-9786-969654F3CEB8}"/>
              </a:ext>
            </a:extLst>
          </p:cNvPr>
          <p:cNvSpPr>
            <a:spLocks noGrp="1"/>
          </p:cNvSpPr>
          <p:nvPr>
            <p:ph type="title"/>
          </p:nvPr>
        </p:nvSpPr>
        <p:spPr/>
        <p:txBody>
          <a:bodyPr/>
          <a:lstStyle/>
          <a:p>
            <a:r>
              <a:rPr lang="en-US"/>
              <a:t>Cohort A Participation </a:t>
            </a:r>
          </a:p>
        </p:txBody>
      </p:sp>
    </p:spTree>
    <p:extLst>
      <p:ext uri="{BB962C8B-B14F-4D97-AF65-F5344CB8AC3E}">
        <p14:creationId xmlns:p14="http://schemas.microsoft.com/office/powerpoint/2010/main" val="933344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148FC5-FD4F-4640-80A4-9CFECF75A61B}"/>
              </a:ext>
            </a:extLst>
          </p:cNvPr>
          <p:cNvSpPr/>
          <p:nvPr/>
        </p:nvSpPr>
        <p:spPr>
          <a:xfrm>
            <a:off x="0" y="5239207"/>
            <a:ext cx="12091481" cy="1138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A330B-12DE-4EE4-810B-F9A867245953}"/>
              </a:ext>
            </a:extLst>
          </p:cNvPr>
          <p:cNvSpPr>
            <a:spLocks noGrp="1"/>
          </p:cNvSpPr>
          <p:nvPr>
            <p:ph type="title"/>
          </p:nvPr>
        </p:nvSpPr>
        <p:spPr/>
        <p:txBody>
          <a:bodyPr/>
          <a:lstStyle/>
          <a:p>
            <a:r>
              <a:rPr lang="en-US"/>
              <a:t>Engagement for Cohort A</a:t>
            </a:r>
          </a:p>
        </p:txBody>
      </p:sp>
      <p:sp>
        <p:nvSpPr>
          <p:cNvPr id="3" name="Rectangle 2">
            <a:extLst>
              <a:ext uri="{FF2B5EF4-FFF2-40B4-BE49-F238E27FC236}">
                <a16:creationId xmlns:a16="http://schemas.microsoft.com/office/drawing/2014/main" id="{5F4D73D8-3062-460A-95A8-C3349733AB58}"/>
              </a:ext>
            </a:extLst>
          </p:cNvPr>
          <p:cNvSpPr/>
          <p:nvPr/>
        </p:nvSpPr>
        <p:spPr>
          <a:xfrm>
            <a:off x="623776" y="1379854"/>
            <a:ext cx="10242698" cy="261610"/>
          </a:xfrm>
          <a:prstGeom prst="rect">
            <a:avLst/>
          </a:prstGeom>
        </p:spPr>
        <p:txBody>
          <a:bodyPr wrap="square">
            <a:spAutoFit/>
          </a:bodyPr>
          <a:lstStyle/>
          <a:p>
            <a:pPr marL="242570">
              <a:spcBef>
                <a:spcPts val="645"/>
              </a:spcBef>
              <a:tabLst>
                <a:tab pos="548005" algn="l"/>
                <a:tab pos="548640" algn="l"/>
              </a:tabLst>
            </a:pPr>
            <a:r>
              <a:rPr lang="en-US" sz="1100" i="1" spc="-10">
                <a:latin typeface="Arial" panose="020B0604020202020204" pitchFamily="34" charset="0"/>
                <a:cs typeface="Arial" panose="020B0604020202020204" pitchFamily="34" charset="0"/>
              </a:rPr>
              <a:t>Cohort A </a:t>
            </a:r>
            <a:r>
              <a:rPr lang="en-US" sz="1100" i="1" kern="0">
                <a:solidFill>
                  <a:srgbClr val="000000"/>
                </a:solidFill>
                <a:latin typeface="Arial" panose="020B0604020202020204" pitchFamily="34" charset="0"/>
                <a:cs typeface="Arial" panose="020B0604020202020204" pitchFamily="34" charset="0"/>
              </a:rPr>
              <a:t>is appropriately located along the engagement curve in comparison to the current project stage.</a:t>
            </a:r>
            <a:endParaRPr lang="en-US" sz="1200" i="1">
              <a:latin typeface="Arial"/>
              <a:cs typeface="Arial"/>
            </a:endParaRPr>
          </a:p>
        </p:txBody>
      </p:sp>
      <p:sp>
        <p:nvSpPr>
          <p:cNvPr id="12" name="Rectangle 11">
            <a:extLst>
              <a:ext uri="{FF2B5EF4-FFF2-40B4-BE49-F238E27FC236}">
                <a16:creationId xmlns:a16="http://schemas.microsoft.com/office/drawing/2014/main" id="{854B8D04-7D9C-4EB0-B22F-AC801CFDEF1B}"/>
              </a:ext>
            </a:extLst>
          </p:cNvPr>
          <p:cNvSpPr/>
          <p:nvPr/>
        </p:nvSpPr>
        <p:spPr>
          <a:xfrm>
            <a:off x="1024647" y="2227092"/>
            <a:ext cx="6096000" cy="3323987"/>
          </a:xfrm>
          <a:prstGeom prst="rect">
            <a:avLst/>
          </a:prstGeom>
          <a:ln>
            <a:noFill/>
          </a:ln>
        </p:spPr>
        <p:txBody>
          <a:bodyPr lIns="91440" tIns="45720" rIns="91440" bIns="45720" anchor="t">
            <a:spAutoFit/>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Career and Technology Education</a:t>
            </a:r>
            <a:endParaRPr lang="en-US" sz="1400"/>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Commerce Dept. </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Corrections Dept. </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Environmental Quality Dept. </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Health Department</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Human Services Department</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Juvenile Affairs Office</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Labor Dept. </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Mental Health and Substance Abuse Services</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Military Department</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Office of Management and Enterprise Services</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Public Safety</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Rehabilitation Services Department</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Transportation Dept. </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Wildlife Conservation Dept. </a:t>
            </a:r>
          </a:p>
        </p:txBody>
      </p:sp>
      <p:sp>
        <p:nvSpPr>
          <p:cNvPr id="23" name="Arc 9">
            <a:extLst>
              <a:ext uri="{FF2B5EF4-FFF2-40B4-BE49-F238E27FC236}">
                <a16:creationId xmlns:a16="http://schemas.microsoft.com/office/drawing/2014/main" id="{7FE0610F-601F-4EFD-BA92-AB53371D4604}"/>
              </a:ext>
            </a:extLst>
          </p:cNvPr>
          <p:cNvSpPr>
            <a:spLocks/>
          </p:cNvSpPr>
          <p:nvPr/>
        </p:nvSpPr>
        <p:spPr bwMode="auto">
          <a:xfrm>
            <a:off x="5567611" y="2531333"/>
            <a:ext cx="5593068" cy="283921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rgbClr val="44546A"/>
            </a:solidFill>
            <a:round/>
            <a:headEnd type="stealth" w="med" len="lg"/>
            <a:tailEnd type="none" w="sm" len="sm"/>
          </a:ln>
          <a:effectLst/>
        </p:spPr>
        <p:txBody>
          <a:bodyPr wrap="none" anchor="ctr"/>
          <a:lstStyle/>
          <a:p>
            <a:pPr fontAlgn="base">
              <a:spcBef>
                <a:spcPct val="0"/>
              </a:spcBef>
              <a:spcAft>
                <a:spcPct val="0"/>
              </a:spcAft>
            </a:pPr>
            <a:endParaRPr lang="en-US" sz="800">
              <a:solidFill>
                <a:srgbClr val="00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C309602-58D2-4B8A-B3A0-E615F351595B}"/>
              </a:ext>
            </a:extLst>
          </p:cNvPr>
          <p:cNvSpPr txBox="1"/>
          <p:nvPr/>
        </p:nvSpPr>
        <p:spPr>
          <a:xfrm>
            <a:off x="5395042" y="4982985"/>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aware</a:t>
            </a:r>
          </a:p>
        </p:txBody>
      </p:sp>
      <p:sp>
        <p:nvSpPr>
          <p:cNvPr id="27" name="TextBox 26">
            <a:extLst>
              <a:ext uri="{FF2B5EF4-FFF2-40B4-BE49-F238E27FC236}">
                <a16:creationId xmlns:a16="http://schemas.microsoft.com/office/drawing/2014/main" id="{EFE3F6F6-BA52-4B47-96BE-BB6C21E85E43}"/>
              </a:ext>
            </a:extLst>
          </p:cNvPr>
          <p:cNvSpPr txBox="1"/>
          <p:nvPr/>
        </p:nvSpPr>
        <p:spPr>
          <a:xfrm>
            <a:off x="6655406" y="4736652"/>
            <a:ext cx="1535603"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understanding</a:t>
            </a:r>
          </a:p>
        </p:txBody>
      </p:sp>
      <p:sp>
        <p:nvSpPr>
          <p:cNvPr id="28" name="TextBox 27">
            <a:extLst>
              <a:ext uri="{FF2B5EF4-FFF2-40B4-BE49-F238E27FC236}">
                <a16:creationId xmlns:a16="http://schemas.microsoft.com/office/drawing/2014/main" id="{C9348652-659D-4423-B712-F7E1C2EEEBE8}"/>
              </a:ext>
            </a:extLst>
          </p:cNvPr>
          <p:cNvSpPr txBox="1"/>
          <p:nvPr/>
        </p:nvSpPr>
        <p:spPr>
          <a:xfrm>
            <a:off x="8031606" y="4320456"/>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buy-in</a:t>
            </a:r>
          </a:p>
        </p:txBody>
      </p:sp>
      <p:sp>
        <p:nvSpPr>
          <p:cNvPr id="29" name="TextBox 28">
            <a:extLst>
              <a:ext uri="{FF2B5EF4-FFF2-40B4-BE49-F238E27FC236}">
                <a16:creationId xmlns:a16="http://schemas.microsoft.com/office/drawing/2014/main" id="{ED6C374E-104D-4F2E-A424-B528D8EE9824}"/>
              </a:ext>
            </a:extLst>
          </p:cNvPr>
          <p:cNvSpPr txBox="1"/>
          <p:nvPr/>
        </p:nvSpPr>
        <p:spPr>
          <a:xfrm>
            <a:off x="8981436" y="3695480"/>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commitment</a:t>
            </a:r>
          </a:p>
        </p:txBody>
      </p:sp>
      <p:sp>
        <p:nvSpPr>
          <p:cNvPr id="39" name="TextBox 38">
            <a:extLst>
              <a:ext uri="{FF2B5EF4-FFF2-40B4-BE49-F238E27FC236}">
                <a16:creationId xmlns:a16="http://schemas.microsoft.com/office/drawing/2014/main" id="{A64E7DE2-4DC8-4600-A1DE-256FB3E84410}"/>
              </a:ext>
            </a:extLst>
          </p:cNvPr>
          <p:cNvSpPr txBox="1"/>
          <p:nvPr/>
        </p:nvSpPr>
        <p:spPr>
          <a:xfrm>
            <a:off x="9555818" y="2973117"/>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ownership</a:t>
            </a:r>
          </a:p>
        </p:txBody>
      </p:sp>
      <p:sp>
        <p:nvSpPr>
          <p:cNvPr id="40" name="Oval 39">
            <a:extLst>
              <a:ext uri="{FF2B5EF4-FFF2-40B4-BE49-F238E27FC236}">
                <a16:creationId xmlns:a16="http://schemas.microsoft.com/office/drawing/2014/main" id="{244024D5-3CFF-4D1A-98B2-D6065D9E3CAD}"/>
              </a:ext>
            </a:extLst>
          </p:cNvPr>
          <p:cNvSpPr/>
          <p:nvPr/>
        </p:nvSpPr>
        <p:spPr>
          <a:xfrm>
            <a:off x="6689601" y="5113031"/>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D2D9AFD6-551E-400B-ABDA-13E410D243FE}"/>
              </a:ext>
            </a:extLst>
          </p:cNvPr>
          <p:cNvCxnSpPr/>
          <p:nvPr/>
        </p:nvCxnSpPr>
        <p:spPr>
          <a:xfrm>
            <a:off x="5557881" y="2023251"/>
            <a:ext cx="0" cy="3474720"/>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B9C6CE31-F938-4506-815C-3E0352B77D50}"/>
              </a:ext>
            </a:extLst>
          </p:cNvPr>
          <p:cNvCxnSpPr>
            <a:cxnSpLocks/>
          </p:cNvCxnSpPr>
          <p:nvPr/>
        </p:nvCxnSpPr>
        <p:spPr>
          <a:xfrm flipH="1">
            <a:off x="5548153" y="5505125"/>
            <a:ext cx="6309360" cy="0"/>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43" name="Oval 42">
            <a:extLst>
              <a:ext uri="{FF2B5EF4-FFF2-40B4-BE49-F238E27FC236}">
                <a16:creationId xmlns:a16="http://schemas.microsoft.com/office/drawing/2014/main" id="{906DF4D6-4DCA-4764-B894-8AD2FDB61C99}"/>
              </a:ext>
            </a:extLst>
          </p:cNvPr>
          <p:cNvSpPr/>
          <p:nvPr/>
        </p:nvSpPr>
        <p:spPr>
          <a:xfrm>
            <a:off x="8145294" y="4858776"/>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FF058BD-0E16-441B-945D-E30505BCE63D}"/>
              </a:ext>
            </a:extLst>
          </p:cNvPr>
          <p:cNvSpPr/>
          <p:nvPr/>
        </p:nvSpPr>
        <p:spPr>
          <a:xfrm>
            <a:off x="9346380" y="4399415"/>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AA47A8-2C4A-4D3B-B4E5-DC1127095EA5}"/>
              </a:ext>
            </a:extLst>
          </p:cNvPr>
          <p:cNvSpPr/>
          <p:nvPr/>
        </p:nvSpPr>
        <p:spPr>
          <a:xfrm>
            <a:off x="10250159" y="3789342"/>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2AB495B-98D3-41D8-9531-67B605A8C9EC}"/>
              </a:ext>
            </a:extLst>
          </p:cNvPr>
          <p:cNvSpPr/>
          <p:nvPr/>
        </p:nvSpPr>
        <p:spPr>
          <a:xfrm>
            <a:off x="10902615" y="3021924"/>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0E80219-DA3B-42C6-B989-CC2C29865924}"/>
              </a:ext>
            </a:extLst>
          </p:cNvPr>
          <p:cNvSpPr txBox="1"/>
          <p:nvPr/>
        </p:nvSpPr>
        <p:spPr>
          <a:xfrm>
            <a:off x="5191607" y="2531334"/>
            <a:ext cx="400110" cy="2854727"/>
          </a:xfrm>
          <a:prstGeom prst="rect">
            <a:avLst/>
          </a:prstGeom>
          <a:noFill/>
        </p:spPr>
        <p:txBody>
          <a:bodyPr vert="vert270" wrap="square" rtlCol="0">
            <a:spAutoFit/>
          </a:bodyPr>
          <a:lstStyle/>
          <a:p>
            <a:r>
              <a:rPr lang="en-US" sz="1400">
                <a:solidFill>
                  <a:schemeClr val="bg2">
                    <a:lumMod val="10000"/>
                  </a:schemeClr>
                </a:solidFill>
                <a:latin typeface="Arial" panose="020B0604020202020204" pitchFamily="34" charset="0"/>
                <a:cs typeface="Arial" panose="020B0604020202020204" pitchFamily="34" charset="0"/>
              </a:rPr>
              <a:t>Degree of Commitment</a:t>
            </a:r>
          </a:p>
        </p:txBody>
      </p:sp>
      <p:sp>
        <p:nvSpPr>
          <p:cNvPr id="48" name="TextBox 47">
            <a:extLst>
              <a:ext uri="{FF2B5EF4-FFF2-40B4-BE49-F238E27FC236}">
                <a16:creationId xmlns:a16="http://schemas.microsoft.com/office/drawing/2014/main" id="{6F1CF301-5D3B-4D39-83FC-7C74750C06ED}"/>
              </a:ext>
            </a:extLst>
          </p:cNvPr>
          <p:cNvSpPr txBox="1"/>
          <p:nvPr/>
        </p:nvSpPr>
        <p:spPr>
          <a:xfrm>
            <a:off x="5548154" y="5544759"/>
            <a:ext cx="2883692" cy="307777"/>
          </a:xfrm>
          <a:prstGeom prst="rect">
            <a:avLst/>
          </a:prstGeom>
          <a:noFill/>
        </p:spPr>
        <p:txBody>
          <a:bodyPr vert="horz" wrap="square" rtlCol="0">
            <a:spAutoFit/>
          </a:bodyPr>
          <a:lstStyle/>
          <a:p>
            <a:r>
              <a:rPr lang="en-US" sz="1400">
                <a:solidFill>
                  <a:schemeClr val="bg2">
                    <a:lumMod val="10000"/>
                  </a:schemeClr>
                </a:solidFill>
                <a:latin typeface="Arial" panose="020B0604020202020204" pitchFamily="34" charset="0"/>
                <a:cs typeface="Arial" panose="020B0604020202020204" pitchFamily="34" charset="0"/>
              </a:rPr>
              <a:t>Time </a:t>
            </a:r>
          </a:p>
        </p:txBody>
      </p:sp>
      <p:sp>
        <p:nvSpPr>
          <p:cNvPr id="5" name="Slide Number Placeholder 4">
            <a:extLst>
              <a:ext uri="{FF2B5EF4-FFF2-40B4-BE49-F238E27FC236}">
                <a16:creationId xmlns:a16="http://schemas.microsoft.com/office/drawing/2014/main" id="{0EC6654B-3975-4297-BA39-F42C67017AD7}"/>
              </a:ext>
            </a:extLst>
          </p:cNvPr>
          <p:cNvSpPr>
            <a:spLocks noGrp="1"/>
          </p:cNvSpPr>
          <p:nvPr>
            <p:ph type="sldNum" sz="quarter" idx="12"/>
          </p:nvPr>
        </p:nvSpPr>
        <p:spPr/>
        <p:txBody>
          <a:bodyPr/>
          <a:lstStyle/>
          <a:p>
            <a:fld id="{C461C2B1-3C3A-47B0-ABA3-58C593760B37}" type="slidenum">
              <a:rPr lang="en-US" smtClean="0"/>
              <a:pPr/>
              <a:t>41</a:t>
            </a:fld>
            <a:endParaRPr lang="en-US"/>
          </a:p>
        </p:txBody>
      </p:sp>
      <p:sp>
        <p:nvSpPr>
          <p:cNvPr id="30" name="Rectangle: Rounded Corners 29">
            <a:extLst>
              <a:ext uri="{FF2B5EF4-FFF2-40B4-BE49-F238E27FC236}">
                <a16:creationId xmlns:a16="http://schemas.microsoft.com/office/drawing/2014/main" id="{C7CECF48-E76A-4951-90DA-29D049025852}"/>
              </a:ext>
            </a:extLst>
          </p:cNvPr>
          <p:cNvSpPr/>
          <p:nvPr/>
        </p:nvSpPr>
        <p:spPr>
          <a:xfrm>
            <a:off x="11059007" y="4993239"/>
            <a:ext cx="457200" cy="365760"/>
          </a:xfrm>
          <a:prstGeom prst="roundRect">
            <a:avLst/>
          </a:prstGeom>
          <a:solidFill>
            <a:schemeClr val="accent4"/>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3.2</a:t>
            </a:r>
          </a:p>
        </p:txBody>
      </p:sp>
      <p:cxnSp>
        <p:nvCxnSpPr>
          <p:cNvPr id="33" name="Straight Connector 32">
            <a:extLst>
              <a:ext uri="{FF2B5EF4-FFF2-40B4-BE49-F238E27FC236}">
                <a16:creationId xmlns:a16="http://schemas.microsoft.com/office/drawing/2014/main" id="{0423C827-945E-42BB-A068-D8F21E1DF898}"/>
              </a:ext>
            </a:extLst>
          </p:cNvPr>
          <p:cNvCxnSpPr/>
          <p:nvPr/>
        </p:nvCxnSpPr>
        <p:spPr>
          <a:xfrm>
            <a:off x="623776" y="2124847"/>
            <a:ext cx="448056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00B7662-F644-42EF-8C4F-A11FBECF8ACF}"/>
              </a:ext>
            </a:extLst>
          </p:cNvPr>
          <p:cNvSpPr txBox="1"/>
          <p:nvPr/>
        </p:nvSpPr>
        <p:spPr>
          <a:xfrm>
            <a:off x="1218042" y="1949846"/>
            <a:ext cx="3210879" cy="307777"/>
          </a:xfrm>
          <a:prstGeom prst="rect">
            <a:avLst/>
          </a:prstGeom>
          <a:solidFill>
            <a:schemeClr val="bg1"/>
          </a:solidFill>
        </p:spPr>
        <p:txBody>
          <a:bodyPr wrap="none" rtlCol="0">
            <a:spAutoFit/>
          </a:bodyPr>
          <a:lstStyle/>
          <a:p>
            <a:r>
              <a:rPr lang="en-US" sz="1400" b="1">
                <a:latin typeface="Arial" panose="020B0604020202020204" pitchFamily="34" charset="0"/>
                <a:cs typeface="Arial" panose="020B0604020202020204" pitchFamily="34" charset="0"/>
              </a:rPr>
              <a:t>Assessment Participating Agencies</a:t>
            </a:r>
          </a:p>
        </p:txBody>
      </p:sp>
      <p:grpSp>
        <p:nvGrpSpPr>
          <p:cNvPr id="60" name="Group 59">
            <a:extLst>
              <a:ext uri="{FF2B5EF4-FFF2-40B4-BE49-F238E27FC236}">
                <a16:creationId xmlns:a16="http://schemas.microsoft.com/office/drawing/2014/main" id="{9CFCE455-27B4-4CC2-892C-80D1C505E93F}"/>
              </a:ext>
            </a:extLst>
          </p:cNvPr>
          <p:cNvGrpSpPr/>
          <p:nvPr/>
        </p:nvGrpSpPr>
        <p:grpSpPr>
          <a:xfrm>
            <a:off x="5575058" y="6116316"/>
            <a:ext cx="3847331" cy="305581"/>
            <a:chOff x="2286001" y="6324600"/>
            <a:chExt cx="3847331" cy="305581"/>
          </a:xfrm>
        </p:grpSpPr>
        <p:sp>
          <p:nvSpPr>
            <p:cNvPr id="61" name="Rectangle 60">
              <a:extLst>
                <a:ext uri="{FF2B5EF4-FFF2-40B4-BE49-F238E27FC236}">
                  <a16:creationId xmlns:a16="http://schemas.microsoft.com/office/drawing/2014/main" id="{C17B888E-4ECC-40A0-8F05-D68818522BF0}"/>
                </a:ext>
              </a:extLst>
            </p:cNvPr>
            <p:cNvSpPr/>
            <p:nvPr/>
          </p:nvSpPr>
          <p:spPr>
            <a:xfrm>
              <a:off x="2286001" y="6324600"/>
              <a:ext cx="3705349" cy="305581"/>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rgbClr val="FFFFFF"/>
                </a:solidFill>
                <a:latin typeface="Arial" panose="020B0604020202020204" pitchFamily="34" charset="0"/>
                <a:cs typeface="Arial" panose="020B0604020202020204" pitchFamily="34" charset="0"/>
              </a:endParaRPr>
            </a:p>
          </p:txBody>
        </p:sp>
        <p:grpSp>
          <p:nvGrpSpPr>
            <p:cNvPr id="62" name="Group 61">
              <a:extLst>
                <a:ext uri="{FF2B5EF4-FFF2-40B4-BE49-F238E27FC236}">
                  <a16:creationId xmlns:a16="http://schemas.microsoft.com/office/drawing/2014/main" id="{1D2D7D98-A0D5-44E2-9FB1-922FAE5F40DE}"/>
                </a:ext>
              </a:extLst>
            </p:cNvPr>
            <p:cNvGrpSpPr/>
            <p:nvPr/>
          </p:nvGrpSpPr>
          <p:grpSpPr>
            <a:xfrm>
              <a:off x="2358110" y="6330774"/>
              <a:ext cx="1243108" cy="293232"/>
              <a:chOff x="2358110" y="6330774"/>
              <a:chExt cx="1243108" cy="293232"/>
            </a:xfrm>
          </p:grpSpPr>
          <p:sp>
            <p:nvSpPr>
              <p:cNvPr id="69" name="Rectangle 68">
                <a:extLst>
                  <a:ext uri="{FF2B5EF4-FFF2-40B4-BE49-F238E27FC236}">
                    <a16:creationId xmlns:a16="http://schemas.microsoft.com/office/drawing/2014/main" id="{EFE29430-D965-415A-94B1-E64D2A6AB5FE}"/>
                  </a:ext>
                </a:extLst>
              </p:cNvPr>
              <p:cNvSpPr/>
              <p:nvPr/>
            </p:nvSpPr>
            <p:spPr>
              <a:xfrm>
                <a:off x="2510911" y="6330774"/>
                <a:ext cx="1090307"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Address</a:t>
                </a:r>
                <a:r>
                  <a:rPr lang="en-US" sz="700">
                    <a:solidFill>
                      <a:srgbClr val="000000"/>
                    </a:solidFill>
                    <a:latin typeface="Arial" panose="020B0604020202020204" pitchFamily="34" charset="0"/>
                    <a:cs typeface="Arial" panose="020B0604020202020204" pitchFamily="34" charset="0"/>
                  </a:rPr>
                  <a:t> (0.0 – 2.49)</a:t>
                </a:r>
              </a:p>
            </p:txBody>
          </p:sp>
          <p:sp>
            <p:nvSpPr>
              <p:cNvPr id="70" name="Oval 69">
                <a:extLst>
                  <a:ext uri="{FF2B5EF4-FFF2-40B4-BE49-F238E27FC236}">
                    <a16:creationId xmlns:a16="http://schemas.microsoft.com/office/drawing/2014/main" id="{8E66493B-188A-487B-B43E-A14246C11282}"/>
                  </a:ext>
                </a:extLst>
              </p:cNvPr>
              <p:cNvSpPr/>
              <p:nvPr/>
            </p:nvSpPr>
            <p:spPr bwMode="auto">
              <a:xfrm>
                <a:off x="2358110" y="6383722"/>
                <a:ext cx="201168" cy="201168"/>
              </a:xfrm>
              <a:prstGeom prst="ellipse">
                <a:avLst/>
              </a:prstGeom>
              <a:solidFill>
                <a:srgbClr val="DA7C3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63" name="Group 62">
              <a:extLst>
                <a:ext uri="{FF2B5EF4-FFF2-40B4-BE49-F238E27FC236}">
                  <a16:creationId xmlns:a16="http://schemas.microsoft.com/office/drawing/2014/main" id="{6F3E82BD-1AE0-4744-AA0F-AC0B4C0F8C1C}"/>
                </a:ext>
              </a:extLst>
            </p:cNvPr>
            <p:cNvGrpSpPr/>
            <p:nvPr/>
          </p:nvGrpSpPr>
          <p:grpSpPr>
            <a:xfrm>
              <a:off x="3654882" y="6330774"/>
              <a:ext cx="1279257" cy="293232"/>
              <a:chOff x="3543445" y="6330774"/>
              <a:chExt cx="1279257" cy="293232"/>
            </a:xfrm>
          </p:grpSpPr>
          <p:sp>
            <p:nvSpPr>
              <p:cNvPr id="67" name="Rectangle 66">
                <a:extLst>
                  <a:ext uri="{FF2B5EF4-FFF2-40B4-BE49-F238E27FC236}">
                    <a16:creationId xmlns:a16="http://schemas.microsoft.com/office/drawing/2014/main" id="{0E351164-D0AA-41C3-97EA-4F8A860EA199}"/>
                  </a:ext>
                </a:extLst>
              </p:cNvPr>
              <p:cNvSpPr/>
              <p:nvPr/>
            </p:nvSpPr>
            <p:spPr>
              <a:xfrm>
                <a:off x="3724803" y="6330774"/>
                <a:ext cx="109789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Monitor </a:t>
                </a:r>
                <a:r>
                  <a:rPr lang="en-US" sz="700">
                    <a:solidFill>
                      <a:srgbClr val="000000"/>
                    </a:solidFill>
                    <a:latin typeface="Arial" panose="020B0604020202020204" pitchFamily="34" charset="0"/>
                    <a:cs typeface="Arial" panose="020B0604020202020204" pitchFamily="34" charset="0"/>
                  </a:rPr>
                  <a:t>(2.5 – 3.99)</a:t>
                </a:r>
              </a:p>
            </p:txBody>
          </p:sp>
          <p:sp>
            <p:nvSpPr>
              <p:cNvPr id="68" name="Oval 67">
                <a:extLst>
                  <a:ext uri="{FF2B5EF4-FFF2-40B4-BE49-F238E27FC236}">
                    <a16:creationId xmlns:a16="http://schemas.microsoft.com/office/drawing/2014/main" id="{7F469EF2-6BEE-4D45-AE36-8F13410FEF6C}"/>
                  </a:ext>
                </a:extLst>
              </p:cNvPr>
              <p:cNvSpPr/>
              <p:nvPr/>
            </p:nvSpPr>
            <p:spPr bwMode="auto">
              <a:xfrm>
                <a:off x="3543445" y="6383722"/>
                <a:ext cx="201168" cy="201168"/>
              </a:xfrm>
              <a:prstGeom prst="ellipse">
                <a:avLst/>
              </a:prstGeom>
              <a:solidFill>
                <a:schemeClr val="accent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64" name="Group 63">
              <a:extLst>
                <a:ext uri="{FF2B5EF4-FFF2-40B4-BE49-F238E27FC236}">
                  <a16:creationId xmlns:a16="http://schemas.microsoft.com/office/drawing/2014/main" id="{C0810F0C-793C-4BB6-BEF5-987E1CD9C715}"/>
                </a:ext>
              </a:extLst>
            </p:cNvPr>
            <p:cNvGrpSpPr/>
            <p:nvPr/>
          </p:nvGrpSpPr>
          <p:grpSpPr>
            <a:xfrm>
              <a:off x="4950833" y="6330774"/>
              <a:ext cx="1182499" cy="293232"/>
              <a:chOff x="4950833" y="6330774"/>
              <a:chExt cx="1182499" cy="293232"/>
            </a:xfrm>
          </p:grpSpPr>
          <p:sp>
            <p:nvSpPr>
              <p:cNvPr id="65" name="Rectangle 64">
                <a:extLst>
                  <a:ext uri="{FF2B5EF4-FFF2-40B4-BE49-F238E27FC236}">
                    <a16:creationId xmlns:a16="http://schemas.microsoft.com/office/drawing/2014/main" id="{4F5988D2-8B08-45E9-A444-75F4D177E833}"/>
                  </a:ext>
                </a:extLst>
              </p:cNvPr>
              <p:cNvSpPr/>
              <p:nvPr/>
            </p:nvSpPr>
            <p:spPr>
              <a:xfrm>
                <a:off x="5135943" y="6330774"/>
                <a:ext cx="99738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Ready</a:t>
                </a:r>
                <a:r>
                  <a:rPr lang="en-US" sz="700">
                    <a:solidFill>
                      <a:srgbClr val="000000"/>
                    </a:solidFill>
                    <a:latin typeface="Arial" panose="020B0604020202020204" pitchFamily="34" charset="0"/>
                    <a:cs typeface="Arial" panose="020B0604020202020204" pitchFamily="34" charset="0"/>
                  </a:rPr>
                  <a:t> (4.0 – 5.0)</a:t>
                </a:r>
              </a:p>
            </p:txBody>
          </p:sp>
          <p:sp>
            <p:nvSpPr>
              <p:cNvPr id="66" name="Oval 65">
                <a:extLst>
                  <a:ext uri="{FF2B5EF4-FFF2-40B4-BE49-F238E27FC236}">
                    <a16:creationId xmlns:a16="http://schemas.microsoft.com/office/drawing/2014/main" id="{6B46B3BA-6117-4C63-A3B8-FC0C435423DE}"/>
                  </a:ext>
                </a:extLst>
              </p:cNvPr>
              <p:cNvSpPr/>
              <p:nvPr/>
            </p:nvSpPr>
            <p:spPr bwMode="auto">
              <a:xfrm>
                <a:off x="4950833" y="6383722"/>
                <a:ext cx="201168" cy="201168"/>
              </a:xfrm>
              <a:prstGeom prst="ellipse">
                <a:avLst/>
              </a:prstGeom>
              <a:solidFill>
                <a:srgbClr val="5BCC3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927873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a:extLst>
              <a:ext uri="{FF2B5EF4-FFF2-40B4-BE49-F238E27FC236}">
                <a16:creationId xmlns:a16="http://schemas.microsoft.com/office/drawing/2014/main" id="{F0ABA2D6-5827-47E2-8322-924093AE8513}"/>
              </a:ext>
            </a:extLst>
          </p:cNvPr>
          <p:cNvSpPr>
            <a:spLocks noGrp="1"/>
          </p:cNvSpPr>
          <p:nvPr>
            <p:ph type="sldNum" sz="quarter" idx="12"/>
          </p:nvPr>
        </p:nvSpPr>
        <p:spPr/>
        <p:txBody>
          <a:bodyPr/>
          <a:lstStyle/>
          <a:p>
            <a:fld id="{C461C2B1-3C3A-47B0-ABA3-58C593760B37}" type="slidenum">
              <a:rPr lang="en-US" smtClean="0">
                <a:latin typeface="Arial" panose="020B0604020202020204" pitchFamily="34" charset="0"/>
                <a:cs typeface="Arial" panose="020B0604020202020204" pitchFamily="34" charset="0"/>
              </a:rPr>
              <a:pPr/>
              <a:t>42</a:t>
            </a:fld>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64A42BB-55AD-40F0-968D-7E185D79672D}"/>
              </a:ext>
            </a:extLst>
          </p:cNvPr>
          <p:cNvSpPr/>
          <p:nvPr/>
        </p:nvSpPr>
        <p:spPr>
          <a:xfrm>
            <a:off x="0" y="5386192"/>
            <a:ext cx="12192000" cy="1106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hart 22">
            <a:extLst>
              <a:ext uri="{FF2B5EF4-FFF2-40B4-BE49-F238E27FC236}">
                <a16:creationId xmlns:a16="http://schemas.microsoft.com/office/drawing/2014/main" id="{88F0C524-BD81-47DB-BFF3-36842B1258A6}"/>
              </a:ext>
            </a:extLst>
          </p:cNvPr>
          <p:cNvGraphicFramePr/>
          <p:nvPr/>
        </p:nvGraphicFramePr>
        <p:xfrm>
          <a:off x="142043" y="1961400"/>
          <a:ext cx="11907914" cy="45314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2">
            <a:extLst>
              <a:ext uri="{FF2B5EF4-FFF2-40B4-BE49-F238E27FC236}">
                <a16:creationId xmlns:a16="http://schemas.microsoft.com/office/drawing/2014/main" id="{518EE3A2-2438-4B63-90A8-15D6B3C455E3}"/>
              </a:ext>
            </a:extLst>
          </p:cNvPr>
          <p:cNvSpPr txBox="1">
            <a:spLocks/>
          </p:cNvSpPr>
          <p:nvPr/>
        </p:nvSpPr>
        <p:spPr>
          <a:xfrm>
            <a:off x="914560" y="1422936"/>
            <a:ext cx="10362880" cy="475488"/>
          </a:xfrm>
          <a:prstGeom prst="rect">
            <a:avLst/>
          </a:prstGeom>
        </p:spPr>
        <p:txBody>
          <a:bodyPr/>
          <a:lstStyle>
            <a:lvl1pPr marL="228600" indent="-228600" algn="l" rtl="0" eaLnBrk="0" fontAlgn="base" hangingPunct="0">
              <a:spcBef>
                <a:spcPct val="50000"/>
              </a:spcBef>
              <a:spcAft>
                <a:spcPct val="0"/>
              </a:spcAft>
              <a:buClr>
                <a:srgbClr val="0790EC"/>
              </a:buClr>
              <a:buSzPct val="125000"/>
              <a:buFont typeface="Times" panose="02020603050405020304" pitchFamily="18" charset="0"/>
              <a:buChar char="•"/>
              <a:defRPr sz="2400">
                <a:solidFill>
                  <a:schemeClr val="tx1"/>
                </a:solidFill>
                <a:latin typeface="+mn-lt"/>
                <a:ea typeface="MS PGothic" panose="020B0600070205080204" pitchFamily="34" charset="-128"/>
                <a:cs typeface="ＭＳ Ｐゴシック" pitchFamily="-110" charset="-128"/>
              </a:defRPr>
            </a:lvl1pPr>
            <a:lvl2pPr marL="627063" indent="-284163" algn="l" rtl="0" eaLnBrk="0" fontAlgn="base" hangingPunct="0">
              <a:spcBef>
                <a:spcPct val="50000"/>
              </a:spcBef>
              <a:spcAft>
                <a:spcPct val="0"/>
              </a:spcAft>
              <a:buClr>
                <a:srgbClr val="0790EC"/>
              </a:buClr>
              <a:buSzPct val="130000"/>
              <a:buFont typeface="Times" panose="02020603050405020304" pitchFamily="18" charset="0"/>
              <a:buChar char="–"/>
              <a:defRPr sz="2000">
                <a:solidFill>
                  <a:schemeClr val="tx1"/>
                </a:solidFill>
                <a:latin typeface="+mn-lt"/>
                <a:ea typeface="MS PGothic" panose="020B0600070205080204" pitchFamily="34" charset="-128"/>
                <a:cs typeface="ＭＳ Ｐゴシック" charset="0"/>
              </a:defRPr>
            </a:lvl2pPr>
            <a:lvl3pPr marL="914400" indent="-173038"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3pPr>
            <a:lvl4pPr marL="1262063" indent="-233363"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4pPr>
            <a:lvl5pPr marL="1541463" indent="-165100" algn="l" rtl="0" eaLnBrk="0" fontAlgn="base" hangingPunct="0">
              <a:spcBef>
                <a:spcPct val="50000"/>
              </a:spcBef>
              <a:spcAft>
                <a:spcPct val="0"/>
              </a:spcAft>
              <a:buClr>
                <a:srgbClr val="0790EC"/>
              </a:buClr>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5pPr>
            <a:lvl6pPr marL="19986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24558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29130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33702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pPr marL="0" indent="0">
              <a:buNone/>
            </a:pPr>
            <a:r>
              <a:rPr lang="en-US" sz="1100" i="1" spc="-10">
                <a:latin typeface="Arial" panose="020B0604020202020204" pitchFamily="34" charset="0"/>
                <a:cs typeface="Arial" panose="020B0604020202020204" pitchFamily="34" charset="0"/>
              </a:rPr>
              <a:t>Cohort B agencies are d</a:t>
            </a:r>
            <a:r>
              <a:rPr lang="en-US" sz="1100" i="1" spc="-5">
                <a:latin typeface="Arial" panose="020B0604020202020204" pitchFamily="34" charset="0"/>
                <a:cs typeface="Arial" panose="020B0604020202020204" pitchFamily="34" charset="0"/>
              </a:rPr>
              <a:t>efined by medium to large agency </a:t>
            </a:r>
            <a:r>
              <a:rPr lang="en-US" sz="1100" i="1">
                <a:latin typeface="Arial" panose="020B0604020202020204" pitchFamily="34" charset="0"/>
                <a:cs typeface="Arial" panose="020B0604020202020204" pitchFamily="34" charset="0"/>
              </a:rPr>
              <a:t>size, include mostly in-house functions, have large seasonal workers or as needed and experience mas hiring</a:t>
            </a:r>
            <a:endParaRPr lang="en-US" sz="1100" i="1" strike="sngStrike" kern="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0AF3D1E7-C2BD-4E67-9786-969654F3CEB8}"/>
              </a:ext>
            </a:extLst>
          </p:cNvPr>
          <p:cNvSpPr>
            <a:spLocks noGrp="1"/>
          </p:cNvSpPr>
          <p:nvPr>
            <p:ph type="title"/>
          </p:nvPr>
        </p:nvSpPr>
        <p:spPr/>
        <p:txBody>
          <a:bodyPr/>
          <a:lstStyle/>
          <a:p>
            <a:r>
              <a:rPr lang="en-US"/>
              <a:t>Cohort B Participation </a:t>
            </a:r>
          </a:p>
        </p:txBody>
      </p:sp>
    </p:spTree>
    <p:extLst>
      <p:ext uri="{BB962C8B-B14F-4D97-AF65-F5344CB8AC3E}">
        <p14:creationId xmlns:p14="http://schemas.microsoft.com/office/powerpoint/2010/main" val="404080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32E691-1B92-441B-9754-7B816B037A00}"/>
              </a:ext>
            </a:extLst>
          </p:cNvPr>
          <p:cNvSpPr/>
          <p:nvPr/>
        </p:nvSpPr>
        <p:spPr>
          <a:xfrm>
            <a:off x="50259" y="5283343"/>
            <a:ext cx="12091481" cy="1138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A330B-12DE-4EE4-810B-F9A867245953}"/>
              </a:ext>
            </a:extLst>
          </p:cNvPr>
          <p:cNvSpPr>
            <a:spLocks noGrp="1"/>
          </p:cNvSpPr>
          <p:nvPr>
            <p:ph type="title"/>
          </p:nvPr>
        </p:nvSpPr>
        <p:spPr/>
        <p:txBody>
          <a:bodyPr/>
          <a:lstStyle/>
          <a:p>
            <a:r>
              <a:rPr lang="en-US"/>
              <a:t>Engagement for Cohort B</a:t>
            </a:r>
          </a:p>
        </p:txBody>
      </p:sp>
      <p:sp>
        <p:nvSpPr>
          <p:cNvPr id="6" name="Rectangle 5">
            <a:extLst>
              <a:ext uri="{FF2B5EF4-FFF2-40B4-BE49-F238E27FC236}">
                <a16:creationId xmlns:a16="http://schemas.microsoft.com/office/drawing/2014/main" id="{F51192ED-C607-4A7A-8021-D4D8CD7A69DD}"/>
              </a:ext>
            </a:extLst>
          </p:cNvPr>
          <p:cNvSpPr/>
          <p:nvPr/>
        </p:nvSpPr>
        <p:spPr>
          <a:xfrm>
            <a:off x="1028479" y="2228909"/>
            <a:ext cx="6096000" cy="2893100"/>
          </a:xfrm>
          <a:prstGeom prst="rect">
            <a:avLst/>
          </a:prstGeom>
        </p:spPr>
        <p:txBody>
          <a:bodyPr lIns="91440" tIns="45720" rIns="91440" bIns="45720" anchor="t">
            <a:spAutoFit/>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Agriculture Food and Forestry</a:t>
            </a:r>
            <a:endParaRPr lang="en-US"/>
          </a:p>
          <a:p>
            <a:pPr marL="285750" indent="-285750">
              <a:buFont typeface="Arial"/>
              <a:buChar char="•"/>
            </a:pPr>
            <a:r>
              <a:rPr lang="en-US" sz="1400">
                <a:latin typeface="Arial" panose="020B0604020202020204" pitchFamily="34" charset="0"/>
                <a:cs typeface="Arial" panose="020B0604020202020204" pitchFamily="34" charset="0"/>
              </a:rPr>
              <a:t>Bureau of Investigation</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Bureau of Narcotics </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Corporation Commission</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Educational Quality and Accountability Office</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Educational Television Authority</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Employment Security Commission</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Health Care Authority</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Historical Society</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Indigent Defense System</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Public Employees Retirement System</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Tax Commission</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Tourism and Recreation </a:t>
            </a:r>
          </a:p>
        </p:txBody>
      </p:sp>
      <p:sp>
        <p:nvSpPr>
          <p:cNvPr id="14" name="Arc 9">
            <a:extLst>
              <a:ext uri="{FF2B5EF4-FFF2-40B4-BE49-F238E27FC236}">
                <a16:creationId xmlns:a16="http://schemas.microsoft.com/office/drawing/2014/main" id="{1C5D2E9E-04B9-468A-86A8-D91ED749BAB0}"/>
              </a:ext>
            </a:extLst>
          </p:cNvPr>
          <p:cNvSpPr>
            <a:spLocks/>
          </p:cNvSpPr>
          <p:nvPr/>
        </p:nvSpPr>
        <p:spPr bwMode="auto">
          <a:xfrm>
            <a:off x="5567611" y="2531333"/>
            <a:ext cx="5593068" cy="283921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rgbClr val="44546A"/>
            </a:solidFill>
            <a:round/>
            <a:headEnd type="stealth" w="med" len="lg"/>
            <a:tailEnd type="none" w="sm" len="sm"/>
          </a:ln>
          <a:effectLst/>
        </p:spPr>
        <p:txBody>
          <a:bodyPr wrap="none" anchor="ctr"/>
          <a:lstStyle/>
          <a:p>
            <a:pPr fontAlgn="base">
              <a:spcBef>
                <a:spcPct val="0"/>
              </a:spcBef>
              <a:spcAft>
                <a:spcPct val="0"/>
              </a:spcAft>
            </a:pPr>
            <a:endParaRPr lang="en-US" sz="800">
              <a:solidFill>
                <a:srgbClr val="00000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354FCD5-8EA6-4AD9-A613-AF8FEBE516D8}"/>
              </a:ext>
            </a:extLst>
          </p:cNvPr>
          <p:cNvSpPr txBox="1"/>
          <p:nvPr/>
        </p:nvSpPr>
        <p:spPr>
          <a:xfrm>
            <a:off x="5395042" y="4982985"/>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aware</a:t>
            </a:r>
          </a:p>
        </p:txBody>
      </p:sp>
      <p:sp>
        <p:nvSpPr>
          <p:cNvPr id="16" name="TextBox 15">
            <a:extLst>
              <a:ext uri="{FF2B5EF4-FFF2-40B4-BE49-F238E27FC236}">
                <a16:creationId xmlns:a16="http://schemas.microsoft.com/office/drawing/2014/main" id="{F9567589-AFC5-4CC3-92B8-39B6F8C61F73}"/>
              </a:ext>
            </a:extLst>
          </p:cNvPr>
          <p:cNvSpPr txBox="1"/>
          <p:nvPr/>
        </p:nvSpPr>
        <p:spPr>
          <a:xfrm>
            <a:off x="6655406" y="4736652"/>
            <a:ext cx="1535603"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understanding</a:t>
            </a:r>
          </a:p>
        </p:txBody>
      </p:sp>
      <p:sp>
        <p:nvSpPr>
          <p:cNvPr id="17" name="TextBox 16">
            <a:extLst>
              <a:ext uri="{FF2B5EF4-FFF2-40B4-BE49-F238E27FC236}">
                <a16:creationId xmlns:a16="http://schemas.microsoft.com/office/drawing/2014/main" id="{E9702DC2-9025-4EB6-8D60-48856D5A7598}"/>
              </a:ext>
            </a:extLst>
          </p:cNvPr>
          <p:cNvSpPr txBox="1"/>
          <p:nvPr/>
        </p:nvSpPr>
        <p:spPr>
          <a:xfrm>
            <a:off x="8031606" y="4320456"/>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buy-in</a:t>
            </a:r>
          </a:p>
        </p:txBody>
      </p:sp>
      <p:sp>
        <p:nvSpPr>
          <p:cNvPr id="18" name="TextBox 17">
            <a:extLst>
              <a:ext uri="{FF2B5EF4-FFF2-40B4-BE49-F238E27FC236}">
                <a16:creationId xmlns:a16="http://schemas.microsoft.com/office/drawing/2014/main" id="{1221ACBD-2E97-44AA-B54D-99D95ABD4DCB}"/>
              </a:ext>
            </a:extLst>
          </p:cNvPr>
          <p:cNvSpPr txBox="1"/>
          <p:nvPr/>
        </p:nvSpPr>
        <p:spPr>
          <a:xfrm>
            <a:off x="8981436" y="3695480"/>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commitment</a:t>
            </a:r>
          </a:p>
        </p:txBody>
      </p:sp>
      <p:sp>
        <p:nvSpPr>
          <p:cNvPr id="19" name="TextBox 18">
            <a:extLst>
              <a:ext uri="{FF2B5EF4-FFF2-40B4-BE49-F238E27FC236}">
                <a16:creationId xmlns:a16="http://schemas.microsoft.com/office/drawing/2014/main" id="{7DE96AE8-5AC0-4C79-95D7-AC80FE8BE2AC}"/>
              </a:ext>
            </a:extLst>
          </p:cNvPr>
          <p:cNvSpPr txBox="1"/>
          <p:nvPr/>
        </p:nvSpPr>
        <p:spPr>
          <a:xfrm>
            <a:off x="9555818" y="2973117"/>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ownership</a:t>
            </a:r>
          </a:p>
        </p:txBody>
      </p:sp>
      <p:sp>
        <p:nvSpPr>
          <p:cNvPr id="20" name="Oval 19">
            <a:extLst>
              <a:ext uri="{FF2B5EF4-FFF2-40B4-BE49-F238E27FC236}">
                <a16:creationId xmlns:a16="http://schemas.microsoft.com/office/drawing/2014/main" id="{4BE4D106-F908-47B7-96B6-ECF06F6BCA64}"/>
              </a:ext>
            </a:extLst>
          </p:cNvPr>
          <p:cNvSpPr/>
          <p:nvPr/>
        </p:nvSpPr>
        <p:spPr>
          <a:xfrm>
            <a:off x="6689601" y="5113031"/>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A124EB1E-C2EE-41C3-820A-51D244513FC4}"/>
              </a:ext>
            </a:extLst>
          </p:cNvPr>
          <p:cNvCxnSpPr/>
          <p:nvPr/>
        </p:nvCxnSpPr>
        <p:spPr>
          <a:xfrm>
            <a:off x="5557881" y="2023251"/>
            <a:ext cx="0" cy="3474720"/>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C6E75BC0-2222-405A-BF6E-B540809F075E}"/>
              </a:ext>
            </a:extLst>
          </p:cNvPr>
          <p:cNvCxnSpPr>
            <a:cxnSpLocks/>
          </p:cNvCxnSpPr>
          <p:nvPr/>
        </p:nvCxnSpPr>
        <p:spPr>
          <a:xfrm flipH="1">
            <a:off x="5548153" y="5505125"/>
            <a:ext cx="6309360" cy="0"/>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23" name="Oval 22">
            <a:extLst>
              <a:ext uri="{FF2B5EF4-FFF2-40B4-BE49-F238E27FC236}">
                <a16:creationId xmlns:a16="http://schemas.microsoft.com/office/drawing/2014/main" id="{B9E5E818-C7A4-4A1B-909A-350A71E4C05E}"/>
              </a:ext>
            </a:extLst>
          </p:cNvPr>
          <p:cNvSpPr/>
          <p:nvPr/>
        </p:nvSpPr>
        <p:spPr>
          <a:xfrm>
            <a:off x="8145294" y="4858776"/>
            <a:ext cx="253721" cy="270242"/>
          </a:xfrm>
          <a:prstGeom prst="ellipse">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01BB50B-A3CE-43B0-BB99-9B2A10EC3305}"/>
              </a:ext>
            </a:extLst>
          </p:cNvPr>
          <p:cNvSpPr/>
          <p:nvPr/>
        </p:nvSpPr>
        <p:spPr>
          <a:xfrm>
            <a:off x="9346380" y="4399415"/>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7F5FD5C-D863-4460-B607-1B5D0CC827B9}"/>
              </a:ext>
            </a:extLst>
          </p:cNvPr>
          <p:cNvSpPr/>
          <p:nvPr/>
        </p:nvSpPr>
        <p:spPr>
          <a:xfrm>
            <a:off x="10250159" y="3789342"/>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B3DE017-882D-486B-81BE-E00BD07C9953}"/>
              </a:ext>
            </a:extLst>
          </p:cNvPr>
          <p:cNvSpPr/>
          <p:nvPr/>
        </p:nvSpPr>
        <p:spPr>
          <a:xfrm>
            <a:off x="10902615" y="3021924"/>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C0C2A13-04F2-4ECB-8AD1-864F10D58F46}"/>
              </a:ext>
            </a:extLst>
          </p:cNvPr>
          <p:cNvSpPr txBox="1"/>
          <p:nvPr/>
        </p:nvSpPr>
        <p:spPr>
          <a:xfrm>
            <a:off x="5191607" y="2531334"/>
            <a:ext cx="400110" cy="2854727"/>
          </a:xfrm>
          <a:prstGeom prst="rect">
            <a:avLst/>
          </a:prstGeom>
          <a:noFill/>
        </p:spPr>
        <p:txBody>
          <a:bodyPr vert="vert270" wrap="square" rtlCol="0">
            <a:spAutoFit/>
          </a:bodyPr>
          <a:lstStyle/>
          <a:p>
            <a:r>
              <a:rPr lang="en-US" sz="1400">
                <a:solidFill>
                  <a:schemeClr val="bg2">
                    <a:lumMod val="10000"/>
                  </a:schemeClr>
                </a:solidFill>
                <a:latin typeface="Arial" panose="020B0604020202020204" pitchFamily="34" charset="0"/>
                <a:cs typeface="Arial" panose="020B0604020202020204" pitchFamily="34" charset="0"/>
              </a:rPr>
              <a:t>Degree of Commitment</a:t>
            </a:r>
          </a:p>
        </p:txBody>
      </p:sp>
      <p:sp>
        <p:nvSpPr>
          <p:cNvPr id="28" name="TextBox 27">
            <a:extLst>
              <a:ext uri="{FF2B5EF4-FFF2-40B4-BE49-F238E27FC236}">
                <a16:creationId xmlns:a16="http://schemas.microsoft.com/office/drawing/2014/main" id="{35AB0B58-1B26-4937-98FA-6D415D7E1B10}"/>
              </a:ext>
            </a:extLst>
          </p:cNvPr>
          <p:cNvSpPr txBox="1"/>
          <p:nvPr/>
        </p:nvSpPr>
        <p:spPr>
          <a:xfrm>
            <a:off x="5548154" y="5544759"/>
            <a:ext cx="2883692" cy="307777"/>
          </a:xfrm>
          <a:prstGeom prst="rect">
            <a:avLst/>
          </a:prstGeom>
          <a:noFill/>
        </p:spPr>
        <p:txBody>
          <a:bodyPr vert="horz" wrap="square" rtlCol="0">
            <a:spAutoFit/>
          </a:bodyPr>
          <a:lstStyle/>
          <a:p>
            <a:r>
              <a:rPr lang="en-US" sz="1400">
                <a:solidFill>
                  <a:schemeClr val="bg2">
                    <a:lumMod val="10000"/>
                  </a:schemeClr>
                </a:solidFill>
                <a:latin typeface="Arial" panose="020B0604020202020204" pitchFamily="34" charset="0"/>
                <a:cs typeface="Arial" panose="020B0604020202020204" pitchFamily="34" charset="0"/>
              </a:rPr>
              <a:t>Time </a:t>
            </a:r>
          </a:p>
        </p:txBody>
      </p:sp>
      <p:sp>
        <p:nvSpPr>
          <p:cNvPr id="29" name="Rectangle 28">
            <a:extLst>
              <a:ext uri="{FF2B5EF4-FFF2-40B4-BE49-F238E27FC236}">
                <a16:creationId xmlns:a16="http://schemas.microsoft.com/office/drawing/2014/main" id="{ABA33949-0713-4778-AA9B-0E7244787FD9}"/>
              </a:ext>
            </a:extLst>
          </p:cNvPr>
          <p:cNvSpPr/>
          <p:nvPr/>
        </p:nvSpPr>
        <p:spPr>
          <a:xfrm>
            <a:off x="623776" y="1503679"/>
            <a:ext cx="10242698" cy="692497"/>
          </a:xfrm>
          <a:prstGeom prst="rect">
            <a:avLst/>
          </a:prstGeom>
        </p:spPr>
        <p:txBody>
          <a:bodyPr wrap="square">
            <a:spAutoFit/>
          </a:bodyPr>
          <a:lstStyle/>
          <a:p>
            <a:pPr marL="242570">
              <a:spcBef>
                <a:spcPts val="645"/>
              </a:spcBef>
              <a:tabLst>
                <a:tab pos="548005" algn="l"/>
                <a:tab pos="548640" algn="l"/>
              </a:tabLst>
            </a:pPr>
            <a:r>
              <a:rPr lang="en-US" sz="1100" i="1" spc="-10">
                <a:latin typeface="Arial" panose="020B0604020202020204" pitchFamily="34" charset="0"/>
                <a:cs typeface="Arial" panose="020B0604020202020204" pitchFamily="34" charset="0"/>
              </a:rPr>
              <a:t>Cohort B </a:t>
            </a:r>
            <a:r>
              <a:rPr lang="en-US" sz="1100" i="1" kern="0">
                <a:solidFill>
                  <a:srgbClr val="000000"/>
                </a:solidFill>
                <a:latin typeface="Arial" panose="020B0604020202020204" pitchFamily="34" charset="0"/>
                <a:cs typeface="Arial" panose="020B0604020202020204" pitchFamily="34" charset="0"/>
              </a:rPr>
              <a:t>is appropriately located along the engagement curve in comparison to the current project stage.</a:t>
            </a:r>
            <a:endParaRPr lang="en-US" sz="1200" i="1">
              <a:latin typeface="Arial"/>
              <a:cs typeface="Arial"/>
            </a:endParaRPr>
          </a:p>
          <a:p>
            <a:pPr marL="242570">
              <a:lnSpc>
                <a:spcPct val="100000"/>
              </a:lnSpc>
              <a:spcBef>
                <a:spcPts val="645"/>
              </a:spcBef>
              <a:tabLst>
                <a:tab pos="548005" algn="l"/>
                <a:tab pos="548640" algn="l"/>
              </a:tabLst>
            </a:pPr>
            <a:endParaRPr lang="en-US" sz="1100" i="1">
              <a:latin typeface="Arial" panose="020B0604020202020204" pitchFamily="34" charset="0"/>
              <a:cs typeface="Arial" panose="020B0604020202020204" pitchFamily="34" charset="0"/>
            </a:endParaRPr>
          </a:p>
          <a:p>
            <a:pPr marL="469265" marR="293370" lvl="1">
              <a:lnSpc>
                <a:spcPct val="100000"/>
              </a:lnSpc>
              <a:spcBef>
                <a:spcPts val="15"/>
              </a:spcBef>
              <a:buClr>
                <a:srgbClr val="000000"/>
              </a:buClr>
              <a:buSzPct val="125000"/>
              <a:tabLst>
                <a:tab pos="789305" algn="l"/>
                <a:tab pos="789940" algn="l"/>
              </a:tabLst>
            </a:pPr>
            <a:endParaRPr lang="en-US" sz="1200" i="1">
              <a:latin typeface="Arial"/>
              <a:cs typeface="Arial"/>
            </a:endParaRPr>
          </a:p>
        </p:txBody>
      </p:sp>
      <p:sp>
        <p:nvSpPr>
          <p:cNvPr id="3" name="Slide Number Placeholder 2">
            <a:extLst>
              <a:ext uri="{FF2B5EF4-FFF2-40B4-BE49-F238E27FC236}">
                <a16:creationId xmlns:a16="http://schemas.microsoft.com/office/drawing/2014/main" id="{5F8423C2-0A56-442E-9091-C6D7AE9E1611}"/>
              </a:ext>
            </a:extLst>
          </p:cNvPr>
          <p:cNvSpPr>
            <a:spLocks noGrp="1"/>
          </p:cNvSpPr>
          <p:nvPr>
            <p:ph type="sldNum" sz="quarter" idx="12"/>
          </p:nvPr>
        </p:nvSpPr>
        <p:spPr/>
        <p:txBody>
          <a:bodyPr/>
          <a:lstStyle/>
          <a:p>
            <a:fld id="{C461C2B1-3C3A-47B0-ABA3-58C593760B37}" type="slidenum">
              <a:rPr lang="en-US" smtClean="0"/>
              <a:pPr/>
              <a:t>43</a:t>
            </a:fld>
            <a:endParaRPr lang="en-US"/>
          </a:p>
        </p:txBody>
      </p:sp>
      <p:sp>
        <p:nvSpPr>
          <p:cNvPr id="30" name="Rectangle: Rounded Corners 29">
            <a:extLst>
              <a:ext uri="{FF2B5EF4-FFF2-40B4-BE49-F238E27FC236}">
                <a16:creationId xmlns:a16="http://schemas.microsoft.com/office/drawing/2014/main" id="{7ABACA5D-FB6E-4CD7-B61B-2C5F3BF32118}"/>
              </a:ext>
            </a:extLst>
          </p:cNvPr>
          <p:cNvSpPr/>
          <p:nvPr/>
        </p:nvSpPr>
        <p:spPr>
          <a:xfrm>
            <a:off x="11059007" y="4993239"/>
            <a:ext cx="457200" cy="365760"/>
          </a:xfrm>
          <a:prstGeom prst="roundRect">
            <a:avLst/>
          </a:prstGeom>
          <a:solidFill>
            <a:schemeClr val="accent4"/>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3.6</a:t>
            </a:r>
          </a:p>
        </p:txBody>
      </p:sp>
      <p:cxnSp>
        <p:nvCxnSpPr>
          <p:cNvPr id="34" name="Straight Connector 33">
            <a:extLst>
              <a:ext uri="{FF2B5EF4-FFF2-40B4-BE49-F238E27FC236}">
                <a16:creationId xmlns:a16="http://schemas.microsoft.com/office/drawing/2014/main" id="{A9931B3C-587C-40CA-B19F-006A9B890EEA}"/>
              </a:ext>
            </a:extLst>
          </p:cNvPr>
          <p:cNvCxnSpPr/>
          <p:nvPr/>
        </p:nvCxnSpPr>
        <p:spPr>
          <a:xfrm>
            <a:off x="623776" y="2124847"/>
            <a:ext cx="448056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5EB68B1-9BFA-4E4D-A180-FF1D73075D86}"/>
              </a:ext>
            </a:extLst>
          </p:cNvPr>
          <p:cNvSpPr txBox="1"/>
          <p:nvPr/>
        </p:nvSpPr>
        <p:spPr>
          <a:xfrm>
            <a:off x="1218042" y="1949846"/>
            <a:ext cx="3210879" cy="307777"/>
          </a:xfrm>
          <a:prstGeom prst="rect">
            <a:avLst/>
          </a:prstGeom>
          <a:solidFill>
            <a:schemeClr val="bg1"/>
          </a:solidFill>
        </p:spPr>
        <p:txBody>
          <a:bodyPr wrap="none" rtlCol="0">
            <a:spAutoFit/>
          </a:bodyPr>
          <a:lstStyle/>
          <a:p>
            <a:r>
              <a:rPr lang="en-US" sz="1400" b="1">
                <a:latin typeface="Arial" panose="020B0604020202020204" pitchFamily="34" charset="0"/>
                <a:cs typeface="Arial" panose="020B0604020202020204" pitchFamily="34" charset="0"/>
              </a:rPr>
              <a:t>Assessment Participating Agencies</a:t>
            </a:r>
          </a:p>
        </p:txBody>
      </p:sp>
      <p:grpSp>
        <p:nvGrpSpPr>
          <p:cNvPr id="47" name="Group 46">
            <a:extLst>
              <a:ext uri="{FF2B5EF4-FFF2-40B4-BE49-F238E27FC236}">
                <a16:creationId xmlns:a16="http://schemas.microsoft.com/office/drawing/2014/main" id="{BF376FFA-CA23-4599-BBF1-DF48FEB3BC8B}"/>
              </a:ext>
            </a:extLst>
          </p:cNvPr>
          <p:cNvGrpSpPr/>
          <p:nvPr/>
        </p:nvGrpSpPr>
        <p:grpSpPr>
          <a:xfrm>
            <a:off x="5575058" y="6116316"/>
            <a:ext cx="3847331" cy="305581"/>
            <a:chOff x="2286001" y="6324600"/>
            <a:chExt cx="3847331" cy="305581"/>
          </a:xfrm>
        </p:grpSpPr>
        <p:sp>
          <p:nvSpPr>
            <p:cNvPr id="48" name="Rectangle 47">
              <a:extLst>
                <a:ext uri="{FF2B5EF4-FFF2-40B4-BE49-F238E27FC236}">
                  <a16:creationId xmlns:a16="http://schemas.microsoft.com/office/drawing/2014/main" id="{25C9A947-9501-4DD4-82CA-5EB709E14529}"/>
                </a:ext>
              </a:extLst>
            </p:cNvPr>
            <p:cNvSpPr/>
            <p:nvPr/>
          </p:nvSpPr>
          <p:spPr>
            <a:xfrm>
              <a:off x="2286001" y="6324600"/>
              <a:ext cx="3705349" cy="305581"/>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rgbClr val="FFFFFF"/>
                </a:solidFill>
                <a:latin typeface="Arial" panose="020B0604020202020204" pitchFamily="34" charset="0"/>
                <a:cs typeface="Arial" panose="020B0604020202020204" pitchFamily="34" charset="0"/>
              </a:endParaRPr>
            </a:p>
          </p:txBody>
        </p:sp>
        <p:grpSp>
          <p:nvGrpSpPr>
            <p:cNvPr id="49" name="Group 48">
              <a:extLst>
                <a:ext uri="{FF2B5EF4-FFF2-40B4-BE49-F238E27FC236}">
                  <a16:creationId xmlns:a16="http://schemas.microsoft.com/office/drawing/2014/main" id="{EAE8863A-A8FB-42B1-9C1A-3F93944F7F8B}"/>
                </a:ext>
              </a:extLst>
            </p:cNvPr>
            <p:cNvGrpSpPr/>
            <p:nvPr/>
          </p:nvGrpSpPr>
          <p:grpSpPr>
            <a:xfrm>
              <a:off x="2358110" y="6330774"/>
              <a:ext cx="1243108" cy="293232"/>
              <a:chOff x="2358110" y="6330774"/>
              <a:chExt cx="1243108" cy="293232"/>
            </a:xfrm>
          </p:grpSpPr>
          <p:sp>
            <p:nvSpPr>
              <p:cNvPr id="56" name="Rectangle 55">
                <a:extLst>
                  <a:ext uri="{FF2B5EF4-FFF2-40B4-BE49-F238E27FC236}">
                    <a16:creationId xmlns:a16="http://schemas.microsoft.com/office/drawing/2014/main" id="{33D7FCD3-04A4-435A-8A97-12C77F687BE2}"/>
                  </a:ext>
                </a:extLst>
              </p:cNvPr>
              <p:cNvSpPr/>
              <p:nvPr/>
            </p:nvSpPr>
            <p:spPr>
              <a:xfrm>
                <a:off x="2510911" y="6330774"/>
                <a:ext cx="1090307"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Address</a:t>
                </a:r>
                <a:r>
                  <a:rPr lang="en-US" sz="700">
                    <a:solidFill>
                      <a:srgbClr val="000000"/>
                    </a:solidFill>
                    <a:latin typeface="Arial" panose="020B0604020202020204" pitchFamily="34" charset="0"/>
                    <a:cs typeface="Arial" panose="020B0604020202020204" pitchFamily="34" charset="0"/>
                  </a:rPr>
                  <a:t> (0.0 – 2.49)</a:t>
                </a:r>
              </a:p>
            </p:txBody>
          </p:sp>
          <p:sp>
            <p:nvSpPr>
              <p:cNvPr id="57" name="Oval 56">
                <a:extLst>
                  <a:ext uri="{FF2B5EF4-FFF2-40B4-BE49-F238E27FC236}">
                    <a16:creationId xmlns:a16="http://schemas.microsoft.com/office/drawing/2014/main" id="{811ECE19-54CA-476C-9285-A4091C06DC4D}"/>
                  </a:ext>
                </a:extLst>
              </p:cNvPr>
              <p:cNvSpPr/>
              <p:nvPr/>
            </p:nvSpPr>
            <p:spPr bwMode="auto">
              <a:xfrm>
                <a:off x="2358110" y="6383722"/>
                <a:ext cx="201168" cy="201168"/>
              </a:xfrm>
              <a:prstGeom prst="ellipse">
                <a:avLst/>
              </a:prstGeom>
              <a:solidFill>
                <a:srgbClr val="DA7C3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50" name="Group 49">
              <a:extLst>
                <a:ext uri="{FF2B5EF4-FFF2-40B4-BE49-F238E27FC236}">
                  <a16:creationId xmlns:a16="http://schemas.microsoft.com/office/drawing/2014/main" id="{8ACDF263-57CE-4272-A0E8-E4EA67A75D9D}"/>
                </a:ext>
              </a:extLst>
            </p:cNvPr>
            <p:cNvGrpSpPr/>
            <p:nvPr/>
          </p:nvGrpSpPr>
          <p:grpSpPr>
            <a:xfrm>
              <a:off x="3654882" y="6330774"/>
              <a:ext cx="1279257" cy="293232"/>
              <a:chOff x="3543445" y="6330774"/>
              <a:chExt cx="1279257" cy="293232"/>
            </a:xfrm>
          </p:grpSpPr>
          <p:sp>
            <p:nvSpPr>
              <p:cNvPr id="54" name="Rectangle 53">
                <a:extLst>
                  <a:ext uri="{FF2B5EF4-FFF2-40B4-BE49-F238E27FC236}">
                    <a16:creationId xmlns:a16="http://schemas.microsoft.com/office/drawing/2014/main" id="{20DFA6A2-1F86-4AB9-9E9C-DE638CF9B20F}"/>
                  </a:ext>
                </a:extLst>
              </p:cNvPr>
              <p:cNvSpPr/>
              <p:nvPr/>
            </p:nvSpPr>
            <p:spPr>
              <a:xfrm>
                <a:off x="3724803" y="6330774"/>
                <a:ext cx="109789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Monitor </a:t>
                </a:r>
                <a:r>
                  <a:rPr lang="en-US" sz="700">
                    <a:solidFill>
                      <a:srgbClr val="000000"/>
                    </a:solidFill>
                    <a:latin typeface="Arial" panose="020B0604020202020204" pitchFamily="34" charset="0"/>
                    <a:cs typeface="Arial" panose="020B0604020202020204" pitchFamily="34" charset="0"/>
                  </a:rPr>
                  <a:t>(2.5 – 3.99)</a:t>
                </a:r>
              </a:p>
            </p:txBody>
          </p:sp>
          <p:sp>
            <p:nvSpPr>
              <p:cNvPr id="55" name="Oval 54">
                <a:extLst>
                  <a:ext uri="{FF2B5EF4-FFF2-40B4-BE49-F238E27FC236}">
                    <a16:creationId xmlns:a16="http://schemas.microsoft.com/office/drawing/2014/main" id="{6A25C09D-7D24-4E23-98C0-E0E15B0B34A4}"/>
                  </a:ext>
                </a:extLst>
              </p:cNvPr>
              <p:cNvSpPr/>
              <p:nvPr/>
            </p:nvSpPr>
            <p:spPr bwMode="auto">
              <a:xfrm>
                <a:off x="3543445" y="6383722"/>
                <a:ext cx="201168" cy="201168"/>
              </a:xfrm>
              <a:prstGeom prst="ellipse">
                <a:avLst/>
              </a:prstGeom>
              <a:solidFill>
                <a:schemeClr val="accent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68C2EAD2-7A0F-4373-B416-54E7D8FCB70E}"/>
                </a:ext>
              </a:extLst>
            </p:cNvPr>
            <p:cNvGrpSpPr/>
            <p:nvPr/>
          </p:nvGrpSpPr>
          <p:grpSpPr>
            <a:xfrm>
              <a:off x="4950833" y="6330774"/>
              <a:ext cx="1182499" cy="293232"/>
              <a:chOff x="4950833" y="6330774"/>
              <a:chExt cx="1182499" cy="293232"/>
            </a:xfrm>
          </p:grpSpPr>
          <p:sp>
            <p:nvSpPr>
              <p:cNvPr id="52" name="Rectangle 51">
                <a:extLst>
                  <a:ext uri="{FF2B5EF4-FFF2-40B4-BE49-F238E27FC236}">
                    <a16:creationId xmlns:a16="http://schemas.microsoft.com/office/drawing/2014/main" id="{65B17E58-78A0-43DD-9415-39E984249AD2}"/>
                  </a:ext>
                </a:extLst>
              </p:cNvPr>
              <p:cNvSpPr/>
              <p:nvPr/>
            </p:nvSpPr>
            <p:spPr>
              <a:xfrm>
                <a:off x="5135943" y="6330774"/>
                <a:ext cx="99738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Ready</a:t>
                </a:r>
                <a:r>
                  <a:rPr lang="en-US" sz="700">
                    <a:solidFill>
                      <a:srgbClr val="000000"/>
                    </a:solidFill>
                    <a:latin typeface="Arial" panose="020B0604020202020204" pitchFamily="34" charset="0"/>
                    <a:cs typeface="Arial" panose="020B0604020202020204" pitchFamily="34" charset="0"/>
                  </a:rPr>
                  <a:t> (4.0 – 5.0)</a:t>
                </a:r>
              </a:p>
            </p:txBody>
          </p:sp>
          <p:sp>
            <p:nvSpPr>
              <p:cNvPr id="53" name="Oval 52">
                <a:extLst>
                  <a:ext uri="{FF2B5EF4-FFF2-40B4-BE49-F238E27FC236}">
                    <a16:creationId xmlns:a16="http://schemas.microsoft.com/office/drawing/2014/main" id="{F66EB111-2141-42DA-A34B-F280BE2D6663}"/>
                  </a:ext>
                </a:extLst>
              </p:cNvPr>
              <p:cNvSpPr/>
              <p:nvPr/>
            </p:nvSpPr>
            <p:spPr bwMode="auto">
              <a:xfrm>
                <a:off x="4950833" y="6383722"/>
                <a:ext cx="201168" cy="201168"/>
              </a:xfrm>
              <a:prstGeom prst="ellipse">
                <a:avLst/>
              </a:prstGeom>
              <a:solidFill>
                <a:srgbClr val="5BCC3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428071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a:extLst>
              <a:ext uri="{FF2B5EF4-FFF2-40B4-BE49-F238E27FC236}">
                <a16:creationId xmlns:a16="http://schemas.microsoft.com/office/drawing/2014/main" id="{F0ABA2D6-5827-47E2-8322-924093AE8513}"/>
              </a:ext>
            </a:extLst>
          </p:cNvPr>
          <p:cNvSpPr>
            <a:spLocks noGrp="1"/>
          </p:cNvSpPr>
          <p:nvPr>
            <p:ph type="sldNum" sz="quarter" idx="12"/>
          </p:nvPr>
        </p:nvSpPr>
        <p:spPr/>
        <p:txBody>
          <a:bodyPr/>
          <a:lstStyle/>
          <a:p>
            <a:fld id="{C461C2B1-3C3A-47B0-ABA3-58C593760B37}" type="slidenum">
              <a:rPr lang="en-US" smtClean="0">
                <a:latin typeface="Arial" panose="020B0604020202020204" pitchFamily="34" charset="0"/>
                <a:cs typeface="Arial" panose="020B0604020202020204" pitchFamily="34" charset="0"/>
              </a:rPr>
              <a:pPr/>
              <a:t>44</a:t>
            </a:fld>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64A42BB-55AD-40F0-968D-7E185D79672D}"/>
              </a:ext>
            </a:extLst>
          </p:cNvPr>
          <p:cNvSpPr/>
          <p:nvPr/>
        </p:nvSpPr>
        <p:spPr>
          <a:xfrm>
            <a:off x="0" y="5386192"/>
            <a:ext cx="12192000" cy="1106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hart 22">
            <a:extLst>
              <a:ext uri="{FF2B5EF4-FFF2-40B4-BE49-F238E27FC236}">
                <a16:creationId xmlns:a16="http://schemas.microsoft.com/office/drawing/2014/main" id="{88F0C524-BD81-47DB-BFF3-36842B1258A6}"/>
              </a:ext>
            </a:extLst>
          </p:cNvPr>
          <p:cNvGraphicFramePr/>
          <p:nvPr/>
        </p:nvGraphicFramePr>
        <p:xfrm>
          <a:off x="142043" y="1961400"/>
          <a:ext cx="11907914" cy="45314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2">
            <a:extLst>
              <a:ext uri="{FF2B5EF4-FFF2-40B4-BE49-F238E27FC236}">
                <a16:creationId xmlns:a16="http://schemas.microsoft.com/office/drawing/2014/main" id="{518EE3A2-2438-4B63-90A8-15D6B3C455E3}"/>
              </a:ext>
            </a:extLst>
          </p:cNvPr>
          <p:cNvSpPr txBox="1">
            <a:spLocks/>
          </p:cNvSpPr>
          <p:nvPr/>
        </p:nvSpPr>
        <p:spPr>
          <a:xfrm>
            <a:off x="914560" y="1422936"/>
            <a:ext cx="10362880" cy="475488"/>
          </a:xfrm>
          <a:prstGeom prst="rect">
            <a:avLst/>
          </a:prstGeom>
        </p:spPr>
        <p:txBody>
          <a:bodyPr/>
          <a:lstStyle>
            <a:lvl1pPr marL="228600" indent="-228600" algn="l" rtl="0" eaLnBrk="0" fontAlgn="base" hangingPunct="0">
              <a:spcBef>
                <a:spcPct val="50000"/>
              </a:spcBef>
              <a:spcAft>
                <a:spcPct val="0"/>
              </a:spcAft>
              <a:buClr>
                <a:srgbClr val="0790EC"/>
              </a:buClr>
              <a:buSzPct val="125000"/>
              <a:buFont typeface="Times" panose="02020603050405020304" pitchFamily="18" charset="0"/>
              <a:buChar char="•"/>
              <a:defRPr sz="2400">
                <a:solidFill>
                  <a:schemeClr val="tx1"/>
                </a:solidFill>
                <a:latin typeface="+mn-lt"/>
                <a:ea typeface="MS PGothic" panose="020B0600070205080204" pitchFamily="34" charset="-128"/>
                <a:cs typeface="ＭＳ Ｐゴシック" pitchFamily="-110" charset="-128"/>
              </a:defRPr>
            </a:lvl1pPr>
            <a:lvl2pPr marL="627063" indent="-284163" algn="l" rtl="0" eaLnBrk="0" fontAlgn="base" hangingPunct="0">
              <a:spcBef>
                <a:spcPct val="50000"/>
              </a:spcBef>
              <a:spcAft>
                <a:spcPct val="0"/>
              </a:spcAft>
              <a:buClr>
                <a:srgbClr val="0790EC"/>
              </a:buClr>
              <a:buSzPct val="130000"/>
              <a:buFont typeface="Times" panose="02020603050405020304" pitchFamily="18" charset="0"/>
              <a:buChar char="–"/>
              <a:defRPr sz="2000">
                <a:solidFill>
                  <a:schemeClr val="tx1"/>
                </a:solidFill>
                <a:latin typeface="+mn-lt"/>
                <a:ea typeface="MS PGothic" panose="020B0600070205080204" pitchFamily="34" charset="-128"/>
                <a:cs typeface="ＭＳ Ｐゴシック" charset="0"/>
              </a:defRPr>
            </a:lvl2pPr>
            <a:lvl3pPr marL="914400" indent="-173038"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3pPr>
            <a:lvl4pPr marL="1262063" indent="-233363"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4pPr>
            <a:lvl5pPr marL="1541463" indent="-165100" algn="l" rtl="0" eaLnBrk="0" fontAlgn="base" hangingPunct="0">
              <a:spcBef>
                <a:spcPct val="50000"/>
              </a:spcBef>
              <a:spcAft>
                <a:spcPct val="0"/>
              </a:spcAft>
              <a:buClr>
                <a:srgbClr val="0790EC"/>
              </a:buClr>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5pPr>
            <a:lvl6pPr marL="19986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24558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29130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33702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pPr marL="13970" indent="0">
              <a:lnSpc>
                <a:spcPct val="100000"/>
              </a:lnSpc>
              <a:spcBef>
                <a:spcPts val="645"/>
              </a:spcBef>
              <a:buNone/>
              <a:tabLst>
                <a:tab pos="548005" algn="l"/>
                <a:tab pos="548640" algn="l"/>
              </a:tabLst>
            </a:pPr>
            <a:r>
              <a:rPr lang="en-US" sz="1100" i="1" spc="-10">
                <a:latin typeface="Arial" panose="020B0604020202020204" pitchFamily="34" charset="0"/>
                <a:cs typeface="Arial" panose="020B0604020202020204" pitchFamily="34" charset="0"/>
              </a:rPr>
              <a:t>Cohort C agencies are d</a:t>
            </a:r>
            <a:r>
              <a:rPr lang="en-US" sz="1100" i="1" spc="-5">
                <a:latin typeface="Arial" panose="020B0604020202020204" pitchFamily="34" charset="0"/>
                <a:cs typeface="Arial" panose="020B0604020202020204" pitchFamily="34" charset="0"/>
              </a:rPr>
              <a:t>efined by agencies operating 24/7, field operations, limited access to technology today and WD ID/</a:t>
            </a:r>
            <a:r>
              <a:rPr lang="en-US" sz="1100" i="1" spc="-5" err="1">
                <a:latin typeface="Arial" panose="020B0604020202020204" pitchFamily="34" charset="0"/>
                <a:cs typeface="Arial" panose="020B0604020202020204" pitchFamily="34" charset="0"/>
              </a:rPr>
              <a:t>HCM</a:t>
            </a:r>
            <a:r>
              <a:rPr lang="en-US" sz="1100" i="1" spc="-5">
                <a:latin typeface="Arial" panose="020B0604020202020204" pitchFamily="34" charset="0"/>
                <a:cs typeface="Arial" panose="020B0604020202020204" pitchFamily="34" charset="0"/>
              </a:rPr>
              <a:t> FTE only.</a:t>
            </a:r>
            <a:endParaRPr lang="en-US" sz="1100" i="1">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0AF3D1E7-C2BD-4E67-9786-969654F3CEB8}"/>
              </a:ext>
            </a:extLst>
          </p:cNvPr>
          <p:cNvSpPr>
            <a:spLocks noGrp="1"/>
          </p:cNvSpPr>
          <p:nvPr>
            <p:ph type="title"/>
          </p:nvPr>
        </p:nvSpPr>
        <p:spPr/>
        <p:txBody>
          <a:bodyPr/>
          <a:lstStyle/>
          <a:p>
            <a:r>
              <a:rPr lang="en-US"/>
              <a:t>Cohort C Participation </a:t>
            </a:r>
          </a:p>
        </p:txBody>
      </p:sp>
    </p:spTree>
    <p:extLst>
      <p:ext uri="{BB962C8B-B14F-4D97-AF65-F5344CB8AC3E}">
        <p14:creationId xmlns:p14="http://schemas.microsoft.com/office/powerpoint/2010/main" val="2082078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EBEF4F-46D0-4AAC-945E-AF7E8552C73A}"/>
              </a:ext>
            </a:extLst>
          </p:cNvPr>
          <p:cNvSpPr/>
          <p:nvPr/>
        </p:nvSpPr>
        <p:spPr>
          <a:xfrm>
            <a:off x="50259" y="5283343"/>
            <a:ext cx="12091481" cy="1138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A330B-12DE-4EE4-810B-F9A867245953}"/>
              </a:ext>
            </a:extLst>
          </p:cNvPr>
          <p:cNvSpPr>
            <a:spLocks noGrp="1"/>
          </p:cNvSpPr>
          <p:nvPr>
            <p:ph type="title"/>
          </p:nvPr>
        </p:nvSpPr>
        <p:spPr/>
        <p:txBody>
          <a:bodyPr/>
          <a:lstStyle/>
          <a:p>
            <a:r>
              <a:rPr lang="en-US"/>
              <a:t>Engagement for Cohort C</a:t>
            </a:r>
          </a:p>
        </p:txBody>
      </p:sp>
      <p:sp>
        <p:nvSpPr>
          <p:cNvPr id="7" name="Rectangle 6">
            <a:extLst>
              <a:ext uri="{FF2B5EF4-FFF2-40B4-BE49-F238E27FC236}">
                <a16:creationId xmlns:a16="http://schemas.microsoft.com/office/drawing/2014/main" id="{9AAFD781-CB8A-49A8-AAC8-C16654EA9FFD}"/>
              </a:ext>
            </a:extLst>
          </p:cNvPr>
          <p:cNvSpPr/>
          <p:nvPr/>
        </p:nvSpPr>
        <p:spPr>
          <a:xfrm>
            <a:off x="1026270" y="2228270"/>
            <a:ext cx="6096000" cy="1600438"/>
          </a:xfrm>
          <a:prstGeom prst="rect">
            <a:avLst/>
          </a:prstGeom>
        </p:spPr>
        <p:txBody>
          <a:bodyPr lIns="91440" tIns="45720" rIns="91440" bIns="45720" anchor="t">
            <a:spAutoFit/>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Chief Medical Examiner Officer</a:t>
            </a:r>
            <a:endParaRPr lang="en-US"/>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Conservation Commission</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Emergency Management Dept. </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JD McCarty Center</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Turnpike Authority</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Veterans Affairs</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Water Resources Board</a:t>
            </a:r>
          </a:p>
        </p:txBody>
      </p:sp>
      <p:sp>
        <p:nvSpPr>
          <p:cNvPr id="15" name="Arc 9">
            <a:extLst>
              <a:ext uri="{FF2B5EF4-FFF2-40B4-BE49-F238E27FC236}">
                <a16:creationId xmlns:a16="http://schemas.microsoft.com/office/drawing/2014/main" id="{7C2191D0-0B61-4F34-882D-15535C51A851}"/>
              </a:ext>
            </a:extLst>
          </p:cNvPr>
          <p:cNvSpPr>
            <a:spLocks/>
          </p:cNvSpPr>
          <p:nvPr/>
        </p:nvSpPr>
        <p:spPr bwMode="auto">
          <a:xfrm>
            <a:off x="5567611" y="2531333"/>
            <a:ext cx="5593068" cy="283921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rgbClr val="44546A"/>
            </a:solidFill>
            <a:round/>
            <a:headEnd type="stealth" w="med" len="lg"/>
            <a:tailEnd type="none" w="sm" len="sm"/>
          </a:ln>
          <a:effectLst/>
        </p:spPr>
        <p:txBody>
          <a:bodyPr wrap="none" anchor="ctr"/>
          <a:lstStyle/>
          <a:p>
            <a:pPr fontAlgn="base">
              <a:spcBef>
                <a:spcPct val="0"/>
              </a:spcBef>
              <a:spcAft>
                <a:spcPct val="0"/>
              </a:spcAft>
            </a:pPr>
            <a:endParaRPr lang="en-US" sz="800">
              <a:solidFill>
                <a:srgbClr val="00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368AA5D-AA4D-4740-BD4A-A84813318C28}"/>
              </a:ext>
            </a:extLst>
          </p:cNvPr>
          <p:cNvSpPr txBox="1"/>
          <p:nvPr/>
        </p:nvSpPr>
        <p:spPr>
          <a:xfrm>
            <a:off x="5395042" y="4982985"/>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aware</a:t>
            </a:r>
          </a:p>
        </p:txBody>
      </p:sp>
      <p:sp>
        <p:nvSpPr>
          <p:cNvPr id="17" name="TextBox 16">
            <a:extLst>
              <a:ext uri="{FF2B5EF4-FFF2-40B4-BE49-F238E27FC236}">
                <a16:creationId xmlns:a16="http://schemas.microsoft.com/office/drawing/2014/main" id="{349C72C4-C4F6-4543-89B6-ECC4B39A41E3}"/>
              </a:ext>
            </a:extLst>
          </p:cNvPr>
          <p:cNvSpPr txBox="1"/>
          <p:nvPr/>
        </p:nvSpPr>
        <p:spPr>
          <a:xfrm>
            <a:off x="6655406" y="4736652"/>
            <a:ext cx="1535603"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understanding</a:t>
            </a:r>
          </a:p>
        </p:txBody>
      </p:sp>
      <p:sp>
        <p:nvSpPr>
          <p:cNvPr id="18" name="TextBox 17">
            <a:extLst>
              <a:ext uri="{FF2B5EF4-FFF2-40B4-BE49-F238E27FC236}">
                <a16:creationId xmlns:a16="http://schemas.microsoft.com/office/drawing/2014/main" id="{7281B6E2-957D-4ECF-9147-153496786033}"/>
              </a:ext>
            </a:extLst>
          </p:cNvPr>
          <p:cNvSpPr txBox="1"/>
          <p:nvPr/>
        </p:nvSpPr>
        <p:spPr>
          <a:xfrm>
            <a:off x="8031606" y="4320456"/>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buy-in</a:t>
            </a:r>
          </a:p>
        </p:txBody>
      </p:sp>
      <p:sp>
        <p:nvSpPr>
          <p:cNvPr id="19" name="TextBox 18">
            <a:extLst>
              <a:ext uri="{FF2B5EF4-FFF2-40B4-BE49-F238E27FC236}">
                <a16:creationId xmlns:a16="http://schemas.microsoft.com/office/drawing/2014/main" id="{04F8997C-C9CA-46FD-B854-8CDA691F7637}"/>
              </a:ext>
            </a:extLst>
          </p:cNvPr>
          <p:cNvSpPr txBox="1"/>
          <p:nvPr/>
        </p:nvSpPr>
        <p:spPr>
          <a:xfrm>
            <a:off x="8981436" y="3695480"/>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commitment</a:t>
            </a:r>
          </a:p>
        </p:txBody>
      </p:sp>
      <p:sp>
        <p:nvSpPr>
          <p:cNvPr id="20" name="TextBox 19">
            <a:extLst>
              <a:ext uri="{FF2B5EF4-FFF2-40B4-BE49-F238E27FC236}">
                <a16:creationId xmlns:a16="http://schemas.microsoft.com/office/drawing/2014/main" id="{4F8BAB5C-7275-4CC8-8B6D-EDFE463EA815}"/>
              </a:ext>
            </a:extLst>
          </p:cNvPr>
          <p:cNvSpPr txBox="1"/>
          <p:nvPr/>
        </p:nvSpPr>
        <p:spPr>
          <a:xfrm>
            <a:off x="9555818" y="2973117"/>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ownership</a:t>
            </a:r>
          </a:p>
        </p:txBody>
      </p:sp>
      <p:sp>
        <p:nvSpPr>
          <p:cNvPr id="21" name="Oval 20">
            <a:extLst>
              <a:ext uri="{FF2B5EF4-FFF2-40B4-BE49-F238E27FC236}">
                <a16:creationId xmlns:a16="http://schemas.microsoft.com/office/drawing/2014/main" id="{73007B12-360E-47EF-9825-E3BEB18AFCA8}"/>
              </a:ext>
            </a:extLst>
          </p:cNvPr>
          <p:cNvSpPr/>
          <p:nvPr/>
        </p:nvSpPr>
        <p:spPr>
          <a:xfrm>
            <a:off x="6689601" y="5113031"/>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C096A4F-45FE-4145-8C1B-4CC44E9B2366}"/>
              </a:ext>
            </a:extLst>
          </p:cNvPr>
          <p:cNvCxnSpPr/>
          <p:nvPr/>
        </p:nvCxnSpPr>
        <p:spPr>
          <a:xfrm>
            <a:off x="5557881" y="2023251"/>
            <a:ext cx="0" cy="3474720"/>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629EAAF1-1CB4-4915-ACB8-5217C4A5EC6E}"/>
              </a:ext>
            </a:extLst>
          </p:cNvPr>
          <p:cNvCxnSpPr>
            <a:cxnSpLocks/>
          </p:cNvCxnSpPr>
          <p:nvPr/>
        </p:nvCxnSpPr>
        <p:spPr>
          <a:xfrm flipH="1">
            <a:off x="5548153" y="5505125"/>
            <a:ext cx="6309360" cy="0"/>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24" name="Oval 23">
            <a:extLst>
              <a:ext uri="{FF2B5EF4-FFF2-40B4-BE49-F238E27FC236}">
                <a16:creationId xmlns:a16="http://schemas.microsoft.com/office/drawing/2014/main" id="{C4E98306-CE3F-46D4-B9CC-CC67454F0428}"/>
              </a:ext>
            </a:extLst>
          </p:cNvPr>
          <p:cNvSpPr/>
          <p:nvPr/>
        </p:nvSpPr>
        <p:spPr>
          <a:xfrm>
            <a:off x="8145294" y="4858776"/>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F41E9D3-73E6-44CA-9ACB-F0A020621A27}"/>
              </a:ext>
            </a:extLst>
          </p:cNvPr>
          <p:cNvSpPr/>
          <p:nvPr/>
        </p:nvSpPr>
        <p:spPr>
          <a:xfrm>
            <a:off x="9346380" y="4399415"/>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187B063-FB0A-4DDF-95E1-15B22A9EDF07}"/>
              </a:ext>
            </a:extLst>
          </p:cNvPr>
          <p:cNvSpPr/>
          <p:nvPr/>
        </p:nvSpPr>
        <p:spPr>
          <a:xfrm>
            <a:off x="10250159" y="3789342"/>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7348E16-ABD8-4973-B07B-17F0BE2D0F7D}"/>
              </a:ext>
            </a:extLst>
          </p:cNvPr>
          <p:cNvSpPr/>
          <p:nvPr/>
        </p:nvSpPr>
        <p:spPr>
          <a:xfrm>
            <a:off x="10902615" y="3021924"/>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3DD4377-F34C-4D9A-BE15-96E17775BA35}"/>
              </a:ext>
            </a:extLst>
          </p:cNvPr>
          <p:cNvSpPr txBox="1"/>
          <p:nvPr/>
        </p:nvSpPr>
        <p:spPr>
          <a:xfrm>
            <a:off x="5191607" y="2531334"/>
            <a:ext cx="400110" cy="2854727"/>
          </a:xfrm>
          <a:prstGeom prst="rect">
            <a:avLst/>
          </a:prstGeom>
          <a:noFill/>
        </p:spPr>
        <p:txBody>
          <a:bodyPr vert="vert270" wrap="square" rtlCol="0">
            <a:spAutoFit/>
          </a:bodyPr>
          <a:lstStyle/>
          <a:p>
            <a:r>
              <a:rPr lang="en-US" sz="1400">
                <a:solidFill>
                  <a:schemeClr val="bg2">
                    <a:lumMod val="10000"/>
                  </a:schemeClr>
                </a:solidFill>
                <a:latin typeface="Arial" panose="020B0604020202020204" pitchFamily="34" charset="0"/>
                <a:cs typeface="Arial" panose="020B0604020202020204" pitchFamily="34" charset="0"/>
              </a:rPr>
              <a:t>Degree of Commitment</a:t>
            </a:r>
          </a:p>
        </p:txBody>
      </p:sp>
      <p:sp>
        <p:nvSpPr>
          <p:cNvPr id="29" name="TextBox 28">
            <a:extLst>
              <a:ext uri="{FF2B5EF4-FFF2-40B4-BE49-F238E27FC236}">
                <a16:creationId xmlns:a16="http://schemas.microsoft.com/office/drawing/2014/main" id="{DFDB397C-23B0-49B1-8F06-F65CC1A5E889}"/>
              </a:ext>
            </a:extLst>
          </p:cNvPr>
          <p:cNvSpPr txBox="1"/>
          <p:nvPr/>
        </p:nvSpPr>
        <p:spPr>
          <a:xfrm>
            <a:off x="5548154" y="5544759"/>
            <a:ext cx="2883692" cy="307777"/>
          </a:xfrm>
          <a:prstGeom prst="rect">
            <a:avLst/>
          </a:prstGeom>
          <a:noFill/>
        </p:spPr>
        <p:txBody>
          <a:bodyPr vert="horz" wrap="square" rtlCol="0">
            <a:spAutoFit/>
          </a:bodyPr>
          <a:lstStyle/>
          <a:p>
            <a:r>
              <a:rPr lang="en-US" sz="1400">
                <a:solidFill>
                  <a:schemeClr val="bg2">
                    <a:lumMod val="10000"/>
                  </a:schemeClr>
                </a:solidFill>
                <a:latin typeface="Arial" panose="020B0604020202020204" pitchFamily="34" charset="0"/>
                <a:cs typeface="Arial" panose="020B0604020202020204" pitchFamily="34" charset="0"/>
              </a:rPr>
              <a:t>Time </a:t>
            </a:r>
          </a:p>
        </p:txBody>
      </p:sp>
      <p:sp>
        <p:nvSpPr>
          <p:cNvPr id="30" name="Rectangle 29">
            <a:extLst>
              <a:ext uri="{FF2B5EF4-FFF2-40B4-BE49-F238E27FC236}">
                <a16:creationId xmlns:a16="http://schemas.microsoft.com/office/drawing/2014/main" id="{3F42AB6D-42E7-43D3-AC0F-DFB511B43B48}"/>
              </a:ext>
            </a:extLst>
          </p:cNvPr>
          <p:cNvSpPr/>
          <p:nvPr/>
        </p:nvSpPr>
        <p:spPr>
          <a:xfrm>
            <a:off x="623776" y="1503679"/>
            <a:ext cx="10242698" cy="446276"/>
          </a:xfrm>
          <a:prstGeom prst="rect">
            <a:avLst/>
          </a:prstGeom>
        </p:spPr>
        <p:txBody>
          <a:bodyPr wrap="square">
            <a:spAutoFit/>
          </a:bodyPr>
          <a:lstStyle/>
          <a:p>
            <a:pPr marL="242570">
              <a:spcBef>
                <a:spcPts val="645"/>
              </a:spcBef>
              <a:tabLst>
                <a:tab pos="548005" algn="l"/>
                <a:tab pos="548640" algn="l"/>
              </a:tabLst>
            </a:pPr>
            <a:r>
              <a:rPr lang="en-US" sz="1100" i="1" spc="-10">
                <a:latin typeface="Arial" panose="020B0604020202020204" pitchFamily="34" charset="0"/>
                <a:cs typeface="Arial" panose="020B0604020202020204" pitchFamily="34" charset="0"/>
              </a:rPr>
              <a:t>Cohort C </a:t>
            </a:r>
            <a:r>
              <a:rPr lang="en-US" sz="1100" i="1" kern="0">
                <a:solidFill>
                  <a:srgbClr val="000000"/>
                </a:solidFill>
                <a:latin typeface="Arial" panose="020B0604020202020204" pitchFamily="34" charset="0"/>
                <a:cs typeface="Arial" panose="020B0604020202020204" pitchFamily="34" charset="0"/>
              </a:rPr>
              <a:t>is appropriately located along the engagement curve in comparison to the current project stage.</a:t>
            </a:r>
            <a:endParaRPr lang="en-US" sz="1200" i="1">
              <a:latin typeface="Arial"/>
              <a:cs typeface="Arial"/>
            </a:endParaRPr>
          </a:p>
          <a:p>
            <a:pPr marL="469265" marR="293370" lvl="1">
              <a:lnSpc>
                <a:spcPct val="100000"/>
              </a:lnSpc>
              <a:spcBef>
                <a:spcPts val="15"/>
              </a:spcBef>
              <a:buClr>
                <a:srgbClr val="000000"/>
              </a:buClr>
              <a:buSzPct val="125000"/>
              <a:tabLst>
                <a:tab pos="789305" algn="l"/>
                <a:tab pos="789940" algn="l"/>
              </a:tabLst>
            </a:pPr>
            <a:endParaRPr lang="en-US" sz="1200" i="1">
              <a:latin typeface="Arial"/>
              <a:cs typeface="Arial"/>
            </a:endParaRPr>
          </a:p>
        </p:txBody>
      </p:sp>
      <p:sp>
        <p:nvSpPr>
          <p:cNvPr id="3" name="Slide Number Placeholder 2">
            <a:extLst>
              <a:ext uri="{FF2B5EF4-FFF2-40B4-BE49-F238E27FC236}">
                <a16:creationId xmlns:a16="http://schemas.microsoft.com/office/drawing/2014/main" id="{1BA7F577-6CB8-413C-AB6E-977B0D9B4F71}"/>
              </a:ext>
            </a:extLst>
          </p:cNvPr>
          <p:cNvSpPr>
            <a:spLocks noGrp="1"/>
          </p:cNvSpPr>
          <p:nvPr>
            <p:ph type="sldNum" sz="quarter" idx="12"/>
          </p:nvPr>
        </p:nvSpPr>
        <p:spPr/>
        <p:txBody>
          <a:bodyPr/>
          <a:lstStyle/>
          <a:p>
            <a:fld id="{C461C2B1-3C3A-47B0-ABA3-58C593760B37}" type="slidenum">
              <a:rPr lang="en-US" smtClean="0"/>
              <a:pPr/>
              <a:t>45</a:t>
            </a:fld>
            <a:endParaRPr lang="en-US"/>
          </a:p>
        </p:txBody>
      </p:sp>
      <p:sp>
        <p:nvSpPr>
          <p:cNvPr id="31" name="Rectangle: Rounded Corners 30">
            <a:extLst>
              <a:ext uri="{FF2B5EF4-FFF2-40B4-BE49-F238E27FC236}">
                <a16:creationId xmlns:a16="http://schemas.microsoft.com/office/drawing/2014/main" id="{E7B73C1A-CC32-4D7D-9632-0B8E67FD388D}"/>
              </a:ext>
            </a:extLst>
          </p:cNvPr>
          <p:cNvSpPr/>
          <p:nvPr/>
        </p:nvSpPr>
        <p:spPr>
          <a:xfrm>
            <a:off x="11059007" y="4993239"/>
            <a:ext cx="457200" cy="365760"/>
          </a:xfrm>
          <a:prstGeom prst="roundRect">
            <a:avLst/>
          </a:prstGeom>
          <a:solidFill>
            <a:schemeClr val="accent4"/>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3.4</a:t>
            </a:r>
          </a:p>
        </p:txBody>
      </p:sp>
      <p:cxnSp>
        <p:nvCxnSpPr>
          <p:cNvPr id="33" name="Straight Connector 32">
            <a:extLst>
              <a:ext uri="{FF2B5EF4-FFF2-40B4-BE49-F238E27FC236}">
                <a16:creationId xmlns:a16="http://schemas.microsoft.com/office/drawing/2014/main" id="{008BA291-5551-4AC5-BBD9-ED9D7AF9F604}"/>
              </a:ext>
            </a:extLst>
          </p:cNvPr>
          <p:cNvCxnSpPr/>
          <p:nvPr/>
        </p:nvCxnSpPr>
        <p:spPr>
          <a:xfrm>
            <a:off x="623776" y="2124847"/>
            <a:ext cx="448056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154919B-33DF-4BFC-965A-B7CF8A8889DE}"/>
              </a:ext>
            </a:extLst>
          </p:cNvPr>
          <p:cNvSpPr txBox="1"/>
          <p:nvPr/>
        </p:nvSpPr>
        <p:spPr>
          <a:xfrm>
            <a:off x="1218042" y="1949846"/>
            <a:ext cx="3210879" cy="307777"/>
          </a:xfrm>
          <a:prstGeom prst="rect">
            <a:avLst/>
          </a:prstGeom>
          <a:solidFill>
            <a:schemeClr val="bg1"/>
          </a:solidFill>
        </p:spPr>
        <p:txBody>
          <a:bodyPr wrap="none" rtlCol="0">
            <a:spAutoFit/>
          </a:bodyPr>
          <a:lstStyle/>
          <a:p>
            <a:r>
              <a:rPr lang="en-US" sz="1400" b="1">
                <a:latin typeface="Arial" panose="020B0604020202020204" pitchFamily="34" charset="0"/>
                <a:cs typeface="Arial" panose="020B0604020202020204" pitchFamily="34" charset="0"/>
              </a:rPr>
              <a:t>Assessment Participating Agencies</a:t>
            </a:r>
          </a:p>
        </p:txBody>
      </p:sp>
      <p:grpSp>
        <p:nvGrpSpPr>
          <p:cNvPr id="46" name="Group 45">
            <a:extLst>
              <a:ext uri="{FF2B5EF4-FFF2-40B4-BE49-F238E27FC236}">
                <a16:creationId xmlns:a16="http://schemas.microsoft.com/office/drawing/2014/main" id="{91098C57-ED4D-421A-9A77-DE9A2CA01F00}"/>
              </a:ext>
            </a:extLst>
          </p:cNvPr>
          <p:cNvGrpSpPr/>
          <p:nvPr/>
        </p:nvGrpSpPr>
        <p:grpSpPr>
          <a:xfrm>
            <a:off x="5575058" y="6116316"/>
            <a:ext cx="3847331" cy="305581"/>
            <a:chOff x="2286001" y="6324600"/>
            <a:chExt cx="3847331" cy="305581"/>
          </a:xfrm>
        </p:grpSpPr>
        <p:sp>
          <p:nvSpPr>
            <p:cNvPr id="47" name="Rectangle 46">
              <a:extLst>
                <a:ext uri="{FF2B5EF4-FFF2-40B4-BE49-F238E27FC236}">
                  <a16:creationId xmlns:a16="http://schemas.microsoft.com/office/drawing/2014/main" id="{1CB6C475-3C88-4BBB-A1CF-A7949D42CD12}"/>
                </a:ext>
              </a:extLst>
            </p:cNvPr>
            <p:cNvSpPr/>
            <p:nvPr/>
          </p:nvSpPr>
          <p:spPr>
            <a:xfrm>
              <a:off x="2286001" y="6324600"/>
              <a:ext cx="3705349" cy="305581"/>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rgbClr val="FFFFFF"/>
                </a:solidFill>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333164F1-9F8A-4940-9BBA-3AEAA61AD5E3}"/>
                </a:ext>
              </a:extLst>
            </p:cNvPr>
            <p:cNvGrpSpPr/>
            <p:nvPr/>
          </p:nvGrpSpPr>
          <p:grpSpPr>
            <a:xfrm>
              <a:off x="2358110" y="6330774"/>
              <a:ext cx="1243108" cy="293232"/>
              <a:chOff x="2358110" y="6330774"/>
              <a:chExt cx="1243108" cy="293232"/>
            </a:xfrm>
          </p:grpSpPr>
          <p:sp>
            <p:nvSpPr>
              <p:cNvPr id="55" name="Rectangle 54">
                <a:extLst>
                  <a:ext uri="{FF2B5EF4-FFF2-40B4-BE49-F238E27FC236}">
                    <a16:creationId xmlns:a16="http://schemas.microsoft.com/office/drawing/2014/main" id="{0E0A3581-8BF6-4D5A-AAD9-D5F173214717}"/>
                  </a:ext>
                </a:extLst>
              </p:cNvPr>
              <p:cNvSpPr/>
              <p:nvPr/>
            </p:nvSpPr>
            <p:spPr>
              <a:xfrm>
                <a:off x="2510911" y="6330774"/>
                <a:ext cx="1090307"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Address</a:t>
                </a:r>
                <a:r>
                  <a:rPr lang="en-US" sz="700">
                    <a:solidFill>
                      <a:srgbClr val="000000"/>
                    </a:solidFill>
                    <a:latin typeface="Arial" panose="020B0604020202020204" pitchFamily="34" charset="0"/>
                    <a:cs typeface="Arial" panose="020B0604020202020204" pitchFamily="34" charset="0"/>
                  </a:rPr>
                  <a:t> (0.0 – 2.49)</a:t>
                </a:r>
              </a:p>
            </p:txBody>
          </p:sp>
          <p:sp>
            <p:nvSpPr>
              <p:cNvPr id="56" name="Oval 55">
                <a:extLst>
                  <a:ext uri="{FF2B5EF4-FFF2-40B4-BE49-F238E27FC236}">
                    <a16:creationId xmlns:a16="http://schemas.microsoft.com/office/drawing/2014/main" id="{D704CA97-C360-4982-BE84-051A9C49CFFE}"/>
                  </a:ext>
                </a:extLst>
              </p:cNvPr>
              <p:cNvSpPr/>
              <p:nvPr/>
            </p:nvSpPr>
            <p:spPr bwMode="auto">
              <a:xfrm>
                <a:off x="2358110" y="6383722"/>
                <a:ext cx="201168" cy="201168"/>
              </a:xfrm>
              <a:prstGeom prst="ellipse">
                <a:avLst/>
              </a:prstGeom>
              <a:solidFill>
                <a:srgbClr val="DA7C3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DD2CADCF-C101-4C39-9CC9-3DC426C31F94}"/>
                </a:ext>
              </a:extLst>
            </p:cNvPr>
            <p:cNvGrpSpPr/>
            <p:nvPr/>
          </p:nvGrpSpPr>
          <p:grpSpPr>
            <a:xfrm>
              <a:off x="3654882" y="6330774"/>
              <a:ext cx="1279257" cy="293232"/>
              <a:chOff x="3543445" y="6330774"/>
              <a:chExt cx="1279257" cy="293232"/>
            </a:xfrm>
          </p:grpSpPr>
          <p:sp>
            <p:nvSpPr>
              <p:cNvPr id="53" name="Rectangle 52">
                <a:extLst>
                  <a:ext uri="{FF2B5EF4-FFF2-40B4-BE49-F238E27FC236}">
                    <a16:creationId xmlns:a16="http://schemas.microsoft.com/office/drawing/2014/main" id="{5D3A0DBF-7696-4BC7-9248-8FEDC98452C9}"/>
                  </a:ext>
                </a:extLst>
              </p:cNvPr>
              <p:cNvSpPr/>
              <p:nvPr/>
            </p:nvSpPr>
            <p:spPr>
              <a:xfrm>
                <a:off x="3724803" y="6330774"/>
                <a:ext cx="109789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Monitor </a:t>
                </a:r>
                <a:r>
                  <a:rPr lang="en-US" sz="700">
                    <a:solidFill>
                      <a:srgbClr val="000000"/>
                    </a:solidFill>
                    <a:latin typeface="Arial" panose="020B0604020202020204" pitchFamily="34" charset="0"/>
                    <a:cs typeface="Arial" panose="020B0604020202020204" pitchFamily="34" charset="0"/>
                  </a:rPr>
                  <a:t>(2.5 – 3.99)</a:t>
                </a:r>
              </a:p>
            </p:txBody>
          </p:sp>
          <p:sp>
            <p:nvSpPr>
              <p:cNvPr id="54" name="Oval 53">
                <a:extLst>
                  <a:ext uri="{FF2B5EF4-FFF2-40B4-BE49-F238E27FC236}">
                    <a16:creationId xmlns:a16="http://schemas.microsoft.com/office/drawing/2014/main" id="{DF63B3E7-29E0-4D94-BF3F-9DB935179D1A}"/>
                  </a:ext>
                </a:extLst>
              </p:cNvPr>
              <p:cNvSpPr/>
              <p:nvPr/>
            </p:nvSpPr>
            <p:spPr bwMode="auto">
              <a:xfrm>
                <a:off x="3543445" y="6383722"/>
                <a:ext cx="201168" cy="201168"/>
              </a:xfrm>
              <a:prstGeom prst="ellipse">
                <a:avLst/>
              </a:prstGeom>
              <a:solidFill>
                <a:schemeClr val="accent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50" name="Group 49">
              <a:extLst>
                <a:ext uri="{FF2B5EF4-FFF2-40B4-BE49-F238E27FC236}">
                  <a16:creationId xmlns:a16="http://schemas.microsoft.com/office/drawing/2014/main" id="{13157B62-D1A2-408B-AC76-57A6E0FD0550}"/>
                </a:ext>
              </a:extLst>
            </p:cNvPr>
            <p:cNvGrpSpPr/>
            <p:nvPr/>
          </p:nvGrpSpPr>
          <p:grpSpPr>
            <a:xfrm>
              <a:off x="4950833" y="6330774"/>
              <a:ext cx="1182499" cy="293232"/>
              <a:chOff x="4950833" y="6330774"/>
              <a:chExt cx="1182499" cy="293232"/>
            </a:xfrm>
          </p:grpSpPr>
          <p:sp>
            <p:nvSpPr>
              <p:cNvPr id="51" name="Rectangle 50">
                <a:extLst>
                  <a:ext uri="{FF2B5EF4-FFF2-40B4-BE49-F238E27FC236}">
                    <a16:creationId xmlns:a16="http://schemas.microsoft.com/office/drawing/2014/main" id="{78AEB706-77E2-4AFB-AE47-E25C300D4B55}"/>
                  </a:ext>
                </a:extLst>
              </p:cNvPr>
              <p:cNvSpPr/>
              <p:nvPr/>
            </p:nvSpPr>
            <p:spPr>
              <a:xfrm>
                <a:off x="5135943" y="6330774"/>
                <a:ext cx="99738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Ready</a:t>
                </a:r>
                <a:r>
                  <a:rPr lang="en-US" sz="700">
                    <a:solidFill>
                      <a:srgbClr val="000000"/>
                    </a:solidFill>
                    <a:latin typeface="Arial" panose="020B0604020202020204" pitchFamily="34" charset="0"/>
                    <a:cs typeface="Arial" panose="020B0604020202020204" pitchFamily="34" charset="0"/>
                  </a:rPr>
                  <a:t> (4.0 – 5.0)</a:t>
                </a:r>
              </a:p>
            </p:txBody>
          </p:sp>
          <p:sp>
            <p:nvSpPr>
              <p:cNvPr id="52" name="Oval 51">
                <a:extLst>
                  <a:ext uri="{FF2B5EF4-FFF2-40B4-BE49-F238E27FC236}">
                    <a16:creationId xmlns:a16="http://schemas.microsoft.com/office/drawing/2014/main" id="{BD5FD1EB-2036-4CE7-A415-EF9AF1EA1335}"/>
                  </a:ext>
                </a:extLst>
              </p:cNvPr>
              <p:cNvSpPr/>
              <p:nvPr/>
            </p:nvSpPr>
            <p:spPr bwMode="auto">
              <a:xfrm>
                <a:off x="4950833" y="6383722"/>
                <a:ext cx="201168" cy="201168"/>
              </a:xfrm>
              <a:prstGeom prst="ellipse">
                <a:avLst/>
              </a:prstGeom>
              <a:solidFill>
                <a:srgbClr val="5BCC3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913728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a:extLst>
              <a:ext uri="{FF2B5EF4-FFF2-40B4-BE49-F238E27FC236}">
                <a16:creationId xmlns:a16="http://schemas.microsoft.com/office/drawing/2014/main" id="{F0ABA2D6-5827-47E2-8322-924093AE8513}"/>
              </a:ext>
            </a:extLst>
          </p:cNvPr>
          <p:cNvSpPr>
            <a:spLocks noGrp="1"/>
          </p:cNvSpPr>
          <p:nvPr>
            <p:ph type="sldNum" sz="quarter" idx="12"/>
          </p:nvPr>
        </p:nvSpPr>
        <p:spPr/>
        <p:txBody>
          <a:bodyPr/>
          <a:lstStyle/>
          <a:p>
            <a:fld id="{C461C2B1-3C3A-47B0-ABA3-58C593760B37}" type="slidenum">
              <a:rPr lang="en-US" smtClean="0">
                <a:latin typeface="Arial" panose="020B0604020202020204" pitchFamily="34" charset="0"/>
                <a:cs typeface="Arial" panose="020B0604020202020204" pitchFamily="34" charset="0"/>
              </a:rPr>
              <a:pPr/>
              <a:t>46</a:t>
            </a:fld>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64A42BB-55AD-40F0-968D-7E185D79672D}"/>
              </a:ext>
            </a:extLst>
          </p:cNvPr>
          <p:cNvSpPr/>
          <p:nvPr/>
        </p:nvSpPr>
        <p:spPr>
          <a:xfrm>
            <a:off x="0" y="5386192"/>
            <a:ext cx="12192000" cy="1106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hart 22">
            <a:extLst>
              <a:ext uri="{FF2B5EF4-FFF2-40B4-BE49-F238E27FC236}">
                <a16:creationId xmlns:a16="http://schemas.microsoft.com/office/drawing/2014/main" id="{88F0C524-BD81-47DB-BFF3-36842B1258A6}"/>
              </a:ext>
            </a:extLst>
          </p:cNvPr>
          <p:cNvGraphicFramePr/>
          <p:nvPr/>
        </p:nvGraphicFramePr>
        <p:xfrm>
          <a:off x="142043" y="1961400"/>
          <a:ext cx="11907914" cy="45314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2">
            <a:extLst>
              <a:ext uri="{FF2B5EF4-FFF2-40B4-BE49-F238E27FC236}">
                <a16:creationId xmlns:a16="http://schemas.microsoft.com/office/drawing/2014/main" id="{518EE3A2-2438-4B63-90A8-15D6B3C455E3}"/>
              </a:ext>
            </a:extLst>
          </p:cNvPr>
          <p:cNvSpPr txBox="1">
            <a:spLocks/>
          </p:cNvSpPr>
          <p:nvPr/>
        </p:nvSpPr>
        <p:spPr>
          <a:xfrm>
            <a:off x="914560" y="1422936"/>
            <a:ext cx="10362880" cy="475488"/>
          </a:xfrm>
          <a:prstGeom prst="rect">
            <a:avLst/>
          </a:prstGeom>
        </p:spPr>
        <p:txBody>
          <a:bodyPr/>
          <a:lstStyle>
            <a:lvl1pPr marL="228600" indent="-228600" algn="l" rtl="0" eaLnBrk="0" fontAlgn="base" hangingPunct="0">
              <a:spcBef>
                <a:spcPct val="50000"/>
              </a:spcBef>
              <a:spcAft>
                <a:spcPct val="0"/>
              </a:spcAft>
              <a:buClr>
                <a:srgbClr val="0790EC"/>
              </a:buClr>
              <a:buSzPct val="125000"/>
              <a:buFont typeface="Times" panose="02020603050405020304" pitchFamily="18" charset="0"/>
              <a:buChar char="•"/>
              <a:defRPr sz="2400">
                <a:solidFill>
                  <a:schemeClr val="tx1"/>
                </a:solidFill>
                <a:latin typeface="+mn-lt"/>
                <a:ea typeface="MS PGothic" panose="020B0600070205080204" pitchFamily="34" charset="-128"/>
                <a:cs typeface="ＭＳ Ｐゴシック" pitchFamily="-110" charset="-128"/>
              </a:defRPr>
            </a:lvl1pPr>
            <a:lvl2pPr marL="627063" indent="-284163" algn="l" rtl="0" eaLnBrk="0" fontAlgn="base" hangingPunct="0">
              <a:spcBef>
                <a:spcPct val="50000"/>
              </a:spcBef>
              <a:spcAft>
                <a:spcPct val="0"/>
              </a:spcAft>
              <a:buClr>
                <a:srgbClr val="0790EC"/>
              </a:buClr>
              <a:buSzPct val="130000"/>
              <a:buFont typeface="Times" panose="02020603050405020304" pitchFamily="18" charset="0"/>
              <a:buChar char="–"/>
              <a:defRPr sz="2000">
                <a:solidFill>
                  <a:schemeClr val="tx1"/>
                </a:solidFill>
                <a:latin typeface="+mn-lt"/>
                <a:ea typeface="MS PGothic" panose="020B0600070205080204" pitchFamily="34" charset="-128"/>
                <a:cs typeface="ＭＳ Ｐゴシック" charset="0"/>
              </a:defRPr>
            </a:lvl2pPr>
            <a:lvl3pPr marL="914400" indent="-173038"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3pPr>
            <a:lvl4pPr marL="1262063" indent="-233363"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4pPr>
            <a:lvl5pPr marL="1541463" indent="-165100" algn="l" rtl="0" eaLnBrk="0" fontAlgn="base" hangingPunct="0">
              <a:spcBef>
                <a:spcPct val="50000"/>
              </a:spcBef>
              <a:spcAft>
                <a:spcPct val="0"/>
              </a:spcAft>
              <a:buClr>
                <a:srgbClr val="0790EC"/>
              </a:buClr>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5pPr>
            <a:lvl6pPr marL="19986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24558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29130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33702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pPr marL="13970" indent="0">
              <a:lnSpc>
                <a:spcPct val="100000"/>
              </a:lnSpc>
              <a:spcBef>
                <a:spcPts val="645"/>
              </a:spcBef>
              <a:buNone/>
              <a:tabLst>
                <a:tab pos="548005" algn="l"/>
                <a:tab pos="548640" algn="l"/>
              </a:tabLst>
            </a:pPr>
            <a:r>
              <a:rPr lang="en-US" sz="1100" i="1" spc="-10">
                <a:latin typeface="Arial" panose="020B0604020202020204" pitchFamily="34" charset="0"/>
                <a:cs typeface="Arial" panose="020B0604020202020204" pitchFamily="34" charset="0"/>
              </a:rPr>
              <a:t>Cohort D agencies are d</a:t>
            </a:r>
            <a:r>
              <a:rPr lang="en-US" sz="1100" i="1" spc="-5">
                <a:latin typeface="Arial" panose="020B0604020202020204" pitchFamily="34" charset="0"/>
                <a:cs typeface="Arial" panose="020B0604020202020204" pitchFamily="34" charset="0"/>
              </a:rPr>
              <a:t>efined by agencies with less than 50 employees, and small agencies utilizing Shared Services and includes office workers.</a:t>
            </a:r>
            <a:endParaRPr lang="en-US" sz="1200" i="1">
              <a:latin typeface="Arial"/>
              <a:cs typeface="Arial"/>
            </a:endParaRPr>
          </a:p>
        </p:txBody>
      </p:sp>
      <p:sp>
        <p:nvSpPr>
          <p:cNvPr id="4" name="Title 3">
            <a:extLst>
              <a:ext uri="{FF2B5EF4-FFF2-40B4-BE49-F238E27FC236}">
                <a16:creationId xmlns:a16="http://schemas.microsoft.com/office/drawing/2014/main" id="{0AF3D1E7-C2BD-4E67-9786-969654F3CEB8}"/>
              </a:ext>
            </a:extLst>
          </p:cNvPr>
          <p:cNvSpPr>
            <a:spLocks noGrp="1"/>
          </p:cNvSpPr>
          <p:nvPr>
            <p:ph type="title"/>
          </p:nvPr>
        </p:nvSpPr>
        <p:spPr/>
        <p:txBody>
          <a:bodyPr/>
          <a:lstStyle/>
          <a:p>
            <a:r>
              <a:rPr lang="en-US"/>
              <a:t>Cohort D Participation </a:t>
            </a:r>
          </a:p>
        </p:txBody>
      </p:sp>
    </p:spTree>
    <p:extLst>
      <p:ext uri="{BB962C8B-B14F-4D97-AF65-F5344CB8AC3E}">
        <p14:creationId xmlns:p14="http://schemas.microsoft.com/office/powerpoint/2010/main" val="2561864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402983-41E4-4B47-AF85-CEE5D2A0CB64}"/>
              </a:ext>
            </a:extLst>
          </p:cNvPr>
          <p:cNvSpPr/>
          <p:nvPr/>
        </p:nvSpPr>
        <p:spPr>
          <a:xfrm>
            <a:off x="50259" y="5283343"/>
            <a:ext cx="12091481" cy="1138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A330B-12DE-4EE4-810B-F9A867245953}"/>
              </a:ext>
            </a:extLst>
          </p:cNvPr>
          <p:cNvSpPr>
            <a:spLocks noGrp="1"/>
          </p:cNvSpPr>
          <p:nvPr>
            <p:ph type="title"/>
          </p:nvPr>
        </p:nvSpPr>
        <p:spPr/>
        <p:txBody>
          <a:bodyPr/>
          <a:lstStyle/>
          <a:p>
            <a:r>
              <a:rPr lang="en-US"/>
              <a:t>Engagement for Cohort D</a:t>
            </a:r>
          </a:p>
        </p:txBody>
      </p:sp>
      <p:sp>
        <p:nvSpPr>
          <p:cNvPr id="7" name="Rectangle 6">
            <a:extLst>
              <a:ext uri="{FF2B5EF4-FFF2-40B4-BE49-F238E27FC236}">
                <a16:creationId xmlns:a16="http://schemas.microsoft.com/office/drawing/2014/main" id="{8FDC5AEB-9E15-4EFD-B594-1669644C57F7}"/>
              </a:ext>
            </a:extLst>
          </p:cNvPr>
          <p:cNvSpPr/>
          <p:nvPr/>
        </p:nvSpPr>
        <p:spPr>
          <a:xfrm>
            <a:off x="635142" y="2168084"/>
            <a:ext cx="4150379" cy="5378311"/>
          </a:xfrm>
          <a:prstGeom prst="rect">
            <a:avLst/>
          </a:prstGeom>
        </p:spPr>
        <p:txBody>
          <a:bodyPr wrap="square" lIns="91440" tIns="45720" rIns="91440" bIns="45720" numCol="2" anchor="t">
            <a:spAutoFit/>
          </a:bodyPr>
          <a:lstStyle/>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Accountancy Board</a:t>
            </a:r>
            <a:endParaRPr lang="en-US" sz="1100"/>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Aeronautics Commission</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Alcoholic Bev. Laws Enforce (ABLE)</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Architects Board</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Arts Council</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Banking Dept. </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Behavioral Health License Board</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Center for Advancement of Science/Tech</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Commission on Children and Youth</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Commissioners of the Land Office</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Consumer Credit Commission</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Law Enforcement &amp; Training Council</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Education Department</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Election Board</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Firefighters Pension &amp; Retirement</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Horse Racing Commission</a:t>
            </a:r>
          </a:p>
          <a:p>
            <a:pPr marL="171450" indent="-171450">
              <a:buFont typeface="Arial" panose="020B0604020202020204" pitchFamily="34" charset="0"/>
              <a:buChar char="•"/>
            </a:pPr>
            <a:r>
              <a:rPr lang="en-US" sz="1100">
                <a:latin typeface="Arial"/>
                <a:cs typeface="Arial"/>
              </a:rPr>
              <a:t>Law Enforcement Retirement </a:t>
            </a:r>
          </a:p>
          <a:p>
            <a:pPr marL="171450" indent="-171450">
              <a:buFont typeface="Arial" panose="020B0604020202020204" pitchFamily="34" charset="0"/>
              <a:buChar char="•"/>
            </a:pPr>
            <a:endParaRPr lang="en-US" sz="1100">
              <a:latin typeface="Arial"/>
              <a:cs typeface="Arial"/>
            </a:endParaRPr>
          </a:p>
          <a:p>
            <a:pPr marL="171450" indent="-171450">
              <a:buFont typeface="Arial" panose="020B0604020202020204" pitchFamily="34" charset="0"/>
              <a:buChar char="•"/>
            </a:pPr>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Legislative Services Bureau</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Libraries Dept. </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Lottery Commission</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LP Gas Res, </a:t>
            </a:r>
            <a:r>
              <a:rPr lang="en-US" sz="1100" err="1">
                <a:latin typeface="Arial" panose="020B0604020202020204" pitchFamily="34" charset="0"/>
                <a:cs typeface="Arial" panose="020B0604020202020204" pitchFamily="34" charset="0"/>
              </a:rPr>
              <a:t>Mrkt</a:t>
            </a:r>
            <a:r>
              <a:rPr lang="en-US" sz="1100">
                <a:latin typeface="Arial" panose="020B0604020202020204" pitchFamily="34" charset="0"/>
                <a:cs typeface="Arial" panose="020B0604020202020204" pitchFamily="34" charset="0"/>
              </a:rPr>
              <a:t>. &amp; Safety Commission</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Medical Licensure &amp; Supervision Board</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Mines Dept. </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Multiple Injury Trust Fund</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Nursing Board</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Osteopathic Examiners Board</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Pardon and Parole Board</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Pharmacy Board</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Physician Manpower Training</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Police Pension and Retirement Board</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School of Science and Math </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Securities Department</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State Fire Marshal</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Teachers Retirement System</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Used Motor Vehicles and Parts</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Workers Comp Commission</a:t>
            </a:r>
          </a:p>
        </p:txBody>
      </p:sp>
      <p:sp>
        <p:nvSpPr>
          <p:cNvPr id="15" name="Arc 9">
            <a:extLst>
              <a:ext uri="{FF2B5EF4-FFF2-40B4-BE49-F238E27FC236}">
                <a16:creationId xmlns:a16="http://schemas.microsoft.com/office/drawing/2014/main" id="{B1790B70-FDF9-4A57-BBA0-A8ED628DF9F6}"/>
              </a:ext>
            </a:extLst>
          </p:cNvPr>
          <p:cNvSpPr>
            <a:spLocks/>
          </p:cNvSpPr>
          <p:nvPr/>
        </p:nvSpPr>
        <p:spPr bwMode="auto">
          <a:xfrm>
            <a:off x="5567611" y="2531333"/>
            <a:ext cx="5593068" cy="283921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rgbClr val="44546A"/>
            </a:solidFill>
            <a:round/>
            <a:headEnd type="stealth" w="med" len="lg"/>
            <a:tailEnd type="none" w="sm" len="sm"/>
          </a:ln>
          <a:effectLst/>
        </p:spPr>
        <p:txBody>
          <a:bodyPr wrap="none" anchor="ctr"/>
          <a:lstStyle/>
          <a:p>
            <a:pPr fontAlgn="base">
              <a:spcBef>
                <a:spcPct val="0"/>
              </a:spcBef>
              <a:spcAft>
                <a:spcPct val="0"/>
              </a:spcAft>
            </a:pPr>
            <a:endParaRPr lang="en-US" sz="800">
              <a:solidFill>
                <a:srgbClr val="00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56D84CA-0ABD-4BB2-B0EF-3113D5299E8B}"/>
              </a:ext>
            </a:extLst>
          </p:cNvPr>
          <p:cNvSpPr txBox="1"/>
          <p:nvPr/>
        </p:nvSpPr>
        <p:spPr>
          <a:xfrm>
            <a:off x="5395042" y="4982985"/>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aware</a:t>
            </a:r>
          </a:p>
        </p:txBody>
      </p:sp>
      <p:sp>
        <p:nvSpPr>
          <p:cNvPr id="17" name="TextBox 16">
            <a:extLst>
              <a:ext uri="{FF2B5EF4-FFF2-40B4-BE49-F238E27FC236}">
                <a16:creationId xmlns:a16="http://schemas.microsoft.com/office/drawing/2014/main" id="{AC209C1B-5136-4BD7-978B-C7460DEB2F85}"/>
              </a:ext>
            </a:extLst>
          </p:cNvPr>
          <p:cNvSpPr txBox="1"/>
          <p:nvPr/>
        </p:nvSpPr>
        <p:spPr>
          <a:xfrm>
            <a:off x="6655406" y="4736652"/>
            <a:ext cx="1535603"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understanding</a:t>
            </a:r>
          </a:p>
        </p:txBody>
      </p:sp>
      <p:sp>
        <p:nvSpPr>
          <p:cNvPr id="18" name="TextBox 17">
            <a:extLst>
              <a:ext uri="{FF2B5EF4-FFF2-40B4-BE49-F238E27FC236}">
                <a16:creationId xmlns:a16="http://schemas.microsoft.com/office/drawing/2014/main" id="{0C0B1475-ACC2-4916-AAB1-F43B3F35B787}"/>
              </a:ext>
            </a:extLst>
          </p:cNvPr>
          <p:cNvSpPr txBox="1"/>
          <p:nvPr/>
        </p:nvSpPr>
        <p:spPr>
          <a:xfrm>
            <a:off x="8031606" y="4320456"/>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buy-in</a:t>
            </a:r>
          </a:p>
        </p:txBody>
      </p:sp>
      <p:sp>
        <p:nvSpPr>
          <p:cNvPr id="19" name="TextBox 18">
            <a:extLst>
              <a:ext uri="{FF2B5EF4-FFF2-40B4-BE49-F238E27FC236}">
                <a16:creationId xmlns:a16="http://schemas.microsoft.com/office/drawing/2014/main" id="{F728A47A-1216-4496-B075-5CCAA8DB257C}"/>
              </a:ext>
            </a:extLst>
          </p:cNvPr>
          <p:cNvSpPr txBox="1"/>
          <p:nvPr/>
        </p:nvSpPr>
        <p:spPr>
          <a:xfrm>
            <a:off x="8981436" y="3695480"/>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commitment</a:t>
            </a:r>
          </a:p>
        </p:txBody>
      </p:sp>
      <p:sp>
        <p:nvSpPr>
          <p:cNvPr id="20" name="TextBox 19">
            <a:extLst>
              <a:ext uri="{FF2B5EF4-FFF2-40B4-BE49-F238E27FC236}">
                <a16:creationId xmlns:a16="http://schemas.microsoft.com/office/drawing/2014/main" id="{405E9847-E0FD-43BD-869F-D27EEE72D1CE}"/>
              </a:ext>
            </a:extLst>
          </p:cNvPr>
          <p:cNvSpPr txBox="1"/>
          <p:nvPr/>
        </p:nvSpPr>
        <p:spPr>
          <a:xfrm>
            <a:off x="9555818" y="2973117"/>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ownership</a:t>
            </a:r>
          </a:p>
        </p:txBody>
      </p:sp>
      <p:sp>
        <p:nvSpPr>
          <p:cNvPr id="21" name="Oval 20">
            <a:extLst>
              <a:ext uri="{FF2B5EF4-FFF2-40B4-BE49-F238E27FC236}">
                <a16:creationId xmlns:a16="http://schemas.microsoft.com/office/drawing/2014/main" id="{963ED534-7CC9-4B49-B6CB-0A4C9A47D3DF}"/>
              </a:ext>
            </a:extLst>
          </p:cNvPr>
          <p:cNvSpPr/>
          <p:nvPr/>
        </p:nvSpPr>
        <p:spPr>
          <a:xfrm>
            <a:off x="6689601" y="5113031"/>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9BE9906A-93FC-49F5-81C1-C111DD545A68}"/>
              </a:ext>
            </a:extLst>
          </p:cNvPr>
          <p:cNvCxnSpPr/>
          <p:nvPr/>
        </p:nvCxnSpPr>
        <p:spPr>
          <a:xfrm>
            <a:off x="5557881" y="2023251"/>
            <a:ext cx="0" cy="3474720"/>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53C52AE7-8792-4EC6-A20D-4F5CC8065334}"/>
              </a:ext>
            </a:extLst>
          </p:cNvPr>
          <p:cNvCxnSpPr>
            <a:cxnSpLocks/>
          </p:cNvCxnSpPr>
          <p:nvPr/>
        </p:nvCxnSpPr>
        <p:spPr>
          <a:xfrm flipH="1">
            <a:off x="5548153" y="5505125"/>
            <a:ext cx="6309360" cy="0"/>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24" name="Oval 23">
            <a:extLst>
              <a:ext uri="{FF2B5EF4-FFF2-40B4-BE49-F238E27FC236}">
                <a16:creationId xmlns:a16="http://schemas.microsoft.com/office/drawing/2014/main" id="{7715BF2A-48F4-44D6-A6A7-259ED7FACFB0}"/>
              </a:ext>
            </a:extLst>
          </p:cNvPr>
          <p:cNvSpPr/>
          <p:nvPr/>
        </p:nvSpPr>
        <p:spPr>
          <a:xfrm>
            <a:off x="8145294" y="4858776"/>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7282CC2-618E-454D-AA80-09F152CBF317}"/>
              </a:ext>
            </a:extLst>
          </p:cNvPr>
          <p:cNvSpPr/>
          <p:nvPr/>
        </p:nvSpPr>
        <p:spPr>
          <a:xfrm>
            <a:off x="9346380" y="4399415"/>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5CB7442-10AF-4241-A75F-C69EE232B58C}"/>
              </a:ext>
            </a:extLst>
          </p:cNvPr>
          <p:cNvSpPr/>
          <p:nvPr/>
        </p:nvSpPr>
        <p:spPr>
          <a:xfrm>
            <a:off x="10250159" y="3789342"/>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1275415-DB68-4A6D-B21A-969C8D3E4B16}"/>
              </a:ext>
            </a:extLst>
          </p:cNvPr>
          <p:cNvSpPr/>
          <p:nvPr/>
        </p:nvSpPr>
        <p:spPr>
          <a:xfrm>
            <a:off x="10902615" y="3021924"/>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8274866-A1ED-41F6-99F8-C543F391C89B}"/>
              </a:ext>
            </a:extLst>
          </p:cNvPr>
          <p:cNvSpPr txBox="1"/>
          <p:nvPr/>
        </p:nvSpPr>
        <p:spPr>
          <a:xfrm>
            <a:off x="5191607" y="2531334"/>
            <a:ext cx="400110" cy="2854727"/>
          </a:xfrm>
          <a:prstGeom prst="rect">
            <a:avLst/>
          </a:prstGeom>
          <a:noFill/>
        </p:spPr>
        <p:txBody>
          <a:bodyPr vert="vert270" wrap="square" rtlCol="0">
            <a:spAutoFit/>
          </a:bodyPr>
          <a:lstStyle/>
          <a:p>
            <a:r>
              <a:rPr lang="en-US" sz="1400">
                <a:solidFill>
                  <a:schemeClr val="bg2">
                    <a:lumMod val="10000"/>
                  </a:schemeClr>
                </a:solidFill>
                <a:latin typeface="Arial" panose="020B0604020202020204" pitchFamily="34" charset="0"/>
                <a:cs typeface="Arial" panose="020B0604020202020204" pitchFamily="34" charset="0"/>
              </a:rPr>
              <a:t>Degree of Commitment</a:t>
            </a:r>
          </a:p>
        </p:txBody>
      </p:sp>
      <p:sp>
        <p:nvSpPr>
          <p:cNvPr id="29" name="TextBox 28">
            <a:extLst>
              <a:ext uri="{FF2B5EF4-FFF2-40B4-BE49-F238E27FC236}">
                <a16:creationId xmlns:a16="http://schemas.microsoft.com/office/drawing/2014/main" id="{8823F5FB-2A62-4ABC-BE00-86849013F4FB}"/>
              </a:ext>
            </a:extLst>
          </p:cNvPr>
          <p:cNvSpPr txBox="1"/>
          <p:nvPr/>
        </p:nvSpPr>
        <p:spPr>
          <a:xfrm>
            <a:off x="5548154" y="5544759"/>
            <a:ext cx="2883692" cy="307777"/>
          </a:xfrm>
          <a:prstGeom prst="rect">
            <a:avLst/>
          </a:prstGeom>
          <a:noFill/>
        </p:spPr>
        <p:txBody>
          <a:bodyPr vert="horz" wrap="square" rtlCol="0">
            <a:spAutoFit/>
          </a:bodyPr>
          <a:lstStyle/>
          <a:p>
            <a:r>
              <a:rPr lang="en-US" sz="1400">
                <a:solidFill>
                  <a:schemeClr val="bg2">
                    <a:lumMod val="10000"/>
                  </a:schemeClr>
                </a:solidFill>
                <a:latin typeface="Arial" panose="020B0604020202020204" pitchFamily="34" charset="0"/>
                <a:cs typeface="Arial" panose="020B0604020202020204" pitchFamily="34" charset="0"/>
              </a:rPr>
              <a:t>Time </a:t>
            </a:r>
          </a:p>
        </p:txBody>
      </p:sp>
      <p:sp>
        <p:nvSpPr>
          <p:cNvPr id="31" name="Rectangle 30">
            <a:extLst>
              <a:ext uri="{FF2B5EF4-FFF2-40B4-BE49-F238E27FC236}">
                <a16:creationId xmlns:a16="http://schemas.microsoft.com/office/drawing/2014/main" id="{EF44D311-6899-4527-98AE-B84C3B51E0D0}"/>
              </a:ext>
            </a:extLst>
          </p:cNvPr>
          <p:cNvSpPr/>
          <p:nvPr/>
        </p:nvSpPr>
        <p:spPr>
          <a:xfrm>
            <a:off x="623776" y="1503679"/>
            <a:ext cx="10242698" cy="261610"/>
          </a:xfrm>
          <a:prstGeom prst="rect">
            <a:avLst/>
          </a:prstGeom>
        </p:spPr>
        <p:txBody>
          <a:bodyPr wrap="square">
            <a:spAutoFit/>
          </a:bodyPr>
          <a:lstStyle/>
          <a:p>
            <a:pPr marL="242570">
              <a:spcBef>
                <a:spcPts val="645"/>
              </a:spcBef>
              <a:tabLst>
                <a:tab pos="548005" algn="l"/>
                <a:tab pos="548640" algn="l"/>
              </a:tabLst>
            </a:pPr>
            <a:r>
              <a:rPr lang="en-US" sz="1100" i="1" spc="-10">
                <a:latin typeface="Arial" panose="020B0604020202020204" pitchFamily="34" charset="0"/>
                <a:cs typeface="Arial" panose="020B0604020202020204" pitchFamily="34" charset="0"/>
              </a:rPr>
              <a:t>Cohort D </a:t>
            </a:r>
            <a:r>
              <a:rPr lang="en-US" sz="1100" i="1" kern="0">
                <a:solidFill>
                  <a:srgbClr val="000000"/>
                </a:solidFill>
                <a:latin typeface="Arial" panose="020B0604020202020204" pitchFamily="34" charset="0"/>
                <a:cs typeface="Arial" panose="020B0604020202020204" pitchFamily="34" charset="0"/>
              </a:rPr>
              <a:t>is appropriately located along the engagement curve in comparison to the current project stage.</a:t>
            </a:r>
            <a:endParaRPr lang="en-US" sz="1200" i="1">
              <a:latin typeface="Arial"/>
              <a:cs typeface="Arial"/>
            </a:endParaRPr>
          </a:p>
        </p:txBody>
      </p:sp>
      <p:sp>
        <p:nvSpPr>
          <p:cNvPr id="3" name="Slide Number Placeholder 2">
            <a:extLst>
              <a:ext uri="{FF2B5EF4-FFF2-40B4-BE49-F238E27FC236}">
                <a16:creationId xmlns:a16="http://schemas.microsoft.com/office/drawing/2014/main" id="{FC1AB426-E36E-4256-BA31-625A93955DA1}"/>
              </a:ext>
            </a:extLst>
          </p:cNvPr>
          <p:cNvSpPr>
            <a:spLocks noGrp="1"/>
          </p:cNvSpPr>
          <p:nvPr>
            <p:ph type="sldNum" sz="quarter" idx="12"/>
          </p:nvPr>
        </p:nvSpPr>
        <p:spPr/>
        <p:txBody>
          <a:bodyPr/>
          <a:lstStyle/>
          <a:p>
            <a:fld id="{C461C2B1-3C3A-47B0-ABA3-58C593760B37}" type="slidenum">
              <a:rPr lang="en-US" smtClean="0"/>
              <a:pPr/>
              <a:t>47</a:t>
            </a:fld>
            <a:endParaRPr lang="en-US"/>
          </a:p>
        </p:txBody>
      </p:sp>
      <p:sp>
        <p:nvSpPr>
          <p:cNvPr id="30" name="Rectangle: Rounded Corners 29">
            <a:extLst>
              <a:ext uri="{FF2B5EF4-FFF2-40B4-BE49-F238E27FC236}">
                <a16:creationId xmlns:a16="http://schemas.microsoft.com/office/drawing/2014/main" id="{18E9A633-B6A8-4916-85D8-8B0C776AE30C}"/>
              </a:ext>
            </a:extLst>
          </p:cNvPr>
          <p:cNvSpPr/>
          <p:nvPr/>
        </p:nvSpPr>
        <p:spPr>
          <a:xfrm>
            <a:off x="11059007" y="4993239"/>
            <a:ext cx="457200" cy="365760"/>
          </a:xfrm>
          <a:prstGeom prst="roundRect">
            <a:avLst/>
          </a:prstGeom>
          <a:solidFill>
            <a:schemeClr val="accent4"/>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3.4</a:t>
            </a:r>
          </a:p>
        </p:txBody>
      </p:sp>
      <p:cxnSp>
        <p:nvCxnSpPr>
          <p:cNvPr id="5" name="Straight Connector 4">
            <a:extLst>
              <a:ext uri="{FF2B5EF4-FFF2-40B4-BE49-F238E27FC236}">
                <a16:creationId xmlns:a16="http://schemas.microsoft.com/office/drawing/2014/main" id="{C9B88849-3CDB-49D3-A5BF-4AF8BDEFE927}"/>
              </a:ext>
            </a:extLst>
          </p:cNvPr>
          <p:cNvCxnSpPr/>
          <p:nvPr/>
        </p:nvCxnSpPr>
        <p:spPr>
          <a:xfrm>
            <a:off x="623776" y="2023251"/>
            <a:ext cx="448056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AA02E22-5374-4C8C-9D54-A2B52AC27349}"/>
              </a:ext>
            </a:extLst>
          </p:cNvPr>
          <p:cNvSpPr txBox="1"/>
          <p:nvPr/>
        </p:nvSpPr>
        <p:spPr>
          <a:xfrm>
            <a:off x="1218042" y="1848250"/>
            <a:ext cx="3210879" cy="307777"/>
          </a:xfrm>
          <a:prstGeom prst="rect">
            <a:avLst/>
          </a:prstGeom>
          <a:solidFill>
            <a:schemeClr val="bg1"/>
          </a:solidFill>
        </p:spPr>
        <p:txBody>
          <a:bodyPr wrap="none" rtlCol="0">
            <a:spAutoFit/>
          </a:bodyPr>
          <a:lstStyle/>
          <a:p>
            <a:r>
              <a:rPr lang="en-US" sz="1400" b="1">
                <a:latin typeface="Arial" panose="020B0604020202020204" pitchFamily="34" charset="0"/>
                <a:cs typeface="Arial" panose="020B0604020202020204" pitchFamily="34" charset="0"/>
              </a:rPr>
              <a:t>Assessment Participating Agencies</a:t>
            </a:r>
          </a:p>
        </p:txBody>
      </p:sp>
      <p:grpSp>
        <p:nvGrpSpPr>
          <p:cNvPr id="33" name="Group 32">
            <a:extLst>
              <a:ext uri="{FF2B5EF4-FFF2-40B4-BE49-F238E27FC236}">
                <a16:creationId xmlns:a16="http://schemas.microsoft.com/office/drawing/2014/main" id="{0535930D-BC46-481A-B01F-925E7CC6EDCF}"/>
              </a:ext>
            </a:extLst>
          </p:cNvPr>
          <p:cNvGrpSpPr/>
          <p:nvPr/>
        </p:nvGrpSpPr>
        <p:grpSpPr>
          <a:xfrm>
            <a:off x="5575058" y="6116316"/>
            <a:ext cx="3847331" cy="305581"/>
            <a:chOff x="2286001" y="6324600"/>
            <a:chExt cx="3847331" cy="305581"/>
          </a:xfrm>
        </p:grpSpPr>
        <p:sp>
          <p:nvSpPr>
            <p:cNvPr id="34" name="Rectangle 33">
              <a:extLst>
                <a:ext uri="{FF2B5EF4-FFF2-40B4-BE49-F238E27FC236}">
                  <a16:creationId xmlns:a16="http://schemas.microsoft.com/office/drawing/2014/main" id="{8191384B-60D4-4B8C-AE04-72F65EBD7EEA}"/>
                </a:ext>
              </a:extLst>
            </p:cNvPr>
            <p:cNvSpPr/>
            <p:nvPr/>
          </p:nvSpPr>
          <p:spPr>
            <a:xfrm>
              <a:off x="2286001" y="6324600"/>
              <a:ext cx="3705349" cy="305581"/>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rgbClr val="FFFFFF"/>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7E1C3FB1-28DC-412C-B44F-4A9138BC6758}"/>
                </a:ext>
              </a:extLst>
            </p:cNvPr>
            <p:cNvGrpSpPr/>
            <p:nvPr/>
          </p:nvGrpSpPr>
          <p:grpSpPr>
            <a:xfrm>
              <a:off x="2358110" y="6330774"/>
              <a:ext cx="1243108" cy="293232"/>
              <a:chOff x="2358110" y="6330774"/>
              <a:chExt cx="1243108" cy="293232"/>
            </a:xfrm>
          </p:grpSpPr>
          <p:sp>
            <p:nvSpPr>
              <p:cNvPr id="42" name="Rectangle 41">
                <a:extLst>
                  <a:ext uri="{FF2B5EF4-FFF2-40B4-BE49-F238E27FC236}">
                    <a16:creationId xmlns:a16="http://schemas.microsoft.com/office/drawing/2014/main" id="{5D06433A-48BE-43BE-B8A4-B03C268CF726}"/>
                  </a:ext>
                </a:extLst>
              </p:cNvPr>
              <p:cNvSpPr/>
              <p:nvPr/>
            </p:nvSpPr>
            <p:spPr>
              <a:xfrm>
                <a:off x="2510911" y="6330774"/>
                <a:ext cx="1090307"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Address</a:t>
                </a:r>
                <a:r>
                  <a:rPr lang="en-US" sz="700">
                    <a:solidFill>
                      <a:srgbClr val="000000"/>
                    </a:solidFill>
                    <a:latin typeface="Arial" panose="020B0604020202020204" pitchFamily="34" charset="0"/>
                    <a:cs typeface="Arial" panose="020B0604020202020204" pitchFamily="34" charset="0"/>
                  </a:rPr>
                  <a:t> (0.0 – 2.49)</a:t>
                </a:r>
              </a:p>
            </p:txBody>
          </p:sp>
          <p:sp>
            <p:nvSpPr>
              <p:cNvPr id="43" name="Oval 42">
                <a:extLst>
                  <a:ext uri="{FF2B5EF4-FFF2-40B4-BE49-F238E27FC236}">
                    <a16:creationId xmlns:a16="http://schemas.microsoft.com/office/drawing/2014/main" id="{C8099DE7-5AEB-4ED9-925A-31B6CB93595F}"/>
                  </a:ext>
                </a:extLst>
              </p:cNvPr>
              <p:cNvSpPr/>
              <p:nvPr/>
            </p:nvSpPr>
            <p:spPr bwMode="auto">
              <a:xfrm>
                <a:off x="2358110" y="6383722"/>
                <a:ext cx="201168" cy="201168"/>
              </a:xfrm>
              <a:prstGeom prst="ellipse">
                <a:avLst/>
              </a:prstGeom>
              <a:solidFill>
                <a:srgbClr val="DA7C3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7CEF81A7-ADA7-4EC5-841C-ED197C25A46D}"/>
                </a:ext>
              </a:extLst>
            </p:cNvPr>
            <p:cNvGrpSpPr/>
            <p:nvPr/>
          </p:nvGrpSpPr>
          <p:grpSpPr>
            <a:xfrm>
              <a:off x="3654882" y="6330774"/>
              <a:ext cx="1279257" cy="293232"/>
              <a:chOff x="3543445" y="6330774"/>
              <a:chExt cx="1279257" cy="293232"/>
            </a:xfrm>
          </p:grpSpPr>
          <p:sp>
            <p:nvSpPr>
              <p:cNvPr id="40" name="Rectangle 39">
                <a:extLst>
                  <a:ext uri="{FF2B5EF4-FFF2-40B4-BE49-F238E27FC236}">
                    <a16:creationId xmlns:a16="http://schemas.microsoft.com/office/drawing/2014/main" id="{BF9E7BED-6716-4AA5-BA2D-11740E4053CC}"/>
                  </a:ext>
                </a:extLst>
              </p:cNvPr>
              <p:cNvSpPr/>
              <p:nvPr/>
            </p:nvSpPr>
            <p:spPr>
              <a:xfrm>
                <a:off x="3724803" y="6330774"/>
                <a:ext cx="109789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Monitor </a:t>
                </a:r>
                <a:r>
                  <a:rPr lang="en-US" sz="700">
                    <a:solidFill>
                      <a:srgbClr val="000000"/>
                    </a:solidFill>
                    <a:latin typeface="Arial" panose="020B0604020202020204" pitchFamily="34" charset="0"/>
                    <a:cs typeface="Arial" panose="020B0604020202020204" pitchFamily="34" charset="0"/>
                  </a:rPr>
                  <a:t>(2.5 – 3.99)</a:t>
                </a:r>
              </a:p>
            </p:txBody>
          </p:sp>
          <p:sp>
            <p:nvSpPr>
              <p:cNvPr id="41" name="Oval 40">
                <a:extLst>
                  <a:ext uri="{FF2B5EF4-FFF2-40B4-BE49-F238E27FC236}">
                    <a16:creationId xmlns:a16="http://schemas.microsoft.com/office/drawing/2014/main" id="{53F499E4-5B84-4A1F-9F9B-54D0B93D2404}"/>
                  </a:ext>
                </a:extLst>
              </p:cNvPr>
              <p:cNvSpPr/>
              <p:nvPr/>
            </p:nvSpPr>
            <p:spPr bwMode="auto">
              <a:xfrm>
                <a:off x="3543445" y="6383722"/>
                <a:ext cx="201168" cy="201168"/>
              </a:xfrm>
              <a:prstGeom prst="ellipse">
                <a:avLst/>
              </a:prstGeom>
              <a:solidFill>
                <a:schemeClr val="accent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85D4B169-3805-4C1B-92F6-A26AA12BECA2}"/>
                </a:ext>
              </a:extLst>
            </p:cNvPr>
            <p:cNvGrpSpPr/>
            <p:nvPr/>
          </p:nvGrpSpPr>
          <p:grpSpPr>
            <a:xfrm>
              <a:off x="4950833" y="6330774"/>
              <a:ext cx="1182499" cy="293232"/>
              <a:chOff x="4950833" y="6330774"/>
              <a:chExt cx="1182499" cy="293232"/>
            </a:xfrm>
          </p:grpSpPr>
          <p:sp>
            <p:nvSpPr>
              <p:cNvPr id="38" name="Rectangle 37">
                <a:extLst>
                  <a:ext uri="{FF2B5EF4-FFF2-40B4-BE49-F238E27FC236}">
                    <a16:creationId xmlns:a16="http://schemas.microsoft.com/office/drawing/2014/main" id="{3EC1F330-61D4-4A47-99C2-C5791AE3713D}"/>
                  </a:ext>
                </a:extLst>
              </p:cNvPr>
              <p:cNvSpPr/>
              <p:nvPr/>
            </p:nvSpPr>
            <p:spPr>
              <a:xfrm>
                <a:off x="5135943" y="6330774"/>
                <a:ext cx="99738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Ready</a:t>
                </a:r>
                <a:r>
                  <a:rPr lang="en-US" sz="700">
                    <a:solidFill>
                      <a:srgbClr val="000000"/>
                    </a:solidFill>
                    <a:latin typeface="Arial" panose="020B0604020202020204" pitchFamily="34" charset="0"/>
                    <a:cs typeface="Arial" panose="020B0604020202020204" pitchFamily="34" charset="0"/>
                  </a:rPr>
                  <a:t> (4.0 – 5.0)</a:t>
                </a:r>
              </a:p>
            </p:txBody>
          </p:sp>
          <p:sp>
            <p:nvSpPr>
              <p:cNvPr id="39" name="Oval 38">
                <a:extLst>
                  <a:ext uri="{FF2B5EF4-FFF2-40B4-BE49-F238E27FC236}">
                    <a16:creationId xmlns:a16="http://schemas.microsoft.com/office/drawing/2014/main" id="{30B47A3D-0AD7-4790-A0AA-8732A15CB280}"/>
                  </a:ext>
                </a:extLst>
              </p:cNvPr>
              <p:cNvSpPr/>
              <p:nvPr/>
            </p:nvSpPr>
            <p:spPr bwMode="auto">
              <a:xfrm>
                <a:off x="4950833" y="6383722"/>
                <a:ext cx="201168" cy="201168"/>
              </a:xfrm>
              <a:prstGeom prst="ellipse">
                <a:avLst/>
              </a:prstGeom>
              <a:solidFill>
                <a:srgbClr val="5BCC3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1239714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a:extLst>
              <a:ext uri="{FF2B5EF4-FFF2-40B4-BE49-F238E27FC236}">
                <a16:creationId xmlns:a16="http://schemas.microsoft.com/office/drawing/2014/main" id="{F0ABA2D6-5827-47E2-8322-924093AE8513}"/>
              </a:ext>
            </a:extLst>
          </p:cNvPr>
          <p:cNvSpPr>
            <a:spLocks noGrp="1"/>
          </p:cNvSpPr>
          <p:nvPr>
            <p:ph type="sldNum" sz="quarter" idx="12"/>
          </p:nvPr>
        </p:nvSpPr>
        <p:spPr/>
        <p:txBody>
          <a:bodyPr/>
          <a:lstStyle/>
          <a:p>
            <a:fld id="{C461C2B1-3C3A-47B0-ABA3-58C593760B37}" type="slidenum">
              <a:rPr lang="en-US" smtClean="0">
                <a:latin typeface="Arial" panose="020B0604020202020204" pitchFamily="34" charset="0"/>
                <a:cs typeface="Arial" panose="020B0604020202020204" pitchFamily="34" charset="0"/>
              </a:rPr>
              <a:pPr/>
              <a:t>48</a:t>
            </a:fld>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64A42BB-55AD-40F0-968D-7E185D79672D}"/>
              </a:ext>
            </a:extLst>
          </p:cNvPr>
          <p:cNvSpPr/>
          <p:nvPr/>
        </p:nvSpPr>
        <p:spPr>
          <a:xfrm>
            <a:off x="0" y="5386192"/>
            <a:ext cx="12192000" cy="1106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hart 22">
            <a:extLst>
              <a:ext uri="{FF2B5EF4-FFF2-40B4-BE49-F238E27FC236}">
                <a16:creationId xmlns:a16="http://schemas.microsoft.com/office/drawing/2014/main" id="{88F0C524-BD81-47DB-BFF3-36842B1258A6}"/>
              </a:ext>
            </a:extLst>
          </p:cNvPr>
          <p:cNvGraphicFramePr/>
          <p:nvPr/>
        </p:nvGraphicFramePr>
        <p:xfrm>
          <a:off x="142043" y="1961400"/>
          <a:ext cx="11907914" cy="45314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2">
            <a:extLst>
              <a:ext uri="{FF2B5EF4-FFF2-40B4-BE49-F238E27FC236}">
                <a16:creationId xmlns:a16="http://schemas.microsoft.com/office/drawing/2014/main" id="{518EE3A2-2438-4B63-90A8-15D6B3C455E3}"/>
              </a:ext>
            </a:extLst>
          </p:cNvPr>
          <p:cNvSpPr txBox="1">
            <a:spLocks/>
          </p:cNvSpPr>
          <p:nvPr/>
        </p:nvSpPr>
        <p:spPr>
          <a:xfrm>
            <a:off x="914560" y="1422936"/>
            <a:ext cx="10362880" cy="475488"/>
          </a:xfrm>
          <a:prstGeom prst="rect">
            <a:avLst/>
          </a:prstGeom>
        </p:spPr>
        <p:txBody>
          <a:bodyPr/>
          <a:lstStyle>
            <a:lvl1pPr marL="228600" indent="-228600" algn="l" rtl="0" eaLnBrk="0" fontAlgn="base" hangingPunct="0">
              <a:spcBef>
                <a:spcPct val="50000"/>
              </a:spcBef>
              <a:spcAft>
                <a:spcPct val="0"/>
              </a:spcAft>
              <a:buClr>
                <a:srgbClr val="0790EC"/>
              </a:buClr>
              <a:buSzPct val="125000"/>
              <a:buFont typeface="Times" panose="02020603050405020304" pitchFamily="18" charset="0"/>
              <a:buChar char="•"/>
              <a:defRPr sz="2400">
                <a:solidFill>
                  <a:schemeClr val="tx1"/>
                </a:solidFill>
                <a:latin typeface="+mn-lt"/>
                <a:ea typeface="MS PGothic" panose="020B0600070205080204" pitchFamily="34" charset="-128"/>
                <a:cs typeface="ＭＳ Ｐゴシック" pitchFamily="-110" charset="-128"/>
              </a:defRPr>
            </a:lvl1pPr>
            <a:lvl2pPr marL="627063" indent="-284163" algn="l" rtl="0" eaLnBrk="0" fontAlgn="base" hangingPunct="0">
              <a:spcBef>
                <a:spcPct val="50000"/>
              </a:spcBef>
              <a:spcAft>
                <a:spcPct val="0"/>
              </a:spcAft>
              <a:buClr>
                <a:srgbClr val="0790EC"/>
              </a:buClr>
              <a:buSzPct val="130000"/>
              <a:buFont typeface="Times" panose="02020603050405020304" pitchFamily="18" charset="0"/>
              <a:buChar char="–"/>
              <a:defRPr sz="2000">
                <a:solidFill>
                  <a:schemeClr val="tx1"/>
                </a:solidFill>
                <a:latin typeface="+mn-lt"/>
                <a:ea typeface="MS PGothic" panose="020B0600070205080204" pitchFamily="34" charset="-128"/>
                <a:cs typeface="ＭＳ Ｐゴシック" charset="0"/>
              </a:defRPr>
            </a:lvl2pPr>
            <a:lvl3pPr marL="914400" indent="-173038"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3pPr>
            <a:lvl4pPr marL="1262063" indent="-233363"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4pPr>
            <a:lvl5pPr marL="1541463" indent="-165100" algn="l" rtl="0" eaLnBrk="0" fontAlgn="base" hangingPunct="0">
              <a:spcBef>
                <a:spcPct val="50000"/>
              </a:spcBef>
              <a:spcAft>
                <a:spcPct val="0"/>
              </a:spcAft>
              <a:buClr>
                <a:srgbClr val="0790EC"/>
              </a:buClr>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5pPr>
            <a:lvl6pPr marL="19986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24558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29130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33702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pPr marL="13970" indent="0">
              <a:lnSpc>
                <a:spcPct val="100000"/>
              </a:lnSpc>
              <a:spcBef>
                <a:spcPts val="645"/>
              </a:spcBef>
              <a:buNone/>
              <a:tabLst>
                <a:tab pos="548005" algn="l"/>
                <a:tab pos="548640" algn="l"/>
              </a:tabLst>
            </a:pPr>
            <a:r>
              <a:rPr lang="en-US" sz="1100" i="1" spc="-10">
                <a:latin typeface="Arial" panose="020B0604020202020204" pitchFamily="34" charset="0"/>
                <a:cs typeface="Arial" panose="020B0604020202020204" pitchFamily="34" charset="0"/>
              </a:rPr>
              <a:t>Cohort E agencies are d</a:t>
            </a:r>
            <a:r>
              <a:rPr lang="en-US" sz="1100" i="1" spc="-5">
                <a:latin typeface="Arial" panose="020B0604020202020204" pitchFamily="34" charset="0"/>
                <a:cs typeface="Arial" panose="020B0604020202020204" pitchFamily="34" charset="0"/>
              </a:rPr>
              <a:t>efined by agencies with elected officials, the Office of the Governor and Legislature.</a:t>
            </a:r>
            <a:endParaRPr lang="en-US" sz="1200" i="1">
              <a:latin typeface="Arial"/>
              <a:cs typeface="Arial"/>
            </a:endParaRPr>
          </a:p>
        </p:txBody>
      </p:sp>
      <p:sp>
        <p:nvSpPr>
          <p:cNvPr id="4" name="Title 3">
            <a:extLst>
              <a:ext uri="{FF2B5EF4-FFF2-40B4-BE49-F238E27FC236}">
                <a16:creationId xmlns:a16="http://schemas.microsoft.com/office/drawing/2014/main" id="{0AF3D1E7-C2BD-4E67-9786-969654F3CEB8}"/>
              </a:ext>
            </a:extLst>
          </p:cNvPr>
          <p:cNvSpPr>
            <a:spLocks noGrp="1"/>
          </p:cNvSpPr>
          <p:nvPr>
            <p:ph type="title"/>
          </p:nvPr>
        </p:nvSpPr>
        <p:spPr/>
        <p:txBody>
          <a:bodyPr/>
          <a:lstStyle/>
          <a:p>
            <a:r>
              <a:rPr lang="en-US"/>
              <a:t>Cohort E Participation </a:t>
            </a:r>
          </a:p>
        </p:txBody>
      </p:sp>
    </p:spTree>
    <p:extLst>
      <p:ext uri="{BB962C8B-B14F-4D97-AF65-F5344CB8AC3E}">
        <p14:creationId xmlns:p14="http://schemas.microsoft.com/office/powerpoint/2010/main" val="3407428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3CCD65-9C80-4FAE-9B89-9D1AD52E0D26}"/>
              </a:ext>
            </a:extLst>
          </p:cNvPr>
          <p:cNvSpPr/>
          <p:nvPr/>
        </p:nvSpPr>
        <p:spPr>
          <a:xfrm>
            <a:off x="50259" y="5283343"/>
            <a:ext cx="12091481" cy="1138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A330B-12DE-4EE4-810B-F9A867245953}"/>
              </a:ext>
            </a:extLst>
          </p:cNvPr>
          <p:cNvSpPr>
            <a:spLocks noGrp="1"/>
          </p:cNvSpPr>
          <p:nvPr>
            <p:ph type="title"/>
          </p:nvPr>
        </p:nvSpPr>
        <p:spPr/>
        <p:txBody>
          <a:bodyPr/>
          <a:lstStyle/>
          <a:p>
            <a:r>
              <a:rPr lang="en-US"/>
              <a:t>Engagement for Cohort E</a:t>
            </a:r>
          </a:p>
        </p:txBody>
      </p:sp>
      <p:sp>
        <p:nvSpPr>
          <p:cNvPr id="9" name="Rectangle 8">
            <a:extLst>
              <a:ext uri="{FF2B5EF4-FFF2-40B4-BE49-F238E27FC236}">
                <a16:creationId xmlns:a16="http://schemas.microsoft.com/office/drawing/2014/main" id="{43108B8A-74DC-45E7-B324-93E677F46863}"/>
              </a:ext>
            </a:extLst>
          </p:cNvPr>
          <p:cNvSpPr/>
          <p:nvPr/>
        </p:nvSpPr>
        <p:spPr>
          <a:xfrm>
            <a:off x="1036001" y="2224316"/>
            <a:ext cx="6096000" cy="1815882"/>
          </a:xfrm>
          <a:prstGeom prst="rect">
            <a:avLst/>
          </a:prstGeom>
        </p:spPr>
        <p:txBody>
          <a:bodyPr lIns="91440" tIns="45720" rIns="91440" bIns="45720" anchor="t">
            <a:spAutoFit/>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Attorney General</a:t>
            </a:r>
            <a:endParaRPr lang="en-US"/>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Auditor and Inspector</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Governor</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House of Representatives</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Insurance Department</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Secretary of State</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State Senate</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Treasurer</a:t>
            </a:r>
          </a:p>
        </p:txBody>
      </p:sp>
      <p:sp>
        <p:nvSpPr>
          <p:cNvPr id="15" name="Arc 9">
            <a:extLst>
              <a:ext uri="{FF2B5EF4-FFF2-40B4-BE49-F238E27FC236}">
                <a16:creationId xmlns:a16="http://schemas.microsoft.com/office/drawing/2014/main" id="{67BACCBB-3850-4F0B-B16E-48553F2ADCD2}"/>
              </a:ext>
            </a:extLst>
          </p:cNvPr>
          <p:cNvSpPr>
            <a:spLocks/>
          </p:cNvSpPr>
          <p:nvPr/>
        </p:nvSpPr>
        <p:spPr bwMode="auto">
          <a:xfrm>
            <a:off x="5567611" y="2531333"/>
            <a:ext cx="5593068" cy="283921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rgbClr val="44546A"/>
            </a:solidFill>
            <a:round/>
            <a:headEnd type="stealth" w="med" len="lg"/>
            <a:tailEnd type="none" w="sm" len="sm"/>
          </a:ln>
          <a:effectLst/>
        </p:spPr>
        <p:txBody>
          <a:bodyPr wrap="none" anchor="ctr"/>
          <a:lstStyle/>
          <a:p>
            <a:pPr fontAlgn="base">
              <a:spcBef>
                <a:spcPct val="0"/>
              </a:spcBef>
              <a:spcAft>
                <a:spcPct val="0"/>
              </a:spcAft>
            </a:pPr>
            <a:endParaRPr lang="en-US" sz="800">
              <a:solidFill>
                <a:srgbClr val="00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FD1ED66-1E7A-4CE7-A50B-934F84B182FB}"/>
              </a:ext>
            </a:extLst>
          </p:cNvPr>
          <p:cNvSpPr txBox="1"/>
          <p:nvPr/>
        </p:nvSpPr>
        <p:spPr>
          <a:xfrm>
            <a:off x="5395042" y="4982985"/>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aware</a:t>
            </a:r>
          </a:p>
        </p:txBody>
      </p:sp>
      <p:sp>
        <p:nvSpPr>
          <p:cNvPr id="17" name="TextBox 16">
            <a:extLst>
              <a:ext uri="{FF2B5EF4-FFF2-40B4-BE49-F238E27FC236}">
                <a16:creationId xmlns:a16="http://schemas.microsoft.com/office/drawing/2014/main" id="{95CDAEF5-53E8-4619-B729-8F12248CFA60}"/>
              </a:ext>
            </a:extLst>
          </p:cNvPr>
          <p:cNvSpPr txBox="1"/>
          <p:nvPr/>
        </p:nvSpPr>
        <p:spPr>
          <a:xfrm>
            <a:off x="6655406" y="4736652"/>
            <a:ext cx="1535603"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understanding</a:t>
            </a:r>
          </a:p>
        </p:txBody>
      </p:sp>
      <p:sp>
        <p:nvSpPr>
          <p:cNvPr id="18" name="TextBox 17">
            <a:extLst>
              <a:ext uri="{FF2B5EF4-FFF2-40B4-BE49-F238E27FC236}">
                <a16:creationId xmlns:a16="http://schemas.microsoft.com/office/drawing/2014/main" id="{C7B5EA9E-0EE3-485B-89CD-7C1FF86212DC}"/>
              </a:ext>
            </a:extLst>
          </p:cNvPr>
          <p:cNvSpPr txBox="1"/>
          <p:nvPr/>
        </p:nvSpPr>
        <p:spPr>
          <a:xfrm>
            <a:off x="8031606" y="4320456"/>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buy-in</a:t>
            </a:r>
          </a:p>
        </p:txBody>
      </p:sp>
      <p:sp>
        <p:nvSpPr>
          <p:cNvPr id="19" name="TextBox 18">
            <a:extLst>
              <a:ext uri="{FF2B5EF4-FFF2-40B4-BE49-F238E27FC236}">
                <a16:creationId xmlns:a16="http://schemas.microsoft.com/office/drawing/2014/main" id="{E06D2F6F-0794-4B71-82C8-569A7A9B2892}"/>
              </a:ext>
            </a:extLst>
          </p:cNvPr>
          <p:cNvSpPr txBox="1"/>
          <p:nvPr/>
        </p:nvSpPr>
        <p:spPr>
          <a:xfrm>
            <a:off x="8981436" y="3695480"/>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commitment</a:t>
            </a:r>
          </a:p>
        </p:txBody>
      </p:sp>
      <p:sp>
        <p:nvSpPr>
          <p:cNvPr id="20" name="TextBox 19">
            <a:extLst>
              <a:ext uri="{FF2B5EF4-FFF2-40B4-BE49-F238E27FC236}">
                <a16:creationId xmlns:a16="http://schemas.microsoft.com/office/drawing/2014/main" id="{1CA79E67-CD81-415B-9D80-096E808BE1D4}"/>
              </a:ext>
            </a:extLst>
          </p:cNvPr>
          <p:cNvSpPr txBox="1"/>
          <p:nvPr/>
        </p:nvSpPr>
        <p:spPr>
          <a:xfrm>
            <a:off x="9555818" y="2973117"/>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ownership</a:t>
            </a:r>
          </a:p>
        </p:txBody>
      </p:sp>
      <p:sp>
        <p:nvSpPr>
          <p:cNvPr id="21" name="Oval 20">
            <a:extLst>
              <a:ext uri="{FF2B5EF4-FFF2-40B4-BE49-F238E27FC236}">
                <a16:creationId xmlns:a16="http://schemas.microsoft.com/office/drawing/2014/main" id="{E37A0CBB-7DB2-4BFC-BACF-F5651B0E69DD}"/>
              </a:ext>
            </a:extLst>
          </p:cNvPr>
          <p:cNvSpPr/>
          <p:nvPr/>
        </p:nvSpPr>
        <p:spPr>
          <a:xfrm>
            <a:off x="6689601" y="5113031"/>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2D3B4E65-CC31-423C-8F7F-E93589FD7B4F}"/>
              </a:ext>
            </a:extLst>
          </p:cNvPr>
          <p:cNvCxnSpPr/>
          <p:nvPr/>
        </p:nvCxnSpPr>
        <p:spPr>
          <a:xfrm>
            <a:off x="5557881" y="2023251"/>
            <a:ext cx="0" cy="3474720"/>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701E3754-D3C4-4319-850F-FAF9F5EF860D}"/>
              </a:ext>
            </a:extLst>
          </p:cNvPr>
          <p:cNvCxnSpPr>
            <a:cxnSpLocks/>
          </p:cNvCxnSpPr>
          <p:nvPr/>
        </p:nvCxnSpPr>
        <p:spPr>
          <a:xfrm flipH="1">
            <a:off x="5548153" y="5505125"/>
            <a:ext cx="6309360" cy="0"/>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24" name="Oval 23">
            <a:extLst>
              <a:ext uri="{FF2B5EF4-FFF2-40B4-BE49-F238E27FC236}">
                <a16:creationId xmlns:a16="http://schemas.microsoft.com/office/drawing/2014/main" id="{D498D2B3-6C2D-4A87-8011-CD51818C088F}"/>
              </a:ext>
            </a:extLst>
          </p:cNvPr>
          <p:cNvSpPr/>
          <p:nvPr/>
        </p:nvSpPr>
        <p:spPr>
          <a:xfrm>
            <a:off x="8145294" y="4858776"/>
            <a:ext cx="253721" cy="270242"/>
          </a:xfrm>
          <a:prstGeom prst="ellipse">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2BF3272-8D9D-4393-9478-8A6FD92733C4}"/>
              </a:ext>
            </a:extLst>
          </p:cNvPr>
          <p:cNvSpPr/>
          <p:nvPr/>
        </p:nvSpPr>
        <p:spPr>
          <a:xfrm>
            <a:off x="9346380" y="4399415"/>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1C0EFF6-C950-40FE-8AA2-C73B899B3ADC}"/>
              </a:ext>
            </a:extLst>
          </p:cNvPr>
          <p:cNvSpPr/>
          <p:nvPr/>
        </p:nvSpPr>
        <p:spPr>
          <a:xfrm>
            <a:off x="10250159" y="3789342"/>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E22C91D-426D-4C2B-A716-89CEEEFC2D31}"/>
              </a:ext>
            </a:extLst>
          </p:cNvPr>
          <p:cNvSpPr/>
          <p:nvPr/>
        </p:nvSpPr>
        <p:spPr>
          <a:xfrm>
            <a:off x="10902615" y="3021924"/>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39E4F65-762A-4D50-91F0-82D0160FA5C0}"/>
              </a:ext>
            </a:extLst>
          </p:cNvPr>
          <p:cNvSpPr txBox="1"/>
          <p:nvPr/>
        </p:nvSpPr>
        <p:spPr>
          <a:xfrm>
            <a:off x="5191607" y="2531334"/>
            <a:ext cx="400110" cy="2854727"/>
          </a:xfrm>
          <a:prstGeom prst="rect">
            <a:avLst/>
          </a:prstGeom>
          <a:noFill/>
        </p:spPr>
        <p:txBody>
          <a:bodyPr vert="vert270" wrap="square" rtlCol="0">
            <a:spAutoFit/>
          </a:bodyPr>
          <a:lstStyle/>
          <a:p>
            <a:r>
              <a:rPr lang="en-US" sz="1400">
                <a:solidFill>
                  <a:schemeClr val="bg2">
                    <a:lumMod val="10000"/>
                  </a:schemeClr>
                </a:solidFill>
                <a:latin typeface="Arial" panose="020B0604020202020204" pitchFamily="34" charset="0"/>
                <a:cs typeface="Arial" panose="020B0604020202020204" pitchFamily="34" charset="0"/>
              </a:rPr>
              <a:t>Degree of Commitment</a:t>
            </a:r>
          </a:p>
        </p:txBody>
      </p:sp>
      <p:sp>
        <p:nvSpPr>
          <p:cNvPr id="29" name="TextBox 28">
            <a:extLst>
              <a:ext uri="{FF2B5EF4-FFF2-40B4-BE49-F238E27FC236}">
                <a16:creationId xmlns:a16="http://schemas.microsoft.com/office/drawing/2014/main" id="{41FF717E-7B98-44DE-8098-B15CF50944DA}"/>
              </a:ext>
            </a:extLst>
          </p:cNvPr>
          <p:cNvSpPr txBox="1"/>
          <p:nvPr/>
        </p:nvSpPr>
        <p:spPr>
          <a:xfrm>
            <a:off x="5548154" y="5544759"/>
            <a:ext cx="2883692" cy="307777"/>
          </a:xfrm>
          <a:prstGeom prst="rect">
            <a:avLst/>
          </a:prstGeom>
          <a:noFill/>
        </p:spPr>
        <p:txBody>
          <a:bodyPr vert="horz" wrap="square" rtlCol="0">
            <a:spAutoFit/>
          </a:bodyPr>
          <a:lstStyle/>
          <a:p>
            <a:r>
              <a:rPr lang="en-US" sz="1400">
                <a:solidFill>
                  <a:schemeClr val="bg2">
                    <a:lumMod val="10000"/>
                  </a:schemeClr>
                </a:solidFill>
                <a:latin typeface="Arial" panose="020B0604020202020204" pitchFamily="34" charset="0"/>
                <a:cs typeface="Arial" panose="020B0604020202020204" pitchFamily="34" charset="0"/>
              </a:rPr>
              <a:t>Time </a:t>
            </a:r>
          </a:p>
        </p:txBody>
      </p:sp>
      <p:sp>
        <p:nvSpPr>
          <p:cNvPr id="31" name="Rectangle 30">
            <a:extLst>
              <a:ext uri="{FF2B5EF4-FFF2-40B4-BE49-F238E27FC236}">
                <a16:creationId xmlns:a16="http://schemas.microsoft.com/office/drawing/2014/main" id="{B90C8ECD-E8E1-46C8-A155-686777FBA0E6}"/>
              </a:ext>
            </a:extLst>
          </p:cNvPr>
          <p:cNvSpPr/>
          <p:nvPr/>
        </p:nvSpPr>
        <p:spPr>
          <a:xfrm>
            <a:off x="623776" y="1503679"/>
            <a:ext cx="10242698" cy="261610"/>
          </a:xfrm>
          <a:prstGeom prst="rect">
            <a:avLst/>
          </a:prstGeom>
        </p:spPr>
        <p:txBody>
          <a:bodyPr wrap="square">
            <a:spAutoFit/>
          </a:bodyPr>
          <a:lstStyle/>
          <a:p>
            <a:pPr marL="242570">
              <a:spcBef>
                <a:spcPts val="645"/>
              </a:spcBef>
              <a:tabLst>
                <a:tab pos="548005" algn="l"/>
                <a:tab pos="548640" algn="l"/>
              </a:tabLst>
            </a:pPr>
            <a:r>
              <a:rPr lang="en-US" sz="1100" i="1" spc="-10">
                <a:latin typeface="Arial" panose="020B0604020202020204" pitchFamily="34" charset="0"/>
                <a:cs typeface="Arial" panose="020B0604020202020204" pitchFamily="34" charset="0"/>
              </a:rPr>
              <a:t>Cohort E </a:t>
            </a:r>
            <a:r>
              <a:rPr lang="en-US" sz="1100" i="1" kern="0">
                <a:solidFill>
                  <a:srgbClr val="000000"/>
                </a:solidFill>
                <a:latin typeface="Arial" panose="020B0604020202020204" pitchFamily="34" charset="0"/>
                <a:cs typeface="Arial" panose="020B0604020202020204" pitchFamily="34" charset="0"/>
              </a:rPr>
              <a:t>is appropriately located along the engagement curve in comparison to the current project stage.</a:t>
            </a:r>
            <a:endParaRPr lang="en-US" sz="1200" i="1">
              <a:latin typeface="Arial"/>
              <a:cs typeface="Arial"/>
            </a:endParaRPr>
          </a:p>
        </p:txBody>
      </p:sp>
      <p:sp>
        <p:nvSpPr>
          <p:cNvPr id="3" name="Slide Number Placeholder 2">
            <a:extLst>
              <a:ext uri="{FF2B5EF4-FFF2-40B4-BE49-F238E27FC236}">
                <a16:creationId xmlns:a16="http://schemas.microsoft.com/office/drawing/2014/main" id="{A55B3248-6999-492A-9E06-4321879F6F98}"/>
              </a:ext>
            </a:extLst>
          </p:cNvPr>
          <p:cNvSpPr>
            <a:spLocks noGrp="1"/>
          </p:cNvSpPr>
          <p:nvPr>
            <p:ph type="sldNum" sz="quarter" idx="12"/>
          </p:nvPr>
        </p:nvSpPr>
        <p:spPr/>
        <p:txBody>
          <a:bodyPr/>
          <a:lstStyle/>
          <a:p>
            <a:fld id="{C461C2B1-3C3A-47B0-ABA3-58C593760B37}" type="slidenum">
              <a:rPr lang="en-US" smtClean="0"/>
              <a:pPr/>
              <a:t>49</a:t>
            </a:fld>
            <a:endParaRPr lang="en-US"/>
          </a:p>
        </p:txBody>
      </p:sp>
      <p:sp>
        <p:nvSpPr>
          <p:cNvPr id="30" name="Rectangle: Rounded Corners 29">
            <a:extLst>
              <a:ext uri="{FF2B5EF4-FFF2-40B4-BE49-F238E27FC236}">
                <a16:creationId xmlns:a16="http://schemas.microsoft.com/office/drawing/2014/main" id="{677BF904-5238-4226-AE48-0A4E97243D20}"/>
              </a:ext>
            </a:extLst>
          </p:cNvPr>
          <p:cNvSpPr/>
          <p:nvPr/>
        </p:nvSpPr>
        <p:spPr>
          <a:xfrm>
            <a:off x="11059007" y="4993239"/>
            <a:ext cx="457200" cy="365760"/>
          </a:xfrm>
          <a:prstGeom prst="roundRect">
            <a:avLst/>
          </a:prstGeom>
          <a:solidFill>
            <a:schemeClr val="accent4"/>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3.7</a:t>
            </a:r>
          </a:p>
        </p:txBody>
      </p:sp>
      <p:cxnSp>
        <p:nvCxnSpPr>
          <p:cNvPr id="33" name="Straight Connector 32">
            <a:extLst>
              <a:ext uri="{FF2B5EF4-FFF2-40B4-BE49-F238E27FC236}">
                <a16:creationId xmlns:a16="http://schemas.microsoft.com/office/drawing/2014/main" id="{F272CE0A-C9B7-4ACD-8BE3-95CEC21C488D}"/>
              </a:ext>
            </a:extLst>
          </p:cNvPr>
          <p:cNvCxnSpPr/>
          <p:nvPr/>
        </p:nvCxnSpPr>
        <p:spPr>
          <a:xfrm>
            <a:off x="623776" y="2124847"/>
            <a:ext cx="448056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057BA3D-8935-4FD8-86E8-D1AE69183A63}"/>
              </a:ext>
            </a:extLst>
          </p:cNvPr>
          <p:cNvSpPr txBox="1"/>
          <p:nvPr/>
        </p:nvSpPr>
        <p:spPr>
          <a:xfrm>
            <a:off x="1218042" y="1949846"/>
            <a:ext cx="3210879" cy="307777"/>
          </a:xfrm>
          <a:prstGeom prst="rect">
            <a:avLst/>
          </a:prstGeom>
          <a:solidFill>
            <a:schemeClr val="bg1"/>
          </a:solidFill>
        </p:spPr>
        <p:txBody>
          <a:bodyPr wrap="none" rtlCol="0">
            <a:spAutoFit/>
          </a:bodyPr>
          <a:lstStyle/>
          <a:p>
            <a:r>
              <a:rPr lang="en-US" sz="1400" b="1">
                <a:latin typeface="Arial" panose="020B0604020202020204" pitchFamily="34" charset="0"/>
                <a:cs typeface="Arial" panose="020B0604020202020204" pitchFamily="34" charset="0"/>
              </a:rPr>
              <a:t>Assessment Participating Agencies</a:t>
            </a:r>
          </a:p>
        </p:txBody>
      </p:sp>
      <p:grpSp>
        <p:nvGrpSpPr>
          <p:cNvPr id="35" name="Group 34">
            <a:extLst>
              <a:ext uri="{FF2B5EF4-FFF2-40B4-BE49-F238E27FC236}">
                <a16:creationId xmlns:a16="http://schemas.microsoft.com/office/drawing/2014/main" id="{501FCC1A-6BFC-46E1-AD28-971741FFCB9B}"/>
              </a:ext>
            </a:extLst>
          </p:cNvPr>
          <p:cNvGrpSpPr/>
          <p:nvPr/>
        </p:nvGrpSpPr>
        <p:grpSpPr>
          <a:xfrm>
            <a:off x="5575058" y="6116316"/>
            <a:ext cx="3847331" cy="305581"/>
            <a:chOff x="2286001" y="6324600"/>
            <a:chExt cx="3847331" cy="305581"/>
          </a:xfrm>
        </p:grpSpPr>
        <p:sp>
          <p:nvSpPr>
            <p:cNvPr id="36" name="Rectangle 35">
              <a:extLst>
                <a:ext uri="{FF2B5EF4-FFF2-40B4-BE49-F238E27FC236}">
                  <a16:creationId xmlns:a16="http://schemas.microsoft.com/office/drawing/2014/main" id="{349705DC-9F5B-41AB-BB0C-A45FCF8CAA7E}"/>
                </a:ext>
              </a:extLst>
            </p:cNvPr>
            <p:cNvSpPr/>
            <p:nvPr/>
          </p:nvSpPr>
          <p:spPr>
            <a:xfrm>
              <a:off x="2286001" y="6324600"/>
              <a:ext cx="3705349" cy="305581"/>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rgbClr val="FFFFFF"/>
                </a:solidFill>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4944F31F-86BB-427B-B267-3350B777564E}"/>
                </a:ext>
              </a:extLst>
            </p:cNvPr>
            <p:cNvGrpSpPr/>
            <p:nvPr/>
          </p:nvGrpSpPr>
          <p:grpSpPr>
            <a:xfrm>
              <a:off x="2358110" y="6330774"/>
              <a:ext cx="1243108" cy="293232"/>
              <a:chOff x="2358110" y="6330774"/>
              <a:chExt cx="1243108" cy="293232"/>
            </a:xfrm>
          </p:grpSpPr>
          <p:sp>
            <p:nvSpPr>
              <p:cNvPr id="44" name="Rectangle 43">
                <a:extLst>
                  <a:ext uri="{FF2B5EF4-FFF2-40B4-BE49-F238E27FC236}">
                    <a16:creationId xmlns:a16="http://schemas.microsoft.com/office/drawing/2014/main" id="{95EC1183-C3D1-43A1-832F-53C657CCA3B0}"/>
                  </a:ext>
                </a:extLst>
              </p:cNvPr>
              <p:cNvSpPr/>
              <p:nvPr/>
            </p:nvSpPr>
            <p:spPr>
              <a:xfrm>
                <a:off x="2510911" y="6330774"/>
                <a:ext cx="1090307"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Address</a:t>
                </a:r>
                <a:r>
                  <a:rPr lang="en-US" sz="700">
                    <a:solidFill>
                      <a:srgbClr val="000000"/>
                    </a:solidFill>
                    <a:latin typeface="Arial" panose="020B0604020202020204" pitchFamily="34" charset="0"/>
                    <a:cs typeface="Arial" panose="020B0604020202020204" pitchFamily="34" charset="0"/>
                  </a:rPr>
                  <a:t> (0.0 – 2.49)</a:t>
                </a:r>
              </a:p>
            </p:txBody>
          </p:sp>
          <p:sp>
            <p:nvSpPr>
              <p:cNvPr id="45" name="Oval 44">
                <a:extLst>
                  <a:ext uri="{FF2B5EF4-FFF2-40B4-BE49-F238E27FC236}">
                    <a16:creationId xmlns:a16="http://schemas.microsoft.com/office/drawing/2014/main" id="{AD0F6FFD-FA20-4398-858E-C0D14168AA8B}"/>
                  </a:ext>
                </a:extLst>
              </p:cNvPr>
              <p:cNvSpPr/>
              <p:nvPr/>
            </p:nvSpPr>
            <p:spPr bwMode="auto">
              <a:xfrm>
                <a:off x="2358110" y="6383722"/>
                <a:ext cx="201168" cy="201168"/>
              </a:xfrm>
              <a:prstGeom prst="ellipse">
                <a:avLst/>
              </a:prstGeom>
              <a:solidFill>
                <a:srgbClr val="DA7C3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BBACF1D7-21BF-4C62-A2EF-4AA08AE515CC}"/>
                </a:ext>
              </a:extLst>
            </p:cNvPr>
            <p:cNvGrpSpPr/>
            <p:nvPr/>
          </p:nvGrpSpPr>
          <p:grpSpPr>
            <a:xfrm>
              <a:off x="3654882" y="6330774"/>
              <a:ext cx="1279257" cy="293232"/>
              <a:chOff x="3543445" y="6330774"/>
              <a:chExt cx="1279257" cy="293232"/>
            </a:xfrm>
          </p:grpSpPr>
          <p:sp>
            <p:nvSpPr>
              <p:cNvPr id="42" name="Rectangle 41">
                <a:extLst>
                  <a:ext uri="{FF2B5EF4-FFF2-40B4-BE49-F238E27FC236}">
                    <a16:creationId xmlns:a16="http://schemas.microsoft.com/office/drawing/2014/main" id="{0A428E6A-F70C-4181-BBF0-7E136FC89E3B}"/>
                  </a:ext>
                </a:extLst>
              </p:cNvPr>
              <p:cNvSpPr/>
              <p:nvPr/>
            </p:nvSpPr>
            <p:spPr>
              <a:xfrm>
                <a:off x="3724803" y="6330774"/>
                <a:ext cx="109789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Monitor </a:t>
                </a:r>
                <a:r>
                  <a:rPr lang="en-US" sz="700">
                    <a:solidFill>
                      <a:srgbClr val="000000"/>
                    </a:solidFill>
                    <a:latin typeface="Arial" panose="020B0604020202020204" pitchFamily="34" charset="0"/>
                    <a:cs typeface="Arial" panose="020B0604020202020204" pitchFamily="34" charset="0"/>
                  </a:rPr>
                  <a:t>(2.5 – 3.99)</a:t>
                </a:r>
              </a:p>
            </p:txBody>
          </p:sp>
          <p:sp>
            <p:nvSpPr>
              <p:cNvPr id="43" name="Oval 42">
                <a:extLst>
                  <a:ext uri="{FF2B5EF4-FFF2-40B4-BE49-F238E27FC236}">
                    <a16:creationId xmlns:a16="http://schemas.microsoft.com/office/drawing/2014/main" id="{A5FF01F4-1204-4853-8812-B3F94B82EC91}"/>
                  </a:ext>
                </a:extLst>
              </p:cNvPr>
              <p:cNvSpPr/>
              <p:nvPr/>
            </p:nvSpPr>
            <p:spPr bwMode="auto">
              <a:xfrm>
                <a:off x="3543445" y="6383722"/>
                <a:ext cx="201168" cy="201168"/>
              </a:xfrm>
              <a:prstGeom prst="ellipse">
                <a:avLst/>
              </a:prstGeom>
              <a:solidFill>
                <a:schemeClr val="accent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BC607E9E-0066-4492-8360-5FB7F51807CB}"/>
                </a:ext>
              </a:extLst>
            </p:cNvPr>
            <p:cNvGrpSpPr/>
            <p:nvPr/>
          </p:nvGrpSpPr>
          <p:grpSpPr>
            <a:xfrm>
              <a:off x="4950833" y="6330774"/>
              <a:ext cx="1182499" cy="293232"/>
              <a:chOff x="4950833" y="6330774"/>
              <a:chExt cx="1182499" cy="293232"/>
            </a:xfrm>
          </p:grpSpPr>
          <p:sp>
            <p:nvSpPr>
              <p:cNvPr id="40" name="Rectangle 39">
                <a:extLst>
                  <a:ext uri="{FF2B5EF4-FFF2-40B4-BE49-F238E27FC236}">
                    <a16:creationId xmlns:a16="http://schemas.microsoft.com/office/drawing/2014/main" id="{2218CB95-4CCC-4B39-9815-8BCE5DF268E2}"/>
                  </a:ext>
                </a:extLst>
              </p:cNvPr>
              <p:cNvSpPr/>
              <p:nvPr/>
            </p:nvSpPr>
            <p:spPr>
              <a:xfrm>
                <a:off x="5135943" y="6330774"/>
                <a:ext cx="99738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Ready</a:t>
                </a:r>
                <a:r>
                  <a:rPr lang="en-US" sz="700">
                    <a:solidFill>
                      <a:srgbClr val="000000"/>
                    </a:solidFill>
                    <a:latin typeface="Arial" panose="020B0604020202020204" pitchFamily="34" charset="0"/>
                    <a:cs typeface="Arial" panose="020B0604020202020204" pitchFamily="34" charset="0"/>
                  </a:rPr>
                  <a:t> (4.0 – 5.0)</a:t>
                </a:r>
              </a:p>
            </p:txBody>
          </p:sp>
          <p:sp>
            <p:nvSpPr>
              <p:cNvPr id="41" name="Oval 40">
                <a:extLst>
                  <a:ext uri="{FF2B5EF4-FFF2-40B4-BE49-F238E27FC236}">
                    <a16:creationId xmlns:a16="http://schemas.microsoft.com/office/drawing/2014/main" id="{C28B8CB5-91CF-46BD-8F43-2D48F57A2883}"/>
                  </a:ext>
                </a:extLst>
              </p:cNvPr>
              <p:cNvSpPr/>
              <p:nvPr/>
            </p:nvSpPr>
            <p:spPr bwMode="auto">
              <a:xfrm>
                <a:off x="4950833" y="6383722"/>
                <a:ext cx="201168" cy="201168"/>
              </a:xfrm>
              <a:prstGeom prst="ellipse">
                <a:avLst/>
              </a:prstGeom>
              <a:solidFill>
                <a:srgbClr val="5BCC3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76578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7F70F3B4-5B8F-40DC-B013-6B2D363F0C29}"/>
              </a:ext>
            </a:extLst>
          </p:cNvPr>
          <p:cNvCxnSpPr>
            <a:cxnSpLocks/>
          </p:cNvCxnSpPr>
          <p:nvPr/>
        </p:nvCxnSpPr>
        <p:spPr>
          <a:xfrm flipH="1">
            <a:off x="929640" y="2168007"/>
            <a:ext cx="10332720" cy="0"/>
          </a:xfrm>
          <a:prstGeom prst="line">
            <a:avLst/>
          </a:prstGeom>
          <a:ln w="571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F186E2AB-22F3-46ED-AF6D-0FF694F8E888}"/>
              </a:ext>
            </a:extLst>
          </p:cNvPr>
          <p:cNvSpPr>
            <a:spLocks noGrp="1"/>
          </p:cNvSpPr>
          <p:nvPr>
            <p:ph type="title"/>
          </p:nvPr>
        </p:nvSpPr>
        <p:spPr>
          <a:xfrm>
            <a:off x="838200" y="365126"/>
            <a:ext cx="11353800" cy="1325563"/>
          </a:xfrm>
        </p:spPr>
        <p:txBody>
          <a:bodyPr/>
          <a:lstStyle/>
          <a:p>
            <a:r>
              <a:rPr lang="en-US"/>
              <a:t>Initial Agency Assessment Report </a:t>
            </a:r>
          </a:p>
        </p:txBody>
      </p:sp>
      <p:sp>
        <p:nvSpPr>
          <p:cNvPr id="52" name="Slide Number Placeholder 4">
            <a:extLst>
              <a:ext uri="{FF2B5EF4-FFF2-40B4-BE49-F238E27FC236}">
                <a16:creationId xmlns:a16="http://schemas.microsoft.com/office/drawing/2014/main" id="{DA92C88C-FBC8-4FE1-833D-CC6A07F81983}"/>
              </a:ext>
            </a:extLst>
          </p:cNvPr>
          <p:cNvSpPr>
            <a:spLocks noGrp="1"/>
          </p:cNvSpPr>
          <p:nvPr>
            <p:ph type="sldNum" sz="quarter" idx="12"/>
          </p:nvPr>
        </p:nvSpPr>
        <p:spPr/>
        <p:txBody>
          <a:bodyPr/>
          <a:lstStyle>
            <a:lvl1pPr>
              <a:defRPr>
                <a:solidFill>
                  <a:schemeClr val="bg1"/>
                </a:solidFill>
              </a:defRPr>
            </a:lvl1pPr>
          </a:lstStyle>
          <a:p>
            <a:fld id="{C461C2B1-3C3A-47B0-ABA3-58C593760B37}" type="slidenum">
              <a:rPr lang="en-US" smtClean="0"/>
              <a:pPr/>
              <a:t>5</a:t>
            </a:fld>
            <a:endParaRPr lang="en-US"/>
          </a:p>
        </p:txBody>
      </p:sp>
      <p:sp>
        <p:nvSpPr>
          <p:cNvPr id="2" name="Rectangle 1">
            <a:extLst>
              <a:ext uri="{FF2B5EF4-FFF2-40B4-BE49-F238E27FC236}">
                <a16:creationId xmlns:a16="http://schemas.microsoft.com/office/drawing/2014/main" id="{6EF8D7B2-A94B-4F20-BE31-102128C4BD7B}"/>
              </a:ext>
            </a:extLst>
          </p:cNvPr>
          <p:cNvSpPr/>
          <p:nvPr/>
        </p:nvSpPr>
        <p:spPr>
          <a:xfrm>
            <a:off x="1825095" y="4651878"/>
            <a:ext cx="3774265" cy="738664"/>
          </a:xfrm>
          <a:prstGeom prst="rect">
            <a:avLst/>
          </a:prstGeom>
        </p:spPr>
        <p:txBody>
          <a:bodyPr wrap="square">
            <a:spAutoFit/>
          </a:bodyPr>
          <a:lstStyle/>
          <a:p>
            <a:r>
              <a:rPr lang="en-US" sz="1400" b="1">
                <a:latin typeface="Arial" panose="020B0604020202020204" pitchFamily="34" charset="0"/>
                <a:cs typeface="Arial" panose="020B0604020202020204" pitchFamily="34" charset="0"/>
              </a:rPr>
              <a:t>Establish audience-specific baselines </a:t>
            </a:r>
            <a:r>
              <a:rPr lang="en-US" sz="1400">
                <a:latin typeface="Arial" panose="020B0604020202020204" pitchFamily="34" charset="0"/>
                <a:cs typeface="Arial" panose="020B0604020202020204" pitchFamily="34" charset="0"/>
              </a:rPr>
              <a:t>to measure improvements in readiness over time  </a:t>
            </a:r>
          </a:p>
        </p:txBody>
      </p:sp>
      <p:sp>
        <p:nvSpPr>
          <p:cNvPr id="30" name="Text Placeholder 2">
            <a:extLst>
              <a:ext uri="{FF2B5EF4-FFF2-40B4-BE49-F238E27FC236}">
                <a16:creationId xmlns:a16="http://schemas.microsoft.com/office/drawing/2014/main" id="{2258B989-EB0E-4C1F-B5CB-22852A6EB338}"/>
              </a:ext>
            </a:extLst>
          </p:cNvPr>
          <p:cNvSpPr txBox="1">
            <a:spLocks/>
          </p:cNvSpPr>
          <p:nvPr/>
        </p:nvSpPr>
        <p:spPr>
          <a:xfrm>
            <a:off x="910748" y="1409048"/>
            <a:ext cx="10443052" cy="489627"/>
          </a:xfr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514350">
              <a:buClr>
                <a:srgbClr val="009FDA"/>
              </a:buClr>
              <a:buNone/>
              <a:defRPr/>
            </a:pPr>
            <a:r>
              <a:rPr lang="en-US" sz="1100" i="1">
                <a:latin typeface="Arial" panose="020B0604020202020204" pitchFamily="34" charset="0"/>
                <a:cs typeface="Arial" panose="020B0604020202020204" pitchFamily="34" charset="0"/>
              </a:rPr>
              <a:t>The BrightPath Agency Pulse Assessment </a:t>
            </a:r>
            <a:r>
              <a:rPr lang="en-US" sz="1100" i="1">
                <a:latin typeface="Arial" panose="020B0604020202020204" pitchFamily="34" charset="0"/>
                <a:ea typeface="Arial Unicode MS"/>
                <a:cs typeface="Arial" panose="020B0604020202020204" pitchFamily="34" charset="0"/>
              </a:rPr>
              <a:t>will track the movement of workforce sentiment along the adoption curve over the course of the BrightPath project with results shared by the Change Agent Network.</a:t>
            </a:r>
          </a:p>
        </p:txBody>
      </p:sp>
      <p:pic>
        <p:nvPicPr>
          <p:cNvPr id="7" name="Graphic 6" descr="Bar graph with upward trend with solid fill">
            <a:extLst>
              <a:ext uri="{FF2B5EF4-FFF2-40B4-BE49-F238E27FC236}">
                <a16:creationId xmlns:a16="http://schemas.microsoft.com/office/drawing/2014/main" id="{8AF34919-FA7B-4180-A1F1-5AE5BE0EED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7192" y="4559223"/>
            <a:ext cx="914400" cy="914400"/>
          </a:xfrm>
          <a:prstGeom prst="rect">
            <a:avLst/>
          </a:prstGeom>
        </p:spPr>
      </p:pic>
      <p:sp>
        <p:nvSpPr>
          <p:cNvPr id="31" name="Rectangle 30">
            <a:extLst>
              <a:ext uri="{FF2B5EF4-FFF2-40B4-BE49-F238E27FC236}">
                <a16:creationId xmlns:a16="http://schemas.microsoft.com/office/drawing/2014/main" id="{3AE19F92-508C-442E-A3D8-4CFB9A95F80F}"/>
              </a:ext>
            </a:extLst>
          </p:cNvPr>
          <p:cNvSpPr/>
          <p:nvPr/>
        </p:nvSpPr>
        <p:spPr>
          <a:xfrm>
            <a:off x="1830084" y="3588679"/>
            <a:ext cx="3774265" cy="954107"/>
          </a:xfrm>
          <a:prstGeom prst="rect">
            <a:avLst/>
          </a:prstGeom>
        </p:spPr>
        <p:txBody>
          <a:bodyPr wrap="square">
            <a:spAutoFit/>
          </a:bodyPr>
          <a:lstStyle/>
          <a:p>
            <a:r>
              <a:rPr lang="en-US" sz="1400" b="1">
                <a:latin typeface="Arial"/>
                <a:cs typeface="Arial"/>
              </a:rPr>
              <a:t>Track workforce sentiment, </a:t>
            </a:r>
            <a:r>
              <a:rPr lang="en-US" sz="1400" b="1">
                <a:latin typeface="Arial" panose="020B0604020202020204" pitchFamily="34" charset="0"/>
                <a:cs typeface="Arial" panose="020B0604020202020204" pitchFamily="34" charset="0"/>
              </a:rPr>
              <a:t>awareness, attitudes</a:t>
            </a:r>
            <a:r>
              <a:rPr lang="en-US" sz="1400">
                <a:latin typeface="Arial" panose="020B0604020202020204" pitchFamily="34" charset="0"/>
                <a:cs typeface="Arial" panose="020B0604020202020204" pitchFamily="34" charset="0"/>
              </a:rPr>
              <a:t> and </a:t>
            </a:r>
            <a:r>
              <a:rPr lang="en-US" sz="1400" b="1">
                <a:latin typeface="Arial" panose="020B0604020202020204" pitchFamily="34" charset="0"/>
                <a:cs typeface="Arial" panose="020B0604020202020204" pitchFamily="34" charset="0"/>
              </a:rPr>
              <a:t>level of engagement </a:t>
            </a:r>
            <a:r>
              <a:rPr lang="en-US" sz="1400">
                <a:latin typeface="Arial" panose="020B0604020202020204" pitchFamily="34" charset="0"/>
                <a:cs typeface="Arial" panose="020B0604020202020204" pitchFamily="34" charset="0"/>
              </a:rPr>
              <a:t>as stakeholder groups prepare to adopt Workday</a:t>
            </a:r>
            <a:endParaRPr lang="en-US" sz="1400"/>
          </a:p>
        </p:txBody>
      </p:sp>
      <p:sp>
        <p:nvSpPr>
          <p:cNvPr id="32" name="Rectangle 31">
            <a:extLst>
              <a:ext uri="{FF2B5EF4-FFF2-40B4-BE49-F238E27FC236}">
                <a16:creationId xmlns:a16="http://schemas.microsoft.com/office/drawing/2014/main" id="{6650D80E-20F4-4FCB-B363-C8C38C783A73}"/>
              </a:ext>
            </a:extLst>
          </p:cNvPr>
          <p:cNvSpPr/>
          <p:nvPr/>
        </p:nvSpPr>
        <p:spPr>
          <a:xfrm>
            <a:off x="1821856" y="2563573"/>
            <a:ext cx="4022436" cy="954107"/>
          </a:xfrm>
          <a:prstGeom prst="rect">
            <a:avLst/>
          </a:prstGeom>
        </p:spPr>
        <p:txBody>
          <a:bodyPr wrap="square">
            <a:spAutoFit/>
          </a:bodyPr>
          <a:lstStyle/>
          <a:p>
            <a:r>
              <a:rPr lang="en-US" sz="1400" b="1">
                <a:latin typeface="Arial" panose="020B0604020202020204" pitchFamily="34" charset="0"/>
                <a:cs typeface="Arial" panose="020B0604020202020204" pitchFamily="34" charset="0"/>
              </a:rPr>
              <a:t>Gauge the effectiveness of initial organizational change management (OCM) efforts </a:t>
            </a:r>
            <a:r>
              <a:rPr lang="en-US" sz="1400">
                <a:latin typeface="Arial" panose="020B0604020202020204" pitchFamily="34" charset="0"/>
                <a:cs typeface="Arial" panose="020B0604020202020204" pitchFamily="34" charset="0"/>
              </a:rPr>
              <a:t>to prepare the State of Oklahoma workforce to adopt Workday</a:t>
            </a:r>
          </a:p>
        </p:txBody>
      </p:sp>
      <p:pic>
        <p:nvPicPr>
          <p:cNvPr id="34" name="Graphic 33" descr="Bullseye with solid fill">
            <a:extLst>
              <a:ext uri="{FF2B5EF4-FFF2-40B4-BE49-F238E27FC236}">
                <a16:creationId xmlns:a16="http://schemas.microsoft.com/office/drawing/2014/main" id="{5DFC5D9E-32C6-48DF-BB84-80D97D68D93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15684" y="2547207"/>
            <a:ext cx="914400" cy="914400"/>
          </a:xfrm>
          <a:prstGeom prst="rect">
            <a:avLst/>
          </a:prstGeom>
        </p:spPr>
      </p:pic>
      <p:pic>
        <p:nvPicPr>
          <p:cNvPr id="35" name="Graphic 34" descr="Morse Code with solid fill">
            <a:extLst>
              <a:ext uri="{FF2B5EF4-FFF2-40B4-BE49-F238E27FC236}">
                <a16:creationId xmlns:a16="http://schemas.microsoft.com/office/drawing/2014/main" id="{48FB1968-AFE7-4372-B471-23F154FF604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92323" y="3501154"/>
            <a:ext cx="914400" cy="914400"/>
          </a:xfrm>
          <a:prstGeom prst="rect">
            <a:avLst/>
          </a:prstGeom>
        </p:spPr>
      </p:pic>
      <p:pic>
        <p:nvPicPr>
          <p:cNvPr id="38" name="Graphic 37" descr="Bar graph with upward trend with solid fill">
            <a:extLst>
              <a:ext uri="{FF2B5EF4-FFF2-40B4-BE49-F238E27FC236}">
                <a16:creationId xmlns:a16="http://schemas.microsoft.com/office/drawing/2014/main" id="{D8BA7806-4371-40EA-B7F0-DB61EDA98BE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238777" y="2547207"/>
            <a:ext cx="756716" cy="756716"/>
          </a:xfrm>
          <a:prstGeom prst="rect">
            <a:avLst/>
          </a:prstGeom>
        </p:spPr>
      </p:pic>
      <p:pic>
        <p:nvPicPr>
          <p:cNvPr id="39" name="Graphic 38" descr="Server with solid fill">
            <a:extLst>
              <a:ext uri="{FF2B5EF4-FFF2-40B4-BE49-F238E27FC236}">
                <a16:creationId xmlns:a16="http://schemas.microsoft.com/office/drawing/2014/main" id="{5A89FD3C-3FBC-401F-A796-D599DED2332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268447" y="3397641"/>
            <a:ext cx="756716" cy="756716"/>
          </a:xfrm>
          <a:prstGeom prst="rect">
            <a:avLst/>
          </a:prstGeom>
        </p:spPr>
      </p:pic>
      <p:sp>
        <p:nvSpPr>
          <p:cNvPr id="8" name="TextBox 7">
            <a:extLst>
              <a:ext uri="{FF2B5EF4-FFF2-40B4-BE49-F238E27FC236}">
                <a16:creationId xmlns:a16="http://schemas.microsoft.com/office/drawing/2014/main" id="{057261AC-6F1A-4258-AC35-5FDF18D12A84}"/>
              </a:ext>
            </a:extLst>
          </p:cNvPr>
          <p:cNvSpPr txBox="1"/>
          <p:nvPr/>
        </p:nvSpPr>
        <p:spPr>
          <a:xfrm>
            <a:off x="6692206" y="1990500"/>
            <a:ext cx="3089965" cy="400110"/>
          </a:xfrm>
          <a:prstGeom prst="rect">
            <a:avLst/>
          </a:prstGeom>
          <a:solidFill>
            <a:schemeClr val="bg1"/>
          </a:solidFill>
        </p:spPr>
        <p:txBody>
          <a:bodyPr wrap="square" rtlCol="0">
            <a:spAutoFit/>
          </a:bodyPr>
          <a:lstStyle/>
          <a:p>
            <a:pPr algn="ctr"/>
            <a:r>
              <a:rPr lang="en-US" sz="2000" b="1">
                <a:latin typeface="Arial" panose="020B0604020202020204" pitchFamily="34" charset="0"/>
                <a:cs typeface="Arial" panose="020B0604020202020204" pitchFamily="34" charset="0"/>
              </a:rPr>
              <a:t>Analysis &amp; Distribution </a:t>
            </a:r>
          </a:p>
        </p:txBody>
      </p:sp>
      <p:sp>
        <p:nvSpPr>
          <p:cNvPr id="41" name="TextBox 40">
            <a:extLst>
              <a:ext uri="{FF2B5EF4-FFF2-40B4-BE49-F238E27FC236}">
                <a16:creationId xmlns:a16="http://schemas.microsoft.com/office/drawing/2014/main" id="{46004DC2-E6D7-40CE-8AA6-1E2725A24AB8}"/>
              </a:ext>
            </a:extLst>
          </p:cNvPr>
          <p:cNvSpPr txBox="1"/>
          <p:nvPr/>
        </p:nvSpPr>
        <p:spPr>
          <a:xfrm>
            <a:off x="2594701" y="1985956"/>
            <a:ext cx="1853470" cy="400110"/>
          </a:xfrm>
          <a:prstGeom prst="rect">
            <a:avLst/>
          </a:prstGeom>
          <a:solidFill>
            <a:schemeClr val="bg1"/>
          </a:solidFill>
        </p:spPr>
        <p:txBody>
          <a:bodyPr wrap="square" rtlCol="0">
            <a:spAutoFit/>
          </a:bodyPr>
          <a:lstStyle/>
          <a:p>
            <a:pPr algn="ctr"/>
            <a:r>
              <a:rPr lang="en-US" sz="2000" b="1">
                <a:latin typeface="Arial" panose="020B0604020202020204" pitchFamily="34" charset="0"/>
                <a:cs typeface="Arial" panose="020B0604020202020204" pitchFamily="34" charset="0"/>
              </a:rPr>
              <a:t>Objectives</a:t>
            </a:r>
          </a:p>
        </p:txBody>
      </p:sp>
      <p:pic>
        <p:nvPicPr>
          <p:cNvPr id="43" name="Graphic 42" descr="Group success outline">
            <a:extLst>
              <a:ext uri="{FF2B5EF4-FFF2-40B4-BE49-F238E27FC236}">
                <a16:creationId xmlns:a16="http://schemas.microsoft.com/office/drawing/2014/main" id="{7A02738F-B44C-4905-A5F8-FED7CAA4CC6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6217860" y="4190925"/>
            <a:ext cx="985912" cy="985912"/>
          </a:xfrm>
          <a:prstGeom prst="rect">
            <a:avLst/>
          </a:prstGeom>
        </p:spPr>
      </p:pic>
      <p:pic>
        <p:nvPicPr>
          <p:cNvPr id="44" name="Graphic 43" descr="Presentation with pie chart with solid fill">
            <a:extLst>
              <a:ext uri="{FF2B5EF4-FFF2-40B4-BE49-F238E27FC236}">
                <a16:creationId xmlns:a16="http://schemas.microsoft.com/office/drawing/2014/main" id="{B99E8DB9-4B7E-4045-B057-29932ADF90D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6262839" y="5081587"/>
            <a:ext cx="914400" cy="914400"/>
          </a:xfrm>
          <a:prstGeom prst="rect">
            <a:avLst/>
          </a:prstGeom>
        </p:spPr>
      </p:pic>
      <p:sp>
        <p:nvSpPr>
          <p:cNvPr id="45" name="Rectangle 44">
            <a:extLst>
              <a:ext uri="{FF2B5EF4-FFF2-40B4-BE49-F238E27FC236}">
                <a16:creationId xmlns:a16="http://schemas.microsoft.com/office/drawing/2014/main" id="{BC73E78C-300A-4CD2-8092-BCC503C54348}"/>
              </a:ext>
            </a:extLst>
          </p:cNvPr>
          <p:cNvSpPr/>
          <p:nvPr/>
        </p:nvSpPr>
        <p:spPr>
          <a:xfrm>
            <a:off x="7149407" y="2489447"/>
            <a:ext cx="3774265" cy="738664"/>
          </a:xfrm>
          <a:prstGeom prst="rect">
            <a:avLst/>
          </a:prstGeom>
        </p:spPr>
        <p:txBody>
          <a:bodyPr wrap="square">
            <a:spAutoFit/>
          </a:bodyPr>
          <a:lstStyle/>
          <a:p>
            <a:pPr marL="0" lvl="1">
              <a:buSzPct val="100000"/>
            </a:pPr>
            <a:r>
              <a:rPr lang="en-US" sz="1400">
                <a:latin typeface="Arial"/>
                <a:ea typeface="Verdana"/>
                <a:cs typeface="Arial"/>
              </a:rPr>
              <a:t>The OCM Team analyzed and assessed results </a:t>
            </a:r>
            <a:r>
              <a:rPr lang="en-US" sz="1400" b="1">
                <a:latin typeface="Arial"/>
                <a:ea typeface="Verdana"/>
                <a:cs typeface="Arial"/>
              </a:rPr>
              <a:t>to identify trends, areas of success  and opportunities </a:t>
            </a:r>
            <a:endParaRPr lang="en-US" sz="1400">
              <a:latin typeface="Arial"/>
              <a:ea typeface="Verdana"/>
              <a:cs typeface="Arial"/>
            </a:endParaRPr>
          </a:p>
        </p:txBody>
      </p:sp>
      <p:sp>
        <p:nvSpPr>
          <p:cNvPr id="46" name="Rectangle 45">
            <a:extLst>
              <a:ext uri="{FF2B5EF4-FFF2-40B4-BE49-F238E27FC236}">
                <a16:creationId xmlns:a16="http://schemas.microsoft.com/office/drawing/2014/main" id="{4E362DA4-BF5E-4600-BD5D-9AD1F2889C44}"/>
              </a:ext>
            </a:extLst>
          </p:cNvPr>
          <p:cNvSpPr/>
          <p:nvPr/>
        </p:nvSpPr>
        <p:spPr>
          <a:xfrm>
            <a:off x="7194904" y="3375247"/>
            <a:ext cx="3774265" cy="738664"/>
          </a:xfrm>
          <a:prstGeom prst="rect">
            <a:avLst/>
          </a:prstGeom>
        </p:spPr>
        <p:txBody>
          <a:bodyPr wrap="square">
            <a:spAutoFit/>
          </a:bodyPr>
          <a:lstStyle/>
          <a:p>
            <a:pPr marL="0" lvl="1">
              <a:buSzPct val="100000"/>
            </a:pPr>
            <a:r>
              <a:rPr lang="en-US" sz="1400" b="1">
                <a:latin typeface="Arial"/>
                <a:ea typeface="Verdana"/>
                <a:cs typeface="Arial"/>
              </a:rPr>
              <a:t>The OCM Team prioritized and created a plan </a:t>
            </a:r>
            <a:r>
              <a:rPr lang="en-US" sz="1400">
                <a:latin typeface="Arial"/>
                <a:ea typeface="Verdana"/>
                <a:cs typeface="Arial"/>
              </a:rPr>
              <a:t>to prepare impacted audiences based on key findings</a:t>
            </a:r>
          </a:p>
        </p:txBody>
      </p:sp>
      <p:sp>
        <p:nvSpPr>
          <p:cNvPr id="47" name="Rectangle 46">
            <a:extLst>
              <a:ext uri="{FF2B5EF4-FFF2-40B4-BE49-F238E27FC236}">
                <a16:creationId xmlns:a16="http://schemas.microsoft.com/office/drawing/2014/main" id="{4B5E5C9A-BFBA-4C8A-A6B6-5A13A5547E67}"/>
              </a:ext>
            </a:extLst>
          </p:cNvPr>
          <p:cNvSpPr/>
          <p:nvPr/>
        </p:nvSpPr>
        <p:spPr>
          <a:xfrm>
            <a:off x="7177239" y="4352741"/>
            <a:ext cx="3774265" cy="523220"/>
          </a:xfrm>
          <a:prstGeom prst="rect">
            <a:avLst/>
          </a:prstGeom>
        </p:spPr>
        <p:txBody>
          <a:bodyPr wrap="square">
            <a:spAutoFit/>
          </a:bodyPr>
          <a:lstStyle/>
          <a:p>
            <a:pPr marL="0" lvl="1">
              <a:buSzPct val="100000"/>
            </a:pPr>
            <a:r>
              <a:rPr lang="en-US" sz="1400" b="1">
                <a:latin typeface="Arial"/>
                <a:ea typeface="Verdana"/>
                <a:cs typeface="Arial"/>
              </a:rPr>
              <a:t>Change</a:t>
            </a:r>
            <a:r>
              <a:rPr lang="en-US" sz="1400">
                <a:latin typeface="Arial"/>
                <a:ea typeface="Verdana"/>
                <a:cs typeface="Arial"/>
              </a:rPr>
              <a:t> </a:t>
            </a:r>
            <a:r>
              <a:rPr lang="en-US" sz="1400" b="1">
                <a:latin typeface="Arial"/>
                <a:ea typeface="Verdana"/>
                <a:cs typeface="Arial"/>
              </a:rPr>
              <a:t>agents</a:t>
            </a:r>
            <a:r>
              <a:rPr lang="en-US" sz="1400">
                <a:latin typeface="Arial"/>
                <a:ea typeface="Verdana"/>
                <a:cs typeface="Arial"/>
              </a:rPr>
              <a:t> </a:t>
            </a:r>
            <a:r>
              <a:rPr lang="en-US" sz="1400" b="1">
                <a:latin typeface="Arial"/>
                <a:ea typeface="Verdana"/>
                <a:cs typeface="Arial"/>
              </a:rPr>
              <a:t>share the Assessment results </a:t>
            </a:r>
            <a:r>
              <a:rPr lang="en-US" sz="1400">
                <a:latin typeface="Arial"/>
                <a:ea typeface="Verdana"/>
                <a:cs typeface="Arial"/>
              </a:rPr>
              <a:t>with agency colleagues via email</a:t>
            </a:r>
          </a:p>
        </p:txBody>
      </p:sp>
      <p:sp>
        <p:nvSpPr>
          <p:cNvPr id="48" name="Rectangle 47">
            <a:extLst>
              <a:ext uri="{FF2B5EF4-FFF2-40B4-BE49-F238E27FC236}">
                <a16:creationId xmlns:a16="http://schemas.microsoft.com/office/drawing/2014/main" id="{35A5CA4A-4BE1-4A19-892F-C998A9CD1DE3}"/>
              </a:ext>
            </a:extLst>
          </p:cNvPr>
          <p:cNvSpPr/>
          <p:nvPr/>
        </p:nvSpPr>
        <p:spPr>
          <a:xfrm>
            <a:off x="7248751" y="5046639"/>
            <a:ext cx="3774265" cy="954107"/>
          </a:xfrm>
          <a:prstGeom prst="rect">
            <a:avLst/>
          </a:prstGeom>
        </p:spPr>
        <p:txBody>
          <a:bodyPr wrap="square">
            <a:spAutoFit/>
          </a:bodyPr>
          <a:lstStyle/>
          <a:p>
            <a:pPr marL="0" lvl="1">
              <a:buSzPct val="100000"/>
            </a:pPr>
            <a:r>
              <a:rPr lang="en-US" sz="1400" b="1">
                <a:latin typeface="Arial"/>
                <a:ea typeface="Verdana"/>
                <a:cs typeface="Arial"/>
              </a:rPr>
              <a:t>Change agents host Office Hours </a:t>
            </a:r>
            <a:r>
              <a:rPr lang="en-US" sz="1400">
                <a:latin typeface="Arial"/>
                <a:ea typeface="Verdana"/>
                <a:cs typeface="Arial"/>
              </a:rPr>
              <a:t>to talk with agency colleagues and answer questions about the Assessment and BrightPath</a:t>
            </a:r>
          </a:p>
        </p:txBody>
      </p:sp>
      <p:cxnSp>
        <p:nvCxnSpPr>
          <p:cNvPr id="23" name="Straight Connector 22">
            <a:extLst>
              <a:ext uri="{FF2B5EF4-FFF2-40B4-BE49-F238E27FC236}">
                <a16:creationId xmlns:a16="http://schemas.microsoft.com/office/drawing/2014/main" id="{88663785-943F-4B1B-A86A-F06C68A1C76C}"/>
              </a:ext>
            </a:extLst>
          </p:cNvPr>
          <p:cNvCxnSpPr>
            <a:cxnSpLocks/>
          </p:cNvCxnSpPr>
          <p:nvPr/>
        </p:nvCxnSpPr>
        <p:spPr>
          <a:xfrm flipV="1">
            <a:off x="5855867" y="2144857"/>
            <a:ext cx="0" cy="4206240"/>
          </a:xfrm>
          <a:prstGeom prst="line">
            <a:avLst/>
          </a:prstGeom>
          <a:ln w="571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486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a:extLst>
              <a:ext uri="{FF2B5EF4-FFF2-40B4-BE49-F238E27FC236}">
                <a16:creationId xmlns:a16="http://schemas.microsoft.com/office/drawing/2014/main" id="{F0ABA2D6-5827-47E2-8322-924093AE8513}"/>
              </a:ext>
            </a:extLst>
          </p:cNvPr>
          <p:cNvSpPr>
            <a:spLocks noGrp="1"/>
          </p:cNvSpPr>
          <p:nvPr>
            <p:ph type="sldNum" sz="quarter" idx="12"/>
          </p:nvPr>
        </p:nvSpPr>
        <p:spPr/>
        <p:txBody>
          <a:bodyPr/>
          <a:lstStyle/>
          <a:p>
            <a:fld id="{C461C2B1-3C3A-47B0-ABA3-58C593760B37}" type="slidenum">
              <a:rPr lang="en-US" smtClean="0">
                <a:latin typeface="Arial" panose="020B0604020202020204" pitchFamily="34" charset="0"/>
                <a:cs typeface="Arial" panose="020B0604020202020204" pitchFamily="34" charset="0"/>
              </a:rPr>
              <a:pPr/>
              <a:t>50</a:t>
            </a:fld>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64A42BB-55AD-40F0-968D-7E185D79672D}"/>
              </a:ext>
            </a:extLst>
          </p:cNvPr>
          <p:cNvSpPr/>
          <p:nvPr/>
        </p:nvSpPr>
        <p:spPr>
          <a:xfrm>
            <a:off x="0" y="5386192"/>
            <a:ext cx="12192000" cy="1106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hart 22">
            <a:extLst>
              <a:ext uri="{FF2B5EF4-FFF2-40B4-BE49-F238E27FC236}">
                <a16:creationId xmlns:a16="http://schemas.microsoft.com/office/drawing/2014/main" id="{88F0C524-BD81-47DB-BFF3-36842B1258A6}"/>
              </a:ext>
            </a:extLst>
          </p:cNvPr>
          <p:cNvGraphicFramePr/>
          <p:nvPr/>
        </p:nvGraphicFramePr>
        <p:xfrm>
          <a:off x="142043" y="1961400"/>
          <a:ext cx="11907914" cy="45314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2">
            <a:extLst>
              <a:ext uri="{FF2B5EF4-FFF2-40B4-BE49-F238E27FC236}">
                <a16:creationId xmlns:a16="http://schemas.microsoft.com/office/drawing/2014/main" id="{518EE3A2-2438-4B63-90A8-15D6B3C455E3}"/>
              </a:ext>
            </a:extLst>
          </p:cNvPr>
          <p:cNvSpPr txBox="1">
            <a:spLocks/>
          </p:cNvSpPr>
          <p:nvPr/>
        </p:nvSpPr>
        <p:spPr>
          <a:xfrm>
            <a:off x="914560" y="1422936"/>
            <a:ext cx="10362880" cy="475488"/>
          </a:xfrm>
          <a:prstGeom prst="rect">
            <a:avLst/>
          </a:prstGeom>
        </p:spPr>
        <p:txBody>
          <a:bodyPr/>
          <a:lstStyle>
            <a:lvl1pPr marL="228600" indent="-228600" algn="l" rtl="0" eaLnBrk="0" fontAlgn="base" hangingPunct="0">
              <a:spcBef>
                <a:spcPct val="50000"/>
              </a:spcBef>
              <a:spcAft>
                <a:spcPct val="0"/>
              </a:spcAft>
              <a:buClr>
                <a:srgbClr val="0790EC"/>
              </a:buClr>
              <a:buSzPct val="125000"/>
              <a:buFont typeface="Times" panose="02020603050405020304" pitchFamily="18" charset="0"/>
              <a:buChar char="•"/>
              <a:defRPr sz="2400">
                <a:solidFill>
                  <a:schemeClr val="tx1"/>
                </a:solidFill>
                <a:latin typeface="+mn-lt"/>
                <a:ea typeface="MS PGothic" panose="020B0600070205080204" pitchFamily="34" charset="-128"/>
                <a:cs typeface="ＭＳ Ｐゴシック" pitchFamily="-110" charset="-128"/>
              </a:defRPr>
            </a:lvl1pPr>
            <a:lvl2pPr marL="627063" indent="-284163" algn="l" rtl="0" eaLnBrk="0" fontAlgn="base" hangingPunct="0">
              <a:spcBef>
                <a:spcPct val="50000"/>
              </a:spcBef>
              <a:spcAft>
                <a:spcPct val="0"/>
              </a:spcAft>
              <a:buClr>
                <a:srgbClr val="0790EC"/>
              </a:buClr>
              <a:buSzPct val="130000"/>
              <a:buFont typeface="Times" panose="02020603050405020304" pitchFamily="18" charset="0"/>
              <a:buChar char="–"/>
              <a:defRPr sz="2000">
                <a:solidFill>
                  <a:schemeClr val="tx1"/>
                </a:solidFill>
                <a:latin typeface="+mn-lt"/>
                <a:ea typeface="MS PGothic" panose="020B0600070205080204" pitchFamily="34" charset="-128"/>
                <a:cs typeface="ＭＳ Ｐゴシック" charset="0"/>
              </a:defRPr>
            </a:lvl2pPr>
            <a:lvl3pPr marL="914400" indent="-173038"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3pPr>
            <a:lvl4pPr marL="1262063" indent="-233363"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4pPr>
            <a:lvl5pPr marL="1541463" indent="-165100" algn="l" rtl="0" eaLnBrk="0" fontAlgn="base" hangingPunct="0">
              <a:spcBef>
                <a:spcPct val="50000"/>
              </a:spcBef>
              <a:spcAft>
                <a:spcPct val="0"/>
              </a:spcAft>
              <a:buClr>
                <a:srgbClr val="0790EC"/>
              </a:buClr>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5pPr>
            <a:lvl6pPr marL="19986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24558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29130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33702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pPr marL="13970" indent="0">
              <a:lnSpc>
                <a:spcPct val="100000"/>
              </a:lnSpc>
              <a:spcBef>
                <a:spcPts val="645"/>
              </a:spcBef>
              <a:buNone/>
              <a:tabLst>
                <a:tab pos="548005" algn="l"/>
                <a:tab pos="548640" algn="l"/>
              </a:tabLst>
            </a:pPr>
            <a:r>
              <a:rPr lang="en-US" sz="1100" i="1" spc="-10">
                <a:latin typeface="Arial" panose="020B0604020202020204" pitchFamily="34" charset="0"/>
                <a:cs typeface="Arial" panose="020B0604020202020204" pitchFamily="34" charset="0"/>
              </a:rPr>
              <a:t>Cohort F agencies are d</a:t>
            </a:r>
            <a:r>
              <a:rPr lang="en-US" sz="1100" i="1" spc="-5">
                <a:latin typeface="Arial" panose="020B0604020202020204" pitchFamily="34" charset="0"/>
                <a:cs typeface="Arial" panose="020B0604020202020204" pitchFamily="34" charset="0"/>
              </a:rPr>
              <a:t>efined by agencies with Judicial responsibilities.</a:t>
            </a:r>
            <a:endParaRPr lang="en-US" sz="1200" i="1">
              <a:latin typeface="Arial"/>
              <a:cs typeface="Arial"/>
            </a:endParaRPr>
          </a:p>
        </p:txBody>
      </p:sp>
      <p:sp>
        <p:nvSpPr>
          <p:cNvPr id="4" name="Title 3">
            <a:extLst>
              <a:ext uri="{FF2B5EF4-FFF2-40B4-BE49-F238E27FC236}">
                <a16:creationId xmlns:a16="http://schemas.microsoft.com/office/drawing/2014/main" id="{0AF3D1E7-C2BD-4E67-9786-969654F3CEB8}"/>
              </a:ext>
            </a:extLst>
          </p:cNvPr>
          <p:cNvSpPr>
            <a:spLocks noGrp="1"/>
          </p:cNvSpPr>
          <p:nvPr>
            <p:ph type="title"/>
          </p:nvPr>
        </p:nvSpPr>
        <p:spPr/>
        <p:txBody>
          <a:bodyPr/>
          <a:lstStyle/>
          <a:p>
            <a:r>
              <a:rPr lang="en-US"/>
              <a:t>Cohort F Participation </a:t>
            </a:r>
          </a:p>
        </p:txBody>
      </p:sp>
    </p:spTree>
    <p:extLst>
      <p:ext uri="{BB962C8B-B14F-4D97-AF65-F5344CB8AC3E}">
        <p14:creationId xmlns:p14="http://schemas.microsoft.com/office/powerpoint/2010/main" val="2345908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625F17-3D38-41EA-B5E9-5E650E419211}"/>
              </a:ext>
            </a:extLst>
          </p:cNvPr>
          <p:cNvSpPr/>
          <p:nvPr/>
        </p:nvSpPr>
        <p:spPr>
          <a:xfrm>
            <a:off x="50259" y="5283343"/>
            <a:ext cx="12091481" cy="1138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A330B-12DE-4EE4-810B-F9A867245953}"/>
              </a:ext>
            </a:extLst>
          </p:cNvPr>
          <p:cNvSpPr>
            <a:spLocks noGrp="1"/>
          </p:cNvSpPr>
          <p:nvPr>
            <p:ph type="title"/>
          </p:nvPr>
        </p:nvSpPr>
        <p:spPr/>
        <p:txBody>
          <a:bodyPr/>
          <a:lstStyle/>
          <a:p>
            <a:r>
              <a:rPr lang="en-US"/>
              <a:t>Engagement for Cohort F</a:t>
            </a:r>
          </a:p>
        </p:txBody>
      </p:sp>
      <p:sp>
        <p:nvSpPr>
          <p:cNvPr id="9" name="Rectangle 8">
            <a:extLst>
              <a:ext uri="{FF2B5EF4-FFF2-40B4-BE49-F238E27FC236}">
                <a16:creationId xmlns:a16="http://schemas.microsoft.com/office/drawing/2014/main" id="{736DBF71-CBAC-4D15-95E2-26FD162EBB7C}"/>
              </a:ext>
            </a:extLst>
          </p:cNvPr>
          <p:cNvSpPr/>
          <p:nvPr/>
        </p:nvSpPr>
        <p:spPr>
          <a:xfrm>
            <a:off x="1026272" y="2226991"/>
            <a:ext cx="6096000" cy="523220"/>
          </a:xfrm>
          <a:prstGeom prst="rect">
            <a:avLst/>
          </a:prstGeom>
          <a:ln>
            <a:noFill/>
          </a:ln>
        </p:spPr>
        <p:txBody>
          <a:bodyPr lIns="91440" tIns="45720" rIns="91440" bIns="45720" anchor="t">
            <a:spAutoFit/>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District Courts</a:t>
            </a:r>
            <a:endParaRPr lang="en-US"/>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Supreme Court</a:t>
            </a:r>
          </a:p>
        </p:txBody>
      </p:sp>
      <p:sp>
        <p:nvSpPr>
          <p:cNvPr id="15" name="Arc 9">
            <a:extLst>
              <a:ext uri="{FF2B5EF4-FFF2-40B4-BE49-F238E27FC236}">
                <a16:creationId xmlns:a16="http://schemas.microsoft.com/office/drawing/2014/main" id="{AD185A29-65B1-4A24-B793-38F99231F3EE}"/>
              </a:ext>
            </a:extLst>
          </p:cNvPr>
          <p:cNvSpPr>
            <a:spLocks/>
          </p:cNvSpPr>
          <p:nvPr/>
        </p:nvSpPr>
        <p:spPr bwMode="auto">
          <a:xfrm>
            <a:off x="5567611" y="2531333"/>
            <a:ext cx="5593068" cy="283921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rgbClr val="44546A"/>
            </a:solidFill>
            <a:round/>
            <a:headEnd type="stealth" w="med" len="lg"/>
            <a:tailEnd type="none" w="sm" len="sm"/>
          </a:ln>
          <a:effectLst/>
        </p:spPr>
        <p:txBody>
          <a:bodyPr wrap="none" anchor="ctr"/>
          <a:lstStyle/>
          <a:p>
            <a:pPr fontAlgn="base">
              <a:spcBef>
                <a:spcPct val="0"/>
              </a:spcBef>
              <a:spcAft>
                <a:spcPct val="0"/>
              </a:spcAft>
            </a:pPr>
            <a:endParaRPr lang="en-US" sz="800">
              <a:solidFill>
                <a:srgbClr val="00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E708BCC-17D8-47C9-8043-094F3F91E758}"/>
              </a:ext>
            </a:extLst>
          </p:cNvPr>
          <p:cNvSpPr txBox="1"/>
          <p:nvPr/>
        </p:nvSpPr>
        <p:spPr>
          <a:xfrm>
            <a:off x="5395042" y="4982985"/>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aware</a:t>
            </a:r>
          </a:p>
        </p:txBody>
      </p:sp>
      <p:sp>
        <p:nvSpPr>
          <p:cNvPr id="17" name="TextBox 16">
            <a:extLst>
              <a:ext uri="{FF2B5EF4-FFF2-40B4-BE49-F238E27FC236}">
                <a16:creationId xmlns:a16="http://schemas.microsoft.com/office/drawing/2014/main" id="{0CBEA034-5784-4D3E-96BF-4978CCA5972B}"/>
              </a:ext>
            </a:extLst>
          </p:cNvPr>
          <p:cNvSpPr txBox="1"/>
          <p:nvPr/>
        </p:nvSpPr>
        <p:spPr>
          <a:xfrm>
            <a:off x="6655406" y="4736652"/>
            <a:ext cx="1535603"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understanding</a:t>
            </a:r>
          </a:p>
        </p:txBody>
      </p:sp>
      <p:sp>
        <p:nvSpPr>
          <p:cNvPr id="18" name="TextBox 17">
            <a:extLst>
              <a:ext uri="{FF2B5EF4-FFF2-40B4-BE49-F238E27FC236}">
                <a16:creationId xmlns:a16="http://schemas.microsoft.com/office/drawing/2014/main" id="{D3C192BC-0A6A-4442-A336-E610ECA42EB7}"/>
              </a:ext>
            </a:extLst>
          </p:cNvPr>
          <p:cNvSpPr txBox="1"/>
          <p:nvPr/>
        </p:nvSpPr>
        <p:spPr>
          <a:xfrm>
            <a:off x="8031606" y="4320456"/>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buy-in</a:t>
            </a:r>
          </a:p>
        </p:txBody>
      </p:sp>
      <p:sp>
        <p:nvSpPr>
          <p:cNvPr id="19" name="TextBox 18">
            <a:extLst>
              <a:ext uri="{FF2B5EF4-FFF2-40B4-BE49-F238E27FC236}">
                <a16:creationId xmlns:a16="http://schemas.microsoft.com/office/drawing/2014/main" id="{9F078841-CD1A-4D59-9510-F415B0C4F3CA}"/>
              </a:ext>
            </a:extLst>
          </p:cNvPr>
          <p:cNvSpPr txBox="1"/>
          <p:nvPr/>
        </p:nvSpPr>
        <p:spPr>
          <a:xfrm>
            <a:off x="8981436" y="3695480"/>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commitment</a:t>
            </a:r>
          </a:p>
        </p:txBody>
      </p:sp>
      <p:sp>
        <p:nvSpPr>
          <p:cNvPr id="20" name="TextBox 19">
            <a:extLst>
              <a:ext uri="{FF2B5EF4-FFF2-40B4-BE49-F238E27FC236}">
                <a16:creationId xmlns:a16="http://schemas.microsoft.com/office/drawing/2014/main" id="{D9D031D9-0CB0-4489-AFF2-EAACD8201EBC}"/>
              </a:ext>
            </a:extLst>
          </p:cNvPr>
          <p:cNvSpPr txBox="1"/>
          <p:nvPr/>
        </p:nvSpPr>
        <p:spPr>
          <a:xfrm>
            <a:off x="9555818" y="2973117"/>
            <a:ext cx="1342454" cy="276999"/>
          </a:xfrm>
          <a:prstGeom prst="rect">
            <a:avLst/>
          </a:prstGeom>
          <a:noFill/>
          <a:ln>
            <a:noFill/>
          </a:ln>
        </p:spPr>
        <p:txBody>
          <a:bodyPr wrap="square" rtlCol="0">
            <a:spAutoFit/>
          </a:bodyPr>
          <a:lstStyle/>
          <a:p>
            <a:pPr algn="r"/>
            <a:r>
              <a:rPr lang="en-US" sz="1200" cap="small">
                <a:latin typeface="Arial" panose="020B0604020202020204" pitchFamily="34" charset="0"/>
                <a:cs typeface="Arial" panose="020B0604020202020204" pitchFamily="34" charset="0"/>
              </a:rPr>
              <a:t>ownership</a:t>
            </a:r>
          </a:p>
        </p:txBody>
      </p:sp>
      <p:sp>
        <p:nvSpPr>
          <p:cNvPr id="21" name="Oval 20">
            <a:extLst>
              <a:ext uri="{FF2B5EF4-FFF2-40B4-BE49-F238E27FC236}">
                <a16:creationId xmlns:a16="http://schemas.microsoft.com/office/drawing/2014/main" id="{54F7B4FF-C8E2-42B4-8C1F-1E46FF1A6E1B}"/>
              </a:ext>
            </a:extLst>
          </p:cNvPr>
          <p:cNvSpPr/>
          <p:nvPr/>
        </p:nvSpPr>
        <p:spPr>
          <a:xfrm>
            <a:off x="6689601" y="5113031"/>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30B19A47-FD19-4E67-A8A6-0A786A4148FE}"/>
              </a:ext>
            </a:extLst>
          </p:cNvPr>
          <p:cNvCxnSpPr/>
          <p:nvPr/>
        </p:nvCxnSpPr>
        <p:spPr>
          <a:xfrm>
            <a:off x="5557881" y="2023251"/>
            <a:ext cx="0" cy="3474720"/>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2D196FF9-0EEA-4175-A562-2FA2F3622BF1}"/>
              </a:ext>
            </a:extLst>
          </p:cNvPr>
          <p:cNvCxnSpPr>
            <a:cxnSpLocks/>
          </p:cNvCxnSpPr>
          <p:nvPr/>
        </p:nvCxnSpPr>
        <p:spPr>
          <a:xfrm flipH="1">
            <a:off x="5548153" y="5505125"/>
            <a:ext cx="6309360" cy="0"/>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24" name="Oval 23">
            <a:extLst>
              <a:ext uri="{FF2B5EF4-FFF2-40B4-BE49-F238E27FC236}">
                <a16:creationId xmlns:a16="http://schemas.microsoft.com/office/drawing/2014/main" id="{01D25630-D9DC-4465-94F4-E9435F3E917B}"/>
              </a:ext>
            </a:extLst>
          </p:cNvPr>
          <p:cNvSpPr/>
          <p:nvPr/>
        </p:nvSpPr>
        <p:spPr>
          <a:xfrm>
            <a:off x="8145294" y="4858776"/>
            <a:ext cx="253721" cy="270242"/>
          </a:xfrm>
          <a:prstGeom prst="ellipse">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A1BA6F6-CC56-4E78-8573-54B5E5AE71CC}"/>
              </a:ext>
            </a:extLst>
          </p:cNvPr>
          <p:cNvSpPr/>
          <p:nvPr/>
        </p:nvSpPr>
        <p:spPr>
          <a:xfrm>
            <a:off x="9346380" y="4399415"/>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AB97ED8-C6E7-4EE2-8522-6D561B8DC085}"/>
              </a:ext>
            </a:extLst>
          </p:cNvPr>
          <p:cNvSpPr/>
          <p:nvPr/>
        </p:nvSpPr>
        <p:spPr>
          <a:xfrm>
            <a:off x="10250159" y="3789342"/>
            <a:ext cx="253721" cy="270242"/>
          </a:xfrm>
          <a:prstGeom prst="ellipse">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793D545-5197-401A-B0C6-48E0366464E1}"/>
              </a:ext>
            </a:extLst>
          </p:cNvPr>
          <p:cNvSpPr/>
          <p:nvPr/>
        </p:nvSpPr>
        <p:spPr>
          <a:xfrm>
            <a:off x="10902615" y="3021924"/>
            <a:ext cx="253721" cy="270242"/>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7A43BE9-431F-4ED1-9821-615409CAB087}"/>
              </a:ext>
            </a:extLst>
          </p:cNvPr>
          <p:cNvSpPr txBox="1"/>
          <p:nvPr/>
        </p:nvSpPr>
        <p:spPr>
          <a:xfrm>
            <a:off x="5191607" y="2531334"/>
            <a:ext cx="400110" cy="2854727"/>
          </a:xfrm>
          <a:prstGeom prst="rect">
            <a:avLst/>
          </a:prstGeom>
          <a:noFill/>
        </p:spPr>
        <p:txBody>
          <a:bodyPr vert="vert270" wrap="square" rtlCol="0">
            <a:spAutoFit/>
          </a:bodyPr>
          <a:lstStyle/>
          <a:p>
            <a:r>
              <a:rPr lang="en-US" sz="1400">
                <a:solidFill>
                  <a:schemeClr val="bg2">
                    <a:lumMod val="10000"/>
                  </a:schemeClr>
                </a:solidFill>
                <a:latin typeface="Arial" panose="020B0604020202020204" pitchFamily="34" charset="0"/>
                <a:cs typeface="Arial" panose="020B0604020202020204" pitchFamily="34" charset="0"/>
              </a:rPr>
              <a:t>Degree of Commitment</a:t>
            </a:r>
          </a:p>
        </p:txBody>
      </p:sp>
      <p:sp>
        <p:nvSpPr>
          <p:cNvPr id="29" name="TextBox 28">
            <a:extLst>
              <a:ext uri="{FF2B5EF4-FFF2-40B4-BE49-F238E27FC236}">
                <a16:creationId xmlns:a16="http://schemas.microsoft.com/office/drawing/2014/main" id="{3B433F16-A077-4997-97FD-0A18AAC2F7C6}"/>
              </a:ext>
            </a:extLst>
          </p:cNvPr>
          <p:cNvSpPr txBox="1"/>
          <p:nvPr/>
        </p:nvSpPr>
        <p:spPr>
          <a:xfrm>
            <a:off x="5548154" y="5544759"/>
            <a:ext cx="2883692" cy="307777"/>
          </a:xfrm>
          <a:prstGeom prst="rect">
            <a:avLst/>
          </a:prstGeom>
          <a:noFill/>
        </p:spPr>
        <p:txBody>
          <a:bodyPr vert="horz" wrap="square" rtlCol="0">
            <a:spAutoFit/>
          </a:bodyPr>
          <a:lstStyle/>
          <a:p>
            <a:r>
              <a:rPr lang="en-US" sz="1400">
                <a:solidFill>
                  <a:schemeClr val="bg2">
                    <a:lumMod val="10000"/>
                  </a:schemeClr>
                </a:solidFill>
                <a:latin typeface="Arial" panose="020B0604020202020204" pitchFamily="34" charset="0"/>
                <a:cs typeface="Arial" panose="020B0604020202020204" pitchFamily="34" charset="0"/>
              </a:rPr>
              <a:t>Time </a:t>
            </a:r>
          </a:p>
        </p:txBody>
      </p:sp>
      <p:sp>
        <p:nvSpPr>
          <p:cNvPr id="31" name="Rectangle 30">
            <a:extLst>
              <a:ext uri="{FF2B5EF4-FFF2-40B4-BE49-F238E27FC236}">
                <a16:creationId xmlns:a16="http://schemas.microsoft.com/office/drawing/2014/main" id="{DB0AD132-2D75-4D87-8A65-DD17F2E283C3}"/>
              </a:ext>
            </a:extLst>
          </p:cNvPr>
          <p:cNvSpPr/>
          <p:nvPr/>
        </p:nvSpPr>
        <p:spPr>
          <a:xfrm>
            <a:off x="525818" y="1522910"/>
            <a:ext cx="10242698" cy="507831"/>
          </a:xfrm>
          <a:prstGeom prst="rect">
            <a:avLst/>
          </a:prstGeom>
        </p:spPr>
        <p:txBody>
          <a:bodyPr wrap="square">
            <a:spAutoFit/>
          </a:bodyPr>
          <a:lstStyle/>
          <a:p>
            <a:pPr marL="242570">
              <a:spcBef>
                <a:spcPts val="645"/>
              </a:spcBef>
              <a:tabLst>
                <a:tab pos="548005" algn="l"/>
                <a:tab pos="548640" algn="l"/>
              </a:tabLst>
            </a:pPr>
            <a:r>
              <a:rPr lang="en-US" sz="1100" i="1" spc="-10">
                <a:latin typeface="Arial" panose="020B0604020202020204" pitchFamily="34" charset="0"/>
                <a:cs typeface="Arial" panose="020B0604020202020204" pitchFamily="34" charset="0"/>
              </a:rPr>
              <a:t>Cohort F</a:t>
            </a:r>
            <a:r>
              <a:rPr lang="en-US" sz="1100" i="1" kern="0">
                <a:solidFill>
                  <a:srgbClr val="000000"/>
                </a:solidFill>
                <a:latin typeface="Arial" panose="020B0604020202020204" pitchFamily="34" charset="0"/>
                <a:cs typeface="Arial" panose="020B0604020202020204" pitchFamily="34" charset="0"/>
              </a:rPr>
              <a:t> is appropriately located along the engagement curve in comparison to the current project stage.</a:t>
            </a:r>
            <a:endParaRPr lang="en-US" sz="1100" i="1">
              <a:latin typeface="Arial"/>
              <a:cs typeface="Arial"/>
            </a:endParaRPr>
          </a:p>
          <a:p>
            <a:pPr marL="242570">
              <a:lnSpc>
                <a:spcPct val="100000"/>
              </a:lnSpc>
              <a:spcBef>
                <a:spcPts val="645"/>
              </a:spcBef>
              <a:tabLst>
                <a:tab pos="548005" algn="l"/>
                <a:tab pos="548640" algn="l"/>
              </a:tabLst>
            </a:pPr>
            <a:endParaRPr lang="en-US" sz="1100" i="1">
              <a:latin typeface="Arial"/>
              <a:cs typeface="Arial"/>
            </a:endParaRPr>
          </a:p>
        </p:txBody>
      </p:sp>
      <p:sp>
        <p:nvSpPr>
          <p:cNvPr id="3" name="Slide Number Placeholder 2">
            <a:extLst>
              <a:ext uri="{FF2B5EF4-FFF2-40B4-BE49-F238E27FC236}">
                <a16:creationId xmlns:a16="http://schemas.microsoft.com/office/drawing/2014/main" id="{C02F8C2B-56C6-4523-B982-2D281D9B498F}"/>
              </a:ext>
            </a:extLst>
          </p:cNvPr>
          <p:cNvSpPr>
            <a:spLocks noGrp="1"/>
          </p:cNvSpPr>
          <p:nvPr>
            <p:ph type="sldNum" sz="quarter" idx="12"/>
          </p:nvPr>
        </p:nvSpPr>
        <p:spPr/>
        <p:txBody>
          <a:bodyPr/>
          <a:lstStyle/>
          <a:p>
            <a:fld id="{C461C2B1-3C3A-47B0-ABA3-58C593760B37}" type="slidenum">
              <a:rPr lang="en-US" smtClean="0"/>
              <a:pPr/>
              <a:t>51</a:t>
            </a:fld>
            <a:endParaRPr lang="en-US"/>
          </a:p>
        </p:txBody>
      </p:sp>
      <p:sp>
        <p:nvSpPr>
          <p:cNvPr id="30" name="Rectangle: Rounded Corners 29">
            <a:extLst>
              <a:ext uri="{FF2B5EF4-FFF2-40B4-BE49-F238E27FC236}">
                <a16:creationId xmlns:a16="http://schemas.microsoft.com/office/drawing/2014/main" id="{A43A13B0-D08B-4EDB-AAC3-6C61764AF11E}"/>
              </a:ext>
            </a:extLst>
          </p:cNvPr>
          <p:cNvSpPr/>
          <p:nvPr/>
        </p:nvSpPr>
        <p:spPr>
          <a:xfrm>
            <a:off x="11059007" y="4993239"/>
            <a:ext cx="457200" cy="365760"/>
          </a:xfrm>
          <a:prstGeom prst="roundRect">
            <a:avLst/>
          </a:prstGeom>
          <a:solidFill>
            <a:schemeClr val="accent4"/>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3.9</a:t>
            </a:r>
          </a:p>
        </p:txBody>
      </p:sp>
      <p:cxnSp>
        <p:nvCxnSpPr>
          <p:cNvPr id="33" name="Straight Connector 32">
            <a:extLst>
              <a:ext uri="{FF2B5EF4-FFF2-40B4-BE49-F238E27FC236}">
                <a16:creationId xmlns:a16="http://schemas.microsoft.com/office/drawing/2014/main" id="{CEC4013D-2241-4F56-A160-0AC89FEA0754}"/>
              </a:ext>
            </a:extLst>
          </p:cNvPr>
          <p:cNvCxnSpPr/>
          <p:nvPr/>
        </p:nvCxnSpPr>
        <p:spPr>
          <a:xfrm>
            <a:off x="623776" y="2124847"/>
            <a:ext cx="448056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7649130-FA6A-419F-9938-F21006804F4C}"/>
              </a:ext>
            </a:extLst>
          </p:cNvPr>
          <p:cNvSpPr txBox="1"/>
          <p:nvPr/>
        </p:nvSpPr>
        <p:spPr>
          <a:xfrm>
            <a:off x="1218042" y="1949846"/>
            <a:ext cx="3210879" cy="307777"/>
          </a:xfrm>
          <a:prstGeom prst="rect">
            <a:avLst/>
          </a:prstGeom>
          <a:solidFill>
            <a:schemeClr val="bg1"/>
          </a:solidFill>
        </p:spPr>
        <p:txBody>
          <a:bodyPr wrap="none" rtlCol="0">
            <a:spAutoFit/>
          </a:bodyPr>
          <a:lstStyle/>
          <a:p>
            <a:r>
              <a:rPr lang="en-US" sz="1400" b="1">
                <a:latin typeface="Arial" panose="020B0604020202020204" pitchFamily="34" charset="0"/>
                <a:cs typeface="Arial" panose="020B0604020202020204" pitchFamily="34" charset="0"/>
              </a:rPr>
              <a:t>Assessment Participating Agencies</a:t>
            </a:r>
          </a:p>
        </p:txBody>
      </p:sp>
      <p:grpSp>
        <p:nvGrpSpPr>
          <p:cNvPr id="35" name="Group 34">
            <a:extLst>
              <a:ext uri="{FF2B5EF4-FFF2-40B4-BE49-F238E27FC236}">
                <a16:creationId xmlns:a16="http://schemas.microsoft.com/office/drawing/2014/main" id="{5B9DCF65-54B6-4DC9-8051-F0E58614B498}"/>
              </a:ext>
            </a:extLst>
          </p:cNvPr>
          <p:cNvGrpSpPr/>
          <p:nvPr/>
        </p:nvGrpSpPr>
        <p:grpSpPr>
          <a:xfrm>
            <a:off x="5575058" y="6116316"/>
            <a:ext cx="3847331" cy="305581"/>
            <a:chOff x="2286001" y="6324600"/>
            <a:chExt cx="3847331" cy="305581"/>
          </a:xfrm>
        </p:grpSpPr>
        <p:sp>
          <p:nvSpPr>
            <p:cNvPr id="36" name="Rectangle 35">
              <a:extLst>
                <a:ext uri="{FF2B5EF4-FFF2-40B4-BE49-F238E27FC236}">
                  <a16:creationId xmlns:a16="http://schemas.microsoft.com/office/drawing/2014/main" id="{6B817D10-AA15-4A73-B178-212E4EE5F49D}"/>
                </a:ext>
              </a:extLst>
            </p:cNvPr>
            <p:cNvSpPr/>
            <p:nvPr/>
          </p:nvSpPr>
          <p:spPr>
            <a:xfrm>
              <a:off x="2286001" y="6324600"/>
              <a:ext cx="3705349" cy="305581"/>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rgbClr val="FFFFFF"/>
                </a:solidFill>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BAFF8FBF-1BCF-4AEB-88D5-C4D1B17ABF37}"/>
                </a:ext>
              </a:extLst>
            </p:cNvPr>
            <p:cNvGrpSpPr/>
            <p:nvPr/>
          </p:nvGrpSpPr>
          <p:grpSpPr>
            <a:xfrm>
              <a:off x="2358110" y="6330774"/>
              <a:ext cx="1243108" cy="293232"/>
              <a:chOff x="2358110" y="6330774"/>
              <a:chExt cx="1243108" cy="293232"/>
            </a:xfrm>
          </p:grpSpPr>
          <p:sp>
            <p:nvSpPr>
              <p:cNvPr id="44" name="Rectangle 43">
                <a:extLst>
                  <a:ext uri="{FF2B5EF4-FFF2-40B4-BE49-F238E27FC236}">
                    <a16:creationId xmlns:a16="http://schemas.microsoft.com/office/drawing/2014/main" id="{DC218304-8F96-4448-A0D9-647473DD1140}"/>
                  </a:ext>
                </a:extLst>
              </p:cNvPr>
              <p:cNvSpPr/>
              <p:nvPr/>
            </p:nvSpPr>
            <p:spPr>
              <a:xfrm>
                <a:off x="2510911" y="6330774"/>
                <a:ext cx="1090307"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Address</a:t>
                </a:r>
                <a:r>
                  <a:rPr lang="en-US" sz="700">
                    <a:solidFill>
                      <a:srgbClr val="000000"/>
                    </a:solidFill>
                    <a:latin typeface="Arial" panose="020B0604020202020204" pitchFamily="34" charset="0"/>
                    <a:cs typeface="Arial" panose="020B0604020202020204" pitchFamily="34" charset="0"/>
                  </a:rPr>
                  <a:t> (0.0 – 2.49)</a:t>
                </a:r>
              </a:p>
            </p:txBody>
          </p:sp>
          <p:sp>
            <p:nvSpPr>
              <p:cNvPr id="45" name="Oval 44">
                <a:extLst>
                  <a:ext uri="{FF2B5EF4-FFF2-40B4-BE49-F238E27FC236}">
                    <a16:creationId xmlns:a16="http://schemas.microsoft.com/office/drawing/2014/main" id="{355CBEEA-2666-4516-927A-F95286596D71}"/>
                  </a:ext>
                </a:extLst>
              </p:cNvPr>
              <p:cNvSpPr/>
              <p:nvPr/>
            </p:nvSpPr>
            <p:spPr bwMode="auto">
              <a:xfrm>
                <a:off x="2358110" y="6383722"/>
                <a:ext cx="201168" cy="201168"/>
              </a:xfrm>
              <a:prstGeom prst="ellipse">
                <a:avLst/>
              </a:prstGeom>
              <a:solidFill>
                <a:srgbClr val="DA7C3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6DBC0F83-4810-40B5-8554-CB2DF2EFE867}"/>
                </a:ext>
              </a:extLst>
            </p:cNvPr>
            <p:cNvGrpSpPr/>
            <p:nvPr/>
          </p:nvGrpSpPr>
          <p:grpSpPr>
            <a:xfrm>
              <a:off x="3654882" y="6330774"/>
              <a:ext cx="1279257" cy="293232"/>
              <a:chOff x="3543445" y="6330774"/>
              <a:chExt cx="1279257" cy="293232"/>
            </a:xfrm>
          </p:grpSpPr>
          <p:sp>
            <p:nvSpPr>
              <p:cNvPr id="42" name="Rectangle 41">
                <a:extLst>
                  <a:ext uri="{FF2B5EF4-FFF2-40B4-BE49-F238E27FC236}">
                    <a16:creationId xmlns:a16="http://schemas.microsoft.com/office/drawing/2014/main" id="{E402FE00-7936-479C-8B33-61485E156B7C}"/>
                  </a:ext>
                </a:extLst>
              </p:cNvPr>
              <p:cNvSpPr/>
              <p:nvPr/>
            </p:nvSpPr>
            <p:spPr>
              <a:xfrm>
                <a:off x="3724803" y="6330774"/>
                <a:ext cx="109789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Monitor </a:t>
                </a:r>
                <a:r>
                  <a:rPr lang="en-US" sz="700">
                    <a:solidFill>
                      <a:srgbClr val="000000"/>
                    </a:solidFill>
                    <a:latin typeface="Arial" panose="020B0604020202020204" pitchFamily="34" charset="0"/>
                    <a:cs typeface="Arial" panose="020B0604020202020204" pitchFamily="34" charset="0"/>
                  </a:rPr>
                  <a:t>(2.5 – 3.99)</a:t>
                </a:r>
              </a:p>
            </p:txBody>
          </p:sp>
          <p:sp>
            <p:nvSpPr>
              <p:cNvPr id="43" name="Oval 42">
                <a:extLst>
                  <a:ext uri="{FF2B5EF4-FFF2-40B4-BE49-F238E27FC236}">
                    <a16:creationId xmlns:a16="http://schemas.microsoft.com/office/drawing/2014/main" id="{C6772961-EBD0-4F9E-8A63-62372299CDE0}"/>
                  </a:ext>
                </a:extLst>
              </p:cNvPr>
              <p:cNvSpPr/>
              <p:nvPr/>
            </p:nvSpPr>
            <p:spPr bwMode="auto">
              <a:xfrm>
                <a:off x="3543445" y="6383722"/>
                <a:ext cx="201168" cy="201168"/>
              </a:xfrm>
              <a:prstGeom prst="ellipse">
                <a:avLst/>
              </a:prstGeom>
              <a:solidFill>
                <a:schemeClr val="accent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52050350-561D-4D7A-9CDC-D5E316C0F488}"/>
                </a:ext>
              </a:extLst>
            </p:cNvPr>
            <p:cNvGrpSpPr/>
            <p:nvPr/>
          </p:nvGrpSpPr>
          <p:grpSpPr>
            <a:xfrm>
              <a:off x="4950833" y="6330774"/>
              <a:ext cx="1182499" cy="293232"/>
              <a:chOff x="4950833" y="6330774"/>
              <a:chExt cx="1182499" cy="293232"/>
            </a:xfrm>
          </p:grpSpPr>
          <p:sp>
            <p:nvSpPr>
              <p:cNvPr id="40" name="Rectangle 39">
                <a:extLst>
                  <a:ext uri="{FF2B5EF4-FFF2-40B4-BE49-F238E27FC236}">
                    <a16:creationId xmlns:a16="http://schemas.microsoft.com/office/drawing/2014/main" id="{EC29E057-D368-42D9-BF61-B2D4ABE951FF}"/>
                  </a:ext>
                </a:extLst>
              </p:cNvPr>
              <p:cNvSpPr/>
              <p:nvPr/>
            </p:nvSpPr>
            <p:spPr>
              <a:xfrm>
                <a:off x="5135943" y="6330774"/>
                <a:ext cx="99738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Ready</a:t>
                </a:r>
                <a:r>
                  <a:rPr lang="en-US" sz="700">
                    <a:solidFill>
                      <a:srgbClr val="000000"/>
                    </a:solidFill>
                    <a:latin typeface="Arial" panose="020B0604020202020204" pitchFamily="34" charset="0"/>
                    <a:cs typeface="Arial" panose="020B0604020202020204" pitchFamily="34" charset="0"/>
                  </a:rPr>
                  <a:t> (4.0 – 5.0)</a:t>
                </a:r>
              </a:p>
            </p:txBody>
          </p:sp>
          <p:sp>
            <p:nvSpPr>
              <p:cNvPr id="41" name="Oval 40">
                <a:extLst>
                  <a:ext uri="{FF2B5EF4-FFF2-40B4-BE49-F238E27FC236}">
                    <a16:creationId xmlns:a16="http://schemas.microsoft.com/office/drawing/2014/main" id="{CEFA9E2A-63F6-4732-B05D-032EA48C962B}"/>
                  </a:ext>
                </a:extLst>
              </p:cNvPr>
              <p:cNvSpPr/>
              <p:nvPr/>
            </p:nvSpPr>
            <p:spPr bwMode="auto">
              <a:xfrm>
                <a:off x="4950833" y="6383722"/>
                <a:ext cx="201168" cy="201168"/>
              </a:xfrm>
              <a:prstGeom prst="ellipse">
                <a:avLst/>
              </a:prstGeom>
              <a:solidFill>
                <a:srgbClr val="5BCC3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0304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9" name="Gerade Verbindung 62">
            <a:extLst>
              <a:ext uri="{FF2B5EF4-FFF2-40B4-BE49-F238E27FC236}">
                <a16:creationId xmlns:a16="http://schemas.microsoft.com/office/drawing/2014/main" id="{9398C73A-9C5F-4EF2-B95B-6F7E4939E7C0}"/>
              </a:ext>
            </a:extLst>
          </p:cNvPr>
          <p:cNvCxnSpPr>
            <a:cxnSpLocks/>
          </p:cNvCxnSpPr>
          <p:nvPr/>
        </p:nvCxnSpPr>
        <p:spPr bwMode="gray">
          <a:xfrm flipH="1" flipV="1">
            <a:off x="373594" y="1683999"/>
            <a:ext cx="11155680" cy="0"/>
          </a:xfrm>
          <a:prstGeom prst="line">
            <a:avLst/>
          </a:prstGeom>
          <a:noFill/>
          <a:ln w="28575" cap="flat" cmpd="sng" algn="ctr">
            <a:solidFill>
              <a:schemeClr val="bg2">
                <a:lumMod val="50000"/>
              </a:schemeClr>
            </a:solidFill>
            <a:prstDash val="solid"/>
          </a:ln>
          <a:effectLst/>
        </p:spPr>
      </p:cxnSp>
      <p:pic>
        <p:nvPicPr>
          <p:cNvPr id="96" name="Picture 95">
            <a:extLst>
              <a:ext uri="{FF2B5EF4-FFF2-40B4-BE49-F238E27FC236}">
                <a16:creationId xmlns:a16="http://schemas.microsoft.com/office/drawing/2014/main" id="{CBA603F0-5D0B-4D0B-B17F-B0F41C2932A7}"/>
              </a:ext>
            </a:extLst>
          </p:cNvPr>
          <p:cNvPicPr>
            <a:picLocks noChangeAspect="1"/>
          </p:cNvPicPr>
          <p:nvPr/>
        </p:nvPicPr>
        <p:blipFill>
          <a:blip r:embed="rId3"/>
          <a:stretch>
            <a:fillRect/>
          </a:stretch>
        </p:blipFill>
        <p:spPr>
          <a:xfrm>
            <a:off x="3742223" y="3878975"/>
            <a:ext cx="3775064" cy="2580735"/>
          </a:xfrm>
          <a:prstGeom prst="rect">
            <a:avLst/>
          </a:prstGeom>
          <a:ln>
            <a:noFill/>
          </a:ln>
        </p:spPr>
      </p:pic>
      <p:sp>
        <p:nvSpPr>
          <p:cNvPr id="105" name="Freeform 6">
            <a:extLst>
              <a:ext uri="{FF2B5EF4-FFF2-40B4-BE49-F238E27FC236}">
                <a16:creationId xmlns:a16="http://schemas.microsoft.com/office/drawing/2014/main" id="{6CB9C9FE-11A4-4333-90A5-BE2080CF8F7E}"/>
              </a:ext>
            </a:extLst>
          </p:cNvPr>
          <p:cNvSpPr>
            <a:spLocks noEditPoints="1"/>
          </p:cNvSpPr>
          <p:nvPr/>
        </p:nvSpPr>
        <p:spPr bwMode="auto">
          <a:xfrm>
            <a:off x="7657907" y="1942846"/>
            <a:ext cx="2073245" cy="1296272"/>
          </a:xfrm>
          <a:custGeom>
            <a:avLst/>
            <a:gdLst>
              <a:gd name="T0" fmla="*/ 355 w 389"/>
              <a:gd name="T1" fmla="*/ 196 h 243"/>
              <a:gd name="T2" fmla="*/ 367 w 389"/>
              <a:gd name="T3" fmla="*/ 168 h 243"/>
              <a:gd name="T4" fmla="*/ 367 w 389"/>
              <a:gd name="T5" fmla="*/ 121 h 243"/>
              <a:gd name="T6" fmla="*/ 330 w 389"/>
              <a:gd name="T7" fmla="*/ 84 h 243"/>
              <a:gd name="T8" fmla="*/ 314 w 389"/>
              <a:gd name="T9" fmla="*/ 84 h 243"/>
              <a:gd name="T10" fmla="*/ 314 w 389"/>
              <a:gd name="T11" fmla="*/ 49 h 243"/>
              <a:gd name="T12" fmla="*/ 265 w 389"/>
              <a:gd name="T13" fmla="*/ 0 h 243"/>
              <a:gd name="T14" fmla="*/ 84 w 389"/>
              <a:gd name="T15" fmla="*/ 0 h 243"/>
              <a:gd name="T16" fmla="*/ 35 w 389"/>
              <a:gd name="T17" fmla="*/ 49 h 243"/>
              <a:gd name="T18" fmla="*/ 35 w 389"/>
              <a:gd name="T19" fmla="*/ 121 h 243"/>
              <a:gd name="T20" fmla="*/ 58 w 389"/>
              <a:gd name="T21" fmla="*/ 162 h 243"/>
              <a:gd name="T22" fmla="*/ 0 w 389"/>
              <a:gd name="T23" fmla="*/ 229 h 243"/>
              <a:gd name="T24" fmla="*/ 141 w 389"/>
              <a:gd name="T25" fmla="*/ 170 h 243"/>
              <a:gd name="T26" fmla="*/ 175 w 389"/>
              <a:gd name="T27" fmla="*/ 170 h 243"/>
              <a:gd name="T28" fmla="*/ 212 w 389"/>
              <a:gd name="T29" fmla="*/ 205 h 243"/>
              <a:gd name="T30" fmla="*/ 292 w 389"/>
              <a:gd name="T31" fmla="*/ 205 h 243"/>
              <a:gd name="T32" fmla="*/ 383 w 389"/>
              <a:gd name="T33" fmla="*/ 243 h 243"/>
              <a:gd name="T34" fmla="*/ 389 w 389"/>
              <a:gd name="T35" fmla="*/ 236 h 243"/>
              <a:gd name="T36" fmla="*/ 355 w 389"/>
              <a:gd name="T37" fmla="*/ 196 h 243"/>
              <a:gd name="T38" fmla="*/ 295 w 389"/>
              <a:gd name="T39" fmla="*/ 196 h 243"/>
              <a:gd name="T40" fmla="*/ 294 w 389"/>
              <a:gd name="T41" fmla="*/ 195 h 243"/>
              <a:gd name="T42" fmla="*/ 212 w 389"/>
              <a:gd name="T43" fmla="*/ 195 h 243"/>
              <a:gd name="T44" fmla="*/ 185 w 389"/>
              <a:gd name="T45" fmla="*/ 170 h 243"/>
              <a:gd name="T46" fmla="*/ 265 w 389"/>
              <a:gd name="T47" fmla="*/ 170 h 243"/>
              <a:gd name="T48" fmla="*/ 314 w 389"/>
              <a:gd name="T49" fmla="*/ 121 h 243"/>
              <a:gd name="T50" fmla="*/ 314 w 389"/>
              <a:gd name="T51" fmla="*/ 94 h 243"/>
              <a:gd name="T52" fmla="*/ 330 w 389"/>
              <a:gd name="T53" fmla="*/ 94 h 243"/>
              <a:gd name="T54" fmla="*/ 357 w 389"/>
              <a:gd name="T55" fmla="*/ 121 h 243"/>
              <a:gd name="T56" fmla="*/ 357 w 389"/>
              <a:gd name="T57" fmla="*/ 168 h 243"/>
              <a:gd name="T58" fmla="*/ 345 w 389"/>
              <a:gd name="T59" fmla="*/ 191 h 243"/>
              <a:gd name="T60" fmla="*/ 340 w 389"/>
              <a:gd name="T61" fmla="*/ 194 h 243"/>
              <a:gd name="T62" fmla="*/ 344 w 389"/>
              <a:gd name="T63" fmla="*/ 198 h 243"/>
              <a:gd name="T64" fmla="*/ 368 w 389"/>
              <a:gd name="T65" fmla="*/ 226 h 243"/>
              <a:gd name="T66" fmla="*/ 295 w 389"/>
              <a:gd name="T67" fmla="*/ 19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 h="243">
                <a:moveTo>
                  <a:pt x="355" y="196"/>
                </a:moveTo>
                <a:cubicBezTo>
                  <a:pt x="362" y="189"/>
                  <a:pt x="367" y="179"/>
                  <a:pt x="367" y="168"/>
                </a:cubicBezTo>
                <a:cubicBezTo>
                  <a:pt x="367" y="121"/>
                  <a:pt x="367" y="121"/>
                  <a:pt x="367" y="121"/>
                </a:cubicBezTo>
                <a:cubicBezTo>
                  <a:pt x="367" y="101"/>
                  <a:pt x="350" y="84"/>
                  <a:pt x="330" y="84"/>
                </a:cubicBezTo>
                <a:cubicBezTo>
                  <a:pt x="314" y="84"/>
                  <a:pt x="314" y="84"/>
                  <a:pt x="314" y="84"/>
                </a:cubicBezTo>
                <a:cubicBezTo>
                  <a:pt x="314" y="49"/>
                  <a:pt x="314" y="49"/>
                  <a:pt x="314" y="49"/>
                </a:cubicBezTo>
                <a:cubicBezTo>
                  <a:pt x="314" y="22"/>
                  <a:pt x="292" y="0"/>
                  <a:pt x="265" y="0"/>
                </a:cubicBezTo>
                <a:cubicBezTo>
                  <a:pt x="84" y="0"/>
                  <a:pt x="84" y="0"/>
                  <a:pt x="84" y="0"/>
                </a:cubicBezTo>
                <a:cubicBezTo>
                  <a:pt x="57" y="0"/>
                  <a:pt x="35" y="22"/>
                  <a:pt x="35" y="49"/>
                </a:cubicBezTo>
                <a:cubicBezTo>
                  <a:pt x="35" y="121"/>
                  <a:pt x="35" y="121"/>
                  <a:pt x="35" y="121"/>
                </a:cubicBezTo>
                <a:cubicBezTo>
                  <a:pt x="35" y="138"/>
                  <a:pt x="44" y="153"/>
                  <a:pt x="58" y="162"/>
                </a:cubicBezTo>
                <a:cubicBezTo>
                  <a:pt x="0" y="229"/>
                  <a:pt x="0" y="229"/>
                  <a:pt x="0" y="229"/>
                </a:cubicBezTo>
                <a:cubicBezTo>
                  <a:pt x="141" y="170"/>
                  <a:pt x="141" y="170"/>
                  <a:pt x="141" y="170"/>
                </a:cubicBezTo>
                <a:cubicBezTo>
                  <a:pt x="175" y="170"/>
                  <a:pt x="175" y="170"/>
                  <a:pt x="175" y="170"/>
                </a:cubicBezTo>
                <a:cubicBezTo>
                  <a:pt x="175" y="189"/>
                  <a:pt x="192" y="205"/>
                  <a:pt x="212" y="205"/>
                </a:cubicBezTo>
                <a:cubicBezTo>
                  <a:pt x="292" y="205"/>
                  <a:pt x="292" y="205"/>
                  <a:pt x="292" y="205"/>
                </a:cubicBezTo>
                <a:cubicBezTo>
                  <a:pt x="383" y="243"/>
                  <a:pt x="383" y="243"/>
                  <a:pt x="383" y="243"/>
                </a:cubicBezTo>
                <a:cubicBezTo>
                  <a:pt x="389" y="236"/>
                  <a:pt x="389" y="236"/>
                  <a:pt x="389" y="236"/>
                </a:cubicBezTo>
                <a:lnTo>
                  <a:pt x="355" y="196"/>
                </a:lnTo>
                <a:close/>
                <a:moveTo>
                  <a:pt x="295" y="196"/>
                </a:moveTo>
                <a:cubicBezTo>
                  <a:pt x="294" y="195"/>
                  <a:pt x="294" y="195"/>
                  <a:pt x="294" y="195"/>
                </a:cubicBezTo>
                <a:cubicBezTo>
                  <a:pt x="212" y="195"/>
                  <a:pt x="212" y="195"/>
                  <a:pt x="212" y="195"/>
                </a:cubicBezTo>
                <a:cubicBezTo>
                  <a:pt x="197" y="195"/>
                  <a:pt x="185" y="184"/>
                  <a:pt x="185" y="170"/>
                </a:cubicBezTo>
                <a:cubicBezTo>
                  <a:pt x="265" y="170"/>
                  <a:pt x="265" y="170"/>
                  <a:pt x="265" y="170"/>
                </a:cubicBezTo>
                <a:cubicBezTo>
                  <a:pt x="292" y="170"/>
                  <a:pt x="314" y="148"/>
                  <a:pt x="314" y="121"/>
                </a:cubicBezTo>
                <a:cubicBezTo>
                  <a:pt x="314" y="94"/>
                  <a:pt x="314" y="94"/>
                  <a:pt x="314" y="94"/>
                </a:cubicBezTo>
                <a:cubicBezTo>
                  <a:pt x="330" y="94"/>
                  <a:pt x="330" y="94"/>
                  <a:pt x="330" y="94"/>
                </a:cubicBezTo>
                <a:cubicBezTo>
                  <a:pt x="345" y="94"/>
                  <a:pt x="357" y="106"/>
                  <a:pt x="357" y="121"/>
                </a:cubicBezTo>
                <a:cubicBezTo>
                  <a:pt x="357" y="168"/>
                  <a:pt x="357" y="168"/>
                  <a:pt x="357" y="168"/>
                </a:cubicBezTo>
                <a:cubicBezTo>
                  <a:pt x="357" y="178"/>
                  <a:pt x="352" y="186"/>
                  <a:pt x="345" y="191"/>
                </a:cubicBezTo>
                <a:cubicBezTo>
                  <a:pt x="340" y="194"/>
                  <a:pt x="340" y="194"/>
                  <a:pt x="340" y="194"/>
                </a:cubicBezTo>
                <a:cubicBezTo>
                  <a:pt x="344" y="198"/>
                  <a:pt x="344" y="198"/>
                  <a:pt x="344" y="198"/>
                </a:cubicBezTo>
                <a:cubicBezTo>
                  <a:pt x="368" y="226"/>
                  <a:pt x="368" y="226"/>
                  <a:pt x="368" y="226"/>
                </a:cubicBezTo>
                <a:lnTo>
                  <a:pt x="295" y="196"/>
                </a:lnTo>
                <a:close/>
              </a:path>
            </a:pathLst>
          </a:custGeom>
          <a:solidFill>
            <a:sysClr val="window" lastClr="FFFFFF"/>
          </a:soli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defTabSz="914400">
              <a:defRPr/>
            </a:pPr>
            <a:endParaRPr lang="de-DE" kern="0">
              <a:solidFill>
                <a:prstClr val="black"/>
              </a:solidFill>
              <a:latin typeface="Arial"/>
            </a:endParaRPr>
          </a:p>
        </p:txBody>
      </p:sp>
      <p:sp>
        <p:nvSpPr>
          <p:cNvPr id="112" name="Freeform 19">
            <a:extLst>
              <a:ext uri="{FF2B5EF4-FFF2-40B4-BE49-F238E27FC236}">
                <a16:creationId xmlns:a16="http://schemas.microsoft.com/office/drawing/2014/main" id="{4C0CDBB4-1823-4DC9-96AE-9F4FFD815290}"/>
              </a:ext>
            </a:extLst>
          </p:cNvPr>
          <p:cNvSpPr>
            <a:spLocks/>
          </p:cNvSpPr>
          <p:nvPr/>
        </p:nvSpPr>
        <p:spPr bwMode="auto">
          <a:xfrm flipH="1">
            <a:off x="9808260" y="1859360"/>
            <a:ext cx="1736209" cy="1359210"/>
          </a:xfrm>
          <a:custGeom>
            <a:avLst/>
            <a:gdLst>
              <a:gd name="T0" fmla="*/ 1184 w 1184"/>
              <a:gd name="T1" fmla="*/ 516 h 1159"/>
              <a:gd name="T2" fmla="*/ 592 w 1184"/>
              <a:gd name="T3" fmla="*/ 0 h 1159"/>
              <a:gd name="T4" fmla="*/ 0 w 1184"/>
              <a:gd name="T5" fmla="*/ 516 h 1159"/>
              <a:gd name="T6" fmla="*/ 592 w 1184"/>
              <a:gd name="T7" fmla="*/ 1033 h 1159"/>
              <a:gd name="T8" fmla="*/ 646 w 1184"/>
              <a:gd name="T9" fmla="*/ 1030 h 1159"/>
              <a:gd name="T10" fmla="*/ 938 w 1184"/>
              <a:gd name="T11" fmla="*/ 1159 h 1159"/>
              <a:gd name="T12" fmla="*/ 807 w 1184"/>
              <a:gd name="T13" fmla="*/ 997 h 1159"/>
              <a:gd name="T14" fmla="*/ 1184 w 1184"/>
              <a:gd name="T15" fmla="*/ 516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4" h="1159">
                <a:moveTo>
                  <a:pt x="1184" y="516"/>
                </a:moveTo>
                <a:cubicBezTo>
                  <a:pt x="1184" y="231"/>
                  <a:pt x="919" y="0"/>
                  <a:pt x="592" y="0"/>
                </a:cubicBezTo>
                <a:cubicBezTo>
                  <a:pt x="265" y="0"/>
                  <a:pt x="0" y="231"/>
                  <a:pt x="0" y="516"/>
                </a:cubicBezTo>
                <a:cubicBezTo>
                  <a:pt x="0" y="801"/>
                  <a:pt x="265" y="1033"/>
                  <a:pt x="592" y="1033"/>
                </a:cubicBezTo>
                <a:cubicBezTo>
                  <a:pt x="610" y="1033"/>
                  <a:pt x="628" y="1032"/>
                  <a:pt x="646" y="1030"/>
                </a:cubicBezTo>
                <a:cubicBezTo>
                  <a:pt x="726" y="1103"/>
                  <a:pt x="827" y="1150"/>
                  <a:pt x="938" y="1159"/>
                </a:cubicBezTo>
                <a:cubicBezTo>
                  <a:pt x="887" y="1113"/>
                  <a:pt x="843" y="1058"/>
                  <a:pt x="807" y="997"/>
                </a:cubicBezTo>
                <a:cubicBezTo>
                  <a:pt x="1028" y="922"/>
                  <a:pt x="1184" y="735"/>
                  <a:pt x="1184" y="516"/>
                </a:cubicBezTo>
                <a:close/>
              </a:path>
            </a:pathLst>
          </a:custGeom>
          <a:solidFill>
            <a:sysClr val="window" lastClr="FFFFFF"/>
          </a:soli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defTabSz="914400">
              <a:defRPr/>
            </a:pPr>
            <a:endParaRPr lang="de-DE" kern="0">
              <a:solidFill>
                <a:prstClr val="black"/>
              </a:solidFill>
              <a:latin typeface="Arial"/>
            </a:endParaRPr>
          </a:p>
        </p:txBody>
      </p:sp>
      <p:sp>
        <p:nvSpPr>
          <p:cNvPr id="115" name="Textfeld 684">
            <a:extLst>
              <a:ext uri="{FF2B5EF4-FFF2-40B4-BE49-F238E27FC236}">
                <a16:creationId xmlns:a16="http://schemas.microsoft.com/office/drawing/2014/main" id="{491EA4E3-352F-488B-84F9-ADC4274F46B3}"/>
              </a:ext>
            </a:extLst>
          </p:cNvPr>
          <p:cNvSpPr txBox="1"/>
          <p:nvPr/>
        </p:nvSpPr>
        <p:spPr bwMode="gray">
          <a:xfrm>
            <a:off x="9930637" y="2066893"/>
            <a:ext cx="1467020" cy="833618"/>
          </a:xfrm>
          <a:prstGeom prst="rect">
            <a:avLst/>
          </a:prstGeom>
          <a:noFill/>
        </p:spPr>
        <p:txBody>
          <a:bodyPr wrap="square" lIns="0" tIns="0" rIns="0" bIns="72000" rtlCol="0" anchor="ctr" anchorCtr="0">
            <a:noAutofit/>
          </a:bodyPr>
          <a:lstStyle>
            <a:defPPr>
              <a:defRPr lang="de-DE"/>
            </a:defPPr>
            <a:lvl1pPr lvl="0" algn="ctr">
              <a:spcAft>
                <a:spcPts val="600"/>
              </a:spcAft>
              <a:defRPr sz="1200">
                <a:solidFill>
                  <a:prstClr val="black"/>
                </a:solidFill>
              </a:defRPr>
            </a:lvl1pPr>
          </a:lstStyle>
          <a:p>
            <a:r>
              <a:rPr lang="en-US" sz="900" i="1">
                <a:latin typeface="Arial" panose="020B0604020202020204" pitchFamily="34" charset="0"/>
                <a:cs typeface="Arial" panose="020B0604020202020204" pitchFamily="34" charset="0"/>
              </a:rPr>
              <a:t>“Have a </a:t>
            </a:r>
            <a:r>
              <a:rPr lang="en-US" sz="900" b="1" i="1">
                <a:latin typeface="Arial" panose="020B0604020202020204" pitchFamily="34" charset="0"/>
                <a:cs typeface="Arial" panose="020B0604020202020204" pitchFamily="34" charset="0"/>
              </a:rPr>
              <a:t>training that shows specifically what the employee will be doing. </a:t>
            </a:r>
            <a:r>
              <a:rPr lang="en-US" sz="900" i="1">
                <a:latin typeface="Arial" panose="020B0604020202020204" pitchFamily="34" charset="0"/>
                <a:cs typeface="Arial" panose="020B0604020202020204" pitchFamily="34" charset="0"/>
              </a:rPr>
              <a:t>Going step by step in the process</a:t>
            </a:r>
            <a:r>
              <a:rPr lang="en-US" sz="900" b="1" i="1">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F4F91000-0B31-4665-8890-00E3EF44E1A2}"/>
              </a:ext>
            </a:extLst>
          </p:cNvPr>
          <p:cNvSpPr txBox="1"/>
          <p:nvPr/>
        </p:nvSpPr>
        <p:spPr>
          <a:xfrm>
            <a:off x="897005" y="1479132"/>
            <a:ext cx="1912417" cy="369332"/>
          </a:xfrm>
          <a:prstGeom prst="rect">
            <a:avLst/>
          </a:prstGeom>
          <a:solidFill>
            <a:schemeClr val="bg1"/>
          </a:solidFill>
          <a:ln>
            <a:noFill/>
          </a:ln>
        </p:spPr>
        <p:txBody>
          <a:bodyPr wrap="square" rtlCol="0">
            <a:spAutoFit/>
          </a:bodyPr>
          <a:lstStyle/>
          <a:p>
            <a:pPr algn="ctr"/>
            <a:r>
              <a:rPr lang="en-US">
                <a:latin typeface="Arial" panose="020B0604020202020204" pitchFamily="34" charset="0"/>
                <a:cs typeface="Arial" panose="020B0604020202020204" pitchFamily="34" charset="0"/>
              </a:rPr>
              <a:t>Response Rates</a:t>
            </a:r>
          </a:p>
        </p:txBody>
      </p:sp>
      <p:sp>
        <p:nvSpPr>
          <p:cNvPr id="7" name="TextBox 6">
            <a:extLst>
              <a:ext uri="{FF2B5EF4-FFF2-40B4-BE49-F238E27FC236}">
                <a16:creationId xmlns:a16="http://schemas.microsoft.com/office/drawing/2014/main" id="{7BFC0C51-3B0A-49A4-A1D2-61DA0EC22515}"/>
              </a:ext>
            </a:extLst>
          </p:cNvPr>
          <p:cNvSpPr txBox="1"/>
          <p:nvPr/>
        </p:nvSpPr>
        <p:spPr>
          <a:xfrm>
            <a:off x="4471446" y="1480730"/>
            <a:ext cx="2407922" cy="369332"/>
          </a:xfrm>
          <a:prstGeom prst="rect">
            <a:avLst/>
          </a:prstGeom>
          <a:solidFill>
            <a:schemeClr val="bg1"/>
          </a:solidFill>
          <a:ln>
            <a:noFill/>
          </a:ln>
        </p:spPr>
        <p:txBody>
          <a:bodyPr wrap="square" rtlCol="0">
            <a:spAutoFit/>
          </a:bodyPr>
          <a:lstStyle/>
          <a:p>
            <a:pPr algn="ctr"/>
            <a:r>
              <a:rPr lang="en-US">
                <a:latin typeface="Arial" panose="020B0604020202020204" pitchFamily="34" charset="0"/>
                <a:cs typeface="Arial" panose="020B0604020202020204" pitchFamily="34" charset="0"/>
              </a:rPr>
              <a:t>Readiness by Role</a:t>
            </a:r>
          </a:p>
        </p:txBody>
      </p:sp>
      <p:sp>
        <p:nvSpPr>
          <p:cNvPr id="74" name="TextBox 73">
            <a:extLst>
              <a:ext uri="{FF2B5EF4-FFF2-40B4-BE49-F238E27FC236}">
                <a16:creationId xmlns:a16="http://schemas.microsoft.com/office/drawing/2014/main" id="{E9EF325E-2AAE-4915-8E07-FF01781B6E87}"/>
              </a:ext>
            </a:extLst>
          </p:cNvPr>
          <p:cNvSpPr txBox="1"/>
          <p:nvPr/>
        </p:nvSpPr>
        <p:spPr>
          <a:xfrm>
            <a:off x="509684" y="2370722"/>
            <a:ext cx="2725261" cy="815608"/>
          </a:xfrm>
          <a:prstGeom prst="rect">
            <a:avLst/>
          </a:prstGeom>
          <a:noFill/>
        </p:spPr>
        <p:txBody>
          <a:bodyPr wrap="square" rtlCol="0">
            <a:spAutoFit/>
          </a:bodyPr>
          <a:lstStyle/>
          <a:p>
            <a:pPr marL="171450" lvl="0" indent="-171450" fontAlgn="base">
              <a:spcBef>
                <a:spcPts val="325"/>
              </a:spcBef>
              <a:spcAft>
                <a:spcPct val="0"/>
              </a:spcAft>
              <a:buFont typeface="Arial" panose="020B0604020202020204" pitchFamily="34" charset="0"/>
              <a:buChar char="•"/>
              <a:defRPr/>
            </a:pPr>
            <a:r>
              <a:rPr lang="en-US" sz="1400" kern="0">
                <a:latin typeface="Arial" panose="020B0604020202020204" pitchFamily="34" charset="0"/>
                <a:cs typeface="Arial" panose="020B0604020202020204" pitchFamily="34" charset="0"/>
              </a:rPr>
              <a:t>17% response rate*</a:t>
            </a:r>
            <a:endParaRPr kumimoji="0" lang="en-US" sz="1400" i="0" u="none" strike="noStrike" kern="0" cap="none" spc="0" normalizeH="0" baseline="0" noProof="0">
              <a:ln>
                <a:noFill/>
              </a:ln>
              <a:effectLst/>
              <a:uLnTx/>
              <a:uFillTx/>
              <a:latin typeface="Arial" panose="020B0604020202020204" pitchFamily="34" charset="0"/>
              <a:cs typeface="Arial" panose="020B0604020202020204" pitchFamily="34" charset="0"/>
            </a:endParaRPr>
          </a:p>
          <a:p>
            <a:pPr marL="171450" lvl="0" indent="-171450" fontAlgn="base">
              <a:spcBef>
                <a:spcPts val="325"/>
              </a:spcBef>
              <a:spcAft>
                <a:spcPct val="0"/>
              </a:spcAft>
              <a:buFont typeface="Arial" panose="020B0604020202020204" pitchFamily="34" charset="0"/>
              <a:buChar char="•"/>
              <a:defRPr/>
            </a:pPr>
            <a:r>
              <a:rPr lang="en-US" sz="1400" kern="0">
                <a:latin typeface="Arial" panose="020B0604020202020204" pitchFamily="34" charset="0"/>
                <a:cs typeface="Arial" panose="020B0604020202020204" pitchFamily="34" charset="0"/>
              </a:rPr>
              <a:t>77% of agencies participated</a:t>
            </a:r>
          </a:p>
          <a:p>
            <a:pPr marL="171450" lvl="0" indent="-171450" fontAlgn="base">
              <a:spcBef>
                <a:spcPts val="325"/>
              </a:spcBef>
              <a:spcAft>
                <a:spcPct val="0"/>
              </a:spcAft>
              <a:buFont typeface="Arial" panose="020B0604020202020204" pitchFamily="34" charset="0"/>
              <a:buChar char="•"/>
              <a:defRPr/>
            </a:pPr>
            <a:r>
              <a:rPr kumimoji="0" lang="en-US" sz="1400" i="0" u="none" strike="noStrike" kern="0" cap="none" spc="0" normalizeH="0" baseline="0" noProof="0">
                <a:ln>
                  <a:noFill/>
                </a:ln>
                <a:effectLst/>
                <a:uLnTx/>
                <a:uFillTx/>
                <a:latin typeface="Arial" panose="020B0604020202020204" pitchFamily="34" charset="0"/>
                <a:cs typeface="Arial" panose="020B0604020202020204" pitchFamily="34" charset="0"/>
              </a:rPr>
              <a:t>2,067 open-ended responses</a:t>
            </a:r>
            <a:r>
              <a:rPr kumimoji="0" lang="en-US" sz="1400" i="0" u="none" strike="noStrike" kern="0" cap="none" spc="0" normalizeH="0" baseline="0" noProof="0">
                <a:ln>
                  <a:noFill/>
                </a:ln>
                <a:solidFill>
                  <a:srgbClr val="002453"/>
                </a:solidFill>
                <a:effectLst/>
                <a:uLnTx/>
                <a:uFillTx/>
                <a:latin typeface="Arial" panose="020B0604020202020204" pitchFamily="34" charset="0"/>
                <a:cs typeface="Arial" panose="020B0604020202020204" pitchFamily="34" charset="0"/>
              </a:rPr>
              <a:t> </a:t>
            </a:r>
            <a:endParaRPr kumimoji="0" lang="en-GB" sz="1400" i="0" u="none" strike="noStrike" kern="0" cap="none" spc="0" normalizeH="0" baseline="0" noProof="0">
              <a:ln>
                <a:noFill/>
              </a:ln>
              <a:solidFill>
                <a:srgbClr val="002453"/>
              </a:solidFill>
              <a:effectLst/>
              <a:uLnTx/>
              <a:uFillTx/>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CCDBD2AA-66A4-4613-9167-A75CF405EEDA}"/>
              </a:ext>
            </a:extLst>
          </p:cNvPr>
          <p:cNvSpPr>
            <a:spLocks noGrp="1"/>
          </p:cNvSpPr>
          <p:nvPr>
            <p:ph type="title"/>
          </p:nvPr>
        </p:nvSpPr>
        <p:spPr/>
        <p:txBody>
          <a:bodyPr/>
          <a:lstStyle/>
          <a:p>
            <a:r>
              <a:rPr lang="en-US"/>
              <a:t>BrightPath Pulse Assessment Dashboard </a:t>
            </a:r>
          </a:p>
        </p:txBody>
      </p:sp>
      <p:sp>
        <p:nvSpPr>
          <p:cNvPr id="93" name="TextBox 92">
            <a:extLst>
              <a:ext uri="{FF2B5EF4-FFF2-40B4-BE49-F238E27FC236}">
                <a16:creationId xmlns:a16="http://schemas.microsoft.com/office/drawing/2014/main" id="{2BDD7EBF-0C53-42DF-8B82-945F3B66B167}"/>
              </a:ext>
            </a:extLst>
          </p:cNvPr>
          <p:cNvSpPr txBox="1"/>
          <p:nvPr/>
        </p:nvSpPr>
        <p:spPr>
          <a:xfrm>
            <a:off x="6928811" y="2892753"/>
            <a:ext cx="426031" cy="253916"/>
          </a:xfrm>
          <a:prstGeom prst="rect">
            <a:avLst/>
          </a:prstGeom>
          <a:noFill/>
        </p:spPr>
        <p:txBody>
          <a:bodyPr wrap="square" rtlCol="0">
            <a:spAutoFit/>
          </a:bodyPr>
          <a:lstStyle/>
          <a:p>
            <a:r>
              <a:rPr lang="en-US" sz="1050">
                <a:solidFill>
                  <a:schemeClr val="bg1"/>
                </a:solidFill>
                <a:latin typeface="Arial" panose="020B0604020202020204" pitchFamily="34" charset="0"/>
                <a:cs typeface="Arial" panose="020B0604020202020204" pitchFamily="34" charset="0"/>
              </a:rPr>
              <a:t>3.</a:t>
            </a:r>
            <a:endParaRPr lang="en-US" sz="2400">
              <a:solidFill>
                <a:schemeClr val="bg1"/>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A85FFBFE-0186-47E2-AD73-81CE43E017D5}"/>
              </a:ext>
            </a:extLst>
          </p:cNvPr>
          <p:cNvSpPr txBox="1"/>
          <p:nvPr/>
        </p:nvSpPr>
        <p:spPr>
          <a:xfrm>
            <a:off x="6923498" y="3768825"/>
            <a:ext cx="426031" cy="253916"/>
          </a:xfrm>
          <a:prstGeom prst="rect">
            <a:avLst/>
          </a:prstGeom>
          <a:noFill/>
        </p:spPr>
        <p:txBody>
          <a:bodyPr wrap="square" rtlCol="0">
            <a:spAutoFit/>
          </a:bodyPr>
          <a:lstStyle/>
          <a:p>
            <a:r>
              <a:rPr lang="en-US" sz="1050">
                <a:solidFill>
                  <a:schemeClr val="bg1"/>
                </a:solidFill>
                <a:latin typeface="Arial" panose="020B0604020202020204" pitchFamily="34" charset="0"/>
                <a:cs typeface="Arial" panose="020B0604020202020204" pitchFamily="34" charset="0"/>
              </a:rPr>
              <a:t>1.8</a:t>
            </a:r>
            <a:endParaRPr lang="en-US" sz="2400">
              <a:solidFill>
                <a:schemeClr val="bg1"/>
              </a:solidFill>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E46B06BF-5059-4392-AD56-F3417142F38F}"/>
              </a:ext>
            </a:extLst>
          </p:cNvPr>
          <p:cNvSpPr txBox="1"/>
          <p:nvPr/>
        </p:nvSpPr>
        <p:spPr>
          <a:xfrm>
            <a:off x="8543836" y="1480730"/>
            <a:ext cx="2494729" cy="369332"/>
          </a:xfrm>
          <a:prstGeom prst="rect">
            <a:avLst/>
          </a:prstGeom>
          <a:solidFill>
            <a:schemeClr val="bg1"/>
          </a:solidFill>
          <a:ln>
            <a:noFill/>
          </a:ln>
        </p:spPr>
        <p:txBody>
          <a:bodyPr wrap="square" rtlCol="0">
            <a:spAutoFit/>
          </a:bodyPr>
          <a:lstStyle/>
          <a:p>
            <a:pPr algn="ctr"/>
            <a:r>
              <a:rPr lang="en-US">
                <a:latin typeface="Arial" panose="020B0604020202020204" pitchFamily="34" charset="0"/>
                <a:cs typeface="Arial" panose="020B0604020202020204" pitchFamily="34" charset="0"/>
              </a:rPr>
              <a:t>Employee Readiness</a:t>
            </a:r>
          </a:p>
        </p:txBody>
      </p:sp>
      <p:sp>
        <p:nvSpPr>
          <p:cNvPr id="28" name="Rectangle 27">
            <a:extLst>
              <a:ext uri="{FF2B5EF4-FFF2-40B4-BE49-F238E27FC236}">
                <a16:creationId xmlns:a16="http://schemas.microsoft.com/office/drawing/2014/main" id="{C2F6043A-4663-40EE-85F1-F86B6D2CCB8A}"/>
              </a:ext>
            </a:extLst>
          </p:cNvPr>
          <p:cNvSpPr/>
          <p:nvPr/>
        </p:nvSpPr>
        <p:spPr>
          <a:xfrm>
            <a:off x="767744" y="1864667"/>
            <a:ext cx="2707409" cy="369332"/>
          </a:xfrm>
          <a:prstGeom prst="rect">
            <a:avLst/>
          </a:prstGeom>
          <a:noFill/>
        </p:spPr>
        <p:txBody>
          <a:bodyPr wrap="square" lIns="91440" tIns="45720" rIns="91440" bIns="45720">
            <a:spAutoFit/>
          </a:bodyPr>
          <a:lstStyle/>
          <a:p>
            <a:pPr algn="ctr"/>
            <a:r>
              <a:rPr lang="en-US" b="1" kern="0">
                <a:latin typeface="Arial" panose="020B0604020202020204" pitchFamily="34" charset="0"/>
                <a:cs typeface="Arial" panose="020B0604020202020204" pitchFamily="34" charset="0"/>
              </a:rPr>
              <a:t>6,088 responses</a:t>
            </a:r>
            <a:r>
              <a:rPr kumimoji="0" lang="en-US" b="1" i="0" u="none" strike="noStrike" kern="0" cap="none" spc="0" normalizeH="0" baseline="0" noProof="0">
                <a:ln>
                  <a:noFill/>
                </a:ln>
                <a:effectLst/>
                <a:uLnTx/>
                <a:uFillTx/>
                <a:latin typeface="Arial" panose="020B0604020202020204" pitchFamily="34" charset="0"/>
                <a:cs typeface="Arial" panose="020B0604020202020204" pitchFamily="34" charset="0"/>
              </a:rPr>
              <a:t> </a:t>
            </a:r>
            <a:endParaRPr lang="en-US" b="1" cap="none" spc="0">
              <a:ln w="0"/>
              <a:solidFill>
                <a:schemeClr val="tx1"/>
              </a:solidFill>
              <a:effectLst>
                <a:outerShdw blurRad="38100" dist="19050" dir="2700000" algn="tl" rotWithShape="0">
                  <a:schemeClr val="dk1">
                    <a:alpha val="40000"/>
                  </a:schemeClr>
                </a:outerShdw>
              </a:effectLst>
            </a:endParaRPr>
          </a:p>
        </p:txBody>
      </p:sp>
      <p:cxnSp>
        <p:nvCxnSpPr>
          <p:cNvPr id="101" name="Gerade Verbindung 62">
            <a:extLst>
              <a:ext uri="{FF2B5EF4-FFF2-40B4-BE49-F238E27FC236}">
                <a16:creationId xmlns:a16="http://schemas.microsoft.com/office/drawing/2014/main" id="{F7A0441B-AA2F-4F31-BAFC-5BB9B13BE703}"/>
              </a:ext>
            </a:extLst>
          </p:cNvPr>
          <p:cNvCxnSpPr>
            <a:cxnSpLocks/>
          </p:cNvCxnSpPr>
          <p:nvPr/>
        </p:nvCxnSpPr>
        <p:spPr bwMode="gray">
          <a:xfrm>
            <a:off x="3762593" y="1674701"/>
            <a:ext cx="1947" cy="4663440"/>
          </a:xfrm>
          <a:prstGeom prst="line">
            <a:avLst/>
          </a:prstGeom>
          <a:noFill/>
          <a:ln w="19050" cap="flat" cmpd="sng" algn="ctr">
            <a:solidFill>
              <a:schemeClr val="bg2">
                <a:lumMod val="50000"/>
              </a:schemeClr>
            </a:solidFill>
            <a:prstDash val="solid"/>
          </a:ln>
          <a:effectLst/>
        </p:spPr>
      </p:cxnSp>
      <p:sp>
        <p:nvSpPr>
          <p:cNvPr id="114" name="Textfeld 684">
            <a:extLst>
              <a:ext uri="{FF2B5EF4-FFF2-40B4-BE49-F238E27FC236}">
                <a16:creationId xmlns:a16="http://schemas.microsoft.com/office/drawing/2014/main" id="{665D7137-5260-451B-A7F8-EFCB15FE9EB6}"/>
              </a:ext>
            </a:extLst>
          </p:cNvPr>
          <p:cNvSpPr txBox="1"/>
          <p:nvPr/>
        </p:nvSpPr>
        <p:spPr bwMode="gray">
          <a:xfrm>
            <a:off x="7816283" y="2113148"/>
            <a:ext cx="1508486" cy="558620"/>
          </a:xfrm>
          <a:prstGeom prst="rect">
            <a:avLst/>
          </a:prstGeom>
          <a:noFill/>
        </p:spPr>
        <p:txBody>
          <a:bodyPr wrap="square" lIns="72000" tIns="72000" rIns="108000" bIns="72000" rtlCol="0" anchor="ctr" anchorCtr="0">
            <a:noAutofit/>
          </a:bodyPr>
          <a:lstStyle>
            <a:defPPr>
              <a:defRPr lang="de-DE"/>
            </a:defPPr>
            <a:lvl1pPr lvl="0" algn="ctr">
              <a:spcAft>
                <a:spcPts val="600"/>
              </a:spcAft>
              <a:defRPr sz="1200">
                <a:solidFill>
                  <a:prstClr val="black"/>
                </a:solidFill>
              </a:defRPr>
            </a:lvl1pPr>
          </a:lstStyle>
          <a:p>
            <a:pPr>
              <a:spcAft>
                <a:spcPts val="600"/>
              </a:spcAft>
              <a:defRPr/>
            </a:pPr>
            <a:r>
              <a:rPr lang="en-US" sz="900" i="1">
                <a:latin typeface="Arial" panose="020B0604020202020204" pitchFamily="34" charset="0"/>
                <a:cs typeface="Arial" panose="020B0604020202020204" pitchFamily="34" charset="0"/>
              </a:rPr>
              <a:t>“I </a:t>
            </a:r>
            <a:r>
              <a:rPr lang="en-US" sz="900" b="1" i="1">
                <a:latin typeface="Arial" panose="020B0604020202020204" pitchFamily="34" charset="0"/>
                <a:cs typeface="Arial" panose="020B0604020202020204" pitchFamily="34" charset="0"/>
              </a:rPr>
              <a:t>have no idea what BrightPath is, </a:t>
            </a:r>
            <a:r>
              <a:rPr lang="en-US" sz="900" i="1" u="none" strike="noStrike">
                <a:solidFill>
                  <a:srgbClr val="000000"/>
                </a:solidFill>
                <a:effectLst/>
                <a:latin typeface="Arial" panose="020B0604020202020204" pitchFamily="34" charset="0"/>
                <a:cs typeface="Arial" panose="020B0604020202020204" pitchFamily="34" charset="0"/>
              </a:rPr>
              <a:t>what it's about or it's purpose</a:t>
            </a:r>
            <a:r>
              <a:rPr lang="en-US" sz="900" i="1">
                <a:latin typeface="Arial" panose="020B0604020202020204" pitchFamily="34" charset="0"/>
                <a:cs typeface="Arial" panose="020B0604020202020204" pitchFamily="34" charset="0"/>
              </a:rPr>
              <a:t>. </a:t>
            </a:r>
            <a:r>
              <a:rPr lang="en-US" sz="900" b="1" i="1">
                <a:latin typeface="Arial" panose="020B0604020202020204" pitchFamily="34" charset="0"/>
                <a:cs typeface="Arial" panose="020B0604020202020204" pitchFamily="34" charset="0"/>
              </a:rPr>
              <a:t>Why are we doing it?</a:t>
            </a:r>
            <a:r>
              <a:rPr lang="en-US" sz="900" i="1">
                <a:latin typeface="Arial" panose="020B0604020202020204" pitchFamily="34" charset="0"/>
                <a:cs typeface="Arial" panose="020B0604020202020204" pitchFamily="34" charset="0"/>
              </a:rPr>
              <a:t>”</a:t>
            </a:r>
          </a:p>
        </p:txBody>
      </p:sp>
      <p:sp>
        <p:nvSpPr>
          <p:cNvPr id="220" name="Slide Number Placeholder 7">
            <a:extLst>
              <a:ext uri="{FF2B5EF4-FFF2-40B4-BE49-F238E27FC236}">
                <a16:creationId xmlns:a16="http://schemas.microsoft.com/office/drawing/2014/main" id="{A6B2A82E-8B0D-4766-8499-CDBC2AAE8EC1}"/>
              </a:ext>
            </a:extLst>
          </p:cNvPr>
          <p:cNvSpPr txBox="1">
            <a:spLocks/>
          </p:cNvSpPr>
          <p:nvPr/>
        </p:nvSpPr>
        <p:spPr>
          <a:xfrm>
            <a:off x="9844495" y="7073647"/>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461C2B1-3C3A-47B0-ABA3-58C593760B37}" type="slidenum">
              <a:rPr lang="en-US" sz="1200" smtClean="0">
                <a:solidFill>
                  <a:schemeClr val="bg1"/>
                </a:solidFill>
                <a:latin typeface="Arial" panose="020B0604020202020204" pitchFamily="34" charset="0"/>
                <a:cs typeface="Arial" panose="020B0604020202020204" pitchFamily="34" charset="0"/>
              </a:rPr>
              <a:pPr algn="r"/>
              <a:t>6</a:t>
            </a:fld>
            <a:endParaRPr lang="en-US" sz="1200">
              <a:solidFill>
                <a:schemeClr val="bg1"/>
              </a:solidFill>
              <a:latin typeface="Arial" panose="020B0604020202020204" pitchFamily="34" charset="0"/>
              <a:cs typeface="Arial" panose="020B0604020202020204" pitchFamily="34" charset="0"/>
            </a:endParaRPr>
          </a:p>
        </p:txBody>
      </p:sp>
      <p:cxnSp>
        <p:nvCxnSpPr>
          <p:cNvPr id="236" name="Gerade Verbindung 62">
            <a:extLst>
              <a:ext uri="{FF2B5EF4-FFF2-40B4-BE49-F238E27FC236}">
                <a16:creationId xmlns:a16="http://schemas.microsoft.com/office/drawing/2014/main" id="{6E5A4448-E815-4408-BB1A-DFB8D9FD2491}"/>
              </a:ext>
            </a:extLst>
          </p:cNvPr>
          <p:cNvCxnSpPr>
            <a:cxnSpLocks/>
          </p:cNvCxnSpPr>
          <p:nvPr/>
        </p:nvCxnSpPr>
        <p:spPr bwMode="gray">
          <a:xfrm>
            <a:off x="7597707" y="1696527"/>
            <a:ext cx="1947" cy="4663440"/>
          </a:xfrm>
          <a:prstGeom prst="line">
            <a:avLst/>
          </a:prstGeom>
          <a:noFill/>
          <a:ln w="19050" cap="flat" cmpd="sng" algn="ctr">
            <a:solidFill>
              <a:schemeClr val="bg2">
                <a:lumMod val="50000"/>
              </a:schemeClr>
            </a:solidFill>
            <a:prstDash val="solid"/>
          </a:ln>
          <a:effectLst/>
        </p:spPr>
      </p:cxnSp>
      <p:graphicFrame>
        <p:nvGraphicFramePr>
          <p:cNvPr id="239" name="Chart 238">
            <a:extLst>
              <a:ext uri="{FF2B5EF4-FFF2-40B4-BE49-F238E27FC236}">
                <a16:creationId xmlns:a16="http://schemas.microsoft.com/office/drawing/2014/main" id="{3257BFBA-18FB-4AD4-BEFC-FDE3A5EE460C}"/>
              </a:ext>
            </a:extLst>
          </p:cNvPr>
          <p:cNvGraphicFramePr/>
          <p:nvPr>
            <p:extLst>
              <p:ext uri="{D42A27DB-BD31-4B8C-83A1-F6EECF244321}">
                <p14:modId xmlns:p14="http://schemas.microsoft.com/office/powerpoint/2010/main" val="2001869846"/>
              </p:ext>
            </p:extLst>
          </p:nvPr>
        </p:nvGraphicFramePr>
        <p:xfrm>
          <a:off x="9791201" y="4412872"/>
          <a:ext cx="1372568" cy="1391859"/>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1466B457-BEAF-42FA-B346-B1675617EADC}"/>
              </a:ext>
            </a:extLst>
          </p:cNvPr>
          <p:cNvSpPr/>
          <p:nvPr/>
        </p:nvSpPr>
        <p:spPr>
          <a:xfrm>
            <a:off x="9808263" y="5767251"/>
            <a:ext cx="2291588" cy="635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DB466CED-F193-4E8E-A2E2-FBE7EB39C293}"/>
              </a:ext>
            </a:extLst>
          </p:cNvPr>
          <p:cNvSpPr/>
          <p:nvPr/>
        </p:nvSpPr>
        <p:spPr>
          <a:xfrm>
            <a:off x="28667" y="5716510"/>
            <a:ext cx="2291588" cy="635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4" name="Chart 243">
            <a:extLst>
              <a:ext uri="{FF2B5EF4-FFF2-40B4-BE49-F238E27FC236}">
                <a16:creationId xmlns:a16="http://schemas.microsoft.com/office/drawing/2014/main" id="{D409AA37-28BD-4742-A6C5-A40C74EF3D06}"/>
              </a:ext>
            </a:extLst>
          </p:cNvPr>
          <p:cNvGraphicFramePr/>
          <p:nvPr>
            <p:extLst>
              <p:ext uri="{D42A27DB-BD31-4B8C-83A1-F6EECF244321}">
                <p14:modId xmlns:p14="http://schemas.microsoft.com/office/powerpoint/2010/main" val="3181284978"/>
              </p:ext>
            </p:extLst>
          </p:nvPr>
        </p:nvGraphicFramePr>
        <p:xfrm>
          <a:off x="8171207" y="4542494"/>
          <a:ext cx="1372568" cy="1391859"/>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C1808D2A-F10A-4E96-9F7F-D9C5E470FBF9}"/>
              </a:ext>
            </a:extLst>
          </p:cNvPr>
          <p:cNvSpPr txBox="1"/>
          <p:nvPr/>
        </p:nvSpPr>
        <p:spPr>
          <a:xfrm>
            <a:off x="8210357" y="4341757"/>
            <a:ext cx="1305682" cy="261610"/>
          </a:xfrm>
          <a:prstGeom prst="rect">
            <a:avLst/>
          </a:prstGeom>
          <a:noFill/>
        </p:spPr>
        <p:txBody>
          <a:bodyPr wrap="square" rtlCol="0">
            <a:spAutoFit/>
          </a:bodyPr>
          <a:lstStyle/>
          <a:p>
            <a:pPr algn="ctr"/>
            <a:r>
              <a:rPr lang="en-US" sz="1100">
                <a:latin typeface="Arial" panose="020B0604020202020204" pitchFamily="34" charset="0"/>
                <a:cs typeface="Arial" panose="020B0604020202020204" pitchFamily="34" charset="0"/>
              </a:rPr>
              <a:t>Awareness</a:t>
            </a:r>
          </a:p>
        </p:txBody>
      </p:sp>
      <p:sp>
        <p:nvSpPr>
          <p:cNvPr id="246" name="TextBox 245">
            <a:extLst>
              <a:ext uri="{FF2B5EF4-FFF2-40B4-BE49-F238E27FC236}">
                <a16:creationId xmlns:a16="http://schemas.microsoft.com/office/drawing/2014/main" id="{7E21A69F-8159-468A-9BA6-61CDD42F7D9D}"/>
              </a:ext>
            </a:extLst>
          </p:cNvPr>
          <p:cNvSpPr txBox="1"/>
          <p:nvPr/>
        </p:nvSpPr>
        <p:spPr>
          <a:xfrm>
            <a:off x="9636412" y="4344557"/>
            <a:ext cx="1305682" cy="2616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Communications</a:t>
            </a:r>
          </a:p>
        </p:txBody>
      </p:sp>
      <p:sp>
        <p:nvSpPr>
          <p:cNvPr id="247" name="TextBox 246">
            <a:extLst>
              <a:ext uri="{FF2B5EF4-FFF2-40B4-BE49-F238E27FC236}">
                <a16:creationId xmlns:a16="http://schemas.microsoft.com/office/drawing/2014/main" id="{AF6C0147-9525-42B7-85F6-78D93F9C915B}"/>
              </a:ext>
            </a:extLst>
          </p:cNvPr>
          <p:cNvSpPr txBox="1"/>
          <p:nvPr/>
        </p:nvSpPr>
        <p:spPr>
          <a:xfrm>
            <a:off x="8165428" y="5759211"/>
            <a:ext cx="1305682" cy="261610"/>
          </a:xfrm>
          <a:prstGeom prst="rect">
            <a:avLst/>
          </a:prstGeom>
          <a:noFill/>
        </p:spPr>
        <p:txBody>
          <a:bodyPr wrap="square" rtlCol="0">
            <a:spAutoFit/>
          </a:bodyPr>
          <a:lstStyle/>
          <a:p>
            <a:pPr algn="ctr"/>
            <a:r>
              <a:rPr lang="en-US" sz="1100">
                <a:latin typeface="Arial" panose="020B0604020202020204" pitchFamily="34" charset="0"/>
                <a:cs typeface="Arial" panose="020B0604020202020204" pitchFamily="34" charset="0"/>
              </a:rPr>
              <a:t>Leadership</a:t>
            </a:r>
          </a:p>
        </p:txBody>
      </p:sp>
      <p:sp>
        <p:nvSpPr>
          <p:cNvPr id="248" name="TextBox 247">
            <a:extLst>
              <a:ext uri="{FF2B5EF4-FFF2-40B4-BE49-F238E27FC236}">
                <a16:creationId xmlns:a16="http://schemas.microsoft.com/office/drawing/2014/main" id="{96F38959-A903-4E77-9F0E-339A3E71D5B0}"/>
              </a:ext>
            </a:extLst>
          </p:cNvPr>
          <p:cNvSpPr txBox="1"/>
          <p:nvPr/>
        </p:nvSpPr>
        <p:spPr>
          <a:xfrm>
            <a:off x="9352199" y="5762011"/>
            <a:ext cx="1829194" cy="261610"/>
          </a:xfrm>
          <a:prstGeom prst="rect">
            <a:avLst/>
          </a:prstGeom>
          <a:noFill/>
        </p:spPr>
        <p:txBody>
          <a:bodyPr wrap="square" rtlCol="0">
            <a:spAutoFit/>
          </a:bodyPr>
          <a:lstStyle/>
          <a:p>
            <a:pPr algn="ctr"/>
            <a:r>
              <a:rPr lang="en-US" sz="1100">
                <a:latin typeface="Arial" panose="020B0604020202020204" pitchFamily="34" charset="0"/>
                <a:cs typeface="Arial" panose="020B0604020202020204" pitchFamily="34" charset="0"/>
              </a:rPr>
              <a:t>Organization Readiness </a:t>
            </a:r>
          </a:p>
        </p:txBody>
      </p:sp>
      <p:grpSp>
        <p:nvGrpSpPr>
          <p:cNvPr id="2" name="Group 1">
            <a:extLst>
              <a:ext uri="{FF2B5EF4-FFF2-40B4-BE49-F238E27FC236}">
                <a16:creationId xmlns:a16="http://schemas.microsoft.com/office/drawing/2014/main" id="{1DA43EB0-9116-4659-863B-D49515F9A8A0}"/>
              </a:ext>
            </a:extLst>
          </p:cNvPr>
          <p:cNvGrpSpPr/>
          <p:nvPr/>
        </p:nvGrpSpPr>
        <p:grpSpPr>
          <a:xfrm>
            <a:off x="7630609" y="6077424"/>
            <a:ext cx="4072929" cy="372157"/>
            <a:chOff x="7215132" y="6048225"/>
            <a:chExt cx="4072929" cy="372157"/>
          </a:xfrm>
        </p:grpSpPr>
        <p:sp>
          <p:nvSpPr>
            <p:cNvPr id="250" name="Rectangle 249">
              <a:extLst>
                <a:ext uri="{FF2B5EF4-FFF2-40B4-BE49-F238E27FC236}">
                  <a16:creationId xmlns:a16="http://schemas.microsoft.com/office/drawing/2014/main" id="{647301C6-8FAC-4296-A2B1-10D9F46D26FA}"/>
                </a:ext>
              </a:extLst>
            </p:cNvPr>
            <p:cNvSpPr/>
            <p:nvPr/>
          </p:nvSpPr>
          <p:spPr>
            <a:xfrm>
              <a:off x="7215132" y="6048225"/>
              <a:ext cx="896399" cy="200055"/>
            </a:xfrm>
            <a:prstGeom prst="rect">
              <a:avLst/>
            </a:prstGeom>
          </p:spPr>
          <p:txBody>
            <a:bodyPr wrap="none">
              <a:spAutoFit/>
            </a:bodyPr>
            <a:lstStyle/>
            <a:p>
              <a:pPr algn="ctr" defTabSz="914108">
                <a:spcBef>
                  <a:spcPct val="65000"/>
                </a:spcBef>
              </a:pPr>
              <a:r>
                <a:rPr lang="en-US" sz="700">
                  <a:latin typeface="Arial" panose="020B0604020202020204" pitchFamily="34" charset="0"/>
                  <a:cs typeface="Arial" panose="020B0604020202020204" pitchFamily="34" charset="0"/>
                </a:rPr>
                <a:t>Strongly Disagree</a:t>
              </a:r>
            </a:p>
          </p:txBody>
        </p:sp>
        <p:sp>
          <p:nvSpPr>
            <p:cNvPr id="251" name="Rectangle 250">
              <a:extLst>
                <a:ext uri="{FF2B5EF4-FFF2-40B4-BE49-F238E27FC236}">
                  <a16:creationId xmlns:a16="http://schemas.microsoft.com/office/drawing/2014/main" id="{EAF7F6BF-CF61-4B5D-A498-994FE1671C46}"/>
                </a:ext>
              </a:extLst>
            </p:cNvPr>
            <p:cNvSpPr/>
            <p:nvPr/>
          </p:nvSpPr>
          <p:spPr>
            <a:xfrm>
              <a:off x="8005371" y="6053817"/>
              <a:ext cx="990977" cy="200055"/>
            </a:xfrm>
            <a:prstGeom prst="rect">
              <a:avLst/>
            </a:prstGeom>
          </p:spPr>
          <p:txBody>
            <a:bodyPr wrap="none">
              <a:spAutoFit/>
            </a:bodyPr>
            <a:lstStyle/>
            <a:p>
              <a:pPr algn="ctr" defTabSz="914108">
                <a:spcBef>
                  <a:spcPct val="65000"/>
                </a:spcBef>
              </a:pPr>
              <a:r>
                <a:rPr lang="en-US" sz="700">
                  <a:latin typeface="Arial" panose="020B0604020202020204" pitchFamily="34" charset="0"/>
                  <a:cs typeface="Arial" panose="020B0604020202020204" pitchFamily="34" charset="0"/>
                </a:rPr>
                <a:t>Somewhat Disagree</a:t>
              </a:r>
            </a:p>
          </p:txBody>
        </p:sp>
        <p:sp>
          <p:nvSpPr>
            <p:cNvPr id="252" name="Rectangle 251">
              <a:extLst>
                <a:ext uri="{FF2B5EF4-FFF2-40B4-BE49-F238E27FC236}">
                  <a16:creationId xmlns:a16="http://schemas.microsoft.com/office/drawing/2014/main" id="{78521E19-3E1F-461D-98D6-5917E7650C76}"/>
                </a:ext>
              </a:extLst>
            </p:cNvPr>
            <p:cNvSpPr/>
            <p:nvPr/>
          </p:nvSpPr>
          <p:spPr>
            <a:xfrm>
              <a:off x="8986424" y="6068869"/>
              <a:ext cx="473206" cy="200055"/>
            </a:xfrm>
            <a:prstGeom prst="rect">
              <a:avLst/>
            </a:prstGeom>
          </p:spPr>
          <p:txBody>
            <a:bodyPr wrap="none">
              <a:spAutoFit/>
            </a:bodyPr>
            <a:lstStyle/>
            <a:p>
              <a:pPr algn="ctr" defTabSz="914108">
                <a:spcBef>
                  <a:spcPct val="65000"/>
                </a:spcBef>
              </a:pPr>
              <a:r>
                <a:rPr lang="en-US" sz="700">
                  <a:latin typeface="Arial" panose="020B0604020202020204" pitchFamily="34" charset="0"/>
                  <a:cs typeface="Arial" panose="020B0604020202020204" pitchFamily="34" charset="0"/>
                </a:rPr>
                <a:t>Neutral</a:t>
              </a:r>
            </a:p>
          </p:txBody>
        </p:sp>
        <p:sp>
          <p:nvSpPr>
            <p:cNvPr id="253" name="Rectangle 252">
              <a:extLst>
                <a:ext uri="{FF2B5EF4-FFF2-40B4-BE49-F238E27FC236}">
                  <a16:creationId xmlns:a16="http://schemas.microsoft.com/office/drawing/2014/main" id="{8A30B2DE-0016-4F0D-9AB1-2CD8B23CC189}"/>
                </a:ext>
              </a:extLst>
            </p:cNvPr>
            <p:cNvSpPr/>
            <p:nvPr/>
          </p:nvSpPr>
          <p:spPr>
            <a:xfrm>
              <a:off x="9584516" y="6065398"/>
              <a:ext cx="872355" cy="200055"/>
            </a:xfrm>
            <a:prstGeom prst="rect">
              <a:avLst/>
            </a:prstGeom>
          </p:spPr>
          <p:txBody>
            <a:bodyPr wrap="none">
              <a:spAutoFit/>
            </a:bodyPr>
            <a:lstStyle/>
            <a:p>
              <a:pPr algn="ctr" defTabSz="914108">
                <a:spcBef>
                  <a:spcPct val="65000"/>
                </a:spcBef>
              </a:pPr>
              <a:r>
                <a:rPr lang="en-US" sz="700">
                  <a:latin typeface="Arial" panose="020B0604020202020204" pitchFamily="34" charset="0"/>
                  <a:cs typeface="Arial" panose="020B0604020202020204" pitchFamily="34" charset="0"/>
                </a:rPr>
                <a:t>Somewhat Agree</a:t>
              </a:r>
            </a:p>
          </p:txBody>
        </p:sp>
        <p:sp>
          <p:nvSpPr>
            <p:cNvPr id="254" name="Rectangle 253">
              <a:extLst>
                <a:ext uri="{FF2B5EF4-FFF2-40B4-BE49-F238E27FC236}">
                  <a16:creationId xmlns:a16="http://schemas.microsoft.com/office/drawing/2014/main" id="{0176DFF2-9606-4762-8BD0-34789504630D}"/>
                </a:ext>
              </a:extLst>
            </p:cNvPr>
            <p:cNvSpPr/>
            <p:nvPr/>
          </p:nvSpPr>
          <p:spPr>
            <a:xfrm>
              <a:off x="10395846" y="6068869"/>
              <a:ext cx="777777" cy="200055"/>
            </a:xfrm>
            <a:prstGeom prst="rect">
              <a:avLst/>
            </a:prstGeom>
          </p:spPr>
          <p:txBody>
            <a:bodyPr wrap="none">
              <a:spAutoFit/>
            </a:bodyPr>
            <a:lstStyle/>
            <a:p>
              <a:pPr algn="ctr" defTabSz="914108">
                <a:spcBef>
                  <a:spcPct val="65000"/>
                </a:spcBef>
              </a:pPr>
              <a:r>
                <a:rPr lang="en-US" sz="700">
                  <a:latin typeface="Arial" panose="020B0604020202020204" pitchFamily="34" charset="0"/>
                  <a:cs typeface="Arial" panose="020B0604020202020204" pitchFamily="34" charset="0"/>
                </a:rPr>
                <a:t>Strongly Agree</a:t>
              </a:r>
            </a:p>
          </p:txBody>
        </p:sp>
        <p:cxnSp>
          <p:nvCxnSpPr>
            <p:cNvPr id="257" name="Straight Arrow Connector 256">
              <a:extLst>
                <a:ext uri="{FF2B5EF4-FFF2-40B4-BE49-F238E27FC236}">
                  <a16:creationId xmlns:a16="http://schemas.microsoft.com/office/drawing/2014/main" id="{0691ADE0-9819-46ED-9A49-D7DADCB07A02}"/>
                </a:ext>
              </a:extLst>
            </p:cNvPr>
            <p:cNvCxnSpPr>
              <a:cxnSpLocks/>
            </p:cNvCxnSpPr>
            <p:nvPr/>
          </p:nvCxnSpPr>
          <p:spPr>
            <a:xfrm>
              <a:off x="7278769" y="6321075"/>
              <a:ext cx="4009292" cy="13901"/>
            </a:xfrm>
            <a:prstGeom prst="straightConnector1">
              <a:avLst/>
            </a:prstGeom>
            <a:ln w="1905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3" name="Oval 272">
              <a:extLst>
                <a:ext uri="{FF2B5EF4-FFF2-40B4-BE49-F238E27FC236}">
                  <a16:creationId xmlns:a16="http://schemas.microsoft.com/office/drawing/2014/main" id="{C273497E-5F8D-4E1D-ABBA-A40FF8DF9AC7}"/>
                </a:ext>
              </a:extLst>
            </p:cNvPr>
            <p:cNvSpPr>
              <a:spLocks noChangeAspect="1"/>
            </p:cNvSpPr>
            <p:nvPr/>
          </p:nvSpPr>
          <p:spPr>
            <a:xfrm>
              <a:off x="7650054" y="6237502"/>
              <a:ext cx="182880" cy="182880"/>
            </a:xfrm>
            <a:prstGeom prst="ellipse">
              <a:avLst/>
            </a:prstGeom>
            <a:solidFill>
              <a:srgbClr val="F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tx1"/>
                  </a:solidFill>
                  <a:latin typeface="Arial" panose="020B0604020202020204" pitchFamily="34" charset="0"/>
                  <a:cs typeface="Arial" panose="020B0604020202020204" pitchFamily="34" charset="0"/>
                </a:rPr>
                <a:t>1</a:t>
              </a:r>
            </a:p>
          </p:txBody>
        </p:sp>
        <p:sp>
          <p:nvSpPr>
            <p:cNvPr id="274" name="Oval 273">
              <a:extLst>
                <a:ext uri="{FF2B5EF4-FFF2-40B4-BE49-F238E27FC236}">
                  <a16:creationId xmlns:a16="http://schemas.microsoft.com/office/drawing/2014/main" id="{BFFF6C5B-5612-4277-AA5A-BC6DFAAB2A0D}"/>
                </a:ext>
              </a:extLst>
            </p:cNvPr>
            <p:cNvSpPr>
              <a:spLocks noChangeAspect="1"/>
            </p:cNvSpPr>
            <p:nvPr/>
          </p:nvSpPr>
          <p:spPr>
            <a:xfrm>
              <a:off x="8405324" y="6237502"/>
              <a:ext cx="182880" cy="18288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tx1"/>
                  </a:solidFill>
                </a:rPr>
                <a:t>2</a:t>
              </a:r>
            </a:p>
          </p:txBody>
        </p:sp>
        <p:sp>
          <p:nvSpPr>
            <p:cNvPr id="276" name="Oval 275">
              <a:extLst>
                <a:ext uri="{FF2B5EF4-FFF2-40B4-BE49-F238E27FC236}">
                  <a16:creationId xmlns:a16="http://schemas.microsoft.com/office/drawing/2014/main" id="{EF7C1303-585A-4319-A573-8524CFC1B302}"/>
                </a:ext>
              </a:extLst>
            </p:cNvPr>
            <p:cNvSpPr>
              <a:spLocks noChangeAspect="1"/>
            </p:cNvSpPr>
            <p:nvPr/>
          </p:nvSpPr>
          <p:spPr>
            <a:xfrm>
              <a:off x="9963193" y="6224771"/>
              <a:ext cx="182880" cy="182880"/>
            </a:xfrm>
            <a:prstGeom prst="ellipse">
              <a:avLst/>
            </a:prstGeom>
            <a:solidFill>
              <a:srgbClr val="C4ED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tx1"/>
                  </a:solidFill>
                </a:rPr>
                <a:t>4</a:t>
              </a:r>
            </a:p>
          </p:txBody>
        </p:sp>
        <p:sp>
          <p:nvSpPr>
            <p:cNvPr id="277" name="Oval 276">
              <a:extLst>
                <a:ext uri="{FF2B5EF4-FFF2-40B4-BE49-F238E27FC236}">
                  <a16:creationId xmlns:a16="http://schemas.microsoft.com/office/drawing/2014/main" id="{97780805-2506-4683-A587-EA6D76024C32}"/>
                </a:ext>
              </a:extLst>
            </p:cNvPr>
            <p:cNvSpPr>
              <a:spLocks noChangeAspect="1"/>
            </p:cNvSpPr>
            <p:nvPr/>
          </p:nvSpPr>
          <p:spPr>
            <a:xfrm>
              <a:off x="10696950" y="6232529"/>
              <a:ext cx="182880" cy="182880"/>
            </a:xfrm>
            <a:prstGeom prst="ellipse">
              <a:avLst/>
            </a:prstGeom>
            <a:solidFill>
              <a:srgbClr val="0CB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tx1"/>
                  </a:solidFill>
                </a:rPr>
                <a:t>5</a:t>
              </a:r>
            </a:p>
          </p:txBody>
        </p:sp>
        <p:sp>
          <p:nvSpPr>
            <p:cNvPr id="307" name="Oval 306">
              <a:extLst>
                <a:ext uri="{FF2B5EF4-FFF2-40B4-BE49-F238E27FC236}">
                  <a16:creationId xmlns:a16="http://schemas.microsoft.com/office/drawing/2014/main" id="{21585C2A-73EC-47A3-9B10-BA5C0BEFABE8}"/>
                </a:ext>
              </a:extLst>
            </p:cNvPr>
            <p:cNvSpPr>
              <a:spLocks noChangeAspect="1"/>
            </p:cNvSpPr>
            <p:nvPr/>
          </p:nvSpPr>
          <p:spPr>
            <a:xfrm>
              <a:off x="9128298" y="6231001"/>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tx1"/>
                  </a:solidFill>
                </a:rPr>
                <a:t>3</a:t>
              </a:r>
            </a:p>
          </p:txBody>
        </p:sp>
      </p:grpSp>
      <p:graphicFrame>
        <p:nvGraphicFramePr>
          <p:cNvPr id="308" name="Chart 307">
            <a:extLst>
              <a:ext uri="{FF2B5EF4-FFF2-40B4-BE49-F238E27FC236}">
                <a16:creationId xmlns:a16="http://schemas.microsoft.com/office/drawing/2014/main" id="{B267AD49-2BB4-46E7-95E7-74FDECC47796}"/>
              </a:ext>
            </a:extLst>
          </p:cNvPr>
          <p:cNvGraphicFramePr/>
          <p:nvPr>
            <p:extLst>
              <p:ext uri="{D42A27DB-BD31-4B8C-83A1-F6EECF244321}">
                <p14:modId xmlns:p14="http://schemas.microsoft.com/office/powerpoint/2010/main" val="590440867"/>
              </p:ext>
            </p:extLst>
          </p:nvPr>
        </p:nvGraphicFramePr>
        <p:xfrm>
          <a:off x="9582925" y="4532386"/>
          <a:ext cx="1372568" cy="139185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9" name="Chart 308">
            <a:extLst>
              <a:ext uri="{FF2B5EF4-FFF2-40B4-BE49-F238E27FC236}">
                <a16:creationId xmlns:a16="http://schemas.microsoft.com/office/drawing/2014/main" id="{F85651DB-BAA5-4315-905D-AFF222264312}"/>
              </a:ext>
            </a:extLst>
          </p:cNvPr>
          <p:cNvGraphicFramePr/>
          <p:nvPr>
            <p:extLst>
              <p:ext uri="{D42A27DB-BD31-4B8C-83A1-F6EECF244321}">
                <p14:modId xmlns:p14="http://schemas.microsoft.com/office/powerpoint/2010/main" val="2864012280"/>
              </p:ext>
            </p:extLst>
          </p:nvPr>
        </p:nvGraphicFramePr>
        <p:xfrm>
          <a:off x="8177907" y="3165945"/>
          <a:ext cx="1372568" cy="139185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0" name="Chart 309">
            <a:extLst>
              <a:ext uri="{FF2B5EF4-FFF2-40B4-BE49-F238E27FC236}">
                <a16:creationId xmlns:a16="http://schemas.microsoft.com/office/drawing/2014/main" id="{FC4714B2-4E65-48DA-8422-E44EFE91FD7A}"/>
              </a:ext>
            </a:extLst>
          </p:cNvPr>
          <p:cNvGraphicFramePr/>
          <p:nvPr>
            <p:extLst>
              <p:ext uri="{D42A27DB-BD31-4B8C-83A1-F6EECF244321}">
                <p14:modId xmlns:p14="http://schemas.microsoft.com/office/powerpoint/2010/main" val="769766084"/>
              </p:ext>
            </p:extLst>
          </p:nvPr>
        </p:nvGraphicFramePr>
        <p:xfrm>
          <a:off x="9564288" y="3128298"/>
          <a:ext cx="1372568" cy="1391859"/>
        </p:xfrm>
        <a:graphic>
          <a:graphicData uri="http://schemas.openxmlformats.org/drawingml/2006/chart">
            <c:chart xmlns:c="http://schemas.openxmlformats.org/drawingml/2006/chart" xmlns:r="http://schemas.openxmlformats.org/officeDocument/2006/relationships" r:id="rId8"/>
          </a:graphicData>
        </a:graphic>
      </p:graphicFrame>
      <p:sp>
        <p:nvSpPr>
          <p:cNvPr id="94" name="Slide Number Placeholder 7">
            <a:extLst>
              <a:ext uri="{FF2B5EF4-FFF2-40B4-BE49-F238E27FC236}">
                <a16:creationId xmlns:a16="http://schemas.microsoft.com/office/drawing/2014/main" id="{7191C594-BC73-44ED-89D4-6D1247EEFCE4}"/>
              </a:ext>
            </a:extLst>
          </p:cNvPr>
          <p:cNvSpPr>
            <a:spLocks noGrp="1"/>
          </p:cNvSpPr>
          <p:nvPr>
            <p:ph type="sldNum" sz="quarter" idx="12"/>
          </p:nvPr>
        </p:nvSpPr>
        <p:spPr>
          <a:xfrm>
            <a:off x="8610600" y="6555851"/>
            <a:ext cx="2743200" cy="365125"/>
          </a:xfrm>
        </p:spPr>
        <p:txBody>
          <a:bodyPr/>
          <a:lstStyle/>
          <a:p>
            <a:fld id="{C461C2B1-3C3A-47B0-ABA3-58C593760B37}" type="slidenum">
              <a:rPr lang="en-US" smtClean="0">
                <a:latin typeface="Arial" panose="020B0604020202020204" pitchFamily="34" charset="0"/>
                <a:cs typeface="Arial" panose="020B0604020202020204" pitchFamily="34" charset="0"/>
              </a:rPr>
              <a:pPr/>
              <a:t>6</a:t>
            </a:fld>
            <a:endParaRPr lang="en-US">
              <a:latin typeface="Arial" panose="020B0604020202020204" pitchFamily="34" charset="0"/>
              <a:cs typeface="Arial" panose="020B0604020202020204" pitchFamily="34" charset="0"/>
            </a:endParaRPr>
          </a:p>
        </p:txBody>
      </p:sp>
      <p:grpSp>
        <p:nvGrpSpPr>
          <p:cNvPr id="98" name="Group 97">
            <a:extLst>
              <a:ext uri="{FF2B5EF4-FFF2-40B4-BE49-F238E27FC236}">
                <a16:creationId xmlns:a16="http://schemas.microsoft.com/office/drawing/2014/main" id="{27725E4B-16E2-4B34-8F13-6BA74D79973F}"/>
              </a:ext>
            </a:extLst>
          </p:cNvPr>
          <p:cNvGrpSpPr/>
          <p:nvPr/>
        </p:nvGrpSpPr>
        <p:grpSpPr>
          <a:xfrm>
            <a:off x="3841841" y="1892430"/>
            <a:ext cx="3704338" cy="1222821"/>
            <a:chOff x="8136427" y="1812483"/>
            <a:chExt cx="3704338" cy="1222821"/>
          </a:xfrm>
        </p:grpSpPr>
        <p:grpSp>
          <p:nvGrpSpPr>
            <p:cNvPr id="99" name="Group 98">
              <a:extLst>
                <a:ext uri="{FF2B5EF4-FFF2-40B4-BE49-F238E27FC236}">
                  <a16:creationId xmlns:a16="http://schemas.microsoft.com/office/drawing/2014/main" id="{AE196CE6-E25F-4B99-8DD0-8D22E8AE95B9}"/>
                </a:ext>
              </a:extLst>
            </p:cNvPr>
            <p:cNvGrpSpPr/>
            <p:nvPr/>
          </p:nvGrpSpPr>
          <p:grpSpPr>
            <a:xfrm>
              <a:off x="10800037" y="1818384"/>
              <a:ext cx="1040728" cy="1208737"/>
              <a:chOff x="6408277" y="1866165"/>
              <a:chExt cx="1040728" cy="1208737"/>
            </a:xfrm>
          </p:grpSpPr>
          <p:grpSp>
            <p:nvGrpSpPr>
              <p:cNvPr id="134" name="Gruppieren 552">
                <a:extLst>
                  <a:ext uri="{FF2B5EF4-FFF2-40B4-BE49-F238E27FC236}">
                    <a16:creationId xmlns:a16="http://schemas.microsoft.com/office/drawing/2014/main" id="{B49EB958-1DBB-4EEC-8D12-483DF0352B41}"/>
                  </a:ext>
                </a:extLst>
              </p:cNvPr>
              <p:cNvGrpSpPr/>
              <p:nvPr/>
            </p:nvGrpSpPr>
            <p:grpSpPr bwMode="gray">
              <a:xfrm rot="18299">
                <a:off x="6738279" y="2111078"/>
                <a:ext cx="369177" cy="679164"/>
                <a:chOff x="1638379" y="1795010"/>
                <a:chExt cx="923514" cy="2051723"/>
              </a:xfrm>
              <a:effectLst/>
            </p:grpSpPr>
            <p:sp>
              <p:nvSpPr>
                <p:cNvPr id="141" name="Rechteck 238">
                  <a:extLst>
                    <a:ext uri="{FF2B5EF4-FFF2-40B4-BE49-F238E27FC236}">
                      <a16:creationId xmlns:a16="http://schemas.microsoft.com/office/drawing/2014/main" id="{8C9147A0-A5EC-4D72-AA2E-93F803CE97DC}"/>
                    </a:ext>
                  </a:extLst>
                </p:cNvPr>
                <p:cNvSpPr/>
                <p:nvPr/>
              </p:nvSpPr>
              <p:spPr bwMode="gray">
                <a:xfrm>
                  <a:off x="1716505" y="1844826"/>
                  <a:ext cx="767265" cy="1952095"/>
                </a:xfrm>
                <a:prstGeom prst="rect">
                  <a:avLst/>
                </a:prstGeom>
                <a:solidFill>
                  <a:srgbClr val="FFDB00"/>
                </a:solidFill>
                <a:ln w="9525">
                  <a:noFill/>
                  <a:round/>
                  <a:headEnd/>
                  <a:tailEnd/>
                </a:ln>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43" name="Freeform 5">
                  <a:extLst>
                    <a:ext uri="{FF2B5EF4-FFF2-40B4-BE49-F238E27FC236}">
                      <a16:creationId xmlns:a16="http://schemas.microsoft.com/office/drawing/2014/main" id="{23F640C1-F81A-4588-BA70-59B017F89054}"/>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sp>
            <p:nvSpPr>
              <p:cNvPr id="135" name="TextBox 134">
                <a:extLst>
                  <a:ext uri="{FF2B5EF4-FFF2-40B4-BE49-F238E27FC236}">
                    <a16:creationId xmlns:a16="http://schemas.microsoft.com/office/drawing/2014/main" id="{E863E9AC-8F3B-42BD-83D6-BAAA55EB7E25}"/>
                  </a:ext>
                </a:extLst>
              </p:cNvPr>
              <p:cNvSpPr txBox="1"/>
              <p:nvPr/>
            </p:nvSpPr>
            <p:spPr>
              <a:xfrm>
                <a:off x="6408277" y="1866165"/>
                <a:ext cx="1040728" cy="261610"/>
              </a:xfrm>
              <a:prstGeom prst="rect">
                <a:avLst/>
              </a:prstGeom>
              <a:noFill/>
            </p:spPr>
            <p:txBody>
              <a:bodyPr wrap="square" rtlCol="0">
                <a:spAutoFit/>
              </a:bodyPr>
              <a:lstStyle/>
              <a:p>
                <a:pPr algn="ctr"/>
                <a:r>
                  <a:rPr lang="en-US" sz="1100" b="1">
                    <a:latin typeface="Arial" panose="020B0604020202020204" pitchFamily="34" charset="0"/>
                    <a:cs typeface="Arial" panose="020B0604020202020204" pitchFamily="34" charset="0"/>
                  </a:rPr>
                  <a:t>Employee</a:t>
                </a:r>
              </a:p>
            </p:txBody>
          </p:sp>
          <p:sp>
            <p:nvSpPr>
              <p:cNvPr id="136" name="TextBox 135">
                <a:extLst>
                  <a:ext uri="{FF2B5EF4-FFF2-40B4-BE49-F238E27FC236}">
                    <a16:creationId xmlns:a16="http://schemas.microsoft.com/office/drawing/2014/main" id="{BB47EC67-FD73-4C62-9ADC-2993D179F14D}"/>
                  </a:ext>
                </a:extLst>
              </p:cNvPr>
              <p:cNvSpPr txBox="1"/>
              <p:nvPr/>
            </p:nvSpPr>
            <p:spPr>
              <a:xfrm>
                <a:off x="6660490" y="2782514"/>
                <a:ext cx="524754" cy="292388"/>
              </a:xfrm>
              <a:prstGeom prst="rect">
                <a:avLst/>
              </a:prstGeom>
              <a:noFill/>
            </p:spPr>
            <p:txBody>
              <a:bodyPr wrap="square" rtlCol="0">
                <a:spAutoFit/>
              </a:bodyPr>
              <a:lstStyle/>
              <a:p>
                <a:pPr algn="ctr"/>
                <a:r>
                  <a:rPr lang="en-US" sz="1300" b="1">
                    <a:latin typeface="Arial" panose="020B0604020202020204" pitchFamily="34" charset="0"/>
                    <a:cs typeface="Arial" panose="020B0604020202020204" pitchFamily="34" charset="0"/>
                  </a:rPr>
                  <a:t>3.2</a:t>
                </a:r>
              </a:p>
            </p:txBody>
          </p:sp>
        </p:grpSp>
        <p:grpSp>
          <p:nvGrpSpPr>
            <p:cNvPr id="100" name="Group 99">
              <a:extLst>
                <a:ext uri="{FF2B5EF4-FFF2-40B4-BE49-F238E27FC236}">
                  <a16:creationId xmlns:a16="http://schemas.microsoft.com/office/drawing/2014/main" id="{39F13F75-729B-4E9F-A298-5D56090F0E0E}"/>
                </a:ext>
              </a:extLst>
            </p:cNvPr>
            <p:cNvGrpSpPr/>
            <p:nvPr/>
          </p:nvGrpSpPr>
          <p:grpSpPr>
            <a:xfrm>
              <a:off x="9878770" y="1818110"/>
              <a:ext cx="1040728" cy="1217194"/>
              <a:chOff x="5601308" y="1861883"/>
              <a:chExt cx="1040728" cy="1217194"/>
            </a:xfrm>
          </p:grpSpPr>
          <p:grpSp>
            <p:nvGrpSpPr>
              <p:cNvPr id="123" name="Gruppieren 557">
                <a:extLst>
                  <a:ext uri="{FF2B5EF4-FFF2-40B4-BE49-F238E27FC236}">
                    <a16:creationId xmlns:a16="http://schemas.microsoft.com/office/drawing/2014/main" id="{F9EAEC64-FA1E-43AD-9450-5437AEE77400}"/>
                  </a:ext>
                </a:extLst>
              </p:cNvPr>
              <p:cNvGrpSpPr/>
              <p:nvPr/>
            </p:nvGrpSpPr>
            <p:grpSpPr bwMode="gray">
              <a:xfrm>
                <a:off x="5904780" y="2119110"/>
                <a:ext cx="371113" cy="680031"/>
                <a:chOff x="562430" y="1795010"/>
                <a:chExt cx="923514" cy="2051723"/>
              </a:xfrm>
              <a:effectLst/>
            </p:grpSpPr>
            <p:sp>
              <p:nvSpPr>
                <p:cNvPr id="132" name="Rechteck 234">
                  <a:extLst>
                    <a:ext uri="{FF2B5EF4-FFF2-40B4-BE49-F238E27FC236}">
                      <a16:creationId xmlns:a16="http://schemas.microsoft.com/office/drawing/2014/main" id="{E5AF2C6D-4058-4B24-BB94-D07C8AC3BF7D}"/>
                    </a:ext>
                  </a:extLst>
                </p:cNvPr>
                <p:cNvSpPr/>
                <p:nvPr/>
              </p:nvSpPr>
              <p:spPr bwMode="gray">
                <a:xfrm>
                  <a:off x="640556" y="1844825"/>
                  <a:ext cx="767264" cy="1952095"/>
                </a:xfrm>
                <a:prstGeom prst="rect">
                  <a:avLst/>
                </a:prstGeom>
                <a:solidFill>
                  <a:srgbClr val="FFDB00"/>
                </a:solidFill>
                <a:ln w="9525">
                  <a:noFill/>
                  <a:round/>
                  <a:headEnd/>
                  <a:tailEnd/>
                </a:ln>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33" name="Freeform 6">
                  <a:extLst>
                    <a:ext uri="{FF2B5EF4-FFF2-40B4-BE49-F238E27FC236}">
                      <a16:creationId xmlns:a16="http://schemas.microsoft.com/office/drawing/2014/main" id="{03F2F8FE-CEEF-4A9F-ACA0-5A623B1904FC}"/>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sp>
            <p:nvSpPr>
              <p:cNvPr id="124" name="TextBox 123">
                <a:extLst>
                  <a:ext uri="{FF2B5EF4-FFF2-40B4-BE49-F238E27FC236}">
                    <a16:creationId xmlns:a16="http://schemas.microsoft.com/office/drawing/2014/main" id="{7F3AD4F3-DD9B-4130-B101-AE6AA27AD7D0}"/>
                  </a:ext>
                </a:extLst>
              </p:cNvPr>
              <p:cNvSpPr txBox="1"/>
              <p:nvPr/>
            </p:nvSpPr>
            <p:spPr>
              <a:xfrm>
                <a:off x="5601308" y="1861883"/>
                <a:ext cx="1040728" cy="261610"/>
              </a:xfrm>
              <a:prstGeom prst="rect">
                <a:avLst/>
              </a:prstGeom>
              <a:noFill/>
            </p:spPr>
            <p:txBody>
              <a:bodyPr wrap="square" rtlCol="0">
                <a:spAutoFit/>
              </a:bodyPr>
              <a:lstStyle/>
              <a:p>
                <a:pPr algn="ctr"/>
                <a:r>
                  <a:rPr lang="en-US" sz="1100" b="1">
                    <a:latin typeface="Arial" panose="020B0604020202020204" pitchFamily="34" charset="0"/>
                    <a:cs typeface="Arial" panose="020B0604020202020204" pitchFamily="34" charset="0"/>
                  </a:rPr>
                  <a:t>Manager</a:t>
                </a:r>
              </a:p>
            </p:txBody>
          </p:sp>
          <p:sp>
            <p:nvSpPr>
              <p:cNvPr id="131" name="TextBox 130">
                <a:extLst>
                  <a:ext uri="{FF2B5EF4-FFF2-40B4-BE49-F238E27FC236}">
                    <a16:creationId xmlns:a16="http://schemas.microsoft.com/office/drawing/2014/main" id="{07CBBC96-35BD-4520-9353-B5EA57E072AC}"/>
                  </a:ext>
                </a:extLst>
              </p:cNvPr>
              <p:cNvSpPr txBox="1"/>
              <p:nvPr/>
            </p:nvSpPr>
            <p:spPr>
              <a:xfrm>
                <a:off x="5843428" y="2786689"/>
                <a:ext cx="524754" cy="292388"/>
              </a:xfrm>
              <a:prstGeom prst="rect">
                <a:avLst/>
              </a:prstGeom>
              <a:noFill/>
            </p:spPr>
            <p:txBody>
              <a:bodyPr wrap="square" rtlCol="0">
                <a:spAutoFit/>
              </a:bodyPr>
              <a:lstStyle/>
              <a:p>
                <a:pPr algn="ctr"/>
                <a:r>
                  <a:rPr lang="en-US" sz="1300" b="1">
                    <a:latin typeface="Arial" panose="020B0604020202020204" pitchFamily="34" charset="0"/>
                    <a:cs typeface="Arial" panose="020B0604020202020204" pitchFamily="34" charset="0"/>
                  </a:rPr>
                  <a:t>3.3</a:t>
                </a:r>
              </a:p>
            </p:txBody>
          </p:sp>
        </p:grpSp>
        <p:grpSp>
          <p:nvGrpSpPr>
            <p:cNvPr id="102" name="Group 101">
              <a:extLst>
                <a:ext uri="{FF2B5EF4-FFF2-40B4-BE49-F238E27FC236}">
                  <a16:creationId xmlns:a16="http://schemas.microsoft.com/office/drawing/2014/main" id="{BB5502AC-F020-4375-AAE1-29A624BC3F9D}"/>
                </a:ext>
              </a:extLst>
            </p:cNvPr>
            <p:cNvGrpSpPr/>
            <p:nvPr/>
          </p:nvGrpSpPr>
          <p:grpSpPr>
            <a:xfrm>
              <a:off x="9008685" y="1812483"/>
              <a:ext cx="1040728" cy="1213631"/>
              <a:chOff x="4713223" y="1864024"/>
              <a:chExt cx="1040728" cy="1213631"/>
            </a:xfrm>
          </p:grpSpPr>
          <p:grpSp>
            <p:nvGrpSpPr>
              <p:cNvPr id="111" name="Gruppieren 552">
                <a:extLst>
                  <a:ext uri="{FF2B5EF4-FFF2-40B4-BE49-F238E27FC236}">
                    <a16:creationId xmlns:a16="http://schemas.microsoft.com/office/drawing/2014/main" id="{A164187A-9461-4C89-BDF0-A25C4739280C}"/>
                  </a:ext>
                </a:extLst>
              </p:cNvPr>
              <p:cNvGrpSpPr/>
              <p:nvPr/>
            </p:nvGrpSpPr>
            <p:grpSpPr bwMode="gray">
              <a:xfrm rot="18299">
                <a:off x="5078911" y="2127733"/>
                <a:ext cx="369177" cy="679164"/>
                <a:chOff x="1638379" y="1795010"/>
                <a:chExt cx="923514" cy="2051723"/>
              </a:xfrm>
              <a:effectLst/>
            </p:grpSpPr>
            <p:sp>
              <p:nvSpPr>
                <p:cNvPr id="117" name="Rechteck 238">
                  <a:extLst>
                    <a:ext uri="{FF2B5EF4-FFF2-40B4-BE49-F238E27FC236}">
                      <a16:creationId xmlns:a16="http://schemas.microsoft.com/office/drawing/2014/main" id="{F03D4C52-637B-4D85-A5A3-17D94ABEBA4F}"/>
                    </a:ext>
                  </a:extLst>
                </p:cNvPr>
                <p:cNvSpPr/>
                <p:nvPr/>
              </p:nvSpPr>
              <p:spPr bwMode="gray">
                <a:xfrm>
                  <a:off x="1716505" y="1844826"/>
                  <a:ext cx="767265" cy="1952095"/>
                </a:xfrm>
                <a:prstGeom prst="rect">
                  <a:avLst/>
                </a:prstGeom>
                <a:solidFill>
                  <a:srgbClr val="FFDB00"/>
                </a:solidFill>
                <a:ln w="9525">
                  <a:noFill/>
                  <a:round/>
                  <a:headEnd/>
                  <a:tailEnd/>
                </a:ln>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18" name="Freeform 5">
                  <a:extLst>
                    <a:ext uri="{FF2B5EF4-FFF2-40B4-BE49-F238E27FC236}">
                      <a16:creationId xmlns:a16="http://schemas.microsoft.com/office/drawing/2014/main" id="{0E079BFC-E440-4106-81A0-09F33A06DFA0}"/>
                    </a:ext>
                  </a:extLst>
                </p:cNvPr>
                <p:cNvSpPr>
                  <a:spLocks noEditPoints="1"/>
                </p:cNvSpPr>
                <p:nvPr/>
              </p:nvSpPr>
              <p:spPr bwMode="gray">
                <a:xfrm>
                  <a:off x="1638379"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8 w 656"/>
                    <a:gd name="T11" fmla="*/ 62 h 1457"/>
                    <a:gd name="T12" fmla="*/ 452 w 656"/>
                    <a:gd name="T13" fmla="*/ 183 h 1457"/>
                    <a:gd name="T14" fmla="*/ 328 w 656"/>
                    <a:gd name="T15" fmla="*/ 338 h 1457"/>
                    <a:gd name="T16" fmla="*/ 204 w 656"/>
                    <a:gd name="T17" fmla="*/ 183 h 1457"/>
                    <a:gd name="T18" fmla="*/ 328 w 656"/>
                    <a:gd name="T19" fmla="*/ 62 h 1457"/>
                    <a:gd name="T20" fmla="*/ 555 w 656"/>
                    <a:gd name="T21" fmla="*/ 840 h 1457"/>
                    <a:gd name="T22" fmla="*/ 516 w 656"/>
                    <a:gd name="T23" fmla="*/ 807 h 1457"/>
                    <a:gd name="T24" fmla="*/ 477 w 656"/>
                    <a:gd name="T25" fmla="*/ 522 h 1457"/>
                    <a:gd name="T26" fmla="*/ 434 w 656"/>
                    <a:gd name="T27" fmla="*/ 632 h 1457"/>
                    <a:gd name="T28" fmla="*/ 555 w 656"/>
                    <a:gd name="T29" fmla="*/ 1061 h 1457"/>
                    <a:gd name="T30" fmla="*/ 464 w 656"/>
                    <a:gd name="T31" fmla="*/ 1061 h 1457"/>
                    <a:gd name="T32" fmla="*/ 434 w 656"/>
                    <a:gd name="T33" fmla="*/ 1353 h 1457"/>
                    <a:gd name="T34" fmla="*/ 392 w 656"/>
                    <a:gd name="T35" fmla="*/ 1396 h 1457"/>
                    <a:gd name="T36" fmla="*/ 351 w 656"/>
                    <a:gd name="T37" fmla="*/ 1353 h 1457"/>
                    <a:gd name="T38" fmla="*/ 344 w 656"/>
                    <a:gd name="T39" fmla="*/ 1061 h 1457"/>
                    <a:gd name="T40" fmla="*/ 313 w 656"/>
                    <a:gd name="T41" fmla="*/ 1061 h 1457"/>
                    <a:gd name="T42" fmla="*/ 306 w 656"/>
                    <a:gd name="T43" fmla="*/ 1353 h 1457"/>
                    <a:gd name="T44" fmla="*/ 264 w 656"/>
                    <a:gd name="T45" fmla="*/ 1396 h 1457"/>
                    <a:gd name="T46" fmla="*/ 222 w 656"/>
                    <a:gd name="T47" fmla="*/ 1353 h 1457"/>
                    <a:gd name="T48" fmla="*/ 193 w 656"/>
                    <a:gd name="T49" fmla="*/ 1061 h 1457"/>
                    <a:gd name="T50" fmla="*/ 102 w 656"/>
                    <a:gd name="T51" fmla="*/ 1061 h 1457"/>
                    <a:gd name="T52" fmla="*/ 222 w 656"/>
                    <a:gd name="T53" fmla="*/ 632 h 1457"/>
                    <a:gd name="T54" fmla="*/ 179 w 656"/>
                    <a:gd name="T55" fmla="*/ 522 h 1457"/>
                    <a:gd name="T56" fmla="*/ 141 w 656"/>
                    <a:gd name="T57" fmla="*/ 807 h 1457"/>
                    <a:gd name="T58" fmla="*/ 102 w 656"/>
                    <a:gd name="T59" fmla="*/ 840 h 1457"/>
                    <a:gd name="T60" fmla="*/ 69 w 656"/>
                    <a:gd name="T61" fmla="*/ 801 h 1457"/>
                    <a:gd name="T62" fmla="*/ 88 w 656"/>
                    <a:gd name="T63" fmla="*/ 578 h 1457"/>
                    <a:gd name="T64" fmla="*/ 215 w 656"/>
                    <a:gd name="T65" fmla="*/ 357 h 1457"/>
                    <a:gd name="T66" fmla="*/ 328 w 656"/>
                    <a:gd name="T67" fmla="*/ 451 h 1457"/>
                    <a:gd name="T68" fmla="*/ 441 w 656"/>
                    <a:gd name="T69" fmla="*/ 357 h 1457"/>
                    <a:gd name="T70" fmla="*/ 569 w 656"/>
                    <a:gd name="T71" fmla="*/ 578 h 1457"/>
                    <a:gd name="T72" fmla="*/ 587 w 656"/>
                    <a:gd name="T73" fmla="*/ 801 h 1457"/>
                    <a:gd name="T74" fmla="*/ 555 w 656"/>
                    <a:gd name="T75" fmla="*/ 84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8" y="62"/>
                      </a:moveTo>
                      <a:cubicBezTo>
                        <a:pt x="397" y="62"/>
                        <a:pt x="452" y="106"/>
                        <a:pt x="452" y="183"/>
                      </a:cubicBezTo>
                      <a:cubicBezTo>
                        <a:pt x="452" y="259"/>
                        <a:pt x="392" y="338"/>
                        <a:pt x="328" y="338"/>
                      </a:cubicBezTo>
                      <a:cubicBezTo>
                        <a:pt x="264" y="338"/>
                        <a:pt x="204" y="259"/>
                        <a:pt x="204" y="183"/>
                      </a:cubicBezTo>
                      <a:cubicBezTo>
                        <a:pt x="204" y="106"/>
                        <a:pt x="260" y="62"/>
                        <a:pt x="328" y="62"/>
                      </a:cubicBezTo>
                      <a:close/>
                      <a:moveTo>
                        <a:pt x="555" y="840"/>
                      </a:moveTo>
                      <a:cubicBezTo>
                        <a:pt x="535" y="842"/>
                        <a:pt x="517" y="827"/>
                        <a:pt x="516" y="807"/>
                      </a:cubicBezTo>
                      <a:cubicBezTo>
                        <a:pt x="516" y="807"/>
                        <a:pt x="484" y="522"/>
                        <a:pt x="477" y="522"/>
                      </a:cubicBezTo>
                      <a:cubicBezTo>
                        <a:pt x="471" y="522"/>
                        <a:pt x="434" y="576"/>
                        <a:pt x="434" y="632"/>
                      </a:cubicBezTo>
                      <a:cubicBezTo>
                        <a:pt x="434" y="680"/>
                        <a:pt x="555" y="1061"/>
                        <a:pt x="555" y="1061"/>
                      </a:cubicBezTo>
                      <a:cubicBezTo>
                        <a:pt x="464" y="1061"/>
                        <a:pt x="464" y="1061"/>
                        <a:pt x="464" y="1061"/>
                      </a:cubicBezTo>
                      <a:cubicBezTo>
                        <a:pt x="450" y="1205"/>
                        <a:pt x="434" y="1353"/>
                        <a:pt x="434" y="1353"/>
                      </a:cubicBezTo>
                      <a:cubicBezTo>
                        <a:pt x="434" y="1377"/>
                        <a:pt x="415" y="1396"/>
                        <a:pt x="392" y="1396"/>
                      </a:cubicBezTo>
                      <a:cubicBezTo>
                        <a:pt x="369" y="1396"/>
                        <a:pt x="351" y="1377"/>
                        <a:pt x="351" y="1353"/>
                      </a:cubicBezTo>
                      <a:cubicBezTo>
                        <a:pt x="351" y="1353"/>
                        <a:pt x="351" y="1353"/>
                        <a:pt x="344" y="1061"/>
                      </a:cubicBezTo>
                      <a:cubicBezTo>
                        <a:pt x="313" y="1061"/>
                        <a:pt x="313" y="1061"/>
                        <a:pt x="313" y="1061"/>
                      </a:cubicBezTo>
                      <a:cubicBezTo>
                        <a:pt x="306" y="1353"/>
                        <a:pt x="306" y="1353"/>
                        <a:pt x="306" y="1353"/>
                      </a:cubicBezTo>
                      <a:cubicBezTo>
                        <a:pt x="306" y="1377"/>
                        <a:pt x="287" y="1396"/>
                        <a:pt x="264" y="1396"/>
                      </a:cubicBezTo>
                      <a:cubicBezTo>
                        <a:pt x="241" y="1396"/>
                        <a:pt x="222" y="1377"/>
                        <a:pt x="222" y="1353"/>
                      </a:cubicBezTo>
                      <a:cubicBezTo>
                        <a:pt x="222" y="1353"/>
                        <a:pt x="207" y="1205"/>
                        <a:pt x="193" y="1061"/>
                      </a:cubicBezTo>
                      <a:cubicBezTo>
                        <a:pt x="102" y="1061"/>
                        <a:pt x="102" y="1061"/>
                        <a:pt x="102" y="1061"/>
                      </a:cubicBezTo>
                      <a:cubicBezTo>
                        <a:pt x="102" y="1061"/>
                        <a:pt x="222" y="680"/>
                        <a:pt x="222" y="632"/>
                      </a:cubicBezTo>
                      <a:cubicBezTo>
                        <a:pt x="222" y="576"/>
                        <a:pt x="186" y="522"/>
                        <a:pt x="179" y="522"/>
                      </a:cubicBezTo>
                      <a:cubicBezTo>
                        <a:pt x="173" y="522"/>
                        <a:pt x="141" y="807"/>
                        <a:pt x="141" y="807"/>
                      </a:cubicBezTo>
                      <a:cubicBezTo>
                        <a:pt x="139" y="827"/>
                        <a:pt x="122" y="842"/>
                        <a:pt x="102" y="840"/>
                      </a:cubicBezTo>
                      <a:cubicBezTo>
                        <a:pt x="82" y="838"/>
                        <a:pt x="67" y="821"/>
                        <a:pt x="69" y="801"/>
                      </a:cubicBezTo>
                      <a:cubicBezTo>
                        <a:pt x="88" y="578"/>
                        <a:pt x="88" y="578"/>
                        <a:pt x="88" y="578"/>
                      </a:cubicBezTo>
                      <a:cubicBezTo>
                        <a:pt x="100" y="430"/>
                        <a:pt x="173" y="357"/>
                        <a:pt x="215" y="357"/>
                      </a:cubicBezTo>
                      <a:cubicBezTo>
                        <a:pt x="257" y="357"/>
                        <a:pt x="282" y="451"/>
                        <a:pt x="328" y="451"/>
                      </a:cubicBezTo>
                      <a:cubicBezTo>
                        <a:pt x="374" y="451"/>
                        <a:pt x="400" y="357"/>
                        <a:pt x="441" y="357"/>
                      </a:cubicBezTo>
                      <a:cubicBezTo>
                        <a:pt x="483" y="357"/>
                        <a:pt x="556" y="430"/>
                        <a:pt x="569" y="578"/>
                      </a:cubicBezTo>
                      <a:cubicBezTo>
                        <a:pt x="569" y="578"/>
                        <a:pt x="569" y="578"/>
                        <a:pt x="587" y="801"/>
                      </a:cubicBezTo>
                      <a:cubicBezTo>
                        <a:pt x="589" y="821"/>
                        <a:pt x="575" y="838"/>
                        <a:pt x="555" y="840"/>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sp>
            <p:nvSpPr>
              <p:cNvPr id="113" name="TextBox 112">
                <a:extLst>
                  <a:ext uri="{FF2B5EF4-FFF2-40B4-BE49-F238E27FC236}">
                    <a16:creationId xmlns:a16="http://schemas.microsoft.com/office/drawing/2014/main" id="{3B480A86-FBCD-4FF5-B980-75D0B77B0A90}"/>
                  </a:ext>
                </a:extLst>
              </p:cNvPr>
              <p:cNvSpPr txBox="1"/>
              <p:nvPr/>
            </p:nvSpPr>
            <p:spPr>
              <a:xfrm>
                <a:off x="4713223" y="1864024"/>
                <a:ext cx="1040728" cy="261610"/>
              </a:xfrm>
              <a:prstGeom prst="rect">
                <a:avLst/>
              </a:prstGeom>
              <a:noFill/>
            </p:spPr>
            <p:txBody>
              <a:bodyPr wrap="square" rtlCol="0">
                <a:spAutoFit/>
              </a:bodyPr>
              <a:lstStyle/>
              <a:p>
                <a:pPr algn="ctr"/>
                <a:r>
                  <a:rPr lang="en-US" sz="1100" b="1">
                    <a:latin typeface="Arial" panose="020B0604020202020204" pitchFamily="34" charset="0"/>
                    <a:cs typeface="Arial" panose="020B0604020202020204" pitchFamily="34" charset="0"/>
                  </a:rPr>
                  <a:t>Sr. Manager</a:t>
                </a:r>
              </a:p>
            </p:txBody>
          </p:sp>
          <p:sp>
            <p:nvSpPr>
              <p:cNvPr id="116" name="TextBox 115">
                <a:extLst>
                  <a:ext uri="{FF2B5EF4-FFF2-40B4-BE49-F238E27FC236}">
                    <a16:creationId xmlns:a16="http://schemas.microsoft.com/office/drawing/2014/main" id="{C51CE907-CADA-45F3-9EB9-DC8B40F9A063}"/>
                  </a:ext>
                </a:extLst>
              </p:cNvPr>
              <p:cNvSpPr txBox="1"/>
              <p:nvPr/>
            </p:nvSpPr>
            <p:spPr>
              <a:xfrm>
                <a:off x="4995429" y="2785267"/>
                <a:ext cx="524754" cy="292388"/>
              </a:xfrm>
              <a:prstGeom prst="rect">
                <a:avLst/>
              </a:prstGeom>
              <a:noFill/>
            </p:spPr>
            <p:txBody>
              <a:bodyPr wrap="square" rtlCol="0">
                <a:spAutoFit/>
              </a:bodyPr>
              <a:lstStyle/>
              <a:p>
                <a:pPr algn="ctr"/>
                <a:r>
                  <a:rPr lang="en-US" sz="1300" b="1">
                    <a:latin typeface="Arial" panose="020B0604020202020204" pitchFamily="34" charset="0"/>
                    <a:cs typeface="Arial" panose="020B0604020202020204" pitchFamily="34" charset="0"/>
                  </a:rPr>
                  <a:t>3.5</a:t>
                </a:r>
              </a:p>
            </p:txBody>
          </p:sp>
        </p:grpSp>
        <p:grpSp>
          <p:nvGrpSpPr>
            <p:cNvPr id="104" name="Group 103">
              <a:extLst>
                <a:ext uri="{FF2B5EF4-FFF2-40B4-BE49-F238E27FC236}">
                  <a16:creationId xmlns:a16="http://schemas.microsoft.com/office/drawing/2014/main" id="{39A2839D-49D0-4F10-A070-CDEBA681DD20}"/>
                </a:ext>
              </a:extLst>
            </p:cNvPr>
            <p:cNvGrpSpPr/>
            <p:nvPr/>
          </p:nvGrpSpPr>
          <p:grpSpPr>
            <a:xfrm>
              <a:off x="8136427" y="1812483"/>
              <a:ext cx="1040728" cy="1217443"/>
              <a:chOff x="3826716" y="1866165"/>
              <a:chExt cx="1040728" cy="1217443"/>
            </a:xfrm>
          </p:grpSpPr>
          <p:sp>
            <p:nvSpPr>
              <p:cNvPr id="106" name="TextBox 105">
                <a:extLst>
                  <a:ext uri="{FF2B5EF4-FFF2-40B4-BE49-F238E27FC236}">
                    <a16:creationId xmlns:a16="http://schemas.microsoft.com/office/drawing/2014/main" id="{3E5815FF-A1E5-4BE3-8702-B76D89C24E9F}"/>
                  </a:ext>
                </a:extLst>
              </p:cNvPr>
              <p:cNvSpPr txBox="1"/>
              <p:nvPr/>
            </p:nvSpPr>
            <p:spPr>
              <a:xfrm>
                <a:off x="3826716" y="1866165"/>
                <a:ext cx="1040728" cy="261610"/>
              </a:xfrm>
              <a:prstGeom prst="rect">
                <a:avLst/>
              </a:prstGeom>
              <a:noFill/>
            </p:spPr>
            <p:txBody>
              <a:bodyPr wrap="square" rtlCol="0">
                <a:spAutoFit/>
              </a:bodyPr>
              <a:lstStyle/>
              <a:p>
                <a:pPr algn="ctr"/>
                <a:r>
                  <a:rPr lang="en-US" sz="1100" b="1">
                    <a:latin typeface="Arial" panose="020B0604020202020204" pitchFamily="34" charset="0"/>
                    <a:cs typeface="Arial" panose="020B0604020202020204" pitchFamily="34" charset="0"/>
                  </a:rPr>
                  <a:t>Exec Leader</a:t>
                </a:r>
              </a:p>
            </p:txBody>
          </p:sp>
          <p:sp>
            <p:nvSpPr>
              <p:cNvPr id="107" name="TextBox 106">
                <a:extLst>
                  <a:ext uri="{FF2B5EF4-FFF2-40B4-BE49-F238E27FC236}">
                    <a16:creationId xmlns:a16="http://schemas.microsoft.com/office/drawing/2014/main" id="{8BCA3D30-07CA-4DF2-9898-A7AB1E44D43F}"/>
                  </a:ext>
                </a:extLst>
              </p:cNvPr>
              <p:cNvSpPr txBox="1"/>
              <p:nvPr/>
            </p:nvSpPr>
            <p:spPr>
              <a:xfrm>
                <a:off x="4094602" y="2791220"/>
                <a:ext cx="524754" cy="292388"/>
              </a:xfrm>
              <a:prstGeom prst="rect">
                <a:avLst/>
              </a:prstGeom>
              <a:noFill/>
            </p:spPr>
            <p:txBody>
              <a:bodyPr wrap="square" rtlCol="0">
                <a:spAutoFit/>
              </a:bodyPr>
              <a:lstStyle/>
              <a:p>
                <a:pPr algn="ctr"/>
                <a:r>
                  <a:rPr lang="en-US" sz="1300" b="1">
                    <a:latin typeface="Arial" panose="020B0604020202020204" pitchFamily="34" charset="0"/>
                    <a:cs typeface="Arial" panose="020B0604020202020204" pitchFamily="34" charset="0"/>
                  </a:rPr>
                  <a:t>3.9</a:t>
                </a:r>
              </a:p>
            </p:txBody>
          </p:sp>
          <p:grpSp>
            <p:nvGrpSpPr>
              <p:cNvPr id="108" name="Gruppieren 557">
                <a:extLst>
                  <a:ext uri="{FF2B5EF4-FFF2-40B4-BE49-F238E27FC236}">
                    <a16:creationId xmlns:a16="http://schemas.microsoft.com/office/drawing/2014/main" id="{9DD8387C-252E-4A87-B808-A9619575E75D}"/>
                  </a:ext>
                </a:extLst>
              </p:cNvPr>
              <p:cNvGrpSpPr/>
              <p:nvPr/>
            </p:nvGrpSpPr>
            <p:grpSpPr bwMode="gray">
              <a:xfrm>
                <a:off x="4154592" y="2137234"/>
                <a:ext cx="371113" cy="680031"/>
                <a:chOff x="562430" y="1795010"/>
                <a:chExt cx="923514" cy="2051723"/>
              </a:xfrm>
              <a:effectLst/>
            </p:grpSpPr>
            <p:sp>
              <p:nvSpPr>
                <p:cNvPr id="109" name="Rechteck 234">
                  <a:extLst>
                    <a:ext uri="{FF2B5EF4-FFF2-40B4-BE49-F238E27FC236}">
                      <a16:creationId xmlns:a16="http://schemas.microsoft.com/office/drawing/2014/main" id="{BC7776FE-247E-42BE-9B75-0EB9A9F37110}"/>
                    </a:ext>
                  </a:extLst>
                </p:cNvPr>
                <p:cNvSpPr/>
                <p:nvPr/>
              </p:nvSpPr>
              <p:spPr bwMode="gray">
                <a:xfrm>
                  <a:off x="640556" y="1844825"/>
                  <a:ext cx="767264" cy="1952095"/>
                </a:xfrm>
                <a:prstGeom prst="rect">
                  <a:avLst/>
                </a:prstGeom>
                <a:solidFill>
                  <a:srgbClr val="FFDB00"/>
                </a:solidFill>
                <a:ln w="9525">
                  <a:noFill/>
                  <a:round/>
                  <a:headEnd/>
                  <a:tailEnd/>
                </a:ln>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sp>
              <p:nvSpPr>
                <p:cNvPr id="110" name="Freeform 6">
                  <a:extLst>
                    <a:ext uri="{FF2B5EF4-FFF2-40B4-BE49-F238E27FC236}">
                      <a16:creationId xmlns:a16="http://schemas.microsoft.com/office/drawing/2014/main" id="{B5561747-BCB3-4A09-A676-0CEF14B0E92D}"/>
                    </a:ext>
                  </a:extLst>
                </p:cNvPr>
                <p:cNvSpPr>
                  <a:spLocks noEditPoints="1"/>
                </p:cNvSpPr>
                <p:nvPr/>
              </p:nvSpPr>
              <p:spPr bwMode="gray">
                <a:xfrm>
                  <a:off x="562430" y="1795010"/>
                  <a:ext cx="923514" cy="2051723"/>
                </a:xfrm>
                <a:custGeom>
                  <a:avLst/>
                  <a:gdLst>
                    <a:gd name="T0" fmla="*/ 0 w 656"/>
                    <a:gd name="T1" fmla="*/ 0 h 1457"/>
                    <a:gd name="T2" fmla="*/ 0 w 656"/>
                    <a:gd name="T3" fmla="*/ 1457 h 1457"/>
                    <a:gd name="T4" fmla="*/ 656 w 656"/>
                    <a:gd name="T5" fmla="*/ 1457 h 1457"/>
                    <a:gd name="T6" fmla="*/ 656 w 656"/>
                    <a:gd name="T7" fmla="*/ 0 h 1457"/>
                    <a:gd name="T8" fmla="*/ 0 w 656"/>
                    <a:gd name="T9" fmla="*/ 0 h 1457"/>
                    <a:gd name="T10" fmla="*/ 327 w 656"/>
                    <a:gd name="T11" fmla="*/ 62 h 1457"/>
                    <a:gd name="T12" fmla="*/ 452 w 656"/>
                    <a:gd name="T13" fmla="*/ 182 h 1457"/>
                    <a:gd name="T14" fmla="*/ 327 w 656"/>
                    <a:gd name="T15" fmla="*/ 338 h 1457"/>
                    <a:gd name="T16" fmla="*/ 204 w 656"/>
                    <a:gd name="T17" fmla="*/ 182 h 1457"/>
                    <a:gd name="T18" fmla="*/ 327 w 656"/>
                    <a:gd name="T19" fmla="*/ 62 h 1457"/>
                    <a:gd name="T20" fmla="*/ 549 w 656"/>
                    <a:gd name="T21" fmla="*/ 884 h 1457"/>
                    <a:gd name="T22" fmla="*/ 500 w 656"/>
                    <a:gd name="T23" fmla="*/ 835 h 1457"/>
                    <a:gd name="T24" fmla="*/ 492 w 656"/>
                    <a:gd name="T25" fmla="*/ 522 h 1457"/>
                    <a:gd name="T26" fmla="*/ 480 w 656"/>
                    <a:gd name="T27" fmla="*/ 510 h 1457"/>
                    <a:gd name="T28" fmla="*/ 468 w 656"/>
                    <a:gd name="T29" fmla="*/ 522 h 1457"/>
                    <a:gd name="T30" fmla="*/ 467 w 656"/>
                    <a:gd name="T31" fmla="*/ 875 h 1457"/>
                    <a:gd name="T32" fmla="*/ 467 w 656"/>
                    <a:gd name="T33" fmla="*/ 903 h 1457"/>
                    <a:gd name="T34" fmla="*/ 465 w 656"/>
                    <a:gd name="T35" fmla="*/ 1342 h 1457"/>
                    <a:gd name="T36" fmla="*/ 411 w 656"/>
                    <a:gd name="T37" fmla="*/ 1396 h 1457"/>
                    <a:gd name="T38" fmla="*/ 357 w 656"/>
                    <a:gd name="T39" fmla="*/ 1342 h 1457"/>
                    <a:gd name="T40" fmla="*/ 339 w 656"/>
                    <a:gd name="T41" fmla="*/ 903 h 1457"/>
                    <a:gd name="T42" fmla="*/ 327 w 656"/>
                    <a:gd name="T43" fmla="*/ 891 h 1457"/>
                    <a:gd name="T44" fmla="*/ 315 w 656"/>
                    <a:gd name="T45" fmla="*/ 903 h 1457"/>
                    <a:gd name="T46" fmla="*/ 298 w 656"/>
                    <a:gd name="T47" fmla="*/ 1342 h 1457"/>
                    <a:gd name="T48" fmla="*/ 244 w 656"/>
                    <a:gd name="T49" fmla="*/ 1396 h 1457"/>
                    <a:gd name="T50" fmla="*/ 190 w 656"/>
                    <a:gd name="T51" fmla="*/ 1342 h 1457"/>
                    <a:gd name="T52" fmla="*/ 188 w 656"/>
                    <a:gd name="T53" fmla="*/ 903 h 1457"/>
                    <a:gd name="T54" fmla="*/ 188 w 656"/>
                    <a:gd name="T55" fmla="*/ 875 h 1457"/>
                    <a:gd name="T56" fmla="*/ 188 w 656"/>
                    <a:gd name="T57" fmla="*/ 522 h 1457"/>
                    <a:gd name="T58" fmla="*/ 176 w 656"/>
                    <a:gd name="T59" fmla="*/ 510 h 1457"/>
                    <a:gd name="T60" fmla="*/ 163 w 656"/>
                    <a:gd name="T61" fmla="*/ 522 h 1457"/>
                    <a:gd name="T62" fmla="*/ 155 w 656"/>
                    <a:gd name="T63" fmla="*/ 835 h 1457"/>
                    <a:gd name="T64" fmla="*/ 106 w 656"/>
                    <a:gd name="T65" fmla="*/ 884 h 1457"/>
                    <a:gd name="T66" fmla="*/ 57 w 656"/>
                    <a:gd name="T67" fmla="*/ 835 h 1457"/>
                    <a:gd name="T68" fmla="*/ 75 w 656"/>
                    <a:gd name="T69" fmla="*/ 506 h 1457"/>
                    <a:gd name="T70" fmla="*/ 225 w 656"/>
                    <a:gd name="T71" fmla="*/ 356 h 1457"/>
                    <a:gd name="T72" fmla="*/ 327 w 656"/>
                    <a:gd name="T73" fmla="*/ 398 h 1457"/>
                    <a:gd name="T74" fmla="*/ 430 w 656"/>
                    <a:gd name="T75" fmla="*/ 356 h 1457"/>
                    <a:gd name="T76" fmla="*/ 579 w 656"/>
                    <a:gd name="T77" fmla="*/ 506 h 1457"/>
                    <a:gd name="T78" fmla="*/ 598 w 656"/>
                    <a:gd name="T79" fmla="*/ 835 h 1457"/>
                    <a:gd name="T80" fmla="*/ 549 w 656"/>
                    <a:gd name="T81" fmla="*/ 88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6" h="1457">
                      <a:moveTo>
                        <a:pt x="0" y="0"/>
                      </a:moveTo>
                      <a:cubicBezTo>
                        <a:pt x="0" y="1457"/>
                        <a:pt x="0" y="1457"/>
                        <a:pt x="0" y="1457"/>
                      </a:cubicBezTo>
                      <a:cubicBezTo>
                        <a:pt x="656" y="1457"/>
                        <a:pt x="656" y="1457"/>
                        <a:pt x="656" y="1457"/>
                      </a:cubicBezTo>
                      <a:cubicBezTo>
                        <a:pt x="656" y="0"/>
                        <a:pt x="656" y="0"/>
                        <a:pt x="656" y="0"/>
                      </a:cubicBezTo>
                      <a:lnTo>
                        <a:pt x="0" y="0"/>
                      </a:lnTo>
                      <a:close/>
                      <a:moveTo>
                        <a:pt x="327" y="62"/>
                      </a:moveTo>
                      <a:cubicBezTo>
                        <a:pt x="396" y="62"/>
                        <a:pt x="452" y="106"/>
                        <a:pt x="452" y="182"/>
                      </a:cubicBezTo>
                      <a:cubicBezTo>
                        <a:pt x="452" y="259"/>
                        <a:pt x="392" y="338"/>
                        <a:pt x="327" y="338"/>
                      </a:cubicBezTo>
                      <a:cubicBezTo>
                        <a:pt x="264" y="338"/>
                        <a:pt x="204" y="259"/>
                        <a:pt x="204" y="182"/>
                      </a:cubicBezTo>
                      <a:cubicBezTo>
                        <a:pt x="204" y="106"/>
                        <a:pt x="259" y="62"/>
                        <a:pt x="327" y="62"/>
                      </a:cubicBezTo>
                      <a:close/>
                      <a:moveTo>
                        <a:pt x="549" y="884"/>
                      </a:moveTo>
                      <a:cubicBezTo>
                        <a:pt x="522" y="884"/>
                        <a:pt x="500" y="862"/>
                        <a:pt x="500" y="835"/>
                      </a:cubicBezTo>
                      <a:cubicBezTo>
                        <a:pt x="500" y="835"/>
                        <a:pt x="500" y="835"/>
                        <a:pt x="492" y="522"/>
                      </a:cubicBezTo>
                      <a:cubicBezTo>
                        <a:pt x="492" y="515"/>
                        <a:pt x="486" y="510"/>
                        <a:pt x="480" y="510"/>
                      </a:cubicBezTo>
                      <a:cubicBezTo>
                        <a:pt x="473" y="510"/>
                        <a:pt x="468" y="515"/>
                        <a:pt x="468" y="522"/>
                      </a:cubicBezTo>
                      <a:cubicBezTo>
                        <a:pt x="468" y="522"/>
                        <a:pt x="468" y="522"/>
                        <a:pt x="467" y="875"/>
                      </a:cubicBezTo>
                      <a:cubicBezTo>
                        <a:pt x="467" y="875"/>
                        <a:pt x="467" y="875"/>
                        <a:pt x="467" y="903"/>
                      </a:cubicBezTo>
                      <a:cubicBezTo>
                        <a:pt x="467" y="903"/>
                        <a:pt x="467" y="903"/>
                        <a:pt x="465" y="1342"/>
                      </a:cubicBezTo>
                      <a:cubicBezTo>
                        <a:pt x="465" y="1372"/>
                        <a:pt x="441" y="1396"/>
                        <a:pt x="411" y="1396"/>
                      </a:cubicBezTo>
                      <a:cubicBezTo>
                        <a:pt x="381" y="1396"/>
                        <a:pt x="357" y="1372"/>
                        <a:pt x="357" y="1342"/>
                      </a:cubicBezTo>
                      <a:cubicBezTo>
                        <a:pt x="357" y="1342"/>
                        <a:pt x="357" y="1342"/>
                        <a:pt x="339" y="903"/>
                      </a:cubicBezTo>
                      <a:cubicBezTo>
                        <a:pt x="339" y="896"/>
                        <a:pt x="334" y="891"/>
                        <a:pt x="327" y="891"/>
                      </a:cubicBezTo>
                      <a:cubicBezTo>
                        <a:pt x="321" y="891"/>
                        <a:pt x="315" y="896"/>
                        <a:pt x="315" y="903"/>
                      </a:cubicBezTo>
                      <a:cubicBezTo>
                        <a:pt x="315" y="903"/>
                        <a:pt x="315" y="903"/>
                        <a:pt x="298" y="1342"/>
                      </a:cubicBezTo>
                      <a:cubicBezTo>
                        <a:pt x="298" y="1372"/>
                        <a:pt x="274" y="1396"/>
                        <a:pt x="244" y="1396"/>
                      </a:cubicBezTo>
                      <a:cubicBezTo>
                        <a:pt x="214" y="1396"/>
                        <a:pt x="190" y="1372"/>
                        <a:pt x="190" y="1342"/>
                      </a:cubicBezTo>
                      <a:cubicBezTo>
                        <a:pt x="190" y="1342"/>
                        <a:pt x="190" y="1342"/>
                        <a:pt x="188" y="903"/>
                      </a:cubicBezTo>
                      <a:cubicBezTo>
                        <a:pt x="188" y="903"/>
                        <a:pt x="188" y="903"/>
                        <a:pt x="188" y="875"/>
                      </a:cubicBezTo>
                      <a:cubicBezTo>
                        <a:pt x="188" y="875"/>
                        <a:pt x="188" y="875"/>
                        <a:pt x="188" y="522"/>
                      </a:cubicBezTo>
                      <a:cubicBezTo>
                        <a:pt x="188" y="515"/>
                        <a:pt x="182" y="510"/>
                        <a:pt x="176" y="510"/>
                      </a:cubicBezTo>
                      <a:cubicBezTo>
                        <a:pt x="169" y="510"/>
                        <a:pt x="163" y="515"/>
                        <a:pt x="163" y="522"/>
                      </a:cubicBezTo>
                      <a:cubicBezTo>
                        <a:pt x="163" y="522"/>
                        <a:pt x="163" y="522"/>
                        <a:pt x="155" y="835"/>
                      </a:cubicBezTo>
                      <a:cubicBezTo>
                        <a:pt x="155" y="862"/>
                        <a:pt x="133" y="884"/>
                        <a:pt x="106" y="884"/>
                      </a:cubicBezTo>
                      <a:cubicBezTo>
                        <a:pt x="79" y="884"/>
                        <a:pt x="57" y="862"/>
                        <a:pt x="57" y="835"/>
                      </a:cubicBezTo>
                      <a:cubicBezTo>
                        <a:pt x="57" y="835"/>
                        <a:pt x="57" y="835"/>
                        <a:pt x="75" y="506"/>
                      </a:cubicBezTo>
                      <a:cubicBezTo>
                        <a:pt x="75" y="417"/>
                        <a:pt x="180" y="356"/>
                        <a:pt x="225" y="356"/>
                      </a:cubicBezTo>
                      <a:cubicBezTo>
                        <a:pt x="270" y="356"/>
                        <a:pt x="283" y="398"/>
                        <a:pt x="327" y="398"/>
                      </a:cubicBezTo>
                      <a:cubicBezTo>
                        <a:pt x="372" y="398"/>
                        <a:pt x="373" y="356"/>
                        <a:pt x="430" y="356"/>
                      </a:cubicBezTo>
                      <a:cubicBezTo>
                        <a:pt x="486" y="356"/>
                        <a:pt x="579" y="417"/>
                        <a:pt x="579" y="506"/>
                      </a:cubicBezTo>
                      <a:cubicBezTo>
                        <a:pt x="598" y="835"/>
                        <a:pt x="598" y="835"/>
                        <a:pt x="598" y="835"/>
                      </a:cubicBezTo>
                      <a:cubicBezTo>
                        <a:pt x="598" y="862"/>
                        <a:pt x="576" y="884"/>
                        <a:pt x="549" y="884"/>
                      </a:cubicBezTo>
                      <a:close/>
                    </a:path>
                  </a:pathLst>
                </a:custGeom>
                <a:gradFill flip="none" rotWithShape="1">
                  <a:gsLst>
                    <a:gs pos="100000">
                      <a:srgbClr val="FFFFFF"/>
                    </a:gs>
                    <a:gs pos="0">
                      <a:srgbClr val="E6E6E6"/>
                    </a:gs>
                  </a:gsLst>
                  <a:lin ang="16200000" scaled="1"/>
                  <a:tileRect/>
                </a:gradFill>
                <a:ln w="25400">
                  <a:noFill/>
                </a:ln>
                <a:effectLst>
                  <a:outerShdw blurRad="762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de-DE" sz="2400">
                    <a:solidFill>
                      <a:prstClr val="black"/>
                    </a:solidFill>
                    <a:latin typeface="Arial" panose="020B0604020202020204" pitchFamily="34" charset="0"/>
                    <a:cs typeface="Arial" panose="020B0604020202020204" pitchFamily="34" charset="0"/>
                  </a:endParaRPr>
                </a:p>
              </p:txBody>
            </p:sp>
          </p:grpSp>
        </p:grpSp>
      </p:grpSp>
      <p:sp>
        <p:nvSpPr>
          <p:cNvPr id="145" name="Rectangle 144">
            <a:extLst>
              <a:ext uri="{FF2B5EF4-FFF2-40B4-BE49-F238E27FC236}">
                <a16:creationId xmlns:a16="http://schemas.microsoft.com/office/drawing/2014/main" id="{60863147-1095-4CC2-9035-B162F010694D}"/>
              </a:ext>
            </a:extLst>
          </p:cNvPr>
          <p:cNvSpPr/>
          <p:nvPr/>
        </p:nvSpPr>
        <p:spPr>
          <a:xfrm>
            <a:off x="487395" y="3913231"/>
            <a:ext cx="1611273" cy="252338"/>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a:latin typeface="Arial" panose="020B0604020202020204" pitchFamily="34" charset="0"/>
                <a:cs typeface="Arial" panose="020B0604020202020204" pitchFamily="34" charset="0"/>
              </a:rPr>
              <a:t>Executive Leader</a:t>
            </a:r>
          </a:p>
        </p:txBody>
      </p:sp>
      <p:sp>
        <p:nvSpPr>
          <p:cNvPr id="146" name="Rectangle 145">
            <a:extLst>
              <a:ext uri="{FF2B5EF4-FFF2-40B4-BE49-F238E27FC236}">
                <a16:creationId xmlns:a16="http://schemas.microsoft.com/office/drawing/2014/main" id="{BA4FC5C4-3D9F-4249-9620-799D9C247E2E}"/>
              </a:ext>
            </a:extLst>
          </p:cNvPr>
          <p:cNvSpPr/>
          <p:nvPr/>
        </p:nvSpPr>
        <p:spPr>
          <a:xfrm>
            <a:off x="485538" y="4203114"/>
            <a:ext cx="1915497" cy="252338"/>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a:latin typeface="Arial" panose="020B0604020202020204" pitchFamily="34" charset="0"/>
                <a:cs typeface="Arial" panose="020B0604020202020204" pitchFamily="34" charset="0"/>
              </a:rPr>
              <a:t>Senior Manager</a:t>
            </a:r>
          </a:p>
        </p:txBody>
      </p:sp>
      <p:sp>
        <p:nvSpPr>
          <p:cNvPr id="147" name="Rectangle 146">
            <a:extLst>
              <a:ext uri="{FF2B5EF4-FFF2-40B4-BE49-F238E27FC236}">
                <a16:creationId xmlns:a16="http://schemas.microsoft.com/office/drawing/2014/main" id="{53460419-D8A6-4C8E-811C-15BF984902C1}"/>
              </a:ext>
            </a:extLst>
          </p:cNvPr>
          <p:cNvSpPr/>
          <p:nvPr/>
        </p:nvSpPr>
        <p:spPr>
          <a:xfrm>
            <a:off x="487394" y="4497395"/>
            <a:ext cx="2345606" cy="252338"/>
          </a:xfrm>
          <a:prstGeom prst="rect">
            <a:avLst/>
          </a:prstGeom>
          <a:solidFill>
            <a:schemeClr val="tx2">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a:latin typeface="Arial" panose="020B0604020202020204" pitchFamily="34" charset="0"/>
                <a:cs typeface="Arial" panose="020B0604020202020204" pitchFamily="34" charset="0"/>
              </a:rPr>
              <a:t>Manager</a:t>
            </a:r>
          </a:p>
        </p:txBody>
      </p:sp>
      <p:sp>
        <p:nvSpPr>
          <p:cNvPr id="152" name="Rectangle 151">
            <a:extLst>
              <a:ext uri="{FF2B5EF4-FFF2-40B4-BE49-F238E27FC236}">
                <a16:creationId xmlns:a16="http://schemas.microsoft.com/office/drawing/2014/main" id="{7776E47B-C4FD-4803-99F2-D56C208F76BE}"/>
              </a:ext>
            </a:extLst>
          </p:cNvPr>
          <p:cNvSpPr/>
          <p:nvPr/>
        </p:nvSpPr>
        <p:spPr>
          <a:xfrm>
            <a:off x="485538" y="4796803"/>
            <a:ext cx="2651760" cy="25233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a:latin typeface="Arial" panose="020B0604020202020204" pitchFamily="34" charset="0"/>
                <a:cs typeface="Arial" panose="020B0604020202020204" pitchFamily="34" charset="0"/>
              </a:rPr>
              <a:t>Employee</a:t>
            </a:r>
          </a:p>
        </p:txBody>
      </p:sp>
      <p:sp>
        <p:nvSpPr>
          <p:cNvPr id="153" name="TextBox 152">
            <a:extLst>
              <a:ext uri="{FF2B5EF4-FFF2-40B4-BE49-F238E27FC236}">
                <a16:creationId xmlns:a16="http://schemas.microsoft.com/office/drawing/2014/main" id="{E69708A1-483F-4647-9166-ECFD4AFB03FE}"/>
              </a:ext>
            </a:extLst>
          </p:cNvPr>
          <p:cNvSpPr txBox="1"/>
          <p:nvPr/>
        </p:nvSpPr>
        <p:spPr>
          <a:xfrm>
            <a:off x="3151376" y="4775212"/>
            <a:ext cx="524754" cy="292388"/>
          </a:xfrm>
          <a:prstGeom prst="rect">
            <a:avLst/>
          </a:prstGeom>
          <a:noFill/>
        </p:spPr>
        <p:txBody>
          <a:bodyPr wrap="square" rtlCol="0">
            <a:spAutoFit/>
          </a:bodyPr>
          <a:lstStyle/>
          <a:p>
            <a:r>
              <a:rPr lang="en-US" sz="1300" b="1">
                <a:latin typeface="Arial" panose="020B0604020202020204" pitchFamily="34" charset="0"/>
                <a:cs typeface="Arial" panose="020B0604020202020204" pitchFamily="34" charset="0"/>
              </a:rPr>
              <a:t>72%</a:t>
            </a:r>
          </a:p>
        </p:txBody>
      </p:sp>
      <p:sp>
        <p:nvSpPr>
          <p:cNvPr id="154" name="TextBox 153">
            <a:extLst>
              <a:ext uri="{FF2B5EF4-FFF2-40B4-BE49-F238E27FC236}">
                <a16:creationId xmlns:a16="http://schemas.microsoft.com/office/drawing/2014/main" id="{3C32ECB8-66E1-431D-A84E-728817313597}"/>
              </a:ext>
            </a:extLst>
          </p:cNvPr>
          <p:cNvSpPr txBox="1"/>
          <p:nvPr/>
        </p:nvSpPr>
        <p:spPr>
          <a:xfrm>
            <a:off x="2820932" y="4474711"/>
            <a:ext cx="524754" cy="292388"/>
          </a:xfrm>
          <a:prstGeom prst="rect">
            <a:avLst/>
          </a:prstGeom>
          <a:noFill/>
        </p:spPr>
        <p:txBody>
          <a:bodyPr wrap="square" rtlCol="0">
            <a:spAutoFit/>
          </a:bodyPr>
          <a:lstStyle/>
          <a:p>
            <a:r>
              <a:rPr lang="en-US" sz="1300" b="1">
                <a:latin typeface="Arial" panose="020B0604020202020204" pitchFamily="34" charset="0"/>
                <a:cs typeface="Arial" panose="020B0604020202020204" pitchFamily="34" charset="0"/>
              </a:rPr>
              <a:t>21%</a:t>
            </a:r>
          </a:p>
        </p:txBody>
      </p:sp>
      <p:sp>
        <p:nvSpPr>
          <p:cNvPr id="157" name="TextBox 156">
            <a:extLst>
              <a:ext uri="{FF2B5EF4-FFF2-40B4-BE49-F238E27FC236}">
                <a16:creationId xmlns:a16="http://schemas.microsoft.com/office/drawing/2014/main" id="{62DDA57B-89B7-4A45-BFD3-DDE09BDA86FA}"/>
              </a:ext>
            </a:extLst>
          </p:cNvPr>
          <p:cNvSpPr txBox="1"/>
          <p:nvPr/>
        </p:nvSpPr>
        <p:spPr>
          <a:xfrm>
            <a:off x="2431093" y="4179135"/>
            <a:ext cx="524754" cy="292388"/>
          </a:xfrm>
          <a:prstGeom prst="rect">
            <a:avLst/>
          </a:prstGeom>
          <a:noFill/>
        </p:spPr>
        <p:txBody>
          <a:bodyPr wrap="square" rtlCol="0">
            <a:spAutoFit/>
          </a:bodyPr>
          <a:lstStyle/>
          <a:p>
            <a:r>
              <a:rPr lang="en-US" sz="1300" b="1">
                <a:latin typeface="Arial" panose="020B0604020202020204" pitchFamily="34" charset="0"/>
                <a:cs typeface="Arial" panose="020B0604020202020204" pitchFamily="34" charset="0"/>
              </a:rPr>
              <a:t>5%</a:t>
            </a:r>
          </a:p>
        </p:txBody>
      </p:sp>
      <p:sp>
        <p:nvSpPr>
          <p:cNvPr id="158" name="TextBox 157">
            <a:extLst>
              <a:ext uri="{FF2B5EF4-FFF2-40B4-BE49-F238E27FC236}">
                <a16:creationId xmlns:a16="http://schemas.microsoft.com/office/drawing/2014/main" id="{4E248A2B-AB9C-46C4-B621-B09206C587CA}"/>
              </a:ext>
            </a:extLst>
          </p:cNvPr>
          <p:cNvSpPr txBox="1"/>
          <p:nvPr/>
        </p:nvSpPr>
        <p:spPr>
          <a:xfrm>
            <a:off x="2198858" y="3902348"/>
            <a:ext cx="524754" cy="292388"/>
          </a:xfrm>
          <a:prstGeom prst="rect">
            <a:avLst/>
          </a:prstGeom>
          <a:noFill/>
        </p:spPr>
        <p:txBody>
          <a:bodyPr wrap="square" rtlCol="0">
            <a:spAutoFit/>
          </a:bodyPr>
          <a:lstStyle/>
          <a:p>
            <a:r>
              <a:rPr lang="en-US" sz="1300" b="1">
                <a:latin typeface="Arial" panose="020B0604020202020204" pitchFamily="34" charset="0"/>
                <a:cs typeface="Arial" panose="020B0604020202020204" pitchFamily="34" charset="0"/>
              </a:rPr>
              <a:t>2%</a:t>
            </a:r>
          </a:p>
        </p:txBody>
      </p:sp>
      <p:sp>
        <p:nvSpPr>
          <p:cNvPr id="160" name="Freeform 25">
            <a:extLst>
              <a:ext uri="{FF2B5EF4-FFF2-40B4-BE49-F238E27FC236}">
                <a16:creationId xmlns:a16="http://schemas.microsoft.com/office/drawing/2014/main" id="{2A400602-CD96-415F-92C5-27C9EF7E716F}"/>
              </a:ext>
            </a:extLst>
          </p:cNvPr>
          <p:cNvSpPr>
            <a:spLocks noChangeAspect="1" noEditPoints="1"/>
          </p:cNvSpPr>
          <p:nvPr/>
        </p:nvSpPr>
        <p:spPr bwMode="auto">
          <a:xfrm>
            <a:off x="559742" y="1845222"/>
            <a:ext cx="556916" cy="464922"/>
          </a:xfrm>
          <a:custGeom>
            <a:avLst/>
            <a:gdLst/>
            <a:ahLst/>
            <a:cxnLst>
              <a:cxn ang="0">
                <a:pos x="74" y="0"/>
              </a:cxn>
              <a:cxn ang="0">
                <a:pos x="8" y="0"/>
              </a:cxn>
              <a:cxn ang="0">
                <a:pos x="0" y="8"/>
              </a:cxn>
              <a:cxn ang="0">
                <a:pos x="0" y="57"/>
              </a:cxn>
              <a:cxn ang="0">
                <a:pos x="8" y="65"/>
              </a:cxn>
              <a:cxn ang="0">
                <a:pos x="25" y="65"/>
              </a:cxn>
              <a:cxn ang="0">
                <a:pos x="25" y="57"/>
              </a:cxn>
              <a:cxn ang="0">
                <a:pos x="8" y="57"/>
              </a:cxn>
              <a:cxn ang="0">
                <a:pos x="8" y="19"/>
              </a:cxn>
              <a:cxn ang="0">
                <a:pos x="74" y="19"/>
              </a:cxn>
              <a:cxn ang="0">
                <a:pos x="74" y="57"/>
              </a:cxn>
              <a:cxn ang="0">
                <a:pos x="57" y="57"/>
              </a:cxn>
              <a:cxn ang="0">
                <a:pos x="57" y="65"/>
              </a:cxn>
              <a:cxn ang="0">
                <a:pos x="74" y="65"/>
              </a:cxn>
              <a:cxn ang="0">
                <a:pos x="82" y="57"/>
              </a:cxn>
              <a:cxn ang="0">
                <a:pos x="82" y="8"/>
              </a:cxn>
              <a:cxn ang="0">
                <a:pos x="74" y="0"/>
              </a:cxn>
              <a:cxn ang="0">
                <a:pos x="11" y="13"/>
              </a:cxn>
              <a:cxn ang="0">
                <a:pos x="8" y="10"/>
              </a:cxn>
              <a:cxn ang="0">
                <a:pos x="11" y="7"/>
              </a:cxn>
              <a:cxn ang="0">
                <a:pos x="14" y="10"/>
              </a:cxn>
              <a:cxn ang="0">
                <a:pos x="11" y="13"/>
              </a:cxn>
              <a:cxn ang="0">
                <a:pos x="19" y="13"/>
              </a:cxn>
              <a:cxn ang="0">
                <a:pos x="16" y="10"/>
              </a:cxn>
              <a:cxn ang="0">
                <a:pos x="19" y="7"/>
              </a:cxn>
              <a:cxn ang="0">
                <a:pos x="22" y="10"/>
              </a:cxn>
              <a:cxn ang="0">
                <a:pos x="19" y="13"/>
              </a:cxn>
              <a:cxn ang="0">
                <a:pos x="74" y="13"/>
              </a:cxn>
              <a:cxn ang="0">
                <a:pos x="25" y="13"/>
              </a:cxn>
              <a:cxn ang="0">
                <a:pos x="25" y="8"/>
              </a:cxn>
              <a:cxn ang="0">
                <a:pos x="74" y="8"/>
              </a:cxn>
              <a:cxn ang="0">
                <a:pos x="74" y="13"/>
              </a:cxn>
              <a:cxn ang="0">
                <a:pos x="41" y="29"/>
              </a:cxn>
              <a:cxn ang="0">
                <a:pos x="21" y="49"/>
              </a:cxn>
              <a:cxn ang="0">
                <a:pos x="33" y="49"/>
              </a:cxn>
              <a:cxn ang="0">
                <a:pos x="33" y="74"/>
              </a:cxn>
              <a:cxn ang="0">
                <a:pos x="48" y="74"/>
              </a:cxn>
              <a:cxn ang="0">
                <a:pos x="48" y="49"/>
              </a:cxn>
              <a:cxn ang="0">
                <a:pos x="61" y="49"/>
              </a:cxn>
              <a:cxn ang="0">
                <a:pos x="41" y="29"/>
              </a:cxn>
            </a:cxnLst>
            <a:rect l="0" t="0" r="r" b="b"/>
            <a:pathLst>
              <a:path w="82" h="74">
                <a:moveTo>
                  <a:pt x="74" y="0"/>
                </a:moveTo>
                <a:cubicBezTo>
                  <a:pt x="8" y="0"/>
                  <a:pt x="8" y="0"/>
                  <a:pt x="8" y="0"/>
                </a:cubicBezTo>
                <a:cubicBezTo>
                  <a:pt x="4" y="0"/>
                  <a:pt x="0" y="4"/>
                  <a:pt x="0" y="8"/>
                </a:cubicBezTo>
                <a:cubicBezTo>
                  <a:pt x="0" y="57"/>
                  <a:pt x="0" y="57"/>
                  <a:pt x="0" y="57"/>
                </a:cubicBezTo>
                <a:cubicBezTo>
                  <a:pt x="0" y="62"/>
                  <a:pt x="4" y="65"/>
                  <a:pt x="8" y="65"/>
                </a:cubicBezTo>
                <a:cubicBezTo>
                  <a:pt x="25" y="65"/>
                  <a:pt x="25" y="65"/>
                  <a:pt x="25" y="65"/>
                </a:cubicBezTo>
                <a:cubicBezTo>
                  <a:pt x="25" y="57"/>
                  <a:pt x="25" y="57"/>
                  <a:pt x="25" y="57"/>
                </a:cubicBezTo>
                <a:cubicBezTo>
                  <a:pt x="8" y="57"/>
                  <a:pt x="8" y="57"/>
                  <a:pt x="8" y="57"/>
                </a:cubicBezTo>
                <a:cubicBezTo>
                  <a:pt x="8" y="19"/>
                  <a:pt x="8" y="19"/>
                  <a:pt x="8" y="19"/>
                </a:cubicBezTo>
                <a:cubicBezTo>
                  <a:pt x="74" y="19"/>
                  <a:pt x="74" y="19"/>
                  <a:pt x="74" y="19"/>
                </a:cubicBezTo>
                <a:cubicBezTo>
                  <a:pt x="74" y="57"/>
                  <a:pt x="74" y="57"/>
                  <a:pt x="74" y="57"/>
                </a:cubicBezTo>
                <a:cubicBezTo>
                  <a:pt x="57" y="57"/>
                  <a:pt x="57" y="57"/>
                  <a:pt x="57" y="57"/>
                </a:cubicBezTo>
                <a:cubicBezTo>
                  <a:pt x="57" y="65"/>
                  <a:pt x="57" y="65"/>
                  <a:pt x="57" y="65"/>
                </a:cubicBezTo>
                <a:cubicBezTo>
                  <a:pt x="74" y="65"/>
                  <a:pt x="74" y="65"/>
                  <a:pt x="74" y="65"/>
                </a:cubicBezTo>
                <a:cubicBezTo>
                  <a:pt x="78" y="65"/>
                  <a:pt x="82" y="62"/>
                  <a:pt x="82" y="57"/>
                </a:cubicBezTo>
                <a:cubicBezTo>
                  <a:pt x="82" y="8"/>
                  <a:pt x="82" y="8"/>
                  <a:pt x="82" y="8"/>
                </a:cubicBezTo>
                <a:cubicBezTo>
                  <a:pt x="82" y="4"/>
                  <a:pt x="78" y="0"/>
                  <a:pt x="74" y="0"/>
                </a:cubicBezTo>
                <a:close/>
                <a:moveTo>
                  <a:pt x="11" y="13"/>
                </a:moveTo>
                <a:cubicBezTo>
                  <a:pt x="9" y="13"/>
                  <a:pt x="8" y="12"/>
                  <a:pt x="8" y="10"/>
                </a:cubicBezTo>
                <a:cubicBezTo>
                  <a:pt x="8" y="9"/>
                  <a:pt x="9" y="7"/>
                  <a:pt x="11" y="7"/>
                </a:cubicBezTo>
                <a:cubicBezTo>
                  <a:pt x="12" y="7"/>
                  <a:pt x="14" y="9"/>
                  <a:pt x="14" y="10"/>
                </a:cubicBezTo>
                <a:cubicBezTo>
                  <a:pt x="14" y="12"/>
                  <a:pt x="12" y="13"/>
                  <a:pt x="11" y="13"/>
                </a:cubicBezTo>
                <a:close/>
                <a:moveTo>
                  <a:pt x="19" y="13"/>
                </a:moveTo>
                <a:cubicBezTo>
                  <a:pt x="17" y="13"/>
                  <a:pt x="16" y="12"/>
                  <a:pt x="16" y="10"/>
                </a:cubicBezTo>
                <a:cubicBezTo>
                  <a:pt x="16" y="9"/>
                  <a:pt x="17" y="7"/>
                  <a:pt x="19" y="7"/>
                </a:cubicBezTo>
                <a:cubicBezTo>
                  <a:pt x="21" y="7"/>
                  <a:pt x="22" y="9"/>
                  <a:pt x="22" y="10"/>
                </a:cubicBezTo>
                <a:cubicBezTo>
                  <a:pt x="22" y="12"/>
                  <a:pt x="21" y="13"/>
                  <a:pt x="19" y="13"/>
                </a:cubicBezTo>
                <a:close/>
                <a:moveTo>
                  <a:pt x="74" y="13"/>
                </a:moveTo>
                <a:cubicBezTo>
                  <a:pt x="25" y="13"/>
                  <a:pt x="25" y="13"/>
                  <a:pt x="25" y="13"/>
                </a:cubicBezTo>
                <a:cubicBezTo>
                  <a:pt x="25" y="8"/>
                  <a:pt x="25" y="8"/>
                  <a:pt x="25" y="8"/>
                </a:cubicBezTo>
                <a:cubicBezTo>
                  <a:pt x="74" y="8"/>
                  <a:pt x="74" y="8"/>
                  <a:pt x="74" y="8"/>
                </a:cubicBezTo>
                <a:lnTo>
                  <a:pt x="74" y="13"/>
                </a:lnTo>
                <a:close/>
                <a:moveTo>
                  <a:pt x="41" y="29"/>
                </a:moveTo>
                <a:cubicBezTo>
                  <a:pt x="21" y="49"/>
                  <a:pt x="21" y="49"/>
                  <a:pt x="21" y="49"/>
                </a:cubicBezTo>
                <a:cubicBezTo>
                  <a:pt x="33" y="49"/>
                  <a:pt x="33" y="49"/>
                  <a:pt x="33" y="49"/>
                </a:cubicBezTo>
                <a:cubicBezTo>
                  <a:pt x="33" y="74"/>
                  <a:pt x="33" y="74"/>
                  <a:pt x="33" y="74"/>
                </a:cubicBezTo>
                <a:cubicBezTo>
                  <a:pt x="48" y="74"/>
                  <a:pt x="48" y="74"/>
                  <a:pt x="48" y="74"/>
                </a:cubicBezTo>
                <a:cubicBezTo>
                  <a:pt x="48" y="49"/>
                  <a:pt x="48" y="49"/>
                  <a:pt x="48" y="49"/>
                </a:cubicBezTo>
                <a:cubicBezTo>
                  <a:pt x="61" y="49"/>
                  <a:pt x="61" y="49"/>
                  <a:pt x="61" y="49"/>
                </a:cubicBezTo>
                <a:lnTo>
                  <a:pt x="41" y="29"/>
                </a:lnTo>
                <a:close/>
              </a:path>
            </a:pathLst>
          </a:custGeom>
          <a:solidFill>
            <a:schemeClr val="accent1">
              <a:lumMod val="75000"/>
            </a:schemeClr>
          </a:solidFill>
          <a:ln w="9525">
            <a:noFill/>
            <a:round/>
            <a:headEnd/>
            <a:tailEnd/>
          </a:ln>
        </p:spPr>
        <p:txBody>
          <a:bodyPr vert="horz" wrap="square" lIns="99060" tIns="49530" rIns="99060" bIns="4953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600" i="0" u="none" strike="noStrike" kern="0" cap="none" spc="0" normalizeH="0" baseline="0" noProof="0">
              <a:ln>
                <a:noFill/>
              </a:ln>
              <a:solidFill>
                <a:srgbClr val="002453"/>
              </a:solidFill>
              <a:effectLst/>
              <a:uLnTx/>
              <a:uFillTx/>
              <a:latin typeface="Arial" panose="020B0604020202020204" pitchFamily="34" charset="0"/>
              <a:cs typeface="Arial" panose="020B0604020202020204" pitchFamily="34" charset="0"/>
            </a:endParaRPr>
          </a:p>
        </p:txBody>
      </p:sp>
      <p:sp>
        <p:nvSpPr>
          <p:cNvPr id="161" name="TextBox 160">
            <a:extLst>
              <a:ext uri="{FF2B5EF4-FFF2-40B4-BE49-F238E27FC236}">
                <a16:creationId xmlns:a16="http://schemas.microsoft.com/office/drawing/2014/main" id="{601209DD-3D09-42D4-85C9-D1838DC61573}"/>
              </a:ext>
            </a:extLst>
          </p:cNvPr>
          <p:cNvSpPr txBox="1"/>
          <p:nvPr/>
        </p:nvSpPr>
        <p:spPr>
          <a:xfrm>
            <a:off x="534433" y="3162351"/>
            <a:ext cx="2545890" cy="246221"/>
          </a:xfrm>
          <a:prstGeom prst="rect">
            <a:avLst/>
          </a:prstGeom>
          <a:noFill/>
        </p:spPr>
        <p:txBody>
          <a:bodyPr wrap="none" rtlCol="0">
            <a:spAutoFit/>
          </a:bodyPr>
          <a:lstStyle/>
          <a:p>
            <a:r>
              <a:rPr lang="en-US" sz="1000" i="1">
                <a:latin typeface="Arial" panose="020B0604020202020204" pitchFamily="34" charset="0"/>
                <a:cs typeface="Arial" panose="020B0604020202020204" pitchFamily="34" charset="0"/>
              </a:rPr>
              <a:t>*Based on employee population of 34,942</a:t>
            </a:r>
          </a:p>
        </p:txBody>
      </p:sp>
      <p:cxnSp>
        <p:nvCxnSpPr>
          <p:cNvPr id="162" name="Gerade Verbindung 62">
            <a:extLst>
              <a:ext uri="{FF2B5EF4-FFF2-40B4-BE49-F238E27FC236}">
                <a16:creationId xmlns:a16="http://schemas.microsoft.com/office/drawing/2014/main" id="{A4792FF7-3982-4F87-B800-7A83BD19C6B7}"/>
              </a:ext>
            </a:extLst>
          </p:cNvPr>
          <p:cNvCxnSpPr>
            <a:cxnSpLocks/>
          </p:cNvCxnSpPr>
          <p:nvPr/>
        </p:nvCxnSpPr>
        <p:spPr bwMode="gray">
          <a:xfrm flipH="1" flipV="1">
            <a:off x="368951" y="3712913"/>
            <a:ext cx="7223760" cy="0"/>
          </a:xfrm>
          <a:prstGeom prst="line">
            <a:avLst/>
          </a:prstGeom>
          <a:noFill/>
          <a:ln w="28575" cap="flat" cmpd="sng" algn="ctr">
            <a:solidFill>
              <a:schemeClr val="bg2">
                <a:lumMod val="50000"/>
              </a:schemeClr>
            </a:solidFill>
            <a:prstDash val="solid"/>
          </a:ln>
          <a:effectLst/>
        </p:spPr>
      </p:cxnSp>
      <p:sp>
        <p:nvSpPr>
          <p:cNvPr id="223" name="TextBox 222">
            <a:extLst>
              <a:ext uri="{FF2B5EF4-FFF2-40B4-BE49-F238E27FC236}">
                <a16:creationId xmlns:a16="http://schemas.microsoft.com/office/drawing/2014/main" id="{DF5E1D9C-2BD9-42D9-A541-F9737D537E3A}"/>
              </a:ext>
            </a:extLst>
          </p:cNvPr>
          <p:cNvSpPr txBox="1"/>
          <p:nvPr/>
        </p:nvSpPr>
        <p:spPr>
          <a:xfrm>
            <a:off x="1271827" y="3533709"/>
            <a:ext cx="1611273" cy="369332"/>
          </a:xfrm>
          <a:prstGeom prst="rect">
            <a:avLst/>
          </a:prstGeom>
          <a:solidFill>
            <a:schemeClr val="bg1"/>
          </a:solidFill>
        </p:spPr>
        <p:txBody>
          <a:bodyPr wrap="square" rtlCol="0">
            <a:spAutoFit/>
          </a:bodyPr>
          <a:lstStyle/>
          <a:p>
            <a:pPr algn="ctr"/>
            <a:r>
              <a:rPr lang="en-US">
                <a:latin typeface="Arial" panose="020B0604020202020204" pitchFamily="34" charset="0"/>
                <a:cs typeface="Arial" panose="020B0604020202020204" pitchFamily="34" charset="0"/>
              </a:rPr>
              <a:t>Participation</a:t>
            </a:r>
          </a:p>
        </p:txBody>
      </p:sp>
      <p:sp>
        <p:nvSpPr>
          <p:cNvPr id="163" name="TextBox 162">
            <a:extLst>
              <a:ext uri="{FF2B5EF4-FFF2-40B4-BE49-F238E27FC236}">
                <a16:creationId xmlns:a16="http://schemas.microsoft.com/office/drawing/2014/main" id="{E5F363AC-EF46-470A-B457-B096DD236640}"/>
              </a:ext>
            </a:extLst>
          </p:cNvPr>
          <p:cNvSpPr txBox="1"/>
          <p:nvPr/>
        </p:nvSpPr>
        <p:spPr>
          <a:xfrm>
            <a:off x="4365060" y="3533708"/>
            <a:ext cx="2608085" cy="369332"/>
          </a:xfrm>
          <a:prstGeom prst="rect">
            <a:avLst/>
          </a:prstGeom>
          <a:solidFill>
            <a:schemeClr val="bg1"/>
          </a:solidFill>
        </p:spPr>
        <p:txBody>
          <a:bodyPr wrap="square" rtlCol="0">
            <a:spAutoFit/>
          </a:bodyPr>
          <a:lstStyle/>
          <a:p>
            <a:pPr algn="ctr"/>
            <a:r>
              <a:rPr lang="en-US">
                <a:latin typeface="Arial" panose="020B0604020202020204" pitchFamily="34" charset="0"/>
                <a:cs typeface="Arial" panose="020B0604020202020204" pitchFamily="34" charset="0"/>
              </a:rPr>
              <a:t>Employee Engagement</a:t>
            </a:r>
          </a:p>
        </p:txBody>
      </p:sp>
      <p:sp>
        <p:nvSpPr>
          <p:cNvPr id="167" name="Freeform 448">
            <a:extLst>
              <a:ext uri="{FF2B5EF4-FFF2-40B4-BE49-F238E27FC236}">
                <a16:creationId xmlns:a16="http://schemas.microsoft.com/office/drawing/2014/main" id="{FF68D4D2-F179-442C-8522-45C13401F96B}"/>
              </a:ext>
            </a:extLst>
          </p:cNvPr>
          <p:cNvSpPr>
            <a:spLocks noEditPoints="1"/>
          </p:cNvSpPr>
          <p:nvPr/>
        </p:nvSpPr>
        <p:spPr bwMode="auto">
          <a:xfrm>
            <a:off x="2552071" y="5800053"/>
            <a:ext cx="528252" cy="458534"/>
          </a:xfrm>
          <a:custGeom>
            <a:avLst/>
            <a:gdLst>
              <a:gd name="T0" fmla="*/ 563 w 590"/>
              <a:gd name="T1" fmla="*/ 205 h 514"/>
              <a:gd name="T2" fmla="*/ 529 w 590"/>
              <a:gd name="T3" fmla="*/ 30 h 514"/>
              <a:gd name="T4" fmla="*/ 528 w 590"/>
              <a:gd name="T5" fmla="*/ 24 h 514"/>
              <a:gd name="T6" fmla="*/ 524 w 590"/>
              <a:gd name="T7" fmla="*/ 14 h 514"/>
              <a:gd name="T8" fmla="*/ 516 w 590"/>
              <a:gd name="T9" fmla="*/ 5 h 514"/>
              <a:gd name="T10" fmla="*/ 505 w 590"/>
              <a:gd name="T11" fmla="*/ 1 h 514"/>
              <a:gd name="T12" fmla="*/ 500 w 590"/>
              <a:gd name="T13" fmla="*/ 0 h 514"/>
              <a:gd name="T14" fmla="*/ 488 w 590"/>
              <a:gd name="T15" fmla="*/ 3 h 514"/>
              <a:gd name="T16" fmla="*/ 478 w 590"/>
              <a:gd name="T17" fmla="*/ 8 h 514"/>
              <a:gd name="T18" fmla="*/ 472 w 590"/>
              <a:gd name="T19" fmla="*/ 18 h 514"/>
              <a:gd name="T20" fmla="*/ 470 w 590"/>
              <a:gd name="T21" fmla="*/ 30 h 514"/>
              <a:gd name="T22" fmla="*/ 420 w 590"/>
              <a:gd name="T23" fmla="*/ 205 h 514"/>
              <a:gd name="T24" fmla="*/ 314 w 590"/>
              <a:gd name="T25" fmla="*/ 205 h 514"/>
              <a:gd name="T26" fmla="*/ 300 w 590"/>
              <a:gd name="T27" fmla="*/ 136 h 514"/>
              <a:gd name="T28" fmla="*/ 185 w 590"/>
              <a:gd name="T29" fmla="*/ 205 h 514"/>
              <a:gd name="T30" fmla="*/ 79 w 590"/>
              <a:gd name="T31" fmla="*/ 205 h 514"/>
              <a:gd name="T32" fmla="*/ 27 w 590"/>
              <a:gd name="T33" fmla="*/ 489 h 514"/>
              <a:gd name="T34" fmla="*/ 0 w 590"/>
              <a:gd name="T35" fmla="*/ 514 h 514"/>
              <a:gd name="T36" fmla="*/ 590 w 590"/>
              <a:gd name="T37" fmla="*/ 489 h 514"/>
              <a:gd name="T38" fmla="*/ 206 w 590"/>
              <a:gd name="T39" fmla="*/ 416 h 514"/>
              <a:gd name="T40" fmla="*/ 130 w 590"/>
              <a:gd name="T41" fmla="*/ 370 h 514"/>
              <a:gd name="T42" fmla="*/ 206 w 590"/>
              <a:gd name="T43" fmla="*/ 416 h 514"/>
              <a:gd name="T44" fmla="*/ 130 w 590"/>
              <a:gd name="T45" fmla="*/ 328 h 514"/>
              <a:gd name="T46" fmla="*/ 206 w 590"/>
              <a:gd name="T47" fmla="*/ 281 h 514"/>
              <a:gd name="T48" fmla="*/ 333 w 590"/>
              <a:gd name="T49" fmla="*/ 416 h 514"/>
              <a:gd name="T50" fmla="*/ 256 w 590"/>
              <a:gd name="T51" fmla="*/ 370 h 514"/>
              <a:gd name="T52" fmla="*/ 333 w 590"/>
              <a:gd name="T53" fmla="*/ 416 h 514"/>
              <a:gd name="T54" fmla="*/ 256 w 590"/>
              <a:gd name="T55" fmla="*/ 328 h 514"/>
              <a:gd name="T56" fmla="*/ 333 w 590"/>
              <a:gd name="T57" fmla="*/ 281 h 514"/>
              <a:gd name="T58" fmla="*/ 459 w 590"/>
              <a:gd name="T59" fmla="*/ 416 h 514"/>
              <a:gd name="T60" fmla="*/ 384 w 590"/>
              <a:gd name="T61" fmla="*/ 370 h 514"/>
              <a:gd name="T62" fmla="*/ 459 w 590"/>
              <a:gd name="T63" fmla="*/ 416 h 514"/>
              <a:gd name="T64" fmla="*/ 384 w 590"/>
              <a:gd name="T65" fmla="*/ 328 h 514"/>
              <a:gd name="T66" fmla="*/ 459 w 590"/>
              <a:gd name="T67" fmla="*/ 2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0" h="514">
                <a:moveTo>
                  <a:pt x="563" y="489"/>
                </a:moveTo>
                <a:lnTo>
                  <a:pt x="563" y="205"/>
                </a:lnTo>
                <a:lnTo>
                  <a:pt x="529" y="205"/>
                </a:lnTo>
                <a:lnTo>
                  <a:pt x="529" y="30"/>
                </a:lnTo>
                <a:lnTo>
                  <a:pt x="529" y="30"/>
                </a:lnTo>
                <a:lnTo>
                  <a:pt x="528" y="24"/>
                </a:lnTo>
                <a:lnTo>
                  <a:pt x="526" y="18"/>
                </a:lnTo>
                <a:lnTo>
                  <a:pt x="524" y="14"/>
                </a:lnTo>
                <a:lnTo>
                  <a:pt x="520" y="8"/>
                </a:lnTo>
                <a:lnTo>
                  <a:pt x="516" y="5"/>
                </a:lnTo>
                <a:lnTo>
                  <a:pt x="511" y="3"/>
                </a:lnTo>
                <a:lnTo>
                  <a:pt x="505" y="1"/>
                </a:lnTo>
                <a:lnTo>
                  <a:pt x="500" y="0"/>
                </a:lnTo>
                <a:lnTo>
                  <a:pt x="500" y="0"/>
                </a:lnTo>
                <a:lnTo>
                  <a:pt x="493" y="1"/>
                </a:lnTo>
                <a:lnTo>
                  <a:pt x="488" y="3"/>
                </a:lnTo>
                <a:lnTo>
                  <a:pt x="483" y="5"/>
                </a:lnTo>
                <a:lnTo>
                  <a:pt x="478" y="8"/>
                </a:lnTo>
                <a:lnTo>
                  <a:pt x="475" y="14"/>
                </a:lnTo>
                <a:lnTo>
                  <a:pt x="472" y="18"/>
                </a:lnTo>
                <a:lnTo>
                  <a:pt x="470" y="24"/>
                </a:lnTo>
                <a:lnTo>
                  <a:pt x="470" y="30"/>
                </a:lnTo>
                <a:lnTo>
                  <a:pt x="470" y="205"/>
                </a:lnTo>
                <a:lnTo>
                  <a:pt x="420" y="205"/>
                </a:lnTo>
                <a:lnTo>
                  <a:pt x="420" y="136"/>
                </a:lnTo>
                <a:lnTo>
                  <a:pt x="314" y="205"/>
                </a:lnTo>
                <a:lnTo>
                  <a:pt x="300" y="205"/>
                </a:lnTo>
                <a:lnTo>
                  <a:pt x="300" y="136"/>
                </a:lnTo>
                <a:lnTo>
                  <a:pt x="192" y="205"/>
                </a:lnTo>
                <a:lnTo>
                  <a:pt x="185" y="205"/>
                </a:lnTo>
                <a:lnTo>
                  <a:pt x="185" y="136"/>
                </a:lnTo>
                <a:lnTo>
                  <a:pt x="79" y="205"/>
                </a:lnTo>
                <a:lnTo>
                  <a:pt x="27" y="205"/>
                </a:lnTo>
                <a:lnTo>
                  <a:pt x="27" y="489"/>
                </a:lnTo>
                <a:lnTo>
                  <a:pt x="0" y="489"/>
                </a:lnTo>
                <a:lnTo>
                  <a:pt x="0" y="514"/>
                </a:lnTo>
                <a:lnTo>
                  <a:pt x="590" y="514"/>
                </a:lnTo>
                <a:lnTo>
                  <a:pt x="590" y="489"/>
                </a:lnTo>
                <a:lnTo>
                  <a:pt x="563" y="489"/>
                </a:lnTo>
                <a:close/>
                <a:moveTo>
                  <a:pt x="206" y="416"/>
                </a:moveTo>
                <a:lnTo>
                  <a:pt x="130" y="416"/>
                </a:lnTo>
                <a:lnTo>
                  <a:pt x="130" y="370"/>
                </a:lnTo>
                <a:lnTo>
                  <a:pt x="206" y="370"/>
                </a:lnTo>
                <a:lnTo>
                  <a:pt x="206" y="416"/>
                </a:lnTo>
                <a:close/>
                <a:moveTo>
                  <a:pt x="206" y="328"/>
                </a:moveTo>
                <a:lnTo>
                  <a:pt x="130" y="328"/>
                </a:lnTo>
                <a:lnTo>
                  <a:pt x="130" y="281"/>
                </a:lnTo>
                <a:lnTo>
                  <a:pt x="206" y="281"/>
                </a:lnTo>
                <a:lnTo>
                  <a:pt x="206" y="328"/>
                </a:lnTo>
                <a:close/>
                <a:moveTo>
                  <a:pt x="333" y="416"/>
                </a:moveTo>
                <a:lnTo>
                  <a:pt x="256" y="416"/>
                </a:lnTo>
                <a:lnTo>
                  <a:pt x="256" y="370"/>
                </a:lnTo>
                <a:lnTo>
                  <a:pt x="333" y="370"/>
                </a:lnTo>
                <a:lnTo>
                  <a:pt x="333" y="416"/>
                </a:lnTo>
                <a:close/>
                <a:moveTo>
                  <a:pt x="333" y="328"/>
                </a:moveTo>
                <a:lnTo>
                  <a:pt x="256" y="328"/>
                </a:lnTo>
                <a:lnTo>
                  <a:pt x="256" y="281"/>
                </a:lnTo>
                <a:lnTo>
                  <a:pt x="333" y="281"/>
                </a:lnTo>
                <a:lnTo>
                  <a:pt x="333" y="328"/>
                </a:lnTo>
                <a:close/>
                <a:moveTo>
                  <a:pt x="459" y="416"/>
                </a:moveTo>
                <a:lnTo>
                  <a:pt x="384" y="416"/>
                </a:lnTo>
                <a:lnTo>
                  <a:pt x="384" y="370"/>
                </a:lnTo>
                <a:lnTo>
                  <a:pt x="459" y="370"/>
                </a:lnTo>
                <a:lnTo>
                  <a:pt x="459" y="416"/>
                </a:lnTo>
                <a:close/>
                <a:moveTo>
                  <a:pt x="459" y="328"/>
                </a:moveTo>
                <a:lnTo>
                  <a:pt x="384" y="328"/>
                </a:lnTo>
                <a:lnTo>
                  <a:pt x="384" y="281"/>
                </a:lnTo>
                <a:lnTo>
                  <a:pt x="459" y="281"/>
                </a:lnTo>
                <a:lnTo>
                  <a:pt x="459" y="328"/>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Freeform 14">
            <a:extLst>
              <a:ext uri="{FF2B5EF4-FFF2-40B4-BE49-F238E27FC236}">
                <a16:creationId xmlns:a16="http://schemas.microsoft.com/office/drawing/2014/main" id="{4F55EA7D-E0CE-48D9-A626-EC18B1605F06}"/>
              </a:ext>
            </a:extLst>
          </p:cNvPr>
          <p:cNvSpPr>
            <a:spLocks noEditPoints="1"/>
          </p:cNvSpPr>
          <p:nvPr/>
        </p:nvSpPr>
        <p:spPr bwMode="auto">
          <a:xfrm>
            <a:off x="541882" y="5870527"/>
            <a:ext cx="321672" cy="407490"/>
          </a:xfrm>
          <a:custGeom>
            <a:avLst/>
            <a:gdLst>
              <a:gd name="T0" fmla="*/ 253 w 253"/>
              <a:gd name="T1" fmla="*/ 0 h 269"/>
              <a:gd name="T2" fmla="*/ 152 w 253"/>
              <a:gd name="T3" fmla="*/ 269 h 269"/>
              <a:gd name="T4" fmla="*/ 102 w 253"/>
              <a:gd name="T5" fmla="*/ 216 h 269"/>
              <a:gd name="T6" fmla="*/ 0 w 253"/>
              <a:gd name="T7" fmla="*/ 269 h 269"/>
              <a:gd name="T8" fmla="*/ 24 w 253"/>
              <a:gd name="T9" fmla="*/ 156 h 269"/>
              <a:gd name="T10" fmla="*/ 77 w 253"/>
              <a:gd name="T11" fmla="*/ 186 h 269"/>
              <a:gd name="T12" fmla="*/ 24 w 253"/>
              <a:gd name="T13" fmla="*/ 156 h 269"/>
              <a:gd name="T14" fmla="*/ 230 w 253"/>
              <a:gd name="T15" fmla="*/ 199 h 269"/>
              <a:gd name="T16" fmla="*/ 176 w 253"/>
              <a:gd name="T17" fmla="*/ 229 h 269"/>
              <a:gd name="T18" fmla="*/ 24 w 253"/>
              <a:gd name="T19" fmla="*/ 199 h 269"/>
              <a:gd name="T20" fmla="*/ 77 w 253"/>
              <a:gd name="T21" fmla="*/ 229 h 269"/>
              <a:gd name="T22" fmla="*/ 24 w 253"/>
              <a:gd name="T23" fmla="*/ 199 h 269"/>
              <a:gd name="T24" fmla="*/ 77 w 253"/>
              <a:gd name="T25" fmla="*/ 28 h 269"/>
              <a:gd name="T26" fmla="*/ 24 w 253"/>
              <a:gd name="T27" fmla="*/ 58 h 269"/>
              <a:gd name="T28" fmla="*/ 94 w 253"/>
              <a:gd name="T29" fmla="*/ 28 h 269"/>
              <a:gd name="T30" fmla="*/ 159 w 253"/>
              <a:gd name="T31" fmla="*/ 58 h 269"/>
              <a:gd name="T32" fmla="*/ 94 w 253"/>
              <a:gd name="T33" fmla="*/ 28 h 269"/>
              <a:gd name="T34" fmla="*/ 230 w 253"/>
              <a:gd name="T35" fmla="*/ 28 h 269"/>
              <a:gd name="T36" fmla="*/ 176 w 253"/>
              <a:gd name="T37" fmla="*/ 58 h 269"/>
              <a:gd name="T38" fmla="*/ 24 w 253"/>
              <a:gd name="T39" fmla="*/ 71 h 269"/>
              <a:gd name="T40" fmla="*/ 77 w 253"/>
              <a:gd name="T41" fmla="*/ 100 h 269"/>
              <a:gd name="T42" fmla="*/ 24 w 253"/>
              <a:gd name="T43" fmla="*/ 71 h 269"/>
              <a:gd name="T44" fmla="*/ 159 w 253"/>
              <a:gd name="T45" fmla="*/ 71 h 269"/>
              <a:gd name="T46" fmla="*/ 94 w 253"/>
              <a:gd name="T47" fmla="*/ 100 h 269"/>
              <a:gd name="T48" fmla="*/ 176 w 253"/>
              <a:gd name="T49" fmla="*/ 71 h 269"/>
              <a:gd name="T50" fmla="*/ 230 w 253"/>
              <a:gd name="T51" fmla="*/ 100 h 269"/>
              <a:gd name="T52" fmla="*/ 176 w 253"/>
              <a:gd name="T53" fmla="*/ 71 h 269"/>
              <a:gd name="T54" fmla="*/ 77 w 253"/>
              <a:gd name="T55" fmla="*/ 114 h 269"/>
              <a:gd name="T56" fmla="*/ 24 w 253"/>
              <a:gd name="T57" fmla="*/ 143 h 269"/>
              <a:gd name="T58" fmla="*/ 94 w 253"/>
              <a:gd name="T59" fmla="*/ 114 h 269"/>
              <a:gd name="T60" fmla="*/ 159 w 253"/>
              <a:gd name="T61" fmla="*/ 143 h 269"/>
              <a:gd name="T62" fmla="*/ 94 w 253"/>
              <a:gd name="T63" fmla="*/ 114 h 269"/>
              <a:gd name="T64" fmla="*/ 230 w 253"/>
              <a:gd name="T65" fmla="*/ 114 h 269"/>
              <a:gd name="T66" fmla="*/ 176 w 253"/>
              <a:gd name="T67" fmla="*/ 143 h 269"/>
              <a:gd name="T68" fmla="*/ 94 w 253"/>
              <a:gd name="T69" fmla="*/ 156 h 269"/>
              <a:gd name="T70" fmla="*/ 159 w 253"/>
              <a:gd name="T71" fmla="*/ 186 h 269"/>
              <a:gd name="T72" fmla="*/ 94 w 253"/>
              <a:gd name="T73" fmla="*/ 156 h 269"/>
              <a:gd name="T74" fmla="*/ 230 w 253"/>
              <a:gd name="T75" fmla="*/ 156 h 269"/>
              <a:gd name="T76" fmla="*/ 176 w 253"/>
              <a:gd name="T77" fmla="*/ 18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269">
                <a:moveTo>
                  <a:pt x="0" y="0"/>
                </a:moveTo>
                <a:cubicBezTo>
                  <a:pt x="253" y="0"/>
                  <a:pt x="253" y="0"/>
                  <a:pt x="253" y="0"/>
                </a:cubicBezTo>
                <a:cubicBezTo>
                  <a:pt x="253" y="269"/>
                  <a:pt x="253" y="269"/>
                  <a:pt x="253" y="269"/>
                </a:cubicBezTo>
                <a:cubicBezTo>
                  <a:pt x="152" y="269"/>
                  <a:pt x="152" y="269"/>
                  <a:pt x="152" y="269"/>
                </a:cubicBezTo>
                <a:cubicBezTo>
                  <a:pt x="152" y="216"/>
                  <a:pt x="152" y="216"/>
                  <a:pt x="152" y="216"/>
                </a:cubicBezTo>
                <a:cubicBezTo>
                  <a:pt x="152" y="200"/>
                  <a:pt x="102" y="200"/>
                  <a:pt x="102" y="216"/>
                </a:cubicBezTo>
                <a:cubicBezTo>
                  <a:pt x="102" y="269"/>
                  <a:pt x="102" y="269"/>
                  <a:pt x="102" y="269"/>
                </a:cubicBezTo>
                <a:cubicBezTo>
                  <a:pt x="0" y="269"/>
                  <a:pt x="0" y="269"/>
                  <a:pt x="0" y="269"/>
                </a:cubicBezTo>
                <a:lnTo>
                  <a:pt x="0" y="0"/>
                </a:lnTo>
                <a:close/>
                <a:moveTo>
                  <a:pt x="24" y="156"/>
                </a:moveTo>
                <a:cubicBezTo>
                  <a:pt x="77" y="156"/>
                  <a:pt x="77" y="156"/>
                  <a:pt x="77" y="156"/>
                </a:cubicBezTo>
                <a:cubicBezTo>
                  <a:pt x="77" y="186"/>
                  <a:pt x="77" y="186"/>
                  <a:pt x="77" y="186"/>
                </a:cubicBezTo>
                <a:cubicBezTo>
                  <a:pt x="24" y="186"/>
                  <a:pt x="24" y="186"/>
                  <a:pt x="24" y="186"/>
                </a:cubicBezTo>
                <a:lnTo>
                  <a:pt x="24" y="156"/>
                </a:lnTo>
                <a:close/>
                <a:moveTo>
                  <a:pt x="176" y="199"/>
                </a:moveTo>
                <a:cubicBezTo>
                  <a:pt x="230" y="199"/>
                  <a:pt x="230" y="199"/>
                  <a:pt x="230" y="199"/>
                </a:cubicBezTo>
                <a:cubicBezTo>
                  <a:pt x="230" y="229"/>
                  <a:pt x="230" y="229"/>
                  <a:pt x="230" y="229"/>
                </a:cubicBezTo>
                <a:cubicBezTo>
                  <a:pt x="176" y="229"/>
                  <a:pt x="176" y="229"/>
                  <a:pt x="176" y="229"/>
                </a:cubicBezTo>
                <a:lnTo>
                  <a:pt x="176" y="199"/>
                </a:lnTo>
                <a:close/>
                <a:moveTo>
                  <a:pt x="24" y="199"/>
                </a:moveTo>
                <a:cubicBezTo>
                  <a:pt x="77" y="199"/>
                  <a:pt x="77" y="199"/>
                  <a:pt x="77" y="199"/>
                </a:cubicBezTo>
                <a:cubicBezTo>
                  <a:pt x="77" y="229"/>
                  <a:pt x="77" y="229"/>
                  <a:pt x="77" y="229"/>
                </a:cubicBezTo>
                <a:cubicBezTo>
                  <a:pt x="24" y="229"/>
                  <a:pt x="24" y="229"/>
                  <a:pt x="24" y="229"/>
                </a:cubicBezTo>
                <a:lnTo>
                  <a:pt x="24" y="199"/>
                </a:lnTo>
                <a:close/>
                <a:moveTo>
                  <a:pt x="24" y="28"/>
                </a:moveTo>
                <a:cubicBezTo>
                  <a:pt x="77" y="28"/>
                  <a:pt x="77" y="28"/>
                  <a:pt x="77" y="28"/>
                </a:cubicBezTo>
                <a:cubicBezTo>
                  <a:pt x="77" y="58"/>
                  <a:pt x="77" y="58"/>
                  <a:pt x="77" y="58"/>
                </a:cubicBezTo>
                <a:cubicBezTo>
                  <a:pt x="24" y="58"/>
                  <a:pt x="24" y="58"/>
                  <a:pt x="24" y="58"/>
                </a:cubicBezTo>
                <a:lnTo>
                  <a:pt x="24" y="28"/>
                </a:lnTo>
                <a:close/>
                <a:moveTo>
                  <a:pt x="94" y="28"/>
                </a:moveTo>
                <a:cubicBezTo>
                  <a:pt x="159" y="28"/>
                  <a:pt x="159" y="28"/>
                  <a:pt x="159" y="28"/>
                </a:cubicBezTo>
                <a:cubicBezTo>
                  <a:pt x="159" y="58"/>
                  <a:pt x="159" y="58"/>
                  <a:pt x="159" y="58"/>
                </a:cubicBezTo>
                <a:cubicBezTo>
                  <a:pt x="94" y="58"/>
                  <a:pt x="94" y="58"/>
                  <a:pt x="94" y="58"/>
                </a:cubicBezTo>
                <a:lnTo>
                  <a:pt x="94" y="28"/>
                </a:lnTo>
                <a:close/>
                <a:moveTo>
                  <a:pt x="176" y="28"/>
                </a:moveTo>
                <a:cubicBezTo>
                  <a:pt x="230" y="28"/>
                  <a:pt x="230" y="28"/>
                  <a:pt x="230" y="28"/>
                </a:cubicBezTo>
                <a:cubicBezTo>
                  <a:pt x="230" y="58"/>
                  <a:pt x="230" y="58"/>
                  <a:pt x="230" y="58"/>
                </a:cubicBezTo>
                <a:cubicBezTo>
                  <a:pt x="176" y="58"/>
                  <a:pt x="176" y="58"/>
                  <a:pt x="176" y="58"/>
                </a:cubicBezTo>
                <a:lnTo>
                  <a:pt x="176" y="28"/>
                </a:lnTo>
                <a:close/>
                <a:moveTo>
                  <a:pt x="24" y="71"/>
                </a:moveTo>
                <a:cubicBezTo>
                  <a:pt x="77" y="71"/>
                  <a:pt x="77" y="71"/>
                  <a:pt x="77" y="71"/>
                </a:cubicBezTo>
                <a:cubicBezTo>
                  <a:pt x="77" y="100"/>
                  <a:pt x="77" y="100"/>
                  <a:pt x="77" y="100"/>
                </a:cubicBezTo>
                <a:cubicBezTo>
                  <a:pt x="24" y="100"/>
                  <a:pt x="24" y="100"/>
                  <a:pt x="24" y="100"/>
                </a:cubicBezTo>
                <a:lnTo>
                  <a:pt x="24" y="71"/>
                </a:lnTo>
                <a:close/>
                <a:moveTo>
                  <a:pt x="94" y="71"/>
                </a:moveTo>
                <a:cubicBezTo>
                  <a:pt x="159" y="71"/>
                  <a:pt x="159" y="71"/>
                  <a:pt x="159" y="71"/>
                </a:cubicBezTo>
                <a:cubicBezTo>
                  <a:pt x="159" y="100"/>
                  <a:pt x="159" y="100"/>
                  <a:pt x="159" y="100"/>
                </a:cubicBezTo>
                <a:cubicBezTo>
                  <a:pt x="94" y="100"/>
                  <a:pt x="94" y="100"/>
                  <a:pt x="94" y="100"/>
                </a:cubicBezTo>
                <a:lnTo>
                  <a:pt x="94" y="71"/>
                </a:lnTo>
                <a:close/>
                <a:moveTo>
                  <a:pt x="176" y="71"/>
                </a:moveTo>
                <a:cubicBezTo>
                  <a:pt x="230" y="71"/>
                  <a:pt x="230" y="71"/>
                  <a:pt x="230" y="71"/>
                </a:cubicBezTo>
                <a:cubicBezTo>
                  <a:pt x="230" y="100"/>
                  <a:pt x="230" y="100"/>
                  <a:pt x="230" y="100"/>
                </a:cubicBezTo>
                <a:cubicBezTo>
                  <a:pt x="176" y="100"/>
                  <a:pt x="176" y="100"/>
                  <a:pt x="176" y="100"/>
                </a:cubicBezTo>
                <a:lnTo>
                  <a:pt x="176" y="71"/>
                </a:lnTo>
                <a:close/>
                <a:moveTo>
                  <a:pt x="24" y="114"/>
                </a:moveTo>
                <a:cubicBezTo>
                  <a:pt x="77" y="114"/>
                  <a:pt x="77" y="114"/>
                  <a:pt x="77" y="114"/>
                </a:cubicBezTo>
                <a:cubicBezTo>
                  <a:pt x="77" y="143"/>
                  <a:pt x="77" y="143"/>
                  <a:pt x="77" y="143"/>
                </a:cubicBezTo>
                <a:cubicBezTo>
                  <a:pt x="24" y="143"/>
                  <a:pt x="24" y="143"/>
                  <a:pt x="24" y="143"/>
                </a:cubicBezTo>
                <a:lnTo>
                  <a:pt x="24" y="114"/>
                </a:lnTo>
                <a:close/>
                <a:moveTo>
                  <a:pt x="94" y="114"/>
                </a:moveTo>
                <a:cubicBezTo>
                  <a:pt x="159" y="114"/>
                  <a:pt x="159" y="114"/>
                  <a:pt x="159" y="114"/>
                </a:cubicBezTo>
                <a:cubicBezTo>
                  <a:pt x="159" y="143"/>
                  <a:pt x="159" y="143"/>
                  <a:pt x="159" y="143"/>
                </a:cubicBezTo>
                <a:cubicBezTo>
                  <a:pt x="94" y="143"/>
                  <a:pt x="94" y="143"/>
                  <a:pt x="94" y="143"/>
                </a:cubicBezTo>
                <a:lnTo>
                  <a:pt x="94" y="114"/>
                </a:lnTo>
                <a:close/>
                <a:moveTo>
                  <a:pt x="176" y="114"/>
                </a:moveTo>
                <a:cubicBezTo>
                  <a:pt x="230" y="114"/>
                  <a:pt x="230" y="114"/>
                  <a:pt x="230" y="114"/>
                </a:cubicBezTo>
                <a:cubicBezTo>
                  <a:pt x="230" y="143"/>
                  <a:pt x="230" y="143"/>
                  <a:pt x="230" y="143"/>
                </a:cubicBezTo>
                <a:cubicBezTo>
                  <a:pt x="176" y="143"/>
                  <a:pt x="176" y="143"/>
                  <a:pt x="176" y="143"/>
                </a:cubicBezTo>
                <a:lnTo>
                  <a:pt x="176" y="114"/>
                </a:lnTo>
                <a:close/>
                <a:moveTo>
                  <a:pt x="94" y="156"/>
                </a:moveTo>
                <a:cubicBezTo>
                  <a:pt x="159" y="156"/>
                  <a:pt x="159" y="156"/>
                  <a:pt x="159" y="156"/>
                </a:cubicBezTo>
                <a:cubicBezTo>
                  <a:pt x="159" y="186"/>
                  <a:pt x="159" y="186"/>
                  <a:pt x="159" y="186"/>
                </a:cubicBezTo>
                <a:cubicBezTo>
                  <a:pt x="94" y="186"/>
                  <a:pt x="94" y="186"/>
                  <a:pt x="94" y="186"/>
                </a:cubicBezTo>
                <a:lnTo>
                  <a:pt x="94" y="156"/>
                </a:lnTo>
                <a:close/>
                <a:moveTo>
                  <a:pt x="176" y="156"/>
                </a:moveTo>
                <a:cubicBezTo>
                  <a:pt x="230" y="156"/>
                  <a:pt x="230" y="156"/>
                  <a:pt x="230" y="156"/>
                </a:cubicBezTo>
                <a:cubicBezTo>
                  <a:pt x="230" y="186"/>
                  <a:pt x="230" y="186"/>
                  <a:pt x="230" y="186"/>
                </a:cubicBezTo>
                <a:cubicBezTo>
                  <a:pt x="176" y="186"/>
                  <a:pt x="176" y="186"/>
                  <a:pt x="176" y="186"/>
                </a:cubicBezTo>
                <a:lnTo>
                  <a:pt x="176" y="156"/>
                </a:lnTo>
                <a:close/>
              </a:path>
            </a:pathLst>
          </a:custGeom>
          <a:solidFill>
            <a:schemeClr val="bg1">
              <a:lumMod val="25000"/>
            </a:schemeClr>
          </a:solidFill>
          <a:ln w="12700">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69" name="Group 168">
            <a:extLst>
              <a:ext uri="{FF2B5EF4-FFF2-40B4-BE49-F238E27FC236}">
                <a16:creationId xmlns:a16="http://schemas.microsoft.com/office/drawing/2014/main" id="{F812A03E-B54B-4380-8B82-37F4DC3F2864}"/>
              </a:ext>
            </a:extLst>
          </p:cNvPr>
          <p:cNvGrpSpPr/>
          <p:nvPr/>
        </p:nvGrpSpPr>
        <p:grpSpPr>
          <a:xfrm>
            <a:off x="1466387" y="5917409"/>
            <a:ext cx="644416" cy="354519"/>
            <a:chOff x="7632701" y="938213"/>
            <a:chExt cx="1139825" cy="627063"/>
          </a:xfrm>
          <a:solidFill>
            <a:schemeClr val="accent6">
              <a:lumMod val="50000"/>
            </a:schemeClr>
          </a:solidFill>
        </p:grpSpPr>
        <p:sp>
          <p:nvSpPr>
            <p:cNvPr id="170" name="Freeform 25">
              <a:extLst>
                <a:ext uri="{FF2B5EF4-FFF2-40B4-BE49-F238E27FC236}">
                  <a16:creationId xmlns:a16="http://schemas.microsoft.com/office/drawing/2014/main" id="{1D5CB1B2-EACA-4034-B805-6BC9FBFE3357}"/>
                </a:ext>
              </a:extLst>
            </p:cNvPr>
            <p:cNvSpPr>
              <a:spLocks/>
            </p:cNvSpPr>
            <p:nvPr/>
          </p:nvSpPr>
          <p:spPr bwMode="auto">
            <a:xfrm>
              <a:off x="8118476" y="1366838"/>
              <a:ext cx="163513" cy="80963"/>
            </a:xfrm>
            <a:custGeom>
              <a:avLst/>
              <a:gdLst>
                <a:gd name="T0" fmla="*/ 0 w 36"/>
                <a:gd name="T1" fmla="*/ 18 h 18"/>
                <a:gd name="T2" fmla="*/ 18 w 36"/>
                <a:gd name="T3" fmla="*/ 0 h 18"/>
                <a:gd name="T4" fmla="*/ 36 w 36"/>
                <a:gd name="T5" fmla="*/ 18 h 18"/>
                <a:gd name="T6" fmla="*/ 0 w 36"/>
                <a:gd name="T7" fmla="*/ 18 h 18"/>
              </a:gdLst>
              <a:ahLst/>
              <a:cxnLst>
                <a:cxn ang="0">
                  <a:pos x="T0" y="T1"/>
                </a:cxn>
                <a:cxn ang="0">
                  <a:pos x="T2" y="T3"/>
                </a:cxn>
                <a:cxn ang="0">
                  <a:pos x="T4" y="T5"/>
                </a:cxn>
                <a:cxn ang="0">
                  <a:pos x="T6" y="T7"/>
                </a:cxn>
              </a:cxnLst>
              <a:rect l="0" t="0" r="r" b="b"/>
              <a:pathLst>
                <a:path w="36" h="18">
                  <a:moveTo>
                    <a:pt x="0" y="18"/>
                  </a:moveTo>
                  <a:cubicBezTo>
                    <a:pt x="0" y="8"/>
                    <a:pt x="8" y="0"/>
                    <a:pt x="18" y="0"/>
                  </a:cubicBezTo>
                  <a:cubicBezTo>
                    <a:pt x="28" y="0"/>
                    <a:pt x="36" y="8"/>
                    <a:pt x="36" y="18"/>
                  </a:cubicBezTo>
                  <a:lnTo>
                    <a:pt x="0" y="18"/>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 name="Rectangle 26">
              <a:extLst>
                <a:ext uri="{FF2B5EF4-FFF2-40B4-BE49-F238E27FC236}">
                  <a16:creationId xmlns:a16="http://schemas.microsoft.com/office/drawing/2014/main" id="{9DD4F639-7614-44C4-8D55-6BF1E0CC2392}"/>
                </a:ext>
              </a:extLst>
            </p:cNvPr>
            <p:cNvSpPr>
              <a:spLocks noChangeArrowheads="1"/>
            </p:cNvSpPr>
            <p:nvPr/>
          </p:nvSpPr>
          <p:spPr bwMode="auto">
            <a:xfrm>
              <a:off x="8397876" y="1050926"/>
              <a:ext cx="374650" cy="514350"/>
            </a:xfrm>
            <a:prstGeom prst="rect">
              <a:avLst/>
            </a:prstGeom>
            <a:grpFill/>
            <a:ln w="12700">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 name="Rectangle 27">
              <a:extLst>
                <a:ext uri="{FF2B5EF4-FFF2-40B4-BE49-F238E27FC236}">
                  <a16:creationId xmlns:a16="http://schemas.microsoft.com/office/drawing/2014/main" id="{FA5DFB26-0773-441E-9F62-B8ACD0192DE6}"/>
                </a:ext>
              </a:extLst>
            </p:cNvPr>
            <p:cNvSpPr>
              <a:spLocks noChangeArrowheads="1"/>
            </p:cNvSpPr>
            <p:nvPr/>
          </p:nvSpPr>
          <p:spPr bwMode="auto">
            <a:xfrm>
              <a:off x="7632701" y="1050926"/>
              <a:ext cx="373063" cy="514350"/>
            </a:xfrm>
            <a:prstGeom prst="rect">
              <a:avLst/>
            </a:prstGeom>
            <a:grpFill/>
            <a:ln w="12700">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 name="Rectangle 28">
              <a:extLst>
                <a:ext uri="{FF2B5EF4-FFF2-40B4-BE49-F238E27FC236}">
                  <a16:creationId xmlns:a16="http://schemas.microsoft.com/office/drawing/2014/main" id="{0F5B9AB2-F609-4677-BAC2-95EB9CB28235}"/>
                </a:ext>
              </a:extLst>
            </p:cNvPr>
            <p:cNvSpPr>
              <a:spLocks noChangeArrowheads="1"/>
            </p:cNvSpPr>
            <p:nvPr/>
          </p:nvSpPr>
          <p:spPr bwMode="auto">
            <a:xfrm>
              <a:off x="8150226" y="1474788"/>
              <a:ext cx="100013" cy="90488"/>
            </a:xfrm>
            <a:prstGeom prst="rect">
              <a:avLst/>
            </a:prstGeom>
            <a:grpFill/>
            <a:ln w="12700">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4" name="Freeform 29">
              <a:extLst>
                <a:ext uri="{FF2B5EF4-FFF2-40B4-BE49-F238E27FC236}">
                  <a16:creationId xmlns:a16="http://schemas.microsoft.com/office/drawing/2014/main" id="{74A56FD0-F7D4-42A6-B0B3-3AC638AC5E5A}"/>
                </a:ext>
              </a:extLst>
            </p:cNvPr>
            <p:cNvSpPr>
              <a:spLocks/>
            </p:cNvSpPr>
            <p:nvPr/>
          </p:nvSpPr>
          <p:spPr bwMode="auto">
            <a:xfrm>
              <a:off x="7772401" y="938213"/>
              <a:ext cx="860425" cy="627063"/>
            </a:xfrm>
            <a:custGeom>
              <a:avLst/>
              <a:gdLst>
                <a:gd name="T0" fmla="*/ 0 w 542"/>
                <a:gd name="T1" fmla="*/ 0 h 395"/>
                <a:gd name="T2" fmla="*/ 0 w 542"/>
                <a:gd name="T3" fmla="*/ 54 h 395"/>
                <a:gd name="T4" fmla="*/ 164 w 542"/>
                <a:gd name="T5" fmla="*/ 54 h 395"/>
                <a:gd name="T6" fmla="*/ 164 w 542"/>
                <a:gd name="T7" fmla="*/ 395 h 395"/>
                <a:gd name="T8" fmla="*/ 164 w 542"/>
                <a:gd name="T9" fmla="*/ 395 h 395"/>
                <a:gd name="T10" fmla="*/ 213 w 542"/>
                <a:gd name="T11" fmla="*/ 395 h 395"/>
                <a:gd name="T12" fmla="*/ 213 w 542"/>
                <a:gd name="T13" fmla="*/ 338 h 395"/>
                <a:gd name="T14" fmla="*/ 199 w 542"/>
                <a:gd name="T15" fmla="*/ 338 h 395"/>
                <a:gd name="T16" fmla="*/ 199 w 542"/>
                <a:gd name="T17" fmla="*/ 256 h 395"/>
                <a:gd name="T18" fmla="*/ 338 w 542"/>
                <a:gd name="T19" fmla="*/ 256 h 395"/>
                <a:gd name="T20" fmla="*/ 338 w 542"/>
                <a:gd name="T21" fmla="*/ 338 h 395"/>
                <a:gd name="T22" fmla="*/ 326 w 542"/>
                <a:gd name="T23" fmla="*/ 338 h 395"/>
                <a:gd name="T24" fmla="*/ 326 w 542"/>
                <a:gd name="T25" fmla="*/ 395 h 395"/>
                <a:gd name="T26" fmla="*/ 377 w 542"/>
                <a:gd name="T27" fmla="*/ 395 h 395"/>
                <a:gd name="T28" fmla="*/ 377 w 542"/>
                <a:gd name="T29" fmla="*/ 54 h 395"/>
                <a:gd name="T30" fmla="*/ 542 w 542"/>
                <a:gd name="T31" fmla="*/ 54 h 395"/>
                <a:gd name="T32" fmla="*/ 542 w 542"/>
                <a:gd name="T33" fmla="*/ 0 h 395"/>
                <a:gd name="T34" fmla="*/ 0 w 542"/>
                <a:gd name="T35"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2" h="395">
                  <a:moveTo>
                    <a:pt x="0" y="0"/>
                  </a:moveTo>
                  <a:lnTo>
                    <a:pt x="0" y="54"/>
                  </a:lnTo>
                  <a:lnTo>
                    <a:pt x="164" y="54"/>
                  </a:lnTo>
                  <a:lnTo>
                    <a:pt x="164" y="395"/>
                  </a:lnTo>
                  <a:lnTo>
                    <a:pt x="164" y="395"/>
                  </a:lnTo>
                  <a:lnTo>
                    <a:pt x="213" y="395"/>
                  </a:lnTo>
                  <a:lnTo>
                    <a:pt x="213" y="338"/>
                  </a:lnTo>
                  <a:lnTo>
                    <a:pt x="199" y="338"/>
                  </a:lnTo>
                  <a:lnTo>
                    <a:pt x="199" y="256"/>
                  </a:lnTo>
                  <a:lnTo>
                    <a:pt x="338" y="256"/>
                  </a:lnTo>
                  <a:lnTo>
                    <a:pt x="338" y="338"/>
                  </a:lnTo>
                  <a:lnTo>
                    <a:pt x="326" y="338"/>
                  </a:lnTo>
                  <a:lnTo>
                    <a:pt x="326" y="395"/>
                  </a:lnTo>
                  <a:lnTo>
                    <a:pt x="377" y="395"/>
                  </a:lnTo>
                  <a:lnTo>
                    <a:pt x="377" y="54"/>
                  </a:lnTo>
                  <a:lnTo>
                    <a:pt x="542" y="54"/>
                  </a:lnTo>
                  <a:lnTo>
                    <a:pt x="542" y="0"/>
                  </a:lnTo>
                  <a:lnTo>
                    <a:pt x="0" y="0"/>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 name="Freeform 30">
              <a:extLst>
                <a:ext uri="{FF2B5EF4-FFF2-40B4-BE49-F238E27FC236}">
                  <a16:creationId xmlns:a16="http://schemas.microsoft.com/office/drawing/2014/main" id="{E292187E-A0D5-41BF-90DF-4F8D055C221B}"/>
                </a:ext>
              </a:extLst>
            </p:cNvPr>
            <p:cNvSpPr>
              <a:spLocks/>
            </p:cNvSpPr>
            <p:nvPr/>
          </p:nvSpPr>
          <p:spPr bwMode="auto">
            <a:xfrm>
              <a:off x="8118476" y="1366838"/>
              <a:ext cx="163513" cy="80963"/>
            </a:xfrm>
            <a:custGeom>
              <a:avLst/>
              <a:gdLst>
                <a:gd name="T0" fmla="*/ 18 w 36"/>
                <a:gd name="T1" fmla="*/ 0 h 18"/>
                <a:gd name="T2" fmla="*/ 0 w 36"/>
                <a:gd name="T3" fmla="*/ 18 h 18"/>
                <a:gd name="T4" fmla="*/ 36 w 36"/>
                <a:gd name="T5" fmla="*/ 18 h 18"/>
                <a:gd name="T6" fmla="*/ 18 w 36"/>
                <a:gd name="T7" fmla="*/ 0 h 18"/>
              </a:gdLst>
              <a:ahLst/>
              <a:cxnLst>
                <a:cxn ang="0">
                  <a:pos x="T0" y="T1"/>
                </a:cxn>
                <a:cxn ang="0">
                  <a:pos x="T2" y="T3"/>
                </a:cxn>
                <a:cxn ang="0">
                  <a:pos x="T4" y="T5"/>
                </a:cxn>
                <a:cxn ang="0">
                  <a:pos x="T6" y="T7"/>
                </a:cxn>
              </a:cxnLst>
              <a:rect l="0" t="0" r="r" b="b"/>
              <a:pathLst>
                <a:path w="36" h="18">
                  <a:moveTo>
                    <a:pt x="18" y="0"/>
                  </a:moveTo>
                  <a:cubicBezTo>
                    <a:pt x="8" y="0"/>
                    <a:pt x="0" y="8"/>
                    <a:pt x="0" y="18"/>
                  </a:cubicBezTo>
                  <a:cubicBezTo>
                    <a:pt x="36" y="18"/>
                    <a:pt x="36" y="18"/>
                    <a:pt x="36" y="18"/>
                  </a:cubicBezTo>
                  <a:cubicBezTo>
                    <a:pt x="36" y="8"/>
                    <a:pt x="28" y="0"/>
                    <a:pt x="18" y="0"/>
                  </a:cubicBez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76" name="Oval 175">
            <a:extLst>
              <a:ext uri="{FF2B5EF4-FFF2-40B4-BE49-F238E27FC236}">
                <a16:creationId xmlns:a16="http://schemas.microsoft.com/office/drawing/2014/main" id="{92020647-59AD-4724-867D-B3EB63D01A9F}"/>
              </a:ext>
            </a:extLst>
          </p:cNvPr>
          <p:cNvSpPr/>
          <p:nvPr/>
        </p:nvSpPr>
        <p:spPr bwMode="auto">
          <a:xfrm>
            <a:off x="501571" y="5271249"/>
            <a:ext cx="442601" cy="442601"/>
          </a:xfrm>
          <a:prstGeom prst="ellipse">
            <a:avLst/>
          </a:prstGeom>
          <a:solidFill>
            <a:schemeClr val="bg1"/>
          </a:solidFill>
          <a:ln w="38100">
            <a:solidFill>
              <a:schemeClr val="accent3">
                <a:lumMod val="2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177" name="TextBox 176">
            <a:extLst>
              <a:ext uri="{FF2B5EF4-FFF2-40B4-BE49-F238E27FC236}">
                <a16:creationId xmlns:a16="http://schemas.microsoft.com/office/drawing/2014/main" id="{E54AEA70-3C5A-420A-B0D6-6ED72B53C2E6}"/>
              </a:ext>
            </a:extLst>
          </p:cNvPr>
          <p:cNvSpPr txBox="1"/>
          <p:nvPr/>
        </p:nvSpPr>
        <p:spPr>
          <a:xfrm>
            <a:off x="441642" y="5362508"/>
            <a:ext cx="549635" cy="261610"/>
          </a:xfrm>
          <a:prstGeom prst="rect">
            <a:avLst/>
          </a:prstGeom>
          <a:noFill/>
        </p:spPr>
        <p:txBody>
          <a:bodyPr wrap="square" rtlCol="0">
            <a:spAutoFit/>
          </a:bodyPr>
          <a:lstStyle/>
          <a:p>
            <a:pPr algn="ctr">
              <a:spcBef>
                <a:spcPts val="200"/>
              </a:spcBef>
            </a:pPr>
            <a:r>
              <a:rPr lang="en-US" sz="1100" b="1">
                <a:latin typeface="Arial" panose="020B0604020202020204" pitchFamily="34" charset="0"/>
                <a:cs typeface="Arial" panose="020B0604020202020204" pitchFamily="34" charset="0"/>
              </a:rPr>
              <a:t>64%</a:t>
            </a:r>
          </a:p>
        </p:txBody>
      </p:sp>
      <p:sp>
        <p:nvSpPr>
          <p:cNvPr id="178" name="Isosceles Triangle 177">
            <a:extLst>
              <a:ext uri="{FF2B5EF4-FFF2-40B4-BE49-F238E27FC236}">
                <a16:creationId xmlns:a16="http://schemas.microsoft.com/office/drawing/2014/main" id="{99D2ECE7-AAE7-4476-8446-F079AD4EE26C}"/>
              </a:ext>
            </a:extLst>
          </p:cNvPr>
          <p:cNvSpPr/>
          <p:nvPr/>
        </p:nvSpPr>
        <p:spPr bwMode="auto">
          <a:xfrm flipV="1">
            <a:off x="622864" y="5706114"/>
            <a:ext cx="200012" cy="120007"/>
          </a:xfrm>
          <a:prstGeom prst="triangle">
            <a:avLst/>
          </a:prstGeom>
          <a:solidFill>
            <a:schemeClr val="accent3">
              <a:lumMod val="2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79" name="Isosceles Triangle 178">
            <a:extLst>
              <a:ext uri="{FF2B5EF4-FFF2-40B4-BE49-F238E27FC236}">
                <a16:creationId xmlns:a16="http://schemas.microsoft.com/office/drawing/2014/main" id="{FB40CCE0-07B9-4879-9FD2-A5CFECC18E57}"/>
              </a:ext>
            </a:extLst>
          </p:cNvPr>
          <p:cNvSpPr/>
          <p:nvPr/>
        </p:nvSpPr>
        <p:spPr bwMode="auto">
          <a:xfrm flipV="1">
            <a:off x="1092674" y="5697610"/>
            <a:ext cx="200012" cy="120007"/>
          </a:xfrm>
          <a:prstGeom prst="triangle">
            <a:avLst/>
          </a:prstGeom>
          <a:solidFill>
            <a:schemeClr val="accent6">
              <a:lumMod val="40000"/>
              <a:lumOff val="6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80" name="Oval 179">
            <a:extLst>
              <a:ext uri="{FF2B5EF4-FFF2-40B4-BE49-F238E27FC236}">
                <a16:creationId xmlns:a16="http://schemas.microsoft.com/office/drawing/2014/main" id="{7669BADA-21A6-434B-BC0C-0DB4AE141625}"/>
              </a:ext>
            </a:extLst>
          </p:cNvPr>
          <p:cNvSpPr/>
          <p:nvPr/>
        </p:nvSpPr>
        <p:spPr bwMode="auto">
          <a:xfrm>
            <a:off x="2115767" y="5340486"/>
            <a:ext cx="359006" cy="344988"/>
          </a:xfrm>
          <a:prstGeom prst="ellipse">
            <a:avLst/>
          </a:prstGeom>
          <a:solidFill>
            <a:schemeClr val="bg1"/>
          </a:solidFill>
          <a:ln w="38100">
            <a:solidFill>
              <a:schemeClr val="bg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184" name="TextBox 183">
            <a:extLst>
              <a:ext uri="{FF2B5EF4-FFF2-40B4-BE49-F238E27FC236}">
                <a16:creationId xmlns:a16="http://schemas.microsoft.com/office/drawing/2014/main" id="{98672704-98D4-472F-A4A1-2FFC8ADF7831}"/>
              </a:ext>
            </a:extLst>
          </p:cNvPr>
          <p:cNvSpPr txBox="1"/>
          <p:nvPr/>
        </p:nvSpPr>
        <p:spPr>
          <a:xfrm>
            <a:off x="2048863" y="5379157"/>
            <a:ext cx="513045" cy="261610"/>
          </a:xfrm>
          <a:prstGeom prst="rect">
            <a:avLst/>
          </a:prstGeom>
          <a:noFill/>
        </p:spPr>
        <p:txBody>
          <a:bodyPr wrap="square" rtlCol="0">
            <a:spAutoFit/>
          </a:bodyPr>
          <a:lstStyle>
            <a:defPPr>
              <a:defRPr lang="en-US"/>
            </a:defPPr>
            <a:lvl1pPr algn="ctr">
              <a:spcBef>
                <a:spcPts val="200"/>
              </a:spcBef>
              <a:defRPr sz="1400" b="1"/>
            </a:lvl1pPr>
          </a:lstStyle>
          <a:p>
            <a:r>
              <a:rPr lang="en-US" sz="1100">
                <a:latin typeface="Arial" panose="020B0604020202020204" pitchFamily="34" charset="0"/>
                <a:cs typeface="Arial" panose="020B0604020202020204" pitchFamily="34" charset="0"/>
              </a:rPr>
              <a:t>7%</a:t>
            </a:r>
          </a:p>
        </p:txBody>
      </p:sp>
      <p:sp>
        <p:nvSpPr>
          <p:cNvPr id="185" name="Isosceles Triangle 184">
            <a:extLst>
              <a:ext uri="{FF2B5EF4-FFF2-40B4-BE49-F238E27FC236}">
                <a16:creationId xmlns:a16="http://schemas.microsoft.com/office/drawing/2014/main" id="{692FA3DE-A5FC-4712-84BB-CBAB0DE02725}"/>
              </a:ext>
            </a:extLst>
          </p:cNvPr>
          <p:cNvSpPr/>
          <p:nvPr/>
        </p:nvSpPr>
        <p:spPr bwMode="auto">
          <a:xfrm flipV="1">
            <a:off x="2234493" y="5673781"/>
            <a:ext cx="159382" cy="95629"/>
          </a:xfrm>
          <a:prstGeom prst="triangle">
            <a:avLst/>
          </a:prstGeom>
          <a:solidFill>
            <a:schemeClr val="bg1">
              <a:lumMod val="5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89" name="Oval 188">
            <a:extLst>
              <a:ext uri="{FF2B5EF4-FFF2-40B4-BE49-F238E27FC236}">
                <a16:creationId xmlns:a16="http://schemas.microsoft.com/office/drawing/2014/main" id="{789C1C42-EECA-4FCA-A256-7DB0A63A9FF7}"/>
              </a:ext>
            </a:extLst>
          </p:cNvPr>
          <p:cNvSpPr/>
          <p:nvPr/>
        </p:nvSpPr>
        <p:spPr bwMode="auto">
          <a:xfrm>
            <a:off x="3110151" y="5325450"/>
            <a:ext cx="435179" cy="417647"/>
          </a:xfrm>
          <a:prstGeom prst="ellipse">
            <a:avLst/>
          </a:prstGeom>
          <a:solidFill>
            <a:schemeClr val="bg1"/>
          </a:solidFill>
          <a:ln w="38100">
            <a:solidFill>
              <a:schemeClr val="tx2">
                <a:lumMod val="7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190" name="Isosceles Triangle 189">
            <a:extLst>
              <a:ext uri="{FF2B5EF4-FFF2-40B4-BE49-F238E27FC236}">
                <a16:creationId xmlns:a16="http://schemas.microsoft.com/office/drawing/2014/main" id="{7E2219D0-94FD-465A-AEC2-9B745D46AF61}"/>
              </a:ext>
            </a:extLst>
          </p:cNvPr>
          <p:cNvSpPr/>
          <p:nvPr/>
        </p:nvSpPr>
        <p:spPr bwMode="auto">
          <a:xfrm flipV="1">
            <a:off x="3211154" y="5734177"/>
            <a:ext cx="200012" cy="120007"/>
          </a:xfrm>
          <a:prstGeom prst="triangle">
            <a:avLst/>
          </a:prstGeom>
          <a:solidFill>
            <a:schemeClr val="tx2">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91" name="Oval 190">
            <a:extLst>
              <a:ext uri="{FF2B5EF4-FFF2-40B4-BE49-F238E27FC236}">
                <a16:creationId xmlns:a16="http://schemas.microsoft.com/office/drawing/2014/main" id="{592EA841-9C85-4668-B7DF-449DAE62364D}"/>
              </a:ext>
            </a:extLst>
          </p:cNvPr>
          <p:cNvSpPr/>
          <p:nvPr/>
        </p:nvSpPr>
        <p:spPr bwMode="auto">
          <a:xfrm>
            <a:off x="1578481" y="5417102"/>
            <a:ext cx="370703" cy="340234"/>
          </a:xfrm>
          <a:prstGeom prst="ellipse">
            <a:avLst/>
          </a:prstGeom>
          <a:solidFill>
            <a:schemeClr val="bg1"/>
          </a:solidFill>
          <a:ln w="38100">
            <a:solidFill>
              <a:schemeClr val="accent6">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192" name="TextBox 191">
            <a:extLst>
              <a:ext uri="{FF2B5EF4-FFF2-40B4-BE49-F238E27FC236}">
                <a16:creationId xmlns:a16="http://schemas.microsoft.com/office/drawing/2014/main" id="{2EA86C29-5900-449D-A164-6651C18D0679}"/>
              </a:ext>
            </a:extLst>
          </p:cNvPr>
          <p:cNvSpPr txBox="1"/>
          <p:nvPr/>
        </p:nvSpPr>
        <p:spPr>
          <a:xfrm>
            <a:off x="1538327" y="5445941"/>
            <a:ext cx="478614" cy="261610"/>
          </a:xfrm>
          <a:prstGeom prst="rect">
            <a:avLst/>
          </a:prstGeom>
          <a:noFill/>
        </p:spPr>
        <p:txBody>
          <a:bodyPr wrap="square" rtlCol="0">
            <a:spAutoFit/>
          </a:bodyPr>
          <a:lstStyle>
            <a:defPPr>
              <a:defRPr lang="en-US"/>
            </a:defPPr>
            <a:lvl1pPr algn="ctr">
              <a:spcBef>
                <a:spcPts val="200"/>
              </a:spcBef>
              <a:defRPr sz="1400" b="1"/>
            </a:lvl1pPr>
          </a:lstStyle>
          <a:p>
            <a:r>
              <a:rPr lang="en-US" sz="1100">
                <a:latin typeface="Arial" panose="020B0604020202020204" pitchFamily="34" charset="0"/>
                <a:cs typeface="Arial" panose="020B0604020202020204" pitchFamily="34" charset="0"/>
              </a:rPr>
              <a:t>10%</a:t>
            </a:r>
          </a:p>
        </p:txBody>
      </p:sp>
      <p:sp>
        <p:nvSpPr>
          <p:cNvPr id="193" name="Isosceles Triangle 192">
            <a:extLst>
              <a:ext uri="{FF2B5EF4-FFF2-40B4-BE49-F238E27FC236}">
                <a16:creationId xmlns:a16="http://schemas.microsoft.com/office/drawing/2014/main" id="{FE9DD7DA-4F4F-4CAE-A68E-9E75A17A1E1A}"/>
              </a:ext>
            </a:extLst>
          </p:cNvPr>
          <p:cNvSpPr/>
          <p:nvPr/>
        </p:nvSpPr>
        <p:spPr bwMode="auto">
          <a:xfrm flipV="1">
            <a:off x="1708904" y="5745644"/>
            <a:ext cx="159382" cy="95629"/>
          </a:xfrm>
          <a:prstGeom prst="triangle">
            <a:avLst/>
          </a:prstGeom>
          <a:solidFill>
            <a:schemeClr val="accent6">
              <a:lumMod val="5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94" name="Oval 193">
            <a:extLst>
              <a:ext uri="{FF2B5EF4-FFF2-40B4-BE49-F238E27FC236}">
                <a16:creationId xmlns:a16="http://schemas.microsoft.com/office/drawing/2014/main" id="{2DB7C526-9D70-4707-A28C-8FF3DCA3B3E8}"/>
              </a:ext>
            </a:extLst>
          </p:cNvPr>
          <p:cNvSpPr/>
          <p:nvPr/>
        </p:nvSpPr>
        <p:spPr bwMode="auto">
          <a:xfrm>
            <a:off x="2609794" y="5440766"/>
            <a:ext cx="363984" cy="364728"/>
          </a:xfrm>
          <a:prstGeom prst="ellipse">
            <a:avLst/>
          </a:prstGeom>
          <a:solidFill>
            <a:schemeClr val="bg1"/>
          </a:solidFill>
          <a:ln w="38100">
            <a:solidFill>
              <a:schemeClr val="accent5">
                <a:lumMod val="7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195" name="Isosceles Triangle 194">
            <a:extLst>
              <a:ext uri="{FF2B5EF4-FFF2-40B4-BE49-F238E27FC236}">
                <a16:creationId xmlns:a16="http://schemas.microsoft.com/office/drawing/2014/main" id="{44F8122F-0901-42F2-A453-52535E7C3ECD}"/>
              </a:ext>
            </a:extLst>
          </p:cNvPr>
          <p:cNvSpPr/>
          <p:nvPr/>
        </p:nvSpPr>
        <p:spPr bwMode="auto">
          <a:xfrm flipV="1">
            <a:off x="2722011" y="5801862"/>
            <a:ext cx="159382" cy="95629"/>
          </a:xfrm>
          <a:prstGeom prst="triangle">
            <a:avLst/>
          </a:prstGeom>
          <a:solidFill>
            <a:schemeClr val="accent5">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200" name="TextBox 199">
            <a:extLst>
              <a:ext uri="{FF2B5EF4-FFF2-40B4-BE49-F238E27FC236}">
                <a16:creationId xmlns:a16="http://schemas.microsoft.com/office/drawing/2014/main" id="{A8A01284-3712-4441-BD80-B82E2B73424E}"/>
              </a:ext>
            </a:extLst>
          </p:cNvPr>
          <p:cNvSpPr txBox="1"/>
          <p:nvPr/>
        </p:nvSpPr>
        <p:spPr>
          <a:xfrm>
            <a:off x="2531899" y="5473436"/>
            <a:ext cx="549635" cy="261610"/>
          </a:xfrm>
          <a:prstGeom prst="rect">
            <a:avLst/>
          </a:prstGeom>
          <a:noFill/>
        </p:spPr>
        <p:txBody>
          <a:bodyPr wrap="square" rtlCol="0">
            <a:spAutoFit/>
          </a:bodyPr>
          <a:lstStyle>
            <a:defPPr>
              <a:defRPr lang="en-US"/>
            </a:defPPr>
            <a:lvl1pPr algn="ctr">
              <a:spcBef>
                <a:spcPts val="200"/>
              </a:spcBef>
              <a:defRPr sz="1400" b="1"/>
            </a:lvl1pPr>
          </a:lstStyle>
          <a:p>
            <a:r>
              <a:rPr lang="en-US" sz="1100">
                <a:latin typeface="Arial" panose="020B0604020202020204" pitchFamily="34" charset="0"/>
                <a:cs typeface="Arial" panose="020B0604020202020204" pitchFamily="34" charset="0"/>
              </a:rPr>
              <a:t>2%</a:t>
            </a:r>
          </a:p>
        </p:txBody>
      </p:sp>
      <p:sp>
        <p:nvSpPr>
          <p:cNvPr id="209" name="TextBox 208">
            <a:extLst>
              <a:ext uri="{FF2B5EF4-FFF2-40B4-BE49-F238E27FC236}">
                <a16:creationId xmlns:a16="http://schemas.microsoft.com/office/drawing/2014/main" id="{28D1F941-1786-4E72-961F-2FB4F5E3B8FB}"/>
              </a:ext>
            </a:extLst>
          </p:cNvPr>
          <p:cNvSpPr txBox="1"/>
          <p:nvPr/>
        </p:nvSpPr>
        <p:spPr>
          <a:xfrm>
            <a:off x="2942866" y="5412923"/>
            <a:ext cx="759147" cy="261610"/>
          </a:xfrm>
          <a:prstGeom prst="rect">
            <a:avLst/>
          </a:prstGeom>
          <a:noFill/>
        </p:spPr>
        <p:txBody>
          <a:bodyPr wrap="square" rtlCol="0">
            <a:spAutoFit/>
          </a:bodyPr>
          <a:lstStyle/>
          <a:p>
            <a:pPr algn="ctr">
              <a:spcBef>
                <a:spcPts val="200"/>
              </a:spcBef>
            </a:pPr>
            <a:r>
              <a:rPr lang="en-US" sz="1100" b="1">
                <a:latin typeface="Arial" panose="020B0604020202020204" pitchFamily="34" charset="0"/>
                <a:cs typeface="Arial" panose="020B0604020202020204" pitchFamily="34" charset="0"/>
              </a:rPr>
              <a:t>&lt;1%</a:t>
            </a:r>
          </a:p>
        </p:txBody>
      </p:sp>
      <p:sp>
        <p:nvSpPr>
          <p:cNvPr id="210" name="TextBox 209">
            <a:extLst>
              <a:ext uri="{FF2B5EF4-FFF2-40B4-BE49-F238E27FC236}">
                <a16:creationId xmlns:a16="http://schemas.microsoft.com/office/drawing/2014/main" id="{9D2D729B-82BA-4580-83E7-17D3B6BA7196}"/>
              </a:ext>
            </a:extLst>
          </p:cNvPr>
          <p:cNvSpPr txBox="1"/>
          <p:nvPr/>
        </p:nvSpPr>
        <p:spPr>
          <a:xfrm>
            <a:off x="834484" y="6265595"/>
            <a:ext cx="731521" cy="215444"/>
          </a:xfrm>
          <a:prstGeom prst="rect">
            <a:avLst/>
          </a:prstGeom>
          <a:noFill/>
        </p:spPr>
        <p:txBody>
          <a:bodyPr wrap="square" rtlCol="0">
            <a:spAutoFit/>
          </a:bodyPr>
          <a:lstStyle/>
          <a:p>
            <a:pPr algn="ctr">
              <a:spcBef>
                <a:spcPts val="200"/>
              </a:spcBef>
            </a:pPr>
            <a:r>
              <a:rPr lang="en-US" sz="800" b="1">
                <a:latin typeface="Arial Narrow" panose="020B0606020202030204" pitchFamily="34" charset="0"/>
                <a:cs typeface="Arial" panose="020B0604020202020204" pitchFamily="34" charset="0"/>
              </a:rPr>
              <a:t>Cohort B</a:t>
            </a:r>
          </a:p>
        </p:txBody>
      </p:sp>
      <p:sp>
        <p:nvSpPr>
          <p:cNvPr id="211" name="Oval 210">
            <a:extLst>
              <a:ext uri="{FF2B5EF4-FFF2-40B4-BE49-F238E27FC236}">
                <a16:creationId xmlns:a16="http://schemas.microsoft.com/office/drawing/2014/main" id="{21A10E86-1AD7-4F20-945E-D0D870F2D3E4}"/>
              </a:ext>
            </a:extLst>
          </p:cNvPr>
          <p:cNvSpPr/>
          <p:nvPr/>
        </p:nvSpPr>
        <p:spPr bwMode="auto">
          <a:xfrm>
            <a:off x="1011589" y="5367908"/>
            <a:ext cx="365772" cy="365772"/>
          </a:xfrm>
          <a:prstGeom prst="ellipse">
            <a:avLst/>
          </a:prstGeom>
          <a:solidFill>
            <a:schemeClr val="bg1"/>
          </a:solidFill>
          <a:ln w="38100">
            <a:solidFill>
              <a:schemeClr val="accent6">
                <a:lumMod val="40000"/>
                <a:lumOff val="6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700">
              <a:solidFill>
                <a:schemeClr val="tx1"/>
              </a:solidFill>
              <a:latin typeface="Arial" charset="0"/>
            </a:endParaRPr>
          </a:p>
        </p:txBody>
      </p:sp>
      <p:sp>
        <p:nvSpPr>
          <p:cNvPr id="212" name="TextBox 211">
            <a:extLst>
              <a:ext uri="{FF2B5EF4-FFF2-40B4-BE49-F238E27FC236}">
                <a16:creationId xmlns:a16="http://schemas.microsoft.com/office/drawing/2014/main" id="{34F53198-8668-4AD5-8410-DB42E38F218A}"/>
              </a:ext>
            </a:extLst>
          </p:cNvPr>
          <p:cNvSpPr txBox="1"/>
          <p:nvPr/>
        </p:nvSpPr>
        <p:spPr>
          <a:xfrm>
            <a:off x="935669" y="5410091"/>
            <a:ext cx="549635" cy="261610"/>
          </a:xfrm>
          <a:prstGeom prst="rect">
            <a:avLst/>
          </a:prstGeom>
          <a:noFill/>
        </p:spPr>
        <p:txBody>
          <a:bodyPr wrap="square" rtlCol="0">
            <a:spAutoFit/>
          </a:bodyPr>
          <a:lstStyle/>
          <a:p>
            <a:pPr algn="ctr">
              <a:spcBef>
                <a:spcPts val="200"/>
              </a:spcBef>
            </a:pPr>
            <a:r>
              <a:rPr lang="en-US" sz="1100" b="1">
                <a:latin typeface="Arial" panose="020B0604020202020204" pitchFamily="34" charset="0"/>
                <a:cs typeface="Arial" panose="020B0604020202020204" pitchFamily="34" charset="0"/>
              </a:rPr>
              <a:t>17%</a:t>
            </a:r>
          </a:p>
        </p:txBody>
      </p:sp>
      <p:sp>
        <p:nvSpPr>
          <p:cNvPr id="213" name="TextBox 212">
            <a:extLst>
              <a:ext uri="{FF2B5EF4-FFF2-40B4-BE49-F238E27FC236}">
                <a16:creationId xmlns:a16="http://schemas.microsoft.com/office/drawing/2014/main" id="{D30CF382-CF16-4ADB-8BCA-38DE24B8A136}"/>
              </a:ext>
            </a:extLst>
          </p:cNvPr>
          <p:cNvSpPr txBox="1"/>
          <p:nvPr/>
        </p:nvSpPr>
        <p:spPr>
          <a:xfrm>
            <a:off x="332978" y="6262227"/>
            <a:ext cx="731521" cy="215444"/>
          </a:xfrm>
          <a:prstGeom prst="rect">
            <a:avLst/>
          </a:prstGeom>
          <a:noFill/>
        </p:spPr>
        <p:txBody>
          <a:bodyPr wrap="square" rtlCol="0">
            <a:spAutoFit/>
          </a:bodyPr>
          <a:lstStyle/>
          <a:p>
            <a:pPr algn="ctr">
              <a:spcBef>
                <a:spcPts val="200"/>
              </a:spcBef>
            </a:pPr>
            <a:r>
              <a:rPr lang="en-US" sz="800" b="1">
                <a:latin typeface="Arial Narrow" panose="020B0606020202030204" pitchFamily="34" charset="0"/>
                <a:cs typeface="Arial" panose="020B0604020202020204" pitchFamily="34" charset="0"/>
              </a:rPr>
              <a:t>Cohort A</a:t>
            </a:r>
          </a:p>
        </p:txBody>
      </p:sp>
      <p:sp>
        <p:nvSpPr>
          <p:cNvPr id="214" name="TextBox 213">
            <a:extLst>
              <a:ext uri="{FF2B5EF4-FFF2-40B4-BE49-F238E27FC236}">
                <a16:creationId xmlns:a16="http://schemas.microsoft.com/office/drawing/2014/main" id="{A585B41D-B70F-4D60-8AEF-6E9CA8E79524}"/>
              </a:ext>
            </a:extLst>
          </p:cNvPr>
          <p:cNvSpPr txBox="1"/>
          <p:nvPr/>
        </p:nvSpPr>
        <p:spPr>
          <a:xfrm>
            <a:off x="1397904" y="6266177"/>
            <a:ext cx="731521" cy="215444"/>
          </a:xfrm>
          <a:prstGeom prst="rect">
            <a:avLst/>
          </a:prstGeom>
          <a:noFill/>
        </p:spPr>
        <p:txBody>
          <a:bodyPr wrap="square" rtlCol="0">
            <a:spAutoFit/>
          </a:bodyPr>
          <a:lstStyle/>
          <a:p>
            <a:pPr algn="ctr">
              <a:spcBef>
                <a:spcPts val="200"/>
              </a:spcBef>
            </a:pPr>
            <a:r>
              <a:rPr lang="en-US" sz="800" b="1">
                <a:latin typeface="Arial Narrow" panose="020B0606020202030204" pitchFamily="34" charset="0"/>
                <a:cs typeface="Arial" panose="020B0604020202020204" pitchFamily="34" charset="0"/>
              </a:rPr>
              <a:t>Cohort C</a:t>
            </a:r>
          </a:p>
        </p:txBody>
      </p:sp>
      <p:sp>
        <p:nvSpPr>
          <p:cNvPr id="215" name="TextBox 214">
            <a:extLst>
              <a:ext uri="{FF2B5EF4-FFF2-40B4-BE49-F238E27FC236}">
                <a16:creationId xmlns:a16="http://schemas.microsoft.com/office/drawing/2014/main" id="{A53CFED4-7626-432E-B352-67ABCB1FA00A}"/>
              </a:ext>
            </a:extLst>
          </p:cNvPr>
          <p:cNvSpPr txBox="1"/>
          <p:nvPr/>
        </p:nvSpPr>
        <p:spPr>
          <a:xfrm>
            <a:off x="1989631" y="6263081"/>
            <a:ext cx="731521" cy="215444"/>
          </a:xfrm>
          <a:prstGeom prst="rect">
            <a:avLst/>
          </a:prstGeom>
          <a:noFill/>
        </p:spPr>
        <p:txBody>
          <a:bodyPr wrap="square" rtlCol="0">
            <a:spAutoFit/>
          </a:bodyPr>
          <a:lstStyle/>
          <a:p>
            <a:pPr algn="ctr">
              <a:spcBef>
                <a:spcPts val="200"/>
              </a:spcBef>
            </a:pPr>
            <a:r>
              <a:rPr lang="en-US" sz="800" b="1">
                <a:latin typeface="Arial Narrow" panose="020B0606020202030204" pitchFamily="34" charset="0"/>
                <a:cs typeface="Arial" panose="020B0604020202020204" pitchFamily="34" charset="0"/>
              </a:rPr>
              <a:t>Cohort D</a:t>
            </a:r>
          </a:p>
        </p:txBody>
      </p:sp>
      <p:sp>
        <p:nvSpPr>
          <p:cNvPr id="216" name="TextBox 215">
            <a:extLst>
              <a:ext uri="{FF2B5EF4-FFF2-40B4-BE49-F238E27FC236}">
                <a16:creationId xmlns:a16="http://schemas.microsoft.com/office/drawing/2014/main" id="{284CE78A-E2FE-414E-8CA5-A0E92B2B49B5}"/>
              </a:ext>
            </a:extLst>
          </p:cNvPr>
          <p:cNvSpPr txBox="1"/>
          <p:nvPr/>
        </p:nvSpPr>
        <p:spPr>
          <a:xfrm>
            <a:off x="2450436" y="6265725"/>
            <a:ext cx="731521" cy="215444"/>
          </a:xfrm>
          <a:prstGeom prst="rect">
            <a:avLst/>
          </a:prstGeom>
          <a:noFill/>
        </p:spPr>
        <p:txBody>
          <a:bodyPr wrap="square" rtlCol="0">
            <a:spAutoFit/>
          </a:bodyPr>
          <a:lstStyle/>
          <a:p>
            <a:pPr algn="ctr">
              <a:spcBef>
                <a:spcPts val="200"/>
              </a:spcBef>
            </a:pPr>
            <a:r>
              <a:rPr lang="en-US" sz="800" b="1">
                <a:latin typeface="Arial Narrow" panose="020B0606020202030204" pitchFamily="34" charset="0"/>
                <a:cs typeface="Arial" panose="020B0604020202020204" pitchFamily="34" charset="0"/>
              </a:rPr>
              <a:t>Cohort E</a:t>
            </a:r>
          </a:p>
        </p:txBody>
      </p:sp>
      <p:sp>
        <p:nvSpPr>
          <p:cNvPr id="217" name="TextBox 216">
            <a:extLst>
              <a:ext uri="{FF2B5EF4-FFF2-40B4-BE49-F238E27FC236}">
                <a16:creationId xmlns:a16="http://schemas.microsoft.com/office/drawing/2014/main" id="{608EDE55-C2BC-4623-AB5E-8058733C603E}"/>
              </a:ext>
            </a:extLst>
          </p:cNvPr>
          <p:cNvSpPr txBox="1"/>
          <p:nvPr/>
        </p:nvSpPr>
        <p:spPr>
          <a:xfrm>
            <a:off x="2930288" y="6262911"/>
            <a:ext cx="731521" cy="215444"/>
          </a:xfrm>
          <a:prstGeom prst="rect">
            <a:avLst/>
          </a:prstGeom>
          <a:noFill/>
        </p:spPr>
        <p:txBody>
          <a:bodyPr wrap="square" rtlCol="0">
            <a:spAutoFit/>
          </a:bodyPr>
          <a:lstStyle/>
          <a:p>
            <a:pPr algn="ctr">
              <a:spcBef>
                <a:spcPts val="200"/>
              </a:spcBef>
            </a:pPr>
            <a:r>
              <a:rPr lang="en-US" sz="800" b="1">
                <a:latin typeface="Arial Narrow" panose="020B0606020202030204" pitchFamily="34" charset="0"/>
                <a:cs typeface="Arial" panose="020B0604020202020204" pitchFamily="34" charset="0"/>
              </a:rPr>
              <a:t>Cohort F</a:t>
            </a:r>
          </a:p>
        </p:txBody>
      </p:sp>
      <p:pic>
        <p:nvPicPr>
          <p:cNvPr id="218" name="Graphic 217" descr="Modern architecture outline">
            <a:extLst>
              <a:ext uri="{FF2B5EF4-FFF2-40B4-BE49-F238E27FC236}">
                <a16:creationId xmlns:a16="http://schemas.microsoft.com/office/drawing/2014/main" id="{705846D5-4A9D-4DE3-9416-E5133A547EC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77646" y="5775366"/>
            <a:ext cx="598019" cy="598019"/>
          </a:xfrm>
          <a:prstGeom prst="rect">
            <a:avLst/>
          </a:prstGeom>
        </p:spPr>
      </p:pic>
      <p:pic>
        <p:nvPicPr>
          <p:cNvPr id="219" name="Graphic 218" descr="Building outline">
            <a:extLst>
              <a:ext uri="{FF2B5EF4-FFF2-40B4-BE49-F238E27FC236}">
                <a16:creationId xmlns:a16="http://schemas.microsoft.com/office/drawing/2014/main" id="{2E0B5861-2A69-4ACF-8E8A-2E611781C8F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058224" y="5776556"/>
            <a:ext cx="528042" cy="528042"/>
          </a:xfrm>
          <a:prstGeom prst="rect">
            <a:avLst/>
          </a:prstGeom>
        </p:spPr>
      </p:pic>
      <p:pic>
        <p:nvPicPr>
          <p:cNvPr id="221" name="Graphic 220" descr="City outline">
            <a:extLst>
              <a:ext uri="{FF2B5EF4-FFF2-40B4-BE49-F238E27FC236}">
                <a16:creationId xmlns:a16="http://schemas.microsoft.com/office/drawing/2014/main" id="{58459FF1-0655-45EB-A264-7F604E7A4C4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3052473" y="5795559"/>
            <a:ext cx="558100" cy="558100"/>
          </a:xfrm>
          <a:prstGeom prst="rect">
            <a:avLst/>
          </a:prstGeom>
        </p:spPr>
      </p:pic>
      <p:grpSp>
        <p:nvGrpSpPr>
          <p:cNvPr id="119" name="Group 118">
            <a:extLst>
              <a:ext uri="{FF2B5EF4-FFF2-40B4-BE49-F238E27FC236}">
                <a16:creationId xmlns:a16="http://schemas.microsoft.com/office/drawing/2014/main" id="{4262FD90-6B8E-44D6-80F2-DA792C7AC8D6}"/>
              </a:ext>
            </a:extLst>
          </p:cNvPr>
          <p:cNvGrpSpPr/>
          <p:nvPr/>
        </p:nvGrpSpPr>
        <p:grpSpPr>
          <a:xfrm>
            <a:off x="3846915" y="3189241"/>
            <a:ext cx="3847331" cy="305581"/>
            <a:chOff x="2286001" y="6324600"/>
            <a:chExt cx="3847331" cy="305581"/>
          </a:xfrm>
        </p:grpSpPr>
        <p:sp>
          <p:nvSpPr>
            <p:cNvPr id="120" name="Rectangle 119">
              <a:extLst>
                <a:ext uri="{FF2B5EF4-FFF2-40B4-BE49-F238E27FC236}">
                  <a16:creationId xmlns:a16="http://schemas.microsoft.com/office/drawing/2014/main" id="{F2E1FCE6-5B71-4219-A933-2A4B12CADE5B}"/>
                </a:ext>
              </a:extLst>
            </p:cNvPr>
            <p:cNvSpPr/>
            <p:nvPr/>
          </p:nvSpPr>
          <p:spPr>
            <a:xfrm>
              <a:off x="2286001" y="6324600"/>
              <a:ext cx="3705349" cy="305581"/>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rgbClr val="FFFFFF"/>
                </a:solidFill>
                <a:latin typeface="Arial" panose="020B0604020202020204" pitchFamily="34" charset="0"/>
                <a:cs typeface="Arial" panose="020B0604020202020204" pitchFamily="34" charset="0"/>
              </a:endParaRPr>
            </a:p>
          </p:txBody>
        </p:sp>
        <p:grpSp>
          <p:nvGrpSpPr>
            <p:cNvPr id="121" name="Group 120">
              <a:extLst>
                <a:ext uri="{FF2B5EF4-FFF2-40B4-BE49-F238E27FC236}">
                  <a16:creationId xmlns:a16="http://schemas.microsoft.com/office/drawing/2014/main" id="{8FBD0B45-6607-4D4C-A67F-5754CF5BED66}"/>
                </a:ext>
              </a:extLst>
            </p:cNvPr>
            <p:cNvGrpSpPr/>
            <p:nvPr/>
          </p:nvGrpSpPr>
          <p:grpSpPr>
            <a:xfrm>
              <a:off x="2358110" y="6330774"/>
              <a:ext cx="1243108" cy="293232"/>
              <a:chOff x="2358110" y="6330774"/>
              <a:chExt cx="1243108" cy="293232"/>
            </a:xfrm>
          </p:grpSpPr>
          <p:sp>
            <p:nvSpPr>
              <p:cNvPr id="137" name="Rectangle 136">
                <a:extLst>
                  <a:ext uri="{FF2B5EF4-FFF2-40B4-BE49-F238E27FC236}">
                    <a16:creationId xmlns:a16="http://schemas.microsoft.com/office/drawing/2014/main" id="{3F670589-58B2-42E8-9090-D82D261D3DD0}"/>
                  </a:ext>
                </a:extLst>
              </p:cNvPr>
              <p:cNvSpPr/>
              <p:nvPr/>
            </p:nvSpPr>
            <p:spPr>
              <a:xfrm>
                <a:off x="2510911" y="6330774"/>
                <a:ext cx="1090307"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Address</a:t>
                </a:r>
                <a:r>
                  <a:rPr lang="en-US" sz="700">
                    <a:solidFill>
                      <a:srgbClr val="000000"/>
                    </a:solidFill>
                    <a:latin typeface="Arial" panose="020B0604020202020204" pitchFamily="34" charset="0"/>
                    <a:cs typeface="Arial" panose="020B0604020202020204" pitchFamily="34" charset="0"/>
                  </a:rPr>
                  <a:t> (0.0 – 2.49)</a:t>
                </a:r>
              </a:p>
            </p:txBody>
          </p:sp>
          <p:sp>
            <p:nvSpPr>
              <p:cNvPr id="138" name="Oval 137">
                <a:extLst>
                  <a:ext uri="{FF2B5EF4-FFF2-40B4-BE49-F238E27FC236}">
                    <a16:creationId xmlns:a16="http://schemas.microsoft.com/office/drawing/2014/main" id="{C9E4664C-4E76-41E2-88C8-FDB36EBA283E}"/>
                  </a:ext>
                </a:extLst>
              </p:cNvPr>
              <p:cNvSpPr/>
              <p:nvPr/>
            </p:nvSpPr>
            <p:spPr bwMode="auto">
              <a:xfrm>
                <a:off x="2358110" y="6383722"/>
                <a:ext cx="201168" cy="201168"/>
              </a:xfrm>
              <a:prstGeom prst="ellipse">
                <a:avLst/>
              </a:prstGeom>
              <a:solidFill>
                <a:srgbClr val="DA7C3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125" name="Group 124">
              <a:extLst>
                <a:ext uri="{FF2B5EF4-FFF2-40B4-BE49-F238E27FC236}">
                  <a16:creationId xmlns:a16="http://schemas.microsoft.com/office/drawing/2014/main" id="{02FCD6E5-6C7E-4304-A3DE-8AAC6244BFB3}"/>
                </a:ext>
              </a:extLst>
            </p:cNvPr>
            <p:cNvGrpSpPr/>
            <p:nvPr/>
          </p:nvGrpSpPr>
          <p:grpSpPr>
            <a:xfrm>
              <a:off x="3654882" y="6330774"/>
              <a:ext cx="1279257" cy="293232"/>
              <a:chOff x="3543445" y="6330774"/>
              <a:chExt cx="1279257" cy="293232"/>
            </a:xfrm>
          </p:grpSpPr>
          <p:sp>
            <p:nvSpPr>
              <p:cNvPr id="129" name="Rectangle 128">
                <a:extLst>
                  <a:ext uri="{FF2B5EF4-FFF2-40B4-BE49-F238E27FC236}">
                    <a16:creationId xmlns:a16="http://schemas.microsoft.com/office/drawing/2014/main" id="{BBA78FED-442F-42C2-B9A4-A0DCE8AA9C1A}"/>
                  </a:ext>
                </a:extLst>
              </p:cNvPr>
              <p:cNvSpPr/>
              <p:nvPr/>
            </p:nvSpPr>
            <p:spPr>
              <a:xfrm>
                <a:off x="3724803" y="6330774"/>
                <a:ext cx="109789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Monitor </a:t>
                </a:r>
                <a:r>
                  <a:rPr lang="en-US" sz="700">
                    <a:solidFill>
                      <a:srgbClr val="000000"/>
                    </a:solidFill>
                    <a:latin typeface="Arial" panose="020B0604020202020204" pitchFamily="34" charset="0"/>
                    <a:cs typeface="Arial" panose="020B0604020202020204" pitchFamily="34" charset="0"/>
                  </a:rPr>
                  <a:t>(2.5 – 3.99)</a:t>
                </a:r>
              </a:p>
            </p:txBody>
          </p:sp>
          <p:sp>
            <p:nvSpPr>
              <p:cNvPr id="130" name="Oval 129">
                <a:extLst>
                  <a:ext uri="{FF2B5EF4-FFF2-40B4-BE49-F238E27FC236}">
                    <a16:creationId xmlns:a16="http://schemas.microsoft.com/office/drawing/2014/main" id="{37516290-55C9-4037-84A2-082C0923DBE4}"/>
                  </a:ext>
                </a:extLst>
              </p:cNvPr>
              <p:cNvSpPr/>
              <p:nvPr/>
            </p:nvSpPr>
            <p:spPr bwMode="auto">
              <a:xfrm>
                <a:off x="3543445" y="6383722"/>
                <a:ext cx="201168" cy="201168"/>
              </a:xfrm>
              <a:prstGeom prst="ellipse">
                <a:avLst/>
              </a:prstGeom>
              <a:solidFill>
                <a:srgbClr val="FFDB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nvGrpSpPr>
            <p:cNvPr id="126" name="Group 125">
              <a:extLst>
                <a:ext uri="{FF2B5EF4-FFF2-40B4-BE49-F238E27FC236}">
                  <a16:creationId xmlns:a16="http://schemas.microsoft.com/office/drawing/2014/main" id="{495B8668-9E4A-4EA0-98E6-7CEFF2019494}"/>
                </a:ext>
              </a:extLst>
            </p:cNvPr>
            <p:cNvGrpSpPr/>
            <p:nvPr/>
          </p:nvGrpSpPr>
          <p:grpSpPr>
            <a:xfrm>
              <a:off x="4950833" y="6330774"/>
              <a:ext cx="1182499" cy="293232"/>
              <a:chOff x="4950833" y="6330774"/>
              <a:chExt cx="1182499" cy="293232"/>
            </a:xfrm>
          </p:grpSpPr>
          <p:sp>
            <p:nvSpPr>
              <p:cNvPr id="127" name="Rectangle 126">
                <a:extLst>
                  <a:ext uri="{FF2B5EF4-FFF2-40B4-BE49-F238E27FC236}">
                    <a16:creationId xmlns:a16="http://schemas.microsoft.com/office/drawing/2014/main" id="{FA44AC95-B22E-47E8-8F7D-5114EB355000}"/>
                  </a:ext>
                </a:extLst>
              </p:cNvPr>
              <p:cNvSpPr/>
              <p:nvPr/>
            </p:nvSpPr>
            <p:spPr>
              <a:xfrm>
                <a:off x="5135943" y="6330774"/>
                <a:ext cx="997389" cy="29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a:solidFill>
                      <a:srgbClr val="000000"/>
                    </a:solidFill>
                    <a:latin typeface="Arial" panose="020B0604020202020204" pitchFamily="34" charset="0"/>
                    <a:cs typeface="Arial" panose="020B0604020202020204" pitchFamily="34" charset="0"/>
                  </a:rPr>
                  <a:t>Ready</a:t>
                </a:r>
                <a:r>
                  <a:rPr lang="en-US" sz="700">
                    <a:solidFill>
                      <a:srgbClr val="000000"/>
                    </a:solidFill>
                    <a:latin typeface="Arial" panose="020B0604020202020204" pitchFamily="34" charset="0"/>
                    <a:cs typeface="Arial" panose="020B0604020202020204" pitchFamily="34" charset="0"/>
                  </a:rPr>
                  <a:t> (4.0 – 5.0)</a:t>
                </a:r>
              </a:p>
            </p:txBody>
          </p:sp>
          <p:sp>
            <p:nvSpPr>
              <p:cNvPr id="128" name="Oval 127">
                <a:extLst>
                  <a:ext uri="{FF2B5EF4-FFF2-40B4-BE49-F238E27FC236}">
                    <a16:creationId xmlns:a16="http://schemas.microsoft.com/office/drawing/2014/main" id="{27598BC2-6353-4E47-9037-A080A4DEEFE8}"/>
                  </a:ext>
                </a:extLst>
              </p:cNvPr>
              <p:cNvSpPr/>
              <p:nvPr/>
            </p:nvSpPr>
            <p:spPr bwMode="auto">
              <a:xfrm>
                <a:off x="4950833" y="6383722"/>
                <a:ext cx="201168" cy="201168"/>
              </a:xfrm>
              <a:prstGeom prst="ellipse">
                <a:avLst/>
              </a:prstGeom>
              <a:solidFill>
                <a:srgbClr val="5BCC3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29814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7C43A6-8087-4B17-B35C-76376D4972A1}"/>
              </a:ext>
            </a:extLst>
          </p:cNvPr>
          <p:cNvSpPr>
            <a:spLocks noGrp="1"/>
          </p:cNvSpPr>
          <p:nvPr>
            <p:ph type="title"/>
          </p:nvPr>
        </p:nvSpPr>
        <p:spPr/>
        <p:txBody>
          <a:bodyPr/>
          <a:lstStyle/>
          <a:p>
            <a:r>
              <a:rPr lang="en-US"/>
              <a:t>Overall Response Cadence </a:t>
            </a:r>
          </a:p>
        </p:txBody>
      </p:sp>
      <p:graphicFrame>
        <p:nvGraphicFramePr>
          <p:cNvPr id="6" name="Chart 5">
            <a:extLst>
              <a:ext uri="{FF2B5EF4-FFF2-40B4-BE49-F238E27FC236}">
                <a16:creationId xmlns:a16="http://schemas.microsoft.com/office/drawing/2014/main" id="{0394139E-0DCB-4580-BBA5-B686D5E15361}"/>
              </a:ext>
            </a:extLst>
          </p:cNvPr>
          <p:cNvGraphicFramePr/>
          <p:nvPr/>
        </p:nvGraphicFramePr>
        <p:xfrm>
          <a:off x="1994170" y="1690688"/>
          <a:ext cx="7942094" cy="475588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2">
            <a:extLst>
              <a:ext uri="{FF2B5EF4-FFF2-40B4-BE49-F238E27FC236}">
                <a16:creationId xmlns:a16="http://schemas.microsoft.com/office/drawing/2014/main" id="{51CEB145-A1A6-42B4-8C31-21BC09F5AF28}"/>
              </a:ext>
            </a:extLst>
          </p:cNvPr>
          <p:cNvSpPr txBox="1">
            <a:spLocks/>
          </p:cNvSpPr>
          <p:nvPr/>
        </p:nvSpPr>
        <p:spPr>
          <a:xfrm>
            <a:off x="914560" y="1437824"/>
            <a:ext cx="10362880" cy="475488"/>
          </a:xfrm>
          <a:prstGeom prst="rect">
            <a:avLst/>
          </a:prstGeom>
        </p:spPr>
        <p:txBody>
          <a:bodyPr/>
          <a:lstStyle>
            <a:lvl1pPr marL="228600" indent="-228600" algn="l" rtl="0" eaLnBrk="0" fontAlgn="base" hangingPunct="0">
              <a:spcBef>
                <a:spcPct val="50000"/>
              </a:spcBef>
              <a:spcAft>
                <a:spcPct val="0"/>
              </a:spcAft>
              <a:buClr>
                <a:srgbClr val="0790EC"/>
              </a:buClr>
              <a:buSzPct val="125000"/>
              <a:buFont typeface="Times" panose="02020603050405020304" pitchFamily="18" charset="0"/>
              <a:buChar char="•"/>
              <a:defRPr sz="2400">
                <a:solidFill>
                  <a:schemeClr val="tx1"/>
                </a:solidFill>
                <a:latin typeface="+mn-lt"/>
                <a:ea typeface="MS PGothic" panose="020B0600070205080204" pitchFamily="34" charset="-128"/>
                <a:cs typeface="ＭＳ Ｐゴシック" pitchFamily="-110" charset="-128"/>
              </a:defRPr>
            </a:lvl1pPr>
            <a:lvl2pPr marL="627063" indent="-284163" algn="l" rtl="0" eaLnBrk="0" fontAlgn="base" hangingPunct="0">
              <a:spcBef>
                <a:spcPct val="50000"/>
              </a:spcBef>
              <a:spcAft>
                <a:spcPct val="0"/>
              </a:spcAft>
              <a:buClr>
                <a:srgbClr val="0790EC"/>
              </a:buClr>
              <a:buSzPct val="130000"/>
              <a:buFont typeface="Times" panose="02020603050405020304" pitchFamily="18" charset="0"/>
              <a:buChar char="–"/>
              <a:defRPr sz="2000">
                <a:solidFill>
                  <a:schemeClr val="tx1"/>
                </a:solidFill>
                <a:latin typeface="+mn-lt"/>
                <a:ea typeface="MS PGothic" panose="020B0600070205080204" pitchFamily="34" charset="-128"/>
                <a:cs typeface="ＭＳ Ｐゴシック" charset="0"/>
              </a:defRPr>
            </a:lvl2pPr>
            <a:lvl3pPr marL="914400" indent="-173038"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3pPr>
            <a:lvl4pPr marL="1262063" indent="-233363"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4pPr>
            <a:lvl5pPr marL="1541463" indent="-165100" algn="l" rtl="0" eaLnBrk="0" fontAlgn="base" hangingPunct="0">
              <a:spcBef>
                <a:spcPct val="50000"/>
              </a:spcBef>
              <a:spcAft>
                <a:spcPct val="0"/>
              </a:spcAft>
              <a:buClr>
                <a:srgbClr val="0790EC"/>
              </a:buClr>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5pPr>
            <a:lvl6pPr marL="19986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24558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29130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33702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pPr marL="0" indent="0">
              <a:buNone/>
            </a:pPr>
            <a:r>
              <a:rPr lang="en-US" sz="1100" i="1" kern="0">
                <a:solidFill>
                  <a:srgbClr val="000000"/>
                </a:solidFill>
                <a:latin typeface="Arial" panose="020B0604020202020204" pitchFamily="34" charset="0"/>
                <a:cs typeface="Arial" panose="020B0604020202020204" pitchFamily="34" charset="0"/>
              </a:rPr>
              <a:t>Change agents sent three emails to agency colleagues inviting and reminding them to complete the assessment by September 30, 2021. </a:t>
            </a:r>
          </a:p>
        </p:txBody>
      </p:sp>
      <p:sp>
        <p:nvSpPr>
          <p:cNvPr id="2" name="TextBox 1">
            <a:extLst>
              <a:ext uri="{FF2B5EF4-FFF2-40B4-BE49-F238E27FC236}">
                <a16:creationId xmlns:a16="http://schemas.microsoft.com/office/drawing/2014/main" id="{FDC690A6-5D4C-40CE-9730-B5E569612A4A}"/>
              </a:ext>
            </a:extLst>
          </p:cNvPr>
          <p:cNvSpPr txBox="1"/>
          <p:nvPr/>
        </p:nvSpPr>
        <p:spPr>
          <a:xfrm>
            <a:off x="10855061" y="5341520"/>
            <a:ext cx="1218693" cy="3693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Assessment reminder email sent</a:t>
            </a:r>
          </a:p>
        </p:txBody>
      </p:sp>
      <p:sp>
        <p:nvSpPr>
          <p:cNvPr id="4" name="Rectangle: Rounded Corners 3">
            <a:extLst>
              <a:ext uri="{FF2B5EF4-FFF2-40B4-BE49-F238E27FC236}">
                <a16:creationId xmlns:a16="http://schemas.microsoft.com/office/drawing/2014/main" id="{FE0BD0D2-1143-42B2-AB1E-F154F11A90CF}"/>
              </a:ext>
            </a:extLst>
          </p:cNvPr>
          <p:cNvSpPr/>
          <p:nvPr/>
        </p:nvSpPr>
        <p:spPr>
          <a:xfrm>
            <a:off x="10619367" y="4788243"/>
            <a:ext cx="1448987" cy="949243"/>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2A87B33-C956-4E9E-85D0-3A4BE3A1BCCD}"/>
              </a:ext>
            </a:extLst>
          </p:cNvPr>
          <p:cNvSpPr/>
          <p:nvPr/>
        </p:nvSpPr>
        <p:spPr>
          <a:xfrm>
            <a:off x="8179690" y="5536095"/>
            <a:ext cx="197223" cy="1767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6831D4-BB7E-41AD-9054-2EBB91A26A4E}"/>
              </a:ext>
            </a:extLst>
          </p:cNvPr>
          <p:cNvSpPr/>
          <p:nvPr/>
        </p:nvSpPr>
        <p:spPr>
          <a:xfrm>
            <a:off x="5843226" y="5536094"/>
            <a:ext cx="197223" cy="1767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8A6591D2-3338-42EB-9642-CCEA2C67FF02}"/>
              </a:ext>
            </a:extLst>
          </p:cNvPr>
          <p:cNvSpPr/>
          <p:nvPr/>
        </p:nvSpPr>
        <p:spPr>
          <a:xfrm>
            <a:off x="3508513" y="5536095"/>
            <a:ext cx="197223" cy="208351"/>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B82DD22B-6902-4E2B-9782-F0D1CDF37DE9}"/>
              </a:ext>
            </a:extLst>
          </p:cNvPr>
          <p:cNvSpPr/>
          <p:nvPr/>
        </p:nvSpPr>
        <p:spPr>
          <a:xfrm>
            <a:off x="10657838" y="4946908"/>
            <a:ext cx="197223" cy="208351"/>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36C3A51-5C88-403B-B246-A158BA95AEEE}"/>
              </a:ext>
            </a:extLst>
          </p:cNvPr>
          <p:cNvSpPr/>
          <p:nvPr/>
        </p:nvSpPr>
        <p:spPr>
          <a:xfrm>
            <a:off x="10657838" y="5359295"/>
            <a:ext cx="197223" cy="1767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4AAFE77-467A-4C46-866F-9E3706560EF1}"/>
              </a:ext>
            </a:extLst>
          </p:cNvPr>
          <p:cNvSpPr txBox="1"/>
          <p:nvPr/>
        </p:nvSpPr>
        <p:spPr>
          <a:xfrm>
            <a:off x="10855060" y="4887945"/>
            <a:ext cx="1218693" cy="3693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Assessment link sent</a:t>
            </a:r>
          </a:p>
        </p:txBody>
      </p:sp>
      <p:sp>
        <p:nvSpPr>
          <p:cNvPr id="21" name="Slide Number Placeholder 7">
            <a:extLst>
              <a:ext uri="{FF2B5EF4-FFF2-40B4-BE49-F238E27FC236}">
                <a16:creationId xmlns:a16="http://schemas.microsoft.com/office/drawing/2014/main" id="{7526A766-5CD1-45F5-B64B-E38CABAE89EE}"/>
              </a:ext>
            </a:extLst>
          </p:cNvPr>
          <p:cNvSpPr>
            <a:spLocks noGrp="1"/>
          </p:cNvSpPr>
          <p:nvPr>
            <p:ph type="sldNum" sz="quarter" idx="12"/>
          </p:nvPr>
        </p:nvSpPr>
        <p:spPr>
          <a:xfrm>
            <a:off x="8610600" y="6555851"/>
            <a:ext cx="2743200" cy="365125"/>
          </a:xfrm>
        </p:spPr>
        <p:txBody>
          <a:bodyPr/>
          <a:lstStyle/>
          <a:p>
            <a:fld id="{C461C2B1-3C3A-47B0-ABA3-58C593760B37}" type="slidenum">
              <a:rPr lang="en-US" smtClean="0">
                <a:latin typeface="Arial" panose="020B0604020202020204" pitchFamily="34" charset="0"/>
                <a:cs typeface="Arial" panose="020B0604020202020204" pitchFamily="34" charset="0"/>
              </a:rPr>
              <a:pPr/>
              <a:t>7</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2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16A605-19FC-4181-BB86-2D262433937C}"/>
              </a:ext>
            </a:extLst>
          </p:cNvPr>
          <p:cNvSpPr/>
          <p:nvPr/>
        </p:nvSpPr>
        <p:spPr>
          <a:xfrm>
            <a:off x="0" y="5522118"/>
            <a:ext cx="12192000" cy="934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7B7509-81BC-4221-AC7C-2B1074FEB31F}"/>
              </a:ext>
            </a:extLst>
          </p:cNvPr>
          <p:cNvSpPr>
            <a:spLocks noGrp="1"/>
          </p:cNvSpPr>
          <p:nvPr>
            <p:ph type="title"/>
          </p:nvPr>
        </p:nvSpPr>
        <p:spPr/>
        <p:txBody>
          <a:bodyPr/>
          <a:lstStyle/>
          <a:p>
            <a:r>
              <a:rPr lang="en-US"/>
              <a:t>Cohorts A &amp; B</a:t>
            </a:r>
          </a:p>
        </p:txBody>
      </p:sp>
      <p:sp>
        <p:nvSpPr>
          <p:cNvPr id="4" name="Rectangle 3">
            <a:extLst>
              <a:ext uri="{FF2B5EF4-FFF2-40B4-BE49-F238E27FC236}">
                <a16:creationId xmlns:a16="http://schemas.microsoft.com/office/drawing/2014/main" id="{28641DFA-426A-4203-9CBA-D5B6604DCF2B}"/>
              </a:ext>
            </a:extLst>
          </p:cNvPr>
          <p:cNvSpPr/>
          <p:nvPr/>
        </p:nvSpPr>
        <p:spPr>
          <a:xfrm>
            <a:off x="1024647" y="2379491"/>
            <a:ext cx="5154567" cy="3785652"/>
          </a:xfrm>
          <a:prstGeom prst="rect">
            <a:avLst/>
          </a:prstGeom>
          <a:ln>
            <a:noFill/>
          </a:ln>
        </p:spPr>
        <p:txBody>
          <a:bodyPr wrap="square" lIns="91440" tIns="45720" rIns="91440" bIns="45720" anchor="t">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Career and Technology Education</a:t>
            </a:r>
            <a:endParaRPr lang="en-US" sz="1600"/>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Commerce Dept.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Corrections Dept.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Environmental Quality Dept.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Health Department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Human Services Department</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Juvenile Affairs Office</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Labor Dept.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Mental Health and Substance Abuse Services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Military Department</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Office of Management and Enterprise Services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Public Safety</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Rehabilitation Services Department</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Transportation Dept.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Wildlife Conservation Dept. </a:t>
            </a:r>
          </a:p>
        </p:txBody>
      </p:sp>
      <p:cxnSp>
        <p:nvCxnSpPr>
          <p:cNvPr id="5" name="Straight Connector 4">
            <a:extLst>
              <a:ext uri="{FF2B5EF4-FFF2-40B4-BE49-F238E27FC236}">
                <a16:creationId xmlns:a16="http://schemas.microsoft.com/office/drawing/2014/main" id="{B3BCA298-0D11-4564-9E13-DCF8E358D272}"/>
              </a:ext>
            </a:extLst>
          </p:cNvPr>
          <p:cNvCxnSpPr/>
          <p:nvPr/>
        </p:nvCxnSpPr>
        <p:spPr>
          <a:xfrm>
            <a:off x="623776" y="2277246"/>
            <a:ext cx="1088136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56CC626-9577-47C4-87D6-4921C06A8006}"/>
              </a:ext>
            </a:extLst>
          </p:cNvPr>
          <p:cNvSpPr txBox="1"/>
          <p:nvPr/>
        </p:nvSpPr>
        <p:spPr>
          <a:xfrm>
            <a:off x="2300957" y="1985015"/>
            <a:ext cx="1489318" cy="461665"/>
          </a:xfrm>
          <a:prstGeom prst="rect">
            <a:avLst/>
          </a:prstGeom>
          <a:solidFill>
            <a:schemeClr val="bg1"/>
          </a:solidFill>
        </p:spPr>
        <p:txBody>
          <a:bodyPr wrap="none" rtlCol="0">
            <a:spAutoFit/>
          </a:bodyPr>
          <a:lstStyle/>
          <a:p>
            <a:r>
              <a:rPr lang="en-US" sz="2400" b="1">
                <a:latin typeface="Arial" panose="020B0604020202020204" pitchFamily="34" charset="0"/>
                <a:cs typeface="Arial" panose="020B0604020202020204" pitchFamily="34" charset="0"/>
              </a:rPr>
              <a:t>Cohort A</a:t>
            </a:r>
          </a:p>
        </p:txBody>
      </p:sp>
      <p:sp>
        <p:nvSpPr>
          <p:cNvPr id="7" name="TextBox 6">
            <a:extLst>
              <a:ext uri="{FF2B5EF4-FFF2-40B4-BE49-F238E27FC236}">
                <a16:creationId xmlns:a16="http://schemas.microsoft.com/office/drawing/2014/main" id="{0D96C44D-807B-4A92-ABA9-7A1817A0883E}"/>
              </a:ext>
            </a:extLst>
          </p:cNvPr>
          <p:cNvSpPr txBox="1"/>
          <p:nvPr/>
        </p:nvSpPr>
        <p:spPr>
          <a:xfrm>
            <a:off x="8435241" y="1985014"/>
            <a:ext cx="1500732" cy="461665"/>
          </a:xfrm>
          <a:prstGeom prst="rect">
            <a:avLst/>
          </a:prstGeom>
          <a:solidFill>
            <a:schemeClr val="bg1"/>
          </a:solidFill>
        </p:spPr>
        <p:txBody>
          <a:bodyPr wrap="none" rtlCol="0">
            <a:spAutoFit/>
          </a:bodyPr>
          <a:lstStyle/>
          <a:p>
            <a:r>
              <a:rPr lang="en-US" sz="2400" b="1">
                <a:latin typeface="Arial" panose="020B0604020202020204" pitchFamily="34" charset="0"/>
                <a:cs typeface="Arial" panose="020B0604020202020204" pitchFamily="34" charset="0"/>
              </a:rPr>
              <a:t>Cohort B</a:t>
            </a:r>
          </a:p>
        </p:txBody>
      </p:sp>
      <p:sp>
        <p:nvSpPr>
          <p:cNvPr id="8" name="Rectangle 7">
            <a:extLst>
              <a:ext uri="{FF2B5EF4-FFF2-40B4-BE49-F238E27FC236}">
                <a16:creationId xmlns:a16="http://schemas.microsoft.com/office/drawing/2014/main" id="{3A17401F-73F6-4829-8A93-0DAF1152C2B8}"/>
              </a:ext>
            </a:extLst>
          </p:cNvPr>
          <p:cNvSpPr/>
          <p:nvPr/>
        </p:nvSpPr>
        <p:spPr>
          <a:xfrm>
            <a:off x="7136203" y="2381308"/>
            <a:ext cx="5055797" cy="3293209"/>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Agriculture Food and Forestry</a:t>
            </a:r>
            <a:endParaRPr lang="en-US" sz="1600"/>
          </a:p>
          <a:p>
            <a:pPr marL="285750" indent="-285750">
              <a:buFont typeface="Arial"/>
              <a:buChar char="•"/>
            </a:pPr>
            <a:r>
              <a:rPr lang="en-US" sz="1600">
                <a:latin typeface="Arial" panose="020B0604020202020204" pitchFamily="34" charset="0"/>
                <a:cs typeface="Arial" panose="020B0604020202020204" pitchFamily="34" charset="0"/>
              </a:rPr>
              <a:t>Bureau of Investigation</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Bureau of Narcotics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Corporation Commission</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Educational Quality and Accountability Office</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Educational Television Authority</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Employment Security Commission</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Health Care Authority</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Historical Society</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Indigent Defense System</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Public Employees Retirement System</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Tax Commission</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Tourism and Recreation </a:t>
            </a:r>
          </a:p>
        </p:txBody>
      </p:sp>
      <p:cxnSp>
        <p:nvCxnSpPr>
          <p:cNvPr id="10" name="Straight Connector 9">
            <a:extLst>
              <a:ext uri="{FF2B5EF4-FFF2-40B4-BE49-F238E27FC236}">
                <a16:creationId xmlns:a16="http://schemas.microsoft.com/office/drawing/2014/main" id="{D46FD594-3D55-49B3-BD78-2480EDA4B0B1}"/>
              </a:ext>
            </a:extLst>
          </p:cNvPr>
          <p:cNvCxnSpPr/>
          <p:nvPr/>
        </p:nvCxnSpPr>
        <p:spPr>
          <a:xfrm>
            <a:off x="6248400" y="2277246"/>
            <a:ext cx="0" cy="422906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3F7F75FE-30FB-4789-B391-5BE620FD41A0}"/>
              </a:ext>
            </a:extLst>
          </p:cNvPr>
          <p:cNvSpPr txBox="1">
            <a:spLocks/>
          </p:cNvSpPr>
          <p:nvPr/>
        </p:nvSpPr>
        <p:spPr>
          <a:xfrm>
            <a:off x="914560" y="1437824"/>
            <a:ext cx="10362880" cy="475488"/>
          </a:xfrm>
          <a:prstGeom prst="rect">
            <a:avLst/>
          </a:prstGeom>
        </p:spPr>
        <p:txBody>
          <a:bodyPr/>
          <a:lstStyle>
            <a:lvl1pPr marL="228600" indent="-228600" algn="l" rtl="0" eaLnBrk="0" fontAlgn="base" hangingPunct="0">
              <a:spcBef>
                <a:spcPct val="50000"/>
              </a:spcBef>
              <a:spcAft>
                <a:spcPct val="0"/>
              </a:spcAft>
              <a:buClr>
                <a:srgbClr val="0790EC"/>
              </a:buClr>
              <a:buSzPct val="125000"/>
              <a:buFont typeface="Times" panose="02020603050405020304" pitchFamily="18" charset="0"/>
              <a:buChar char="•"/>
              <a:defRPr sz="2400">
                <a:solidFill>
                  <a:schemeClr val="tx1"/>
                </a:solidFill>
                <a:latin typeface="+mn-lt"/>
                <a:ea typeface="MS PGothic" panose="020B0600070205080204" pitchFamily="34" charset="-128"/>
                <a:cs typeface="ＭＳ Ｐゴシック" pitchFamily="-110" charset="-128"/>
              </a:defRPr>
            </a:lvl1pPr>
            <a:lvl2pPr marL="627063" indent="-284163" algn="l" rtl="0" eaLnBrk="0" fontAlgn="base" hangingPunct="0">
              <a:spcBef>
                <a:spcPct val="50000"/>
              </a:spcBef>
              <a:spcAft>
                <a:spcPct val="0"/>
              </a:spcAft>
              <a:buClr>
                <a:srgbClr val="0790EC"/>
              </a:buClr>
              <a:buSzPct val="130000"/>
              <a:buFont typeface="Times" panose="02020603050405020304" pitchFamily="18" charset="0"/>
              <a:buChar char="–"/>
              <a:defRPr sz="2000">
                <a:solidFill>
                  <a:schemeClr val="tx1"/>
                </a:solidFill>
                <a:latin typeface="+mn-lt"/>
                <a:ea typeface="MS PGothic" panose="020B0600070205080204" pitchFamily="34" charset="-128"/>
                <a:cs typeface="ＭＳ Ｐゴシック" charset="0"/>
              </a:defRPr>
            </a:lvl2pPr>
            <a:lvl3pPr marL="914400" indent="-173038"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3pPr>
            <a:lvl4pPr marL="1262063" indent="-233363"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4pPr>
            <a:lvl5pPr marL="1541463" indent="-165100" algn="l" rtl="0" eaLnBrk="0" fontAlgn="base" hangingPunct="0">
              <a:spcBef>
                <a:spcPct val="50000"/>
              </a:spcBef>
              <a:spcAft>
                <a:spcPct val="0"/>
              </a:spcAft>
              <a:buClr>
                <a:srgbClr val="0790EC"/>
              </a:buClr>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5pPr>
            <a:lvl6pPr marL="19986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24558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29130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33702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pPr marL="13970" indent="0">
              <a:lnSpc>
                <a:spcPct val="100000"/>
              </a:lnSpc>
              <a:spcBef>
                <a:spcPts val="645"/>
              </a:spcBef>
              <a:buNone/>
              <a:tabLst>
                <a:tab pos="548005" algn="l"/>
                <a:tab pos="548640" algn="l"/>
              </a:tabLst>
            </a:pPr>
            <a:r>
              <a:rPr lang="en-US" sz="1100" i="1" spc="-10">
                <a:latin typeface="Arial" panose="020B0604020202020204" pitchFamily="34" charset="0"/>
                <a:cs typeface="Arial" panose="020B0604020202020204" pitchFamily="34" charset="0"/>
              </a:rPr>
              <a:t>Cohort A agencies are d</a:t>
            </a:r>
            <a:r>
              <a:rPr lang="en-US" sz="1100" i="1" spc="-5">
                <a:latin typeface="Arial" panose="020B0604020202020204" pitchFamily="34" charset="0"/>
                <a:cs typeface="Arial" panose="020B0604020202020204" pitchFamily="34" charset="0"/>
              </a:rPr>
              <a:t>efined by agency </a:t>
            </a:r>
            <a:r>
              <a:rPr lang="en-US" sz="1100" i="1">
                <a:latin typeface="Arial" panose="020B0604020202020204" pitchFamily="34" charset="0"/>
                <a:cs typeface="Arial" panose="020B0604020202020204" pitchFamily="34" charset="0"/>
              </a:rPr>
              <a:t>size </a:t>
            </a:r>
            <a:r>
              <a:rPr lang="en-US" sz="1100" i="1" spc="-10">
                <a:latin typeface="Arial" panose="020B0604020202020204" pitchFamily="34" charset="0"/>
                <a:cs typeface="Arial" panose="020B0604020202020204" pitchFamily="34" charset="0"/>
              </a:rPr>
              <a:t>or </a:t>
            </a:r>
            <a:r>
              <a:rPr lang="en-US" sz="1100" i="1" spc="-5">
                <a:latin typeface="Arial" panose="020B0604020202020204" pitchFamily="34" charset="0"/>
                <a:cs typeface="Arial" panose="020B0604020202020204" pitchFamily="34" charset="0"/>
              </a:rPr>
              <a:t>existing/known complexities that could drive core </a:t>
            </a:r>
            <a:r>
              <a:rPr lang="en-US" sz="1100" i="1" spc="-10">
                <a:latin typeface="Arial" panose="020B0604020202020204" pitchFamily="34" charset="0"/>
                <a:cs typeface="Arial" panose="020B0604020202020204" pitchFamily="34" charset="0"/>
              </a:rPr>
              <a:t>requirements of </a:t>
            </a:r>
            <a:r>
              <a:rPr lang="en-US" sz="1100" i="1" spc="-5">
                <a:latin typeface="Arial" panose="020B0604020202020204" pitchFamily="34" charset="0"/>
                <a:cs typeface="Arial" panose="020B0604020202020204" pitchFamily="34" charset="0"/>
              </a:rPr>
              <a:t>the overall</a:t>
            </a:r>
            <a:r>
              <a:rPr lang="en-US" sz="1100" i="1">
                <a:latin typeface="Arial" panose="020B0604020202020204" pitchFamily="34" charset="0"/>
                <a:cs typeface="Arial" panose="020B0604020202020204" pitchFamily="34" charset="0"/>
              </a:rPr>
              <a:t> </a:t>
            </a:r>
            <a:r>
              <a:rPr lang="en-US" sz="1100" i="1" spc="-5">
                <a:latin typeface="Arial" panose="020B0604020202020204" pitchFamily="34" charset="0"/>
                <a:cs typeface="Arial" panose="020B0604020202020204" pitchFamily="34" charset="0"/>
              </a:rPr>
              <a:t>design of Workday. </a:t>
            </a:r>
            <a:r>
              <a:rPr lang="en-US" sz="1100" i="1" spc="-10">
                <a:latin typeface="Arial" panose="020B0604020202020204" pitchFamily="34" charset="0"/>
                <a:cs typeface="Arial" panose="020B0604020202020204" pitchFamily="34" charset="0"/>
              </a:rPr>
              <a:t>Cohort B agencies are d</a:t>
            </a:r>
            <a:r>
              <a:rPr lang="en-US" sz="1100" i="1" spc="-5">
                <a:latin typeface="Arial" panose="020B0604020202020204" pitchFamily="34" charset="0"/>
                <a:cs typeface="Arial" panose="020B0604020202020204" pitchFamily="34" charset="0"/>
              </a:rPr>
              <a:t>efined as medium to large agency </a:t>
            </a:r>
            <a:r>
              <a:rPr lang="en-US" sz="1100" i="1">
                <a:latin typeface="Arial" panose="020B0604020202020204" pitchFamily="34" charset="0"/>
                <a:cs typeface="Arial" panose="020B0604020202020204" pitchFamily="34" charset="0"/>
              </a:rPr>
              <a:t>size, include mostly in-house functions, have large groups of seasonal workers, and have mass hiring.</a:t>
            </a:r>
          </a:p>
        </p:txBody>
      </p:sp>
      <p:sp>
        <p:nvSpPr>
          <p:cNvPr id="12" name="Slide Number Placeholder 7">
            <a:extLst>
              <a:ext uri="{FF2B5EF4-FFF2-40B4-BE49-F238E27FC236}">
                <a16:creationId xmlns:a16="http://schemas.microsoft.com/office/drawing/2014/main" id="{E0E6AF93-1DA6-45AA-8B82-E1B437A495FA}"/>
              </a:ext>
            </a:extLst>
          </p:cNvPr>
          <p:cNvSpPr>
            <a:spLocks noGrp="1"/>
          </p:cNvSpPr>
          <p:nvPr>
            <p:ph type="sldNum" sz="quarter" idx="12"/>
          </p:nvPr>
        </p:nvSpPr>
        <p:spPr>
          <a:xfrm>
            <a:off x="8610600" y="6555851"/>
            <a:ext cx="2743200" cy="365125"/>
          </a:xfrm>
        </p:spPr>
        <p:txBody>
          <a:bodyPr/>
          <a:lstStyle/>
          <a:p>
            <a:fld id="{C461C2B1-3C3A-47B0-ABA3-58C593760B37}" type="slidenum">
              <a:rPr lang="en-US" smtClean="0">
                <a:latin typeface="Arial" panose="020B0604020202020204" pitchFamily="34" charset="0"/>
                <a:cs typeface="Arial" panose="020B0604020202020204" pitchFamily="34" charset="0"/>
              </a:rPr>
              <a:pPr/>
              <a:t>8</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870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16A605-19FC-4181-BB86-2D262433937C}"/>
              </a:ext>
            </a:extLst>
          </p:cNvPr>
          <p:cNvSpPr/>
          <p:nvPr/>
        </p:nvSpPr>
        <p:spPr>
          <a:xfrm>
            <a:off x="0" y="5522118"/>
            <a:ext cx="12192000" cy="934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7B7509-81BC-4221-AC7C-2B1074FEB31F}"/>
              </a:ext>
            </a:extLst>
          </p:cNvPr>
          <p:cNvSpPr>
            <a:spLocks noGrp="1"/>
          </p:cNvSpPr>
          <p:nvPr>
            <p:ph type="title"/>
          </p:nvPr>
        </p:nvSpPr>
        <p:spPr/>
        <p:txBody>
          <a:bodyPr/>
          <a:lstStyle/>
          <a:p>
            <a:r>
              <a:rPr lang="en-US"/>
              <a:t>Cohorts C &amp; D</a:t>
            </a:r>
          </a:p>
        </p:txBody>
      </p:sp>
      <p:sp>
        <p:nvSpPr>
          <p:cNvPr id="4" name="Rectangle 3">
            <a:extLst>
              <a:ext uri="{FF2B5EF4-FFF2-40B4-BE49-F238E27FC236}">
                <a16:creationId xmlns:a16="http://schemas.microsoft.com/office/drawing/2014/main" id="{28641DFA-426A-4203-9CBA-D5B6604DCF2B}"/>
              </a:ext>
            </a:extLst>
          </p:cNvPr>
          <p:cNvSpPr/>
          <p:nvPr/>
        </p:nvSpPr>
        <p:spPr>
          <a:xfrm>
            <a:off x="1024647" y="2379491"/>
            <a:ext cx="5154567" cy="1815882"/>
          </a:xfrm>
          <a:prstGeom prst="rect">
            <a:avLst/>
          </a:prstGeom>
          <a:ln>
            <a:noFill/>
          </a:ln>
        </p:spPr>
        <p:txBody>
          <a:bodyPr wrap="square" lIns="91440" tIns="45720" rIns="91440" bIns="45720" anchor="t">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Chief Medical Examiner Officer</a:t>
            </a:r>
            <a:endParaRPr lang="en-US" sz="1600"/>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Conservation Commission</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Emergency Management Dept.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JD McCarty Center</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Turnpike Authority</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Veterans Affairs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Water Resources Board. </a:t>
            </a:r>
          </a:p>
        </p:txBody>
      </p:sp>
      <p:cxnSp>
        <p:nvCxnSpPr>
          <p:cNvPr id="5" name="Straight Connector 4">
            <a:extLst>
              <a:ext uri="{FF2B5EF4-FFF2-40B4-BE49-F238E27FC236}">
                <a16:creationId xmlns:a16="http://schemas.microsoft.com/office/drawing/2014/main" id="{B3BCA298-0D11-4564-9E13-DCF8E358D272}"/>
              </a:ext>
            </a:extLst>
          </p:cNvPr>
          <p:cNvCxnSpPr/>
          <p:nvPr/>
        </p:nvCxnSpPr>
        <p:spPr>
          <a:xfrm>
            <a:off x="623776" y="2277246"/>
            <a:ext cx="1088136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56CC626-9577-47C4-87D6-4921C06A8006}"/>
              </a:ext>
            </a:extLst>
          </p:cNvPr>
          <p:cNvSpPr txBox="1"/>
          <p:nvPr/>
        </p:nvSpPr>
        <p:spPr>
          <a:xfrm>
            <a:off x="1862807" y="1985015"/>
            <a:ext cx="1500732" cy="461665"/>
          </a:xfrm>
          <a:prstGeom prst="rect">
            <a:avLst/>
          </a:prstGeom>
          <a:solidFill>
            <a:schemeClr val="bg1"/>
          </a:solidFill>
        </p:spPr>
        <p:txBody>
          <a:bodyPr wrap="none" rtlCol="0">
            <a:spAutoFit/>
          </a:bodyPr>
          <a:lstStyle/>
          <a:p>
            <a:r>
              <a:rPr lang="en-US" sz="2400" b="1">
                <a:latin typeface="Arial" panose="020B0604020202020204" pitchFamily="34" charset="0"/>
                <a:cs typeface="Arial" panose="020B0604020202020204" pitchFamily="34" charset="0"/>
              </a:rPr>
              <a:t>Cohort C</a:t>
            </a:r>
          </a:p>
        </p:txBody>
      </p:sp>
      <p:sp>
        <p:nvSpPr>
          <p:cNvPr id="7" name="TextBox 6">
            <a:extLst>
              <a:ext uri="{FF2B5EF4-FFF2-40B4-BE49-F238E27FC236}">
                <a16:creationId xmlns:a16="http://schemas.microsoft.com/office/drawing/2014/main" id="{0D96C44D-807B-4A92-ABA9-7A1817A0883E}"/>
              </a:ext>
            </a:extLst>
          </p:cNvPr>
          <p:cNvSpPr txBox="1"/>
          <p:nvPr/>
        </p:nvSpPr>
        <p:spPr>
          <a:xfrm>
            <a:off x="8435241" y="1985014"/>
            <a:ext cx="1500732" cy="461665"/>
          </a:xfrm>
          <a:prstGeom prst="rect">
            <a:avLst/>
          </a:prstGeom>
          <a:solidFill>
            <a:schemeClr val="bg1"/>
          </a:solidFill>
        </p:spPr>
        <p:txBody>
          <a:bodyPr wrap="none" rtlCol="0">
            <a:spAutoFit/>
          </a:bodyPr>
          <a:lstStyle/>
          <a:p>
            <a:r>
              <a:rPr lang="en-US" sz="2400" b="1">
                <a:latin typeface="Arial" panose="020B0604020202020204" pitchFamily="34" charset="0"/>
                <a:cs typeface="Arial" panose="020B0604020202020204" pitchFamily="34" charset="0"/>
              </a:rPr>
              <a:t>Cohort D</a:t>
            </a:r>
          </a:p>
        </p:txBody>
      </p:sp>
      <p:sp>
        <p:nvSpPr>
          <p:cNvPr id="8" name="Rectangle 7">
            <a:extLst>
              <a:ext uri="{FF2B5EF4-FFF2-40B4-BE49-F238E27FC236}">
                <a16:creationId xmlns:a16="http://schemas.microsoft.com/office/drawing/2014/main" id="{3A17401F-73F6-4829-8A93-0DAF1152C2B8}"/>
              </a:ext>
            </a:extLst>
          </p:cNvPr>
          <p:cNvSpPr/>
          <p:nvPr/>
        </p:nvSpPr>
        <p:spPr>
          <a:xfrm>
            <a:off x="5334005" y="2381308"/>
            <a:ext cx="6857996" cy="8494633"/>
          </a:xfrm>
          <a:prstGeom prst="rect">
            <a:avLst/>
          </a:prstGeom>
        </p:spPr>
        <p:txBody>
          <a:bodyPr wrap="square" lIns="91440" tIns="45720" rIns="91440" bIns="45720" numCol="2" anchor="t">
            <a:spAutoFit/>
          </a:bodyPr>
          <a:lstStyle/>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Accountancy Board</a:t>
            </a:r>
            <a:endParaRPr lang="en-US" sz="1400"/>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Aeronautics Commission</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Alcoholic Bev. Laws Enforce (ABLE)</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Architects Board</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Arts Council</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Banking Dept. </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Behavioral Health License Board</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Center for Science/Tech</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Commission on Children and Youth</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Commissioners of the Land Office</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Consumer Credit Commission</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Law Enforcement &amp; Training Council</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Education Department</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Election Board</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Firefighters Pension &amp; Retirement</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Horse Racing Commission</a:t>
            </a:r>
          </a:p>
          <a:p>
            <a:pPr marL="171450" indent="-171450">
              <a:buFont typeface="Arial" panose="020B0604020202020204" pitchFamily="34" charset="0"/>
              <a:buChar char="•"/>
            </a:pPr>
            <a:r>
              <a:rPr lang="en-US" sz="1400">
                <a:latin typeface="Arial"/>
                <a:cs typeface="Arial"/>
              </a:rPr>
              <a:t>Law Enforcement Retirement </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Legislative Services Bureau</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Libraries Dept. </a:t>
            </a: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Lottery Commission</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LP Gas Res, </a:t>
            </a:r>
            <a:r>
              <a:rPr lang="en-US" sz="1400" err="1">
                <a:latin typeface="Arial" panose="020B0604020202020204" pitchFamily="34" charset="0"/>
                <a:cs typeface="Arial" panose="020B0604020202020204" pitchFamily="34" charset="0"/>
              </a:rPr>
              <a:t>Mrkt</a:t>
            </a:r>
            <a:r>
              <a:rPr lang="en-US" sz="1400">
                <a:latin typeface="Arial" panose="020B0604020202020204" pitchFamily="34" charset="0"/>
                <a:cs typeface="Arial" panose="020B0604020202020204" pitchFamily="34" charset="0"/>
              </a:rPr>
              <a:t>. &amp; Safety Commission</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Medical Licensure &amp; Supervision Board</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Mines Dept. </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Multiple Injury Trust Fund</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Nursing Board</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Osteopathic Examiners Board</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Pardon and Parole Board</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Pharmacy Board</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Physician Manpower Training</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Police Pension and Retirement Board</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School of Science and Math </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Securities Department</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State Fire Marshal</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Teachers Retirement System</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Used Motor Vehicles and Parts</a:t>
            </a:r>
          </a:p>
          <a:p>
            <a:pPr marL="171450" indent="-171450">
              <a:buFont typeface="Arial" panose="020B0604020202020204" pitchFamily="34" charset="0"/>
              <a:buChar char="•"/>
            </a:pPr>
            <a:r>
              <a:rPr lang="en-US" sz="1400">
                <a:latin typeface="Arial" panose="020B0604020202020204" pitchFamily="34" charset="0"/>
                <a:cs typeface="Arial" panose="020B0604020202020204" pitchFamily="34" charset="0"/>
              </a:rPr>
              <a:t>Workers Comp Commission</a:t>
            </a:r>
          </a:p>
          <a:p>
            <a:pPr algn="just"/>
            <a:endParaRPr lang="en-US" sz="140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D46FD594-3D55-49B3-BD78-2480EDA4B0B1}"/>
              </a:ext>
            </a:extLst>
          </p:cNvPr>
          <p:cNvCxnSpPr/>
          <p:nvPr/>
        </p:nvCxnSpPr>
        <p:spPr>
          <a:xfrm>
            <a:off x="5099542" y="2277246"/>
            <a:ext cx="0" cy="422906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3F7F75FE-30FB-4789-B391-5BE620FD41A0}"/>
              </a:ext>
            </a:extLst>
          </p:cNvPr>
          <p:cNvSpPr txBox="1">
            <a:spLocks/>
          </p:cNvSpPr>
          <p:nvPr/>
        </p:nvSpPr>
        <p:spPr>
          <a:xfrm>
            <a:off x="914560" y="1437824"/>
            <a:ext cx="10362880" cy="475488"/>
          </a:xfrm>
          <a:prstGeom prst="rect">
            <a:avLst/>
          </a:prstGeom>
        </p:spPr>
        <p:txBody>
          <a:bodyPr/>
          <a:lstStyle>
            <a:lvl1pPr marL="228600" indent="-228600" algn="l" rtl="0" eaLnBrk="0" fontAlgn="base" hangingPunct="0">
              <a:spcBef>
                <a:spcPct val="50000"/>
              </a:spcBef>
              <a:spcAft>
                <a:spcPct val="0"/>
              </a:spcAft>
              <a:buClr>
                <a:srgbClr val="0790EC"/>
              </a:buClr>
              <a:buSzPct val="125000"/>
              <a:buFont typeface="Times" panose="02020603050405020304" pitchFamily="18" charset="0"/>
              <a:buChar char="•"/>
              <a:defRPr sz="2400">
                <a:solidFill>
                  <a:schemeClr val="tx1"/>
                </a:solidFill>
                <a:latin typeface="+mn-lt"/>
                <a:ea typeface="MS PGothic" panose="020B0600070205080204" pitchFamily="34" charset="-128"/>
                <a:cs typeface="ＭＳ Ｐゴシック" pitchFamily="-110" charset="-128"/>
              </a:defRPr>
            </a:lvl1pPr>
            <a:lvl2pPr marL="627063" indent="-284163" algn="l" rtl="0" eaLnBrk="0" fontAlgn="base" hangingPunct="0">
              <a:spcBef>
                <a:spcPct val="50000"/>
              </a:spcBef>
              <a:spcAft>
                <a:spcPct val="0"/>
              </a:spcAft>
              <a:buClr>
                <a:srgbClr val="0790EC"/>
              </a:buClr>
              <a:buSzPct val="130000"/>
              <a:buFont typeface="Times" panose="02020603050405020304" pitchFamily="18" charset="0"/>
              <a:buChar char="–"/>
              <a:defRPr sz="2000">
                <a:solidFill>
                  <a:schemeClr val="tx1"/>
                </a:solidFill>
                <a:latin typeface="+mn-lt"/>
                <a:ea typeface="MS PGothic" panose="020B0600070205080204" pitchFamily="34" charset="-128"/>
                <a:cs typeface="ＭＳ Ｐゴシック" charset="0"/>
              </a:defRPr>
            </a:lvl2pPr>
            <a:lvl3pPr marL="914400" indent="-173038"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3pPr>
            <a:lvl4pPr marL="1262063" indent="-233363" algn="l" rtl="0" eaLnBrk="0" fontAlgn="base" hangingPunct="0">
              <a:spcBef>
                <a:spcPct val="50000"/>
              </a:spcBef>
              <a:spcAft>
                <a:spcPct val="0"/>
              </a:spcAft>
              <a:buClr>
                <a:srgbClr val="0790EC"/>
              </a:buClr>
              <a:buSzPct val="11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4pPr>
            <a:lvl5pPr marL="1541463" indent="-165100" algn="l" rtl="0" eaLnBrk="0" fontAlgn="base" hangingPunct="0">
              <a:spcBef>
                <a:spcPct val="50000"/>
              </a:spcBef>
              <a:spcAft>
                <a:spcPct val="0"/>
              </a:spcAft>
              <a:buClr>
                <a:srgbClr val="0790EC"/>
              </a:buClr>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5pPr>
            <a:lvl6pPr marL="19986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24558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29130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33702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a:lstStyle>
          <a:p>
            <a:pPr marL="13970" indent="0">
              <a:lnSpc>
                <a:spcPct val="100000"/>
              </a:lnSpc>
              <a:spcBef>
                <a:spcPts val="645"/>
              </a:spcBef>
              <a:buNone/>
              <a:tabLst>
                <a:tab pos="548005" algn="l"/>
                <a:tab pos="548640" algn="l"/>
              </a:tabLst>
            </a:pPr>
            <a:r>
              <a:rPr lang="en-US" sz="1100" i="1" spc="-10">
                <a:latin typeface="Arial" panose="020B0604020202020204" pitchFamily="34" charset="0"/>
                <a:cs typeface="Arial" panose="020B0604020202020204" pitchFamily="34" charset="0"/>
              </a:rPr>
              <a:t>Cohort C agencies are d</a:t>
            </a:r>
            <a:r>
              <a:rPr lang="en-US" sz="1100" i="1" spc="-5">
                <a:latin typeface="Arial" panose="020B0604020202020204" pitchFamily="34" charset="0"/>
                <a:cs typeface="Arial" panose="020B0604020202020204" pitchFamily="34" charset="0"/>
              </a:rPr>
              <a:t>efined by agencies operating 24/7, field operations, limited access to technology today and WD ID/HCM FTE only. </a:t>
            </a:r>
            <a:r>
              <a:rPr lang="en-US" sz="1100" i="1" spc="-10">
                <a:latin typeface="Arial" panose="020B0604020202020204" pitchFamily="34" charset="0"/>
                <a:cs typeface="Arial" panose="020B0604020202020204" pitchFamily="34" charset="0"/>
              </a:rPr>
              <a:t>Cohort D agencies are d</a:t>
            </a:r>
            <a:r>
              <a:rPr lang="en-US" sz="1100" i="1" spc="-5">
                <a:latin typeface="Arial" panose="020B0604020202020204" pitchFamily="34" charset="0"/>
                <a:cs typeface="Arial" panose="020B0604020202020204" pitchFamily="34" charset="0"/>
              </a:rPr>
              <a:t>efined by agencies with less than 50 employees, and small agencies utilizing Shared Services and includes office workers.</a:t>
            </a:r>
            <a:endParaRPr lang="en-US" sz="1200" i="1">
              <a:latin typeface="Arial"/>
              <a:cs typeface="Arial"/>
            </a:endParaRPr>
          </a:p>
        </p:txBody>
      </p:sp>
      <p:sp>
        <p:nvSpPr>
          <p:cNvPr id="12" name="Slide Number Placeholder 7">
            <a:extLst>
              <a:ext uri="{FF2B5EF4-FFF2-40B4-BE49-F238E27FC236}">
                <a16:creationId xmlns:a16="http://schemas.microsoft.com/office/drawing/2014/main" id="{6B11E896-B94E-4AEB-854F-714E39883F6A}"/>
              </a:ext>
            </a:extLst>
          </p:cNvPr>
          <p:cNvSpPr>
            <a:spLocks noGrp="1"/>
          </p:cNvSpPr>
          <p:nvPr>
            <p:ph type="sldNum" sz="quarter" idx="12"/>
          </p:nvPr>
        </p:nvSpPr>
        <p:spPr>
          <a:xfrm>
            <a:off x="8610600" y="6555851"/>
            <a:ext cx="2743200" cy="365125"/>
          </a:xfrm>
        </p:spPr>
        <p:txBody>
          <a:bodyPr/>
          <a:lstStyle/>
          <a:p>
            <a:fld id="{C461C2B1-3C3A-47B0-ABA3-58C593760B37}" type="slidenum">
              <a:rPr lang="en-US" smtClean="0">
                <a:latin typeface="Arial" panose="020B0604020202020204" pitchFamily="34" charset="0"/>
                <a:cs typeface="Arial" panose="020B0604020202020204" pitchFamily="34" charset="0"/>
              </a:rPr>
              <a:pPr/>
              <a:t>9</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71747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72CD006128B540B57FE2D7A6E38B81" ma:contentTypeVersion="10" ma:contentTypeDescription="Create a new document." ma:contentTypeScope="" ma:versionID="248111932e734e520ab3a09eddb9fa11">
  <xsd:schema xmlns:xsd="http://www.w3.org/2001/XMLSchema" xmlns:xs="http://www.w3.org/2001/XMLSchema" xmlns:p="http://schemas.microsoft.com/office/2006/metadata/properties" xmlns:ns2="468947af-1760-4d25-9161-5a9f087eec57" xmlns:ns3="0c96b4fb-d96b-4d63-8376-9ac7d6604dcf" targetNamespace="http://schemas.microsoft.com/office/2006/metadata/properties" ma:root="true" ma:fieldsID="ac75f9cfdf36a2c552d5b27ebdbc3edb" ns2:_="" ns3:_="">
    <xsd:import namespace="468947af-1760-4d25-9161-5a9f087eec57"/>
    <xsd:import namespace="0c96b4fb-d96b-4d63-8376-9ac7d6604dc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8947af-1760-4d25-9161-5a9f087eec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c96b4fb-d96b-4d63-8376-9ac7d6604dc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c96b4fb-d96b-4d63-8376-9ac7d6604dcf">
      <UserInfo>
        <DisplayName>Haynie, Carolyn</DisplayName>
        <AccountId>11</AccountId>
        <AccountType/>
      </UserInfo>
      <UserInfo>
        <DisplayName>Callahan, Clare</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3038E4-5E54-45D2-9FDA-85EE7989D2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8947af-1760-4d25-9161-5a9f087eec57"/>
    <ds:schemaRef ds:uri="0c96b4fb-d96b-4d63-8376-9ac7d6604d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AF9320-CF64-4CD4-8ABE-02990D23B93A}">
  <ds:schemaRefs>
    <ds:schemaRef ds:uri="0c96b4fb-d96b-4d63-8376-9ac7d6604dcf"/>
    <ds:schemaRef ds:uri="http://purl.org/dc/elements/1.1/"/>
    <ds:schemaRef ds:uri="http://schemas.microsoft.com/office/2006/metadata/properties"/>
    <ds:schemaRef ds:uri="468947af-1760-4d25-9161-5a9f087eec57"/>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CEE8388-226E-4EF2-9752-DA40C31446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TotalTime>
  <Words>4811</Words>
  <Application>Microsoft Office PowerPoint</Application>
  <PresentationFormat>Widescreen</PresentationFormat>
  <Paragraphs>1104</Paragraphs>
  <Slides>51</Slides>
  <Notes>23</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51</vt:i4>
      </vt:variant>
    </vt:vector>
  </HeadingPairs>
  <TitlesOfParts>
    <vt:vector size="70" baseType="lpstr">
      <vt:lpstr>MS PGothic</vt:lpstr>
      <vt:lpstr>Arial</vt:lpstr>
      <vt:lpstr>Arial Narrow</vt:lpstr>
      <vt:lpstr>Arial Unicode MS</vt:lpstr>
      <vt:lpstr>Calibri</vt:lpstr>
      <vt:lpstr>Calibri Light</vt:lpstr>
      <vt:lpstr>Chronicle Display Black</vt:lpstr>
      <vt:lpstr>Courier New</vt:lpstr>
      <vt:lpstr>Gulim</vt:lpstr>
      <vt:lpstr>Lucida Grande</vt:lpstr>
      <vt:lpstr>Lucida Sans</vt:lpstr>
      <vt:lpstr>Open Sans Light</vt:lpstr>
      <vt:lpstr>Tahoma</vt:lpstr>
      <vt:lpstr>Times</vt:lpstr>
      <vt:lpstr>Times New Roman</vt:lpstr>
      <vt:lpstr>Verdana</vt:lpstr>
      <vt:lpstr>Wingdings</vt:lpstr>
      <vt:lpstr>Wingdings 2</vt:lpstr>
      <vt:lpstr>Custom Design</vt:lpstr>
      <vt:lpstr>Change Agent Network  October Touchpoint</vt:lpstr>
      <vt:lpstr>October Agenda</vt:lpstr>
      <vt:lpstr>CAN Administrative Tasks &amp; Reminders</vt:lpstr>
      <vt:lpstr>BrightPath Project Milestones</vt:lpstr>
      <vt:lpstr>Initial Agency Assessment Report </vt:lpstr>
      <vt:lpstr>BrightPath Pulse Assessment Dashboard </vt:lpstr>
      <vt:lpstr>Overall Response Cadence </vt:lpstr>
      <vt:lpstr>Cohorts A &amp; B</vt:lpstr>
      <vt:lpstr>Cohorts C &amp; D</vt:lpstr>
      <vt:lpstr>Cohorts E &amp; F</vt:lpstr>
      <vt:lpstr>Employee Readiness</vt:lpstr>
      <vt:lpstr>Employee Readiness: By Role </vt:lpstr>
      <vt:lpstr>Employee Readiness: By Cohort</vt:lpstr>
      <vt:lpstr>Change Dimension: Leadership</vt:lpstr>
      <vt:lpstr>Change Dimension: Awareness</vt:lpstr>
      <vt:lpstr>Change Dimension: Org Readiness</vt:lpstr>
      <vt:lpstr>Change Dimension: Communications</vt:lpstr>
      <vt:lpstr>BrightPath Communications</vt:lpstr>
      <vt:lpstr>Engagement Curve</vt:lpstr>
      <vt:lpstr>Engagement Curve</vt:lpstr>
      <vt:lpstr>Engagement Curve: Readiness by Role  </vt:lpstr>
      <vt:lpstr>Engagement Curve by Cohort</vt:lpstr>
      <vt:lpstr>Poll Everywhere Instructions</vt:lpstr>
      <vt:lpstr>Question – Poll Everywhere</vt:lpstr>
      <vt:lpstr>CAN Do Checklist</vt:lpstr>
      <vt:lpstr>PowerPoint Presentation</vt:lpstr>
      <vt:lpstr>Change Agent Office Hours</vt:lpstr>
      <vt:lpstr>Change Agent Office Hours</vt:lpstr>
      <vt:lpstr>Change Agent Office Hours</vt:lpstr>
      <vt:lpstr>BrightPath Feedback Management</vt:lpstr>
      <vt:lpstr>Workday Benefits</vt:lpstr>
      <vt:lpstr>Celebrate!</vt:lpstr>
      <vt:lpstr>Celebrate!</vt:lpstr>
      <vt:lpstr>Q&amp;A</vt:lpstr>
      <vt:lpstr>Appendix</vt:lpstr>
      <vt:lpstr>Agency Pulse Assessment Questions</vt:lpstr>
      <vt:lpstr>Agency Pulse Questions cont.</vt:lpstr>
      <vt:lpstr>Agency Pulse Questions cont.</vt:lpstr>
      <vt:lpstr>Agency Pulse Questions cont.</vt:lpstr>
      <vt:lpstr>Cohort A Participation </vt:lpstr>
      <vt:lpstr>Engagement for Cohort A</vt:lpstr>
      <vt:lpstr>Cohort B Participation </vt:lpstr>
      <vt:lpstr>Engagement for Cohort B</vt:lpstr>
      <vt:lpstr>Cohort C Participation </vt:lpstr>
      <vt:lpstr>Engagement for Cohort C</vt:lpstr>
      <vt:lpstr>Cohort D Participation </vt:lpstr>
      <vt:lpstr>Engagement for Cohort D</vt:lpstr>
      <vt:lpstr>Cohort E Participation </vt:lpstr>
      <vt:lpstr>Engagement for Cohort E</vt:lpstr>
      <vt:lpstr>Cohort F Participation </vt:lpstr>
      <vt:lpstr>Engagement for Cohort F</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BrightPath October CAN Touchpoint</dc:title>
  <dc:subject>Slide deck from the BrightPath Change Agent Network October Touchpoint meeting</dc:subject>
  <dc:creator>Liz Brandon</dc:creator>
  <cp:keywords>brightpath, change, agent, network, touchpoint, meeting, october</cp:keywords>
  <cp:lastModifiedBy>Christa Helfrey</cp:lastModifiedBy>
  <cp:revision>3</cp:revision>
  <dcterms:created xsi:type="dcterms:W3CDTF">2020-08-31T22:50:38Z</dcterms:created>
  <dcterms:modified xsi:type="dcterms:W3CDTF">2021-10-25T21:12:46Z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0x0101000872CD006128B540B57FE2D7A6E38B81</vt:lpwstr>
  </property>
  <property fmtid="{D5CDD505-2E9C-101B-9397-08002B2CF9AE}" pid="3" name="MSIP_Label_ea60d57e-af5b-4752-ac57-3e4f28ca11dc_Enabled">
    <vt:lpwstr>true</vt:lpwstr>
  </property>
  <property fmtid="{D5CDD505-2E9C-101B-9397-08002B2CF9AE}" pid="4" name="MSIP_Label_ea60d57e-af5b-4752-ac57-3e4f28ca11dc_SetDate">
    <vt:lpwstr>2021-05-26T14:52:44Z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298d3b6c-f3ee-467e-b41f-b8f8d6124aee</vt:lpwstr>
  </property>
  <property fmtid="{D5CDD505-2E9C-101B-9397-08002B2CF9AE}" pid="9" name="MSIP_Label_ea60d57e-af5b-4752-ac57-3e4f28ca11dc_ContentBits">
    <vt:lpwstr>0</vt:lpwstr>
  </property>
</Properties>
</file>