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14141120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ynie, Carolyn" initials="CH" lastIdx="56" clrIdx="0">
    <p:extLst>
      <p:ext uri="{19B8F6BF-5375-455C-9EA6-DF929625EA0E}">
        <p15:presenceInfo xmlns:p15="http://schemas.microsoft.com/office/powerpoint/2012/main" userId="Haynie, Carolyn" providerId="None"/>
      </p:ext>
    </p:extLst>
  </p:cmAuthor>
  <p:cmAuthor id="2" name="Jordan, Jodi" initials="JJ" lastIdx="69" clrIdx="1">
    <p:extLst>
      <p:ext uri="{19B8F6BF-5375-455C-9EA6-DF929625EA0E}">
        <p15:presenceInfo xmlns:p15="http://schemas.microsoft.com/office/powerpoint/2012/main" userId="S::jodjordan@deloitte.com::40581f91-2c37-465e-9695-f00d601f95fa" providerId="AD"/>
      </p:ext>
    </p:extLst>
  </p:cmAuthor>
  <p:cmAuthor id="3" name="Haynie, Carolyn" initials="HC" lastIdx="22" clrIdx="2">
    <p:extLst>
      <p:ext uri="{19B8F6BF-5375-455C-9EA6-DF929625EA0E}">
        <p15:presenceInfo xmlns:p15="http://schemas.microsoft.com/office/powerpoint/2012/main" userId="S::chaynie@deloitte.com::1f4185cb-258d-4da7-881e-0c7c312f601a" providerId="AD"/>
      </p:ext>
    </p:extLst>
  </p:cmAuthor>
  <p:cmAuthor id="4" name="Callahan, Clare" initials="CC" lastIdx="12" clrIdx="3">
    <p:extLst>
      <p:ext uri="{19B8F6BF-5375-455C-9EA6-DF929625EA0E}">
        <p15:presenceInfo xmlns:p15="http://schemas.microsoft.com/office/powerpoint/2012/main" userId="S::clcallahan@deloitte.com::a6848c04-cdb5-4adb-bf8e-d4c336f8c12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19C"/>
    <a:srgbClr val="FFDB00"/>
    <a:srgbClr val="2D631A"/>
    <a:srgbClr val="FFC000"/>
    <a:srgbClr val="FF572F"/>
    <a:srgbClr val="358B97"/>
    <a:srgbClr val="000000"/>
    <a:srgbClr val="595959"/>
    <a:srgbClr val="1F4E79"/>
    <a:srgbClr val="A96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B17A13-F2C1-4C4C-8EB1-D7D5360850F0}" v="2" dt="2021-10-22T14:39:03.7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671EA-0E18-44D9-A2F8-2B14ACBD3A9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32C44-122F-4558-A44F-6A93A865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89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2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79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412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41282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825547"/>
            <a:ext cx="1317419" cy="53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334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1201" y="2287151"/>
            <a:ext cx="10449601" cy="1981397"/>
          </a:xfrm>
        </p:spPr>
        <p:txBody>
          <a:bodyPr anchorCtr="0"/>
          <a:lstStyle>
            <a:lvl1pPr marL="459306" indent="-239178">
              <a:lnSpc>
                <a:spcPts val="2933"/>
              </a:lnSpc>
              <a:spcBef>
                <a:spcPts val="800"/>
              </a:spcBef>
              <a:buSzPct val="100000"/>
              <a:buFont typeface="Arial" pitchFamily="34" charset="0"/>
              <a:buChar char="•"/>
              <a:defRPr sz="2667" b="0"/>
            </a:lvl1pPr>
            <a:lvl2pPr marL="679434" indent="-220128">
              <a:spcBef>
                <a:spcPts val="533"/>
              </a:spcBef>
              <a:buSzPct val="75000"/>
              <a:buFont typeface="Lucida Sans" panose="020B0602030504020204" pitchFamily="34" charset="0"/>
              <a:buChar char="–"/>
              <a:defRPr sz="2400"/>
            </a:lvl2pPr>
            <a:lvl3pPr marL="1060423" indent="-292601"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 sz="2133"/>
            </a:lvl3pPr>
            <a:lvl4pPr marL="1219170" indent="-220128">
              <a:spcBef>
                <a:spcPts val="533"/>
              </a:spcBef>
              <a:buSzPct val="100000"/>
              <a:buFont typeface="Lucida Sans" panose="020B0602030504020204" pitchFamily="34" charset="0"/>
              <a:buChar char="–"/>
              <a:defRPr sz="1867"/>
            </a:lvl4pPr>
            <a:lvl5pPr marL="1439297" indent="-220128">
              <a:spcBef>
                <a:spcPts val="533"/>
              </a:spcBef>
              <a:buSzPct val="100000"/>
              <a:buFont typeface="Arial" pitchFamily="34" charset="0"/>
              <a:buChar char="•"/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09FD9-E366-4ABD-AE9B-AE89028787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844973" y="240916"/>
            <a:ext cx="11145520" cy="566309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44973" y="1009892"/>
            <a:ext cx="11145520" cy="451405"/>
          </a:xfrm>
        </p:spPr>
        <p:txBody>
          <a:bodyPr lIns="27432" rIns="27432" anchorCtr="0"/>
          <a:lstStyle>
            <a:lvl1pPr marL="220128" indent="0">
              <a:lnSpc>
                <a:spcPct val="100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133" b="0"/>
            </a:lvl1pPr>
            <a:lvl2pPr marL="679434" indent="-220128">
              <a:spcBef>
                <a:spcPts val="533"/>
              </a:spcBef>
              <a:buSzPct val="75000"/>
              <a:buFont typeface="Lucida Sans" panose="020B0602030504020204" pitchFamily="34" charset="0"/>
              <a:buChar char="–"/>
              <a:defRPr sz="2400"/>
            </a:lvl2pPr>
            <a:lvl3pPr marL="1060423" indent="-292601"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 sz="2133"/>
            </a:lvl3pPr>
            <a:lvl4pPr marL="1219170" indent="-220128">
              <a:spcBef>
                <a:spcPts val="533"/>
              </a:spcBef>
              <a:buSzPct val="100000"/>
              <a:buFont typeface="Lucida Sans" panose="020B0602030504020204" pitchFamily="34" charset="0"/>
              <a:buChar char="–"/>
              <a:defRPr sz="1867"/>
            </a:lvl4pPr>
            <a:lvl5pPr marL="1439297" indent="-220128">
              <a:spcBef>
                <a:spcPts val="533"/>
              </a:spcBef>
              <a:buSzPct val="100000"/>
              <a:buFont typeface="Arial" pitchFamily="34" charset="0"/>
              <a:buChar char="•"/>
              <a:defRPr sz="1867"/>
            </a:lvl5pPr>
          </a:lstStyle>
          <a:p>
            <a:pPr lvl="0"/>
            <a:r>
              <a:rPr lang="en-US"/>
              <a:t>Kicker</a:t>
            </a:r>
          </a:p>
        </p:txBody>
      </p:sp>
    </p:spTree>
    <p:extLst>
      <p:ext uri="{BB962C8B-B14F-4D97-AF65-F5344CB8AC3E}">
        <p14:creationId xmlns:p14="http://schemas.microsoft.com/office/powerpoint/2010/main" val="2829468339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4" hasCustomPrompt="1"/>
          </p:nvPr>
        </p:nvSpPr>
        <p:spPr>
          <a:xfrm>
            <a:off x="635000" y="1634532"/>
            <a:ext cx="10922000" cy="4556723"/>
          </a:xfrm>
        </p:spPr>
        <p:txBody>
          <a:bodyPr/>
          <a:lstStyle>
            <a:lvl1pPr marL="426699" indent="-426699">
              <a:buClr>
                <a:schemeClr val="accent6"/>
              </a:buClr>
              <a:defRPr sz="2667">
                <a:solidFill>
                  <a:schemeClr val="tx1"/>
                </a:solidFill>
              </a:defRPr>
            </a:lvl1pPr>
            <a:lvl2pPr marL="914354" indent="-426699">
              <a:spcBef>
                <a:spcPts val="0"/>
              </a:spcBef>
              <a:buClr>
                <a:schemeClr val="accent6"/>
              </a:buClr>
              <a:buFont typeface="Arial" panose="020B0604020202020204" pitchFamily="34" charset="0"/>
              <a:buChar char="‒"/>
              <a:defRPr sz="2133">
                <a:solidFill>
                  <a:schemeClr val="tx1"/>
                </a:solidFill>
              </a:defRPr>
            </a:lvl2pPr>
            <a:lvl3pPr marL="1341053" indent="-426699">
              <a:spcBef>
                <a:spcPts val="0"/>
              </a:spcBef>
              <a:buClr>
                <a:schemeClr val="accent6"/>
              </a:buClr>
              <a:buFont typeface="Wingdings" panose="05000000000000000000" pitchFamily="2" charset="2"/>
              <a:buChar char="§"/>
              <a:defRPr sz="1867">
                <a:solidFill>
                  <a:schemeClr val="tx1"/>
                </a:solidFill>
              </a:defRPr>
            </a:lvl3pPr>
            <a:lvl4pPr marL="1767752" indent="-426699"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 typeface="Courier New" panose="02070309020205020404" pitchFamily="49" charset="0"/>
              <a:buChar char="o"/>
              <a:defRPr sz="1600">
                <a:solidFill>
                  <a:schemeClr val="tx1"/>
                </a:solidFill>
              </a:defRPr>
            </a:lvl4pPr>
            <a:lvl5pPr marL="2194450" indent="-426699"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 typeface="Lucida Grande" panose="020B0600040502020204" pitchFamily="34" charset="0"/>
              <a:buChar char="◆"/>
              <a:defRPr sz="1467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5000" y="182880"/>
            <a:ext cx="10922000" cy="1154528"/>
          </a:xfr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dirty="0">
                <a:solidFill>
                  <a:schemeClr val="accent6"/>
                </a:solidFill>
                <a:latin typeface="Arial"/>
              </a:defRPr>
            </a:lvl1pPr>
          </a:lstStyle>
          <a:p>
            <a:pPr marL="121914" lvl="0" indent="-121914" algn="ctr" defTabSz="1219140" fontAlgn="auto">
              <a:spcBef>
                <a:spcPts val="1600"/>
              </a:spcBef>
              <a:buClr>
                <a:schemeClr val="tx2"/>
              </a:buClr>
            </a:pPr>
            <a:r>
              <a:rPr lang="en-US"/>
              <a:t>Click to edit Master title style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56445" y="6300550"/>
            <a:ext cx="411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56018C3-1DD3-BB41-9E4E-DB3718B396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721475"/>
            <a:ext cx="12192000" cy="13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41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6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07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03C7-F6C1-46A5-8F89-B1F2132C4BB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C2B1-3C3A-47B0-ABA3-58C593760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84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11242432" y="6498601"/>
            <a:ext cx="609600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E26D3C9-E14C-F24E-902A-1FCDBC64B0F8}" type="slidenum">
              <a:rPr lang="en-US" sz="1067" b="1" i="0" smtClean="0">
                <a:solidFill>
                  <a:schemeClr val="tx1">
                    <a:lumMod val="50000"/>
                    <a:lumOff val="50000"/>
                    <a:alpha val="69000"/>
                  </a:schemeClr>
                </a:solidFill>
                <a:latin typeface="Arial" charset="0"/>
                <a:ea typeface="Arial" charset="0"/>
                <a:cs typeface="Arial" charset="0"/>
              </a:rPr>
              <a:pPr algn="r"/>
              <a:t>‹#›</a:t>
            </a:fld>
            <a:endParaRPr lang="en-US" sz="1067" b="1" i="0">
              <a:solidFill>
                <a:schemeClr val="tx1">
                  <a:lumMod val="50000"/>
                  <a:lumOff val="50000"/>
                  <a:alpha val="69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87061" y="6428263"/>
            <a:ext cx="11347741" cy="0"/>
          </a:xfrm>
          <a:prstGeom prst="line">
            <a:avLst/>
          </a:prstGeom>
          <a:ln w="15875">
            <a:solidFill>
              <a:schemeClr val="bg1">
                <a:lumMod val="50000"/>
                <a:alpha val="4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" t="1" r="34168" b="11758"/>
          <a:stretch/>
        </p:blipFill>
        <p:spPr>
          <a:xfrm>
            <a:off x="387061" y="6554540"/>
            <a:ext cx="1112556" cy="175444"/>
          </a:xfrm>
          <a:prstGeom prst="rect">
            <a:avLst/>
          </a:prstGeom>
        </p:spPr>
      </p:pic>
      <p:sp>
        <p:nvSpPr>
          <p:cNvPr id="9" name="Rechthoek">
            <a:extLst>
              <a:ext uri="{FF2B5EF4-FFF2-40B4-BE49-F238E27FC236}">
                <a16:creationId xmlns:a16="http://schemas.microsoft.com/office/drawing/2014/main" id="{A91B5787-621B-413D-BE40-F3EAB37B50F2}"/>
              </a:ext>
            </a:extLst>
          </p:cNvPr>
          <p:cNvSpPr/>
          <p:nvPr userDrawn="1"/>
        </p:nvSpPr>
        <p:spPr>
          <a:xfrm>
            <a:off x="355600" y="831850"/>
            <a:ext cx="635000" cy="27583"/>
          </a:xfrm>
          <a:prstGeom prst="rect">
            <a:avLst/>
          </a:prstGeom>
          <a:blipFill>
            <a:blip r:embed="rId4"/>
          </a:blipFill>
          <a:ln w="3175">
            <a:miter lim="400000"/>
          </a:ln>
          <a:effectLst>
            <a:outerShdw dir="5400000" rotWithShape="0">
              <a:srgbClr val="000000">
                <a:alpha val="0"/>
              </a:srgbClr>
            </a:outerShdw>
          </a:effectLst>
        </p:spPr>
        <p:txBody>
          <a:bodyPr lIns="26789" tIns="26789" rIns="26789" bIns="26789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15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6284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74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9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9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37914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37914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33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1959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1959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73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36D430-D43E-46FC-8111-472E671ADDA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200" y="1581392"/>
            <a:ext cx="11145520" cy="451405"/>
          </a:xfrm>
        </p:spPr>
        <p:txBody>
          <a:bodyPr lIns="27432" rIns="27432" anchorCtr="0">
            <a:normAutofit/>
          </a:bodyPr>
          <a:lstStyle>
            <a:lvl1pPr marL="220128" indent="0">
              <a:lnSpc>
                <a:spcPct val="100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1100" b="0" i="1"/>
            </a:lvl1pPr>
            <a:lvl2pPr marL="679434" indent="-220128">
              <a:spcBef>
                <a:spcPts val="533"/>
              </a:spcBef>
              <a:buSzPct val="75000"/>
              <a:buFont typeface="Lucida Sans" panose="020B0602030504020204" pitchFamily="34" charset="0"/>
              <a:buChar char="–"/>
              <a:defRPr sz="2400"/>
            </a:lvl2pPr>
            <a:lvl3pPr marL="1060423" indent="-292601"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 sz="2133"/>
            </a:lvl3pPr>
            <a:lvl4pPr marL="1219170" indent="-220128">
              <a:spcBef>
                <a:spcPts val="533"/>
              </a:spcBef>
              <a:buSzPct val="100000"/>
              <a:buFont typeface="Lucida Sans" panose="020B0602030504020204" pitchFamily="34" charset="0"/>
              <a:buChar char="–"/>
              <a:defRPr sz="1867"/>
            </a:lvl4pPr>
            <a:lvl5pPr marL="1439297" indent="-220128">
              <a:spcBef>
                <a:spcPts val="533"/>
              </a:spcBef>
              <a:buSzPct val="100000"/>
              <a:buFont typeface="Arial" pitchFamily="34" charset="0"/>
              <a:buChar char="•"/>
              <a:defRPr sz="1867"/>
            </a:lvl5pPr>
          </a:lstStyle>
          <a:p>
            <a:pPr lvl="0"/>
            <a:r>
              <a:rPr lang="en-US"/>
              <a:t>Strapline</a:t>
            </a:r>
          </a:p>
        </p:txBody>
      </p:sp>
    </p:spTree>
    <p:extLst>
      <p:ext uri="{BB962C8B-B14F-4D97-AF65-F5344CB8AC3E}">
        <p14:creationId xmlns:p14="http://schemas.microsoft.com/office/powerpoint/2010/main" val="359377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9992139" y="5605670"/>
            <a:ext cx="2093844" cy="8746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45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69775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62778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825547"/>
            <a:ext cx="1317419" cy="53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09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7"/>
            <a:ext cx="6172200" cy="46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5880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52" y="5735486"/>
            <a:ext cx="1317419" cy="53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050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28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A97A49-B3AA-4013-856A-8FF54FEE8996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B01D787-C920-44E0-BCB1-74CF845A2AE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2874" y="1392702"/>
            <a:ext cx="9922413" cy="0"/>
          </a:xfrm>
          <a:prstGeom prst="line">
            <a:avLst/>
          </a:prstGeom>
          <a:ln w="38100">
            <a:solidFill>
              <a:srgbClr val="1BA6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58CA44B1-BFAD-4B67-B94E-1F171410E40F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97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5" r:id="rId12"/>
    <p:sldLayoutId id="2147483686" r:id="rId13"/>
    <p:sldLayoutId id="2147483688" r:id="rId14"/>
    <p:sldLayoutId id="214748369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25F900-93CC-4FD5-ABBE-25F8D9501070}"/>
              </a:ext>
            </a:extLst>
          </p:cNvPr>
          <p:cNvSpPr/>
          <p:nvPr/>
        </p:nvSpPr>
        <p:spPr>
          <a:xfrm>
            <a:off x="0" y="0"/>
            <a:ext cx="12192000" cy="112746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EBEE47C-55F3-4D39-9DB9-F49CE7BCE24A}"/>
              </a:ext>
            </a:extLst>
          </p:cNvPr>
          <p:cNvCxnSpPr/>
          <p:nvPr/>
        </p:nvCxnSpPr>
        <p:spPr>
          <a:xfrm>
            <a:off x="0" y="1127464"/>
            <a:ext cx="12192000" cy="0"/>
          </a:xfrm>
          <a:prstGeom prst="line">
            <a:avLst/>
          </a:prstGeom>
          <a:ln w="5715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FD2D16D-7DA5-49E7-975A-0CAD8E8402CB}"/>
              </a:ext>
            </a:extLst>
          </p:cNvPr>
          <p:cNvSpPr txBox="1"/>
          <p:nvPr/>
        </p:nvSpPr>
        <p:spPr>
          <a:xfrm>
            <a:off x="7806431" y="150299"/>
            <a:ext cx="438556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“CAN Do” Checklist</a:t>
            </a:r>
          </a:p>
          <a:p>
            <a:pPr algn="r"/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October 2021</a:t>
            </a:r>
          </a:p>
        </p:txBody>
      </p:sp>
      <p:pic>
        <p:nvPicPr>
          <p:cNvPr id="6" name="Picture 5" descr="BrightPath logo">
            <a:extLst>
              <a:ext uri="{FF2B5EF4-FFF2-40B4-BE49-F238E27FC236}">
                <a16:creationId xmlns:a16="http://schemas.microsoft.com/office/drawing/2014/main" id="{6751E228-4908-455A-966C-0BF8B7AE9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00" y="204336"/>
            <a:ext cx="1654140" cy="718791"/>
          </a:xfrm>
          <a:prstGeom prst="rect">
            <a:avLst/>
          </a:prstGeom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2E68000-7F6D-496D-A95A-BA486BFDBA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57513"/>
              </p:ext>
            </p:extLst>
          </p:nvPr>
        </p:nvGraphicFramePr>
        <p:xfrm>
          <a:off x="830982" y="2479302"/>
          <a:ext cx="10608161" cy="359764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901148">
                  <a:extLst>
                    <a:ext uri="{9D8B030D-6E8A-4147-A177-3AD203B41FA5}">
                      <a16:colId xmlns:a16="http://schemas.microsoft.com/office/drawing/2014/main" val="98078608"/>
                    </a:ext>
                  </a:extLst>
                </a:gridCol>
                <a:gridCol w="200401">
                  <a:extLst>
                    <a:ext uri="{9D8B030D-6E8A-4147-A177-3AD203B41FA5}">
                      <a16:colId xmlns:a16="http://schemas.microsoft.com/office/drawing/2014/main" val="296846673"/>
                    </a:ext>
                  </a:extLst>
                </a:gridCol>
                <a:gridCol w="5451571">
                  <a:extLst>
                    <a:ext uri="{9D8B030D-6E8A-4147-A177-3AD203B41FA5}">
                      <a16:colId xmlns:a16="http://schemas.microsoft.com/office/drawing/2014/main" val="751793335"/>
                    </a:ext>
                  </a:extLst>
                </a:gridCol>
                <a:gridCol w="1684200">
                  <a:extLst>
                    <a:ext uri="{9D8B030D-6E8A-4147-A177-3AD203B41FA5}">
                      <a16:colId xmlns:a16="http://schemas.microsoft.com/office/drawing/2014/main" val="1841981018"/>
                    </a:ext>
                  </a:extLst>
                </a:gridCol>
                <a:gridCol w="1370841">
                  <a:extLst>
                    <a:ext uri="{9D8B030D-6E8A-4147-A177-3AD203B41FA5}">
                      <a16:colId xmlns:a16="http://schemas.microsoft.com/office/drawing/2014/main" val="4284048005"/>
                    </a:ext>
                  </a:extLst>
                </a:gridCol>
              </a:tblGrid>
              <a:tr h="329675">
                <a:tc>
                  <a:txBody>
                    <a:bodyPr/>
                    <a:lstStyle/>
                    <a:p>
                      <a:r>
                        <a:rPr lang="en-US" sz="1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Commitment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0474492"/>
                  </a:ext>
                </a:extLst>
              </a:tr>
              <a:tr h="305808">
                <a:tc gridSpan="5">
                  <a:txBody>
                    <a:bodyPr/>
                    <a:lstStyle/>
                    <a:p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MEETINGS TO ATTEND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>
                        <a:latin typeface="Arial"/>
                        <a:cs typeface="Arial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i="1">
                        <a:latin typeface="Arial"/>
                        <a:cs typeface="Arial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69649931"/>
                  </a:ext>
                </a:extLst>
              </a:tr>
              <a:tr h="199287"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673591"/>
                  </a:ext>
                </a:extLst>
              </a:tr>
              <a:tr h="199288">
                <a:tc gridSpan="5">
                  <a:txBody>
                    <a:bodyPr/>
                    <a:lstStyle/>
                    <a:p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 AGENT ACTIVITIES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1151319"/>
                  </a:ext>
                </a:extLst>
              </a:tr>
              <a:tr h="199288">
                <a:tc gridSpan="2">
                  <a:txBody>
                    <a:bodyPr/>
                    <a:lstStyle/>
                    <a:p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BrightPath Agency Pulse Assessment Results Email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email with Agency Pulse Assessment results to agency colleagues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.5 hour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10/27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3574263"/>
                  </a:ext>
                </a:extLst>
              </a:tr>
              <a:tr h="199288">
                <a:tc gridSpan="2">
                  <a:txBody>
                    <a:bodyPr/>
                    <a:lstStyle/>
                    <a:p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 Hours Email + Guide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days and times for office hours to communicate with agency colleagues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to 3 hours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10/27 + beyond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807678"/>
                  </a:ext>
                </a:extLst>
              </a:tr>
              <a:tr h="199288">
                <a:tc gridSpan="5">
                  <a:txBody>
                    <a:bodyPr/>
                    <a:lstStyle/>
                    <a:p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>
                        <a:latin typeface="Arial"/>
                        <a:cs typeface="Arial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i="1">
                        <a:latin typeface="Arial"/>
                        <a:cs typeface="Arial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950137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Agency Feedback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Submit feedback/insights about the BrightPath project collected from agency colleagues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Submit feedback/insights about the BrightPath project collected from interactions with agency colleagues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.5 to 1 hour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5890855"/>
                  </a:ext>
                </a:extLst>
              </a:tr>
            </a:tbl>
          </a:graphicData>
        </a:graphic>
      </p:graphicFrame>
      <p:grpSp>
        <p:nvGrpSpPr>
          <p:cNvPr id="11" name="Group 10" descr="Box grid">
            <a:extLst>
              <a:ext uri="{FF2B5EF4-FFF2-40B4-BE49-F238E27FC236}">
                <a16:creationId xmlns:a16="http://schemas.microsoft.com/office/drawing/2014/main" id="{5506B7D5-BAC0-4606-96C4-513E7C57805F}"/>
              </a:ext>
            </a:extLst>
          </p:cNvPr>
          <p:cNvGrpSpPr/>
          <p:nvPr/>
        </p:nvGrpSpPr>
        <p:grpSpPr>
          <a:xfrm>
            <a:off x="373784" y="1527113"/>
            <a:ext cx="682330" cy="759801"/>
            <a:chOff x="2116138" y="6367463"/>
            <a:chExt cx="541338" cy="533400"/>
          </a:xfrm>
          <a:solidFill>
            <a:schemeClr val="accent2"/>
          </a:solidFill>
        </p:grpSpPr>
        <p:sp>
          <p:nvSpPr>
            <p:cNvPr id="12" name="Freeform 157">
              <a:extLst>
                <a:ext uri="{FF2B5EF4-FFF2-40B4-BE49-F238E27FC236}">
                  <a16:creationId xmlns:a16="http://schemas.microsoft.com/office/drawing/2014/main" id="{7DC7953E-9BB2-49BB-9D15-6B56155614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16138" y="6367463"/>
              <a:ext cx="142875" cy="142875"/>
            </a:xfrm>
            <a:custGeom>
              <a:avLst/>
              <a:gdLst>
                <a:gd name="T0" fmla="*/ 56 w 61"/>
                <a:gd name="T1" fmla="*/ 0 h 61"/>
                <a:gd name="T2" fmla="*/ 4 w 61"/>
                <a:gd name="T3" fmla="*/ 0 h 61"/>
                <a:gd name="T4" fmla="*/ 0 w 61"/>
                <a:gd name="T5" fmla="*/ 5 h 61"/>
                <a:gd name="T6" fmla="*/ 0 w 61"/>
                <a:gd name="T7" fmla="*/ 56 h 61"/>
                <a:gd name="T8" fmla="*/ 4 w 61"/>
                <a:gd name="T9" fmla="*/ 61 h 61"/>
                <a:gd name="T10" fmla="*/ 56 w 61"/>
                <a:gd name="T11" fmla="*/ 61 h 61"/>
                <a:gd name="T12" fmla="*/ 61 w 61"/>
                <a:gd name="T13" fmla="*/ 56 h 61"/>
                <a:gd name="T14" fmla="*/ 61 w 61"/>
                <a:gd name="T15" fmla="*/ 5 h 61"/>
                <a:gd name="T16" fmla="*/ 56 w 61"/>
                <a:gd name="T17" fmla="*/ 0 h 61"/>
                <a:gd name="T18" fmla="*/ 51 w 61"/>
                <a:gd name="T19" fmla="*/ 52 h 61"/>
                <a:gd name="T20" fmla="*/ 9 w 61"/>
                <a:gd name="T21" fmla="*/ 52 h 61"/>
                <a:gd name="T22" fmla="*/ 9 w 61"/>
                <a:gd name="T23" fmla="*/ 10 h 61"/>
                <a:gd name="T24" fmla="*/ 51 w 61"/>
                <a:gd name="T25" fmla="*/ 10 h 61"/>
                <a:gd name="T26" fmla="*/ 51 w 61"/>
                <a:gd name="T27" fmla="*/ 5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1">
                  <a:moveTo>
                    <a:pt x="56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9"/>
                    <a:pt x="2" y="61"/>
                    <a:pt x="4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8" y="61"/>
                    <a:pt x="61" y="59"/>
                    <a:pt x="61" y="5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1" y="2"/>
                    <a:pt x="58" y="0"/>
                    <a:pt x="56" y="0"/>
                  </a:cubicBezTo>
                  <a:close/>
                  <a:moveTo>
                    <a:pt x="51" y="52"/>
                  </a:moveTo>
                  <a:cubicBezTo>
                    <a:pt x="9" y="52"/>
                    <a:pt x="9" y="52"/>
                    <a:pt x="9" y="52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51" y="10"/>
                    <a:pt x="51" y="10"/>
                    <a:pt x="51" y="10"/>
                  </a:cubicBezTo>
                  <a:lnTo>
                    <a:pt x="51" y="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5314" tIns="32657" rIns="65314" bIns="32657" numCol="1" anchor="t" anchorCtr="0" compatLnSpc="1">
              <a:prstTxWarp prst="textNoShape">
                <a:avLst/>
              </a:prstTxWarp>
            </a:bodyPr>
            <a:lstStyle/>
            <a:p>
              <a:endParaRPr lang="en-US" sz="1286"/>
            </a:p>
          </p:txBody>
        </p:sp>
        <p:sp>
          <p:nvSpPr>
            <p:cNvPr id="13" name="Freeform 158">
              <a:extLst>
                <a:ext uri="{FF2B5EF4-FFF2-40B4-BE49-F238E27FC236}">
                  <a16:creationId xmlns:a16="http://schemas.microsoft.com/office/drawing/2014/main" id="{10AC40B9-C4A7-4443-BC33-FD1E79379D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16138" y="6564313"/>
              <a:ext cx="142875" cy="142875"/>
            </a:xfrm>
            <a:custGeom>
              <a:avLst/>
              <a:gdLst>
                <a:gd name="T0" fmla="*/ 56 w 61"/>
                <a:gd name="T1" fmla="*/ 0 h 61"/>
                <a:gd name="T2" fmla="*/ 4 w 61"/>
                <a:gd name="T3" fmla="*/ 0 h 61"/>
                <a:gd name="T4" fmla="*/ 0 w 61"/>
                <a:gd name="T5" fmla="*/ 5 h 61"/>
                <a:gd name="T6" fmla="*/ 0 w 61"/>
                <a:gd name="T7" fmla="*/ 56 h 61"/>
                <a:gd name="T8" fmla="*/ 4 w 61"/>
                <a:gd name="T9" fmla="*/ 61 h 61"/>
                <a:gd name="T10" fmla="*/ 56 w 61"/>
                <a:gd name="T11" fmla="*/ 61 h 61"/>
                <a:gd name="T12" fmla="*/ 61 w 61"/>
                <a:gd name="T13" fmla="*/ 56 h 61"/>
                <a:gd name="T14" fmla="*/ 61 w 61"/>
                <a:gd name="T15" fmla="*/ 5 h 61"/>
                <a:gd name="T16" fmla="*/ 56 w 61"/>
                <a:gd name="T17" fmla="*/ 0 h 61"/>
                <a:gd name="T18" fmla="*/ 51 w 61"/>
                <a:gd name="T19" fmla="*/ 51 h 61"/>
                <a:gd name="T20" fmla="*/ 9 w 61"/>
                <a:gd name="T21" fmla="*/ 51 h 61"/>
                <a:gd name="T22" fmla="*/ 9 w 61"/>
                <a:gd name="T23" fmla="*/ 9 h 61"/>
                <a:gd name="T24" fmla="*/ 51 w 61"/>
                <a:gd name="T25" fmla="*/ 9 h 61"/>
                <a:gd name="T26" fmla="*/ 51 w 61"/>
                <a:gd name="T27" fmla="*/ 5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1">
                  <a:moveTo>
                    <a:pt x="56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9"/>
                    <a:pt x="2" y="61"/>
                    <a:pt x="4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8" y="61"/>
                    <a:pt x="61" y="59"/>
                    <a:pt x="61" y="5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1" y="2"/>
                    <a:pt x="58" y="0"/>
                    <a:pt x="56" y="0"/>
                  </a:cubicBezTo>
                  <a:close/>
                  <a:moveTo>
                    <a:pt x="51" y="51"/>
                  </a:moveTo>
                  <a:cubicBezTo>
                    <a:pt x="9" y="51"/>
                    <a:pt x="9" y="51"/>
                    <a:pt x="9" y="51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51" y="9"/>
                    <a:pt x="51" y="9"/>
                    <a:pt x="51" y="9"/>
                  </a:cubicBezTo>
                  <a:lnTo>
                    <a:pt x="51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5314" tIns="32657" rIns="65314" bIns="32657" numCol="1" anchor="t" anchorCtr="0" compatLnSpc="1">
              <a:prstTxWarp prst="textNoShape">
                <a:avLst/>
              </a:prstTxWarp>
            </a:bodyPr>
            <a:lstStyle/>
            <a:p>
              <a:endParaRPr lang="en-US" sz="1286"/>
            </a:p>
          </p:txBody>
        </p:sp>
        <p:sp>
          <p:nvSpPr>
            <p:cNvPr id="14" name="Freeform 159">
              <a:extLst>
                <a:ext uri="{FF2B5EF4-FFF2-40B4-BE49-F238E27FC236}">
                  <a16:creationId xmlns:a16="http://schemas.microsoft.com/office/drawing/2014/main" id="{D574986D-B52D-4468-83D8-28FD066D42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16138" y="6757988"/>
              <a:ext cx="142875" cy="142875"/>
            </a:xfrm>
            <a:custGeom>
              <a:avLst/>
              <a:gdLst>
                <a:gd name="T0" fmla="*/ 56 w 61"/>
                <a:gd name="T1" fmla="*/ 0 h 61"/>
                <a:gd name="T2" fmla="*/ 4 w 61"/>
                <a:gd name="T3" fmla="*/ 0 h 61"/>
                <a:gd name="T4" fmla="*/ 0 w 61"/>
                <a:gd name="T5" fmla="*/ 5 h 61"/>
                <a:gd name="T6" fmla="*/ 0 w 61"/>
                <a:gd name="T7" fmla="*/ 56 h 61"/>
                <a:gd name="T8" fmla="*/ 4 w 61"/>
                <a:gd name="T9" fmla="*/ 61 h 61"/>
                <a:gd name="T10" fmla="*/ 56 w 61"/>
                <a:gd name="T11" fmla="*/ 61 h 61"/>
                <a:gd name="T12" fmla="*/ 61 w 61"/>
                <a:gd name="T13" fmla="*/ 56 h 61"/>
                <a:gd name="T14" fmla="*/ 61 w 61"/>
                <a:gd name="T15" fmla="*/ 5 h 61"/>
                <a:gd name="T16" fmla="*/ 56 w 61"/>
                <a:gd name="T17" fmla="*/ 0 h 61"/>
                <a:gd name="T18" fmla="*/ 51 w 61"/>
                <a:gd name="T19" fmla="*/ 51 h 61"/>
                <a:gd name="T20" fmla="*/ 9 w 61"/>
                <a:gd name="T21" fmla="*/ 51 h 61"/>
                <a:gd name="T22" fmla="*/ 9 w 61"/>
                <a:gd name="T23" fmla="*/ 10 h 61"/>
                <a:gd name="T24" fmla="*/ 51 w 61"/>
                <a:gd name="T25" fmla="*/ 10 h 61"/>
                <a:gd name="T26" fmla="*/ 51 w 61"/>
                <a:gd name="T27" fmla="*/ 5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1">
                  <a:moveTo>
                    <a:pt x="56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9"/>
                    <a:pt x="2" y="61"/>
                    <a:pt x="4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8" y="61"/>
                    <a:pt x="61" y="59"/>
                    <a:pt x="61" y="5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1" y="2"/>
                    <a:pt x="58" y="0"/>
                    <a:pt x="56" y="0"/>
                  </a:cubicBezTo>
                  <a:close/>
                  <a:moveTo>
                    <a:pt x="51" y="51"/>
                  </a:moveTo>
                  <a:cubicBezTo>
                    <a:pt x="9" y="51"/>
                    <a:pt x="9" y="51"/>
                    <a:pt x="9" y="51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51" y="10"/>
                    <a:pt x="51" y="10"/>
                    <a:pt x="51" y="10"/>
                  </a:cubicBezTo>
                  <a:lnTo>
                    <a:pt x="51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5314" tIns="32657" rIns="65314" bIns="32657" numCol="1" anchor="t" anchorCtr="0" compatLnSpc="1">
              <a:prstTxWarp prst="textNoShape">
                <a:avLst/>
              </a:prstTxWarp>
            </a:bodyPr>
            <a:lstStyle/>
            <a:p>
              <a:endParaRPr lang="en-US" sz="1286"/>
            </a:p>
          </p:txBody>
        </p:sp>
        <p:sp>
          <p:nvSpPr>
            <p:cNvPr id="15" name="Freeform 160">
              <a:extLst>
                <a:ext uri="{FF2B5EF4-FFF2-40B4-BE49-F238E27FC236}">
                  <a16:creationId xmlns:a16="http://schemas.microsoft.com/office/drawing/2014/main" id="{90840FD1-9277-47AA-B22A-700266A933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4575" y="6367463"/>
              <a:ext cx="142875" cy="142875"/>
            </a:xfrm>
            <a:custGeom>
              <a:avLst/>
              <a:gdLst>
                <a:gd name="T0" fmla="*/ 56 w 61"/>
                <a:gd name="T1" fmla="*/ 0 h 61"/>
                <a:gd name="T2" fmla="*/ 5 w 61"/>
                <a:gd name="T3" fmla="*/ 0 h 61"/>
                <a:gd name="T4" fmla="*/ 0 w 61"/>
                <a:gd name="T5" fmla="*/ 5 h 61"/>
                <a:gd name="T6" fmla="*/ 0 w 61"/>
                <a:gd name="T7" fmla="*/ 56 h 61"/>
                <a:gd name="T8" fmla="*/ 5 w 61"/>
                <a:gd name="T9" fmla="*/ 61 h 61"/>
                <a:gd name="T10" fmla="*/ 56 w 61"/>
                <a:gd name="T11" fmla="*/ 61 h 61"/>
                <a:gd name="T12" fmla="*/ 61 w 61"/>
                <a:gd name="T13" fmla="*/ 56 h 61"/>
                <a:gd name="T14" fmla="*/ 61 w 61"/>
                <a:gd name="T15" fmla="*/ 5 h 61"/>
                <a:gd name="T16" fmla="*/ 56 w 61"/>
                <a:gd name="T17" fmla="*/ 0 h 61"/>
                <a:gd name="T18" fmla="*/ 51 w 61"/>
                <a:gd name="T19" fmla="*/ 52 h 61"/>
                <a:gd name="T20" fmla="*/ 10 w 61"/>
                <a:gd name="T21" fmla="*/ 52 h 61"/>
                <a:gd name="T22" fmla="*/ 10 w 61"/>
                <a:gd name="T23" fmla="*/ 10 h 61"/>
                <a:gd name="T24" fmla="*/ 51 w 61"/>
                <a:gd name="T25" fmla="*/ 10 h 61"/>
                <a:gd name="T26" fmla="*/ 51 w 61"/>
                <a:gd name="T27" fmla="*/ 5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1">
                  <a:moveTo>
                    <a:pt x="56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9"/>
                    <a:pt x="2" y="61"/>
                    <a:pt x="5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9" y="61"/>
                    <a:pt x="61" y="59"/>
                    <a:pt x="61" y="5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1" y="2"/>
                    <a:pt x="59" y="0"/>
                    <a:pt x="56" y="0"/>
                  </a:cubicBezTo>
                  <a:close/>
                  <a:moveTo>
                    <a:pt x="51" y="52"/>
                  </a:moveTo>
                  <a:cubicBezTo>
                    <a:pt x="10" y="52"/>
                    <a:pt x="10" y="52"/>
                    <a:pt x="10" y="5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51" y="10"/>
                    <a:pt x="51" y="10"/>
                    <a:pt x="51" y="10"/>
                  </a:cubicBezTo>
                  <a:lnTo>
                    <a:pt x="51" y="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5314" tIns="32657" rIns="65314" bIns="32657" numCol="1" anchor="t" anchorCtr="0" compatLnSpc="1">
              <a:prstTxWarp prst="textNoShape">
                <a:avLst/>
              </a:prstTxWarp>
            </a:bodyPr>
            <a:lstStyle/>
            <a:p>
              <a:endParaRPr lang="en-US" sz="1286"/>
            </a:p>
          </p:txBody>
        </p:sp>
        <p:sp>
          <p:nvSpPr>
            <p:cNvPr id="16" name="Freeform 161">
              <a:extLst>
                <a:ext uri="{FF2B5EF4-FFF2-40B4-BE49-F238E27FC236}">
                  <a16:creationId xmlns:a16="http://schemas.microsoft.com/office/drawing/2014/main" id="{C7849F08-9833-48CA-A097-BBCD58A051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4575" y="6564313"/>
              <a:ext cx="142875" cy="142875"/>
            </a:xfrm>
            <a:custGeom>
              <a:avLst/>
              <a:gdLst>
                <a:gd name="T0" fmla="*/ 56 w 61"/>
                <a:gd name="T1" fmla="*/ 0 h 61"/>
                <a:gd name="T2" fmla="*/ 5 w 61"/>
                <a:gd name="T3" fmla="*/ 0 h 61"/>
                <a:gd name="T4" fmla="*/ 0 w 61"/>
                <a:gd name="T5" fmla="*/ 5 h 61"/>
                <a:gd name="T6" fmla="*/ 0 w 61"/>
                <a:gd name="T7" fmla="*/ 56 h 61"/>
                <a:gd name="T8" fmla="*/ 5 w 61"/>
                <a:gd name="T9" fmla="*/ 61 h 61"/>
                <a:gd name="T10" fmla="*/ 56 w 61"/>
                <a:gd name="T11" fmla="*/ 61 h 61"/>
                <a:gd name="T12" fmla="*/ 61 w 61"/>
                <a:gd name="T13" fmla="*/ 56 h 61"/>
                <a:gd name="T14" fmla="*/ 61 w 61"/>
                <a:gd name="T15" fmla="*/ 5 h 61"/>
                <a:gd name="T16" fmla="*/ 56 w 61"/>
                <a:gd name="T17" fmla="*/ 0 h 61"/>
                <a:gd name="T18" fmla="*/ 51 w 61"/>
                <a:gd name="T19" fmla="*/ 51 h 61"/>
                <a:gd name="T20" fmla="*/ 10 w 61"/>
                <a:gd name="T21" fmla="*/ 51 h 61"/>
                <a:gd name="T22" fmla="*/ 10 w 61"/>
                <a:gd name="T23" fmla="*/ 9 h 61"/>
                <a:gd name="T24" fmla="*/ 51 w 61"/>
                <a:gd name="T25" fmla="*/ 9 h 61"/>
                <a:gd name="T26" fmla="*/ 51 w 61"/>
                <a:gd name="T27" fmla="*/ 5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1">
                  <a:moveTo>
                    <a:pt x="56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9"/>
                    <a:pt x="2" y="61"/>
                    <a:pt x="5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9" y="61"/>
                    <a:pt x="61" y="59"/>
                    <a:pt x="61" y="5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1" y="2"/>
                    <a:pt x="59" y="0"/>
                    <a:pt x="56" y="0"/>
                  </a:cubicBezTo>
                  <a:close/>
                  <a:moveTo>
                    <a:pt x="51" y="51"/>
                  </a:moveTo>
                  <a:cubicBezTo>
                    <a:pt x="10" y="51"/>
                    <a:pt x="10" y="51"/>
                    <a:pt x="10" y="51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51" y="9"/>
                    <a:pt x="51" y="9"/>
                    <a:pt x="51" y="9"/>
                  </a:cubicBezTo>
                  <a:lnTo>
                    <a:pt x="51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5314" tIns="32657" rIns="65314" bIns="32657" numCol="1" anchor="t" anchorCtr="0" compatLnSpc="1">
              <a:prstTxWarp prst="textNoShape">
                <a:avLst/>
              </a:prstTxWarp>
            </a:bodyPr>
            <a:lstStyle/>
            <a:p>
              <a:endParaRPr lang="en-US" sz="1286"/>
            </a:p>
          </p:txBody>
        </p:sp>
        <p:sp>
          <p:nvSpPr>
            <p:cNvPr id="17" name="Freeform 162">
              <a:extLst>
                <a:ext uri="{FF2B5EF4-FFF2-40B4-BE49-F238E27FC236}">
                  <a16:creationId xmlns:a16="http://schemas.microsoft.com/office/drawing/2014/main" id="{EC26EDF8-BD1F-4A6E-A241-4BDF420DBA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4575" y="6757988"/>
              <a:ext cx="142875" cy="142875"/>
            </a:xfrm>
            <a:custGeom>
              <a:avLst/>
              <a:gdLst>
                <a:gd name="T0" fmla="*/ 56 w 61"/>
                <a:gd name="T1" fmla="*/ 0 h 61"/>
                <a:gd name="T2" fmla="*/ 5 w 61"/>
                <a:gd name="T3" fmla="*/ 0 h 61"/>
                <a:gd name="T4" fmla="*/ 0 w 61"/>
                <a:gd name="T5" fmla="*/ 5 h 61"/>
                <a:gd name="T6" fmla="*/ 0 w 61"/>
                <a:gd name="T7" fmla="*/ 56 h 61"/>
                <a:gd name="T8" fmla="*/ 5 w 61"/>
                <a:gd name="T9" fmla="*/ 61 h 61"/>
                <a:gd name="T10" fmla="*/ 56 w 61"/>
                <a:gd name="T11" fmla="*/ 61 h 61"/>
                <a:gd name="T12" fmla="*/ 61 w 61"/>
                <a:gd name="T13" fmla="*/ 56 h 61"/>
                <a:gd name="T14" fmla="*/ 61 w 61"/>
                <a:gd name="T15" fmla="*/ 5 h 61"/>
                <a:gd name="T16" fmla="*/ 56 w 61"/>
                <a:gd name="T17" fmla="*/ 0 h 61"/>
                <a:gd name="T18" fmla="*/ 51 w 61"/>
                <a:gd name="T19" fmla="*/ 51 h 61"/>
                <a:gd name="T20" fmla="*/ 10 w 61"/>
                <a:gd name="T21" fmla="*/ 51 h 61"/>
                <a:gd name="T22" fmla="*/ 10 w 61"/>
                <a:gd name="T23" fmla="*/ 10 h 61"/>
                <a:gd name="T24" fmla="*/ 51 w 61"/>
                <a:gd name="T25" fmla="*/ 10 h 61"/>
                <a:gd name="T26" fmla="*/ 51 w 61"/>
                <a:gd name="T27" fmla="*/ 5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1">
                  <a:moveTo>
                    <a:pt x="56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9"/>
                    <a:pt x="2" y="61"/>
                    <a:pt x="5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9" y="61"/>
                    <a:pt x="61" y="59"/>
                    <a:pt x="61" y="5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1" y="2"/>
                    <a:pt x="59" y="0"/>
                    <a:pt x="56" y="0"/>
                  </a:cubicBezTo>
                  <a:close/>
                  <a:moveTo>
                    <a:pt x="51" y="51"/>
                  </a:moveTo>
                  <a:cubicBezTo>
                    <a:pt x="10" y="51"/>
                    <a:pt x="10" y="51"/>
                    <a:pt x="10" y="51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51" y="10"/>
                    <a:pt x="51" y="10"/>
                    <a:pt x="51" y="10"/>
                  </a:cubicBezTo>
                  <a:lnTo>
                    <a:pt x="51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5314" tIns="32657" rIns="65314" bIns="32657" numCol="1" anchor="t" anchorCtr="0" compatLnSpc="1">
              <a:prstTxWarp prst="textNoShape">
                <a:avLst/>
              </a:prstTxWarp>
            </a:bodyPr>
            <a:lstStyle/>
            <a:p>
              <a:endParaRPr lang="en-US" sz="1286"/>
            </a:p>
          </p:txBody>
        </p:sp>
        <p:sp>
          <p:nvSpPr>
            <p:cNvPr id="18" name="Freeform 163">
              <a:extLst>
                <a:ext uri="{FF2B5EF4-FFF2-40B4-BE49-F238E27FC236}">
                  <a16:creationId xmlns:a16="http://schemas.microsoft.com/office/drawing/2014/main" id="{28C7BD49-4523-47B2-B1B1-68ECDC64DF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16188" y="6367463"/>
              <a:ext cx="141288" cy="142875"/>
            </a:xfrm>
            <a:custGeom>
              <a:avLst/>
              <a:gdLst>
                <a:gd name="T0" fmla="*/ 56 w 61"/>
                <a:gd name="T1" fmla="*/ 0 h 61"/>
                <a:gd name="T2" fmla="*/ 4 w 61"/>
                <a:gd name="T3" fmla="*/ 0 h 61"/>
                <a:gd name="T4" fmla="*/ 0 w 61"/>
                <a:gd name="T5" fmla="*/ 5 h 61"/>
                <a:gd name="T6" fmla="*/ 0 w 61"/>
                <a:gd name="T7" fmla="*/ 56 h 61"/>
                <a:gd name="T8" fmla="*/ 4 w 61"/>
                <a:gd name="T9" fmla="*/ 61 h 61"/>
                <a:gd name="T10" fmla="*/ 56 w 61"/>
                <a:gd name="T11" fmla="*/ 61 h 61"/>
                <a:gd name="T12" fmla="*/ 61 w 61"/>
                <a:gd name="T13" fmla="*/ 56 h 61"/>
                <a:gd name="T14" fmla="*/ 61 w 61"/>
                <a:gd name="T15" fmla="*/ 5 h 61"/>
                <a:gd name="T16" fmla="*/ 56 w 61"/>
                <a:gd name="T17" fmla="*/ 0 h 61"/>
                <a:gd name="T18" fmla="*/ 51 w 61"/>
                <a:gd name="T19" fmla="*/ 52 h 61"/>
                <a:gd name="T20" fmla="*/ 9 w 61"/>
                <a:gd name="T21" fmla="*/ 52 h 61"/>
                <a:gd name="T22" fmla="*/ 9 w 61"/>
                <a:gd name="T23" fmla="*/ 10 h 61"/>
                <a:gd name="T24" fmla="*/ 51 w 61"/>
                <a:gd name="T25" fmla="*/ 10 h 61"/>
                <a:gd name="T26" fmla="*/ 51 w 61"/>
                <a:gd name="T27" fmla="*/ 5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1">
                  <a:moveTo>
                    <a:pt x="56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9"/>
                    <a:pt x="2" y="61"/>
                    <a:pt x="4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8" y="61"/>
                    <a:pt x="61" y="59"/>
                    <a:pt x="61" y="5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1" y="2"/>
                    <a:pt x="58" y="0"/>
                    <a:pt x="56" y="0"/>
                  </a:cubicBezTo>
                  <a:close/>
                  <a:moveTo>
                    <a:pt x="51" y="52"/>
                  </a:moveTo>
                  <a:cubicBezTo>
                    <a:pt x="9" y="52"/>
                    <a:pt x="9" y="52"/>
                    <a:pt x="9" y="52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51" y="10"/>
                    <a:pt x="51" y="10"/>
                    <a:pt x="51" y="10"/>
                  </a:cubicBezTo>
                  <a:lnTo>
                    <a:pt x="51" y="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5314" tIns="32657" rIns="65314" bIns="32657" numCol="1" anchor="t" anchorCtr="0" compatLnSpc="1">
              <a:prstTxWarp prst="textNoShape">
                <a:avLst/>
              </a:prstTxWarp>
            </a:bodyPr>
            <a:lstStyle/>
            <a:p>
              <a:endParaRPr lang="en-US" sz="1286"/>
            </a:p>
          </p:txBody>
        </p:sp>
        <p:sp>
          <p:nvSpPr>
            <p:cNvPr id="19" name="Freeform 164">
              <a:extLst>
                <a:ext uri="{FF2B5EF4-FFF2-40B4-BE49-F238E27FC236}">
                  <a16:creationId xmlns:a16="http://schemas.microsoft.com/office/drawing/2014/main" id="{F5838D06-CAC0-4CF8-9CB2-EB626FAC2D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16188" y="6564313"/>
              <a:ext cx="141288" cy="142875"/>
            </a:xfrm>
            <a:custGeom>
              <a:avLst/>
              <a:gdLst>
                <a:gd name="T0" fmla="*/ 56 w 61"/>
                <a:gd name="T1" fmla="*/ 0 h 61"/>
                <a:gd name="T2" fmla="*/ 4 w 61"/>
                <a:gd name="T3" fmla="*/ 0 h 61"/>
                <a:gd name="T4" fmla="*/ 0 w 61"/>
                <a:gd name="T5" fmla="*/ 5 h 61"/>
                <a:gd name="T6" fmla="*/ 0 w 61"/>
                <a:gd name="T7" fmla="*/ 56 h 61"/>
                <a:gd name="T8" fmla="*/ 4 w 61"/>
                <a:gd name="T9" fmla="*/ 61 h 61"/>
                <a:gd name="T10" fmla="*/ 56 w 61"/>
                <a:gd name="T11" fmla="*/ 61 h 61"/>
                <a:gd name="T12" fmla="*/ 61 w 61"/>
                <a:gd name="T13" fmla="*/ 56 h 61"/>
                <a:gd name="T14" fmla="*/ 61 w 61"/>
                <a:gd name="T15" fmla="*/ 5 h 61"/>
                <a:gd name="T16" fmla="*/ 56 w 61"/>
                <a:gd name="T17" fmla="*/ 0 h 61"/>
                <a:gd name="T18" fmla="*/ 51 w 61"/>
                <a:gd name="T19" fmla="*/ 51 h 61"/>
                <a:gd name="T20" fmla="*/ 9 w 61"/>
                <a:gd name="T21" fmla="*/ 51 h 61"/>
                <a:gd name="T22" fmla="*/ 9 w 61"/>
                <a:gd name="T23" fmla="*/ 9 h 61"/>
                <a:gd name="T24" fmla="*/ 51 w 61"/>
                <a:gd name="T25" fmla="*/ 9 h 61"/>
                <a:gd name="T26" fmla="*/ 51 w 61"/>
                <a:gd name="T27" fmla="*/ 5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1">
                  <a:moveTo>
                    <a:pt x="56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9"/>
                    <a:pt x="2" y="61"/>
                    <a:pt x="4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8" y="61"/>
                    <a:pt x="61" y="59"/>
                    <a:pt x="61" y="5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1" y="2"/>
                    <a:pt x="58" y="0"/>
                    <a:pt x="56" y="0"/>
                  </a:cubicBezTo>
                  <a:close/>
                  <a:moveTo>
                    <a:pt x="51" y="51"/>
                  </a:moveTo>
                  <a:cubicBezTo>
                    <a:pt x="9" y="51"/>
                    <a:pt x="9" y="51"/>
                    <a:pt x="9" y="51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51" y="9"/>
                    <a:pt x="51" y="9"/>
                    <a:pt x="51" y="9"/>
                  </a:cubicBezTo>
                  <a:lnTo>
                    <a:pt x="51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5314" tIns="32657" rIns="65314" bIns="32657" numCol="1" anchor="t" anchorCtr="0" compatLnSpc="1">
              <a:prstTxWarp prst="textNoShape">
                <a:avLst/>
              </a:prstTxWarp>
            </a:bodyPr>
            <a:lstStyle/>
            <a:p>
              <a:endParaRPr lang="en-US" sz="1286"/>
            </a:p>
          </p:txBody>
        </p:sp>
        <p:sp>
          <p:nvSpPr>
            <p:cNvPr id="20" name="Freeform 165">
              <a:extLst>
                <a:ext uri="{FF2B5EF4-FFF2-40B4-BE49-F238E27FC236}">
                  <a16:creationId xmlns:a16="http://schemas.microsoft.com/office/drawing/2014/main" id="{A46C329F-053F-4497-90B4-4AF0B3DC1E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16188" y="6757988"/>
              <a:ext cx="141288" cy="142875"/>
            </a:xfrm>
            <a:custGeom>
              <a:avLst/>
              <a:gdLst>
                <a:gd name="T0" fmla="*/ 56 w 61"/>
                <a:gd name="T1" fmla="*/ 0 h 61"/>
                <a:gd name="T2" fmla="*/ 4 w 61"/>
                <a:gd name="T3" fmla="*/ 0 h 61"/>
                <a:gd name="T4" fmla="*/ 0 w 61"/>
                <a:gd name="T5" fmla="*/ 5 h 61"/>
                <a:gd name="T6" fmla="*/ 0 w 61"/>
                <a:gd name="T7" fmla="*/ 56 h 61"/>
                <a:gd name="T8" fmla="*/ 4 w 61"/>
                <a:gd name="T9" fmla="*/ 61 h 61"/>
                <a:gd name="T10" fmla="*/ 56 w 61"/>
                <a:gd name="T11" fmla="*/ 61 h 61"/>
                <a:gd name="T12" fmla="*/ 61 w 61"/>
                <a:gd name="T13" fmla="*/ 56 h 61"/>
                <a:gd name="T14" fmla="*/ 61 w 61"/>
                <a:gd name="T15" fmla="*/ 5 h 61"/>
                <a:gd name="T16" fmla="*/ 56 w 61"/>
                <a:gd name="T17" fmla="*/ 0 h 61"/>
                <a:gd name="T18" fmla="*/ 51 w 61"/>
                <a:gd name="T19" fmla="*/ 51 h 61"/>
                <a:gd name="T20" fmla="*/ 9 w 61"/>
                <a:gd name="T21" fmla="*/ 51 h 61"/>
                <a:gd name="T22" fmla="*/ 9 w 61"/>
                <a:gd name="T23" fmla="*/ 10 h 61"/>
                <a:gd name="T24" fmla="*/ 51 w 61"/>
                <a:gd name="T25" fmla="*/ 10 h 61"/>
                <a:gd name="T26" fmla="*/ 51 w 61"/>
                <a:gd name="T27" fmla="*/ 5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61">
                  <a:moveTo>
                    <a:pt x="56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9"/>
                    <a:pt x="2" y="61"/>
                    <a:pt x="4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8" y="61"/>
                    <a:pt x="61" y="59"/>
                    <a:pt x="61" y="5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1" y="2"/>
                    <a:pt x="58" y="0"/>
                    <a:pt x="56" y="0"/>
                  </a:cubicBezTo>
                  <a:close/>
                  <a:moveTo>
                    <a:pt x="51" y="51"/>
                  </a:moveTo>
                  <a:cubicBezTo>
                    <a:pt x="9" y="51"/>
                    <a:pt x="9" y="51"/>
                    <a:pt x="9" y="51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51" y="10"/>
                    <a:pt x="51" y="10"/>
                    <a:pt x="51" y="10"/>
                  </a:cubicBezTo>
                  <a:lnTo>
                    <a:pt x="51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5314" tIns="32657" rIns="65314" bIns="32657" numCol="1" anchor="t" anchorCtr="0" compatLnSpc="1">
              <a:prstTxWarp prst="textNoShape">
                <a:avLst/>
              </a:prstTxWarp>
            </a:bodyPr>
            <a:lstStyle/>
            <a:p>
              <a:endParaRPr lang="en-US" sz="1286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DDFAE65C-59C6-4A1E-9668-9597D1733AE6}"/>
              </a:ext>
            </a:extLst>
          </p:cNvPr>
          <p:cNvSpPr txBox="1"/>
          <p:nvPr/>
        </p:nvSpPr>
        <p:spPr>
          <a:xfrm>
            <a:off x="1143897" y="1174238"/>
            <a:ext cx="322926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i="1">
                <a:latin typeface="Arial"/>
                <a:cs typeface="Arial"/>
              </a:rPr>
              <a:t>October Topics: </a:t>
            </a:r>
            <a:endParaRPr lang="en-US" b="1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20D1D7B-5709-4191-A810-F8044C4FAFFE}"/>
              </a:ext>
            </a:extLst>
          </p:cNvPr>
          <p:cNvSpPr txBox="1"/>
          <p:nvPr/>
        </p:nvSpPr>
        <p:spPr>
          <a:xfrm>
            <a:off x="1143897" y="1564401"/>
            <a:ext cx="953334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Clr>
                <a:schemeClr val="accent2"/>
              </a:buClr>
              <a:buFont typeface="Calibri" panose="020F0502020204030204" pitchFamily="34" charset="0"/>
              <a:buChar char="→"/>
            </a:pPr>
            <a:r>
              <a:rPr lang="en-US" sz="1600">
                <a:latin typeface="Arial"/>
                <a:cs typeface="Arial"/>
              </a:rPr>
              <a:t>BrightPath Agency Pulse Assessment</a:t>
            </a:r>
          </a:p>
          <a:p>
            <a:pPr marL="285750" indent="-285750">
              <a:buClr>
                <a:schemeClr val="accent2"/>
              </a:buClr>
              <a:buFont typeface="Calibri" panose="020F0502020204030204" pitchFamily="34" charset="0"/>
              <a:buChar char="→"/>
            </a:pPr>
            <a:r>
              <a:rPr lang="en-US" sz="1600">
                <a:latin typeface="Arial"/>
                <a:cs typeface="Arial"/>
              </a:rPr>
              <a:t>CAN Office Hours</a:t>
            </a:r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1E97FEDE-27A3-4DEA-8489-1F3FF9BC6DB6}"/>
              </a:ext>
            </a:extLst>
          </p:cNvPr>
          <p:cNvSpPr txBox="1">
            <a:spLocks/>
          </p:cNvSpPr>
          <p:nvPr/>
        </p:nvSpPr>
        <p:spPr>
          <a:xfrm>
            <a:off x="8610600" y="65488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01D787-C920-44E0-BCB1-74CF845A2AE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181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72CD006128B540B57FE2D7A6E38B81" ma:contentTypeVersion="10" ma:contentTypeDescription="Create a new document." ma:contentTypeScope="" ma:versionID="248111932e734e520ab3a09eddb9fa11">
  <xsd:schema xmlns:xsd="http://www.w3.org/2001/XMLSchema" xmlns:xs="http://www.w3.org/2001/XMLSchema" xmlns:p="http://schemas.microsoft.com/office/2006/metadata/properties" xmlns:ns2="468947af-1760-4d25-9161-5a9f087eec57" xmlns:ns3="0c96b4fb-d96b-4d63-8376-9ac7d6604dcf" targetNamespace="http://schemas.microsoft.com/office/2006/metadata/properties" ma:root="true" ma:fieldsID="ac75f9cfdf36a2c552d5b27ebdbc3edb" ns2:_="" ns3:_="">
    <xsd:import namespace="468947af-1760-4d25-9161-5a9f087eec57"/>
    <xsd:import namespace="0c96b4fb-d96b-4d63-8376-9ac7d6604d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947af-1760-4d25-9161-5a9f087eec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96b4fb-d96b-4d63-8376-9ac7d6604dc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c96b4fb-d96b-4d63-8376-9ac7d6604dcf">
      <UserInfo>
        <DisplayName>Haynie, Carolyn</DisplayName>
        <AccountId>11</AccountId>
        <AccountType/>
      </UserInfo>
      <UserInfo>
        <DisplayName>Callahan, Clare</DisplayName>
        <AccountId>13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551FDDE-6EEE-459A-9B96-03C5E70DEE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8947af-1760-4d25-9161-5a9f087eec57"/>
    <ds:schemaRef ds:uri="0c96b4fb-d96b-4d63-8376-9ac7d6604d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EE8388-226E-4EF2-9752-DA40C31446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AF9320-CF64-4CD4-8ABE-02990D23B93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c96b4fb-d96b-4d63-8376-9ac7d6604dcf"/>
    <ds:schemaRef ds:uri="http://purl.org/dc/elements/1.1/"/>
    <ds:schemaRef ds:uri="http://schemas.microsoft.com/office/2006/documentManagement/types"/>
    <ds:schemaRef ds:uri="468947af-1760-4d25-9161-5a9f087eec57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96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Lucida Grande</vt:lpstr>
      <vt:lpstr>Lucida Sans</vt:lpstr>
      <vt:lpstr>Wingdings</vt:lpstr>
      <vt:lpstr>Custom Design</vt:lpstr>
      <vt:lpstr>PowerPoint Presentation</vt:lpstr>
    </vt:vector>
  </TitlesOfParts>
  <Company>State of Oklahoma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BrightPath CAN Do Checklist October 2021</dc:title>
  <dc:subject>October action items for the BrightPath Change Agent Network</dc:subject>
  <dc:creator>Liz Brandon</dc:creator>
  <cp:keywords>brightpath, change, agent, network, october, workday</cp:keywords>
  <cp:lastModifiedBy>Christa Helfrey</cp:lastModifiedBy>
  <cp:revision>5</cp:revision>
  <dcterms:created xsi:type="dcterms:W3CDTF">2020-08-31T22:50:38Z</dcterms:created>
  <dcterms:modified xsi:type="dcterms:W3CDTF">2021-10-25T20:57:45Z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0x0101000872CD006128B540B57FE2D7A6E38B81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2021-05-26T14:52:44Z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298d3b6c-f3ee-467e-b41f-b8f8d6124aee</vt:lpwstr>
  </property>
  <property fmtid="{D5CDD505-2E9C-101B-9397-08002B2CF9AE}" pid="9" name="MSIP_Label_ea60d57e-af5b-4752-ac57-3e4f28ca11dc_ContentBits">
    <vt:lpwstr>0</vt:lpwstr>
  </property>
</Properties>
</file>