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sldIdLst>
    <p:sldId id="256" r:id="rId2"/>
    <p:sldId id="259" r:id="rId3"/>
    <p:sldId id="261" r:id="rId4"/>
    <p:sldId id="260" r:id="rId5"/>
    <p:sldId id="257" r:id="rId6"/>
    <p:sldId id="262" r:id="rId7"/>
    <p:sldId id="263" r:id="rId8"/>
    <p:sldId id="265" r:id="rId9"/>
    <p:sldId id="258" r:id="rId10"/>
    <p:sldId id="268" r:id="rId11"/>
    <p:sldId id="266" r:id="rId12"/>
    <p:sldId id="267" r:id="rId13"/>
    <p:sldId id="270" r:id="rId14"/>
    <p:sldId id="269" r:id="rId15"/>
    <p:sldId id="271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F6CE"/>
    <a:srgbClr val="E7F6D8"/>
    <a:srgbClr val="D9F6C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0" autoAdjust="0"/>
    <p:restoredTop sz="99377" autoAdjust="0"/>
  </p:normalViewPr>
  <p:slideViewPr>
    <p:cSldViewPr>
      <p:cViewPr varScale="1">
        <p:scale>
          <a:sx n="79" d="100"/>
          <a:sy n="79" d="100"/>
        </p:scale>
        <p:origin x="-4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tfs1\ffdev\County%20HD%20Pilots%20-%20Insurance%20Coverage\CHD%20Pilots%20-%20Data%20Charts%20-%20May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ntfs1\ffdev\County%20HD%20Pilots%20-%20Insurance%20Coverage\Okmulgee\Okmulgee%20June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SoonerPlan Enrollment</a:t>
            </a:r>
            <a:endParaRPr lang="en-US"/>
          </a:p>
        </c:rich>
      </c:tx>
    </c:title>
    <c:plotArea>
      <c:layout>
        <c:manualLayout>
          <c:layoutTarget val="inner"/>
          <c:xMode val="edge"/>
          <c:yMode val="edge"/>
          <c:x val="0.20898678414097038"/>
          <c:y val="8.5263544184636608E-2"/>
          <c:w val="0.77486049926578882"/>
          <c:h val="0.66440753416461262"/>
        </c:manualLayout>
      </c:layout>
      <c:lineChart>
        <c:grouping val="standard"/>
        <c:ser>
          <c:idx val="0"/>
          <c:order val="0"/>
          <c:tx>
            <c:strRef>
              <c:f>'State FP'!$B$6</c:f>
              <c:strCache>
                <c:ptCount val="1"/>
                <c:pt idx="0">
                  <c:v>SFY 08 SP Enrollment</c:v>
                </c:pt>
              </c:strCache>
            </c:strRef>
          </c:tx>
          <c:marker>
            <c:symbol val="none"/>
          </c:marker>
          <c:cat>
            <c:strRef>
              <c:f>'State FP'!$C$5:$N$5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'State FP'!$C$6:$N$6</c:f>
              <c:numCache>
                <c:formatCode>0</c:formatCode>
                <c:ptCount val="12"/>
                <c:pt idx="0">
                  <c:v>20499</c:v>
                </c:pt>
                <c:pt idx="1">
                  <c:v>20783</c:v>
                </c:pt>
                <c:pt idx="2">
                  <c:v>21036</c:v>
                </c:pt>
                <c:pt idx="3">
                  <c:v>21117</c:v>
                </c:pt>
                <c:pt idx="4">
                  <c:v>21350</c:v>
                </c:pt>
                <c:pt idx="5">
                  <c:v>20299</c:v>
                </c:pt>
                <c:pt idx="6">
                  <c:v>19315</c:v>
                </c:pt>
                <c:pt idx="7">
                  <c:v>18625</c:v>
                </c:pt>
                <c:pt idx="8">
                  <c:v>17753</c:v>
                </c:pt>
                <c:pt idx="9">
                  <c:v>17467</c:v>
                </c:pt>
                <c:pt idx="10">
                  <c:v>16617</c:v>
                </c:pt>
                <c:pt idx="11">
                  <c:v>16541</c:v>
                </c:pt>
              </c:numCache>
            </c:numRef>
          </c:val>
        </c:ser>
        <c:ser>
          <c:idx val="1"/>
          <c:order val="1"/>
          <c:tx>
            <c:strRef>
              <c:f>'State FP'!$B$7</c:f>
              <c:strCache>
                <c:ptCount val="1"/>
                <c:pt idx="0">
                  <c:v>SFY 09 SP Enrollment</c:v>
                </c:pt>
              </c:strCache>
            </c:strRef>
          </c:tx>
          <c:marker>
            <c:symbol val="none"/>
          </c:marker>
          <c:cat>
            <c:strRef>
              <c:f>'State FP'!$C$5:$N$5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'State FP'!$C$7:$N$7</c:f>
              <c:numCache>
                <c:formatCode>0</c:formatCode>
                <c:ptCount val="12"/>
                <c:pt idx="0">
                  <c:v>16676</c:v>
                </c:pt>
                <c:pt idx="1">
                  <c:v>16675</c:v>
                </c:pt>
                <c:pt idx="2">
                  <c:v>16727</c:v>
                </c:pt>
                <c:pt idx="3">
                  <c:v>16826</c:v>
                </c:pt>
                <c:pt idx="4">
                  <c:v>16755</c:v>
                </c:pt>
                <c:pt idx="5">
                  <c:v>16979</c:v>
                </c:pt>
                <c:pt idx="6">
                  <c:v>17013</c:v>
                </c:pt>
                <c:pt idx="7">
                  <c:v>17290</c:v>
                </c:pt>
                <c:pt idx="8">
                  <c:v>17600</c:v>
                </c:pt>
                <c:pt idx="9">
                  <c:v>18156</c:v>
                </c:pt>
                <c:pt idx="10">
                  <c:v>18743</c:v>
                </c:pt>
                <c:pt idx="11" formatCode="General">
                  <c:v>19359</c:v>
                </c:pt>
              </c:numCache>
            </c:numRef>
          </c:val>
        </c:ser>
        <c:ser>
          <c:idx val="2"/>
          <c:order val="2"/>
          <c:tx>
            <c:strRef>
              <c:f>'State FP'!$B$8</c:f>
              <c:strCache>
                <c:ptCount val="1"/>
                <c:pt idx="0">
                  <c:v>SFY 10 SP Enrollment</c:v>
                </c:pt>
              </c:strCache>
            </c:strRef>
          </c:tx>
          <c:marker>
            <c:symbol val="none"/>
          </c:marker>
          <c:cat>
            <c:strRef>
              <c:f>'State FP'!$C$5:$N$5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'State FP'!$C$8:$N$8</c:f>
              <c:numCache>
                <c:formatCode>0</c:formatCode>
                <c:ptCount val="12"/>
                <c:pt idx="0">
                  <c:v>20093</c:v>
                </c:pt>
                <c:pt idx="1">
                  <c:v>20937</c:v>
                </c:pt>
                <c:pt idx="2" formatCode="General">
                  <c:v>21724</c:v>
                </c:pt>
                <c:pt idx="3" formatCode="General">
                  <c:v>22498</c:v>
                </c:pt>
                <c:pt idx="4" formatCode="General">
                  <c:v>22788</c:v>
                </c:pt>
                <c:pt idx="5" formatCode="General">
                  <c:v>23073</c:v>
                </c:pt>
                <c:pt idx="6" formatCode="#,##0">
                  <c:v>23420</c:v>
                </c:pt>
                <c:pt idx="7" formatCode="#,##0">
                  <c:v>23607</c:v>
                </c:pt>
                <c:pt idx="8" formatCode="General">
                  <c:v>24379</c:v>
                </c:pt>
                <c:pt idx="9" formatCode="General">
                  <c:v>25257</c:v>
                </c:pt>
                <c:pt idx="10" formatCode="General">
                  <c:v>25635</c:v>
                </c:pt>
                <c:pt idx="11" formatCode="General">
                  <c:v>25652</c:v>
                </c:pt>
              </c:numCache>
            </c:numRef>
          </c:val>
        </c:ser>
        <c:ser>
          <c:idx val="3"/>
          <c:order val="3"/>
          <c:tx>
            <c:strRef>
              <c:f>'State FP'!$B$9</c:f>
              <c:strCache>
                <c:ptCount val="1"/>
                <c:pt idx="0">
                  <c:v>Target - 1-31-11</c:v>
                </c:pt>
              </c:strCache>
            </c:strRef>
          </c:tx>
          <c:marker>
            <c:symbol val="none"/>
          </c:marker>
          <c:cat>
            <c:strRef>
              <c:f>'State FP'!$C$5:$N$5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'State FP'!$C$9:$N$9</c:f>
              <c:numCache>
                <c:formatCode>#,##0</c:formatCode>
                <c:ptCount val="12"/>
                <c:pt idx="0">
                  <c:v>39568.083000000006</c:v>
                </c:pt>
                <c:pt idx="1">
                  <c:v>39568.083000000006</c:v>
                </c:pt>
                <c:pt idx="2">
                  <c:v>39568.083000000006</c:v>
                </c:pt>
                <c:pt idx="3">
                  <c:v>39568.083000000006</c:v>
                </c:pt>
                <c:pt idx="4">
                  <c:v>39568.083000000006</c:v>
                </c:pt>
                <c:pt idx="5">
                  <c:v>39568.083000000006</c:v>
                </c:pt>
                <c:pt idx="6">
                  <c:v>39568.083000000006</c:v>
                </c:pt>
                <c:pt idx="7">
                  <c:v>39568.083000000006</c:v>
                </c:pt>
                <c:pt idx="8">
                  <c:v>39568.083000000006</c:v>
                </c:pt>
                <c:pt idx="9">
                  <c:v>39568.083000000006</c:v>
                </c:pt>
                <c:pt idx="10">
                  <c:v>39568.083000000006</c:v>
                </c:pt>
                <c:pt idx="11">
                  <c:v>39568.083000000006</c:v>
                </c:pt>
              </c:numCache>
            </c:numRef>
          </c:val>
        </c:ser>
        <c:ser>
          <c:idx val="5"/>
          <c:order val="4"/>
          <c:tx>
            <c:strRef>
              <c:f>'State FP'!$B$10</c:f>
              <c:strCache>
                <c:ptCount val="1"/>
                <c:pt idx="0">
                  <c:v>Potential Eligibles-11-09</c:v>
                </c:pt>
              </c:strCache>
            </c:strRef>
          </c:tx>
          <c:marker>
            <c:symbol val="none"/>
          </c:marker>
          <c:cat>
            <c:strRef>
              <c:f>'State FP'!$C$5:$N$5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'State FP'!$C$10:$N$10</c:f>
              <c:numCache>
                <c:formatCode>#,##0</c:formatCode>
                <c:ptCount val="12"/>
                <c:pt idx="0">
                  <c:v>59870</c:v>
                </c:pt>
                <c:pt idx="1">
                  <c:v>59870</c:v>
                </c:pt>
                <c:pt idx="2">
                  <c:v>59870</c:v>
                </c:pt>
                <c:pt idx="3">
                  <c:v>59870</c:v>
                </c:pt>
                <c:pt idx="4">
                  <c:v>59870</c:v>
                </c:pt>
                <c:pt idx="5">
                  <c:v>59870</c:v>
                </c:pt>
                <c:pt idx="6">
                  <c:v>59870</c:v>
                </c:pt>
                <c:pt idx="7">
                  <c:v>59870</c:v>
                </c:pt>
                <c:pt idx="8">
                  <c:v>59870</c:v>
                </c:pt>
                <c:pt idx="9">
                  <c:v>59870</c:v>
                </c:pt>
                <c:pt idx="10">
                  <c:v>59870</c:v>
                </c:pt>
                <c:pt idx="11">
                  <c:v>59870</c:v>
                </c:pt>
              </c:numCache>
            </c:numRef>
          </c:val>
        </c:ser>
        <c:marker val="1"/>
        <c:axId val="35198848"/>
        <c:axId val="34665216"/>
      </c:lineChart>
      <c:catAx>
        <c:axId val="35198848"/>
        <c:scaling>
          <c:orientation val="minMax"/>
        </c:scaling>
        <c:axPos val="b"/>
        <c:numFmt formatCode="0" sourceLinked="1"/>
        <c:tickLblPos val="nextTo"/>
        <c:crossAx val="34665216"/>
        <c:crosses val="autoZero"/>
        <c:auto val="1"/>
        <c:lblAlgn val="ctr"/>
        <c:lblOffset val="100"/>
      </c:catAx>
      <c:valAx>
        <c:axId val="34665216"/>
        <c:scaling>
          <c:orientation val="minMax"/>
        </c:scaling>
        <c:axPos val="l"/>
        <c:majorGridlines/>
        <c:numFmt formatCode="0" sourceLinked="1"/>
        <c:tickLblPos val="nextTo"/>
        <c:crossAx val="351988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Okmulgee</a:t>
            </a:r>
            <a:r>
              <a:rPr lang="en-US" baseline="0"/>
              <a:t> County SoonerPlan Enrollment</a:t>
            </a:r>
            <a:endParaRPr lang="en-US"/>
          </a:p>
        </c:rich>
      </c:tx>
    </c:title>
    <c:plotArea>
      <c:layout>
        <c:manualLayout>
          <c:layoutTarget val="inner"/>
          <c:xMode val="edge"/>
          <c:yMode val="edge"/>
          <c:x val="0.20898678414097008"/>
          <c:y val="8.5263544184636622E-2"/>
          <c:w val="0.77486049926578793"/>
          <c:h val="0.66440753416461262"/>
        </c:manualLayout>
      </c:layout>
      <c:lineChart>
        <c:grouping val="standard"/>
        <c:ser>
          <c:idx val="0"/>
          <c:order val="0"/>
          <c:tx>
            <c:strRef>
              <c:f>'J:\County HD Pilots - Insurance Coverage\[CHD Pilots - Data Charts - May.xlsx]Okmulgee'!$B$6</c:f>
              <c:strCache>
                <c:ptCount val="1"/>
                <c:pt idx="0">
                  <c:v>SFY 08 SP Enrollment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May.xlsx]Okmulgee'!$C$6:$N$6</c:f>
              <c:numCache>
                <c:formatCode>General</c:formatCode>
                <c:ptCount val="12"/>
                <c:pt idx="0">
                  <c:v>374</c:v>
                </c:pt>
                <c:pt idx="1">
                  <c:v>394</c:v>
                </c:pt>
                <c:pt idx="2">
                  <c:v>410</c:v>
                </c:pt>
                <c:pt idx="3">
                  <c:v>424</c:v>
                </c:pt>
                <c:pt idx="4">
                  <c:v>434</c:v>
                </c:pt>
                <c:pt idx="5">
                  <c:v>430</c:v>
                </c:pt>
                <c:pt idx="6">
                  <c:v>391</c:v>
                </c:pt>
                <c:pt idx="7">
                  <c:v>357</c:v>
                </c:pt>
                <c:pt idx="8">
                  <c:v>357</c:v>
                </c:pt>
                <c:pt idx="9">
                  <c:v>356</c:v>
                </c:pt>
                <c:pt idx="10">
                  <c:v>341</c:v>
                </c:pt>
                <c:pt idx="11">
                  <c:v>343</c:v>
                </c:pt>
              </c:numCache>
            </c:numRef>
          </c:val>
        </c:ser>
        <c:ser>
          <c:idx val="1"/>
          <c:order val="1"/>
          <c:tx>
            <c:strRef>
              <c:f>'J:\County HD Pilots - Insurance Coverage\[CHD Pilots - Data Charts - May.xlsx]Okmulgee'!$B$7</c:f>
              <c:strCache>
                <c:ptCount val="1"/>
                <c:pt idx="0">
                  <c:v>SFY 09 SP Enrollment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May.xlsx]Okmulgee'!$C$7:$N$7</c:f>
              <c:numCache>
                <c:formatCode>General</c:formatCode>
                <c:ptCount val="12"/>
                <c:pt idx="0">
                  <c:v>339</c:v>
                </c:pt>
                <c:pt idx="1">
                  <c:v>358</c:v>
                </c:pt>
                <c:pt idx="2">
                  <c:v>367</c:v>
                </c:pt>
                <c:pt idx="3">
                  <c:v>382</c:v>
                </c:pt>
                <c:pt idx="4">
                  <c:v>387</c:v>
                </c:pt>
                <c:pt idx="5">
                  <c:v>380</c:v>
                </c:pt>
                <c:pt idx="6">
                  <c:v>392</c:v>
                </c:pt>
                <c:pt idx="7">
                  <c:v>409</c:v>
                </c:pt>
                <c:pt idx="8">
                  <c:v>399</c:v>
                </c:pt>
                <c:pt idx="9">
                  <c:v>404</c:v>
                </c:pt>
                <c:pt idx="10">
                  <c:v>409</c:v>
                </c:pt>
                <c:pt idx="11">
                  <c:v>407</c:v>
                </c:pt>
              </c:numCache>
            </c:numRef>
          </c:val>
        </c:ser>
        <c:ser>
          <c:idx val="2"/>
          <c:order val="2"/>
          <c:tx>
            <c:strRef>
              <c:f>'J:\County HD Pilots - Insurance Coverage\[CHD Pilots - Data Charts - May.xlsx]Okmulgee'!$B$8</c:f>
              <c:strCache>
                <c:ptCount val="1"/>
                <c:pt idx="0">
                  <c:v>SFY 10 SP Enrollment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May.xlsx]Okmulgee'!$C$8:$N$8</c:f>
              <c:numCache>
                <c:formatCode>General</c:formatCode>
                <c:ptCount val="12"/>
                <c:pt idx="0">
                  <c:v>408</c:v>
                </c:pt>
                <c:pt idx="1">
                  <c:v>415</c:v>
                </c:pt>
                <c:pt idx="2">
                  <c:v>418</c:v>
                </c:pt>
                <c:pt idx="3">
                  <c:v>420</c:v>
                </c:pt>
                <c:pt idx="4">
                  <c:v>421</c:v>
                </c:pt>
                <c:pt idx="5">
                  <c:v>421</c:v>
                </c:pt>
                <c:pt idx="6">
                  <c:v>432</c:v>
                </c:pt>
                <c:pt idx="7">
                  <c:v>434</c:v>
                </c:pt>
                <c:pt idx="8">
                  <c:v>461</c:v>
                </c:pt>
                <c:pt idx="9">
                  <c:v>473</c:v>
                </c:pt>
                <c:pt idx="10">
                  <c:v>492</c:v>
                </c:pt>
                <c:pt idx="11">
                  <c:v>500</c:v>
                </c:pt>
              </c:numCache>
            </c:numRef>
          </c:val>
        </c:ser>
        <c:ser>
          <c:idx val="3"/>
          <c:order val="3"/>
          <c:tx>
            <c:strRef>
              <c:f>'J:\County HD Pilots - Insurance Coverage\[CHD Pilots - Data Charts - May.xlsx]Okmulgee'!$B$9</c:f>
              <c:strCache>
                <c:ptCount val="1"/>
                <c:pt idx="0">
                  <c:v>Target - 6-30-10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May.xlsx]Okmulgee'!$C$9:$N$9</c:f>
              <c:numCache>
                <c:formatCode>General</c:formatCode>
                <c:ptCount val="12"/>
                <c:pt idx="7">
                  <c:v>465</c:v>
                </c:pt>
                <c:pt idx="8">
                  <c:v>465</c:v>
                </c:pt>
                <c:pt idx="9">
                  <c:v>465</c:v>
                </c:pt>
                <c:pt idx="10">
                  <c:v>465</c:v>
                </c:pt>
                <c:pt idx="11">
                  <c:v>465</c:v>
                </c:pt>
              </c:numCache>
            </c:numRef>
          </c:val>
        </c:ser>
        <c:ser>
          <c:idx val="4"/>
          <c:order val="4"/>
          <c:tx>
            <c:strRef>
              <c:f>'J:\County HD Pilots - Insurance Coverage\[CHD Pilots - Data Charts - May.xlsx]Okmulgee'!$B$10</c:f>
              <c:strCache>
                <c:ptCount val="1"/>
                <c:pt idx="0">
                  <c:v>Target - 1-31-11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May.xlsx]Okmulgee'!$C$10:$N$10</c:f>
              <c:numCache>
                <c:formatCode>General</c:formatCode>
                <c:ptCount val="12"/>
                <c:pt idx="0">
                  <c:v>527</c:v>
                </c:pt>
                <c:pt idx="1">
                  <c:v>527</c:v>
                </c:pt>
                <c:pt idx="2">
                  <c:v>527</c:v>
                </c:pt>
                <c:pt idx="3">
                  <c:v>527</c:v>
                </c:pt>
                <c:pt idx="4">
                  <c:v>527</c:v>
                </c:pt>
                <c:pt idx="5">
                  <c:v>527</c:v>
                </c:pt>
                <c:pt idx="6">
                  <c:v>527</c:v>
                </c:pt>
                <c:pt idx="7">
                  <c:v>527</c:v>
                </c:pt>
                <c:pt idx="8">
                  <c:v>527</c:v>
                </c:pt>
                <c:pt idx="9">
                  <c:v>527</c:v>
                </c:pt>
                <c:pt idx="10">
                  <c:v>527</c:v>
                </c:pt>
                <c:pt idx="11">
                  <c:v>527</c:v>
                </c:pt>
              </c:numCache>
            </c:numRef>
          </c:val>
        </c:ser>
        <c:ser>
          <c:idx val="5"/>
          <c:order val="5"/>
          <c:tx>
            <c:strRef>
              <c:f>'J:\County HD Pilots - Insurance Coverage\[CHD Pilots - Data Charts - May.xlsx]Okmulgee'!$B$11</c:f>
              <c:strCache>
                <c:ptCount val="1"/>
                <c:pt idx="0">
                  <c:v>Potential Eligibles-11-09</c:v>
                </c:pt>
              </c:strCache>
            </c:strRef>
          </c:tx>
          <c:marker>
            <c:symbol val="none"/>
          </c:marker>
          <c:cat>
            <c:strRef>
              <c:f>'J:\County HD Pilots - Insurance Coverage\[CHD Pilots - Data Charts - May.xlsx]Okmulgee'!$C$5:$N$5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</c:strCache>
            </c:strRef>
          </c:cat>
          <c:val>
            <c:numRef>
              <c:f>'J:\County HD Pilots - Insurance Coverage\[CHD Pilots - Data Charts - May.xlsx]Okmulgee'!$C$11:$N$11</c:f>
              <c:numCache>
                <c:formatCode>General</c:formatCode>
                <c:ptCount val="12"/>
                <c:pt idx="0">
                  <c:v>655</c:v>
                </c:pt>
                <c:pt idx="1">
                  <c:v>655</c:v>
                </c:pt>
                <c:pt idx="2">
                  <c:v>655</c:v>
                </c:pt>
                <c:pt idx="3">
                  <c:v>655</c:v>
                </c:pt>
                <c:pt idx="4">
                  <c:v>655</c:v>
                </c:pt>
                <c:pt idx="5">
                  <c:v>655</c:v>
                </c:pt>
                <c:pt idx="6">
                  <c:v>655</c:v>
                </c:pt>
                <c:pt idx="7">
                  <c:v>655</c:v>
                </c:pt>
                <c:pt idx="8">
                  <c:v>655</c:v>
                </c:pt>
                <c:pt idx="9">
                  <c:v>655</c:v>
                </c:pt>
                <c:pt idx="10">
                  <c:v>655</c:v>
                </c:pt>
                <c:pt idx="11">
                  <c:v>655</c:v>
                </c:pt>
              </c:numCache>
            </c:numRef>
          </c:val>
        </c:ser>
        <c:marker val="1"/>
        <c:axId val="34756096"/>
        <c:axId val="34757632"/>
      </c:lineChart>
      <c:catAx>
        <c:axId val="34756096"/>
        <c:scaling>
          <c:orientation val="minMax"/>
        </c:scaling>
        <c:axPos val="b"/>
        <c:numFmt formatCode="0" sourceLinked="1"/>
        <c:tickLblPos val="nextTo"/>
        <c:crossAx val="34757632"/>
        <c:crosses val="autoZero"/>
        <c:auto val="1"/>
        <c:lblAlgn val="ctr"/>
        <c:lblOffset val="100"/>
      </c:catAx>
      <c:valAx>
        <c:axId val="34757632"/>
        <c:scaling>
          <c:orientation val="minMax"/>
        </c:scaling>
        <c:axPos val="l"/>
        <c:majorGridlines/>
        <c:numFmt formatCode="General" sourceLinked="1"/>
        <c:tickLblPos val="nextTo"/>
        <c:crossAx val="347560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0.2752</cdr:x>
      <cdr:y>0.08739</cdr:y>
    </cdr:from>
    <cdr:to>
      <cdr:x>0.55729</cdr:x>
      <cdr:y>0.12538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2345531" y="547689"/>
          <a:ext cx="2452688" cy="238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0.2518</cdr:x>
      <cdr:y>0.11209</cdr:y>
    </cdr:from>
    <cdr:to>
      <cdr:x>0.82737</cdr:x>
      <cdr:y>0.16717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77743" y="702518"/>
          <a:ext cx="4977932" cy="345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Potential </a:t>
          </a:r>
          <a:r>
            <a:rPr lang="en-US" sz="1100" dirty="0" err="1"/>
            <a:t>Eligibles</a:t>
          </a:r>
          <a:r>
            <a:rPr lang="en-US" sz="1100" dirty="0"/>
            <a:t> - 19yo+  at</a:t>
          </a:r>
          <a:r>
            <a:rPr lang="en-US" sz="1100" baseline="0" dirty="0"/>
            <a:t> or below 185% FPL </a:t>
          </a:r>
          <a:r>
            <a:rPr lang="en-US" sz="1100" baseline="0" dirty="0" smtClean="0"/>
            <a:t>as </a:t>
          </a:r>
          <a:r>
            <a:rPr lang="en-US" sz="1100" baseline="0" dirty="0"/>
            <a:t>of Nov 2009 FP Caseload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0.35105</cdr:x>
      <cdr:y>0.09498</cdr:y>
    </cdr:from>
    <cdr:to>
      <cdr:x>0.45677</cdr:x>
      <cdr:y>0.24088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036094" y="5953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0.32903</cdr:x>
      <cdr:y>0.19187</cdr:y>
    </cdr:from>
    <cdr:to>
      <cdr:x>0.71724</cdr:x>
      <cdr:y>0.22986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845654" y="1202542"/>
          <a:ext cx="3357512" cy="238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12 month enrollment</a:t>
          </a:r>
          <a:r>
            <a:rPr lang="en-US" sz="1100" baseline="0"/>
            <a:t> target</a:t>
          </a:r>
          <a:endParaRPr lang="en-US" sz="1100"/>
        </a:p>
      </cdr:txBody>
    </cdr:sp>
  </cdr:relSizeAnchor>
  <cdr:relSizeAnchor xmlns:cdr="http://schemas.openxmlformats.org/drawingml/2006/chartDrawing">
    <cdr:from>
      <cdr:x>0.66906</cdr:x>
      <cdr:y>0.31915</cdr:y>
    </cdr:from>
    <cdr:to>
      <cdr:x>0.92374</cdr:x>
      <cdr:y>0.34954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786474" y="2000260"/>
          <a:ext cx="2202651" cy="190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0.2752</cdr:x>
      <cdr:y>0.08739</cdr:y>
    </cdr:from>
    <cdr:to>
      <cdr:x>0.55729</cdr:x>
      <cdr:y>0.12538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2345531" y="547689"/>
          <a:ext cx="2452688" cy="238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0.24467</cdr:x>
      <cdr:y>0.0912</cdr:y>
    </cdr:from>
    <cdr:to>
      <cdr:x>0.82349</cdr:x>
      <cdr:y>0.12159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07429" y="571574"/>
          <a:ext cx="5012527" cy="190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Potential Eligibles - 19yo+  at</a:t>
          </a:r>
          <a:r>
            <a:rPr lang="en-US" sz="1100" baseline="0"/>
            <a:t> or below 185% FPL as of Nov 2009 FP Caseload</a:t>
          </a:r>
          <a:endParaRPr lang="en-US" sz="1100"/>
        </a:p>
      </cdr:txBody>
    </cdr:sp>
  </cdr:relSizeAnchor>
  <cdr:relSizeAnchor xmlns:cdr="http://schemas.openxmlformats.org/drawingml/2006/chartDrawing">
    <cdr:from>
      <cdr:x>0.35105</cdr:x>
      <cdr:y>0.09498</cdr:y>
    </cdr:from>
    <cdr:to>
      <cdr:x>0.45677</cdr:x>
      <cdr:y>0.24088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036094" y="5953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0.32627</cdr:x>
      <cdr:y>0.20518</cdr:y>
    </cdr:from>
    <cdr:to>
      <cdr:x>0.71448</cdr:x>
      <cdr:y>0.24317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821812" y="1285935"/>
          <a:ext cx="3357511" cy="238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12 month enrollment</a:t>
          </a:r>
          <a:r>
            <a:rPr lang="en-US" sz="1100" baseline="0"/>
            <a:t> target</a:t>
          </a:r>
          <a:endParaRPr lang="en-US" sz="1100"/>
        </a:p>
      </cdr:txBody>
    </cdr:sp>
  </cdr:relSizeAnchor>
  <cdr:relSizeAnchor xmlns:cdr="http://schemas.openxmlformats.org/drawingml/2006/chartDrawing">
    <cdr:from>
      <cdr:x>0.69383</cdr:x>
      <cdr:y>0.27355</cdr:y>
    </cdr:from>
    <cdr:to>
      <cdr:x>0.94851</cdr:x>
      <cdr:y>0.30394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000758" y="1714486"/>
          <a:ext cx="2202651" cy="190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5 month enrollment target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B1A24-E2D7-4526-9A9F-029D17CF4293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0F4ED-BD2B-4814-8622-53634166D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0B171-9A51-4360-B00A-A591A25B82BD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8844-C1AB-4ECE-BF1A-068169DE3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4EFF6-F121-470F-8CFC-778DC3184B44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3985E-A50E-4280-A116-752B32D77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778C0-11C2-4260-8B3A-1F0020F9A716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E41D4-492E-414C-8455-F83ECDDD0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D6597-CA4C-46D2-B883-F2FD71E28B28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9B4E2-C775-4DA8-8E7C-0E6DEB93B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EB69-B45A-4067-811B-385998358A55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D3971-FC56-47CC-8A4D-0B161224C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16277-2314-4D13-8A00-E49BAD4FA1B1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C65F0-63E6-491F-8BC7-10225EFB3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ED21D-8AC5-485E-8A57-59F13C6C6051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3ACCC-24F7-4EDE-AE35-55F9158E2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D08BE-9C3A-4EEC-8D31-FBCF60E0E735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C14D8-E65D-4298-AF1A-57F83963A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B647F-22CA-4B07-9B8F-F096ECF8675B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6C597-305C-40D8-8DC7-2C87DB23B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B4A98-1616-4869-852F-AFA2AF54946C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864B9-340A-431E-BBB7-879CC69A6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4AC5FC-D3C2-4F84-9D4A-3A77F34502F9}" type="datetimeFigureOut">
              <a:rPr lang="en-US"/>
              <a:pPr>
                <a:defRPr/>
              </a:pPr>
              <a:t>8/26/2010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F9395B-E5ED-43AB-8024-838C2B577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1" descr="pp10_vert_gr+bl.pdf                                            0077A7B5Roxy                           BBA37F10: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67786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yvonnem@health.ok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Online Enrollment through the Eyes of Public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OHCA Retreat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August 26, 2010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685800" y="295275"/>
          <a:ext cx="8210550" cy="6267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609600" y="295275"/>
          <a:ext cx="8286750" cy="6267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OSDH Next Steps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r>
              <a:rPr lang="en-US" smtClean="0"/>
              <a:t>Expand pilot to 16 additional county health department sites</a:t>
            </a:r>
          </a:p>
          <a:p>
            <a:r>
              <a:rPr lang="en-US" smtClean="0"/>
              <a:t>Eligibility Analyst sites will be expected to maximize opportunities for online enrollment.</a:t>
            </a:r>
          </a:p>
          <a:p>
            <a:r>
              <a:rPr lang="en-US" smtClean="0"/>
              <a:t>August 9, 2010 – all county health departments began using the new paper application for Online Enrollment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County Health Departments are down over 200 employees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New application for client not known to the system will require approximately 20 minutes to enroll online.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Most sites will use the paper application in this scenario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Confusion locally regarding county health department sites as an Agency Partner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Universal application of eligibility policy through Online Enrollment Rules Engine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Conversion history from OKDHS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Search clients w/previous eligibility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Realtime</a:t>
            </a:r>
            <a:r>
              <a:rPr lang="en-US" dirty="0" smtClean="0"/>
              <a:t> Eligibility – Client can walk out the door with SoonerCare ID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Potential to Improve Early Entry into Prenatal Care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Expanded access to health care coverage for families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8229600" cy="5181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Rolling Eligibility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Eligibility can be extended at each visit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Reduces fall-off due to failure to respond to renewal notices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Ability to perform verifications through Agency View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Proof of Pregnancy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Citizenship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OSDH Citizenship Verifications – Vital Records – Integrated into Online Application Process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Promote the Individual/Home Application when Clients call for appointments.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anchor="t"/>
          <a:lstStyle/>
          <a:p>
            <a:pPr algn="l"/>
            <a:r>
              <a:rPr lang="en-US" smtClean="0"/>
              <a:t>Contact Information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Yvonne </a:t>
            </a:r>
            <a:r>
              <a:rPr lang="en-US" sz="2800" dirty="0" smtClean="0"/>
              <a:t>Myers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Chief, Office of Federal Funds Development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Oklahoma State Department of Health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1000 NE 10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St., Room 310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Oklahoma City, OK   73117-1299</a:t>
            </a:r>
            <a:endParaRPr lang="en-US" sz="28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dirty="0" smtClean="0"/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Office </a:t>
            </a:r>
            <a:r>
              <a:rPr lang="en-US" sz="2400" dirty="0"/>
              <a:t>Phone	(405) 271-9663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/>
              <a:t>Cell Phone	(405) 850-4503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/>
              <a:t>Fax		(405) 271-1728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/>
              <a:t>E-mail    </a:t>
            </a:r>
            <a:r>
              <a:rPr lang="en-US" sz="2400" dirty="0">
                <a:hlinkClick r:id="rId2"/>
              </a:rPr>
              <a:t>yvonnem@health.ok.gov</a:t>
            </a:r>
            <a:endParaRPr lang="en-US" sz="24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4582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Oklahoma State Department of Health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68 Counties with Health Departments under the direction of the Commissioner </a:t>
            </a:r>
            <a:r>
              <a:rPr lang="en-US" smtClean="0"/>
              <a:t>of Health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88 locations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Annual Caseload of 800,000 clients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1 million visits per year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5 million services provided per year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4582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Oklahoma State Department of Health</a:t>
            </a:r>
            <a:endParaRPr lang="en-US" b="1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US" smtClean="0"/>
              <a:t>PHOCIS (OSDH Client Information System) has over 2 million records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OSIIS (OSDH Immunization Registry) has over 2 million records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Tulsa and Oklahoma City-County Health Departments are autonomous 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/>
          <a:lstStyle/>
          <a:p>
            <a:r>
              <a:rPr lang="en-US" smtClean="0"/>
              <a:t>Challenges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229600" cy="4525963"/>
          </a:xfrm>
        </p:spPr>
        <p:txBody>
          <a:bodyPr/>
          <a:lstStyle/>
          <a:p>
            <a:r>
              <a:rPr lang="en-US" smtClean="0"/>
              <a:t>Budget Cuts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Staffing levels are down</a:t>
            </a:r>
          </a:p>
          <a:p>
            <a:endParaRPr lang="en-US" smtClean="0"/>
          </a:p>
          <a:p>
            <a:r>
              <a:rPr lang="en-US" smtClean="0"/>
              <a:t>SoonerCare and SoonerPlan clients losing eligibility due to failure to respond to renewal notices or provide required documentation.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Eligibility Analyst Pilot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Goal:   Assess all clients coming to the health department for potential SoonerCare/SoonerPlan eligibility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Measure:  Increased SoonerPlan Enrollment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Approximately 60,000 of the 79,000 family planning clients served through CHD clinics are potentially eligible for SoonerPlan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Enrollment for the state was less than 25,000 in March 2010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Identify 8 county health departments for the pilot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Hire a position (eligibility analyst) dedicated to assisting clients with applications for each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Eligibility Analyst Pilot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8 Counties Selected: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Canadian (Yukon)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Carter (Ardmore)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Cleveland (Norman)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Comanche (Lawton)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Okmulgee (Okmulgee)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Payne (Stillwater)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Pottawatomie (Shawnee)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Rogers (Claremore)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Eligibility Analyst Pilot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Time Frame:    March – June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Piloted New Online Enrollment Application (11 page) and mailed to Central Eligibility Unit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Allowed the entire household to be assessed for most robust eligibility by household member on one application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Eligibility Analyst Pilot</a:t>
            </a:r>
          </a:p>
        </p:txBody>
      </p:sp>
      <p:sp>
        <p:nvSpPr>
          <p:cNvPr id="20482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/>
          <a:p>
            <a:r>
              <a:rPr lang="en-US" smtClean="0"/>
              <a:t>Screened over 27,000 clients</a:t>
            </a:r>
          </a:p>
          <a:p>
            <a:pPr lvl="1"/>
            <a:r>
              <a:rPr lang="en-US" smtClean="0"/>
              <a:t>50% of clients screened were 18 years of age and younger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pPr lvl="1"/>
            <a:r>
              <a:rPr lang="en-US" smtClean="0"/>
              <a:t>85% of the 19 and older clients were female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pPr lvl="1"/>
            <a:r>
              <a:rPr lang="en-US" smtClean="0"/>
              <a:t>94% under 185% FPL</a:t>
            </a:r>
          </a:p>
          <a:p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Eligibility Analyst Pilot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r>
              <a:rPr lang="en-US" smtClean="0"/>
              <a:t>SoonerPlan Enrollment in Pilot Sites increased 9.19% vs 7.6% for non pilot sites</a:t>
            </a:r>
          </a:p>
          <a:p>
            <a:pPr lvl="1"/>
            <a:r>
              <a:rPr lang="en-US" smtClean="0"/>
              <a:t>Increases by pilot site ranged from 1.5% - 10%</a:t>
            </a:r>
          </a:p>
          <a:p>
            <a:endParaRPr lang="en-US" smtClean="0"/>
          </a:p>
          <a:p>
            <a:r>
              <a:rPr lang="en-US" smtClean="0"/>
              <a:t>Increased SoonerCare enrollment of the children of family planning clients</a:t>
            </a:r>
          </a:p>
          <a:p>
            <a:pPr lvl="1"/>
            <a:r>
              <a:rPr lang="en-US" smtClean="0"/>
              <a:t>1 application vs. 2 applications</a:t>
            </a:r>
          </a:p>
          <a:p>
            <a:pPr lvl="1"/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</TotalTime>
  <Words>528</Words>
  <Application>Microsoft Office PowerPoint</Application>
  <PresentationFormat>On-screen Show (4:3)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Times</vt:lpstr>
      <vt:lpstr>Arial</vt:lpstr>
      <vt:lpstr>Calibri</vt:lpstr>
      <vt:lpstr>Office Theme</vt:lpstr>
      <vt:lpstr>Online Enrollment through the Eyes of Public Health</vt:lpstr>
      <vt:lpstr>Oklahoma State Department of Health</vt:lpstr>
      <vt:lpstr>Oklahoma State Department of Health</vt:lpstr>
      <vt:lpstr>Challenges</vt:lpstr>
      <vt:lpstr>Eligibility Analyst Pilot</vt:lpstr>
      <vt:lpstr>Eligibility Analyst Pilot</vt:lpstr>
      <vt:lpstr>Eligibility Analyst Pilot</vt:lpstr>
      <vt:lpstr>Eligibility Analyst Pilot</vt:lpstr>
      <vt:lpstr>Eligibility Analyst Pilot</vt:lpstr>
      <vt:lpstr>Slide 10</vt:lpstr>
      <vt:lpstr>Slide 11</vt:lpstr>
      <vt:lpstr>OSDH Next Steps</vt:lpstr>
      <vt:lpstr>Challenges</vt:lpstr>
      <vt:lpstr>Big Opportunities</vt:lpstr>
      <vt:lpstr>Big Opportunities</vt:lpstr>
      <vt:lpstr>Contact Information</vt:lpstr>
    </vt:vector>
  </TitlesOfParts>
  <Company>OSDH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S</dc:creator>
  <cp:lastModifiedBy>localuser</cp:lastModifiedBy>
  <cp:revision>31</cp:revision>
  <cp:lastPrinted>2006-02-23T19:39:39Z</cp:lastPrinted>
  <dcterms:created xsi:type="dcterms:W3CDTF">2005-10-31T19:07:31Z</dcterms:created>
  <dcterms:modified xsi:type="dcterms:W3CDTF">2010-08-26T18:00:54Z</dcterms:modified>
</cp:coreProperties>
</file>