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theme/themeOverride6.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20" r:id="rId4"/>
    <p:sldMasterId id="2147483740" r:id="rId5"/>
    <p:sldMasterId id="2147483752" r:id="rId6"/>
  </p:sldMasterIdLst>
  <p:notesMasterIdLst>
    <p:notesMasterId r:id="rId34"/>
  </p:notesMasterIdLst>
  <p:handoutMasterIdLst>
    <p:handoutMasterId r:id="rId35"/>
  </p:handoutMasterIdLst>
  <p:sldIdLst>
    <p:sldId id="256" r:id="rId7"/>
    <p:sldId id="822" r:id="rId8"/>
    <p:sldId id="860" r:id="rId9"/>
    <p:sldId id="872" r:id="rId10"/>
    <p:sldId id="873" r:id="rId11"/>
    <p:sldId id="869" r:id="rId12"/>
    <p:sldId id="874" r:id="rId13"/>
    <p:sldId id="870" r:id="rId14"/>
    <p:sldId id="867" r:id="rId15"/>
    <p:sldId id="866" r:id="rId16"/>
    <p:sldId id="875" r:id="rId17"/>
    <p:sldId id="876" r:id="rId18"/>
    <p:sldId id="877" r:id="rId19"/>
    <p:sldId id="878" r:id="rId20"/>
    <p:sldId id="879" r:id="rId21"/>
    <p:sldId id="880" r:id="rId22"/>
    <p:sldId id="881" r:id="rId23"/>
    <p:sldId id="882" r:id="rId24"/>
    <p:sldId id="883" r:id="rId25"/>
    <p:sldId id="884" r:id="rId26"/>
    <p:sldId id="885" r:id="rId27"/>
    <p:sldId id="886" r:id="rId28"/>
    <p:sldId id="887" r:id="rId29"/>
    <p:sldId id="888" r:id="rId30"/>
    <p:sldId id="889" r:id="rId31"/>
    <p:sldId id="890" r:id="rId32"/>
    <p:sldId id="891"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EBECF0"/>
    <a:srgbClr val="A47D00"/>
    <a:srgbClr val="003300"/>
    <a:srgbClr val="140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9" autoAdjust="0"/>
    <p:restoredTop sz="97473" autoAdjust="0"/>
  </p:normalViewPr>
  <p:slideViewPr>
    <p:cSldViewPr>
      <p:cViewPr varScale="1">
        <p:scale>
          <a:sx n="134" d="100"/>
          <a:sy n="134" d="100"/>
        </p:scale>
        <p:origin x="-95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4.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5.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106830957507558E-2"/>
          <c:y val="3.1925809998387886E-2"/>
          <c:w val="0.85297213971008123"/>
          <c:h val="0.87862522619455174"/>
        </c:manualLayout>
      </c:layout>
      <c:barChart>
        <c:barDir val="col"/>
        <c:grouping val="clustered"/>
        <c:varyColors val="0"/>
        <c:ser>
          <c:idx val="0"/>
          <c:order val="0"/>
          <c:tx>
            <c:v>Oct. Stakeholder Meeting</c:v>
          </c:tx>
          <c:invertIfNegative val="0"/>
          <c:dLbls>
            <c:showLegendKey val="0"/>
            <c:showVal val="1"/>
            <c:showCatName val="0"/>
            <c:showSerName val="0"/>
            <c:showPercent val="0"/>
            <c:showBubbleSize val="0"/>
            <c:showLeaderLines val="0"/>
          </c:dLbls>
          <c:cat>
            <c:strRef>
              <c:f>'NOV 10, 2015 '!$H$105:$H$108</c:f>
              <c:strCache>
                <c:ptCount val="4"/>
                <c:pt idx="0">
                  <c:v>Health Plan, Administrative Service Organization</c:v>
                </c:pt>
                <c:pt idx="1">
                  <c:v>OHCA staff</c:v>
                </c:pt>
                <c:pt idx="2">
                  <c:v>Other (academic, media, etc.; please describe)</c:v>
                </c:pt>
                <c:pt idx="3">
                  <c:v>All Other Categories</c:v>
                </c:pt>
              </c:strCache>
            </c:strRef>
          </c:cat>
          <c:val>
            <c:numRef>
              <c:f>'NOV 10, 2015 '!$I$80:$I$83</c:f>
              <c:numCache>
                <c:formatCode>General</c:formatCode>
                <c:ptCount val="4"/>
                <c:pt idx="0">
                  <c:v>10</c:v>
                </c:pt>
                <c:pt idx="1">
                  <c:v>7</c:v>
                </c:pt>
                <c:pt idx="2">
                  <c:v>15</c:v>
                </c:pt>
                <c:pt idx="3">
                  <c:v>24</c:v>
                </c:pt>
              </c:numCache>
            </c:numRef>
          </c:val>
        </c:ser>
        <c:ser>
          <c:idx val="1"/>
          <c:order val="1"/>
          <c:tx>
            <c:v>Nov. Stakeholder Meeting</c:v>
          </c:tx>
          <c:spPr>
            <a:solidFill>
              <a:schemeClr val="accent3"/>
            </a:solidFill>
          </c:spPr>
          <c:invertIfNegative val="0"/>
          <c:dLbls>
            <c:showLegendKey val="0"/>
            <c:showVal val="1"/>
            <c:showCatName val="0"/>
            <c:showSerName val="0"/>
            <c:showPercent val="0"/>
            <c:showBubbleSize val="0"/>
            <c:showLeaderLines val="0"/>
          </c:dLbls>
          <c:cat>
            <c:strRef>
              <c:f>'NOV 10, 2015 '!$H$105:$H$108</c:f>
              <c:strCache>
                <c:ptCount val="4"/>
                <c:pt idx="0">
                  <c:v>Health Plan, Administrative Service Organization</c:v>
                </c:pt>
                <c:pt idx="1">
                  <c:v>OHCA staff</c:v>
                </c:pt>
                <c:pt idx="2">
                  <c:v>Other (academic, media, etc.; please describe)</c:v>
                </c:pt>
                <c:pt idx="3">
                  <c:v>All Other Categories</c:v>
                </c:pt>
              </c:strCache>
            </c:strRef>
          </c:cat>
          <c:val>
            <c:numRef>
              <c:f>'NOV 10, 2015 '!$I$105:$I$108</c:f>
              <c:numCache>
                <c:formatCode>General</c:formatCode>
                <c:ptCount val="4"/>
                <c:pt idx="0">
                  <c:v>10</c:v>
                </c:pt>
                <c:pt idx="1">
                  <c:v>5</c:v>
                </c:pt>
                <c:pt idx="2">
                  <c:v>18</c:v>
                </c:pt>
                <c:pt idx="3">
                  <c:v>24</c:v>
                </c:pt>
              </c:numCache>
            </c:numRef>
          </c:val>
        </c:ser>
        <c:dLbls>
          <c:showLegendKey val="0"/>
          <c:showVal val="0"/>
          <c:showCatName val="0"/>
          <c:showSerName val="0"/>
          <c:showPercent val="0"/>
          <c:showBubbleSize val="0"/>
        </c:dLbls>
        <c:gapWidth val="150"/>
        <c:axId val="48532480"/>
        <c:axId val="48534272"/>
      </c:barChart>
      <c:catAx>
        <c:axId val="48532480"/>
        <c:scaling>
          <c:orientation val="minMax"/>
        </c:scaling>
        <c:delete val="0"/>
        <c:axPos val="b"/>
        <c:majorTickMark val="out"/>
        <c:minorTickMark val="none"/>
        <c:tickLblPos val="nextTo"/>
        <c:crossAx val="48534272"/>
        <c:crosses val="autoZero"/>
        <c:auto val="1"/>
        <c:lblAlgn val="ctr"/>
        <c:lblOffset val="100"/>
        <c:noMultiLvlLbl val="0"/>
      </c:catAx>
      <c:valAx>
        <c:axId val="48534272"/>
        <c:scaling>
          <c:orientation val="minMax"/>
        </c:scaling>
        <c:delete val="0"/>
        <c:axPos val="l"/>
        <c:majorGridlines/>
        <c:numFmt formatCode="General" sourceLinked="1"/>
        <c:majorTickMark val="out"/>
        <c:minorTickMark val="none"/>
        <c:tickLblPos val="nextTo"/>
        <c:crossAx val="48532480"/>
        <c:crosses val="autoZero"/>
        <c:crossBetween val="between"/>
      </c:valAx>
    </c:plotArea>
    <c:legend>
      <c:legendPos val="r"/>
      <c:layout>
        <c:manualLayout>
          <c:xMode val="edge"/>
          <c:yMode val="edge"/>
          <c:x val="7.988157543181354E-2"/>
          <c:y val="3.7229947705812144E-2"/>
          <c:w val="0.42395633005551725"/>
          <c:h val="0.19670252486044879"/>
        </c:manualLayout>
      </c:layout>
      <c:overlay val="0"/>
      <c:txPr>
        <a:bodyPr/>
        <a:lstStyle/>
        <a:p>
          <a:pPr rtl="0">
            <a:defRPr/>
          </a:pPr>
          <a:endParaRPr lang="en-US"/>
        </a:p>
      </c:txPr>
    </c:legend>
    <c:plotVisOnly val="1"/>
    <c:dispBlanksAs val="gap"/>
    <c:showDLblsOverMax val="0"/>
  </c:chart>
  <c:txPr>
    <a:bodyPr/>
    <a:lstStyle/>
    <a:p>
      <a:pPr>
        <a:defRPr sz="2000" baseline="0">
          <a:solidFill>
            <a:schemeClr val="bg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36577719451736"/>
          <c:y val="4.4187229299312056E-2"/>
          <c:w val="0.87799200447166326"/>
          <c:h val="0.89494954394276793"/>
        </c:manualLayout>
      </c:layout>
      <c:barChart>
        <c:barDir val="col"/>
        <c:grouping val="clustered"/>
        <c:varyColors val="0"/>
        <c:ser>
          <c:idx val="0"/>
          <c:order val="0"/>
          <c:invertIfNegative val="0"/>
          <c:cat>
            <c:strRef>
              <c:f>'NOV 10, 2015 '!$AM$72:$AM$74</c:f>
              <c:strCache>
                <c:ptCount val="3"/>
                <c:pt idx="0">
                  <c:v>OHCA Does Not Value Input</c:v>
                </c:pt>
                <c:pt idx="1">
                  <c:v>OHCA Values Input</c:v>
                </c:pt>
                <c:pt idx="2">
                  <c:v>No Answer</c:v>
                </c:pt>
              </c:strCache>
            </c:strRef>
          </c:cat>
          <c:val>
            <c:numRef>
              <c:f>'NOV 10, 2015 '!$M$95:$M$97</c:f>
            </c:numRef>
          </c:val>
        </c:ser>
        <c:ser>
          <c:idx val="1"/>
          <c:order val="1"/>
          <c:tx>
            <c:v>October Stakeholder Meeting</c:v>
          </c:tx>
          <c:spPr>
            <a:solidFill>
              <a:schemeClr val="accent1"/>
            </a:solidFill>
          </c:spPr>
          <c:invertIfNegative val="0"/>
          <c:cat>
            <c:strRef>
              <c:f>'NOV 10, 2015 '!$AM$72:$AM$74</c:f>
              <c:strCache>
                <c:ptCount val="3"/>
                <c:pt idx="0">
                  <c:v>OHCA Does Not Value Input</c:v>
                </c:pt>
                <c:pt idx="1">
                  <c:v>OHCA Values Input</c:v>
                </c:pt>
                <c:pt idx="2">
                  <c:v>No Answer</c:v>
                </c:pt>
              </c:strCache>
            </c:strRef>
          </c:cat>
          <c:val>
            <c:numRef>
              <c:f>'NOV 10, 2015 '!$AO$72:$AO$74</c:f>
              <c:numCache>
                <c:formatCode>0.0%</c:formatCode>
                <c:ptCount val="3"/>
                <c:pt idx="0">
                  <c:v>1.7857142857142856E-2</c:v>
                </c:pt>
                <c:pt idx="1">
                  <c:v>0.8928571428571429</c:v>
                </c:pt>
                <c:pt idx="2">
                  <c:v>8.9285714285714288E-2</c:v>
                </c:pt>
              </c:numCache>
            </c:numRef>
          </c:val>
        </c:ser>
        <c:ser>
          <c:idx val="2"/>
          <c:order val="2"/>
          <c:tx>
            <c:v>November Stakeholder Meeting</c:v>
          </c:tx>
          <c:invertIfNegative val="0"/>
          <c:cat>
            <c:strRef>
              <c:f>'NOV 10, 2015 '!$AM$72:$AM$74</c:f>
              <c:strCache>
                <c:ptCount val="3"/>
                <c:pt idx="0">
                  <c:v>OHCA Does Not Value Input</c:v>
                </c:pt>
                <c:pt idx="1">
                  <c:v>OHCA Values Input</c:v>
                </c:pt>
                <c:pt idx="2">
                  <c:v>No Answer</c:v>
                </c:pt>
              </c:strCache>
            </c:strRef>
          </c:cat>
          <c:val>
            <c:numRef>
              <c:f>'NOV 10, 2015 '!$AO$95:$AO$97</c:f>
              <c:numCache>
                <c:formatCode>0.0%</c:formatCode>
                <c:ptCount val="3"/>
                <c:pt idx="0">
                  <c:v>0.14035087719298245</c:v>
                </c:pt>
                <c:pt idx="1">
                  <c:v>0.80701754385964908</c:v>
                </c:pt>
                <c:pt idx="2">
                  <c:v>5.2631578947368418E-2</c:v>
                </c:pt>
              </c:numCache>
            </c:numRef>
          </c:val>
        </c:ser>
        <c:dLbls>
          <c:showLegendKey val="0"/>
          <c:showVal val="0"/>
          <c:showCatName val="0"/>
          <c:showSerName val="0"/>
          <c:showPercent val="0"/>
          <c:showBubbleSize val="0"/>
        </c:dLbls>
        <c:gapWidth val="150"/>
        <c:axId val="83956096"/>
        <c:axId val="83957632"/>
      </c:barChart>
      <c:catAx>
        <c:axId val="83956096"/>
        <c:scaling>
          <c:orientation val="minMax"/>
        </c:scaling>
        <c:delete val="0"/>
        <c:axPos val="b"/>
        <c:majorTickMark val="out"/>
        <c:minorTickMark val="none"/>
        <c:tickLblPos val="nextTo"/>
        <c:txPr>
          <a:bodyPr/>
          <a:lstStyle/>
          <a:p>
            <a:pPr>
              <a:defRPr sz="2000" baseline="0">
                <a:solidFill>
                  <a:schemeClr val="bg1"/>
                </a:solidFill>
              </a:defRPr>
            </a:pPr>
            <a:endParaRPr lang="en-US"/>
          </a:p>
        </c:txPr>
        <c:crossAx val="83957632"/>
        <c:crosses val="autoZero"/>
        <c:auto val="1"/>
        <c:lblAlgn val="ctr"/>
        <c:lblOffset val="100"/>
        <c:noMultiLvlLbl val="0"/>
      </c:catAx>
      <c:valAx>
        <c:axId val="83957632"/>
        <c:scaling>
          <c:orientation val="minMax"/>
        </c:scaling>
        <c:delete val="0"/>
        <c:axPos val="l"/>
        <c:majorGridlines/>
        <c:numFmt formatCode="0.0%" sourceLinked="1"/>
        <c:majorTickMark val="out"/>
        <c:minorTickMark val="none"/>
        <c:tickLblPos val="nextTo"/>
        <c:txPr>
          <a:bodyPr/>
          <a:lstStyle/>
          <a:p>
            <a:pPr>
              <a:defRPr sz="2000" baseline="0">
                <a:solidFill>
                  <a:schemeClr val="bg1"/>
                </a:solidFill>
              </a:defRPr>
            </a:pPr>
            <a:endParaRPr lang="en-US"/>
          </a:p>
        </c:txPr>
        <c:crossAx val="83956096"/>
        <c:crosses val="autoZero"/>
        <c:crossBetween val="between"/>
      </c:valAx>
    </c:plotArea>
    <c:legend>
      <c:legendPos val="r"/>
      <c:layout>
        <c:manualLayout>
          <c:xMode val="edge"/>
          <c:yMode val="edge"/>
          <c:x val="0.66295129775444739"/>
          <c:y val="3.441540777238572E-2"/>
          <c:w val="0.32669753086419751"/>
          <c:h val="0.33473642209619997"/>
        </c:manualLayout>
      </c:layout>
      <c:overlay val="0"/>
      <c:txPr>
        <a:bodyPr/>
        <a:lstStyle/>
        <a:p>
          <a:pPr>
            <a:defRPr sz="2000" baseline="0">
              <a:solidFill>
                <a:schemeClr val="bg1"/>
              </a:solidFill>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204619802959415E-2"/>
          <c:y val="3.4343354630782509E-2"/>
          <c:w val="0.88097247581371174"/>
          <c:h val="0.88816452230776277"/>
        </c:manualLayout>
      </c:layout>
      <c:barChart>
        <c:barDir val="col"/>
        <c:grouping val="clustered"/>
        <c:varyColors val="0"/>
        <c:ser>
          <c:idx val="0"/>
          <c:order val="0"/>
          <c:invertIfNegative val="0"/>
          <c:cat>
            <c:strRef>
              <c:f>'NOV 10, 2015 '!$AS$72:$AS$74</c:f>
              <c:strCache>
                <c:ptCount val="3"/>
                <c:pt idx="0">
                  <c:v>OHCA Not Open</c:v>
                </c:pt>
                <c:pt idx="1">
                  <c:v>OHCA Open</c:v>
                </c:pt>
                <c:pt idx="2">
                  <c:v>No Answer</c:v>
                </c:pt>
              </c:strCache>
            </c:strRef>
          </c:cat>
          <c:val>
            <c:numRef>
              <c:f>'NOV 10, 2015 '!$M$95:$M$97</c:f>
            </c:numRef>
          </c:val>
        </c:ser>
        <c:ser>
          <c:idx val="1"/>
          <c:order val="1"/>
          <c:tx>
            <c:v>October Stakeholder Meeting</c:v>
          </c:tx>
          <c:spPr>
            <a:solidFill>
              <a:schemeClr val="accent1"/>
            </a:solidFill>
          </c:spPr>
          <c:invertIfNegative val="0"/>
          <c:cat>
            <c:strRef>
              <c:f>'NOV 10, 2015 '!$AS$72:$AS$74</c:f>
              <c:strCache>
                <c:ptCount val="3"/>
                <c:pt idx="0">
                  <c:v>OHCA Not Open</c:v>
                </c:pt>
                <c:pt idx="1">
                  <c:v>OHCA Open</c:v>
                </c:pt>
                <c:pt idx="2">
                  <c:v>No Answer</c:v>
                </c:pt>
              </c:strCache>
            </c:strRef>
          </c:cat>
          <c:val>
            <c:numRef>
              <c:f>'NOV 10, 2015 '!$AU$72:$AU$74</c:f>
              <c:numCache>
                <c:formatCode>0.0%</c:formatCode>
                <c:ptCount val="3"/>
                <c:pt idx="0">
                  <c:v>0.10714285714285714</c:v>
                </c:pt>
                <c:pt idx="1">
                  <c:v>0.8392857142857143</c:v>
                </c:pt>
                <c:pt idx="2">
                  <c:v>5.3571428571428568E-2</c:v>
                </c:pt>
              </c:numCache>
            </c:numRef>
          </c:val>
        </c:ser>
        <c:ser>
          <c:idx val="2"/>
          <c:order val="2"/>
          <c:tx>
            <c:v>November Stakeholder Meeting</c:v>
          </c:tx>
          <c:invertIfNegative val="0"/>
          <c:cat>
            <c:strRef>
              <c:f>'NOV 10, 2015 '!$AS$72:$AS$74</c:f>
              <c:strCache>
                <c:ptCount val="3"/>
                <c:pt idx="0">
                  <c:v>OHCA Not Open</c:v>
                </c:pt>
                <c:pt idx="1">
                  <c:v>OHCA Open</c:v>
                </c:pt>
                <c:pt idx="2">
                  <c:v>No Answer</c:v>
                </c:pt>
              </c:strCache>
            </c:strRef>
          </c:cat>
          <c:val>
            <c:numRef>
              <c:f>'NOV 10, 2015 '!$AU$95:$AU$97</c:f>
              <c:numCache>
                <c:formatCode>0.0%</c:formatCode>
                <c:ptCount val="3"/>
                <c:pt idx="0">
                  <c:v>0.22807017543859648</c:v>
                </c:pt>
                <c:pt idx="1">
                  <c:v>0.73684210526315785</c:v>
                </c:pt>
                <c:pt idx="2">
                  <c:v>3.5087719298245612E-2</c:v>
                </c:pt>
              </c:numCache>
            </c:numRef>
          </c:val>
        </c:ser>
        <c:dLbls>
          <c:showLegendKey val="0"/>
          <c:showVal val="0"/>
          <c:showCatName val="0"/>
          <c:showSerName val="0"/>
          <c:showPercent val="0"/>
          <c:showBubbleSize val="0"/>
        </c:dLbls>
        <c:gapWidth val="150"/>
        <c:axId val="99534720"/>
        <c:axId val="99536256"/>
      </c:barChart>
      <c:catAx>
        <c:axId val="99534720"/>
        <c:scaling>
          <c:orientation val="minMax"/>
        </c:scaling>
        <c:delete val="0"/>
        <c:axPos val="b"/>
        <c:majorTickMark val="out"/>
        <c:minorTickMark val="none"/>
        <c:tickLblPos val="nextTo"/>
        <c:txPr>
          <a:bodyPr/>
          <a:lstStyle/>
          <a:p>
            <a:pPr>
              <a:defRPr sz="2000" baseline="0">
                <a:solidFill>
                  <a:schemeClr val="bg1"/>
                </a:solidFill>
              </a:defRPr>
            </a:pPr>
            <a:endParaRPr lang="en-US"/>
          </a:p>
        </c:txPr>
        <c:crossAx val="99536256"/>
        <c:crosses val="autoZero"/>
        <c:auto val="1"/>
        <c:lblAlgn val="ctr"/>
        <c:lblOffset val="100"/>
        <c:noMultiLvlLbl val="0"/>
      </c:catAx>
      <c:valAx>
        <c:axId val="99536256"/>
        <c:scaling>
          <c:orientation val="minMax"/>
        </c:scaling>
        <c:delete val="0"/>
        <c:axPos val="l"/>
        <c:majorGridlines/>
        <c:numFmt formatCode="0.0%" sourceLinked="1"/>
        <c:majorTickMark val="out"/>
        <c:minorTickMark val="none"/>
        <c:tickLblPos val="nextTo"/>
        <c:txPr>
          <a:bodyPr/>
          <a:lstStyle/>
          <a:p>
            <a:pPr>
              <a:defRPr sz="2000" baseline="0">
                <a:solidFill>
                  <a:schemeClr val="bg1"/>
                </a:solidFill>
              </a:defRPr>
            </a:pPr>
            <a:endParaRPr lang="en-US"/>
          </a:p>
        </c:txPr>
        <c:crossAx val="99534720"/>
        <c:crosses val="autoZero"/>
        <c:crossBetween val="between"/>
      </c:valAx>
    </c:plotArea>
    <c:legend>
      <c:legendPos val="r"/>
      <c:layout>
        <c:manualLayout>
          <c:xMode val="edge"/>
          <c:yMode val="edge"/>
          <c:x val="0.64383669659046239"/>
          <c:y val="3.5181885971508779E-2"/>
          <c:w val="0.33435707689316613"/>
          <c:h val="0.34512504287077839"/>
        </c:manualLayout>
      </c:layout>
      <c:overlay val="0"/>
      <c:txPr>
        <a:bodyPr/>
        <a:lstStyle/>
        <a:p>
          <a:pPr>
            <a:defRPr sz="2000" baseline="0">
              <a:solidFill>
                <a:schemeClr val="bg1"/>
              </a:solidFill>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215129609725282E-2"/>
          <c:y val="9.6825252660869734E-2"/>
          <c:w val="0.85598823192192297"/>
          <c:h val="0.83337742887455013"/>
        </c:manualLayout>
      </c:layout>
      <c:barChart>
        <c:barDir val="col"/>
        <c:grouping val="clustered"/>
        <c:varyColors val="0"/>
        <c:ser>
          <c:idx val="0"/>
          <c:order val="0"/>
          <c:invertIfNegative val="0"/>
          <c:cat>
            <c:strRef>
              <c:f>'NOV 10, 2015 '!$AV$72:$AV$74</c:f>
              <c:strCache>
                <c:ptCount val="3"/>
                <c:pt idx="0">
                  <c:v>Implementation Not Possible</c:v>
                </c:pt>
                <c:pt idx="1">
                  <c:v>Implementation Possible</c:v>
                </c:pt>
                <c:pt idx="2">
                  <c:v>No Answer</c:v>
                </c:pt>
              </c:strCache>
            </c:strRef>
          </c:cat>
          <c:val>
            <c:numRef>
              <c:f>'NOV 10, 2015 '!$M$95:$M$97</c:f>
            </c:numRef>
          </c:val>
        </c:ser>
        <c:ser>
          <c:idx val="1"/>
          <c:order val="1"/>
          <c:tx>
            <c:v>October Stakeholder Meeting</c:v>
          </c:tx>
          <c:spPr>
            <a:solidFill>
              <a:schemeClr val="accent1"/>
            </a:solidFill>
          </c:spPr>
          <c:invertIfNegative val="0"/>
          <c:cat>
            <c:strRef>
              <c:f>'NOV 10, 2015 '!$AV$72:$AV$74</c:f>
              <c:strCache>
                <c:ptCount val="3"/>
                <c:pt idx="0">
                  <c:v>Implementation Not Possible</c:v>
                </c:pt>
                <c:pt idx="1">
                  <c:v>Implementation Possible</c:v>
                </c:pt>
                <c:pt idx="2">
                  <c:v>No Answer</c:v>
                </c:pt>
              </c:strCache>
            </c:strRef>
          </c:cat>
          <c:val>
            <c:numRef>
              <c:f>'NOV 10, 2015 '!$AX$72:$AX$74</c:f>
              <c:numCache>
                <c:formatCode>0.0%</c:formatCode>
                <c:ptCount val="3"/>
                <c:pt idx="0">
                  <c:v>0.26785714285714285</c:v>
                </c:pt>
                <c:pt idx="1">
                  <c:v>0.6607142857142857</c:v>
                </c:pt>
                <c:pt idx="2">
                  <c:v>7.1428571428571425E-2</c:v>
                </c:pt>
              </c:numCache>
            </c:numRef>
          </c:val>
        </c:ser>
        <c:ser>
          <c:idx val="2"/>
          <c:order val="2"/>
          <c:tx>
            <c:v>November Stakeholder Meeting</c:v>
          </c:tx>
          <c:invertIfNegative val="0"/>
          <c:cat>
            <c:strRef>
              <c:f>'NOV 10, 2015 '!$AV$72:$AV$74</c:f>
              <c:strCache>
                <c:ptCount val="3"/>
                <c:pt idx="0">
                  <c:v>Implementation Not Possible</c:v>
                </c:pt>
                <c:pt idx="1">
                  <c:v>Implementation Possible</c:v>
                </c:pt>
                <c:pt idx="2">
                  <c:v>No Answer</c:v>
                </c:pt>
              </c:strCache>
            </c:strRef>
          </c:cat>
          <c:val>
            <c:numRef>
              <c:f>'NOV 10, 2015 '!$AX$95:$AX$97</c:f>
              <c:numCache>
                <c:formatCode>0.0%</c:formatCode>
                <c:ptCount val="3"/>
                <c:pt idx="0">
                  <c:v>0.38596491228070173</c:v>
                </c:pt>
                <c:pt idx="1">
                  <c:v>0.54385964912280704</c:v>
                </c:pt>
                <c:pt idx="2">
                  <c:v>7.0175438596491224E-2</c:v>
                </c:pt>
              </c:numCache>
            </c:numRef>
          </c:val>
        </c:ser>
        <c:dLbls>
          <c:showLegendKey val="0"/>
          <c:showVal val="0"/>
          <c:showCatName val="0"/>
          <c:showSerName val="0"/>
          <c:showPercent val="0"/>
          <c:showBubbleSize val="0"/>
        </c:dLbls>
        <c:gapWidth val="150"/>
        <c:axId val="99736576"/>
        <c:axId val="117199616"/>
      </c:barChart>
      <c:catAx>
        <c:axId val="99736576"/>
        <c:scaling>
          <c:orientation val="minMax"/>
        </c:scaling>
        <c:delete val="0"/>
        <c:axPos val="b"/>
        <c:majorTickMark val="out"/>
        <c:minorTickMark val="none"/>
        <c:tickLblPos val="nextTo"/>
        <c:txPr>
          <a:bodyPr/>
          <a:lstStyle/>
          <a:p>
            <a:pPr>
              <a:defRPr sz="2000" baseline="0">
                <a:solidFill>
                  <a:schemeClr val="bg1"/>
                </a:solidFill>
              </a:defRPr>
            </a:pPr>
            <a:endParaRPr lang="en-US"/>
          </a:p>
        </c:txPr>
        <c:crossAx val="117199616"/>
        <c:crosses val="autoZero"/>
        <c:auto val="1"/>
        <c:lblAlgn val="ctr"/>
        <c:lblOffset val="100"/>
        <c:noMultiLvlLbl val="0"/>
      </c:catAx>
      <c:valAx>
        <c:axId val="117199616"/>
        <c:scaling>
          <c:orientation val="minMax"/>
        </c:scaling>
        <c:delete val="0"/>
        <c:axPos val="l"/>
        <c:majorGridlines/>
        <c:numFmt formatCode="0.0%" sourceLinked="1"/>
        <c:majorTickMark val="out"/>
        <c:minorTickMark val="none"/>
        <c:tickLblPos val="nextTo"/>
        <c:txPr>
          <a:bodyPr/>
          <a:lstStyle/>
          <a:p>
            <a:pPr>
              <a:defRPr sz="2000" baseline="0">
                <a:solidFill>
                  <a:schemeClr val="bg1"/>
                </a:solidFill>
              </a:defRPr>
            </a:pPr>
            <a:endParaRPr lang="en-US"/>
          </a:p>
        </c:txPr>
        <c:crossAx val="99736576"/>
        <c:crosses val="autoZero"/>
        <c:crossBetween val="between"/>
      </c:valAx>
    </c:plotArea>
    <c:legend>
      <c:legendPos val="r"/>
      <c:layout>
        <c:manualLayout>
          <c:xMode val="edge"/>
          <c:yMode val="edge"/>
          <c:x val="0.63407636616769936"/>
          <c:y val="9.6047758135291456E-2"/>
          <c:w val="0.35266581974056893"/>
          <c:h val="0.30415086027987726"/>
        </c:manualLayout>
      </c:layout>
      <c:overlay val="0"/>
      <c:txPr>
        <a:bodyPr/>
        <a:lstStyle/>
        <a:p>
          <a:pPr>
            <a:defRPr sz="2000" baseline="0">
              <a:solidFill>
                <a:schemeClr val="bg1"/>
              </a:solidFill>
            </a:defRPr>
          </a:pPr>
          <a:endParaRPr lang="en-US"/>
        </a:p>
      </c:txPr>
    </c:legend>
    <c:plotVisOnly val="1"/>
    <c:dispBlanksAs val="gap"/>
    <c:showDLblsOverMax val="0"/>
  </c:chart>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2ED347-BA24-443A-ABA7-1DCC6A1CA1D4}" type="doc">
      <dgm:prSet loTypeId="urn:microsoft.com/office/officeart/2009/3/layout/IncreasingArrowsProcess" loCatId="process" qsTypeId="urn:microsoft.com/office/officeart/2005/8/quickstyle/simple2" qsCatId="simple" csTypeId="urn:microsoft.com/office/officeart/2005/8/colors/accent1_2" csCatId="accent1" phldr="1"/>
      <dgm:spPr/>
      <dgm:t>
        <a:bodyPr/>
        <a:lstStyle/>
        <a:p>
          <a:endParaRPr lang="en-US"/>
        </a:p>
      </dgm:t>
    </dgm:pt>
    <dgm:pt modelId="{6F113464-C806-412B-8A43-83C167F30993}">
      <dgm:prSet phldrT="[Text]"/>
      <dgm:spPr/>
      <dgm:t>
        <a:bodyPr/>
        <a:lstStyle/>
        <a:p>
          <a:r>
            <a:rPr lang="en-US" dirty="0" smtClean="0"/>
            <a:t>Year 1</a:t>
          </a:r>
          <a:endParaRPr lang="en-US" dirty="0"/>
        </a:p>
      </dgm:t>
    </dgm:pt>
    <dgm:pt modelId="{08671CFD-6594-48B2-90AA-0F17D7DF46FF}" type="parTrans" cxnId="{23F8017C-EC90-4D9C-8094-C98D2A0AEAD0}">
      <dgm:prSet/>
      <dgm:spPr/>
      <dgm:t>
        <a:bodyPr/>
        <a:lstStyle/>
        <a:p>
          <a:endParaRPr lang="en-US"/>
        </a:p>
      </dgm:t>
    </dgm:pt>
    <dgm:pt modelId="{3456E891-CA1F-46F8-855C-16584E7A5C44}" type="sibTrans" cxnId="{23F8017C-EC90-4D9C-8094-C98D2A0AEAD0}">
      <dgm:prSet/>
      <dgm:spPr/>
      <dgm:t>
        <a:bodyPr/>
        <a:lstStyle/>
        <a:p>
          <a:endParaRPr lang="en-US"/>
        </a:p>
      </dgm:t>
    </dgm:pt>
    <dgm:pt modelId="{DA9C3DF3-46D7-43D6-8413-CCA8A804653E}">
      <dgm:prSet phldrT="[Text]"/>
      <dgm:spPr/>
      <dgm:t>
        <a:bodyPr/>
        <a:lstStyle/>
        <a:p>
          <a:r>
            <a:rPr lang="en-US" dirty="0" smtClean="0"/>
            <a:t>SoonerCare Choice Medicaid only members</a:t>
          </a:r>
          <a:endParaRPr lang="en-US" dirty="0"/>
        </a:p>
      </dgm:t>
    </dgm:pt>
    <dgm:pt modelId="{05B484D0-35D4-419C-A9BE-965AC7249EBC}" type="parTrans" cxnId="{715728B9-9CFD-4E0C-9A4D-3E8437FE32F3}">
      <dgm:prSet/>
      <dgm:spPr/>
      <dgm:t>
        <a:bodyPr/>
        <a:lstStyle/>
        <a:p>
          <a:endParaRPr lang="en-US"/>
        </a:p>
      </dgm:t>
    </dgm:pt>
    <dgm:pt modelId="{6D07163F-1BFA-4751-B678-EC195C654ABC}" type="sibTrans" cxnId="{715728B9-9CFD-4E0C-9A4D-3E8437FE32F3}">
      <dgm:prSet/>
      <dgm:spPr/>
      <dgm:t>
        <a:bodyPr/>
        <a:lstStyle/>
        <a:p>
          <a:endParaRPr lang="en-US"/>
        </a:p>
      </dgm:t>
    </dgm:pt>
    <dgm:pt modelId="{99DF3FCD-F042-431C-AB8D-F95ED235CC29}">
      <dgm:prSet phldrT="[Text]"/>
      <dgm:spPr/>
      <dgm:t>
        <a:bodyPr/>
        <a:lstStyle/>
        <a:p>
          <a:r>
            <a:rPr lang="en-US" dirty="0" smtClean="0"/>
            <a:t>Year 2</a:t>
          </a:r>
          <a:endParaRPr lang="en-US" dirty="0"/>
        </a:p>
      </dgm:t>
    </dgm:pt>
    <dgm:pt modelId="{DF085371-8FF0-41A6-92C8-25C90CC2E43A}" type="parTrans" cxnId="{DCB9B623-EBD9-4FC2-B2CB-A2F02A23FC02}">
      <dgm:prSet/>
      <dgm:spPr/>
      <dgm:t>
        <a:bodyPr/>
        <a:lstStyle/>
        <a:p>
          <a:endParaRPr lang="en-US"/>
        </a:p>
      </dgm:t>
    </dgm:pt>
    <dgm:pt modelId="{F0D1E01D-44BE-49F8-ABAB-CFE5AA3EDAC3}" type="sibTrans" cxnId="{DCB9B623-EBD9-4FC2-B2CB-A2F02A23FC02}">
      <dgm:prSet/>
      <dgm:spPr/>
      <dgm:t>
        <a:bodyPr/>
        <a:lstStyle/>
        <a:p>
          <a:endParaRPr lang="en-US"/>
        </a:p>
      </dgm:t>
    </dgm:pt>
    <dgm:pt modelId="{FEDF4AF5-47E1-4995-9E48-EA6BBD42286F}">
      <dgm:prSet phldrT="[Text]" custT="1"/>
      <dgm:spPr/>
      <dgm:t>
        <a:bodyPr/>
        <a:lstStyle/>
        <a:p>
          <a:r>
            <a:rPr lang="en-US" sz="1800" dirty="0" smtClean="0"/>
            <a:t>I/DD waiver members</a:t>
          </a:r>
          <a:endParaRPr lang="en-US" sz="1800" dirty="0"/>
        </a:p>
      </dgm:t>
    </dgm:pt>
    <dgm:pt modelId="{11FD56ED-4B06-4A1E-818C-CEE47E02D329}" type="parTrans" cxnId="{93307F2E-E750-4CC8-B3B4-9576CA79EC11}">
      <dgm:prSet/>
      <dgm:spPr/>
      <dgm:t>
        <a:bodyPr/>
        <a:lstStyle/>
        <a:p>
          <a:endParaRPr lang="en-US"/>
        </a:p>
      </dgm:t>
    </dgm:pt>
    <dgm:pt modelId="{0385F982-DEC9-4875-8EC6-D2D73C974F99}" type="sibTrans" cxnId="{93307F2E-E750-4CC8-B3B4-9576CA79EC11}">
      <dgm:prSet/>
      <dgm:spPr/>
      <dgm:t>
        <a:bodyPr/>
        <a:lstStyle/>
        <a:p>
          <a:endParaRPr lang="en-US"/>
        </a:p>
      </dgm:t>
    </dgm:pt>
    <dgm:pt modelId="{76495495-3020-4972-B315-B3C1FC9E2E42}">
      <dgm:prSet phldrT="[Text]"/>
      <dgm:spPr/>
      <dgm:t>
        <a:bodyPr/>
        <a:lstStyle/>
        <a:p>
          <a:r>
            <a:rPr lang="en-US" dirty="0" smtClean="0"/>
            <a:t>Year 3</a:t>
          </a:r>
          <a:endParaRPr lang="en-US" dirty="0"/>
        </a:p>
      </dgm:t>
    </dgm:pt>
    <dgm:pt modelId="{CCF16F7D-6DF5-4BA1-A73E-C2EC6F8D3FA3}" type="parTrans" cxnId="{DE66D19F-4B43-4007-BF4A-44B5F291620E}">
      <dgm:prSet/>
      <dgm:spPr/>
      <dgm:t>
        <a:bodyPr/>
        <a:lstStyle/>
        <a:p>
          <a:endParaRPr lang="en-US"/>
        </a:p>
      </dgm:t>
    </dgm:pt>
    <dgm:pt modelId="{0158717E-A0B5-4BD5-919A-6074007DC1F7}" type="sibTrans" cxnId="{DE66D19F-4B43-4007-BF4A-44B5F291620E}">
      <dgm:prSet/>
      <dgm:spPr/>
      <dgm:t>
        <a:bodyPr/>
        <a:lstStyle/>
        <a:p>
          <a:endParaRPr lang="en-US"/>
        </a:p>
      </dgm:t>
    </dgm:pt>
    <dgm:pt modelId="{B0947DAC-FD79-4B0A-A449-78310B897536}">
      <dgm:prSet phldrT="[Text]" custT="1"/>
      <dgm:spPr/>
      <dgm:t>
        <a:bodyPr/>
        <a:lstStyle/>
        <a:p>
          <a:r>
            <a:rPr lang="en-US" sz="1800" dirty="0" smtClean="0"/>
            <a:t>Residents of long term care facilities</a:t>
          </a:r>
        </a:p>
        <a:p>
          <a:r>
            <a:rPr lang="en-US" sz="1800" dirty="0" smtClean="0"/>
            <a:t>Children in DHS custody </a:t>
          </a:r>
          <a:r>
            <a:rPr lang="en-US" sz="1800" i="1" dirty="0" smtClean="0">
              <a:solidFill>
                <a:srgbClr val="FF0000"/>
              </a:solidFill>
            </a:rPr>
            <a:t>New</a:t>
          </a:r>
          <a:endParaRPr lang="en-US" sz="1800" i="1" dirty="0">
            <a:solidFill>
              <a:srgbClr val="FF0000"/>
            </a:solidFill>
          </a:endParaRPr>
        </a:p>
      </dgm:t>
    </dgm:pt>
    <dgm:pt modelId="{E0A9E4F7-3920-423B-855B-BA6ED9DFC726}" type="parTrans" cxnId="{C464806D-5DE3-4EDF-865E-7445B5AB93E3}">
      <dgm:prSet/>
      <dgm:spPr/>
      <dgm:t>
        <a:bodyPr/>
        <a:lstStyle/>
        <a:p>
          <a:endParaRPr lang="en-US"/>
        </a:p>
      </dgm:t>
    </dgm:pt>
    <dgm:pt modelId="{892D5958-8EC6-4319-A9B9-B20F4411B6C3}" type="sibTrans" cxnId="{C464806D-5DE3-4EDF-865E-7445B5AB93E3}">
      <dgm:prSet/>
      <dgm:spPr/>
      <dgm:t>
        <a:bodyPr/>
        <a:lstStyle/>
        <a:p>
          <a:endParaRPr lang="en-US"/>
        </a:p>
      </dgm:t>
    </dgm:pt>
    <dgm:pt modelId="{A7CDD209-8816-4B1C-BEE0-F3C338DB2785}">
      <dgm:prSet phldrT="[Text]"/>
      <dgm:spPr/>
      <dgm:t>
        <a:bodyPr/>
        <a:lstStyle/>
        <a:p>
          <a:r>
            <a:rPr lang="en-US" dirty="0" smtClean="0"/>
            <a:t>“Full benefit” dual eligible members</a:t>
          </a:r>
          <a:endParaRPr lang="en-US" dirty="0"/>
        </a:p>
      </dgm:t>
    </dgm:pt>
    <dgm:pt modelId="{1AE86575-43C3-40EC-9049-E29A63E629A1}" type="parTrans" cxnId="{12CDFB5A-F648-4F85-8652-A298A0B2D976}">
      <dgm:prSet/>
      <dgm:spPr/>
      <dgm:t>
        <a:bodyPr/>
        <a:lstStyle/>
        <a:p>
          <a:endParaRPr lang="en-US"/>
        </a:p>
      </dgm:t>
    </dgm:pt>
    <dgm:pt modelId="{CF7F9187-C87E-47CE-8837-1C780EF7ACE4}" type="sibTrans" cxnId="{12CDFB5A-F648-4F85-8652-A298A0B2D976}">
      <dgm:prSet/>
      <dgm:spPr/>
      <dgm:t>
        <a:bodyPr/>
        <a:lstStyle/>
        <a:p>
          <a:endParaRPr lang="en-US"/>
        </a:p>
      </dgm:t>
    </dgm:pt>
    <dgm:pt modelId="{590A8EDF-4C2D-4C3B-9EAE-BD706648EA31}">
      <dgm:prSet phldrT="[Text]"/>
      <dgm:spPr/>
      <dgm:t>
        <a:bodyPr/>
        <a:lstStyle/>
        <a:p>
          <a:r>
            <a:rPr lang="en-US" dirty="0" smtClean="0"/>
            <a:t>ADvantage and Medically Fragile waiver members (subset of first two bullets)</a:t>
          </a:r>
          <a:endParaRPr lang="en-US" dirty="0"/>
        </a:p>
      </dgm:t>
    </dgm:pt>
    <dgm:pt modelId="{AE85365C-CF8B-48FC-9DC5-7EBD257C48D7}" type="parTrans" cxnId="{BED0226C-6F0D-4B00-A3FA-42393EDC378A}">
      <dgm:prSet/>
      <dgm:spPr/>
      <dgm:t>
        <a:bodyPr/>
        <a:lstStyle/>
        <a:p>
          <a:endParaRPr lang="en-US"/>
        </a:p>
      </dgm:t>
    </dgm:pt>
    <dgm:pt modelId="{80BC84DF-00C2-464A-85F7-649ACED649B6}" type="sibTrans" cxnId="{BED0226C-6F0D-4B00-A3FA-42393EDC378A}">
      <dgm:prSet/>
      <dgm:spPr/>
      <dgm:t>
        <a:bodyPr/>
        <a:lstStyle/>
        <a:p>
          <a:endParaRPr lang="en-US"/>
        </a:p>
      </dgm:t>
    </dgm:pt>
    <dgm:pt modelId="{13CF7CA8-FBFE-4BC8-90BB-0260FADAA2D1}">
      <dgm:prSet phldrT="[Text]"/>
      <dgm:spPr/>
      <dgm:t>
        <a:bodyPr/>
        <a:lstStyle/>
        <a:p>
          <a:r>
            <a:rPr lang="en-US" dirty="0" smtClean="0"/>
            <a:t>I/DD state plan only members (subset of first two bullets)</a:t>
          </a:r>
          <a:endParaRPr lang="en-US" dirty="0"/>
        </a:p>
      </dgm:t>
    </dgm:pt>
    <dgm:pt modelId="{5A2FCBDF-7080-4ED0-9EFA-5EFA49022181}" type="parTrans" cxnId="{394BD36B-E7B3-4E7A-BF1A-45FC4262F06A}">
      <dgm:prSet/>
      <dgm:spPr/>
      <dgm:t>
        <a:bodyPr/>
        <a:lstStyle/>
        <a:p>
          <a:endParaRPr lang="en-US"/>
        </a:p>
      </dgm:t>
    </dgm:pt>
    <dgm:pt modelId="{AEF04A8E-A473-4059-B1DA-ADA90EBFF50B}" type="sibTrans" cxnId="{394BD36B-E7B3-4E7A-BF1A-45FC4262F06A}">
      <dgm:prSet/>
      <dgm:spPr/>
      <dgm:t>
        <a:bodyPr/>
        <a:lstStyle/>
        <a:p>
          <a:endParaRPr lang="en-US"/>
        </a:p>
      </dgm:t>
    </dgm:pt>
    <dgm:pt modelId="{7BD057D6-6991-4842-BD9B-DAB67F49A6B9}" type="pres">
      <dgm:prSet presAssocID="{A92ED347-BA24-443A-ABA7-1DCC6A1CA1D4}" presName="Name0" presStyleCnt="0">
        <dgm:presLayoutVars>
          <dgm:chMax val="5"/>
          <dgm:chPref val="5"/>
          <dgm:dir/>
          <dgm:animLvl val="lvl"/>
        </dgm:presLayoutVars>
      </dgm:prSet>
      <dgm:spPr/>
      <dgm:t>
        <a:bodyPr/>
        <a:lstStyle/>
        <a:p>
          <a:endParaRPr lang="en-US"/>
        </a:p>
      </dgm:t>
    </dgm:pt>
    <dgm:pt modelId="{DBA0C4FA-3194-452B-A149-C212CB3B6C5C}" type="pres">
      <dgm:prSet presAssocID="{6F113464-C806-412B-8A43-83C167F30993}" presName="parentText1" presStyleLbl="node1" presStyleIdx="0" presStyleCnt="3">
        <dgm:presLayoutVars>
          <dgm:chMax/>
          <dgm:chPref val="3"/>
          <dgm:bulletEnabled val="1"/>
        </dgm:presLayoutVars>
      </dgm:prSet>
      <dgm:spPr/>
      <dgm:t>
        <a:bodyPr/>
        <a:lstStyle/>
        <a:p>
          <a:endParaRPr lang="en-US"/>
        </a:p>
      </dgm:t>
    </dgm:pt>
    <dgm:pt modelId="{6DFEFC50-3911-4736-8CF0-D68712AC7796}" type="pres">
      <dgm:prSet presAssocID="{6F113464-C806-412B-8A43-83C167F30993}" presName="childText1" presStyleLbl="solidAlignAcc1" presStyleIdx="0" presStyleCnt="3">
        <dgm:presLayoutVars>
          <dgm:chMax val="0"/>
          <dgm:chPref val="0"/>
          <dgm:bulletEnabled val="1"/>
        </dgm:presLayoutVars>
      </dgm:prSet>
      <dgm:spPr/>
      <dgm:t>
        <a:bodyPr/>
        <a:lstStyle/>
        <a:p>
          <a:endParaRPr lang="en-US"/>
        </a:p>
      </dgm:t>
    </dgm:pt>
    <dgm:pt modelId="{E46165B7-9FD7-4906-AA64-B8C3C15C317A}" type="pres">
      <dgm:prSet presAssocID="{99DF3FCD-F042-431C-AB8D-F95ED235CC29}" presName="parentText2" presStyleLbl="node1" presStyleIdx="1" presStyleCnt="3">
        <dgm:presLayoutVars>
          <dgm:chMax/>
          <dgm:chPref val="3"/>
          <dgm:bulletEnabled val="1"/>
        </dgm:presLayoutVars>
      </dgm:prSet>
      <dgm:spPr/>
      <dgm:t>
        <a:bodyPr/>
        <a:lstStyle/>
        <a:p>
          <a:endParaRPr lang="en-US"/>
        </a:p>
      </dgm:t>
    </dgm:pt>
    <dgm:pt modelId="{E30D5396-7C3D-4012-9BB5-88866E7ED870}" type="pres">
      <dgm:prSet presAssocID="{99DF3FCD-F042-431C-AB8D-F95ED235CC29}" presName="childText2" presStyleLbl="solidAlignAcc1" presStyleIdx="1" presStyleCnt="3">
        <dgm:presLayoutVars>
          <dgm:chMax val="0"/>
          <dgm:chPref val="0"/>
          <dgm:bulletEnabled val="1"/>
        </dgm:presLayoutVars>
      </dgm:prSet>
      <dgm:spPr/>
      <dgm:t>
        <a:bodyPr/>
        <a:lstStyle/>
        <a:p>
          <a:endParaRPr lang="en-US"/>
        </a:p>
      </dgm:t>
    </dgm:pt>
    <dgm:pt modelId="{99AB24BE-5549-49B3-A562-F1F2BF593A96}" type="pres">
      <dgm:prSet presAssocID="{76495495-3020-4972-B315-B3C1FC9E2E42}" presName="parentText3" presStyleLbl="node1" presStyleIdx="2" presStyleCnt="3">
        <dgm:presLayoutVars>
          <dgm:chMax/>
          <dgm:chPref val="3"/>
          <dgm:bulletEnabled val="1"/>
        </dgm:presLayoutVars>
      </dgm:prSet>
      <dgm:spPr/>
      <dgm:t>
        <a:bodyPr/>
        <a:lstStyle/>
        <a:p>
          <a:endParaRPr lang="en-US"/>
        </a:p>
      </dgm:t>
    </dgm:pt>
    <dgm:pt modelId="{A069B1C3-AD2E-4E17-8ED9-C7886C866ADE}" type="pres">
      <dgm:prSet presAssocID="{76495495-3020-4972-B315-B3C1FC9E2E42}" presName="childText3" presStyleLbl="solidAlignAcc1" presStyleIdx="2" presStyleCnt="3">
        <dgm:presLayoutVars>
          <dgm:chMax val="0"/>
          <dgm:chPref val="0"/>
          <dgm:bulletEnabled val="1"/>
        </dgm:presLayoutVars>
      </dgm:prSet>
      <dgm:spPr/>
      <dgm:t>
        <a:bodyPr/>
        <a:lstStyle/>
        <a:p>
          <a:endParaRPr lang="en-US"/>
        </a:p>
      </dgm:t>
    </dgm:pt>
  </dgm:ptLst>
  <dgm:cxnLst>
    <dgm:cxn modelId="{394BD36B-E7B3-4E7A-BF1A-45FC4262F06A}" srcId="{6F113464-C806-412B-8A43-83C167F30993}" destId="{13CF7CA8-FBFE-4BC8-90BB-0260FADAA2D1}" srcOrd="3" destOrd="0" parTransId="{5A2FCBDF-7080-4ED0-9EFA-5EFA49022181}" sibTransId="{AEF04A8E-A473-4059-B1DA-ADA90EBFF50B}"/>
    <dgm:cxn modelId="{34388726-72D7-4B31-9BC8-D3446B2FE5D5}" type="presOf" srcId="{590A8EDF-4C2D-4C3B-9EAE-BD706648EA31}" destId="{6DFEFC50-3911-4736-8CF0-D68712AC7796}" srcOrd="0" destOrd="2" presId="urn:microsoft.com/office/officeart/2009/3/layout/IncreasingArrowsProcess"/>
    <dgm:cxn modelId="{12CDFB5A-F648-4F85-8652-A298A0B2D976}" srcId="{6F113464-C806-412B-8A43-83C167F30993}" destId="{A7CDD209-8816-4B1C-BEE0-F3C338DB2785}" srcOrd="1" destOrd="0" parTransId="{1AE86575-43C3-40EC-9049-E29A63E629A1}" sibTransId="{CF7F9187-C87E-47CE-8837-1C780EF7ACE4}"/>
    <dgm:cxn modelId="{DE66D19F-4B43-4007-BF4A-44B5F291620E}" srcId="{A92ED347-BA24-443A-ABA7-1DCC6A1CA1D4}" destId="{76495495-3020-4972-B315-B3C1FC9E2E42}" srcOrd="2" destOrd="0" parTransId="{CCF16F7D-6DF5-4BA1-A73E-C2EC6F8D3FA3}" sibTransId="{0158717E-A0B5-4BD5-919A-6074007DC1F7}"/>
    <dgm:cxn modelId="{2BD0452C-D2AB-40BB-A110-4DE16095A000}" type="presOf" srcId="{A92ED347-BA24-443A-ABA7-1DCC6A1CA1D4}" destId="{7BD057D6-6991-4842-BD9B-DAB67F49A6B9}" srcOrd="0" destOrd="0" presId="urn:microsoft.com/office/officeart/2009/3/layout/IncreasingArrowsProcess"/>
    <dgm:cxn modelId="{BB570FF2-3BF2-4CCD-B2F3-D1DB47CAA4F2}" type="presOf" srcId="{FEDF4AF5-47E1-4995-9E48-EA6BBD42286F}" destId="{E30D5396-7C3D-4012-9BB5-88866E7ED870}" srcOrd="0" destOrd="0" presId="urn:microsoft.com/office/officeart/2009/3/layout/IncreasingArrowsProcess"/>
    <dgm:cxn modelId="{8C34B9AF-FF0D-43F7-85F3-0AB3BAD48292}" type="presOf" srcId="{99DF3FCD-F042-431C-AB8D-F95ED235CC29}" destId="{E46165B7-9FD7-4906-AA64-B8C3C15C317A}" srcOrd="0" destOrd="0" presId="urn:microsoft.com/office/officeart/2009/3/layout/IncreasingArrowsProcess"/>
    <dgm:cxn modelId="{93307F2E-E750-4CC8-B3B4-9576CA79EC11}" srcId="{99DF3FCD-F042-431C-AB8D-F95ED235CC29}" destId="{FEDF4AF5-47E1-4995-9E48-EA6BBD42286F}" srcOrd="0" destOrd="0" parTransId="{11FD56ED-4B06-4A1E-818C-CEE47E02D329}" sibTransId="{0385F982-DEC9-4875-8EC6-D2D73C974F99}"/>
    <dgm:cxn modelId="{EA5F1429-B539-4C49-B731-5D72666244F1}" type="presOf" srcId="{6F113464-C806-412B-8A43-83C167F30993}" destId="{DBA0C4FA-3194-452B-A149-C212CB3B6C5C}" srcOrd="0" destOrd="0" presId="urn:microsoft.com/office/officeart/2009/3/layout/IncreasingArrowsProcess"/>
    <dgm:cxn modelId="{23F8017C-EC90-4D9C-8094-C98D2A0AEAD0}" srcId="{A92ED347-BA24-443A-ABA7-1DCC6A1CA1D4}" destId="{6F113464-C806-412B-8A43-83C167F30993}" srcOrd="0" destOrd="0" parTransId="{08671CFD-6594-48B2-90AA-0F17D7DF46FF}" sibTransId="{3456E891-CA1F-46F8-855C-16584E7A5C44}"/>
    <dgm:cxn modelId="{C464806D-5DE3-4EDF-865E-7445B5AB93E3}" srcId="{76495495-3020-4972-B315-B3C1FC9E2E42}" destId="{B0947DAC-FD79-4B0A-A449-78310B897536}" srcOrd="0" destOrd="0" parTransId="{E0A9E4F7-3920-423B-855B-BA6ED9DFC726}" sibTransId="{892D5958-8EC6-4319-A9B9-B20F4411B6C3}"/>
    <dgm:cxn modelId="{715728B9-9CFD-4E0C-9A4D-3E8437FE32F3}" srcId="{6F113464-C806-412B-8A43-83C167F30993}" destId="{DA9C3DF3-46D7-43D6-8413-CCA8A804653E}" srcOrd="0" destOrd="0" parTransId="{05B484D0-35D4-419C-A9BE-965AC7249EBC}" sibTransId="{6D07163F-1BFA-4751-B678-EC195C654ABC}"/>
    <dgm:cxn modelId="{DCB9B623-EBD9-4FC2-B2CB-A2F02A23FC02}" srcId="{A92ED347-BA24-443A-ABA7-1DCC6A1CA1D4}" destId="{99DF3FCD-F042-431C-AB8D-F95ED235CC29}" srcOrd="1" destOrd="0" parTransId="{DF085371-8FF0-41A6-92C8-25C90CC2E43A}" sibTransId="{F0D1E01D-44BE-49F8-ABAB-CFE5AA3EDAC3}"/>
    <dgm:cxn modelId="{8B2B3C8E-E0F9-40D5-9AFD-0C543D0F608B}" type="presOf" srcId="{DA9C3DF3-46D7-43D6-8413-CCA8A804653E}" destId="{6DFEFC50-3911-4736-8CF0-D68712AC7796}" srcOrd="0" destOrd="0" presId="urn:microsoft.com/office/officeart/2009/3/layout/IncreasingArrowsProcess"/>
    <dgm:cxn modelId="{795A2921-C5E2-45A0-9673-5543DE4D3A35}" type="presOf" srcId="{13CF7CA8-FBFE-4BC8-90BB-0260FADAA2D1}" destId="{6DFEFC50-3911-4736-8CF0-D68712AC7796}" srcOrd="0" destOrd="3" presId="urn:microsoft.com/office/officeart/2009/3/layout/IncreasingArrowsProcess"/>
    <dgm:cxn modelId="{AB97E283-769B-4927-A88A-D33441FC6130}" type="presOf" srcId="{B0947DAC-FD79-4B0A-A449-78310B897536}" destId="{A069B1C3-AD2E-4E17-8ED9-C7886C866ADE}" srcOrd="0" destOrd="0" presId="urn:microsoft.com/office/officeart/2009/3/layout/IncreasingArrowsProcess"/>
    <dgm:cxn modelId="{D10720F2-D5C0-4C28-8F45-E47E7DAB0DCD}" type="presOf" srcId="{A7CDD209-8816-4B1C-BEE0-F3C338DB2785}" destId="{6DFEFC50-3911-4736-8CF0-D68712AC7796}" srcOrd="0" destOrd="1" presId="urn:microsoft.com/office/officeart/2009/3/layout/IncreasingArrowsProcess"/>
    <dgm:cxn modelId="{BED0226C-6F0D-4B00-A3FA-42393EDC378A}" srcId="{6F113464-C806-412B-8A43-83C167F30993}" destId="{590A8EDF-4C2D-4C3B-9EAE-BD706648EA31}" srcOrd="2" destOrd="0" parTransId="{AE85365C-CF8B-48FC-9DC5-7EBD257C48D7}" sibTransId="{80BC84DF-00C2-464A-85F7-649ACED649B6}"/>
    <dgm:cxn modelId="{DBEAD24A-64E0-4B7F-BE04-0B4D875CF0BF}" type="presOf" srcId="{76495495-3020-4972-B315-B3C1FC9E2E42}" destId="{99AB24BE-5549-49B3-A562-F1F2BF593A96}" srcOrd="0" destOrd="0" presId="urn:microsoft.com/office/officeart/2009/3/layout/IncreasingArrowsProcess"/>
    <dgm:cxn modelId="{332AFD54-97AC-4827-9FB9-F96D21F26A25}" type="presParOf" srcId="{7BD057D6-6991-4842-BD9B-DAB67F49A6B9}" destId="{DBA0C4FA-3194-452B-A149-C212CB3B6C5C}" srcOrd="0" destOrd="0" presId="urn:microsoft.com/office/officeart/2009/3/layout/IncreasingArrowsProcess"/>
    <dgm:cxn modelId="{148D3B61-D6FB-42A7-8049-7DEBD64D9408}" type="presParOf" srcId="{7BD057D6-6991-4842-BD9B-DAB67F49A6B9}" destId="{6DFEFC50-3911-4736-8CF0-D68712AC7796}" srcOrd="1" destOrd="0" presId="urn:microsoft.com/office/officeart/2009/3/layout/IncreasingArrowsProcess"/>
    <dgm:cxn modelId="{1A2F70E6-831D-4829-94ED-8BD95F65A762}" type="presParOf" srcId="{7BD057D6-6991-4842-BD9B-DAB67F49A6B9}" destId="{E46165B7-9FD7-4906-AA64-B8C3C15C317A}" srcOrd="2" destOrd="0" presId="urn:microsoft.com/office/officeart/2009/3/layout/IncreasingArrowsProcess"/>
    <dgm:cxn modelId="{FCFFB2ED-F9C5-4206-8F63-A6A5386CB514}" type="presParOf" srcId="{7BD057D6-6991-4842-BD9B-DAB67F49A6B9}" destId="{E30D5396-7C3D-4012-9BB5-88866E7ED870}" srcOrd="3" destOrd="0" presId="urn:microsoft.com/office/officeart/2009/3/layout/IncreasingArrowsProcess"/>
    <dgm:cxn modelId="{2A3A1BFE-1D4D-4803-885B-64FBDAA195B6}" type="presParOf" srcId="{7BD057D6-6991-4842-BD9B-DAB67F49A6B9}" destId="{99AB24BE-5549-49B3-A562-F1F2BF593A96}" srcOrd="4" destOrd="0" presId="urn:microsoft.com/office/officeart/2009/3/layout/IncreasingArrowsProcess"/>
    <dgm:cxn modelId="{9EFE08FE-13DA-4729-894F-D58F3E12E8CC}" type="presParOf" srcId="{7BD057D6-6991-4842-BD9B-DAB67F49A6B9}" destId="{A069B1C3-AD2E-4E17-8ED9-C7886C866AD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C4FA-3194-452B-A149-C212CB3B6C5C}">
      <dsp:nvSpPr>
        <dsp:cNvPr id="0" name=""/>
        <dsp:cNvSpPr/>
      </dsp:nvSpPr>
      <dsp:spPr>
        <a:xfrm>
          <a:off x="0" y="700066"/>
          <a:ext cx="7848600" cy="114305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1460" numCol="1" spcCol="1270" anchor="ctr" anchorCtr="0">
          <a:noAutofit/>
        </a:bodyPr>
        <a:lstStyle/>
        <a:p>
          <a:pPr lvl="0" algn="l" defTabSz="977900">
            <a:lnSpc>
              <a:spcPct val="90000"/>
            </a:lnSpc>
            <a:spcBef>
              <a:spcPct val="0"/>
            </a:spcBef>
            <a:spcAft>
              <a:spcPct val="35000"/>
            </a:spcAft>
          </a:pPr>
          <a:r>
            <a:rPr lang="en-US" sz="2200" kern="1200" dirty="0" smtClean="0"/>
            <a:t>Year 1</a:t>
          </a:r>
          <a:endParaRPr lang="en-US" sz="2200" kern="1200" dirty="0"/>
        </a:p>
      </dsp:txBody>
      <dsp:txXfrm>
        <a:off x="0" y="985830"/>
        <a:ext cx="7562836" cy="571527"/>
      </dsp:txXfrm>
    </dsp:sp>
    <dsp:sp modelId="{6DFEFC50-3911-4736-8CF0-D68712AC7796}">
      <dsp:nvSpPr>
        <dsp:cNvPr id="0" name=""/>
        <dsp:cNvSpPr/>
      </dsp:nvSpPr>
      <dsp:spPr>
        <a:xfrm>
          <a:off x="0" y="1581526"/>
          <a:ext cx="2417368" cy="2201945"/>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SoonerCare Choice Medicaid only members</a:t>
          </a:r>
          <a:endParaRPr lang="en-US" sz="1400" kern="1200" dirty="0"/>
        </a:p>
        <a:p>
          <a:pPr lvl="0" algn="l" defTabSz="622300">
            <a:lnSpc>
              <a:spcPct val="90000"/>
            </a:lnSpc>
            <a:spcBef>
              <a:spcPct val="0"/>
            </a:spcBef>
            <a:spcAft>
              <a:spcPct val="35000"/>
            </a:spcAft>
          </a:pPr>
          <a:r>
            <a:rPr lang="en-US" sz="1400" kern="1200" dirty="0" smtClean="0"/>
            <a:t>“Full benefit” dual eligible members</a:t>
          </a:r>
          <a:endParaRPr lang="en-US" sz="1400" kern="1200" dirty="0"/>
        </a:p>
        <a:p>
          <a:pPr lvl="0" algn="l" defTabSz="622300">
            <a:lnSpc>
              <a:spcPct val="90000"/>
            </a:lnSpc>
            <a:spcBef>
              <a:spcPct val="0"/>
            </a:spcBef>
            <a:spcAft>
              <a:spcPct val="35000"/>
            </a:spcAft>
          </a:pPr>
          <a:r>
            <a:rPr lang="en-US" sz="1400" kern="1200" dirty="0" smtClean="0"/>
            <a:t>ADvantage and Medically Fragile waiver members (subset of first two bullets)</a:t>
          </a:r>
          <a:endParaRPr lang="en-US" sz="1400" kern="1200" dirty="0"/>
        </a:p>
        <a:p>
          <a:pPr lvl="0" algn="l" defTabSz="622300">
            <a:lnSpc>
              <a:spcPct val="90000"/>
            </a:lnSpc>
            <a:spcBef>
              <a:spcPct val="0"/>
            </a:spcBef>
            <a:spcAft>
              <a:spcPct val="35000"/>
            </a:spcAft>
          </a:pPr>
          <a:r>
            <a:rPr lang="en-US" sz="1400" kern="1200" dirty="0" smtClean="0"/>
            <a:t>I/DD state plan only members (subset of first two bullets)</a:t>
          </a:r>
          <a:endParaRPr lang="en-US" sz="1400" kern="1200" dirty="0"/>
        </a:p>
      </dsp:txBody>
      <dsp:txXfrm>
        <a:off x="0" y="1581526"/>
        <a:ext cx="2417368" cy="2201945"/>
      </dsp:txXfrm>
    </dsp:sp>
    <dsp:sp modelId="{E46165B7-9FD7-4906-AA64-B8C3C15C317A}">
      <dsp:nvSpPr>
        <dsp:cNvPr id="0" name=""/>
        <dsp:cNvSpPr/>
      </dsp:nvSpPr>
      <dsp:spPr>
        <a:xfrm>
          <a:off x="2417368" y="1081084"/>
          <a:ext cx="5431231" cy="114305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1460" numCol="1" spcCol="1270" anchor="ctr" anchorCtr="0">
          <a:noAutofit/>
        </a:bodyPr>
        <a:lstStyle/>
        <a:p>
          <a:pPr lvl="0" algn="l" defTabSz="977900">
            <a:lnSpc>
              <a:spcPct val="90000"/>
            </a:lnSpc>
            <a:spcBef>
              <a:spcPct val="0"/>
            </a:spcBef>
            <a:spcAft>
              <a:spcPct val="35000"/>
            </a:spcAft>
          </a:pPr>
          <a:r>
            <a:rPr lang="en-US" sz="2200" kern="1200" dirty="0" smtClean="0"/>
            <a:t>Year 2</a:t>
          </a:r>
          <a:endParaRPr lang="en-US" sz="2200" kern="1200" dirty="0"/>
        </a:p>
      </dsp:txBody>
      <dsp:txXfrm>
        <a:off x="2417368" y="1366848"/>
        <a:ext cx="5145467" cy="571527"/>
      </dsp:txXfrm>
    </dsp:sp>
    <dsp:sp modelId="{E30D5396-7C3D-4012-9BB5-88866E7ED870}">
      <dsp:nvSpPr>
        <dsp:cNvPr id="0" name=""/>
        <dsp:cNvSpPr/>
      </dsp:nvSpPr>
      <dsp:spPr>
        <a:xfrm>
          <a:off x="2417368" y="1962545"/>
          <a:ext cx="2417368" cy="2201945"/>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I/DD waiver members</a:t>
          </a:r>
          <a:endParaRPr lang="en-US" sz="1800" kern="1200" dirty="0"/>
        </a:p>
      </dsp:txBody>
      <dsp:txXfrm>
        <a:off x="2417368" y="1962545"/>
        <a:ext cx="2417368" cy="2201945"/>
      </dsp:txXfrm>
    </dsp:sp>
    <dsp:sp modelId="{99AB24BE-5549-49B3-A562-F1F2BF593A96}">
      <dsp:nvSpPr>
        <dsp:cNvPr id="0" name=""/>
        <dsp:cNvSpPr/>
      </dsp:nvSpPr>
      <dsp:spPr>
        <a:xfrm>
          <a:off x="4834737" y="1462103"/>
          <a:ext cx="3013862" cy="114305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1460" numCol="1" spcCol="1270" anchor="ctr" anchorCtr="0">
          <a:noAutofit/>
        </a:bodyPr>
        <a:lstStyle/>
        <a:p>
          <a:pPr lvl="0" algn="l" defTabSz="977900">
            <a:lnSpc>
              <a:spcPct val="90000"/>
            </a:lnSpc>
            <a:spcBef>
              <a:spcPct val="0"/>
            </a:spcBef>
            <a:spcAft>
              <a:spcPct val="35000"/>
            </a:spcAft>
          </a:pPr>
          <a:r>
            <a:rPr lang="en-US" sz="2200" kern="1200" dirty="0" smtClean="0"/>
            <a:t>Year 3</a:t>
          </a:r>
          <a:endParaRPr lang="en-US" sz="2200" kern="1200" dirty="0"/>
        </a:p>
      </dsp:txBody>
      <dsp:txXfrm>
        <a:off x="4834737" y="1747867"/>
        <a:ext cx="2728098" cy="571527"/>
      </dsp:txXfrm>
    </dsp:sp>
    <dsp:sp modelId="{A069B1C3-AD2E-4E17-8ED9-C7886C866ADE}">
      <dsp:nvSpPr>
        <dsp:cNvPr id="0" name=""/>
        <dsp:cNvSpPr/>
      </dsp:nvSpPr>
      <dsp:spPr>
        <a:xfrm>
          <a:off x="4834737" y="2343563"/>
          <a:ext cx="2417368" cy="2169719"/>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Residents of long term care facilities</a:t>
          </a:r>
        </a:p>
        <a:p>
          <a:pPr lvl="0" algn="l" defTabSz="800100">
            <a:lnSpc>
              <a:spcPct val="90000"/>
            </a:lnSpc>
            <a:spcBef>
              <a:spcPct val="0"/>
            </a:spcBef>
            <a:spcAft>
              <a:spcPct val="35000"/>
            </a:spcAft>
          </a:pPr>
          <a:r>
            <a:rPr lang="en-US" sz="1800" kern="1200" dirty="0" smtClean="0"/>
            <a:t>Children in DHS custody </a:t>
          </a:r>
          <a:r>
            <a:rPr lang="en-US" sz="1800" i="1" kern="1200" dirty="0" smtClean="0">
              <a:solidFill>
                <a:srgbClr val="FF0000"/>
              </a:solidFill>
            </a:rPr>
            <a:t>New</a:t>
          </a:r>
          <a:endParaRPr lang="en-US" sz="1800" i="1" kern="1200" dirty="0">
            <a:solidFill>
              <a:srgbClr val="FF0000"/>
            </a:solidFill>
          </a:endParaRPr>
        </a:p>
      </dsp:txBody>
      <dsp:txXfrm>
        <a:off x="4834737" y="2343563"/>
        <a:ext cx="2417368" cy="216971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0.14726</cdr:x>
      <cdr:y>0.02724</cdr:y>
    </cdr:from>
    <cdr:to>
      <cdr:x>0.98402</cdr:x>
      <cdr:y>0.08366</cdr:y>
    </cdr:to>
    <cdr:sp macro="" textlink="">
      <cdr:nvSpPr>
        <cdr:cNvPr id="2" name="TextBox 1"/>
        <cdr:cNvSpPr txBox="1"/>
      </cdr:nvSpPr>
      <cdr:spPr>
        <a:xfrm xmlns:a="http://schemas.openxmlformats.org/drawingml/2006/main">
          <a:off x="1179576" y="128016"/>
          <a:ext cx="6702552" cy="2651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defRPr sz="1200"/>
            </a:lvl1pPr>
          </a:lstStyle>
          <a:p>
            <a:pPr>
              <a:defRPr/>
            </a:pPr>
            <a:endParaRPr lang="en-US" dirty="0"/>
          </a:p>
        </p:txBody>
      </p:sp>
      <p:sp>
        <p:nvSpPr>
          <p:cNvPr id="573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a:defRPr sz="1200"/>
            </a:lvl1pPr>
          </a:lstStyle>
          <a:p>
            <a:pPr>
              <a:defRPr/>
            </a:pPr>
            <a:fld id="{CAA3A972-65E3-4A74-A472-E4483691425E}" type="datetimeFigureOut">
              <a:rPr lang="en-US"/>
              <a:pPr>
                <a:defRPr/>
              </a:pPr>
              <a:t>11/10/2016</a:t>
            </a:fld>
            <a:endParaRPr lang="en-US" dirty="0"/>
          </a:p>
        </p:txBody>
      </p:sp>
      <p:sp>
        <p:nvSpPr>
          <p:cNvPr id="573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defRPr sz="1200"/>
            </a:lvl1pPr>
          </a:lstStyle>
          <a:p>
            <a:pPr>
              <a:defRPr/>
            </a:pPr>
            <a:r>
              <a:rPr lang="en-US" dirty="0"/>
              <a:t>The Pacific Health Policy Group</a:t>
            </a:r>
          </a:p>
        </p:txBody>
      </p:sp>
      <p:sp>
        <p:nvSpPr>
          <p:cNvPr id="573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a:defRPr sz="1200"/>
            </a:lvl1pPr>
          </a:lstStyle>
          <a:p>
            <a:pPr>
              <a:defRPr/>
            </a:pPr>
            <a:fld id="{868C5052-8D19-414B-BC4B-1521496499CB}" type="slidenum">
              <a:rPr lang="en-US"/>
              <a:pPr>
                <a:defRPr/>
              </a:pPr>
              <a:t>‹#›</a:t>
            </a:fld>
            <a:endParaRPr lang="en-US" dirty="0"/>
          </a:p>
        </p:txBody>
      </p:sp>
    </p:spTree>
    <p:extLst>
      <p:ext uri="{BB962C8B-B14F-4D97-AF65-F5344CB8AC3E}">
        <p14:creationId xmlns:p14="http://schemas.microsoft.com/office/powerpoint/2010/main" val="16128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defRPr sz="1200">
                <a:latin typeface="Gill Sans MT" pitchFamily="34" charset="0"/>
              </a:defRPr>
            </a:lvl1pPr>
          </a:lstStyle>
          <a:p>
            <a:pPr>
              <a:defRPr/>
            </a:pPr>
            <a:endParaRPr lang="en-US" dirty="0"/>
          </a:p>
        </p:txBody>
      </p:sp>
      <p:sp>
        <p:nvSpPr>
          <p:cNvPr id="358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a:defRPr sz="1200">
                <a:latin typeface="Gill Sans MT" pitchFamily="34" charset="0"/>
              </a:defRPr>
            </a:lvl1pPr>
          </a:lstStyle>
          <a:p>
            <a:pPr>
              <a:defRPr/>
            </a:pPr>
            <a:fld id="{2C42E3B2-3B3A-4174-AAAF-EEF96607B626}" type="datetimeFigureOut">
              <a:rPr lang="en-US"/>
              <a:pPr>
                <a:defRPr/>
              </a:pPr>
              <a:t>11/10/2016</a:t>
            </a:fld>
            <a:endParaRPr lang="en-US" dirty="0"/>
          </a:p>
        </p:txBody>
      </p:sp>
      <p:sp>
        <p:nvSpPr>
          <p:cNvPr id="14340"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defRPr sz="1200">
                <a:latin typeface="Gill Sans MT" pitchFamily="34" charset="0"/>
              </a:defRPr>
            </a:lvl1pPr>
          </a:lstStyle>
          <a:p>
            <a:pPr>
              <a:defRPr/>
            </a:pPr>
            <a:r>
              <a:rPr lang="en-US" dirty="0"/>
              <a:t>The Pacific Health Policy Group</a:t>
            </a:r>
          </a:p>
        </p:txBody>
      </p:sp>
      <p:sp>
        <p:nvSpPr>
          <p:cNvPr id="358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a:defRPr sz="1200">
                <a:latin typeface="Gill Sans MT" pitchFamily="34" charset="0"/>
              </a:defRPr>
            </a:lvl1pPr>
          </a:lstStyle>
          <a:p>
            <a:pPr>
              <a:defRPr/>
            </a:pPr>
            <a:fld id="{4A2FAB32-CA67-4DC1-AA8A-784A9B9B8128}" type="slidenum">
              <a:rPr lang="en-US"/>
              <a:pPr>
                <a:defRPr/>
              </a:pPr>
              <a:t>‹#›</a:t>
            </a:fld>
            <a:endParaRPr lang="en-US" dirty="0"/>
          </a:p>
        </p:txBody>
      </p:sp>
    </p:spTree>
    <p:extLst>
      <p:ext uri="{BB962C8B-B14F-4D97-AF65-F5344CB8AC3E}">
        <p14:creationId xmlns:p14="http://schemas.microsoft.com/office/powerpoint/2010/main" val="42689582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844" indent="-171844">
              <a:buFont typeface="Arial" pitchFamily="34" charset="0"/>
              <a:buChar char="•"/>
            </a:pPr>
            <a:r>
              <a:rPr lang="en-US" sz="1600" dirty="0"/>
              <a:t>I am David Bernstein, a Senior Study Director with Westat, an employee-owned social science research company. Westat was hired via a competitive RFP to conduct evaluation activities for the Aged, Blind, and Disabled, or ABD Care Coordination project. </a:t>
            </a:r>
          </a:p>
          <a:p>
            <a:endParaRPr lang="en-US" sz="1600" dirty="0"/>
          </a:p>
          <a:p>
            <a:pPr marL="171844" indent="-171844">
              <a:buFont typeface="Arial" pitchFamily="34" charset="0"/>
              <a:buChar char="•"/>
            </a:pPr>
            <a:r>
              <a:rPr lang="en-US" sz="1600" dirty="0"/>
              <a:t>ABD Care Coordination will be called SoonerHealth+, but the name did not come about until Year 2 of the project.</a:t>
            </a:r>
          </a:p>
          <a:p>
            <a:endParaRPr lang="en-US" sz="1600" dirty="0"/>
          </a:p>
          <a:p>
            <a:pPr marL="171844" indent="-171844">
              <a:buFont typeface="Arial" pitchFamily="34" charset="0"/>
              <a:buChar char="•"/>
            </a:pPr>
            <a:r>
              <a:rPr lang="en-US" sz="1600" dirty="0"/>
              <a:t>The Year 1 Evaluation covers July 2015 through June 2016.</a:t>
            </a:r>
          </a:p>
          <a:p>
            <a:endParaRPr lang="en-US" sz="1600" dirty="0"/>
          </a:p>
          <a:p>
            <a:r>
              <a:rPr lang="en-US" sz="1600" dirty="0"/>
              <a:t>Evaluation objectives include:</a:t>
            </a:r>
          </a:p>
          <a:p>
            <a:pPr marL="171844" indent="-171844">
              <a:buFont typeface="Arial" pitchFamily="34" charset="0"/>
              <a:buChar char="•"/>
            </a:pPr>
            <a:r>
              <a:rPr lang="en-US" sz="1600" dirty="0"/>
              <a:t>Independently/objectively document, evaluate OHCA’s planning and project management efforts for ABD Care Coordination project</a:t>
            </a:r>
          </a:p>
          <a:p>
            <a:pPr marL="171844" indent="-171844">
              <a:buFont typeface="Arial" pitchFamily="34" charset="0"/>
              <a:buChar char="•"/>
            </a:pPr>
            <a:r>
              <a:rPr lang="en-US" sz="1600" dirty="0"/>
              <a:t>Provide a written report regarding the evaluation of OHCA’s project management efforts</a:t>
            </a:r>
          </a:p>
          <a:p>
            <a:pPr marL="171844" indent="-171844">
              <a:buFont typeface="Arial" pitchFamily="34" charset="0"/>
              <a:buChar char="•"/>
            </a:pPr>
            <a:r>
              <a:rPr lang="en-US" sz="1600" dirty="0"/>
              <a:t>Attend monthly stakeholder meetings and monitor stakeholder engagement (OHCA July 2015).</a:t>
            </a:r>
          </a:p>
        </p:txBody>
      </p:sp>
      <p:sp>
        <p:nvSpPr>
          <p:cNvPr id="4" name="Slide Number Placeholder 3"/>
          <p:cNvSpPr>
            <a:spLocks noGrp="1"/>
          </p:cNvSpPr>
          <p:nvPr>
            <p:ph type="sldNum" sz="quarter" idx="10"/>
          </p:nvPr>
        </p:nvSpPr>
        <p:spPr/>
        <p:txBody>
          <a:bodyPr/>
          <a:lstStyle/>
          <a:p>
            <a:fld id="{EB47F7C5-3F7D-45A5-A090-F9BC1F58A45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74668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20</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dirty="0" smtClean="0"/>
              <a:t>OHCA and other state</a:t>
            </a:r>
            <a:r>
              <a:rPr lang="en-US" baseline="0" dirty="0" smtClean="0"/>
              <a:t> agency </a:t>
            </a:r>
            <a:r>
              <a:rPr lang="en-US" dirty="0" smtClean="0"/>
              <a:t>staff </a:t>
            </a:r>
            <a:r>
              <a:rPr lang="en-US" dirty="0"/>
              <a:t>noted </a:t>
            </a:r>
            <a:r>
              <a:rPr lang="en-US" dirty="0" smtClean="0"/>
              <a:t>some complexities</a:t>
            </a:r>
            <a:r>
              <a:rPr lang="en-US" baseline="0" dirty="0" smtClean="0"/>
              <a:t> in the redesign</a:t>
            </a:r>
            <a:r>
              <a:rPr lang="en-US" dirty="0" smtClean="0"/>
              <a:t>, including:</a:t>
            </a:r>
          </a:p>
          <a:p>
            <a:pPr marL="630096" lvl="1" indent="-171844">
              <a:buFont typeface="Wingdings" pitchFamily="2" charset="2"/>
              <a:buChar char="Ø"/>
            </a:pPr>
            <a:r>
              <a:rPr lang="en-US" dirty="0" smtClean="0"/>
              <a:t>multiple agencies</a:t>
            </a:r>
          </a:p>
          <a:p>
            <a:pPr marL="630096" lvl="1" indent="-171844">
              <a:buFont typeface="Wingdings" pitchFamily="2" charset="2"/>
              <a:buChar char="Ø"/>
            </a:pPr>
            <a:r>
              <a:rPr lang="en-US" dirty="0" smtClean="0"/>
              <a:t>multiple programs</a:t>
            </a:r>
          </a:p>
          <a:p>
            <a:pPr marL="630096" lvl="1" indent="-171844">
              <a:buFont typeface="Wingdings" pitchFamily="2" charset="2"/>
              <a:buChar char="Ø"/>
            </a:pPr>
            <a:r>
              <a:rPr lang="en-US" dirty="0" smtClean="0"/>
              <a:t>multiple funding streams</a:t>
            </a:r>
          </a:p>
          <a:p>
            <a:pPr marL="630096" lvl="1" indent="-171844">
              <a:buFont typeface="Wingdings" pitchFamily="2" charset="2"/>
              <a:buChar char="Ø"/>
            </a:pPr>
            <a:r>
              <a:rPr lang="en-US" dirty="0" smtClean="0"/>
              <a:t>multiple existing waivers</a:t>
            </a:r>
            <a:r>
              <a:rPr lang="en-US" baseline="0" dirty="0" smtClean="0"/>
              <a:t> under which the ABD population are served.</a:t>
            </a:r>
          </a:p>
          <a:p>
            <a:pPr marL="630096" lvl="1" indent="-171844">
              <a:buFont typeface="Wingdings" pitchFamily="2" charset="2"/>
              <a:buChar char="Ø"/>
            </a:pPr>
            <a:endParaRPr lang="en-US" dirty="0" smtClean="0"/>
          </a:p>
          <a:p>
            <a:pPr marL="171844" indent="-171844">
              <a:buFont typeface="Arial" pitchFamily="34" charset="0"/>
              <a:buChar char="•"/>
            </a:pPr>
            <a:r>
              <a:rPr lang="en-US" dirty="0" smtClean="0"/>
              <a:t>These all</a:t>
            </a:r>
            <a:r>
              <a:rPr lang="en-US" baseline="0" dirty="0" smtClean="0"/>
              <a:t> add to the complexity of developing the RFP. </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Staff from other state departments noted that collaboration has worked better in recent years, and it seems to be an emphasis in developing ABD care coordination.</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Implementation of plans will likely provide many more examples of how the re-design of services addressed local and state health system infrastructures and capabilities.</a:t>
            </a:r>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21</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dirty="0" smtClean="0"/>
              <a:t>Question 7 concerned project milestones</a:t>
            </a:r>
            <a:r>
              <a:rPr lang="en-US" baseline="0" dirty="0" smtClean="0"/>
              <a:t> and feasibility of implementation.</a:t>
            </a:r>
          </a:p>
          <a:p>
            <a:pPr marL="171844" indent="-171844">
              <a:buFont typeface="Arial" pitchFamily="34" charset="0"/>
              <a:buChar char="•"/>
            </a:pPr>
            <a:endParaRPr lang="en-US" baseline="0" dirty="0" smtClean="0"/>
          </a:p>
          <a:p>
            <a:pPr marL="171844" indent="-171844">
              <a:buFont typeface="Arial" pitchFamily="34" charset="0"/>
              <a:buChar char="•"/>
            </a:pPr>
            <a:r>
              <a:rPr lang="en-US" dirty="0" smtClean="0"/>
              <a:t>PHPG has been providing milestone updates regularly at stakeholder meetings, and the evaluation includes a chart noting milestones and delays.</a:t>
            </a:r>
          </a:p>
          <a:p>
            <a:endParaRPr lang="en-US" dirty="0" smtClean="0"/>
          </a:p>
          <a:p>
            <a:pPr marL="171844" indent="-171844">
              <a:buFont typeface="Arial" pitchFamily="34" charset="0"/>
              <a:buChar char="•"/>
            </a:pPr>
            <a:r>
              <a:rPr lang="en-US" dirty="0" smtClean="0"/>
              <a:t>Feasibility of implementation will ultimately be determined by successful issuance of an RFP, the resulting responses, and contracts in place to serve the ABD population.</a:t>
            </a:r>
          </a:p>
          <a:p>
            <a:pPr marL="171844" indent="-171844">
              <a:buFont typeface="Arial" pitchFamily="34" charset="0"/>
              <a:buChar char="•"/>
            </a:pPr>
            <a:endParaRPr lang="en-US" dirty="0" smtClean="0"/>
          </a:p>
          <a:p>
            <a:pPr marL="171844" indent="-171844">
              <a:buFont typeface="Arial" pitchFamily="34" charset="0"/>
              <a:buChar char="•"/>
            </a:pPr>
            <a:r>
              <a:rPr lang="en-US" dirty="0" smtClean="0"/>
              <a:t>Perceptions of feasibility are measured via stakeholder feedback.</a:t>
            </a:r>
          </a:p>
          <a:p>
            <a:pPr marL="171844" indent="-171844">
              <a:buFont typeface="Arial" pitchFamily="34" charset="0"/>
              <a:buChar char="•"/>
            </a:pPr>
            <a:endParaRPr lang="en-US" dirty="0" smtClean="0"/>
          </a:p>
          <a:p>
            <a:pPr marL="171844" indent="-171844">
              <a:buFont typeface="Arial" pitchFamily="34" charset="0"/>
              <a:buChar char="•"/>
            </a:pPr>
            <a:r>
              <a:rPr lang="en-US" dirty="0" smtClean="0"/>
              <a:t>Feasibility for implementation was viewed more negatively than other project aspects such as OHCA openness and transparency, but…</a:t>
            </a:r>
          </a:p>
          <a:p>
            <a:pPr marL="171844" indent="-171844">
              <a:buFont typeface="Arial" pitchFamily="34" charset="0"/>
              <a:buChar char="•"/>
            </a:pPr>
            <a:endParaRPr lang="en-US" dirty="0" smtClean="0"/>
          </a:p>
          <a:p>
            <a:pPr marL="171844" indent="-171844">
              <a:buFont typeface="Arial" pitchFamily="34" charset="0"/>
              <a:buChar char="•"/>
            </a:pPr>
            <a:r>
              <a:rPr lang="en-US" dirty="0" smtClean="0"/>
              <a:t>A majority still think both cost effectiveness and quality improvement are possible. A smaller percentage felt this way in November 2015 after the managed care model was announced.</a:t>
            </a:r>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22</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Interoperability addresses how various systems to support ABD population needs interrelate. </a:t>
            </a:r>
          </a:p>
          <a:p>
            <a:pPr marL="171844" indent="-171844">
              <a:buFont typeface="Arial" pitchFamily="34" charset="0"/>
              <a:buChar char="•"/>
            </a:pPr>
            <a:endParaRPr lang="en-US" sz="1400" dirty="0"/>
          </a:p>
          <a:p>
            <a:pPr marL="171844" indent="-171844">
              <a:buFont typeface="Arial" pitchFamily="34" charset="0"/>
              <a:buChar char="•"/>
            </a:pPr>
            <a:r>
              <a:rPr lang="en-US" sz="1400" dirty="0"/>
              <a:t>A key to coordination and cost effectiveness is ensuring that the RFP results in a competitive process, and that duplication is avoided.</a:t>
            </a:r>
          </a:p>
          <a:p>
            <a:pPr marL="171844" indent="-171844">
              <a:buFont typeface="Arial" pitchFamily="34" charset="0"/>
              <a:buChar char="•"/>
            </a:pPr>
            <a:endParaRPr lang="en-US" sz="1400" dirty="0"/>
          </a:p>
          <a:p>
            <a:pPr marL="171844" indent="-171844">
              <a:buFont typeface="Arial" pitchFamily="34" charset="0"/>
              <a:buChar char="•"/>
            </a:pPr>
            <a:r>
              <a:rPr lang="en-US" sz="1400" dirty="0"/>
              <a:t>We will know more when the RFP is released and responses are received and evaluated.</a:t>
            </a:r>
          </a:p>
        </p:txBody>
      </p:sp>
    </p:spTree>
    <p:extLst>
      <p:ext uri="{BB962C8B-B14F-4D97-AF65-F5344CB8AC3E}">
        <p14:creationId xmlns:p14="http://schemas.microsoft.com/office/powerpoint/2010/main" val="873564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23</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dirty="0" smtClean="0"/>
              <a:t>PHPG’s familiarity with models used in other states contributed</a:t>
            </a:r>
            <a:r>
              <a:rPr lang="en-US" baseline="0" dirty="0" smtClean="0"/>
              <a:t> to the RFP development.</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Other states were consulted about what worked for them and how challenges were addressed.</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Other state practices were taken into account as models during the RFP development.</a:t>
            </a:r>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24</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The ABD Care Coordination project is multiyear, so conclusions about the feasibility of implementation are premature.</a:t>
            </a:r>
          </a:p>
          <a:p>
            <a:pPr marL="171844" indent="-171844">
              <a:buFont typeface="Arial" pitchFamily="34" charset="0"/>
              <a:buChar char="•"/>
            </a:pPr>
            <a:endParaRPr lang="en-US" sz="1400" dirty="0"/>
          </a:p>
          <a:p>
            <a:pPr marL="171844" indent="-171844">
              <a:buFont typeface="Arial" pitchFamily="34" charset="0"/>
              <a:buChar char="•"/>
            </a:pPr>
            <a:r>
              <a:rPr lang="en-US" sz="1400" dirty="0"/>
              <a:t>OHCA continued to develop the ABD Care Coordination RFP except during the project hiatus.</a:t>
            </a:r>
          </a:p>
          <a:p>
            <a:pPr marL="171844" indent="-171844">
              <a:buFont typeface="Arial" pitchFamily="34" charset="0"/>
              <a:buChar char="•"/>
            </a:pPr>
            <a:endParaRPr lang="en-US" sz="1400" dirty="0"/>
          </a:p>
          <a:p>
            <a:pPr marL="171844" indent="-171844">
              <a:buFont typeface="Arial" pitchFamily="34" charset="0"/>
              <a:buChar char="•"/>
            </a:pPr>
            <a:r>
              <a:rPr lang="en-US" sz="1400" dirty="0"/>
              <a:t>The evaluation and its content will evolve as the ABD Care Coordination Project develops.</a:t>
            </a:r>
          </a:p>
          <a:p>
            <a:pPr marL="171844" indent="-171844">
              <a:buFont typeface="Arial" pitchFamily="34" charset="0"/>
              <a:buChar char="•"/>
            </a:pPr>
            <a:endParaRPr lang="en-US" sz="1400" dirty="0"/>
          </a:p>
          <a:p>
            <a:pPr marL="171844" indent="-171844">
              <a:buFont typeface="Arial" pitchFamily="34" charset="0"/>
              <a:buChar char="•"/>
            </a:pPr>
            <a:r>
              <a:rPr lang="en-US" sz="1400" dirty="0"/>
              <a:t>Westat benefited from frequent communication, and we appreciate the cooperation we had in addressing the evaluation questions.</a:t>
            </a:r>
          </a:p>
        </p:txBody>
      </p:sp>
    </p:spTree>
    <p:extLst>
      <p:ext uri="{BB962C8B-B14F-4D97-AF65-F5344CB8AC3E}">
        <p14:creationId xmlns:p14="http://schemas.microsoft.com/office/powerpoint/2010/main" val="873564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844" indent="-171844">
              <a:buFont typeface="Arial" pitchFamily="34" charset="0"/>
              <a:buChar char="•"/>
            </a:pPr>
            <a:r>
              <a:rPr lang="en-US" dirty="0" smtClean="0"/>
              <a:t>Westat appreciates</a:t>
            </a:r>
            <a:r>
              <a:rPr lang="en-US" baseline="0" dirty="0" smtClean="0"/>
              <a:t> the contributions of its staff, subcontractors, and those who contributed to the evaluation.</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I think we have a few minutes for questions.</a:t>
            </a:r>
            <a:endParaRPr lang="en-US" dirty="0"/>
          </a:p>
        </p:txBody>
      </p:sp>
      <p:sp>
        <p:nvSpPr>
          <p:cNvPr id="4" name="Slide Number Placeholder 3"/>
          <p:cNvSpPr>
            <a:spLocks noGrp="1"/>
          </p:cNvSpPr>
          <p:nvPr>
            <p:ph type="sldNum" sz="quarter" idx="10"/>
          </p:nvPr>
        </p:nvSpPr>
        <p:spPr/>
        <p:txBody>
          <a:bodyPr/>
          <a:lstStyle/>
          <a:p>
            <a:fld id="{EB47F7C5-3F7D-45A5-A090-F9BC1F58A453}"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64957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12</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600" dirty="0"/>
              <a:t>Of 635 individuals on the OHCA stakeholder list as of November 2015, about 16% self-identified as ABD SoonerCare Members, Family Member, Caregivers, or Advocates for ABD people. </a:t>
            </a:r>
          </a:p>
          <a:p>
            <a:endParaRPr lang="en-US" sz="1600" dirty="0"/>
          </a:p>
          <a:p>
            <a:pPr marL="171844" indent="-171844">
              <a:buFont typeface="Arial" pitchFamily="34" charset="0"/>
              <a:buChar char="•"/>
            </a:pPr>
            <a:r>
              <a:rPr lang="en-US" sz="1600" dirty="0"/>
              <a:t>The percentage that attended the October and November stakeholder meetings was less than other major stakeholder groups, based on self-identification in stakeholder feedback surveys.</a:t>
            </a:r>
          </a:p>
          <a:p>
            <a:endParaRPr lang="en-US" sz="1600" dirty="0"/>
          </a:p>
          <a:p>
            <a:pPr marL="171844" indent="-171844">
              <a:buFont typeface="Arial" pitchFamily="34" charset="0"/>
              <a:buChar char="•"/>
            </a:pPr>
            <a:r>
              <a:rPr lang="en-US" sz="1600" dirty="0"/>
              <a:t>OHCA is clearly committed to stakeholder involvement and transparency. </a:t>
            </a:r>
          </a:p>
          <a:p>
            <a:endParaRPr lang="en-US" sz="1600" dirty="0"/>
          </a:p>
          <a:p>
            <a:pPr marL="171844" indent="-171844">
              <a:buFont typeface="Arial" pitchFamily="34" charset="0"/>
              <a:buChar char="•"/>
            </a:pPr>
            <a:r>
              <a:rPr lang="en-US" sz="1600" dirty="0"/>
              <a:t>OHCA took family member views into account. </a:t>
            </a:r>
          </a:p>
        </p:txBody>
      </p:sp>
    </p:spTree>
    <p:extLst>
      <p:ext uri="{BB962C8B-B14F-4D97-AF65-F5344CB8AC3E}">
        <p14:creationId xmlns:p14="http://schemas.microsoft.com/office/powerpoint/2010/main" val="873564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13</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Question 2 addressed how OHCA integrated stakeholder perspectives in planning and development of the project.</a:t>
            </a:r>
          </a:p>
          <a:p>
            <a:pPr marL="171844" indent="-171844">
              <a:buFont typeface="Arial" pitchFamily="34" charset="0"/>
              <a:buChar char="•"/>
            </a:pPr>
            <a:endParaRPr lang="en-US" sz="1400" dirty="0"/>
          </a:p>
          <a:p>
            <a:pPr marL="171844" indent="-171844">
              <a:buFont typeface="Arial" pitchFamily="34" charset="0"/>
              <a:buChar char="•"/>
            </a:pPr>
            <a:r>
              <a:rPr lang="en-US" sz="1400" dirty="0"/>
              <a:t>This slide includes a summary of those activities.</a:t>
            </a:r>
          </a:p>
        </p:txBody>
      </p:sp>
    </p:spTree>
    <p:extLst>
      <p:ext uri="{BB962C8B-B14F-4D97-AF65-F5344CB8AC3E}">
        <p14:creationId xmlns:p14="http://schemas.microsoft.com/office/powerpoint/2010/main" val="873564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14</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One indication of stakeholder involvement is attendance at two of the Year 1 stakeholder meetings, October and November 2015.</a:t>
            </a:r>
          </a:p>
          <a:p>
            <a:pPr marL="171844" indent="-171844">
              <a:buFont typeface="Arial" pitchFamily="34" charset="0"/>
              <a:buChar char="•"/>
            </a:pPr>
            <a:endParaRPr lang="en-US" sz="1400" dirty="0"/>
          </a:p>
          <a:p>
            <a:pPr marL="171844" indent="-171844">
              <a:buFont typeface="Arial" pitchFamily="34" charset="0"/>
              <a:buChar char="•"/>
            </a:pPr>
            <a:r>
              <a:rPr lang="en-US" sz="1400" dirty="0"/>
              <a:t>Health plan and Administrative Service Organizations were well represented at the Year 1 meetings.</a:t>
            </a:r>
          </a:p>
          <a:p>
            <a:pPr marL="171844" indent="-171844">
              <a:buFont typeface="Arial" pitchFamily="34" charset="0"/>
              <a:buChar char="•"/>
            </a:pPr>
            <a:endParaRPr lang="en-US" sz="1400" dirty="0"/>
          </a:p>
          <a:p>
            <a:pPr marL="171844" indent="-171844">
              <a:buFont typeface="Arial" pitchFamily="34" charset="0"/>
              <a:buChar char="•"/>
            </a:pPr>
            <a:r>
              <a:rPr lang="en-US" sz="1400" dirty="0"/>
              <a:t>The “other” categories were also well represented. </a:t>
            </a:r>
          </a:p>
          <a:p>
            <a:pPr marL="171844" indent="-171844">
              <a:buFont typeface="Arial" pitchFamily="34" charset="0"/>
              <a:buChar char="•"/>
            </a:pPr>
            <a:endParaRPr lang="en-US" sz="1400" dirty="0"/>
          </a:p>
          <a:p>
            <a:pPr marL="171844" indent="-171844">
              <a:buFont typeface="Arial" pitchFamily="34" charset="0"/>
              <a:buChar char="•"/>
            </a:pPr>
            <a:r>
              <a:rPr lang="en-US" sz="1400" dirty="0"/>
              <a:t>The “All Other” is made up of small numbers of highly specific categories of individuals, including providers:</a:t>
            </a:r>
          </a:p>
          <a:p>
            <a:pPr marL="171844" indent="-171844">
              <a:buFont typeface="Arial" pitchFamily="34" charset="0"/>
              <a:buChar char="•"/>
            </a:pPr>
            <a:endParaRPr lang="en-US" sz="1400" dirty="0"/>
          </a:p>
          <a:p>
            <a:pPr marL="630096" lvl="1" indent="-171844">
              <a:buFont typeface="Wingdings" pitchFamily="2" charset="2"/>
              <a:buChar char="Ø"/>
            </a:pPr>
            <a:r>
              <a:rPr lang="en-US" sz="1400" dirty="0"/>
              <a:t>Hospitals</a:t>
            </a:r>
          </a:p>
          <a:p>
            <a:pPr marL="630096" lvl="1" indent="-171844">
              <a:buFont typeface="Wingdings" pitchFamily="2" charset="2"/>
              <a:buChar char="Ø"/>
            </a:pPr>
            <a:r>
              <a:rPr lang="en-US" sz="1400" dirty="0"/>
              <a:t>long-term services and supports, </a:t>
            </a:r>
          </a:p>
          <a:p>
            <a:pPr marL="630096" lvl="1" indent="-171844">
              <a:buFont typeface="Wingdings" pitchFamily="2" charset="2"/>
              <a:buChar char="Ø"/>
            </a:pPr>
            <a:r>
              <a:rPr lang="en-US" sz="1400" dirty="0"/>
              <a:t>dental, </a:t>
            </a:r>
          </a:p>
          <a:p>
            <a:pPr marL="630096" lvl="1" indent="-171844">
              <a:buFont typeface="Wingdings" pitchFamily="2" charset="2"/>
              <a:buChar char="Ø"/>
            </a:pPr>
            <a:r>
              <a:rPr lang="en-US" sz="1400" dirty="0"/>
              <a:t>behavioral health, </a:t>
            </a:r>
          </a:p>
          <a:p>
            <a:pPr marL="630096" lvl="1" indent="-171844">
              <a:buFont typeface="Wingdings" pitchFamily="2" charset="2"/>
              <a:buChar char="Ø"/>
            </a:pPr>
            <a:r>
              <a:rPr lang="en-US" sz="1400" dirty="0"/>
              <a:t>pharmacy, </a:t>
            </a:r>
          </a:p>
          <a:p>
            <a:pPr marL="630096" lvl="1" indent="-171844">
              <a:buFont typeface="Wingdings" pitchFamily="2" charset="2"/>
              <a:buChar char="Ø"/>
            </a:pPr>
            <a:r>
              <a:rPr lang="en-US" sz="1400" dirty="0"/>
              <a:t>transportation. </a:t>
            </a:r>
          </a:p>
        </p:txBody>
      </p:sp>
    </p:spTree>
    <p:extLst>
      <p:ext uri="{BB962C8B-B14F-4D97-AF65-F5344CB8AC3E}">
        <p14:creationId xmlns:p14="http://schemas.microsoft.com/office/powerpoint/2010/main" val="873564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15</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dirty="0" smtClean="0"/>
              <a:t>Stakeholders in October</a:t>
            </a:r>
            <a:r>
              <a:rPr lang="en-US" baseline="0" dirty="0" smtClean="0"/>
              <a:t> and November of 2015 believed that OHCA values stakeholder input.</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Nearly 90 percent of respondents at the October 2015 meeting and over 80 percent at the November meeting felt OHCA values stakeholder input.</a:t>
            </a:r>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16</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Over 80 percent of stakeholders felt OHCA is open and transparent as it developed the ABD Care Coordination project. </a:t>
            </a:r>
          </a:p>
          <a:p>
            <a:endParaRPr lang="en-US" sz="1400" dirty="0"/>
          </a:p>
          <a:p>
            <a:pPr marL="171844" indent="-171844">
              <a:buFont typeface="Arial" pitchFamily="34" charset="0"/>
              <a:buChar char="•"/>
            </a:pPr>
            <a:r>
              <a:rPr lang="en-US" sz="1400" dirty="0"/>
              <a:t>Over 70 percent shared this opinion at the November meeting.</a:t>
            </a:r>
          </a:p>
          <a:p>
            <a:pPr marL="171844" indent="-171844">
              <a:buFont typeface="Arial" pitchFamily="34" charset="0"/>
              <a:buChar char="•"/>
            </a:pPr>
            <a:endParaRPr lang="en-US" sz="1400" dirty="0"/>
          </a:p>
          <a:p>
            <a:pPr marL="171844" indent="-171844">
              <a:buFont typeface="Arial" pitchFamily="34" charset="0"/>
              <a:buChar char="•"/>
            </a:pPr>
            <a:r>
              <a:rPr lang="en-US" sz="1400" dirty="0"/>
              <a:t>Other stakeholder feedback responses showed consistent results regarding OHCA openness and value for stakeholder feedback.</a:t>
            </a:r>
          </a:p>
          <a:p>
            <a:endParaRPr lang="en-US" baseline="0" dirty="0"/>
          </a:p>
          <a:p>
            <a:endParaRPr lang="en-US" baseline="0" dirty="0" smtClean="0"/>
          </a:p>
        </p:txBody>
      </p:sp>
    </p:spTree>
    <p:extLst>
      <p:ext uri="{BB962C8B-B14F-4D97-AF65-F5344CB8AC3E}">
        <p14:creationId xmlns:p14="http://schemas.microsoft.com/office/powerpoint/2010/main" val="87356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17</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The regulatory environment is a big issue for this project, given the need to be in compliance with federal and state law and regulations.</a:t>
            </a:r>
          </a:p>
          <a:p>
            <a:pPr marL="171844" indent="-171844">
              <a:buFont typeface="Arial" pitchFamily="34" charset="0"/>
              <a:buChar char="•"/>
            </a:pPr>
            <a:endParaRPr lang="en-US" sz="1400" dirty="0"/>
          </a:p>
          <a:p>
            <a:pPr marL="171844" indent="-171844">
              <a:buFont typeface="Arial" pitchFamily="34" charset="0"/>
              <a:buChar char="•"/>
            </a:pPr>
            <a:r>
              <a:rPr lang="en-US" sz="1400" dirty="0"/>
              <a:t>Throughout the process there were numerous references to new, pending Centers for Medicare and Medicaid Services (CMS) guidelines., regulations, and existing waiver programs. </a:t>
            </a:r>
          </a:p>
          <a:p>
            <a:pPr marL="171844" indent="-171844">
              <a:buFont typeface="Arial" pitchFamily="34" charset="0"/>
              <a:buChar char="•"/>
            </a:pPr>
            <a:endParaRPr lang="en-US" sz="1400" dirty="0"/>
          </a:p>
          <a:p>
            <a:pPr marL="171844" indent="-171844">
              <a:buFont typeface="Arial" pitchFamily="34" charset="0"/>
              <a:buChar char="•"/>
            </a:pPr>
            <a:r>
              <a:rPr lang="en-US" sz="1400" dirty="0"/>
              <a:t>CMS has been kept informed, and CMS managed care regulations were incorporated into RFP development.</a:t>
            </a:r>
          </a:p>
          <a:p>
            <a:endParaRPr lang="en-US" baseline="0" dirty="0" smtClean="0"/>
          </a:p>
          <a:p>
            <a:pPr marL="171844" indent="-171844">
              <a:buFont typeface="Arial" pitchFamily="34" charset="0"/>
              <a:buChar char="•"/>
            </a:pPr>
            <a:endParaRPr lang="en-US" dirty="0" smtClean="0"/>
          </a:p>
          <a:p>
            <a:pPr marL="171844" indent="-171844">
              <a:buFont typeface="Arial" pitchFamily="34" charset="0"/>
              <a:buChar char="•"/>
            </a:pPr>
            <a:endParaRPr lang="en-US" dirty="0"/>
          </a:p>
          <a:p>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18</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dirty="0" smtClean="0"/>
              <a:t>Legislation was considered at the Legislative</a:t>
            </a:r>
            <a:r>
              <a:rPr lang="en-US" baseline="0" dirty="0" smtClean="0"/>
              <a:t> Committee level to </a:t>
            </a:r>
            <a:r>
              <a:rPr lang="en-US" dirty="0" smtClean="0"/>
              <a:t>stop </a:t>
            </a:r>
            <a:r>
              <a:rPr lang="en-US" dirty="0"/>
              <a:t>development of ABD Care Coordination as mandated by </a:t>
            </a:r>
            <a:r>
              <a:rPr lang="en-US" dirty="0" smtClean="0"/>
              <a:t>HB1566.</a:t>
            </a:r>
          </a:p>
          <a:p>
            <a:pPr marL="171844" indent="-171844">
              <a:buFont typeface="Arial" pitchFamily="34" charset="0"/>
              <a:buChar char="•"/>
            </a:pPr>
            <a:endParaRPr lang="en-US" dirty="0" smtClean="0"/>
          </a:p>
          <a:p>
            <a:pPr marL="171844" indent="-171844">
              <a:buFont typeface="Arial" pitchFamily="34" charset="0"/>
              <a:buChar char="•"/>
            </a:pPr>
            <a:r>
              <a:rPr lang="en-US" dirty="0" smtClean="0"/>
              <a:t>Fiscal</a:t>
            </a:r>
            <a:r>
              <a:rPr lang="en-US" b="1" dirty="0" smtClean="0"/>
              <a:t> </a:t>
            </a:r>
            <a:r>
              <a:rPr lang="en-US" b="0" dirty="0"/>
              <a:t>and budget </a:t>
            </a:r>
            <a:r>
              <a:rPr lang="en-US" b="0" dirty="0" smtClean="0"/>
              <a:t>uncertainty</a:t>
            </a:r>
            <a:r>
              <a:rPr lang="en-US" dirty="0" smtClean="0"/>
              <a:t> led </a:t>
            </a:r>
            <a:r>
              <a:rPr lang="en-US" dirty="0"/>
              <a:t>to a hiatus in the ABD Care Coordination project while the State Legislature deliberated the FY2017 </a:t>
            </a:r>
            <a:r>
              <a:rPr lang="en-US" dirty="0" smtClean="0"/>
              <a:t>budget.</a:t>
            </a:r>
          </a:p>
          <a:p>
            <a:pPr marL="171844" indent="-171844">
              <a:buFont typeface="Arial" pitchFamily="34" charset="0"/>
              <a:buChar char="•"/>
            </a:pPr>
            <a:endParaRPr lang="en-US" dirty="0" smtClean="0"/>
          </a:p>
          <a:p>
            <a:pPr marL="171844" indent="-171844">
              <a:buFont typeface="Arial" pitchFamily="34" charset="0"/>
              <a:buChar char="•"/>
            </a:pPr>
            <a:r>
              <a:rPr lang="en-US" dirty="0" smtClean="0"/>
              <a:t>The</a:t>
            </a:r>
            <a:r>
              <a:rPr lang="en-US" baseline="0" dirty="0" smtClean="0"/>
              <a:t> actuarial contract took a bit longer to put in place than had been anticipated, but is necessary for the bidding process.</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OHCA demonstrated flexibility and transparency in dealing with these issues.</a:t>
            </a:r>
          </a:p>
          <a:p>
            <a:pPr marL="171844" indent="-171844">
              <a:buFont typeface="Arial" pitchFamily="34" charset="0"/>
              <a:buChar char="•"/>
            </a:pPr>
            <a:endParaRPr lang="en-US" baseline="0" dirty="0" smtClean="0"/>
          </a:p>
          <a:p>
            <a:pPr marL="171844" indent="-171844">
              <a:buFont typeface="Arial" pitchFamily="34" charset="0"/>
              <a:buChar char="•"/>
            </a:pPr>
            <a:r>
              <a:rPr lang="en-US" baseline="0" dirty="0" smtClean="0"/>
              <a:t>OHCA complied with the language in HB1566.</a:t>
            </a:r>
            <a:endParaRPr lang="en-US" dirty="0"/>
          </a:p>
        </p:txBody>
      </p:sp>
    </p:spTree>
    <p:extLst>
      <p:ext uri="{BB962C8B-B14F-4D97-AF65-F5344CB8AC3E}">
        <p14:creationId xmlns:p14="http://schemas.microsoft.com/office/powerpoint/2010/main" val="873564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BFF78-029F-4541-A5B9-ED2208042A76}" type="slidenum">
              <a:rPr lang="en-US">
                <a:solidFill>
                  <a:prstClr val="black"/>
                </a:solidFill>
              </a:rPr>
              <a:pPr/>
              <a:t>19</a:t>
            </a:fld>
            <a:endParaRPr lang="en-US" dirty="0">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marL="171844" indent="-171844">
              <a:buFont typeface="Arial" pitchFamily="34" charset="0"/>
              <a:buChar char="•"/>
            </a:pPr>
            <a:r>
              <a:rPr lang="en-US" sz="1400" dirty="0"/>
              <a:t>As I discussed under question 4, a lot of conditions could have affected how the RFP was developed, and were speed bumps more than impediments in the RFP development process.</a:t>
            </a:r>
          </a:p>
          <a:p>
            <a:pPr marL="171844" indent="-171844">
              <a:buFont typeface="Arial" pitchFamily="34" charset="0"/>
              <a:buChar char="•"/>
            </a:pPr>
            <a:endParaRPr lang="en-US" sz="1400" dirty="0"/>
          </a:p>
          <a:p>
            <a:pPr marL="171844" indent="-171844">
              <a:buFont typeface="Arial" pitchFamily="34" charset="0"/>
              <a:buChar char="•"/>
            </a:pPr>
            <a:r>
              <a:rPr lang="en-US" sz="1400" dirty="0"/>
              <a:t>From discussions with OHCA staff and PHPG, it is apparent that the RFP takes into account a lot of potential impediments and barriers. Since the RFP has not been released, we did not discuss some of these in the Year 1 Evaluation.</a:t>
            </a:r>
          </a:p>
          <a:p>
            <a:pPr marL="171844" indent="-171844">
              <a:buFont typeface="Arial" pitchFamily="34" charset="0"/>
              <a:buChar char="•"/>
            </a:pPr>
            <a:endParaRPr lang="en-US" sz="1400" dirty="0"/>
          </a:p>
          <a:p>
            <a:pPr marL="171844" indent="-171844">
              <a:buFont typeface="Arial" pitchFamily="34" charset="0"/>
              <a:buChar char="•"/>
            </a:pPr>
            <a:r>
              <a:rPr lang="en-US" sz="1400" dirty="0"/>
              <a:t>We will more thoroughly explore anticipated and actual impediments and barriers in the Year 2 evaluation. </a:t>
            </a:r>
          </a:p>
        </p:txBody>
      </p:sp>
    </p:spTree>
    <p:extLst>
      <p:ext uri="{BB962C8B-B14F-4D97-AF65-F5344CB8AC3E}">
        <p14:creationId xmlns:p14="http://schemas.microsoft.com/office/powerpoint/2010/main" val="87356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480A468-7FE2-45F7-94C6-44F72FC190E4}" type="datetime1">
              <a:rPr lang="en-US"/>
              <a:pPr>
                <a:defRPr/>
              </a:pPr>
              <a:t>11/10/2016</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A51D34A-E1D2-48D1-AA08-1463E9094A67}"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CF19333-931F-4DE1-8A5D-AFB73F827841}" type="datetime1">
              <a:rPr lang="en-US"/>
              <a:pPr>
                <a:defRPr/>
              </a:pPr>
              <a:t>11/10/2016</a:t>
            </a:fld>
            <a:endParaRPr lang="en-US" dirty="0"/>
          </a:p>
        </p:txBody>
      </p:sp>
      <p:sp>
        <p:nvSpPr>
          <p:cNvPr id="8" name="Footer Placeholder 4"/>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dirty="0"/>
              <a:t>The Pacific Health Policy GroupTHE PACIFIC HEALTH POLICY GROUP</a:t>
            </a:r>
          </a:p>
        </p:txBody>
      </p:sp>
      <p:sp>
        <p:nvSpPr>
          <p:cNvPr id="9" name="Slide Number Placeholder 5"/>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3AFFF9B-C856-4E1E-86E8-B49141AAF55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2"/>
          <p:cNvSpPr>
            <a:spLocks noGrp="1"/>
          </p:cNvSpPr>
          <p:nvPr>
            <p:ph type="sldNum" sz="quarter" idx="10"/>
          </p:nvPr>
        </p:nvSpPr>
        <p:spPr/>
        <p:txBody>
          <a:bodyPr/>
          <a:lstStyle>
            <a:lvl1pPr>
              <a:defRPr/>
            </a:lvl1pPr>
          </a:lstStyle>
          <a:p>
            <a:pPr>
              <a:defRPr/>
            </a:pPr>
            <a:fld id="{13205DD4-CEA1-4F61-9DF9-E223FA47D308}" type="slidenum">
              <a:rPr lang="en-US"/>
              <a:pPr>
                <a:defRPr/>
              </a:pPr>
              <a:t>‹#›</a:t>
            </a:fld>
            <a:r>
              <a:rPr lang="en-US" dirty="0">
                <a:solidFill>
                  <a:srgbClr val="140A90"/>
                </a:solidFill>
              </a:rPr>
              <a:t>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46C"/>
        </a:solidFill>
        <a:effectLst/>
      </p:bgPr>
    </p:bg>
    <p:spTree>
      <p:nvGrpSpPr>
        <p:cNvPr id="1" name=""/>
        <p:cNvGrpSpPr/>
        <p:nvPr/>
      </p:nvGrpSpPr>
      <p:grpSpPr>
        <a:xfrm>
          <a:off x="0" y="0"/>
          <a:ext cx="0" cy="0"/>
          <a:chOff x="0" y="0"/>
          <a:chExt cx="0" cy="0"/>
        </a:xfrm>
      </p:grpSpPr>
      <p:sp>
        <p:nvSpPr>
          <p:cNvPr id="5161" name="Rectangle 41"/>
          <p:cNvSpPr>
            <a:spLocks noChangeArrowheads="1"/>
          </p:cNvSpPr>
          <p:nvPr/>
        </p:nvSpPr>
        <p:spPr bwMode="auto">
          <a:xfrm>
            <a:off x="0" y="0"/>
            <a:ext cx="9144000" cy="1352550"/>
          </a:xfrm>
          <a:prstGeom prst="rect">
            <a:avLst/>
          </a:prstGeom>
          <a:solidFill>
            <a:schemeClr val="bg1"/>
          </a:solidFill>
          <a:ln w="9525">
            <a:noFill/>
            <a:miter lim="800000"/>
            <a:headEnd/>
            <a:tailEnd/>
          </a:ln>
        </p:spPr>
        <p:txBody>
          <a:bodyPr wrap="none" anchor="ctr"/>
          <a:lstStyle/>
          <a:p>
            <a:pPr algn="ctr" eaLnBrk="0" hangingPunct="0"/>
            <a:endParaRPr lang="en-US" sz="1700" dirty="0">
              <a:solidFill>
                <a:srgbClr val="000000"/>
              </a:solidFill>
            </a:endParaRPr>
          </a:p>
        </p:txBody>
      </p:sp>
      <p:sp>
        <p:nvSpPr>
          <p:cNvPr id="5145" name="Rectangle 25"/>
          <p:cNvSpPr>
            <a:spLocks noChangeArrowheads="1"/>
          </p:cNvSpPr>
          <p:nvPr/>
        </p:nvSpPr>
        <p:spPr bwMode="auto">
          <a:xfrm>
            <a:off x="0" y="6337300"/>
            <a:ext cx="9144000" cy="520700"/>
          </a:xfrm>
          <a:prstGeom prst="rect">
            <a:avLst/>
          </a:prstGeom>
          <a:solidFill>
            <a:schemeClr val="bg1"/>
          </a:solidFill>
          <a:ln w="9525">
            <a:noFill/>
            <a:miter lim="800000"/>
            <a:headEnd/>
            <a:tailEnd/>
          </a:ln>
        </p:spPr>
        <p:txBody>
          <a:bodyPr wrap="none" anchor="ctr"/>
          <a:lstStyle/>
          <a:p>
            <a:pPr algn="ctr" eaLnBrk="0" hangingPunct="0"/>
            <a:endParaRPr lang="en-US" sz="1700" dirty="0">
              <a:solidFill>
                <a:srgbClr val="000000"/>
              </a:solidFill>
            </a:endParaRPr>
          </a:p>
        </p:txBody>
      </p:sp>
      <p:sp>
        <p:nvSpPr>
          <p:cNvPr id="5124" name="Rectangle 4"/>
          <p:cNvSpPr>
            <a:spLocks noGrp="1" noChangeArrowheads="1"/>
          </p:cNvSpPr>
          <p:nvPr>
            <p:ph type="ctrTitle"/>
          </p:nvPr>
        </p:nvSpPr>
        <p:spPr>
          <a:xfrm>
            <a:off x="803275" y="1452563"/>
            <a:ext cx="7643813" cy="2420937"/>
          </a:xfrm>
        </p:spPr>
        <p:txBody>
          <a:bodyPr anchor="t"/>
          <a:lstStyle>
            <a:lvl1pPr>
              <a:defRPr sz="3200">
                <a:solidFill>
                  <a:schemeClr val="bg1"/>
                </a:solidFill>
              </a:defRPr>
            </a:lvl1pPr>
          </a:lstStyle>
          <a:p>
            <a:r>
              <a:rPr lang="en-US" smtClean="0"/>
              <a:t>Click to edit Master title style</a:t>
            </a:r>
            <a:endParaRPr lang="en-US"/>
          </a:p>
        </p:txBody>
      </p:sp>
      <p:sp>
        <p:nvSpPr>
          <p:cNvPr id="5125" name="Rectangle 5"/>
          <p:cNvSpPr>
            <a:spLocks noGrp="1" noChangeArrowheads="1"/>
          </p:cNvSpPr>
          <p:nvPr>
            <p:ph type="subTitle" idx="1"/>
          </p:nvPr>
        </p:nvSpPr>
        <p:spPr>
          <a:xfrm>
            <a:off x="817563" y="4124325"/>
            <a:ext cx="7634287" cy="1727200"/>
          </a:xfrm>
        </p:spPr>
        <p:txBody>
          <a:bodyPr/>
          <a:lstStyle>
            <a:lvl1pPr marL="0" indent="0" algn="r">
              <a:buFont typeface="Times" pitchFamily="1" charset="0"/>
              <a:buNone/>
              <a:defRPr sz="2000"/>
            </a:lvl1pPr>
          </a:lstStyle>
          <a:p>
            <a:r>
              <a:rPr lang="en-US" smtClean="0"/>
              <a:t>Click to edit Master subtitle style</a:t>
            </a:r>
            <a:endParaRPr lang="en-US"/>
          </a:p>
        </p:txBody>
      </p:sp>
      <p:sp>
        <p:nvSpPr>
          <p:cNvPr id="5126" name="Rectangle 6"/>
          <p:cNvSpPr>
            <a:spLocks noGrp="1" noChangeArrowheads="1"/>
          </p:cNvSpPr>
          <p:nvPr>
            <p:ph type="dt" sz="half" idx="2"/>
          </p:nvPr>
        </p:nvSpPr>
        <p:spPr>
          <a:xfrm>
            <a:off x="7102475" y="6489700"/>
            <a:ext cx="1397000" cy="311150"/>
          </a:xfrm>
        </p:spPr>
        <p:txBody>
          <a:bodyPr anchor="t"/>
          <a:lstStyle>
            <a:lvl1pPr>
              <a:defRPr>
                <a:solidFill>
                  <a:srgbClr val="00346C"/>
                </a:solidFill>
              </a:defRPr>
            </a:lvl1pPr>
          </a:lstStyle>
          <a:p>
            <a:endParaRPr lang="en-US" dirty="0"/>
          </a:p>
        </p:txBody>
      </p:sp>
      <p:sp>
        <p:nvSpPr>
          <p:cNvPr id="5127" name="Rectangle 7"/>
          <p:cNvSpPr>
            <a:spLocks noGrp="1" noChangeArrowheads="1"/>
          </p:cNvSpPr>
          <p:nvPr>
            <p:ph type="ftr" sz="quarter" idx="3"/>
          </p:nvPr>
        </p:nvSpPr>
        <p:spPr bwMode="auto">
          <a:xfrm>
            <a:off x="311150" y="6488113"/>
            <a:ext cx="6092825" cy="3063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1200" b="1">
                <a:solidFill>
                  <a:schemeClr val="bg1"/>
                </a:solidFill>
                <a:latin typeface="ITC Franklin Gothic Demi" pitchFamily="1" charset="0"/>
              </a:defRPr>
            </a:lvl1pPr>
          </a:lstStyle>
          <a:p>
            <a:pPr eaLnBrk="0" hangingPunct="0"/>
            <a:endParaRPr lang="en-US" dirty="0">
              <a:solidFill>
                <a:srgbClr val="FFFFFF"/>
              </a:solidFill>
            </a:endParaRPr>
          </a:p>
        </p:txBody>
      </p:sp>
      <p:pic>
        <p:nvPicPr>
          <p:cNvPr id="5159" name="Picture 39" descr="Westat_Standard_Tag"/>
          <p:cNvPicPr>
            <a:picLocks noChangeAspect="1" noChangeArrowheads="1"/>
          </p:cNvPicPr>
          <p:nvPr/>
        </p:nvPicPr>
        <p:blipFill>
          <a:blip r:embed="rId2" cstate="print"/>
          <a:srcRect/>
          <a:stretch>
            <a:fillRect/>
          </a:stretch>
        </p:blipFill>
        <p:spPr bwMode="auto">
          <a:xfrm>
            <a:off x="725488" y="417513"/>
            <a:ext cx="3419475" cy="561975"/>
          </a:xfrm>
          <a:prstGeom prst="rect">
            <a:avLst/>
          </a:prstGeom>
          <a:noFill/>
        </p:spPr>
      </p:pic>
    </p:spTree>
    <p:extLst>
      <p:ext uri="{BB962C8B-B14F-4D97-AF65-F5344CB8AC3E}">
        <p14:creationId xmlns:p14="http://schemas.microsoft.com/office/powerpoint/2010/main" val="15133534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C7CE0AEC-F7E8-417E-8C4F-B4C17916D4DA}" type="slidenum">
              <a:rPr lang="en-US"/>
              <a:pPr/>
              <a:t>‹#›</a:t>
            </a:fld>
            <a:endParaRPr lang="en-US" dirty="0">
              <a:latin typeface="Trebuchet MS" pitchFamily="1" charset="0"/>
            </a:endParaRPr>
          </a:p>
        </p:txBody>
      </p:sp>
    </p:spTree>
    <p:extLst>
      <p:ext uri="{BB962C8B-B14F-4D97-AF65-F5344CB8AC3E}">
        <p14:creationId xmlns:p14="http://schemas.microsoft.com/office/powerpoint/2010/main" val="39019105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214664F-6AD6-4BFA-A25C-043BA170C54E}" type="slidenum">
              <a:rPr lang="en-US"/>
              <a:pPr/>
              <a:t>‹#›</a:t>
            </a:fld>
            <a:endParaRPr lang="en-US" dirty="0">
              <a:latin typeface="Trebuchet MS" pitchFamily="1" charset="0"/>
            </a:endParaRPr>
          </a:p>
        </p:txBody>
      </p:sp>
    </p:spTree>
    <p:extLst>
      <p:ext uri="{BB962C8B-B14F-4D97-AF65-F5344CB8AC3E}">
        <p14:creationId xmlns:p14="http://schemas.microsoft.com/office/powerpoint/2010/main" val="996884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3275" y="1676400"/>
            <a:ext cx="39798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5538" y="1676400"/>
            <a:ext cx="39814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4CC786F8-FD84-4E91-B93A-14BD41CE9D9D}" type="slidenum">
              <a:rPr lang="en-US"/>
              <a:pPr/>
              <a:t>‹#›</a:t>
            </a:fld>
            <a:endParaRPr lang="en-US" dirty="0">
              <a:latin typeface="Trebuchet MS" pitchFamily="1" charset="0"/>
            </a:endParaRPr>
          </a:p>
        </p:txBody>
      </p:sp>
    </p:spTree>
    <p:extLst>
      <p:ext uri="{BB962C8B-B14F-4D97-AF65-F5344CB8AC3E}">
        <p14:creationId xmlns:p14="http://schemas.microsoft.com/office/powerpoint/2010/main" val="27307154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43740613-55AF-4627-8C75-58BC49602262}" type="slidenum">
              <a:rPr lang="en-US"/>
              <a:pPr/>
              <a:t>‹#›</a:t>
            </a:fld>
            <a:endParaRPr lang="en-US" dirty="0">
              <a:latin typeface="Trebuchet MS" pitchFamily="1" charset="0"/>
            </a:endParaRPr>
          </a:p>
        </p:txBody>
      </p:sp>
    </p:spTree>
    <p:extLst>
      <p:ext uri="{BB962C8B-B14F-4D97-AF65-F5344CB8AC3E}">
        <p14:creationId xmlns:p14="http://schemas.microsoft.com/office/powerpoint/2010/main" val="3595883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33799892-EB4C-4DA7-B8C4-872CD4A6B039}" type="slidenum">
              <a:rPr lang="en-US"/>
              <a:pPr/>
              <a:t>‹#›</a:t>
            </a:fld>
            <a:endParaRPr lang="en-US" dirty="0">
              <a:latin typeface="Trebuchet MS" pitchFamily="1" charset="0"/>
            </a:endParaRPr>
          </a:p>
        </p:txBody>
      </p:sp>
    </p:spTree>
    <p:extLst>
      <p:ext uri="{BB962C8B-B14F-4D97-AF65-F5344CB8AC3E}">
        <p14:creationId xmlns:p14="http://schemas.microsoft.com/office/powerpoint/2010/main" val="22060552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F5EE9CC3-CAA3-451A-859D-8559201C4BB9}" type="slidenum">
              <a:rPr lang="en-US"/>
              <a:pPr/>
              <a:t>‹#›</a:t>
            </a:fld>
            <a:endParaRPr lang="en-US" dirty="0">
              <a:latin typeface="Trebuchet MS" pitchFamily="1" charset="0"/>
            </a:endParaRPr>
          </a:p>
        </p:txBody>
      </p:sp>
    </p:spTree>
    <p:extLst>
      <p:ext uri="{BB962C8B-B14F-4D97-AF65-F5344CB8AC3E}">
        <p14:creationId xmlns:p14="http://schemas.microsoft.com/office/powerpoint/2010/main" val="11415906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1EA4F1D-3563-4B7B-992B-A3A0E6539FBD}"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E5D979DB-7F97-4781-ABFD-BCBB40415EF8}" type="slidenum">
              <a:rPr lang="en-US"/>
              <a:pPr/>
              <a:t>‹#›</a:t>
            </a:fld>
            <a:endParaRPr lang="en-US" dirty="0">
              <a:latin typeface="Trebuchet MS" pitchFamily="1" charset="0"/>
            </a:endParaRPr>
          </a:p>
        </p:txBody>
      </p:sp>
    </p:spTree>
    <p:extLst>
      <p:ext uri="{BB962C8B-B14F-4D97-AF65-F5344CB8AC3E}">
        <p14:creationId xmlns:p14="http://schemas.microsoft.com/office/powerpoint/2010/main" val="4102973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934D4B4-D59B-444F-BAC7-98A07B72CB22}" type="slidenum">
              <a:rPr lang="en-US"/>
              <a:pPr/>
              <a:t>‹#›</a:t>
            </a:fld>
            <a:endParaRPr lang="en-US" dirty="0">
              <a:latin typeface="Trebuchet MS" pitchFamily="1" charset="0"/>
            </a:endParaRPr>
          </a:p>
        </p:txBody>
      </p:sp>
    </p:spTree>
    <p:extLst>
      <p:ext uri="{BB962C8B-B14F-4D97-AF65-F5344CB8AC3E}">
        <p14:creationId xmlns:p14="http://schemas.microsoft.com/office/powerpoint/2010/main" val="12479734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EA486F17-324C-406E-B3D1-68164AF2F5FC}" type="slidenum">
              <a:rPr lang="en-US"/>
              <a:pPr/>
              <a:t>‹#›</a:t>
            </a:fld>
            <a:endParaRPr lang="en-US" dirty="0">
              <a:latin typeface="Trebuchet MS" pitchFamily="1" charset="0"/>
            </a:endParaRPr>
          </a:p>
        </p:txBody>
      </p:sp>
    </p:spTree>
    <p:extLst>
      <p:ext uri="{BB962C8B-B14F-4D97-AF65-F5344CB8AC3E}">
        <p14:creationId xmlns:p14="http://schemas.microsoft.com/office/powerpoint/2010/main" val="17541971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9750" y="152400"/>
            <a:ext cx="2027238"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3275" y="152400"/>
            <a:ext cx="59340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79B6D5D4-EE29-4C51-9ED2-E608B18AC8A2}" type="slidenum">
              <a:rPr lang="en-US"/>
              <a:pPr/>
              <a:t>‹#›</a:t>
            </a:fld>
            <a:endParaRPr lang="en-US" dirty="0">
              <a:latin typeface="Trebuchet MS" pitchFamily="1" charset="0"/>
            </a:endParaRPr>
          </a:p>
        </p:txBody>
      </p:sp>
    </p:spTree>
    <p:extLst>
      <p:ext uri="{BB962C8B-B14F-4D97-AF65-F5344CB8AC3E}">
        <p14:creationId xmlns:p14="http://schemas.microsoft.com/office/powerpoint/2010/main" val="3253062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014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7792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9227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44469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00953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921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AB65CD52-1DF5-4D82-861C-82EC34EBEA2C}" type="datetime1">
              <a:rPr lang="en-US"/>
              <a:pPr>
                <a:defRPr/>
              </a:pPr>
              <a:t>11/10/2016</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8" name="Slide Number Placeholder 5"/>
          <p:cNvSpPr>
            <a:spLocks noGrp="1"/>
          </p:cNvSpPr>
          <p:nvPr>
            <p:ph type="sldNum" sz="quarter" idx="12"/>
          </p:nvPr>
        </p:nvSpPr>
        <p:spPr>
          <a:xfrm>
            <a:off x="1069975" y="6354763"/>
            <a:ext cx="1520825" cy="366712"/>
          </a:xfrm>
        </p:spPr>
        <p:txBody>
          <a:bodyPr/>
          <a:lstStyle>
            <a:lvl1pPr fontAlgn="auto">
              <a:spcBef>
                <a:spcPts val="0"/>
              </a:spcBef>
              <a:spcAft>
                <a:spcPts val="0"/>
              </a:spcAft>
              <a:defRPr sz="1400" b="0">
                <a:solidFill>
                  <a:schemeClr val="tx2"/>
                </a:solidFill>
                <a:latin typeface="+mn-lt"/>
              </a:defRPr>
            </a:lvl1pPr>
          </a:lstStyle>
          <a:p>
            <a:pPr>
              <a:defRPr/>
            </a:pPr>
            <a:fld id="{8B66258F-01B8-4403-BBF9-D9C85CB1B9F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64789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3229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3802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1340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B779B-B013-49D1-97D1-B7F2922A133B}"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E202C-D37F-4C94-9A77-6325B132D8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205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a:lstStyle>
            <a:lvl1pPr>
              <a:defRPr/>
            </a:lvl1pPr>
          </a:lstStyle>
          <a:p>
            <a:pPr>
              <a:defRPr/>
            </a:pPr>
            <a:fld id="{18015D7C-EA1B-4B0A-B212-4840E47A92E2}" type="slidenum">
              <a:rPr lang="en-US"/>
              <a:pPr>
                <a:defRPr/>
              </a:pPr>
              <a:t>‹#›</a:t>
            </a:fld>
            <a:r>
              <a:rPr lang="en-US" dirty="0">
                <a:solidFill>
                  <a:srgbClr val="140A90"/>
                </a:solidFill>
              </a:rPr>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2"/>
          <p:cNvSpPr>
            <a:spLocks noGrp="1"/>
          </p:cNvSpPr>
          <p:nvPr>
            <p:ph type="sldNum" sz="quarter" idx="10"/>
          </p:nvPr>
        </p:nvSpPr>
        <p:spPr/>
        <p:txBody>
          <a:bodyPr/>
          <a:lstStyle>
            <a:lvl1pPr>
              <a:defRPr/>
            </a:lvl1pPr>
          </a:lstStyle>
          <a:p>
            <a:pPr>
              <a:defRPr/>
            </a:pPr>
            <a:fld id="{54DA8414-7865-4DAB-9426-2D8C64604111}" type="slidenum">
              <a:rPr lang="en-US"/>
              <a:pPr>
                <a:defRPr/>
              </a:pPr>
              <a:t>‹#›</a:t>
            </a:fld>
            <a:r>
              <a:rPr lang="en-US" dirty="0">
                <a:solidFill>
                  <a:srgbClr val="140A90"/>
                </a:solidFill>
              </a:rPr>
              <a:t>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716810C3-CCA7-4636-9E6E-ED5AEAB87FF0}" type="datetime1">
              <a:rPr lang="en-US"/>
              <a:pPr>
                <a:defRPr/>
              </a:pPr>
              <a:t>11/10/2016</a:t>
            </a:fld>
            <a:endParaRPr lang="en-US" dirty="0"/>
          </a:p>
        </p:txBody>
      </p:sp>
      <p:sp>
        <p:nvSpPr>
          <p:cNvPr id="5" name="Footer Placeholder 3"/>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6" name="Slide Number Placeholder 4"/>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F106B0B9-B165-473A-A15E-8B7D1E9E53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6F57A01-CF96-401E-9D0A-ACB0B0FE4C48}" type="datetime1">
              <a:rPr lang="en-US"/>
              <a:pPr>
                <a:defRPr/>
              </a:pPr>
              <a:t>11/10/2016</a:t>
            </a:fld>
            <a:endParaRPr lang="en-US" dirty="0"/>
          </a:p>
        </p:txBody>
      </p:sp>
      <p:sp>
        <p:nvSpPr>
          <p:cNvPr id="5" name="Footer Placeholder 2"/>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6" name="Slide Number Placeholder 3"/>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94EC7845-0514-4F9D-9EFF-1F716504052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CAA73E8E-A96B-4407-B68D-FB52633C9650}" type="datetime1">
              <a:rPr lang="en-US"/>
              <a:pPr>
                <a:defRPr/>
              </a:pPr>
              <a:t>11/10/2016</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6753B01-EE25-482E-BF6D-565245AA234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FD636155-2114-4FCE-82AA-A298DDAD88BC}" type="datetime1">
              <a:rPr lang="en-US"/>
              <a:pPr>
                <a:defRPr/>
              </a:pPr>
              <a:t>11/10/2016</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B4C1CEA2-21E3-4A6C-A03E-166384E315D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Slide Number Placeholder 22"/>
          <p:cNvSpPr>
            <a:spLocks noGrp="1"/>
          </p:cNvSpPr>
          <p:nvPr>
            <p:ph type="sldNum" sz="quarter" idx="4"/>
          </p:nvPr>
        </p:nvSpPr>
        <p:spPr>
          <a:xfrm>
            <a:off x="8077200" y="6416675"/>
            <a:ext cx="533400"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accent1"/>
                </a:solidFill>
                <a:latin typeface="Calibri" pitchFamily="34" charset="0"/>
              </a:defRPr>
            </a:lvl1pPr>
          </a:lstStyle>
          <a:p>
            <a:pPr>
              <a:defRPr/>
            </a:pPr>
            <a:fld id="{C267AFC1-0CE0-44E4-804F-13269354B5B5}" type="slidenum">
              <a:rPr lang="en-US"/>
              <a:pPr>
                <a:defRPr/>
              </a:pPr>
              <a:t>‹#›</a:t>
            </a:fld>
            <a:r>
              <a:rPr lang="en-US" dirty="0">
                <a:solidFill>
                  <a:srgbClr val="140A90"/>
                </a:solidFill>
              </a:rPr>
              <a:t> </a:t>
            </a: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Rectangle 10"/>
          <p:cNvSpPr>
            <a:spLocks noGrp="1" noChangeArrowheads="1"/>
          </p:cNvSpPr>
          <p:nvPr>
            <p:ph type="ftr" sz="quarter" idx="3"/>
          </p:nvPr>
        </p:nvSpPr>
        <p:spPr bwMode="auto">
          <a:xfrm>
            <a:off x="6096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chemeClr val="accent1"/>
                </a:solidFill>
              </a:defRPr>
            </a:lvl1pPr>
          </a:lstStyle>
          <a:p>
            <a:pPr>
              <a:defRPr/>
            </a:pPr>
            <a:r>
              <a:rPr lang="en-US" dirty="0" smtClean="0"/>
              <a:t>SoonerCare CCU Evaluation  </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4" r:id="rId3"/>
    <p:sldLayoutId id="2147483731" r:id="rId4"/>
    <p:sldLayoutId id="2147483730" r:id="rId5"/>
    <p:sldLayoutId id="2147483735" r:id="rId6"/>
    <p:sldLayoutId id="2147483736" r:id="rId7"/>
    <p:sldLayoutId id="2147483737" r:id="rId8"/>
    <p:sldLayoutId id="2147483738" r:id="rId9"/>
    <p:sldLayoutId id="2147483729" r:id="rId10"/>
    <p:sldLayoutId id="2147483739" r:id="rId11"/>
    <p:sldLayoutId id="2147483728" r:id="rId12"/>
  </p:sldLayoutIdLst>
  <p:transition>
    <p:dissolve/>
  </p:transition>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1354138"/>
            <a:ext cx="9144000" cy="4983162"/>
          </a:xfrm>
          <a:prstGeom prst="rect">
            <a:avLst/>
          </a:prstGeom>
          <a:solidFill>
            <a:srgbClr val="00346C"/>
          </a:solidFill>
          <a:ln w="9525">
            <a:noFill/>
            <a:miter lim="800000"/>
            <a:headEnd/>
            <a:tailEnd/>
          </a:ln>
        </p:spPr>
        <p:txBody>
          <a:bodyPr wrap="none" anchor="ctr"/>
          <a:lstStyle/>
          <a:p>
            <a:pPr algn="ctr" eaLnBrk="0" hangingPunct="0"/>
            <a:endParaRPr lang="en-US" sz="2400" dirty="0">
              <a:solidFill>
                <a:srgbClr val="000000"/>
              </a:solidFill>
            </a:endParaRPr>
          </a:p>
        </p:txBody>
      </p:sp>
      <p:sp>
        <p:nvSpPr>
          <p:cNvPr id="1026" name="Rectangle 2"/>
          <p:cNvSpPr>
            <a:spLocks noGrp="1" noChangeArrowheads="1"/>
          </p:cNvSpPr>
          <p:nvPr>
            <p:ph type="title"/>
          </p:nvPr>
        </p:nvSpPr>
        <p:spPr bwMode="auto">
          <a:xfrm>
            <a:off x="803275" y="152400"/>
            <a:ext cx="810895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572000" y="6364288"/>
            <a:ext cx="1905000" cy="3175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solidFill>
                  <a:schemeClr val="bg1"/>
                </a:solidFill>
                <a:latin typeface="Trebuchet MS" pitchFamily="1" charset="0"/>
              </a:defRPr>
            </a:lvl1pPr>
          </a:lstStyle>
          <a:p>
            <a:pPr eaLnBrk="0" hangingPunct="0"/>
            <a:endParaRPr lang="en-US" dirty="0">
              <a:solidFill>
                <a:srgbClr val="FFFFFF"/>
              </a:solidFill>
            </a:endParaRPr>
          </a:p>
        </p:txBody>
      </p:sp>
      <p:sp>
        <p:nvSpPr>
          <p:cNvPr id="1030" name="Rectangle 6"/>
          <p:cNvSpPr>
            <a:spLocks noGrp="1" noChangeArrowheads="1"/>
          </p:cNvSpPr>
          <p:nvPr>
            <p:ph type="sldNum" sz="quarter" idx="4"/>
          </p:nvPr>
        </p:nvSpPr>
        <p:spPr bwMode="auto">
          <a:xfrm>
            <a:off x="8559800" y="6440488"/>
            <a:ext cx="482600" cy="3175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solidFill>
                  <a:srgbClr val="00346C"/>
                </a:solidFill>
              </a:defRPr>
            </a:lvl1pPr>
          </a:lstStyle>
          <a:p>
            <a:pPr eaLnBrk="0" hangingPunct="0"/>
            <a:fld id="{972079AE-C9FA-4B43-A11B-7A667DCC8B4E}" type="slidenum">
              <a:rPr lang="en-US"/>
              <a:pPr eaLnBrk="0" hangingPunct="0"/>
              <a:t>‹#›</a:t>
            </a:fld>
            <a:endParaRPr lang="en-US" dirty="0">
              <a:latin typeface="Trebuchet MS" pitchFamily="1" charset="0"/>
            </a:endParaRPr>
          </a:p>
        </p:txBody>
      </p:sp>
      <p:sp>
        <p:nvSpPr>
          <p:cNvPr id="1027" name="Rectangle 3"/>
          <p:cNvSpPr>
            <a:spLocks noGrp="1" noChangeArrowheads="1"/>
          </p:cNvSpPr>
          <p:nvPr>
            <p:ph type="body" idx="1"/>
          </p:nvPr>
        </p:nvSpPr>
        <p:spPr bwMode="auto">
          <a:xfrm>
            <a:off x="803275" y="1676400"/>
            <a:ext cx="8113713"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 name="Picture 39" descr="Westat_Standard_Tag"/>
          <p:cNvPicPr>
            <a:picLocks noChangeAspect="1" noChangeArrowheads="1"/>
          </p:cNvPicPr>
          <p:nvPr/>
        </p:nvPicPr>
        <p:blipFill rotWithShape="1">
          <a:blip r:embed="rId13" cstate="print"/>
          <a:srcRect r="50000"/>
          <a:stretch/>
        </p:blipFill>
        <p:spPr bwMode="auto">
          <a:xfrm>
            <a:off x="217383" y="6424599"/>
            <a:ext cx="1119712" cy="368039"/>
          </a:xfrm>
          <a:prstGeom prst="rect">
            <a:avLst/>
          </a:prstGeom>
          <a:noFill/>
        </p:spPr>
      </p:pic>
    </p:spTree>
    <p:extLst>
      <p:ext uri="{BB962C8B-B14F-4D97-AF65-F5344CB8AC3E}">
        <p14:creationId xmlns:p14="http://schemas.microsoft.com/office/powerpoint/2010/main" val="361753455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ftr="0" dt="0"/>
  <p:txStyles>
    <p:titleStyle>
      <a:lvl1pPr algn="l" rtl="0" eaLnBrk="1" fontAlgn="base" hangingPunct="1">
        <a:lnSpc>
          <a:spcPct val="90000"/>
        </a:lnSpc>
        <a:spcBef>
          <a:spcPct val="0"/>
        </a:spcBef>
        <a:spcAft>
          <a:spcPct val="0"/>
        </a:spcAft>
        <a:defRPr sz="3000">
          <a:solidFill>
            <a:srgbClr val="00346C"/>
          </a:solidFill>
          <a:latin typeface="+mj-lt"/>
          <a:ea typeface="+mj-ea"/>
          <a:cs typeface="+mj-cs"/>
        </a:defRPr>
      </a:lvl1pPr>
      <a:lvl2pPr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2pPr>
      <a:lvl3pPr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3pPr>
      <a:lvl4pPr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4pPr>
      <a:lvl5pPr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5pPr>
      <a:lvl6pPr marL="457200"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6pPr>
      <a:lvl7pPr marL="914400"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7pPr>
      <a:lvl8pPr marL="1371600"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8pPr>
      <a:lvl9pPr marL="1828800" algn="l" rtl="0" eaLnBrk="1" fontAlgn="base" hangingPunct="1">
        <a:lnSpc>
          <a:spcPct val="90000"/>
        </a:lnSpc>
        <a:spcBef>
          <a:spcPct val="0"/>
        </a:spcBef>
        <a:spcAft>
          <a:spcPct val="0"/>
        </a:spcAft>
        <a:defRPr sz="3000">
          <a:solidFill>
            <a:srgbClr val="00346C"/>
          </a:solidFill>
          <a:latin typeface="Arial" charset="0"/>
          <a:ea typeface="ＭＳ Ｐゴシック" pitchFamily="1" charset="-128"/>
        </a:defRPr>
      </a:lvl9pPr>
    </p:titleStyle>
    <p:bodyStyle>
      <a:lvl1pPr marL="228600" indent="-228600" algn="l" rtl="0" eaLnBrk="1" fontAlgn="base" hangingPunct="1">
        <a:spcBef>
          <a:spcPct val="20000"/>
        </a:spcBef>
        <a:spcAft>
          <a:spcPct val="20000"/>
        </a:spcAft>
        <a:buClr>
          <a:schemeClr val="bg1"/>
        </a:buClr>
        <a:buSzPct val="110000"/>
        <a:buFont typeface="Times" pitchFamily="1" charset="0"/>
        <a:buChar char="•"/>
        <a:defRPr sz="2700">
          <a:solidFill>
            <a:schemeClr val="bg1"/>
          </a:solidFill>
          <a:latin typeface="+mn-lt"/>
          <a:ea typeface="+mn-ea"/>
          <a:cs typeface="+mn-cs"/>
        </a:defRPr>
      </a:lvl1pPr>
      <a:lvl2pPr marL="685800" indent="-228600" algn="l" rtl="0" eaLnBrk="1" fontAlgn="base" hangingPunct="1">
        <a:spcBef>
          <a:spcPct val="20000"/>
        </a:spcBef>
        <a:spcAft>
          <a:spcPct val="0"/>
        </a:spcAft>
        <a:buClr>
          <a:srgbClr val="00346C"/>
        </a:buClr>
        <a:buSzPct val="110000"/>
        <a:buFont typeface="Wingdings" pitchFamily="1" charset="2"/>
        <a:buChar char="§"/>
        <a:defRPr sz="2200">
          <a:solidFill>
            <a:schemeClr val="bg1"/>
          </a:solidFill>
          <a:latin typeface="+mn-lt"/>
          <a:ea typeface="+mn-ea"/>
        </a:defRPr>
      </a:lvl2pPr>
      <a:lvl3pPr marL="1143000" indent="-228600" algn="l" rtl="0" eaLnBrk="1" fontAlgn="base" hangingPunct="1">
        <a:spcBef>
          <a:spcPct val="20000"/>
        </a:spcBef>
        <a:spcAft>
          <a:spcPct val="0"/>
        </a:spcAft>
        <a:buChar char="•"/>
        <a:defRPr sz="2000">
          <a:solidFill>
            <a:schemeClr val="bg1"/>
          </a:solidFill>
          <a:latin typeface="+mn-lt"/>
          <a:ea typeface="+mn-ea"/>
        </a:defRPr>
      </a:lvl3pPr>
      <a:lvl4pPr marL="1600200" indent="-228600" algn="l" rtl="0" eaLnBrk="1" fontAlgn="base" hangingPunct="1">
        <a:spcBef>
          <a:spcPct val="20000"/>
        </a:spcBef>
        <a:spcAft>
          <a:spcPct val="0"/>
        </a:spcAft>
        <a:buChar char="–"/>
        <a:defRPr>
          <a:solidFill>
            <a:schemeClr val="bg1"/>
          </a:solidFill>
          <a:latin typeface="+mn-lt"/>
          <a:ea typeface="+mn-ea"/>
        </a:defRPr>
      </a:lvl4pPr>
      <a:lvl5pPr marL="2057400" indent="-228600" algn="l" rtl="0" eaLnBrk="1" fontAlgn="base" hangingPunct="1">
        <a:spcBef>
          <a:spcPct val="20000"/>
        </a:spcBef>
        <a:spcAft>
          <a:spcPct val="0"/>
        </a:spcAft>
        <a:buChar char="»"/>
        <a:defRPr>
          <a:solidFill>
            <a:schemeClr val="bg1"/>
          </a:solidFill>
          <a:latin typeface="+mn-lt"/>
          <a:ea typeface="+mn-ea"/>
        </a:defRPr>
      </a:lvl5pPr>
      <a:lvl6pPr marL="2514600" indent="-228600" algn="l" rtl="0" eaLnBrk="1" fontAlgn="base" hangingPunct="1">
        <a:spcBef>
          <a:spcPct val="20000"/>
        </a:spcBef>
        <a:spcAft>
          <a:spcPct val="0"/>
        </a:spcAft>
        <a:buChar char="»"/>
        <a:defRPr>
          <a:solidFill>
            <a:schemeClr val="bg1"/>
          </a:solidFill>
          <a:latin typeface="+mn-lt"/>
          <a:ea typeface="+mn-ea"/>
        </a:defRPr>
      </a:lvl6pPr>
      <a:lvl7pPr marL="2971800" indent="-228600" algn="l" rtl="0" eaLnBrk="1" fontAlgn="base" hangingPunct="1">
        <a:spcBef>
          <a:spcPct val="20000"/>
        </a:spcBef>
        <a:spcAft>
          <a:spcPct val="0"/>
        </a:spcAft>
        <a:buChar char="»"/>
        <a:defRPr>
          <a:solidFill>
            <a:schemeClr val="bg1"/>
          </a:solidFill>
          <a:latin typeface="+mn-lt"/>
          <a:ea typeface="+mn-ea"/>
        </a:defRPr>
      </a:lvl7pPr>
      <a:lvl8pPr marL="3429000" indent="-228600" algn="l" rtl="0" eaLnBrk="1" fontAlgn="base" hangingPunct="1">
        <a:spcBef>
          <a:spcPct val="20000"/>
        </a:spcBef>
        <a:spcAft>
          <a:spcPct val="0"/>
        </a:spcAft>
        <a:buChar char="»"/>
        <a:defRPr>
          <a:solidFill>
            <a:schemeClr val="bg1"/>
          </a:solidFill>
          <a:latin typeface="+mn-lt"/>
          <a:ea typeface="+mn-ea"/>
        </a:defRPr>
      </a:lvl8pPr>
      <a:lvl9pPr marL="3886200" indent="-228600" algn="l" rtl="0" eaLnBrk="1" fontAlgn="base" hangingPunct="1">
        <a:spcBef>
          <a:spcPct val="20000"/>
        </a:spcBef>
        <a:spcAft>
          <a:spcPct val="0"/>
        </a:spcAft>
        <a:buChar char="»"/>
        <a:defRPr>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1FB779B-B013-49D1-97D1-B7F2922A133B}" type="datetimeFigureOut">
              <a:rPr lang="en-US" smtClean="0">
                <a:solidFill>
                  <a:prstClr val="black">
                    <a:tint val="75000"/>
                  </a:prstClr>
                </a:solidFill>
                <a:latin typeface="Calibri"/>
              </a:rPr>
              <a:pPr fontAlgn="auto">
                <a:spcBef>
                  <a:spcPts val="0"/>
                </a:spcBef>
                <a:spcAft>
                  <a:spcPts val="0"/>
                </a:spcAft>
              </a:pPr>
              <a:t>11/10/2016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69E202C-D37F-4C94-9A77-6325B132D848}"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6042879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https://www.ok.gov/dcs/solicit/app/index.php" TargetMode="External"/><Relationship Id="rId2" Type="http://schemas.openxmlformats.org/officeDocument/2006/relationships/hyperlink" Target="http://www.okhca.org/about.aspx?id=3217" TargetMode="External"/><Relationship Id="rId1" Type="http://schemas.openxmlformats.org/officeDocument/2006/relationships/slideLayout" Target="../slideLayouts/slideLayout24.xml"/><Relationship Id="rId5" Type="http://schemas.openxmlformats.org/officeDocument/2006/relationships/image" Target="../media/image7.png"/><Relationship Id="rId4" Type="http://schemas.openxmlformats.org/officeDocument/2006/relationships/hyperlink" Target="http://okhca.org/about.aspx?id=17366&amp;parts=19406"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fontScale="90000"/>
          </a:bodyPr>
          <a:lstStyle/>
          <a:p>
            <a:pPr eaLnBrk="1" fontAlgn="auto" hangingPunct="1">
              <a:spcAft>
                <a:spcPts val="0"/>
              </a:spcAft>
              <a:defRPr/>
            </a:pPr>
            <a:r>
              <a:rPr lang="en-US" sz="3600" b="1" dirty="0" smtClean="0"/>
              <a:t>SOONERHEALTH+</a:t>
            </a:r>
            <a:r>
              <a:rPr lang="en-US" sz="3600" dirty="0" smtClean="0"/>
              <a:t/>
            </a:r>
            <a:br>
              <a:rPr lang="en-US" sz="3600" dirty="0" smtClean="0"/>
            </a:br>
            <a:r>
              <a:rPr lang="en-US" dirty="0" smtClean="0"/>
              <a:t>STAKEHOLDER MEETING</a:t>
            </a:r>
            <a:endParaRPr lang="en-US" dirty="0"/>
          </a:p>
        </p:txBody>
      </p:sp>
      <p:sp>
        <p:nvSpPr>
          <p:cNvPr id="3" name="Subtitle 2"/>
          <p:cNvSpPr>
            <a:spLocks noGrp="1"/>
          </p:cNvSpPr>
          <p:nvPr>
            <p:ph type="subTitle" idx="1"/>
          </p:nvPr>
        </p:nvSpPr>
        <p:spPr/>
        <p:txBody>
          <a:bodyPr>
            <a:normAutofit fontScale="70000" lnSpcReduction="20000"/>
          </a:bodyPr>
          <a:lstStyle/>
          <a:p>
            <a:pPr eaLnBrk="1" fontAlgn="auto" hangingPunct="1">
              <a:spcAft>
                <a:spcPts val="0"/>
              </a:spcAft>
              <a:buFont typeface="Wingdings 3"/>
              <a:buNone/>
              <a:defRPr/>
            </a:pPr>
            <a:r>
              <a:rPr lang="en-US" dirty="0" smtClean="0"/>
              <a:t>THE PACIFIC HEALTH POLICY GROUP</a:t>
            </a:r>
          </a:p>
          <a:p>
            <a:pPr eaLnBrk="1" fontAlgn="auto" hangingPunct="1">
              <a:spcAft>
                <a:spcPts val="0"/>
              </a:spcAft>
              <a:buFont typeface="Wingdings 3"/>
              <a:buNone/>
              <a:defRPr/>
            </a:pPr>
            <a:r>
              <a:rPr lang="en-US" b="1" dirty="0" smtClean="0">
                <a:solidFill>
                  <a:srgbClr val="FF0000"/>
                </a:solidFill>
              </a:rPr>
              <a:t> </a:t>
            </a:r>
            <a:r>
              <a:rPr lang="en-US" dirty="0" smtClean="0"/>
              <a:t>November 8, 2016</a:t>
            </a:r>
            <a:endParaRPr lang="en-US" b="1" dirty="0"/>
          </a:p>
        </p:txBody>
      </p:sp>
      <p:pic>
        <p:nvPicPr>
          <p:cNvPr id="6" name="Picture 5"/>
          <p:cNvPicPr/>
          <p:nvPr/>
        </p:nvPicPr>
        <p:blipFill>
          <a:blip r:embed="rId2" cstate="print"/>
          <a:srcRect/>
          <a:stretch>
            <a:fillRect/>
          </a:stretch>
        </p:blipFill>
        <p:spPr bwMode="auto">
          <a:xfrm>
            <a:off x="1600200" y="1054100"/>
            <a:ext cx="5943600" cy="20701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2900" dirty="0" smtClean="0"/>
          </a:p>
          <a:p>
            <a:pPr lvl="1" eaLnBrk="1" hangingPunct="1">
              <a:spcBef>
                <a:spcPts val="1200"/>
              </a:spcBef>
            </a:pPr>
            <a:endParaRPr lang="en-US" sz="2100" dirty="0" smtClean="0"/>
          </a:p>
          <a:p>
            <a:pPr lvl="1" eaLnBrk="1" hangingPunct="1">
              <a:spcBef>
                <a:spcPts val="1200"/>
              </a:spcBef>
            </a:pPr>
            <a:endParaRPr lang="en-US" sz="2400" dirty="0" smtClean="0"/>
          </a:p>
          <a:p>
            <a:pPr lvl="1" eaLnBrk="1" hangingPunct="1">
              <a:spcBef>
                <a:spcPts val="1200"/>
              </a:spcBef>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TENTATIVE SCHEDULE</a:t>
            </a:r>
          </a:p>
        </p:txBody>
      </p:sp>
      <p:graphicFrame>
        <p:nvGraphicFramePr>
          <p:cNvPr id="7" name="Content Placeholder 2"/>
          <p:cNvGraphicFramePr>
            <a:graphicFrameLocks/>
          </p:cNvGraphicFramePr>
          <p:nvPr>
            <p:extLst>
              <p:ext uri="{D42A27DB-BD31-4B8C-83A1-F6EECF244321}">
                <p14:modId xmlns:p14="http://schemas.microsoft.com/office/powerpoint/2010/main" val="3368790246"/>
              </p:ext>
            </p:extLst>
          </p:nvPr>
        </p:nvGraphicFramePr>
        <p:xfrm>
          <a:off x="457200" y="1219200"/>
          <a:ext cx="8001000" cy="4526280"/>
        </p:xfrm>
        <a:graphic>
          <a:graphicData uri="http://schemas.openxmlformats.org/drawingml/2006/table">
            <a:tbl>
              <a:tblPr firstRow="1" bandRow="1">
                <a:tableStyleId>{5C22544A-7EE6-4342-B048-85BDC9FD1C3A}</a:tableStyleId>
              </a:tblPr>
              <a:tblGrid>
                <a:gridCol w="4038600"/>
                <a:gridCol w="3962400"/>
              </a:tblGrid>
              <a:tr h="502920">
                <a:tc>
                  <a:txBody>
                    <a:bodyPr/>
                    <a:lstStyle/>
                    <a:p>
                      <a:r>
                        <a:rPr lang="en-US" dirty="0" smtClean="0"/>
                        <a:t>STEP</a:t>
                      </a:r>
                      <a:endParaRPr lang="en-US" dirty="0"/>
                    </a:p>
                  </a:txBody>
                  <a:tcPr anchor="ctr"/>
                </a:tc>
                <a:tc>
                  <a:txBody>
                    <a:bodyPr/>
                    <a:lstStyle/>
                    <a:p>
                      <a:pPr algn="ctr"/>
                      <a:r>
                        <a:rPr lang="en-US" dirty="0" smtClean="0"/>
                        <a:t>TENTATIVE DATES</a:t>
                      </a:r>
                      <a:endParaRPr lang="en-US" dirty="0"/>
                    </a:p>
                  </a:txBody>
                  <a:tcPr anchor="ctr"/>
                </a:tc>
              </a:tr>
              <a:tr h="502920">
                <a:tc>
                  <a:txBody>
                    <a:bodyPr/>
                    <a:lstStyle/>
                    <a:p>
                      <a:pPr eaLnBrk="1" hangingPunct="1">
                        <a:spcBef>
                          <a:spcPts val="1200"/>
                        </a:spcBef>
                      </a:pPr>
                      <a:r>
                        <a:rPr lang="en-US" sz="2000" dirty="0" smtClean="0"/>
                        <a:t>Release of RFP </a:t>
                      </a:r>
                    </a:p>
                  </a:txBody>
                  <a:tcPr anchor="ctr"/>
                </a:tc>
                <a:tc>
                  <a:txBody>
                    <a:bodyPr/>
                    <a:lstStyle/>
                    <a:p>
                      <a:pPr marL="0" indent="0" algn="ctr">
                        <a:buFont typeface="Courier New" panose="02070309020205020404" pitchFamily="49" charset="0"/>
                        <a:buNone/>
                      </a:pPr>
                      <a:r>
                        <a:rPr lang="en-US" sz="2000" dirty="0" smtClean="0"/>
                        <a:t>Wednesday,</a:t>
                      </a:r>
                      <a:r>
                        <a:rPr lang="en-US" sz="2000" baseline="0" dirty="0" smtClean="0"/>
                        <a:t> November 30</a:t>
                      </a:r>
                      <a:endParaRPr lang="en-US" sz="2000" dirty="0"/>
                    </a:p>
                  </a:txBody>
                  <a:tcPr anchor="ctr"/>
                </a:tc>
              </a:tr>
              <a:tr h="502920">
                <a:tc>
                  <a:txBody>
                    <a:bodyPr/>
                    <a:lstStyle/>
                    <a:p>
                      <a:pPr marL="0" indent="0">
                        <a:buFont typeface="Arial" panose="020B0604020202020204" pitchFamily="34" charset="0"/>
                        <a:buNone/>
                      </a:pPr>
                      <a:r>
                        <a:rPr lang="en-US" sz="2000" dirty="0" smtClean="0"/>
                        <a:t>Capitation rates published (target)</a:t>
                      </a:r>
                      <a:endParaRPr lang="en-US" sz="2000" dirty="0"/>
                    </a:p>
                  </a:txBody>
                  <a:tcPr anchor="ctr"/>
                </a:tc>
                <a:tc>
                  <a:txBody>
                    <a:bodyPr/>
                    <a:lstStyle/>
                    <a:p>
                      <a:pPr marL="0" indent="0" algn="ctr">
                        <a:buFont typeface="Arial" panose="020B0604020202020204" pitchFamily="34" charset="0"/>
                        <a:buNone/>
                      </a:pPr>
                      <a:r>
                        <a:rPr lang="en-US" sz="2000" dirty="0" smtClean="0"/>
                        <a:t>Wednesday,</a:t>
                      </a:r>
                      <a:r>
                        <a:rPr lang="en-US" sz="2000" baseline="0" dirty="0" smtClean="0"/>
                        <a:t> January 18</a:t>
                      </a:r>
                      <a:endParaRPr lang="en-US" sz="2000" dirty="0"/>
                    </a:p>
                  </a:txBody>
                  <a:tcPr anchor="ctr"/>
                </a:tc>
              </a:tr>
              <a:tr h="502920">
                <a:tc>
                  <a:txBody>
                    <a:bodyPr/>
                    <a:lstStyle/>
                    <a:p>
                      <a:pPr marL="0" indent="0">
                        <a:buFont typeface="Arial" panose="020B0604020202020204" pitchFamily="34" charset="0"/>
                        <a:buNone/>
                      </a:pPr>
                      <a:r>
                        <a:rPr lang="en-US" sz="2000" dirty="0" smtClean="0"/>
                        <a:t>Actuarial bidders’ conference</a:t>
                      </a:r>
                      <a:endParaRPr lang="en-US" sz="2000" dirty="0"/>
                    </a:p>
                  </a:txBody>
                  <a:tcPr anchor="ctr"/>
                </a:tc>
                <a:tc>
                  <a:txBody>
                    <a:bodyPr/>
                    <a:lstStyle/>
                    <a:p>
                      <a:pPr marL="0" indent="0" algn="ctr">
                        <a:buFont typeface="Arial" panose="020B0604020202020204" pitchFamily="34" charset="0"/>
                        <a:buNone/>
                      </a:pPr>
                      <a:r>
                        <a:rPr lang="en-US" sz="2000" dirty="0" smtClean="0"/>
                        <a:t>Wednesday,</a:t>
                      </a:r>
                      <a:r>
                        <a:rPr lang="en-US" sz="2000" baseline="0" dirty="0" smtClean="0"/>
                        <a:t> February 1</a:t>
                      </a:r>
                      <a:endParaRPr lang="en-US" sz="2000" dirty="0"/>
                    </a:p>
                  </a:txBody>
                  <a:tcPr anchor="ctr"/>
                </a:tc>
              </a:tr>
              <a:tr h="502920">
                <a:tc>
                  <a:txBody>
                    <a:bodyPr/>
                    <a:lstStyle/>
                    <a:p>
                      <a:pPr marL="0" indent="0">
                        <a:buFont typeface="Arial" panose="020B0604020202020204" pitchFamily="34" charset="0"/>
                        <a:buNone/>
                      </a:pPr>
                      <a:r>
                        <a:rPr lang="en-US" sz="2000" dirty="0" smtClean="0"/>
                        <a:t>Proposals due</a:t>
                      </a:r>
                      <a:endParaRPr lang="en-US" sz="2000" dirty="0"/>
                    </a:p>
                  </a:txBody>
                  <a:tcPr anchor="ctr"/>
                </a:tc>
                <a:tc>
                  <a:txBody>
                    <a:bodyPr/>
                    <a:lstStyle/>
                    <a:p>
                      <a:pPr marL="0" indent="0" algn="ctr">
                        <a:buFont typeface="Arial" panose="020B0604020202020204" pitchFamily="34" charset="0"/>
                        <a:buNone/>
                      </a:pPr>
                      <a:r>
                        <a:rPr lang="en-US" sz="2000" dirty="0" smtClean="0"/>
                        <a:t>Tuesday, February 28</a:t>
                      </a:r>
                      <a:endParaRPr lang="en-US" sz="2000" dirty="0"/>
                    </a:p>
                  </a:txBody>
                  <a:tcPr anchor="ctr"/>
                </a:tc>
              </a:tr>
              <a:tr h="502920">
                <a:tc>
                  <a:txBody>
                    <a:bodyPr/>
                    <a:lstStyle/>
                    <a:p>
                      <a:pPr marL="0" indent="0">
                        <a:buFont typeface="Arial" panose="020B0604020202020204" pitchFamily="34" charset="0"/>
                        <a:buNone/>
                      </a:pPr>
                      <a:r>
                        <a:rPr lang="en-US" sz="2000" dirty="0" smtClean="0"/>
                        <a:t>Contract awards</a:t>
                      </a:r>
                      <a:endParaRPr lang="en-US" sz="2000" dirty="0"/>
                    </a:p>
                  </a:txBody>
                  <a:tcPr anchor="ctr"/>
                </a:tc>
                <a:tc>
                  <a:txBody>
                    <a:bodyPr/>
                    <a:lstStyle/>
                    <a:p>
                      <a:pPr marL="0" indent="0" algn="ctr">
                        <a:buFont typeface="Arial" panose="020B0604020202020204" pitchFamily="34" charset="0"/>
                        <a:buNone/>
                      </a:pPr>
                      <a:r>
                        <a:rPr lang="en-US" sz="2000" dirty="0" smtClean="0"/>
                        <a:t>Late</a:t>
                      </a:r>
                      <a:r>
                        <a:rPr lang="en-US" sz="2000" baseline="0" dirty="0" smtClean="0"/>
                        <a:t> </a:t>
                      </a:r>
                      <a:r>
                        <a:rPr lang="en-US" sz="2000" dirty="0" smtClean="0"/>
                        <a:t>Spring 2017</a:t>
                      </a:r>
                      <a:endParaRPr lang="en-US" sz="2000" dirty="0"/>
                    </a:p>
                  </a:txBody>
                  <a:tcPr anchor="ctr"/>
                </a:tc>
              </a:tr>
              <a:tr h="502920">
                <a:tc>
                  <a:txBody>
                    <a:bodyPr/>
                    <a:lstStyle/>
                    <a:p>
                      <a:pPr marL="0" indent="0">
                        <a:buFont typeface="Arial" panose="020B0604020202020204" pitchFamily="34" charset="0"/>
                        <a:buNone/>
                      </a:pPr>
                      <a:r>
                        <a:rPr lang="en-US" sz="2000" dirty="0" smtClean="0"/>
                        <a:t>Readiness period </a:t>
                      </a:r>
                      <a:endParaRPr lang="en-US" sz="2000" dirty="0"/>
                    </a:p>
                  </a:txBody>
                  <a:tcPr anchor="ctr"/>
                </a:tc>
                <a:tc>
                  <a:txBody>
                    <a:bodyPr/>
                    <a:lstStyle/>
                    <a:p>
                      <a:pPr marL="0" indent="0" algn="ctr">
                        <a:buFont typeface="Arial" panose="020B0604020202020204" pitchFamily="34" charset="0"/>
                        <a:buNone/>
                      </a:pPr>
                      <a:r>
                        <a:rPr lang="en-US" sz="2000" dirty="0" smtClean="0"/>
                        <a:t>Summer – Fall 2017</a:t>
                      </a:r>
                      <a:endParaRPr lang="en-US" sz="2000" dirty="0"/>
                    </a:p>
                  </a:txBody>
                  <a:tcPr anchor="ctr"/>
                </a:tc>
              </a:tr>
              <a:tr h="502920">
                <a:tc>
                  <a:txBody>
                    <a:bodyPr/>
                    <a:lstStyle/>
                    <a:p>
                      <a:pPr marL="0" indent="0">
                        <a:buFont typeface="Arial" panose="020B0604020202020204" pitchFamily="34" charset="0"/>
                        <a:buNone/>
                      </a:pPr>
                      <a:r>
                        <a:rPr lang="en-US" sz="2000" dirty="0" smtClean="0"/>
                        <a:t>Start of member</a:t>
                      </a:r>
                      <a:r>
                        <a:rPr lang="en-US" sz="2000" baseline="0" dirty="0" smtClean="0"/>
                        <a:t> plan selection </a:t>
                      </a:r>
                      <a:endParaRPr lang="en-US" sz="2000" dirty="0"/>
                    </a:p>
                  </a:txBody>
                  <a:tcPr anchor="ctr"/>
                </a:tc>
                <a:tc>
                  <a:txBody>
                    <a:bodyPr/>
                    <a:lstStyle/>
                    <a:p>
                      <a:pPr marL="0" indent="0" algn="ctr">
                        <a:buFont typeface="Arial" panose="020B0604020202020204" pitchFamily="34" charset="0"/>
                        <a:buNone/>
                      </a:pPr>
                      <a:r>
                        <a:rPr lang="en-US" sz="2000" dirty="0" smtClean="0"/>
                        <a:t>January 2018</a:t>
                      </a:r>
                      <a:endParaRPr lang="en-US" sz="2000" dirty="0"/>
                    </a:p>
                  </a:txBody>
                  <a:tcPr anchor="ctr"/>
                </a:tc>
              </a:tr>
              <a:tr h="502920">
                <a:tc>
                  <a:txBody>
                    <a:bodyPr/>
                    <a:lstStyle/>
                    <a:p>
                      <a:pPr marL="0" indent="0">
                        <a:buFont typeface="Arial" panose="020B0604020202020204" pitchFamily="34" charset="0"/>
                        <a:buNone/>
                      </a:pPr>
                      <a:r>
                        <a:rPr lang="en-US" sz="2000" dirty="0" smtClean="0"/>
                        <a:t>Start of Services </a:t>
                      </a:r>
                      <a:endParaRPr lang="en-US" sz="2000" dirty="0"/>
                    </a:p>
                  </a:txBody>
                  <a:tcPr anchor="ctr"/>
                </a:tc>
                <a:tc>
                  <a:txBody>
                    <a:bodyPr/>
                    <a:lstStyle/>
                    <a:p>
                      <a:pPr marL="0" indent="0" algn="ctr">
                        <a:buFont typeface="Arial" panose="020B0604020202020204" pitchFamily="34" charset="0"/>
                        <a:buNone/>
                      </a:pPr>
                      <a:r>
                        <a:rPr lang="en-US" sz="2000" dirty="0" smtClean="0"/>
                        <a:t>April 2018</a:t>
                      </a:r>
                      <a:endParaRPr lang="en-US" sz="2000" dirty="0"/>
                    </a:p>
                  </a:txBody>
                  <a:tcPr anchor="ctr"/>
                </a:tc>
              </a:tr>
            </a:tbl>
          </a:graphicData>
        </a:graphic>
      </p:graphicFrame>
    </p:spTree>
    <p:extLst>
      <p:ext uri="{BB962C8B-B14F-4D97-AF65-F5344CB8AC3E}">
        <p14:creationId xmlns:p14="http://schemas.microsoft.com/office/powerpoint/2010/main" val="2380507276"/>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22960" y="1370267"/>
            <a:ext cx="7214616" cy="2671381"/>
          </a:xfrm>
        </p:spPr>
        <p:txBody>
          <a:bodyPr/>
          <a:lstStyle/>
          <a:p>
            <a:pPr algn="ctr">
              <a:lnSpc>
                <a:spcPct val="100000"/>
              </a:lnSpc>
              <a:spcAft>
                <a:spcPts val="0"/>
              </a:spcAft>
            </a:pPr>
            <a:r>
              <a:rPr lang="en-US" sz="4400" b="1" dirty="0"/>
              <a:t>Aged, Blind, and Disabled Care </a:t>
            </a:r>
            <a:r>
              <a:rPr lang="en-US" sz="4400" b="1" dirty="0" smtClean="0"/>
              <a:t>Coordination (SoonerHealth+) </a:t>
            </a:r>
            <a:br>
              <a:rPr lang="en-US" sz="4400" b="1" dirty="0" smtClean="0"/>
            </a:br>
            <a:r>
              <a:rPr lang="en-US" sz="4400" b="1" dirty="0" smtClean="0"/>
              <a:t>Y</a:t>
            </a:r>
            <a:r>
              <a:rPr lang="en-US" sz="4400" b="1" i="1" dirty="0" smtClean="0"/>
              <a:t>ear </a:t>
            </a:r>
            <a:r>
              <a:rPr lang="en-US" sz="4400" b="1" i="1" dirty="0"/>
              <a:t>1 Evaluation Report</a:t>
            </a:r>
            <a:r>
              <a:rPr lang="en-US" sz="4400" dirty="0"/>
              <a:t/>
            </a:r>
            <a:br>
              <a:rPr lang="en-US" sz="4400" dirty="0"/>
            </a:br>
            <a:endParaRPr lang="en-US" altLang="en-US" sz="4200" b="1" dirty="0" smtClean="0">
              <a:latin typeface="Calibri" panose="020F0502020204030204" pitchFamily="34" charset="0"/>
            </a:endParaRPr>
          </a:p>
        </p:txBody>
      </p:sp>
      <p:sp>
        <p:nvSpPr>
          <p:cNvPr id="9219" name="Rectangle 3"/>
          <p:cNvSpPr>
            <a:spLocks noGrp="1" noChangeArrowheads="1"/>
          </p:cNvSpPr>
          <p:nvPr>
            <p:ph type="subTitle" idx="1"/>
          </p:nvPr>
        </p:nvSpPr>
        <p:spPr>
          <a:xfrm>
            <a:off x="835152" y="4270248"/>
            <a:ext cx="7211568" cy="1938528"/>
          </a:xfrm>
        </p:spPr>
        <p:txBody>
          <a:bodyPr/>
          <a:lstStyle/>
          <a:p>
            <a:pPr algn="l" eaLnBrk="1" hangingPunct="1">
              <a:spcBef>
                <a:spcPct val="0"/>
              </a:spcBef>
              <a:spcAft>
                <a:spcPts val="0"/>
              </a:spcAft>
            </a:pPr>
            <a:r>
              <a:rPr lang="en-US" altLang="en-US" b="1" dirty="0" smtClean="0">
                <a:latin typeface="Arial" panose="020B0604020202020204" pitchFamily="34" charset="0"/>
                <a:cs typeface="Arial" panose="020B0604020202020204" pitchFamily="34" charset="0"/>
              </a:rPr>
              <a:t>David J. Bernstein, Ph.D.</a:t>
            </a:r>
          </a:p>
          <a:p>
            <a:pPr algn="l" eaLnBrk="1" hangingPunct="1">
              <a:spcBef>
                <a:spcPct val="0"/>
              </a:spcBef>
              <a:spcAft>
                <a:spcPts val="0"/>
              </a:spcAft>
            </a:pPr>
            <a:r>
              <a:rPr lang="en-US" altLang="en-US" b="1" dirty="0" smtClean="0">
                <a:latin typeface="Arial" panose="020B0604020202020204" pitchFamily="34" charset="0"/>
                <a:cs typeface="Arial" panose="020B0604020202020204" pitchFamily="34" charset="0"/>
              </a:rPr>
              <a:t>Senior Study Director, Westat</a:t>
            </a:r>
          </a:p>
          <a:p>
            <a:pPr algn="l">
              <a:spcBef>
                <a:spcPct val="0"/>
              </a:spcBef>
              <a:spcAft>
                <a:spcPts val="0"/>
              </a:spcAft>
            </a:pPr>
            <a:endParaRPr lang="en-US" altLang="en-US" b="1" dirty="0" smtClean="0">
              <a:solidFill>
                <a:srgbClr val="FFFF00"/>
              </a:solidFill>
              <a:latin typeface="Arial" panose="020B0604020202020204" pitchFamily="34" charset="0"/>
              <a:cs typeface="Arial" panose="020B0604020202020204" pitchFamily="34" charset="0"/>
            </a:endParaRPr>
          </a:p>
          <a:p>
            <a:pPr algn="l">
              <a:spcBef>
                <a:spcPct val="0"/>
              </a:spcBef>
              <a:spcAft>
                <a:spcPts val="0"/>
              </a:spcAft>
            </a:pPr>
            <a:endParaRPr lang="en-US" altLang="en-US" b="1" dirty="0" smtClean="0">
              <a:solidFill>
                <a:srgbClr val="FFFF00"/>
              </a:solidFill>
              <a:latin typeface="Arial" panose="020B0604020202020204" pitchFamily="34" charset="0"/>
              <a:cs typeface="Arial" panose="020B0604020202020204" pitchFamily="34" charset="0"/>
            </a:endParaRPr>
          </a:p>
          <a:p>
            <a:pPr algn="l">
              <a:spcBef>
                <a:spcPct val="0"/>
              </a:spcBef>
              <a:spcAft>
                <a:spcPts val="0"/>
              </a:spcAft>
            </a:pPr>
            <a:r>
              <a:rPr lang="en-US" dirty="0" smtClean="0"/>
              <a:t>SoonerHealth+ Stakeholder Meeting</a:t>
            </a:r>
          </a:p>
          <a:p>
            <a:pPr algn="l">
              <a:spcBef>
                <a:spcPct val="0"/>
              </a:spcBef>
              <a:spcAft>
                <a:spcPts val="0"/>
              </a:spcAft>
            </a:pPr>
            <a:r>
              <a:rPr lang="en-US" dirty="0" smtClean="0"/>
              <a:t>Tuesday, November 8,  2016</a:t>
            </a:r>
          </a:p>
        </p:txBody>
      </p:sp>
      <p:pic>
        <p:nvPicPr>
          <p:cNvPr id="4" name="Picture 3" descr="\\westat.com\Dfs\ABDCARE\Proj Docs\OHCA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5121" y="374904"/>
            <a:ext cx="1762950" cy="786384"/>
          </a:xfrm>
          <a:prstGeom prst="rect">
            <a:avLst/>
          </a:prstGeom>
          <a:noFill/>
          <a:ln>
            <a:noFill/>
          </a:ln>
        </p:spPr>
      </p:pic>
    </p:spTree>
    <p:extLst>
      <p:ext uri="{BB962C8B-B14F-4D97-AF65-F5344CB8AC3E}">
        <p14:creationId xmlns:p14="http://schemas.microsoft.com/office/powerpoint/2010/main" val="12900083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12</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smtClean="0">
                <a:solidFill>
                  <a:schemeClr val="tx1"/>
                </a:solidFill>
              </a:rPr>
              <a:t>Evaluation Question 1</a:t>
            </a:r>
            <a:endParaRPr lang="en-US" sz="4800" b="1" dirty="0">
              <a:solidFill>
                <a:schemeClr val="tx1"/>
              </a:solidFill>
            </a:endParaRPr>
          </a:p>
        </p:txBody>
      </p:sp>
      <p:sp>
        <p:nvSpPr>
          <p:cNvPr id="173059" name="Rectangle 3"/>
          <p:cNvSpPr>
            <a:spLocks noGrp="1" noChangeArrowheads="1"/>
          </p:cNvSpPr>
          <p:nvPr>
            <p:ph type="body" idx="1"/>
          </p:nvPr>
        </p:nvSpPr>
        <p:spPr>
          <a:xfrm>
            <a:off x="533400" y="1399665"/>
            <a:ext cx="8116824" cy="4735959"/>
          </a:xfrm>
        </p:spPr>
        <p:txBody>
          <a:bodyPr/>
          <a:lstStyle/>
          <a:p>
            <a:pPr marL="0" indent="0">
              <a:buNone/>
            </a:pPr>
            <a:r>
              <a:rPr lang="en-US" sz="2400" b="1" dirty="0" smtClean="0"/>
              <a:t>How </a:t>
            </a:r>
            <a:r>
              <a:rPr lang="en-US" sz="2400" b="1" dirty="0"/>
              <a:t>does OHCA’s approach ensure representation of the ABD population and caregivers in decision-making processes?</a:t>
            </a:r>
            <a:endParaRPr lang="en-US" sz="2400" dirty="0"/>
          </a:p>
          <a:p>
            <a:r>
              <a:rPr lang="en-US" sz="2800" dirty="0" smtClean="0"/>
              <a:t>Process </a:t>
            </a:r>
            <a:r>
              <a:rPr lang="en-US" sz="2800" dirty="0"/>
              <a:t>was transparent, </a:t>
            </a:r>
            <a:r>
              <a:rPr lang="en-US" sz="2800" dirty="0" smtClean="0"/>
              <a:t>but…</a:t>
            </a:r>
          </a:p>
          <a:p>
            <a:r>
              <a:rPr lang="en-US" sz="2800" dirty="0"/>
              <a:t>E</a:t>
            </a:r>
            <a:r>
              <a:rPr lang="en-US" sz="2800" dirty="0" smtClean="0"/>
              <a:t>lderly </a:t>
            </a:r>
            <a:r>
              <a:rPr lang="en-US" sz="2800" dirty="0"/>
              <a:t>and people with significant disabilities </a:t>
            </a:r>
            <a:r>
              <a:rPr lang="en-US" sz="2800" dirty="0" smtClean="0"/>
              <a:t>might </a:t>
            </a:r>
            <a:r>
              <a:rPr lang="en-US" sz="2800" dirty="0"/>
              <a:t>not be able to attend stakeholder </a:t>
            </a:r>
            <a:r>
              <a:rPr lang="en-US" sz="2800" dirty="0" smtClean="0"/>
              <a:t>meetings</a:t>
            </a:r>
          </a:p>
          <a:p>
            <a:r>
              <a:rPr lang="en-US" sz="2800" dirty="0"/>
              <a:t>OHCA is clearly committed to stakeholder involvement and transparency and took family member views into </a:t>
            </a:r>
            <a:r>
              <a:rPr lang="en-US" sz="2800" dirty="0" smtClean="0"/>
              <a:t>account</a:t>
            </a:r>
            <a:endParaRPr lang="en-US" sz="4400" dirty="0">
              <a:effectLst/>
            </a:endParaRPr>
          </a:p>
        </p:txBody>
      </p:sp>
    </p:spTree>
    <p:extLst>
      <p:ext uri="{BB962C8B-B14F-4D97-AF65-F5344CB8AC3E}">
        <p14:creationId xmlns:p14="http://schemas.microsoft.com/office/powerpoint/2010/main" val="19022558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13</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smtClean="0">
                <a:solidFill>
                  <a:schemeClr val="tx1"/>
                </a:solidFill>
              </a:rPr>
              <a:t>Evaluation Question 2</a:t>
            </a:r>
            <a:endParaRPr lang="en-US" sz="4800" b="1" dirty="0">
              <a:solidFill>
                <a:schemeClr val="tx1"/>
              </a:solidFill>
            </a:endParaRPr>
          </a:p>
        </p:txBody>
      </p:sp>
      <p:sp>
        <p:nvSpPr>
          <p:cNvPr id="173059" name="Rectangle 3"/>
          <p:cNvSpPr>
            <a:spLocks noGrp="1" noChangeArrowheads="1"/>
          </p:cNvSpPr>
          <p:nvPr>
            <p:ph type="body" idx="1"/>
          </p:nvPr>
        </p:nvSpPr>
        <p:spPr>
          <a:xfrm>
            <a:off x="457200" y="1399665"/>
            <a:ext cx="8275320" cy="4918839"/>
          </a:xfrm>
        </p:spPr>
        <p:txBody>
          <a:bodyPr/>
          <a:lstStyle/>
          <a:p>
            <a:pPr marL="0" lvl="0" indent="0">
              <a:spcBef>
                <a:spcPts val="0"/>
              </a:spcBef>
              <a:spcAft>
                <a:spcPts val="0"/>
              </a:spcAft>
              <a:buNone/>
            </a:pPr>
            <a:r>
              <a:rPr lang="en-US" sz="2400" b="1" dirty="0"/>
              <a:t>How does OHCA’s approach to ABD Care Coordination integrate stakeholder perspectives in planning and development?</a:t>
            </a:r>
            <a:endParaRPr lang="en-US" sz="2400" dirty="0"/>
          </a:p>
          <a:p>
            <a:pPr marL="0" lvl="0" indent="0">
              <a:spcBef>
                <a:spcPts val="0"/>
              </a:spcBef>
              <a:spcAft>
                <a:spcPts val="0"/>
              </a:spcAft>
              <a:buNone/>
            </a:pPr>
            <a:endParaRPr lang="en-US" sz="1600" dirty="0" smtClean="0"/>
          </a:p>
          <a:p>
            <a:pPr lvl="0">
              <a:spcBef>
                <a:spcPts val="0"/>
              </a:spcBef>
              <a:spcAft>
                <a:spcPts val="0"/>
              </a:spcAft>
            </a:pPr>
            <a:r>
              <a:rPr lang="en-US" sz="2500" dirty="0" smtClean="0"/>
              <a:t>Website, email, other updates for stakeholders</a:t>
            </a:r>
          </a:p>
          <a:p>
            <a:pPr lvl="0">
              <a:spcBef>
                <a:spcPts val="0"/>
              </a:spcBef>
              <a:spcAft>
                <a:spcPts val="0"/>
              </a:spcAft>
            </a:pPr>
            <a:r>
              <a:rPr lang="en-US" sz="2500" dirty="0" smtClean="0"/>
              <a:t>Group meetings </a:t>
            </a:r>
            <a:r>
              <a:rPr lang="en-US" sz="2500" dirty="0"/>
              <a:t>in October 2015 </a:t>
            </a:r>
            <a:r>
              <a:rPr lang="en-US" sz="2500" dirty="0" smtClean="0"/>
              <a:t>(parents </a:t>
            </a:r>
            <a:r>
              <a:rPr lang="en-US" sz="2500" dirty="0"/>
              <a:t>of ABD individuals and tribal </a:t>
            </a:r>
            <a:r>
              <a:rPr lang="en-US" sz="2500" dirty="0" smtClean="0"/>
              <a:t>representatives) </a:t>
            </a:r>
            <a:endParaRPr lang="en-US" sz="2500" dirty="0"/>
          </a:p>
          <a:p>
            <a:pPr lvl="0">
              <a:spcBef>
                <a:spcPts val="0"/>
              </a:spcBef>
              <a:spcAft>
                <a:spcPts val="0"/>
              </a:spcAft>
            </a:pPr>
            <a:r>
              <a:rPr lang="en-US" sz="2500" dirty="0"/>
              <a:t>6</a:t>
            </a:r>
            <a:r>
              <a:rPr lang="en-US" sz="2500" dirty="0" smtClean="0"/>
              <a:t> </a:t>
            </a:r>
            <a:r>
              <a:rPr lang="en-US" sz="2500" dirty="0"/>
              <a:t>regional </a:t>
            </a:r>
            <a:r>
              <a:rPr lang="en-US" sz="2500" dirty="0" smtClean="0"/>
              <a:t>meetings: September/October 2015</a:t>
            </a:r>
            <a:endParaRPr lang="en-US" sz="2500" dirty="0"/>
          </a:p>
          <a:p>
            <a:pPr lvl="0">
              <a:spcBef>
                <a:spcPts val="0"/>
              </a:spcBef>
              <a:spcAft>
                <a:spcPts val="0"/>
              </a:spcAft>
            </a:pPr>
            <a:r>
              <a:rPr lang="en-US" sz="2500" dirty="0" smtClean="0"/>
              <a:t>5 </a:t>
            </a:r>
            <a:r>
              <a:rPr lang="en-US" sz="2500" dirty="0"/>
              <a:t>stakeholder meetings, </a:t>
            </a:r>
            <a:r>
              <a:rPr lang="en-US" sz="2500" dirty="0" smtClean="0"/>
              <a:t>other </a:t>
            </a:r>
            <a:r>
              <a:rPr lang="en-US" sz="2500" dirty="0"/>
              <a:t>stakeholder meetings </a:t>
            </a:r>
            <a:r>
              <a:rPr lang="en-US" sz="2500" dirty="0" smtClean="0"/>
              <a:t>cancelled (RFP development, budget deliberations)</a:t>
            </a:r>
            <a:endParaRPr lang="en-US" sz="2500" dirty="0"/>
          </a:p>
          <a:p>
            <a:pPr lvl="0">
              <a:spcBef>
                <a:spcPts val="0"/>
              </a:spcBef>
              <a:spcAft>
                <a:spcPts val="0"/>
              </a:spcAft>
            </a:pPr>
            <a:r>
              <a:rPr lang="en-US" sz="2500" dirty="0"/>
              <a:t>S</a:t>
            </a:r>
            <a:r>
              <a:rPr lang="en-US" sz="2500" dirty="0" smtClean="0"/>
              <a:t>takeholder </a:t>
            </a:r>
            <a:r>
              <a:rPr lang="en-US" sz="2500" dirty="0"/>
              <a:t>input through written </a:t>
            </a:r>
            <a:r>
              <a:rPr lang="en-US" sz="2500" dirty="0" smtClean="0"/>
              <a:t>responses</a:t>
            </a:r>
            <a:endParaRPr lang="en-US" sz="2500" dirty="0"/>
          </a:p>
        </p:txBody>
      </p:sp>
    </p:spTree>
    <p:extLst>
      <p:ext uri="{BB962C8B-B14F-4D97-AF65-F5344CB8AC3E}">
        <p14:creationId xmlns:p14="http://schemas.microsoft.com/office/powerpoint/2010/main" val="7827807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14</a:t>
            </a:fld>
            <a:endParaRPr lang="en-US" sz="1800" dirty="0">
              <a:solidFill>
                <a:srgbClr val="000000"/>
              </a:solidFill>
            </a:endParaRPr>
          </a:p>
        </p:txBody>
      </p:sp>
      <p:sp>
        <p:nvSpPr>
          <p:cNvPr id="173058" name="Rectangle 2"/>
          <p:cNvSpPr>
            <a:spLocks noGrp="1" noChangeArrowheads="1"/>
          </p:cNvSpPr>
          <p:nvPr>
            <p:ph type="title"/>
          </p:nvPr>
        </p:nvSpPr>
        <p:spPr>
          <a:xfrm>
            <a:off x="387370" y="225552"/>
            <a:ext cx="8445734" cy="1066800"/>
          </a:xfrm>
        </p:spPr>
        <p:txBody>
          <a:bodyPr/>
          <a:lstStyle/>
          <a:p>
            <a:pPr lvl="0"/>
            <a:r>
              <a:rPr lang="en-US" sz="4200" b="1" dirty="0">
                <a:solidFill>
                  <a:schemeClr val="tx1"/>
                </a:solidFill>
              </a:rPr>
              <a:t>Stakeholder Meeting </a:t>
            </a:r>
            <a:r>
              <a:rPr lang="en-US" sz="4200" b="1" dirty="0" smtClean="0">
                <a:solidFill>
                  <a:schemeClr val="tx1"/>
                </a:solidFill>
              </a:rPr>
              <a:t>Attendees</a:t>
            </a:r>
            <a:endParaRPr lang="en-US" sz="4200" b="1" dirty="0">
              <a:solidFill>
                <a:schemeClr val="tx1"/>
              </a:solidFill>
            </a:endParaRPr>
          </a:p>
        </p:txBody>
      </p:sp>
      <p:graphicFrame>
        <p:nvGraphicFramePr>
          <p:cNvPr id="6" name="Chart 5" descr="Vertical bar graph depicting a comparison of October and November 2015 percentage stakeholder meeting attendees by category.&#10;&#10;Health Plan, Administrative Services Organization: &#10;October 10%, November 10%&#10;&#10;OHCA Staff:&#10;October 7%, November 5%&#10;&#10;Other, including academic, media:&#10;October 15%, November 18%&#10;&#10;All other categories:&#10;October 24%, November 24%" title="Figure 2 Stakeholder Meeting Attendee Categories"/>
          <p:cNvGraphicFramePr/>
          <p:nvPr>
            <p:extLst>
              <p:ext uri="{D42A27DB-BD31-4B8C-83A1-F6EECF244321}">
                <p14:modId xmlns:p14="http://schemas.microsoft.com/office/powerpoint/2010/main" val="3994302596"/>
              </p:ext>
            </p:extLst>
          </p:nvPr>
        </p:nvGraphicFramePr>
        <p:xfrm>
          <a:off x="603504" y="1481328"/>
          <a:ext cx="7936992" cy="4544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27109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15</a:t>
            </a:fld>
            <a:endParaRPr lang="en-US" sz="1800" dirty="0">
              <a:solidFill>
                <a:srgbClr val="000000"/>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indent="0">
              <a:buNone/>
            </a:pPr>
            <a:endParaRPr lang="en-US" sz="2800" dirty="0"/>
          </a:p>
          <a:p>
            <a:pPr marL="0" indent="0">
              <a:buNone/>
            </a:pPr>
            <a:endParaRPr lang="en-US" sz="4400" dirty="0">
              <a:effectLst/>
            </a:endParaRPr>
          </a:p>
        </p:txBody>
      </p:sp>
      <p:graphicFrame>
        <p:nvGraphicFramePr>
          <p:cNvPr id="6" name="Chart 5" descr="Vertical bar graph depicting a comparison of October and November 2015 percentage respondents who indicated that OHCA values the input of stakeholders.&#10;&#10;OHCA does not value input:&#10;October 1.8%, November 14.0%&#10;&#10;OHCA values input:&#10;October 89.3%, November 80.7%&#10;&#10;No answer:&#10;October 8.9%, November 5.3%&#10;" title="OHCA Values Input of Stakeholders"/>
          <p:cNvGraphicFramePr/>
          <p:nvPr>
            <p:extLst>
              <p:ext uri="{D42A27DB-BD31-4B8C-83A1-F6EECF244321}">
                <p14:modId xmlns:p14="http://schemas.microsoft.com/office/powerpoint/2010/main" val="2349127055"/>
              </p:ext>
            </p:extLst>
          </p:nvPr>
        </p:nvGraphicFramePr>
        <p:xfrm>
          <a:off x="493776" y="1618488"/>
          <a:ext cx="8229600" cy="437083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a:spLocks noGrp="1" noChangeArrowheads="1"/>
          </p:cNvSpPr>
          <p:nvPr>
            <p:ph type="title"/>
          </p:nvPr>
        </p:nvSpPr>
        <p:spPr>
          <a:xfrm>
            <a:off x="387370" y="225552"/>
            <a:ext cx="8445734" cy="1066800"/>
          </a:xfrm>
        </p:spPr>
        <p:txBody>
          <a:bodyPr/>
          <a:lstStyle/>
          <a:p>
            <a:r>
              <a:rPr lang="en-US" sz="4200" b="1" dirty="0" smtClean="0">
                <a:solidFill>
                  <a:schemeClr val="tx1"/>
                </a:solidFill>
              </a:rPr>
              <a:t>OHCA Values Stakeholder Input</a:t>
            </a:r>
            <a:endParaRPr lang="en-US" sz="4200" b="1" dirty="0">
              <a:solidFill>
                <a:schemeClr val="tx1"/>
              </a:solidFill>
            </a:endParaRPr>
          </a:p>
        </p:txBody>
      </p:sp>
    </p:spTree>
    <p:extLst>
      <p:ext uri="{BB962C8B-B14F-4D97-AF65-F5344CB8AC3E}">
        <p14:creationId xmlns:p14="http://schemas.microsoft.com/office/powerpoint/2010/main" val="31773336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16</a:t>
            </a:fld>
            <a:endParaRPr lang="en-US" sz="1800" dirty="0">
              <a:solidFill>
                <a:srgbClr val="000000"/>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lvl="0" indent="0">
              <a:buNone/>
            </a:pPr>
            <a:endParaRPr lang="en-US" sz="2800" dirty="0"/>
          </a:p>
          <a:p>
            <a:pPr marL="0" indent="0">
              <a:buNone/>
            </a:pPr>
            <a:endParaRPr lang="en-US" sz="4400" dirty="0">
              <a:effectLst/>
            </a:endParaRPr>
          </a:p>
        </p:txBody>
      </p:sp>
      <p:graphicFrame>
        <p:nvGraphicFramePr>
          <p:cNvPr id="6" name="Chart 5" descr="Vertical bar graph depicting a comparison of October and November 2015 percentage respondents who indicated that OHCA is open about how it develops, implements, and manages this project.&#10;&#10;OHCA is not open:&#10;October 10.7%, November 22.8%&#10;&#10;OHCA is open:&#10;October 83.9%, November 73.7%&#10;&#10;No answer:&#10;October 5.4%, November 3.5%&#10;" title="Is OHCA Open About How It Develops, Implements, and Managers This Project"/>
          <p:cNvGraphicFramePr/>
          <p:nvPr>
            <p:extLst>
              <p:ext uri="{D42A27DB-BD31-4B8C-83A1-F6EECF244321}">
                <p14:modId xmlns:p14="http://schemas.microsoft.com/office/powerpoint/2010/main" val="1101964015"/>
              </p:ext>
            </p:extLst>
          </p:nvPr>
        </p:nvGraphicFramePr>
        <p:xfrm>
          <a:off x="457200" y="1591056"/>
          <a:ext cx="7571232" cy="443483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
          <p:cNvSpPr>
            <a:spLocks noGrp="1" noChangeArrowheads="1"/>
          </p:cNvSpPr>
          <p:nvPr>
            <p:ph type="title"/>
          </p:nvPr>
        </p:nvSpPr>
        <p:spPr>
          <a:xfrm>
            <a:off x="451378" y="225552"/>
            <a:ext cx="8445734" cy="1066800"/>
          </a:xfrm>
        </p:spPr>
        <p:txBody>
          <a:bodyPr/>
          <a:lstStyle/>
          <a:p>
            <a:r>
              <a:rPr lang="en-US" sz="4800" b="1" dirty="0">
                <a:solidFill>
                  <a:schemeClr val="tx1"/>
                </a:solidFill>
              </a:rPr>
              <a:t>OHCA and </a:t>
            </a:r>
            <a:r>
              <a:rPr lang="en-US" sz="4800" b="1" dirty="0" smtClean="0">
                <a:solidFill>
                  <a:schemeClr val="tx1"/>
                </a:solidFill>
              </a:rPr>
              <a:t>Transparency</a:t>
            </a:r>
            <a:endParaRPr lang="en-US" sz="4800" b="1" dirty="0">
              <a:solidFill>
                <a:schemeClr val="tx1"/>
              </a:solidFill>
            </a:endParaRPr>
          </a:p>
        </p:txBody>
      </p:sp>
    </p:spTree>
    <p:extLst>
      <p:ext uri="{BB962C8B-B14F-4D97-AF65-F5344CB8AC3E}">
        <p14:creationId xmlns:p14="http://schemas.microsoft.com/office/powerpoint/2010/main" val="33233041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17</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smtClean="0">
                <a:solidFill>
                  <a:schemeClr val="tx1"/>
                </a:solidFill>
              </a:rPr>
              <a:t>Evaluation Question 3</a:t>
            </a:r>
            <a:endParaRPr lang="en-US" sz="4800" b="1" dirty="0">
              <a:solidFill>
                <a:schemeClr val="tx1"/>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indent="0">
              <a:buNone/>
            </a:pPr>
            <a:r>
              <a:rPr lang="en-US" sz="2400" b="1" dirty="0" smtClean="0"/>
              <a:t>How </a:t>
            </a:r>
            <a:r>
              <a:rPr lang="en-US" sz="2400" b="1" dirty="0"/>
              <a:t>has OHCA ensured that the care coordination model’s features align with CMS guidelines for care coordination services for ABD?</a:t>
            </a:r>
            <a:endParaRPr lang="en-US" sz="2400" dirty="0"/>
          </a:p>
          <a:p>
            <a:r>
              <a:rPr lang="en-US" sz="2600" dirty="0" smtClean="0"/>
              <a:t>Numerous </a:t>
            </a:r>
            <a:r>
              <a:rPr lang="en-US" sz="2600" dirty="0"/>
              <a:t>references </a:t>
            </a:r>
            <a:r>
              <a:rPr lang="en-US" sz="2600" dirty="0" smtClean="0"/>
              <a:t>to new, pending </a:t>
            </a:r>
            <a:r>
              <a:rPr lang="en-US" sz="2600" dirty="0"/>
              <a:t>Centers for Medicare and Medicaid Services (CMS) </a:t>
            </a:r>
            <a:r>
              <a:rPr lang="en-US" sz="2600" dirty="0" smtClean="0"/>
              <a:t>guidelines </a:t>
            </a:r>
          </a:p>
          <a:p>
            <a:r>
              <a:rPr lang="en-US" sz="2600" dirty="0" smtClean="0"/>
              <a:t>Regulatory </a:t>
            </a:r>
            <a:r>
              <a:rPr lang="en-US" sz="2600" dirty="0"/>
              <a:t>environment is a major focus of the ABD Care Coordination development </a:t>
            </a:r>
            <a:r>
              <a:rPr lang="en-US" sz="2600" dirty="0" smtClean="0"/>
              <a:t>contractor PHPG</a:t>
            </a:r>
          </a:p>
          <a:p>
            <a:r>
              <a:rPr lang="en-US" sz="2600" dirty="0" smtClean="0"/>
              <a:t>CMS kept informed, received updates and reports</a:t>
            </a:r>
          </a:p>
          <a:p>
            <a:r>
              <a:rPr lang="en-US" sz="2600" dirty="0" smtClean="0"/>
              <a:t>RFP design consistent with CMS regulations</a:t>
            </a:r>
            <a:endParaRPr lang="en-US" sz="2600" dirty="0">
              <a:effectLst/>
            </a:endParaRPr>
          </a:p>
        </p:txBody>
      </p:sp>
    </p:spTree>
    <p:extLst>
      <p:ext uri="{BB962C8B-B14F-4D97-AF65-F5344CB8AC3E}">
        <p14:creationId xmlns:p14="http://schemas.microsoft.com/office/powerpoint/2010/main" val="27636676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18</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smtClean="0">
                <a:solidFill>
                  <a:schemeClr val="tx1"/>
                </a:solidFill>
              </a:rPr>
              <a:t>Evaluation Question 4</a:t>
            </a:r>
            <a:endParaRPr lang="en-US" sz="4800" b="1" dirty="0">
              <a:solidFill>
                <a:schemeClr val="tx1"/>
              </a:solidFill>
            </a:endParaRPr>
          </a:p>
        </p:txBody>
      </p:sp>
      <p:sp>
        <p:nvSpPr>
          <p:cNvPr id="173059" name="Rectangle 3"/>
          <p:cNvSpPr>
            <a:spLocks noGrp="1" noChangeArrowheads="1"/>
          </p:cNvSpPr>
          <p:nvPr>
            <p:ph type="body" idx="1"/>
          </p:nvPr>
        </p:nvSpPr>
        <p:spPr>
          <a:xfrm>
            <a:off x="505968" y="1353945"/>
            <a:ext cx="8217408" cy="4918839"/>
          </a:xfrm>
        </p:spPr>
        <p:txBody>
          <a:bodyPr/>
          <a:lstStyle/>
          <a:p>
            <a:pPr marL="0" lvl="0" indent="0">
              <a:buNone/>
            </a:pPr>
            <a:r>
              <a:rPr lang="en-US" sz="2400" b="1" dirty="0"/>
              <a:t>What environmental factors does OHCA anticipate will impact the implementation of the ABD Care Coordination model selected</a:t>
            </a:r>
            <a:r>
              <a:rPr lang="en-US" sz="2400" b="1" dirty="0" smtClean="0"/>
              <a:t>?</a:t>
            </a:r>
          </a:p>
          <a:p>
            <a:pPr lvl="0"/>
            <a:r>
              <a:rPr lang="en-US" sz="2600" dirty="0"/>
              <a:t>L</a:t>
            </a:r>
            <a:r>
              <a:rPr lang="en-US" sz="2600" dirty="0" smtClean="0"/>
              <a:t>egislation introduced</a:t>
            </a:r>
            <a:endParaRPr lang="en-US" sz="2600" b="1" dirty="0"/>
          </a:p>
          <a:p>
            <a:pPr lvl="0"/>
            <a:r>
              <a:rPr lang="en-US" sz="2600" dirty="0"/>
              <a:t>F</a:t>
            </a:r>
            <a:r>
              <a:rPr lang="en-US" sz="2600" dirty="0" smtClean="0"/>
              <a:t>iscal and budget uncertainty (hiatus) </a:t>
            </a:r>
            <a:endParaRPr lang="en-US" sz="2600" b="1" dirty="0"/>
          </a:p>
          <a:p>
            <a:pPr lvl="0"/>
            <a:r>
              <a:rPr lang="en-US" sz="2600" dirty="0"/>
              <a:t>D</a:t>
            </a:r>
            <a:r>
              <a:rPr lang="en-US" sz="2600" dirty="0" smtClean="0"/>
              <a:t>elays </a:t>
            </a:r>
            <a:r>
              <a:rPr lang="en-US" sz="2600" dirty="0"/>
              <a:t>in RFP </a:t>
            </a:r>
            <a:r>
              <a:rPr lang="en-US" sz="2600" dirty="0" smtClean="0"/>
              <a:t>development</a:t>
            </a:r>
            <a:endParaRPr lang="en-US" sz="2600" b="1" dirty="0"/>
          </a:p>
          <a:p>
            <a:pPr lvl="0"/>
            <a:r>
              <a:rPr lang="en-US" sz="2600" dirty="0"/>
              <a:t>D</a:t>
            </a:r>
            <a:r>
              <a:rPr lang="en-US" sz="2600" dirty="0" smtClean="0"/>
              <a:t>elays </a:t>
            </a:r>
            <a:r>
              <a:rPr lang="en-US" sz="2600" dirty="0"/>
              <a:t>in finalizing an actuarial </a:t>
            </a:r>
            <a:r>
              <a:rPr lang="en-US" sz="2600" dirty="0" smtClean="0"/>
              <a:t>contract</a:t>
            </a:r>
            <a:endParaRPr lang="en-US" sz="2600" b="1" dirty="0"/>
          </a:p>
          <a:p>
            <a:r>
              <a:rPr lang="en-US" sz="2600" dirty="0"/>
              <a:t>OHCA </a:t>
            </a:r>
            <a:r>
              <a:rPr lang="en-US" sz="2600" dirty="0" smtClean="0"/>
              <a:t>demonstrated flexibility, transparency</a:t>
            </a:r>
          </a:p>
          <a:p>
            <a:r>
              <a:rPr lang="en-US" sz="2600" dirty="0" smtClean="0"/>
              <a:t>OHCA complied </a:t>
            </a:r>
            <a:r>
              <a:rPr lang="en-US" sz="2600" dirty="0"/>
              <a:t>with language </a:t>
            </a:r>
            <a:r>
              <a:rPr lang="en-US" sz="2600" dirty="0" smtClean="0"/>
              <a:t>in HB1566</a:t>
            </a:r>
            <a:endParaRPr lang="en-US" sz="2600" dirty="0">
              <a:effectLst/>
            </a:endParaRPr>
          </a:p>
        </p:txBody>
      </p:sp>
    </p:spTree>
    <p:extLst>
      <p:ext uri="{BB962C8B-B14F-4D97-AF65-F5344CB8AC3E}">
        <p14:creationId xmlns:p14="http://schemas.microsoft.com/office/powerpoint/2010/main" val="17529891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19</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smtClean="0">
                <a:solidFill>
                  <a:schemeClr val="tx1"/>
                </a:solidFill>
              </a:rPr>
              <a:t>Evaluation Question 5</a:t>
            </a:r>
            <a:endParaRPr lang="en-US" sz="4800" b="1" dirty="0">
              <a:solidFill>
                <a:schemeClr val="tx1"/>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lvl="0" indent="0">
              <a:buNone/>
            </a:pPr>
            <a:r>
              <a:rPr lang="en-US" sz="2400" b="1" dirty="0"/>
              <a:t>What strategies were developed to address anticipated or actual impediments and barriers?</a:t>
            </a:r>
            <a:endParaRPr lang="en-US" sz="2400" dirty="0"/>
          </a:p>
          <a:p>
            <a:r>
              <a:rPr lang="en-US" sz="2600" dirty="0"/>
              <a:t>A</a:t>
            </a:r>
            <a:r>
              <a:rPr lang="en-US" sz="2600" dirty="0" smtClean="0"/>
              <a:t>ctual </a:t>
            </a:r>
            <a:r>
              <a:rPr lang="en-US" sz="2600" dirty="0"/>
              <a:t>impediments and barriers </a:t>
            </a:r>
            <a:r>
              <a:rPr lang="en-US" sz="2600" dirty="0" smtClean="0"/>
              <a:t>detailed </a:t>
            </a:r>
            <a:r>
              <a:rPr lang="en-US" sz="2600" dirty="0"/>
              <a:t>in Question </a:t>
            </a:r>
            <a:r>
              <a:rPr lang="en-US" sz="2600" dirty="0" smtClean="0"/>
              <a:t>4</a:t>
            </a:r>
          </a:p>
          <a:p>
            <a:r>
              <a:rPr lang="en-US" sz="2600" dirty="0"/>
              <a:t>RFP development process </a:t>
            </a:r>
            <a:r>
              <a:rPr lang="en-US" sz="2600" dirty="0" smtClean="0"/>
              <a:t>confidential</a:t>
            </a:r>
            <a:r>
              <a:rPr lang="en-US" sz="2600" dirty="0"/>
              <a:t>, </a:t>
            </a:r>
            <a:r>
              <a:rPr lang="en-US" sz="2600" dirty="0" smtClean="0"/>
              <a:t>so Westat </a:t>
            </a:r>
            <a:r>
              <a:rPr lang="en-US" sz="2600" dirty="0"/>
              <a:t>is unable to fully document specific </a:t>
            </a:r>
            <a:r>
              <a:rPr lang="en-US" sz="2600" dirty="0" smtClean="0"/>
              <a:t>examples</a:t>
            </a:r>
          </a:p>
          <a:p>
            <a:r>
              <a:rPr lang="en-US" sz="2600" u="sng" dirty="0" smtClean="0"/>
              <a:t>Year 2 Evaluation</a:t>
            </a:r>
            <a:r>
              <a:rPr lang="en-US" sz="2600" dirty="0" smtClean="0"/>
              <a:t> will more fully explore anticipated and actual impediments and barriers</a:t>
            </a:r>
            <a:endParaRPr lang="en-US" sz="2600" u="sng" dirty="0"/>
          </a:p>
        </p:txBody>
      </p:sp>
    </p:spTree>
    <p:extLst>
      <p:ext uri="{BB962C8B-B14F-4D97-AF65-F5344CB8AC3E}">
        <p14:creationId xmlns:p14="http://schemas.microsoft.com/office/powerpoint/2010/main" val="32928318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r>
              <a:rPr lang="en-US" sz="3200" i="1" dirty="0" smtClean="0"/>
              <a:t>“The </a:t>
            </a:r>
            <a:r>
              <a:rPr lang="en-US" sz="3200" i="1" dirty="0"/>
              <a:t>Oklahoma Health Care Authority shall initiate requests for proposals for care coordination models for aged, blind and disabled persons. Care coordination models for members receiving institutional care shall be phased in two (2) years after the initial enrollment period of a care coordination program</a:t>
            </a:r>
            <a:r>
              <a:rPr lang="en-US" sz="3200" i="1" dirty="0" smtClean="0"/>
              <a:t>.” </a:t>
            </a:r>
            <a:endParaRPr lang="en-US" sz="3000" i="1"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638800" cy="476250"/>
          </a:xfrm>
          <a:noFill/>
        </p:spPr>
        <p:txBody>
          <a:bodyPr/>
          <a:lstStyle/>
          <a:p>
            <a:pPr algn="l"/>
            <a:r>
              <a:rPr lang="en-US" dirty="0" smtClean="0"/>
              <a:t>SoonerHealth+ - Nov2016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HB 1566 </a:t>
            </a:r>
            <a:endParaRPr lang="en-US" dirty="0" smtClean="0"/>
          </a:p>
        </p:txBody>
      </p:sp>
    </p:spTree>
    <p:extLst>
      <p:ext uri="{BB962C8B-B14F-4D97-AF65-F5344CB8AC3E}">
        <p14:creationId xmlns:p14="http://schemas.microsoft.com/office/powerpoint/2010/main" val="178699654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20</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a:solidFill>
                  <a:schemeClr val="tx1"/>
                </a:solidFill>
              </a:rPr>
              <a:t>Evaluation Question </a:t>
            </a:r>
            <a:r>
              <a:rPr lang="en-US" sz="4800" b="1" dirty="0" smtClean="0">
                <a:solidFill>
                  <a:schemeClr val="tx1"/>
                </a:solidFill>
              </a:rPr>
              <a:t>6</a:t>
            </a:r>
            <a:endParaRPr lang="en-US" sz="4800" b="1" dirty="0">
              <a:solidFill>
                <a:schemeClr val="tx1"/>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indent="0">
              <a:buNone/>
            </a:pPr>
            <a:r>
              <a:rPr lang="en-US" sz="2400" b="1" dirty="0"/>
              <a:t>How did OHCA’s approach to re-design anticipate or address current local and state health system infrastructure capabilities?</a:t>
            </a:r>
            <a:endParaRPr lang="en-US" sz="2400" dirty="0"/>
          </a:p>
          <a:p>
            <a:r>
              <a:rPr lang="en-US" sz="2400" dirty="0" smtClean="0"/>
              <a:t>Staff noted </a:t>
            </a:r>
            <a:r>
              <a:rPr lang="en-US" sz="2400" dirty="0"/>
              <a:t>complexities </a:t>
            </a:r>
            <a:r>
              <a:rPr lang="en-US" sz="2400" dirty="0" smtClean="0"/>
              <a:t>of multiple </a:t>
            </a:r>
            <a:r>
              <a:rPr lang="en-US" sz="2400" dirty="0"/>
              <a:t>agencies, programs, </a:t>
            </a:r>
            <a:r>
              <a:rPr lang="en-US" sz="2400" dirty="0" smtClean="0"/>
              <a:t>funding </a:t>
            </a:r>
            <a:r>
              <a:rPr lang="en-US" sz="2400" dirty="0"/>
              <a:t>streams for health care </a:t>
            </a:r>
            <a:r>
              <a:rPr lang="en-US" sz="2400" dirty="0" smtClean="0"/>
              <a:t>services</a:t>
            </a:r>
          </a:p>
          <a:p>
            <a:r>
              <a:rPr lang="en-US" sz="2400" dirty="0" smtClean="0"/>
              <a:t>Inter-agency </a:t>
            </a:r>
            <a:r>
              <a:rPr lang="en-US" sz="2400" dirty="0"/>
              <a:t>collaboration </a:t>
            </a:r>
            <a:r>
              <a:rPr lang="en-US" sz="2400" dirty="0" smtClean="0"/>
              <a:t>better </a:t>
            </a:r>
            <a:r>
              <a:rPr lang="en-US" sz="2400" dirty="0"/>
              <a:t>in recent years, </a:t>
            </a:r>
            <a:r>
              <a:rPr lang="en-US" sz="2400" dirty="0" smtClean="0"/>
              <a:t>but still </a:t>
            </a:r>
            <a:r>
              <a:rPr lang="en-US" sz="2400" dirty="0"/>
              <a:t>a lot of issues to be worked </a:t>
            </a:r>
            <a:r>
              <a:rPr lang="en-US" sz="2400" dirty="0" smtClean="0"/>
              <a:t>out</a:t>
            </a:r>
          </a:p>
          <a:p>
            <a:r>
              <a:rPr lang="en-US" sz="2400" dirty="0" smtClean="0"/>
              <a:t>Because </a:t>
            </a:r>
            <a:r>
              <a:rPr lang="en-US" sz="2400" dirty="0"/>
              <a:t>of the staging of the ABD Care Coordination project, Years 2 and 3 </a:t>
            </a:r>
            <a:r>
              <a:rPr lang="en-US" sz="2400" dirty="0" smtClean="0"/>
              <a:t>(implementation of SoonerHealth+) are </a:t>
            </a:r>
            <a:r>
              <a:rPr lang="en-US" sz="2400" dirty="0"/>
              <a:t>likely to </a:t>
            </a:r>
            <a:r>
              <a:rPr lang="en-US" sz="2400" dirty="0" smtClean="0"/>
              <a:t>provide more examples</a:t>
            </a:r>
            <a:endParaRPr lang="en-US" sz="2400" dirty="0"/>
          </a:p>
        </p:txBody>
      </p:sp>
    </p:spTree>
    <p:extLst>
      <p:ext uri="{BB962C8B-B14F-4D97-AF65-F5344CB8AC3E}">
        <p14:creationId xmlns:p14="http://schemas.microsoft.com/office/powerpoint/2010/main" val="23643733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21</a:t>
            </a:fld>
            <a:endParaRPr lang="en-US" sz="1800" dirty="0">
              <a:solidFill>
                <a:srgbClr val="000000"/>
              </a:solidFill>
            </a:endParaRPr>
          </a:p>
        </p:txBody>
      </p:sp>
      <p:sp>
        <p:nvSpPr>
          <p:cNvPr id="173058" name="Rectangle 2"/>
          <p:cNvSpPr>
            <a:spLocks noGrp="1" noChangeArrowheads="1"/>
          </p:cNvSpPr>
          <p:nvPr>
            <p:ph type="title"/>
          </p:nvPr>
        </p:nvSpPr>
        <p:spPr>
          <a:xfrm>
            <a:off x="487955" y="252984"/>
            <a:ext cx="8108950" cy="1066800"/>
          </a:xfrm>
        </p:spPr>
        <p:txBody>
          <a:bodyPr/>
          <a:lstStyle/>
          <a:p>
            <a:r>
              <a:rPr lang="en-US" sz="4800" b="1" dirty="0" smtClean="0">
                <a:solidFill>
                  <a:schemeClr val="tx1"/>
                </a:solidFill>
              </a:rPr>
              <a:t>Implementation </a:t>
            </a:r>
            <a:r>
              <a:rPr lang="en-US" sz="4800" b="1" dirty="0">
                <a:solidFill>
                  <a:schemeClr val="tx1"/>
                </a:solidFill>
              </a:rPr>
              <a:t>Feasibility</a:t>
            </a:r>
          </a:p>
        </p:txBody>
      </p:sp>
      <p:sp>
        <p:nvSpPr>
          <p:cNvPr id="173059" name="Rectangle 3"/>
          <p:cNvSpPr>
            <a:spLocks noGrp="1" noChangeArrowheads="1"/>
          </p:cNvSpPr>
          <p:nvPr>
            <p:ph type="body" idx="1"/>
          </p:nvPr>
        </p:nvSpPr>
        <p:spPr>
          <a:xfrm>
            <a:off x="624840" y="1399665"/>
            <a:ext cx="7943088" cy="4735959"/>
          </a:xfrm>
        </p:spPr>
        <p:txBody>
          <a:bodyPr/>
          <a:lstStyle/>
          <a:p>
            <a:pPr marL="0" indent="0">
              <a:buNone/>
            </a:pPr>
            <a:endParaRPr lang="en-US" sz="2400" dirty="0"/>
          </a:p>
          <a:p>
            <a:pPr marL="0" indent="0">
              <a:buNone/>
            </a:pPr>
            <a:endParaRPr lang="en-US" sz="2400" dirty="0">
              <a:effectLst/>
            </a:endParaRPr>
          </a:p>
        </p:txBody>
      </p:sp>
      <p:graphicFrame>
        <p:nvGraphicFramePr>
          <p:cNvPr id="6" name="Chart 5" descr="Vertical bar graph depicting a comparison of October and November 2015 percentage respondents who indicated that OHCA will be able to implement ABD Care Coordination in a way that is both cost effective and improve quality.&#10;&#10;Implementation possible:&#10;October 66.1, November 54.4%&#10;&#10;Implementation not possible:&#10;October 26.8%, November 38.6% &#10;&#10;No answer:&#10;October 7.1%, November 7.0%" title="Implementation That is Both Cost Effective and Improve Quality"/>
          <p:cNvGraphicFramePr/>
          <p:nvPr>
            <p:extLst>
              <p:ext uri="{D42A27DB-BD31-4B8C-83A1-F6EECF244321}">
                <p14:modId xmlns:p14="http://schemas.microsoft.com/office/powerpoint/2010/main" val="3191382170"/>
              </p:ext>
            </p:extLst>
          </p:nvPr>
        </p:nvGraphicFramePr>
        <p:xfrm>
          <a:off x="694944" y="1408176"/>
          <a:ext cx="8010144" cy="4700016"/>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65760" y="1335245"/>
            <a:ext cx="8439912" cy="400110"/>
          </a:xfrm>
          <a:prstGeom prst="rect">
            <a:avLst/>
          </a:prstGeom>
        </p:spPr>
        <p:txBody>
          <a:bodyPr wrap="square">
            <a:spAutoFit/>
          </a:bodyPr>
          <a:lstStyle/>
          <a:p>
            <a:pPr algn="ctr" eaLnBrk="0" hangingPunct="0">
              <a:defRPr sz="1800" b="1" i="0" u="none" strike="noStrike" kern="1200" baseline="0">
                <a:solidFill>
                  <a:prstClr val="white"/>
                </a:solidFill>
                <a:latin typeface="+mn-lt"/>
                <a:ea typeface="+mn-ea"/>
                <a:cs typeface="+mn-cs"/>
              </a:defRPr>
            </a:pPr>
            <a:r>
              <a:rPr lang="en-US" sz="2000" b="1" dirty="0" smtClean="0">
                <a:solidFill>
                  <a:srgbClr val="FFFFFF"/>
                </a:solidFill>
                <a:latin typeface="Arial"/>
              </a:rPr>
              <a:t>Implementation That </a:t>
            </a:r>
            <a:r>
              <a:rPr lang="en-US" sz="2000" b="1" dirty="0">
                <a:solidFill>
                  <a:srgbClr val="FFFFFF"/>
                </a:solidFill>
                <a:latin typeface="Arial"/>
              </a:rPr>
              <a:t>Is Both Cost Effective </a:t>
            </a:r>
            <a:r>
              <a:rPr lang="en-US" sz="2000" b="1" dirty="0" smtClean="0">
                <a:solidFill>
                  <a:srgbClr val="FFFFFF"/>
                </a:solidFill>
                <a:latin typeface="Arial"/>
              </a:rPr>
              <a:t>and </a:t>
            </a:r>
            <a:r>
              <a:rPr lang="en-US" sz="2000" b="1" dirty="0">
                <a:solidFill>
                  <a:srgbClr val="FFFFFF"/>
                </a:solidFill>
                <a:latin typeface="Arial"/>
              </a:rPr>
              <a:t>Improves Quality?    </a:t>
            </a:r>
          </a:p>
        </p:txBody>
      </p:sp>
    </p:spTree>
    <p:extLst>
      <p:ext uri="{BB962C8B-B14F-4D97-AF65-F5344CB8AC3E}">
        <p14:creationId xmlns:p14="http://schemas.microsoft.com/office/powerpoint/2010/main" val="11436346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22</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a:solidFill>
                  <a:schemeClr val="tx1"/>
                </a:solidFill>
              </a:rPr>
              <a:t>Evaluation Question </a:t>
            </a:r>
            <a:r>
              <a:rPr lang="en-US" sz="4800" b="1" dirty="0" smtClean="0">
                <a:solidFill>
                  <a:schemeClr val="tx1"/>
                </a:solidFill>
              </a:rPr>
              <a:t>8</a:t>
            </a:r>
            <a:endParaRPr lang="en-US" sz="4800" b="1" dirty="0">
              <a:solidFill>
                <a:schemeClr val="tx1"/>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lvl="0" indent="0">
              <a:buNone/>
            </a:pPr>
            <a:r>
              <a:rPr lang="en-US" sz="2400" b="1" dirty="0"/>
              <a:t>What strategies did OHCA use to address interoperability of the ABD Care Coordination model(s)?</a:t>
            </a:r>
            <a:endParaRPr lang="en-US" sz="2400" dirty="0"/>
          </a:p>
          <a:p>
            <a:r>
              <a:rPr lang="en-US" sz="2400" dirty="0" smtClean="0"/>
              <a:t>Interoperability</a:t>
            </a:r>
            <a:r>
              <a:rPr lang="en-US" sz="2400" dirty="0"/>
              <a:t>, competition, and duplication </a:t>
            </a:r>
            <a:r>
              <a:rPr lang="en-US" sz="2400" dirty="0" smtClean="0"/>
              <a:t>are being monitored</a:t>
            </a:r>
          </a:p>
          <a:p>
            <a:r>
              <a:rPr lang="en-US" sz="2400" dirty="0" smtClean="0">
                <a:effectLst/>
              </a:rPr>
              <a:t>More information about who will be served, how, and when will be known when RFP is released and responses are received and evaluated</a:t>
            </a:r>
          </a:p>
          <a:p>
            <a:r>
              <a:rPr lang="en-US" sz="2400" dirty="0" smtClean="0"/>
              <a:t>Premature </a:t>
            </a:r>
            <a:r>
              <a:rPr lang="en-US" sz="2400" dirty="0"/>
              <a:t>to draw conclusions about </a:t>
            </a:r>
            <a:r>
              <a:rPr lang="en-US" sz="2400" dirty="0" smtClean="0"/>
              <a:t>competition since the RFP not yet released and responses not submitted</a:t>
            </a:r>
            <a:endParaRPr lang="en-US" sz="2400" dirty="0" smtClean="0">
              <a:effectLst/>
            </a:endParaRPr>
          </a:p>
        </p:txBody>
      </p:sp>
    </p:spTree>
    <p:extLst>
      <p:ext uri="{BB962C8B-B14F-4D97-AF65-F5344CB8AC3E}">
        <p14:creationId xmlns:p14="http://schemas.microsoft.com/office/powerpoint/2010/main" val="41299693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23</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a:solidFill>
                  <a:schemeClr val="tx1"/>
                </a:solidFill>
              </a:rPr>
              <a:t>Evaluation Question </a:t>
            </a:r>
            <a:r>
              <a:rPr lang="en-US" sz="4800" b="1" dirty="0" smtClean="0">
                <a:solidFill>
                  <a:schemeClr val="tx1"/>
                </a:solidFill>
              </a:rPr>
              <a:t>9</a:t>
            </a:r>
            <a:endParaRPr lang="en-US" sz="4800" b="1" dirty="0">
              <a:solidFill>
                <a:schemeClr val="tx1"/>
              </a:solidFill>
            </a:endParaRPr>
          </a:p>
        </p:txBody>
      </p:sp>
      <p:sp>
        <p:nvSpPr>
          <p:cNvPr id="173059" name="Rectangle 3"/>
          <p:cNvSpPr>
            <a:spLocks noGrp="1" noChangeArrowheads="1"/>
          </p:cNvSpPr>
          <p:nvPr>
            <p:ph type="body" idx="1"/>
          </p:nvPr>
        </p:nvSpPr>
        <p:spPr>
          <a:xfrm>
            <a:off x="624840" y="1399665"/>
            <a:ext cx="7943088" cy="4735959"/>
          </a:xfrm>
        </p:spPr>
        <p:txBody>
          <a:bodyPr/>
          <a:lstStyle/>
          <a:p>
            <a:pPr marL="0" lvl="0" indent="0">
              <a:buNone/>
            </a:pPr>
            <a:r>
              <a:rPr lang="en-US" sz="2400" b="1" dirty="0"/>
              <a:t>To what extent did OHCA use ABD Care Coordination models from other States in designing their ABD Care Coordination model</a:t>
            </a:r>
            <a:r>
              <a:rPr lang="en-US" sz="2400" b="1" dirty="0" smtClean="0"/>
              <a:t>?</a:t>
            </a:r>
          </a:p>
          <a:p>
            <a:r>
              <a:rPr lang="en-US" sz="2400" dirty="0" smtClean="0">
                <a:effectLst/>
              </a:rPr>
              <a:t>PHPG was hired to help with development because of their experience with other state models</a:t>
            </a:r>
          </a:p>
          <a:p>
            <a:r>
              <a:rPr lang="en-US" sz="2400" dirty="0" smtClean="0"/>
              <a:t>Other states were consulted about ABD care coordination and managed care</a:t>
            </a:r>
          </a:p>
          <a:p>
            <a:r>
              <a:rPr lang="en-US" sz="2400" dirty="0" smtClean="0">
                <a:effectLst/>
              </a:rPr>
              <a:t>Other state practices were considered as models for the RFP development</a:t>
            </a:r>
          </a:p>
        </p:txBody>
      </p:sp>
    </p:spTree>
    <p:extLst>
      <p:ext uri="{BB962C8B-B14F-4D97-AF65-F5344CB8AC3E}">
        <p14:creationId xmlns:p14="http://schemas.microsoft.com/office/powerpoint/2010/main" val="4124222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8087710" y="6243638"/>
            <a:ext cx="599090" cy="457200"/>
          </a:xfrm>
          <a:prstGeom prst="rect">
            <a:avLst/>
          </a:prstGeom>
        </p:spPr>
        <p:txBody>
          <a:bodyPr/>
          <a:lstStyle/>
          <a:p>
            <a:fld id="{40D68A71-3769-425F-96CD-D07FBAC6D387}" type="slidenum">
              <a:rPr lang="en-US" sz="1800">
                <a:solidFill>
                  <a:srgbClr val="000000"/>
                </a:solidFill>
              </a:rPr>
              <a:pPr/>
              <a:t>24</a:t>
            </a:fld>
            <a:endParaRPr lang="en-US" sz="1800" dirty="0">
              <a:solidFill>
                <a:srgbClr val="000000"/>
              </a:solidFill>
            </a:endParaRPr>
          </a:p>
        </p:txBody>
      </p:sp>
      <p:sp>
        <p:nvSpPr>
          <p:cNvPr id="173058" name="Rectangle 2"/>
          <p:cNvSpPr>
            <a:spLocks noGrp="1" noChangeArrowheads="1"/>
          </p:cNvSpPr>
          <p:nvPr>
            <p:ph type="title"/>
          </p:nvPr>
        </p:nvSpPr>
        <p:spPr>
          <a:xfrm>
            <a:off x="487955" y="152400"/>
            <a:ext cx="8108950" cy="1066800"/>
          </a:xfrm>
        </p:spPr>
        <p:txBody>
          <a:bodyPr/>
          <a:lstStyle/>
          <a:p>
            <a:r>
              <a:rPr lang="en-US" sz="4800" b="1" dirty="0">
                <a:solidFill>
                  <a:schemeClr val="tx1"/>
                </a:solidFill>
              </a:rPr>
              <a:t> </a:t>
            </a:r>
            <a:r>
              <a:rPr lang="en-US" sz="4800" b="1" dirty="0" smtClean="0">
                <a:solidFill>
                  <a:schemeClr val="tx1"/>
                </a:solidFill>
              </a:rPr>
              <a:t>Conclusions</a:t>
            </a:r>
            <a:endParaRPr lang="en-US" sz="4800" b="1" dirty="0">
              <a:solidFill>
                <a:schemeClr val="tx1"/>
              </a:solidFill>
            </a:endParaRPr>
          </a:p>
        </p:txBody>
      </p:sp>
      <p:sp>
        <p:nvSpPr>
          <p:cNvPr id="173059" name="Rectangle 3"/>
          <p:cNvSpPr>
            <a:spLocks noGrp="1" noChangeArrowheads="1"/>
          </p:cNvSpPr>
          <p:nvPr>
            <p:ph type="body" idx="1"/>
          </p:nvPr>
        </p:nvSpPr>
        <p:spPr>
          <a:xfrm>
            <a:off x="533400" y="1390521"/>
            <a:ext cx="8153400" cy="4854831"/>
          </a:xfrm>
        </p:spPr>
        <p:txBody>
          <a:bodyPr/>
          <a:lstStyle/>
          <a:p>
            <a:r>
              <a:rPr lang="en-US" sz="2400" dirty="0"/>
              <a:t>C</a:t>
            </a:r>
            <a:r>
              <a:rPr lang="en-US" sz="2400" dirty="0" smtClean="0"/>
              <a:t>onclusions </a:t>
            </a:r>
            <a:r>
              <a:rPr lang="en-US" sz="2400" dirty="0"/>
              <a:t>about </a:t>
            </a:r>
            <a:r>
              <a:rPr lang="en-US" sz="2400" dirty="0" smtClean="0"/>
              <a:t>feasibility </a:t>
            </a:r>
            <a:r>
              <a:rPr lang="en-US" sz="2400" dirty="0"/>
              <a:t>of implementation are </a:t>
            </a:r>
            <a:r>
              <a:rPr lang="en-US" sz="2400" dirty="0" smtClean="0"/>
              <a:t>premature (multi-year project)</a:t>
            </a:r>
          </a:p>
          <a:p>
            <a:r>
              <a:rPr lang="en-US" sz="2400" dirty="0" smtClean="0"/>
              <a:t>OHCA continued to </a:t>
            </a:r>
            <a:r>
              <a:rPr lang="en-US" sz="2400" dirty="0"/>
              <a:t>develop an </a:t>
            </a:r>
            <a:r>
              <a:rPr lang="en-US" sz="2400" dirty="0" smtClean="0"/>
              <a:t>ABD Care Coordination RFP as </a:t>
            </a:r>
            <a:r>
              <a:rPr lang="en-US" sz="2400" dirty="0"/>
              <a:t>required by </a:t>
            </a:r>
            <a:r>
              <a:rPr lang="en-US" sz="2400" dirty="0" smtClean="0"/>
              <a:t>HB1566 except during project hiatus while Legislature considered FY 2017 budget</a:t>
            </a:r>
          </a:p>
          <a:p>
            <a:r>
              <a:rPr lang="en-US" sz="2400" dirty="0" smtClean="0"/>
              <a:t>Evaluation evolves consistent with project development</a:t>
            </a:r>
          </a:p>
          <a:p>
            <a:r>
              <a:rPr lang="en-US" sz="2400" dirty="0"/>
              <a:t>Frequent </a:t>
            </a:r>
            <a:r>
              <a:rPr lang="en-US" sz="2400" dirty="0" smtClean="0"/>
              <a:t>feedback, reporting </a:t>
            </a:r>
            <a:r>
              <a:rPr lang="en-US" sz="2400" dirty="0"/>
              <a:t>to OHCA </a:t>
            </a:r>
            <a:r>
              <a:rPr lang="en-US" sz="2400" dirty="0" smtClean="0"/>
              <a:t>allowed continuous </a:t>
            </a:r>
            <a:r>
              <a:rPr lang="en-US" sz="2400" dirty="0"/>
              <a:t>feedback to OHCA, particularly </a:t>
            </a:r>
            <a:r>
              <a:rPr lang="en-US" sz="2400" dirty="0" smtClean="0"/>
              <a:t>about stakeholder engagement, feedback, </a:t>
            </a:r>
            <a:r>
              <a:rPr lang="en-US" sz="2400" dirty="0"/>
              <a:t>and </a:t>
            </a:r>
            <a:r>
              <a:rPr lang="en-US" sz="2400" dirty="0" smtClean="0"/>
              <a:t>transparency</a:t>
            </a:r>
          </a:p>
          <a:p>
            <a:r>
              <a:rPr lang="en-US" sz="2400" dirty="0" smtClean="0"/>
              <a:t>Westat benefited </a:t>
            </a:r>
            <a:r>
              <a:rPr lang="en-US" sz="2400" dirty="0"/>
              <a:t>from frequent communication with stakeholders, OHCA staff, PHPG, and </a:t>
            </a:r>
            <a:r>
              <a:rPr lang="en-US" sz="2400" dirty="0" smtClean="0"/>
              <a:t>other agencies</a:t>
            </a:r>
            <a:endParaRPr lang="en-US" sz="2400" dirty="0" smtClean="0">
              <a:effectLst/>
            </a:endParaRPr>
          </a:p>
        </p:txBody>
      </p:sp>
    </p:spTree>
    <p:extLst>
      <p:ext uri="{BB962C8B-B14F-4D97-AF65-F5344CB8AC3E}">
        <p14:creationId xmlns:p14="http://schemas.microsoft.com/office/powerpoint/2010/main" val="35412152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105774F8-A6D9-4BDD-9509-B80AC0E798B4}" type="slidenum">
              <a:rPr lang="en-US" sz="1800">
                <a:solidFill>
                  <a:srgbClr val="000000"/>
                </a:solidFill>
              </a:rPr>
              <a:pPr>
                <a:defRPr/>
              </a:pPr>
              <a:t>25</a:t>
            </a:fld>
            <a:endParaRPr lang="en-US" sz="1800" dirty="0">
              <a:solidFill>
                <a:srgbClr val="000000"/>
              </a:solidFill>
            </a:endParaRPr>
          </a:p>
        </p:txBody>
      </p:sp>
      <p:sp>
        <p:nvSpPr>
          <p:cNvPr id="119810" name="Rectangle 2"/>
          <p:cNvSpPr>
            <a:spLocks noGrp="1" noChangeArrowheads="1"/>
          </p:cNvSpPr>
          <p:nvPr>
            <p:ph type="title"/>
          </p:nvPr>
        </p:nvSpPr>
        <p:spPr>
          <a:xfrm>
            <a:off x="420624" y="185928"/>
            <a:ext cx="8229600" cy="1143000"/>
          </a:xfrm>
        </p:spPr>
        <p:txBody>
          <a:bodyPr/>
          <a:lstStyle/>
          <a:p>
            <a:pPr>
              <a:defRPr/>
            </a:pPr>
            <a:r>
              <a:rPr lang="en-US" sz="4400" b="1" dirty="0" smtClean="0">
                <a:solidFill>
                  <a:schemeClr val="tx1"/>
                </a:solidFill>
              </a:rPr>
              <a:t>Evaluation Contributors</a:t>
            </a:r>
            <a:endParaRPr lang="en-US" sz="4400" b="1" dirty="0">
              <a:solidFill>
                <a:schemeClr val="tx1"/>
              </a:solidFill>
            </a:endParaRPr>
          </a:p>
        </p:txBody>
      </p:sp>
      <p:sp>
        <p:nvSpPr>
          <p:cNvPr id="4" name="Content Placeholder 3"/>
          <p:cNvSpPr>
            <a:spLocks noGrp="1"/>
          </p:cNvSpPr>
          <p:nvPr>
            <p:ph idx="1"/>
          </p:nvPr>
        </p:nvSpPr>
        <p:spPr>
          <a:xfrm>
            <a:off x="531728" y="1451142"/>
            <a:ext cx="7999624" cy="4602186"/>
          </a:xfrm>
        </p:spPr>
        <p:txBody>
          <a:bodyPr/>
          <a:lstStyle/>
          <a:p>
            <a:pPr marL="0" indent="0">
              <a:spcBef>
                <a:spcPts val="0"/>
              </a:spcBef>
              <a:spcAft>
                <a:spcPts val="0"/>
              </a:spcAft>
              <a:buNone/>
            </a:pPr>
            <a:r>
              <a:rPr lang="en-US" sz="2500" b="1" u="sng" dirty="0"/>
              <a:t>Westat</a:t>
            </a:r>
            <a:endParaRPr lang="en-US" sz="2500" dirty="0"/>
          </a:p>
          <a:p>
            <a:pPr>
              <a:spcBef>
                <a:spcPts val="0"/>
              </a:spcBef>
              <a:spcAft>
                <a:spcPts val="0"/>
              </a:spcAft>
            </a:pPr>
            <a:r>
              <a:rPr lang="en-US" sz="2500" dirty="0"/>
              <a:t>David J. Bernstein, Ph.D</a:t>
            </a:r>
            <a:r>
              <a:rPr lang="en-US" sz="2500" dirty="0" smtClean="0"/>
              <a:t>., Westat </a:t>
            </a:r>
            <a:r>
              <a:rPr lang="en-US" sz="2500" dirty="0"/>
              <a:t>Project Director</a:t>
            </a:r>
            <a:endParaRPr lang="en-US" sz="2500" b="1" dirty="0"/>
          </a:p>
          <a:p>
            <a:pPr>
              <a:spcBef>
                <a:spcPts val="0"/>
              </a:spcBef>
              <a:spcAft>
                <a:spcPts val="0"/>
              </a:spcAft>
            </a:pPr>
            <a:r>
              <a:rPr lang="en-US" sz="2500" dirty="0" smtClean="0"/>
              <a:t>Rebecca Noftsinger, Research </a:t>
            </a:r>
            <a:r>
              <a:rPr lang="en-US" sz="2500" dirty="0"/>
              <a:t>Associate</a:t>
            </a:r>
            <a:endParaRPr lang="en-US" sz="2500" b="1" dirty="0"/>
          </a:p>
          <a:p>
            <a:pPr>
              <a:spcBef>
                <a:spcPts val="0"/>
              </a:spcBef>
              <a:spcAft>
                <a:spcPts val="0"/>
              </a:spcAft>
            </a:pPr>
            <a:r>
              <a:rPr lang="en-US" sz="2500" dirty="0" smtClean="0"/>
              <a:t>Brenda </a:t>
            </a:r>
            <a:r>
              <a:rPr lang="en-US" sz="2500" dirty="0"/>
              <a:t>Leath, Ph.D</a:t>
            </a:r>
            <a:r>
              <a:rPr lang="en-US" sz="2500" dirty="0" smtClean="0"/>
              <a:t>., Senior </a:t>
            </a:r>
            <a:r>
              <a:rPr lang="en-US" sz="2500" dirty="0"/>
              <a:t>Study Director</a:t>
            </a:r>
            <a:endParaRPr lang="en-US" sz="2500" b="1" dirty="0"/>
          </a:p>
          <a:p>
            <a:pPr marL="0" indent="0">
              <a:spcBef>
                <a:spcPts val="0"/>
              </a:spcBef>
              <a:spcAft>
                <a:spcPts val="0"/>
              </a:spcAft>
              <a:buNone/>
            </a:pPr>
            <a:r>
              <a:rPr lang="en-US" sz="2500" dirty="0"/>
              <a:t> </a:t>
            </a:r>
            <a:endParaRPr lang="en-US" sz="2500" b="1" dirty="0"/>
          </a:p>
          <a:p>
            <a:pPr>
              <a:spcBef>
                <a:spcPts val="0"/>
              </a:spcBef>
              <a:spcAft>
                <a:spcPts val="0"/>
              </a:spcAft>
            </a:pPr>
            <a:r>
              <a:rPr lang="en-US" sz="2500" b="1" u="sng" dirty="0"/>
              <a:t>Paradox Consulting LLC</a:t>
            </a:r>
            <a:endParaRPr lang="en-US" sz="2500" dirty="0"/>
          </a:p>
          <a:p>
            <a:pPr>
              <a:spcBef>
                <a:spcPts val="0"/>
              </a:spcBef>
              <a:spcAft>
                <a:spcPts val="0"/>
              </a:spcAft>
            </a:pPr>
            <a:r>
              <a:rPr lang="en-US" sz="2500" dirty="0"/>
              <a:t>Joe Conner, Ph.D.</a:t>
            </a:r>
          </a:p>
          <a:p>
            <a:pPr>
              <a:spcBef>
                <a:spcPts val="0"/>
              </a:spcBef>
              <a:spcAft>
                <a:spcPts val="0"/>
              </a:spcAft>
            </a:pPr>
            <a:r>
              <a:rPr lang="en-US" sz="2500" dirty="0"/>
              <a:t>Carol Conner, Ph.D.</a:t>
            </a:r>
          </a:p>
          <a:p>
            <a:pPr>
              <a:spcBef>
                <a:spcPts val="0"/>
              </a:spcBef>
              <a:spcAft>
                <a:spcPts val="0"/>
              </a:spcAft>
            </a:pPr>
            <a:r>
              <a:rPr lang="en-US" sz="2500" dirty="0"/>
              <a:t>Sharon Lee</a:t>
            </a:r>
          </a:p>
          <a:p>
            <a:pPr>
              <a:spcBef>
                <a:spcPts val="0"/>
              </a:spcBef>
              <a:spcAft>
                <a:spcPts val="0"/>
              </a:spcAft>
            </a:pPr>
            <a:r>
              <a:rPr lang="en-US" sz="2500" dirty="0"/>
              <a:t>George </a:t>
            </a:r>
            <a:r>
              <a:rPr lang="en-US" sz="2500" dirty="0" smtClean="0"/>
              <a:t>Raymond</a:t>
            </a:r>
          </a:p>
          <a:p>
            <a:pPr marL="0" indent="0">
              <a:spcBef>
                <a:spcPts val="0"/>
              </a:spcBef>
              <a:spcAft>
                <a:spcPts val="0"/>
              </a:spcAft>
              <a:buNone/>
            </a:pPr>
            <a:endParaRPr lang="en-US" sz="2000" dirty="0"/>
          </a:p>
          <a:p>
            <a:r>
              <a:rPr lang="en-US" dirty="0" smtClean="0"/>
              <a:t>OHCA, PHPG, other state agencies, stakeholders</a:t>
            </a:r>
            <a:endParaRPr lang="en-US" dirty="0"/>
          </a:p>
        </p:txBody>
      </p:sp>
    </p:spTree>
    <p:extLst>
      <p:ext uri="{BB962C8B-B14F-4D97-AF65-F5344CB8AC3E}">
        <p14:creationId xmlns:p14="http://schemas.microsoft.com/office/powerpoint/2010/main" val="4149797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noChangeAspect="1"/>
          </p:cNvSpPr>
          <p:nvPr>
            <p:ph type="subTitle" idx="1"/>
          </p:nvPr>
        </p:nvSpPr>
        <p:spPr>
          <a:xfrm>
            <a:off x="457200" y="1974660"/>
            <a:ext cx="8229600" cy="4349940"/>
          </a:xfrm>
        </p:spPr>
        <p:txBody>
          <a:bodyPr>
            <a:normAutofit fontScale="77500" lnSpcReduction="20000"/>
          </a:bodyPr>
          <a:lstStyle/>
          <a:p>
            <a:r>
              <a:rPr lang="en-US" dirty="0">
                <a:solidFill>
                  <a:schemeClr val="tx1"/>
                </a:solidFill>
              </a:rPr>
              <a:t>Oklahoma Health Care Authority (OHCA) Public Website for the Open RFP posting:</a:t>
            </a:r>
          </a:p>
          <a:p>
            <a:r>
              <a:rPr lang="en-US" u="sng" dirty="0">
                <a:solidFill>
                  <a:schemeClr val="tx1"/>
                </a:solidFill>
                <a:hlinkClick r:id="rId2"/>
              </a:rPr>
              <a:t>http://www.okhca.org/about.aspx?id=3217</a:t>
            </a:r>
            <a:endParaRPr lang="en-US" dirty="0">
              <a:solidFill>
                <a:schemeClr val="tx1"/>
              </a:solidFill>
            </a:endParaRPr>
          </a:p>
          <a:p>
            <a:r>
              <a:rPr lang="en-US" dirty="0">
                <a:solidFill>
                  <a:schemeClr val="tx1"/>
                </a:solidFill>
              </a:rPr>
              <a:t> </a:t>
            </a:r>
          </a:p>
          <a:p>
            <a:r>
              <a:rPr lang="en-US" dirty="0">
                <a:solidFill>
                  <a:schemeClr val="tx1"/>
                </a:solidFill>
              </a:rPr>
              <a:t>State of Oklahoma, Office of Management and Enterprise Services (OMES), Central Purchasing (CP) site for the RFP posting:</a:t>
            </a:r>
          </a:p>
          <a:p>
            <a:r>
              <a:rPr lang="en-US" u="sng" dirty="0">
                <a:solidFill>
                  <a:schemeClr val="tx1"/>
                </a:solidFill>
                <a:hlinkClick r:id="rId3"/>
              </a:rPr>
              <a:t>https://www.ok.gov/dcs/solicit/app/index.php</a:t>
            </a:r>
            <a:endParaRPr lang="en-US" dirty="0">
              <a:solidFill>
                <a:schemeClr val="tx1"/>
              </a:solidFill>
            </a:endParaRPr>
          </a:p>
          <a:p>
            <a:endParaRPr lang="en-US" b="1" dirty="0" smtClean="0">
              <a:solidFill>
                <a:schemeClr val="tx1"/>
              </a:solidFill>
            </a:endParaRPr>
          </a:p>
          <a:p>
            <a:r>
              <a:rPr lang="en-US" dirty="0">
                <a:solidFill>
                  <a:schemeClr val="tx1"/>
                </a:solidFill>
              </a:rPr>
              <a:t>All allowable information is listed publically on the </a:t>
            </a:r>
            <a:r>
              <a:rPr lang="en-US" dirty="0" err="1">
                <a:solidFill>
                  <a:schemeClr val="tx1"/>
                </a:solidFill>
              </a:rPr>
              <a:t>SoonerHealth</a:t>
            </a:r>
            <a:r>
              <a:rPr lang="en-US" dirty="0">
                <a:solidFill>
                  <a:schemeClr val="tx1"/>
                </a:solidFill>
              </a:rPr>
              <a:t>+ website</a:t>
            </a:r>
            <a:r>
              <a:rPr lang="en-US" dirty="0" smtClean="0">
                <a:solidFill>
                  <a:schemeClr val="tx1"/>
                </a:solidFill>
              </a:rPr>
              <a:t>:</a:t>
            </a:r>
            <a:endParaRPr lang="en-US" b="1" dirty="0" smtClean="0">
              <a:solidFill>
                <a:schemeClr val="tx1"/>
              </a:solidFill>
            </a:endParaRPr>
          </a:p>
          <a:p>
            <a:r>
              <a:rPr lang="en-US" u="sng" dirty="0">
                <a:solidFill>
                  <a:schemeClr val="tx1"/>
                </a:solidFill>
                <a:hlinkClick r:id="rId4"/>
              </a:rPr>
              <a:t>http://</a:t>
            </a:r>
            <a:r>
              <a:rPr lang="en-US" u="sng" dirty="0" smtClean="0">
                <a:solidFill>
                  <a:schemeClr val="tx1"/>
                </a:solidFill>
                <a:hlinkClick r:id="rId4"/>
              </a:rPr>
              <a:t>okhca.org/about.aspx?id=17366&amp;parts=19406</a:t>
            </a:r>
            <a:r>
              <a:rPr lang="en-US" u="sng" dirty="0" smtClean="0">
                <a:solidFill>
                  <a:schemeClr val="tx1"/>
                </a:solidFill>
              </a:rPr>
              <a:t> </a:t>
            </a:r>
            <a:endParaRPr lang="en-US" u="sng" dirty="0">
              <a:solidFill>
                <a:schemeClr val="tx1"/>
              </a:solidFill>
            </a:endParaRPr>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1800" y="304800"/>
            <a:ext cx="3205234"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7459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noChangeAspect="1"/>
          </p:cNvSpPr>
          <p:nvPr>
            <p:ph type="subTitle" idx="1"/>
          </p:nvPr>
        </p:nvSpPr>
        <p:spPr>
          <a:xfrm>
            <a:off x="457200" y="1828805"/>
            <a:ext cx="8229600" cy="4349940"/>
          </a:xfrm>
        </p:spPr>
        <p:txBody>
          <a:bodyPr>
            <a:normAutofit lnSpcReduction="10000"/>
          </a:bodyPr>
          <a:lstStyle/>
          <a:p>
            <a:r>
              <a:rPr lang="en-US" dirty="0">
                <a:solidFill>
                  <a:schemeClr val="tx1"/>
                </a:solidFill>
              </a:rPr>
              <a:t>Please remember that there is to be no communication between potential Bidders and any employees of the Oklahoma Health Care Authority (OHCA) during this RFP process. If you have any questions or concerns regarding the RFP and after the RFP release, they must be submitted via email to the Contract Coordinator and will be addressed during the Question and Answer period to be scheduled.</a:t>
            </a:r>
          </a:p>
          <a:p>
            <a:endParaRPr lang="en-US" u="sng" dirty="0">
              <a:solidFill>
                <a:schemeClr val="tx1"/>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04800"/>
            <a:ext cx="3205234"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2352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fontScale="92500" lnSpcReduction="10000"/>
          </a:bodyPr>
          <a:lstStyle/>
          <a:p>
            <a:pPr eaLnBrk="1" hangingPunct="1">
              <a:spcBef>
                <a:spcPts val="1200"/>
              </a:spcBef>
            </a:pPr>
            <a:r>
              <a:rPr lang="en-US" sz="3600" dirty="0" smtClean="0"/>
              <a:t>The OHCA is finalizing the RFP (model contract and proposal submission requirements) for release</a:t>
            </a:r>
          </a:p>
          <a:p>
            <a:pPr eaLnBrk="1" hangingPunct="1">
              <a:spcBef>
                <a:spcPts val="1200"/>
              </a:spcBef>
            </a:pPr>
            <a:r>
              <a:rPr lang="en-US" sz="3600" dirty="0" smtClean="0"/>
              <a:t>The OHCA’s actuaries are analyzing historical data and program changes in preparation for establishing capitation rates and supporting data book</a:t>
            </a:r>
          </a:p>
          <a:p>
            <a:pPr eaLnBrk="1" hangingPunct="1">
              <a:spcBef>
                <a:spcPts val="1200"/>
              </a:spcBef>
            </a:pPr>
            <a:r>
              <a:rPr lang="en-US" sz="3600" dirty="0" smtClean="0"/>
              <a:t>Enrollment phase-in remains nearly unchanged from our last meeting</a:t>
            </a:r>
          </a:p>
          <a:p>
            <a:pPr eaLnBrk="1" hangingPunct="1">
              <a:spcBef>
                <a:spcPts val="1200"/>
              </a:spcBef>
            </a:pPr>
            <a:r>
              <a:rPr lang="en-US" sz="3600" dirty="0" smtClean="0"/>
              <a:t>Geographic regions have been established</a:t>
            </a:r>
          </a:p>
          <a:p>
            <a:pPr lvl="1" eaLnBrk="1" hangingPunct="1">
              <a:spcBef>
                <a:spcPts val="1200"/>
              </a:spcBef>
            </a:pPr>
            <a:endParaRPr lang="en-US" sz="3300" dirty="0" smtClean="0"/>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a:t>
            </a:r>
          </a:p>
        </p:txBody>
      </p:sp>
    </p:spTree>
    <p:extLst>
      <p:ext uri="{BB962C8B-B14F-4D97-AF65-F5344CB8AC3E}">
        <p14:creationId xmlns:p14="http://schemas.microsoft.com/office/powerpoint/2010/main" val="306575468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3300" dirty="0" smtClean="0"/>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graphicFrame>
        <p:nvGraphicFramePr>
          <p:cNvPr id="2" name="Diagram 1"/>
          <p:cNvGraphicFramePr/>
          <p:nvPr>
            <p:extLst>
              <p:ext uri="{D42A27DB-BD31-4B8C-83A1-F6EECF244321}">
                <p14:modId xmlns:p14="http://schemas.microsoft.com/office/powerpoint/2010/main" val="3903472515"/>
              </p:ext>
            </p:extLst>
          </p:nvPr>
        </p:nvGraphicFramePr>
        <p:xfrm>
          <a:off x="762000" y="1203325"/>
          <a:ext cx="7848600" cy="5213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743200" y="1447800"/>
            <a:ext cx="3658374" cy="523220"/>
          </a:xfrm>
          <a:prstGeom prst="rect">
            <a:avLst/>
          </a:prstGeom>
          <a:noFill/>
        </p:spPr>
        <p:txBody>
          <a:bodyPr wrap="none" rtlCol="0">
            <a:spAutoFit/>
          </a:bodyPr>
          <a:lstStyle/>
          <a:p>
            <a:pPr algn="ctr"/>
            <a:r>
              <a:rPr lang="en-US" sz="2800" b="1" i="1" dirty="0" smtClean="0"/>
              <a:t>Enrollment Phase-in</a:t>
            </a:r>
            <a:endParaRPr lang="en-US" sz="2800" b="1" i="1" dirty="0"/>
          </a:p>
        </p:txBody>
      </p:sp>
    </p:spTree>
    <p:extLst>
      <p:ext uri="{BB962C8B-B14F-4D97-AF65-F5344CB8AC3E}">
        <p14:creationId xmlns:p14="http://schemas.microsoft.com/office/powerpoint/2010/main" val="2768881170"/>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3300" dirty="0" smtClean="0"/>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sp>
        <p:nvSpPr>
          <p:cNvPr id="3" name="TextBox 2"/>
          <p:cNvSpPr txBox="1"/>
          <p:nvPr/>
        </p:nvSpPr>
        <p:spPr>
          <a:xfrm>
            <a:off x="2722364" y="1219200"/>
            <a:ext cx="3700052" cy="523220"/>
          </a:xfrm>
          <a:prstGeom prst="rect">
            <a:avLst/>
          </a:prstGeom>
          <a:noFill/>
        </p:spPr>
        <p:txBody>
          <a:bodyPr wrap="none" rtlCol="0">
            <a:spAutoFit/>
          </a:bodyPr>
          <a:lstStyle/>
          <a:p>
            <a:pPr algn="ctr"/>
            <a:r>
              <a:rPr lang="en-US" sz="2800" b="1" i="1" dirty="0" smtClean="0"/>
              <a:t>Geographic Regions</a:t>
            </a:r>
            <a:endParaRPr lang="en-US" sz="2800" b="1" i="1"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676910" y="1219200"/>
            <a:ext cx="7933690" cy="4682490"/>
          </a:xfrm>
          <a:prstGeom prst="rect">
            <a:avLst/>
          </a:prstGeom>
          <a:noFill/>
        </p:spPr>
      </p:pic>
      <p:pic>
        <p:nvPicPr>
          <p:cNvPr id="1029" name="Picture 5" descr="C:\Users\Andrew Cohen\AppData\Local\Microsoft\Windows\Temporary Internet Files\Content.IE5\FO08LSH7\compas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200400"/>
            <a:ext cx="15240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34481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fontScale="62500" lnSpcReduction="20000"/>
          </a:bodyPr>
          <a:lstStyle/>
          <a:p>
            <a:pPr eaLnBrk="1" hangingPunct="1">
              <a:spcBef>
                <a:spcPts val="1200"/>
              </a:spcBef>
            </a:pPr>
            <a:r>
              <a:rPr lang="en-US" sz="3600" dirty="0" smtClean="0"/>
              <a:t>Comprehensive Primary Care Plus (CPC+)</a:t>
            </a:r>
          </a:p>
          <a:p>
            <a:pPr lvl="1" eaLnBrk="1" hangingPunct="1">
              <a:spcBef>
                <a:spcPts val="1200"/>
              </a:spcBef>
            </a:pPr>
            <a:r>
              <a:rPr lang="en-US" sz="3300" dirty="0" smtClean="0"/>
              <a:t>Oklahoma has been selected to participate in CPC+, a multi-state initiative to improve quality, access and cost-effectiveness among participating primary care providers</a:t>
            </a:r>
          </a:p>
          <a:p>
            <a:pPr lvl="1" eaLnBrk="1" hangingPunct="1">
              <a:spcBef>
                <a:spcPts val="1200"/>
              </a:spcBef>
            </a:pPr>
            <a:r>
              <a:rPr lang="en-US" sz="3300" dirty="0" smtClean="0"/>
              <a:t>CPC+ is a partnership between CMS, state Medicaid agencies, participating primary care practices and participating commercial health plans  </a:t>
            </a:r>
          </a:p>
          <a:p>
            <a:pPr lvl="1" eaLnBrk="1" hangingPunct="1">
              <a:spcBef>
                <a:spcPts val="1200"/>
              </a:spcBef>
            </a:pPr>
            <a:r>
              <a:rPr lang="en-US" sz="3300" dirty="0" smtClean="0"/>
              <a:t>Practices can apply to participate in one of two “tracks”, with differing requirements (the number that applied will be disclosed by CMS later this month; a second “enrollment” opportunity will be offered in 2017)</a:t>
            </a:r>
          </a:p>
          <a:p>
            <a:pPr lvl="1" eaLnBrk="1" hangingPunct="1">
              <a:spcBef>
                <a:spcPts val="1200"/>
              </a:spcBef>
            </a:pPr>
            <a:r>
              <a:rPr lang="en-US" sz="3300" dirty="0" smtClean="0"/>
              <a:t>CPC+ primary care practices in both tracks must perform many of the care management activities for which SoonerHealth+ contractors will be responsible</a:t>
            </a:r>
          </a:p>
          <a:p>
            <a:pPr lvl="1" eaLnBrk="1" hangingPunct="1">
              <a:spcBef>
                <a:spcPts val="1200"/>
              </a:spcBef>
            </a:pPr>
            <a:r>
              <a:rPr lang="en-US" sz="3300" dirty="0" smtClean="0"/>
              <a:t>CPC+ practices will receive payment for Medicare patients and for care management activities through a “value-based” methodology</a:t>
            </a:r>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spTree>
    <p:extLst>
      <p:ext uri="{BB962C8B-B14F-4D97-AF65-F5344CB8AC3E}">
        <p14:creationId xmlns:p14="http://schemas.microsoft.com/office/powerpoint/2010/main" val="272901158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fontScale="92500"/>
          </a:bodyPr>
          <a:lstStyle/>
          <a:p>
            <a:pPr eaLnBrk="1" hangingPunct="1">
              <a:spcBef>
                <a:spcPts val="1200"/>
              </a:spcBef>
            </a:pPr>
            <a:r>
              <a:rPr lang="en-US" sz="3600" dirty="0" smtClean="0"/>
              <a:t>Comprehensive Primary Care Plus (CPC+)</a:t>
            </a:r>
            <a:endParaRPr lang="en-US" sz="3300" dirty="0" smtClean="0"/>
          </a:p>
          <a:p>
            <a:pPr lvl="1" eaLnBrk="1" hangingPunct="1">
              <a:spcBef>
                <a:spcPts val="1200"/>
              </a:spcBef>
            </a:pPr>
            <a:r>
              <a:rPr lang="en-US" sz="3300" dirty="0" smtClean="0"/>
              <a:t>The SoonerHealth+ model contract aligns the two programs with respect to care management </a:t>
            </a:r>
          </a:p>
          <a:p>
            <a:pPr lvl="1" eaLnBrk="1" hangingPunct="1">
              <a:spcBef>
                <a:spcPts val="1200"/>
              </a:spcBef>
            </a:pPr>
            <a:r>
              <a:rPr lang="en-US" sz="3300" dirty="0" smtClean="0"/>
              <a:t>The OHCA may require SoonerHealth+ contractors to apply to be “payer partners” within CPC+, as permitted by CMS, to further ensure alignment </a:t>
            </a:r>
          </a:p>
          <a:p>
            <a:pPr lvl="1" eaLnBrk="1" hangingPunct="1">
              <a:spcBef>
                <a:spcPts val="1200"/>
              </a:spcBef>
            </a:pPr>
            <a:r>
              <a:rPr lang="en-US" sz="3300" dirty="0" smtClean="0"/>
              <a:t>More information on CPC+ </a:t>
            </a:r>
            <a:r>
              <a:rPr lang="en-US" sz="3300" dirty="0"/>
              <a:t>is available at </a:t>
            </a:r>
            <a:r>
              <a:rPr lang="en-US" sz="2600" u="sng" dirty="0">
                <a:solidFill>
                  <a:srgbClr val="0070C0"/>
                </a:solidFill>
              </a:rPr>
              <a:t>https://innovation.cms.gov/initiatives/comprehensive-primary-care-plus</a:t>
            </a:r>
            <a:endParaRPr lang="en-US" sz="2600" u="sng" dirty="0" smtClean="0">
              <a:solidFill>
                <a:srgbClr val="0070C0"/>
              </a:solidFill>
            </a:endParaRPr>
          </a:p>
          <a:p>
            <a:pPr lvl="1" eaLnBrk="1" hangingPunct="1">
              <a:spcBef>
                <a:spcPts val="1200"/>
              </a:spcBef>
            </a:pPr>
            <a:endParaRPr lang="en-US" sz="3300" dirty="0" smtClean="0"/>
          </a:p>
          <a:p>
            <a:pPr lvl="1" eaLnBrk="1" hangingPunct="1">
              <a:spcBef>
                <a:spcPts val="1200"/>
              </a:spcBef>
            </a:pPr>
            <a:endParaRPr lang="en-US" sz="3300" dirty="0" smtClean="0"/>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spTree>
    <p:extLst>
      <p:ext uri="{BB962C8B-B14F-4D97-AF65-F5344CB8AC3E}">
        <p14:creationId xmlns:p14="http://schemas.microsoft.com/office/powerpoint/2010/main" val="255301137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fontScale="92500" lnSpcReduction="20000"/>
          </a:bodyPr>
          <a:lstStyle/>
          <a:p>
            <a:pPr eaLnBrk="1" hangingPunct="1">
              <a:spcBef>
                <a:spcPts val="1200"/>
              </a:spcBef>
            </a:pPr>
            <a:r>
              <a:rPr lang="en-US" sz="3600" dirty="0" smtClean="0"/>
              <a:t>Provider Network Contracting</a:t>
            </a:r>
            <a:endParaRPr lang="en-US" sz="3600" b="1" dirty="0" smtClean="0"/>
          </a:p>
          <a:p>
            <a:pPr lvl="1" eaLnBrk="1" hangingPunct="1">
              <a:spcBef>
                <a:spcPts val="1200"/>
              </a:spcBef>
            </a:pPr>
            <a:r>
              <a:rPr lang="en-US" sz="3300" dirty="0" smtClean="0"/>
              <a:t>As a reminder, the OHCA will not require bidders to submit complete provider networks with their proposals</a:t>
            </a:r>
          </a:p>
          <a:p>
            <a:pPr lvl="1" eaLnBrk="1" hangingPunct="1">
              <a:spcBef>
                <a:spcPts val="1200"/>
              </a:spcBef>
            </a:pPr>
            <a:r>
              <a:rPr lang="en-US" sz="3300" dirty="0" smtClean="0"/>
              <a:t>Health plans awarded contracts will have a period between award and readiness review to meet network requirements</a:t>
            </a:r>
          </a:p>
          <a:p>
            <a:pPr lvl="1" eaLnBrk="1" hangingPunct="1">
              <a:spcBef>
                <a:spcPts val="1200"/>
              </a:spcBef>
            </a:pPr>
            <a:r>
              <a:rPr lang="en-US" sz="3300" dirty="0" smtClean="0"/>
              <a:t>Providers are free to have discussions with plans and to sign contracts at any time but should not view the proposal submission date as an OHCA deadline for contracting </a:t>
            </a:r>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spTree>
    <p:extLst>
      <p:ext uri="{BB962C8B-B14F-4D97-AF65-F5344CB8AC3E}">
        <p14:creationId xmlns:p14="http://schemas.microsoft.com/office/powerpoint/2010/main" val="2583679875"/>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eaLnBrk="1" hangingPunct="1">
              <a:spcBef>
                <a:spcPts val="1200"/>
              </a:spcBef>
            </a:pPr>
            <a:r>
              <a:rPr lang="en-US" sz="3600" dirty="0" smtClean="0"/>
              <a:t>Tentative Schedule</a:t>
            </a:r>
          </a:p>
          <a:p>
            <a:pPr lvl="1" eaLnBrk="1" hangingPunct="1">
              <a:spcBef>
                <a:spcPts val="1200"/>
              </a:spcBef>
            </a:pPr>
            <a:r>
              <a:rPr lang="en-US" sz="3300" dirty="0" smtClean="0"/>
              <a:t>CMS has given the go-ahead for moving forward with the RFP (the formal contract with awarded plans will still be subject to CMS review) </a:t>
            </a:r>
            <a:endParaRPr lang="en-US" sz="3300" dirty="0"/>
          </a:p>
          <a:p>
            <a:pPr lvl="1" eaLnBrk="1" hangingPunct="1">
              <a:spcBef>
                <a:spcPts val="1200"/>
              </a:spcBef>
            </a:pPr>
            <a:r>
              <a:rPr lang="en-US" sz="3300" dirty="0" smtClean="0"/>
              <a:t>The schedule shown on the next slide is subject to (minor) adjustment </a:t>
            </a:r>
            <a:endParaRPr lang="en-US" sz="3600" dirty="0" smtClean="0"/>
          </a:p>
          <a:p>
            <a:pPr eaLnBrk="1" hangingPunct="1">
              <a:spcBef>
                <a:spcPts val="1200"/>
              </a:spcBef>
            </a:pPr>
            <a:endParaRPr lang="en-US" sz="3600" dirty="0" smtClean="0"/>
          </a:p>
          <a:p>
            <a:pPr marL="274638" lvl="1" indent="0" eaLnBrk="1" hangingPunct="1">
              <a:spcBef>
                <a:spcPts val="1200"/>
              </a:spcBef>
              <a:buNone/>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smtClean="0"/>
              <a:t>SoonerHealth+ - Nov16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STATUS UPDATE </a:t>
            </a:r>
            <a:r>
              <a:rPr lang="en-US" sz="2800" i="1" dirty="0" smtClean="0"/>
              <a:t>cont’d</a:t>
            </a:r>
            <a:endParaRPr lang="en-US" sz="4000" dirty="0" smtClean="0"/>
          </a:p>
        </p:txBody>
      </p:sp>
    </p:spTree>
    <p:extLst>
      <p:ext uri="{BB962C8B-B14F-4D97-AF65-F5344CB8AC3E}">
        <p14:creationId xmlns:p14="http://schemas.microsoft.com/office/powerpoint/2010/main" val="2985258978"/>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Westat_basic">
  <a:themeElements>
    <a:clrScheme name="Westat_basic_12_4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stat_basic_12_4_07">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8697" tIns="44348" rIns="88697" bIns="4434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8697" tIns="44348" rIns="88697" bIns="4434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Westat_basic_12_4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stat_basic_12_4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stat_basic_12_4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stat_basic_12_4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stat_basic_12_4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stat_basic_12_4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stat_basic_12_4_0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stat_basic_12_4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stat_basic_12_4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stat_basic_12_4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stat_basic_12_4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stat_basic_12_4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A0F9C4-D336-4D49-B432-E601068F9995}">
  <ds:schemaRef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E54C991-FFCD-4300-9C62-9D2674D76ABD}">
  <ds:schemaRefs>
    <ds:schemaRef ds:uri="http://schemas.microsoft.com/sharepoint/v3/contenttype/forms"/>
  </ds:schemaRefs>
</ds:datastoreItem>
</file>

<file path=customXml/itemProps3.xml><?xml version="1.0" encoding="utf-8"?>
<ds:datastoreItem xmlns:ds="http://schemas.openxmlformats.org/officeDocument/2006/customXml" ds:itemID="{559C5B18-DF79-4DE8-AF17-06FA90D285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Origin</Template>
  <TotalTime>148329</TotalTime>
  <Words>2475</Words>
  <Application>Microsoft Office PowerPoint</Application>
  <PresentationFormat>On-screen Show (4:3)</PresentationFormat>
  <Paragraphs>335</Paragraphs>
  <Slides>27</Slides>
  <Notes>15</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Origin</vt:lpstr>
      <vt:lpstr>Westat_basic</vt:lpstr>
      <vt:lpstr>Office Theme</vt:lpstr>
      <vt:lpstr>SOONERHEALTH+ STAKEHOLDER MEETING</vt:lpstr>
      <vt:lpstr>   </vt:lpstr>
      <vt:lpstr>   </vt:lpstr>
      <vt:lpstr>   </vt:lpstr>
      <vt:lpstr>   </vt:lpstr>
      <vt:lpstr>   </vt:lpstr>
      <vt:lpstr>   </vt:lpstr>
      <vt:lpstr>   </vt:lpstr>
      <vt:lpstr>   </vt:lpstr>
      <vt:lpstr>   </vt:lpstr>
      <vt:lpstr>Aged, Blind, and Disabled Care Coordination (SoonerHealth+)  Year 1 Evaluation Report </vt:lpstr>
      <vt:lpstr>Evaluation Question 1</vt:lpstr>
      <vt:lpstr>Evaluation Question 2</vt:lpstr>
      <vt:lpstr>Stakeholder Meeting Attendees</vt:lpstr>
      <vt:lpstr>OHCA Values Stakeholder Input</vt:lpstr>
      <vt:lpstr>OHCA and Transparency</vt:lpstr>
      <vt:lpstr>Evaluation Question 3</vt:lpstr>
      <vt:lpstr>Evaluation Question 4</vt:lpstr>
      <vt:lpstr>Evaluation Question 5</vt:lpstr>
      <vt:lpstr>Evaluation Question 6</vt:lpstr>
      <vt:lpstr>Implementation Feasibility</vt:lpstr>
      <vt:lpstr>Evaluation Question 8</vt:lpstr>
      <vt:lpstr>Evaluation Question 9</vt:lpstr>
      <vt:lpstr> Conclusions</vt:lpstr>
      <vt:lpstr>Evaluation Contributors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EXCELLENCE INDEPENDENT EVALUATION</dc:title>
  <dc:creator>Andrew Cohen</dc:creator>
  <cp:lastModifiedBy>Rachel Martin</cp:lastModifiedBy>
  <cp:revision>1426</cp:revision>
  <cp:lastPrinted>2016-09-11T18:33:16Z</cp:lastPrinted>
  <dcterms:created xsi:type="dcterms:W3CDTF">2009-09-01T15:17:18Z</dcterms:created>
  <dcterms:modified xsi:type="dcterms:W3CDTF">2016-11-10T14:27:02Z</dcterms:modified>
</cp:coreProperties>
</file>