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20" r:id="rId4"/>
  </p:sldMasterIdLst>
  <p:notesMasterIdLst>
    <p:notesMasterId r:id="rId30"/>
  </p:notesMasterIdLst>
  <p:handoutMasterIdLst>
    <p:handoutMasterId r:id="rId31"/>
  </p:handoutMasterIdLst>
  <p:sldIdLst>
    <p:sldId id="256" r:id="rId5"/>
    <p:sldId id="822" r:id="rId6"/>
    <p:sldId id="867" r:id="rId7"/>
    <p:sldId id="817" r:id="rId8"/>
    <p:sldId id="847" r:id="rId9"/>
    <p:sldId id="851" r:id="rId10"/>
    <p:sldId id="848" r:id="rId11"/>
    <p:sldId id="849" r:id="rId12"/>
    <p:sldId id="850" r:id="rId13"/>
    <p:sldId id="852" r:id="rId14"/>
    <p:sldId id="830" r:id="rId15"/>
    <p:sldId id="854" r:id="rId16"/>
    <p:sldId id="855" r:id="rId17"/>
    <p:sldId id="863" r:id="rId18"/>
    <p:sldId id="857" r:id="rId19"/>
    <p:sldId id="856" r:id="rId20"/>
    <p:sldId id="858" r:id="rId21"/>
    <p:sldId id="859" r:id="rId22"/>
    <p:sldId id="864" r:id="rId23"/>
    <p:sldId id="862" r:id="rId24"/>
    <p:sldId id="865" r:id="rId25"/>
    <p:sldId id="860" r:id="rId26"/>
    <p:sldId id="866" r:id="rId27"/>
    <p:sldId id="846" r:id="rId28"/>
    <p:sldId id="845"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EBECF0"/>
    <a:srgbClr val="A47D00"/>
    <a:srgbClr val="003300"/>
    <a:srgbClr val="140A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24" autoAdjust="0"/>
    <p:restoredTop sz="97473" autoAdjust="0"/>
  </p:normalViewPr>
  <p:slideViewPr>
    <p:cSldViewPr>
      <p:cViewPr varScale="1">
        <p:scale>
          <a:sx n="103" d="100"/>
          <a:sy n="103" d="100"/>
        </p:scale>
        <p:origin x="-22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BD0788-15EB-47FA-A79E-34A97C202C6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8DDBEFD7-0E44-4BC2-AE4B-B6730ADEC34C}">
      <dgm:prSet phldrT="[Text]"/>
      <dgm:spPr/>
      <dgm:t>
        <a:bodyPr/>
        <a:lstStyle/>
        <a:p>
          <a:r>
            <a:rPr lang="en-US" dirty="0" smtClean="0"/>
            <a:t>Determine/ recertify eligibility</a:t>
          </a:r>
          <a:endParaRPr lang="en-US" dirty="0"/>
        </a:p>
      </dgm:t>
    </dgm:pt>
    <dgm:pt modelId="{AA01519D-CD87-46F8-AA34-90B1FD79D6BC}" type="parTrans" cxnId="{94B1566B-31A3-4F86-A8B3-62E5D18B94E8}">
      <dgm:prSet/>
      <dgm:spPr/>
      <dgm:t>
        <a:bodyPr/>
        <a:lstStyle/>
        <a:p>
          <a:endParaRPr lang="en-US"/>
        </a:p>
      </dgm:t>
    </dgm:pt>
    <dgm:pt modelId="{65D512E5-0D31-4613-9B25-BBB29A311389}" type="sibTrans" cxnId="{94B1566B-31A3-4F86-A8B3-62E5D18B94E8}">
      <dgm:prSet/>
      <dgm:spPr>
        <a:ln w="28575">
          <a:solidFill>
            <a:schemeClr val="accent1"/>
          </a:solidFill>
        </a:ln>
      </dgm:spPr>
      <dgm:t>
        <a:bodyPr/>
        <a:lstStyle/>
        <a:p>
          <a:endParaRPr lang="en-US"/>
        </a:p>
      </dgm:t>
    </dgm:pt>
    <dgm:pt modelId="{8DAAA156-09C8-4618-A843-6963B95DE85B}">
      <dgm:prSet phldrT="[Text]"/>
      <dgm:spPr/>
      <dgm:t>
        <a:bodyPr/>
        <a:lstStyle/>
        <a:p>
          <a:r>
            <a:rPr lang="en-US" dirty="0" smtClean="0"/>
            <a:t>Assess needs</a:t>
          </a:r>
          <a:endParaRPr lang="en-US" dirty="0"/>
        </a:p>
      </dgm:t>
    </dgm:pt>
    <dgm:pt modelId="{0D3EEB7A-720A-454E-913E-129A92B09C69}" type="parTrans" cxnId="{0741507E-F5CF-48F9-8296-9745D871622B}">
      <dgm:prSet/>
      <dgm:spPr/>
      <dgm:t>
        <a:bodyPr/>
        <a:lstStyle/>
        <a:p>
          <a:endParaRPr lang="en-US"/>
        </a:p>
      </dgm:t>
    </dgm:pt>
    <dgm:pt modelId="{EABD17F6-FC00-4C38-AD9C-530F3F86DEA4}" type="sibTrans" cxnId="{0741507E-F5CF-48F9-8296-9745D871622B}">
      <dgm:prSet/>
      <dgm:spPr>
        <a:ln w="28575">
          <a:solidFill>
            <a:schemeClr val="accent1"/>
          </a:solidFill>
        </a:ln>
      </dgm:spPr>
      <dgm:t>
        <a:bodyPr/>
        <a:lstStyle/>
        <a:p>
          <a:endParaRPr lang="en-US"/>
        </a:p>
      </dgm:t>
    </dgm:pt>
    <dgm:pt modelId="{137F6415-CE37-4163-85F6-2D93F9572C19}">
      <dgm:prSet phldrT="[Text]"/>
      <dgm:spPr/>
      <dgm:t>
        <a:bodyPr/>
        <a:lstStyle/>
        <a:p>
          <a:r>
            <a:rPr lang="en-US" dirty="0" smtClean="0"/>
            <a:t>Develop care plan</a:t>
          </a:r>
          <a:endParaRPr lang="en-US" dirty="0"/>
        </a:p>
      </dgm:t>
    </dgm:pt>
    <dgm:pt modelId="{572747E0-F61E-48F1-B33B-A73EFF765E0D}" type="parTrans" cxnId="{CCB68540-4184-4809-9DFF-7E6DEBC5F7A7}">
      <dgm:prSet/>
      <dgm:spPr/>
      <dgm:t>
        <a:bodyPr/>
        <a:lstStyle/>
        <a:p>
          <a:endParaRPr lang="en-US"/>
        </a:p>
      </dgm:t>
    </dgm:pt>
    <dgm:pt modelId="{607BD1F4-BD6C-4C68-991D-7A1167C8C5AE}" type="sibTrans" cxnId="{CCB68540-4184-4809-9DFF-7E6DEBC5F7A7}">
      <dgm:prSet/>
      <dgm:spPr>
        <a:ln w="28575">
          <a:solidFill>
            <a:schemeClr val="accent1"/>
          </a:solidFill>
        </a:ln>
      </dgm:spPr>
      <dgm:t>
        <a:bodyPr/>
        <a:lstStyle/>
        <a:p>
          <a:endParaRPr lang="en-US"/>
        </a:p>
      </dgm:t>
    </dgm:pt>
    <dgm:pt modelId="{B40887D1-A62F-42A0-AFBB-04A54B53BA63}">
      <dgm:prSet phldrT="[Text]"/>
      <dgm:spPr/>
      <dgm:t>
        <a:bodyPr/>
        <a:lstStyle/>
        <a:p>
          <a:r>
            <a:rPr lang="en-US" dirty="0" smtClean="0"/>
            <a:t>Coordinate services</a:t>
          </a:r>
          <a:endParaRPr lang="en-US" dirty="0"/>
        </a:p>
      </dgm:t>
    </dgm:pt>
    <dgm:pt modelId="{4C8939FE-5D44-4134-9ED0-B9602F7C9CEF}" type="parTrans" cxnId="{A925CC4D-3598-4637-8DF0-958955A0799B}">
      <dgm:prSet/>
      <dgm:spPr/>
      <dgm:t>
        <a:bodyPr/>
        <a:lstStyle/>
        <a:p>
          <a:endParaRPr lang="en-US"/>
        </a:p>
      </dgm:t>
    </dgm:pt>
    <dgm:pt modelId="{4A60CB4E-449A-4023-8947-F37345501768}" type="sibTrans" cxnId="{A925CC4D-3598-4637-8DF0-958955A0799B}">
      <dgm:prSet/>
      <dgm:spPr>
        <a:ln w="28575">
          <a:solidFill>
            <a:schemeClr val="accent1"/>
          </a:solidFill>
        </a:ln>
      </dgm:spPr>
      <dgm:t>
        <a:bodyPr/>
        <a:lstStyle/>
        <a:p>
          <a:endParaRPr lang="en-US"/>
        </a:p>
      </dgm:t>
    </dgm:pt>
    <dgm:pt modelId="{C2A5773C-D52A-491F-9537-08D0F0EE7654}">
      <dgm:prSet phldrT="[Text]"/>
      <dgm:spPr/>
      <dgm:t>
        <a:bodyPr/>
        <a:lstStyle/>
        <a:p>
          <a:r>
            <a:rPr lang="en-US" dirty="0" smtClean="0"/>
            <a:t>Monitor outcomes</a:t>
          </a:r>
          <a:endParaRPr lang="en-US" dirty="0"/>
        </a:p>
      </dgm:t>
    </dgm:pt>
    <dgm:pt modelId="{0E0A79EC-2F51-4C91-A4FF-CD1F3B2E8A70}" type="parTrans" cxnId="{1FCC3AAB-38D0-4288-9155-BAD57A21C5C0}">
      <dgm:prSet/>
      <dgm:spPr/>
      <dgm:t>
        <a:bodyPr/>
        <a:lstStyle/>
        <a:p>
          <a:endParaRPr lang="en-US"/>
        </a:p>
      </dgm:t>
    </dgm:pt>
    <dgm:pt modelId="{F69BF1D5-DE53-4994-B920-61BA0F73BA81}" type="sibTrans" cxnId="{1FCC3AAB-38D0-4288-9155-BAD57A21C5C0}">
      <dgm:prSet/>
      <dgm:spPr>
        <a:ln w="28575">
          <a:solidFill>
            <a:schemeClr val="accent1"/>
          </a:solidFill>
        </a:ln>
      </dgm:spPr>
      <dgm:t>
        <a:bodyPr/>
        <a:lstStyle/>
        <a:p>
          <a:endParaRPr lang="en-US"/>
        </a:p>
      </dgm:t>
    </dgm:pt>
    <dgm:pt modelId="{4F43902B-AD57-4D94-A465-207261E2095C}" type="pres">
      <dgm:prSet presAssocID="{B8BD0788-15EB-47FA-A79E-34A97C202C65}" presName="cycle" presStyleCnt="0">
        <dgm:presLayoutVars>
          <dgm:dir/>
          <dgm:resizeHandles val="exact"/>
        </dgm:presLayoutVars>
      </dgm:prSet>
      <dgm:spPr/>
      <dgm:t>
        <a:bodyPr/>
        <a:lstStyle/>
        <a:p>
          <a:endParaRPr lang="en-US"/>
        </a:p>
      </dgm:t>
    </dgm:pt>
    <dgm:pt modelId="{A60CD285-33F3-4328-9D58-7044655EAB80}" type="pres">
      <dgm:prSet presAssocID="{8DDBEFD7-0E44-4BC2-AE4B-B6730ADEC34C}" presName="node" presStyleLbl="node1" presStyleIdx="0" presStyleCnt="5">
        <dgm:presLayoutVars>
          <dgm:bulletEnabled val="1"/>
        </dgm:presLayoutVars>
      </dgm:prSet>
      <dgm:spPr/>
      <dgm:t>
        <a:bodyPr/>
        <a:lstStyle/>
        <a:p>
          <a:endParaRPr lang="en-US"/>
        </a:p>
      </dgm:t>
    </dgm:pt>
    <dgm:pt modelId="{8C4FD142-959D-4F9A-A16B-F3ECF42DF382}" type="pres">
      <dgm:prSet presAssocID="{8DDBEFD7-0E44-4BC2-AE4B-B6730ADEC34C}" presName="spNode" presStyleCnt="0"/>
      <dgm:spPr/>
    </dgm:pt>
    <dgm:pt modelId="{8B978A06-2E2A-479E-8BC7-391C24EEA043}" type="pres">
      <dgm:prSet presAssocID="{65D512E5-0D31-4613-9B25-BBB29A311389}" presName="sibTrans" presStyleLbl="sibTrans1D1" presStyleIdx="0" presStyleCnt="5"/>
      <dgm:spPr/>
      <dgm:t>
        <a:bodyPr/>
        <a:lstStyle/>
        <a:p>
          <a:endParaRPr lang="en-US"/>
        </a:p>
      </dgm:t>
    </dgm:pt>
    <dgm:pt modelId="{8AB721B3-E872-4D96-A5F9-38D630979C62}" type="pres">
      <dgm:prSet presAssocID="{8DAAA156-09C8-4618-A843-6963B95DE85B}" presName="node" presStyleLbl="node1" presStyleIdx="1" presStyleCnt="5">
        <dgm:presLayoutVars>
          <dgm:bulletEnabled val="1"/>
        </dgm:presLayoutVars>
      </dgm:prSet>
      <dgm:spPr/>
      <dgm:t>
        <a:bodyPr/>
        <a:lstStyle/>
        <a:p>
          <a:endParaRPr lang="en-US"/>
        </a:p>
      </dgm:t>
    </dgm:pt>
    <dgm:pt modelId="{4AA1C8DF-1CFB-4D34-948D-FD68212BD6F2}" type="pres">
      <dgm:prSet presAssocID="{8DAAA156-09C8-4618-A843-6963B95DE85B}" presName="spNode" presStyleCnt="0"/>
      <dgm:spPr/>
    </dgm:pt>
    <dgm:pt modelId="{4265C897-4C7F-4860-B8BC-E94D99D42AAC}" type="pres">
      <dgm:prSet presAssocID="{EABD17F6-FC00-4C38-AD9C-530F3F86DEA4}" presName="sibTrans" presStyleLbl="sibTrans1D1" presStyleIdx="1" presStyleCnt="5"/>
      <dgm:spPr/>
      <dgm:t>
        <a:bodyPr/>
        <a:lstStyle/>
        <a:p>
          <a:endParaRPr lang="en-US"/>
        </a:p>
      </dgm:t>
    </dgm:pt>
    <dgm:pt modelId="{D910C137-BAD5-45C5-9627-F24555FAE321}" type="pres">
      <dgm:prSet presAssocID="{137F6415-CE37-4163-85F6-2D93F9572C19}" presName="node" presStyleLbl="node1" presStyleIdx="2" presStyleCnt="5">
        <dgm:presLayoutVars>
          <dgm:bulletEnabled val="1"/>
        </dgm:presLayoutVars>
      </dgm:prSet>
      <dgm:spPr/>
      <dgm:t>
        <a:bodyPr/>
        <a:lstStyle/>
        <a:p>
          <a:endParaRPr lang="en-US"/>
        </a:p>
      </dgm:t>
    </dgm:pt>
    <dgm:pt modelId="{57878C97-F161-43E3-80A7-B4AEF2642D47}" type="pres">
      <dgm:prSet presAssocID="{137F6415-CE37-4163-85F6-2D93F9572C19}" presName="spNode" presStyleCnt="0"/>
      <dgm:spPr/>
    </dgm:pt>
    <dgm:pt modelId="{A9FCAF3A-45FC-41FF-9864-DCCE5BAA7022}" type="pres">
      <dgm:prSet presAssocID="{607BD1F4-BD6C-4C68-991D-7A1167C8C5AE}" presName="sibTrans" presStyleLbl="sibTrans1D1" presStyleIdx="2" presStyleCnt="5"/>
      <dgm:spPr/>
      <dgm:t>
        <a:bodyPr/>
        <a:lstStyle/>
        <a:p>
          <a:endParaRPr lang="en-US"/>
        </a:p>
      </dgm:t>
    </dgm:pt>
    <dgm:pt modelId="{EC2DB65C-5F6E-430C-BFF7-77CC7DE7C017}" type="pres">
      <dgm:prSet presAssocID="{B40887D1-A62F-42A0-AFBB-04A54B53BA63}" presName="node" presStyleLbl="node1" presStyleIdx="3" presStyleCnt="5">
        <dgm:presLayoutVars>
          <dgm:bulletEnabled val="1"/>
        </dgm:presLayoutVars>
      </dgm:prSet>
      <dgm:spPr/>
      <dgm:t>
        <a:bodyPr/>
        <a:lstStyle/>
        <a:p>
          <a:endParaRPr lang="en-US"/>
        </a:p>
      </dgm:t>
    </dgm:pt>
    <dgm:pt modelId="{8B4BC904-B6C1-492E-8E94-FF17EEB709B1}" type="pres">
      <dgm:prSet presAssocID="{B40887D1-A62F-42A0-AFBB-04A54B53BA63}" presName="spNode" presStyleCnt="0"/>
      <dgm:spPr/>
    </dgm:pt>
    <dgm:pt modelId="{F8DB51A4-3694-4E2F-87E3-01D1A45EC640}" type="pres">
      <dgm:prSet presAssocID="{4A60CB4E-449A-4023-8947-F37345501768}" presName="sibTrans" presStyleLbl="sibTrans1D1" presStyleIdx="3" presStyleCnt="5"/>
      <dgm:spPr/>
      <dgm:t>
        <a:bodyPr/>
        <a:lstStyle/>
        <a:p>
          <a:endParaRPr lang="en-US"/>
        </a:p>
      </dgm:t>
    </dgm:pt>
    <dgm:pt modelId="{52642EB5-67EF-457F-93F7-9F6B33B92812}" type="pres">
      <dgm:prSet presAssocID="{C2A5773C-D52A-491F-9537-08D0F0EE7654}" presName="node" presStyleLbl="node1" presStyleIdx="4" presStyleCnt="5">
        <dgm:presLayoutVars>
          <dgm:bulletEnabled val="1"/>
        </dgm:presLayoutVars>
      </dgm:prSet>
      <dgm:spPr/>
      <dgm:t>
        <a:bodyPr/>
        <a:lstStyle/>
        <a:p>
          <a:endParaRPr lang="en-US"/>
        </a:p>
      </dgm:t>
    </dgm:pt>
    <dgm:pt modelId="{7C33EEA2-68C9-47E7-9956-D26927B66DBC}" type="pres">
      <dgm:prSet presAssocID="{C2A5773C-D52A-491F-9537-08D0F0EE7654}" presName="spNode" presStyleCnt="0"/>
      <dgm:spPr/>
    </dgm:pt>
    <dgm:pt modelId="{85E47279-BA43-413D-AD8D-35BEC01CB93A}" type="pres">
      <dgm:prSet presAssocID="{F69BF1D5-DE53-4994-B920-61BA0F73BA81}" presName="sibTrans" presStyleLbl="sibTrans1D1" presStyleIdx="4" presStyleCnt="5"/>
      <dgm:spPr/>
      <dgm:t>
        <a:bodyPr/>
        <a:lstStyle/>
        <a:p>
          <a:endParaRPr lang="en-US"/>
        </a:p>
      </dgm:t>
    </dgm:pt>
  </dgm:ptLst>
  <dgm:cxnLst>
    <dgm:cxn modelId="{E2782010-8DF4-4DA1-9068-8251A796BE84}" type="presOf" srcId="{8DAAA156-09C8-4618-A843-6963B95DE85B}" destId="{8AB721B3-E872-4D96-A5F9-38D630979C62}" srcOrd="0" destOrd="0" presId="urn:microsoft.com/office/officeart/2005/8/layout/cycle5"/>
    <dgm:cxn modelId="{4879C032-C98D-42E0-A445-3C659D5B872A}" type="presOf" srcId="{F69BF1D5-DE53-4994-B920-61BA0F73BA81}" destId="{85E47279-BA43-413D-AD8D-35BEC01CB93A}" srcOrd="0" destOrd="0" presId="urn:microsoft.com/office/officeart/2005/8/layout/cycle5"/>
    <dgm:cxn modelId="{56C9F62B-1EB6-4772-90E0-AC7F809059E6}" type="presOf" srcId="{B40887D1-A62F-42A0-AFBB-04A54B53BA63}" destId="{EC2DB65C-5F6E-430C-BFF7-77CC7DE7C017}" srcOrd="0" destOrd="0" presId="urn:microsoft.com/office/officeart/2005/8/layout/cycle5"/>
    <dgm:cxn modelId="{CCB68540-4184-4809-9DFF-7E6DEBC5F7A7}" srcId="{B8BD0788-15EB-47FA-A79E-34A97C202C65}" destId="{137F6415-CE37-4163-85F6-2D93F9572C19}" srcOrd="2" destOrd="0" parTransId="{572747E0-F61E-48F1-B33B-A73EFF765E0D}" sibTransId="{607BD1F4-BD6C-4C68-991D-7A1167C8C5AE}"/>
    <dgm:cxn modelId="{A925CC4D-3598-4637-8DF0-958955A0799B}" srcId="{B8BD0788-15EB-47FA-A79E-34A97C202C65}" destId="{B40887D1-A62F-42A0-AFBB-04A54B53BA63}" srcOrd="3" destOrd="0" parTransId="{4C8939FE-5D44-4134-9ED0-B9602F7C9CEF}" sibTransId="{4A60CB4E-449A-4023-8947-F37345501768}"/>
    <dgm:cxn modelId="{94B1566B-31A3-4F86-A8B3-62E5D18B94E8}" srcId="{B8BD0788-15EB-47FA-A79E-34A97C202C65}" destId="{8DDBEFD7-0E44-4BC2-AE4B-B6730ADEC34C}" srcOrd="0" destOrd="0" parTransId="{AA01519D-CD87-46F8-AA34-90B1FD79D6BC}" sibTransId="{65D512E5-0D31-4613-9B25-BBB29A311389}"/>
    <dgm:cxn modelId="{10F0A1F0-84D9-4B15-B6DB-DF74E44E2D17}" type="presOf" srcId="{EABD17F6-FC00-4C38-AD9C-530F3F86DEA4}" destId="{4265C897-4C7F-4860-B8BC-E94D99D42AAC}" srcOrd="0" destOrd="0" presId="urn:microsoft.com/office/officeart/2005/8/layout/cycle5"/>
    <dgm:cxn modelId="{5439D7A3-BE51-423F-8CC5-4730B5E7B952}" type="presOf" srcId="{8DDBEFD7-0E44-4BC2-AE4B-B6730ADEC34C}" destId="{A60CD285-33F3-4328-9D58-7044655EAB80}" srcOrd="0" destOrd="0" presId="urn:microsoft.com/office/officeart/2005/8/layout/cycle5"/>
    <dgm:cxn modelId="{1FCC3AAB-38D0-4288-9155-BAD57A21C5C0}" srcId="{B8BD0788-15EB-47FA-A79E-34A97C202C65}" destId="{C2A5773C-D52A-491F-9537-08D0F0EE7654}" srcOrd="4" destOrd="0" parTransId="{0E0A79EC-2F51-4C91-A4FF-CD1F3B2E8A70}" sibTransId="{F69BF1D5-DE53-4994-B920-61BA0F73BA81}"/>
    <dgm:cxn modelId="{B6F5383B-946B-4992-BBA4-779FD06EA65F}" type="presOf" srcId="{65D512E5-0D31-4613-9B25-BBB29A311389}" destId="{8B978A06-2E2A-479E-8BC7-391C24EEA043}" srcOrd="0" destOrd="0" presId="urn:microsoft.com/office/officeart/2005/8/layout/cycle5"/>
    <dgm:cxn modelId="{A326FE0D-6285-4409-9123-D18EE2A54D22}" type="presOf" srcId="{607BD1F4-BD6C-4C68-991D-7A1167C8C5AE}" destId="{A9FCAF3A-45FC-41FF-9864-DCCE5BAA7022}" srcOrd="0" destOrd="0" presId="urn:microsoft.com/office/officeart/2005/8/layout/cycle5"/>
    <dgm:cxn modelId="{4CE4DF83-7BEC-4CAE-8158-D7A25393F112}" type="presOf" srcId="{B8BD0788-15EB-47FA-A79E-34A97C202C65}" destId="{4F43902B-AD57-4D94-A465-207261E2095C}" srcOrd="0" destOrd="0" presId="urn:microsoft.com/office/officeart/2005/8/layout/cycle5"/>
    <dgm:cxn modelId="{8AB1493D-F12D-4944-9A88-7B4ACB4154EA}" type="presOf" srcId="{C2A5773C-D52A-491F-9537-08D0F0EE7654}" destId="{52642EB5-67EF-457F-93F7-9F6B33B92812}" srcOrd="0" destOrd="0" presId="urn:microsoft.com/office/officeart/2005/8/layout/cycle5"/>
    <dgm:cxn modelId="{D7AE81F3-965B-490A-95DF-337F15AAFB29}" type="presOf" srcId="{4A60CB4E-449A-4023-8947-F37345501768}" destId="{F8DB51A4-3694-4E2F-87E3-01D1A45EC640}" srcOrd="0" destOrd="0" presId="urn:microsoft.com/office/officeart/2005/8/layout/cycle5"/>
    <dgm:cxn modelId="{626611BE-F7A3-49B0-A0BA-F87E47808722}" type="presOf" srcId="{137F6415-CE37-4163-85F6-2D93F9572C19}" destId="{D910C137-BAD5-45C5-9627-F24555FAE321}" srcOrd="0" destOrd="0" presId="urn:microsoft.com/office/officeart/2005/8/layout/cycle5"/>
    <dgm:cxn modelId="{0741507E-F5CF-48F9-8296-9745D871622B}" srcId="{B8BD0788-15EB-47FA-A79E-34A97C202C65}" destId="{8DAAA156-09C8-4618-A843-6963B95DE85B}" srcOrd="1" destOrd="0" parTransId="{0D3EEB7A-720A-454E-913E-129A92B09C69}" sibTransId="{EABD17F6-FC00-4C38-AD9C-530F3F86DEA4}"/>
    <dgm:cxn modelId="{E74D0ACF-8F1E-4D5F-9DF5-8491C06D529A}" type="presParOf" srcId="{4F43902B-AD57-4D94-A465-207261E2095C}" destId="{A60CD285-33F3-4328-9D58-7044655EAB80}" srcOrd="0" destOrd="0" presId="urn:microsoft.com/office/officeart/2005/8/layout/cycle5"/>
    <dgm:cxn modelId="{9D296857-EC49-4842-857E-4819DC4026EB}" type="presParOf" srcId="{4F43902B-AD57-4D94-A465-207261E2095C}" destId="{8C4FD142-959D-4F9A-A16B-F3ECF42DF382}" srcOrd="1" destOrd="0" presId="urn:microsoft.com/office/officeart/2005/8/layout/cycle5"/>
    <dgm:cxn modelId="{2EF1F14F-E78A-43C4-8856-279F7AC0F488}" type="presParOf" srcId="{4F43902B-AD57-4D94-A465-207261E2095C}" destId="{8B978A06-2E2A-479E-8BC7-391C24EEA043}" srcOrd="2" destOrd="0" presId="urn:microsoft.com/office/officeart/2005/8/layout/cycle5"/>
    <dgm:cxn modelId="{0D20D796-C675-4A65-90D2-34948091A1B5}" type="presParOf" srcId="{4F43902B-AD57-4D94-A465-207261E2095C}" destId="{8AB721B3-E872-4D96-A5F9-38D630979C62}" srcOrd="3" destOrd="0" presId="urn:microsoft.com/office/officeart/2005/8/layout/cycle5"/>
    <dgm:cxn modelId="{CBD5D6FB-5F90-46FD-B3AC-24503760BE8A}" type="presParOf" srcId="{4F43902B-AD57-4D94-A465-207261E2095C}" destId="{4AA1C8DF-1CFB-4D34-948D-FD68212BD6F2}" srcOrd="4" destOrd="0" presId="urn:microsoft.com/office/officeart/2005/8/layout/cycle5"/>
    <dgm:cxn modelId="{6F36A482-EC46-4342-BE6B-1E9AF1A5706D}" type="presParOf" srcId="{4F43902B-AD57-4D94-A465-207261E2095C}" destId="{4265C897-4C7F-4860-B8BC-E94D99D42AAC}" srcOrd="5" destOrd="0" presId="urn:microsoft.com/office/officeart/2005/8/layout/cycle5"/>
    <dgm:cxn modelId="{E6A5F206-1CDD-4F3A-A615-CE2D3B437C18}" type="presParOf" srcId="{4F43902B-AD57-4D94-A465-207261E2095C}" destId="{D910C137-BAD5-45C5-9627-F24555FAE321}" srcOrd="6" destOrd="0" presId="urn:microsoft.com/office/officeart/2005/8/layout/cycle5"/>
    <dgm:cxn modelId="{0BB8B3A7-17FD-4106-BA98-C2766F72F5FB}" type="presParOf" srcId="{4F43902B-AD57-4D94-A465-207261E2095C}" destId="{57878C97-F161-43E3-80A7-B4AEF2642D47}" srcOrd="7" destOrd="0" presId="urn:microsoft.com/office/officeart/2005/8/layout/cycle5"/>
    <dgm:cxn modelId="{3F26E72F-A6DC-4F56-84DB-CFF6883BE593}" type="presParOf" srcId="{4F43902B-AD57-4D94-A465-207261E2095C}" destId="{A9FCAF3A-45FC-41FF-9864-DCCE5BAA7022}" srcOrd="8" destOrd="0" presId="urn:microsoft.com/office/officeart/2005/8/layout/cycle5"/>
    <dgm:cxn modelId="{305906BC-1A74-4E45-A3CE-D5DE8F7377AA}" type="presParOf" srcId="{4F43902B-AD57-4D94-A465-207261E2095C}" destId="{EC2DB65C-5F6E-430C-BFF7-77CC7DE7C017}" srcOrd="9" destOrd="0" presId="urn:microsoft.com/office/officeart/2005/8/layout/cycle5"/>
    <dgm:cxn modelId="{3CBB3F35-1314-4092-80FE-2AC0F8642275}" type="presParOf" srcId="{4F43902B-AD57-4D94-A465-207261E2095C}" destId="{8B4BC904-B6C1-492E-8E94-FF17EEB709B1}" srcOrd="10" destOrd="0" presId="urn:microsoft.com/office/officeart/2005/8/layout/cycle5"/>
    <dgm:cxn modelId="{7C5785C2-EFBE-4A99-AD84-164CE14A7BDF}" type="presParOf" srcId="{4F43902B-AD57-4D94-A465-207261E2095C}" destId="{F8DB51A4-3694-4E2F-87E3-01D1A45EC640}" srcOrd="11" destOrd="0" presId="urn:microsoft.com/office/officeart/2005/8/layout/cycle5"/>
    <dgm:cxn modelId="{4108F86F-ED05-4529-86DE-28447653A351}" type="presParOf" srcId="{4F43902B-AD57-4D94-A465-207261E2095C}" destId="{52642EB5-67EF-457F-93F7-9F6B33B92812}" srcOrd="12" destOrd="0" presId="urn:microsoft.com/office/officeart/2005/8/layout/cycle5"/>
    <dgm:cxn modelId="{7F937704-AF64-460C-8E91-77956EB3869D}" type="presParOf" srcId="{4F43902B-AD57-4D94-A465-207261E2095C}" destId="{7C33EEA2-68C9-47E7-9956-D26927B66DBC}" srcOrd="13" destOrd="0" presId="urn:microsoft.com/office/officeart/2005/8/layout/cycle5"/>
    <dgm:cxn modelId="{FB218E6B-6150-41DC-912D-DEB0C64BB1A7}" type="presParOf" srcId="{4F43902B-AD57-4D94-A465-207261E2095C}" destId="{85E47279-BA43-413D-AD8D-35BEC01CB93A}" srcOrd="14" destOrd="0" presId="urn:microsoft.com/office/officeart/2005/8/layout/cycle5"/>
  </dgm:cxnLst>
  <dgm:bg/>
  <dgm:whole>
    <a:ln w="28575"/>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defRPr sz="1200"/>
            </a:lvl1pPr>
          </a:lstStyle>
          <a:p>
            <a:pPr>
              <a:defRPr/>
            </a:pPr>
            <a:endParaRPr lang="en-US" dirty="0"/>
          </a:p>
        </p:txBody>
      </p:sp>
      <p:sp>
        <p:nvSpPr>
          <p:cNvPr id="57347"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lgn="r">
              <a:defRPr sz="1200"/>
            </a:lvl1pPr>
          </a:lstStyle>
          <a:p>
            <a:pPr>
              <a:defRPr/>
            </a:pPr>
            <a:fld id="{CAA3A972-65E3-4A74-A472-E4483691425E}" type="datetimeFigureOut">
              <a:rPr lang="en-US"/>
              <a:pPr>
                <a:defRPr/>
              </a:pPr>
              <a:t>7/29/2016</a:t>
            </a:fld>
            <a:endParaRPr lang="en-US" dirty="0"/>
          </a:p>
        </p:txBody>
      </p:sp>
      <p:sp>
        <p:nvSpPr>
          <p:cNvPr id="57348"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defRPr sz="1200"/>
            </a:lvl1pPr>
          </a:lstStyle>
          <a:p>
            <a:pPr>
              <a:defRPr/>
            </a:pPr>
            <a:r>
              <a:rPr lang="en-US" dirty="0"/>
              <a:t>The Pacific Health Policy Group</a:t>
            </a:r>
          </a:p>
        </p:txBody>
      </p:sp>
      <p:sp>
        <p:nvSpPr>
          <p:cNvPr id="5734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lgn="r">
              <a:defRPr sz="1200"/>
            </a:lvl1pPr>
          </a:lstStyle>
          <a:p>
            <a:pPr>
              <a:defRPr/>
            </a:pPr>
            <a:fld id="{868C5052-8D19-414B-BC4B-1521496499CB}" type="slidenum">
              <a:rPr lang="en-US"/>
              <a:pPr>
                <a:defRPr/>
              </a:pPr>
              <a:t>‹#›</a:t>
            </a:fld>
            <a:endParaRPr lang="en-US" dirty="0"/>
          </a:p>
        </p:txBody>
      </p:sp>
    </p:spTree>
    <p:extLst>
      <p:ext uri="{BB962C8B-B14F-4D97-AF65-F5344CB8AC3E}">
        <p14:creationId xmlns:p14="http://schemas.microsoft.com/office/powerpoint/2010/main" val="1612891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defRPr sz="1200">
                <a:latin typeface="Gill Sans MT" pitchFamily="34" charset="0"/>
              </a:defRPr>
            </a:lvl1pPr>
          </a:lstStyle>
          <a:p>
            <a:pPr>
              <a:defRPr/>
            </a:pPr>
            <a:endParaRPr lang="en-US" dirty="0"/>
          </a:p>
        </p:txBody>
      </p:sp>
      <p:sp>
        <p:nvSpPr>
          <p:cNvPr id="3584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lvl1pPr algn="r">
              <a:defRPr sz="1200">
                <a:latin typeface="Gill Sans MT" pitchFamily="34" charset="0"/>
              </a:defRPr>
            </a:lvl1pPr>
          </a:lstStyle>
          <a:p>
            <a:pPr>
              <a:defRPr/>
            </a:pPr>
            <a:fld id="{2C42E3B2-3B3A-4174-AAAF-EEF96607B626}" type="datetimeFigureOut">
              <a:rPr lang="en-US"/>
              <a:pPr>
                <a:defRPr/>
              </a:pPr>
              <a:t>7/29/2016</a:t>
            </a:fld>
            <a:endParaRPr lang="en-US" dirty="0"/>
          </a:p>
        </p:txBody>
      </p:sp>
      <p:sp>
        <p:nvSpPr>
          <p:cNvPr id="14340"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4" tIns="46586" rIns="93174"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defRPr sz="1200">
                <a:latin typeface="Gill Sans MT" pitchFamily="34" charset="0"/>
              </a:defRPr>
            </a:lvl1pPr>
          </a:lstStyle>
          <a:p>
            <a:pPr>
              <a:defRPr/>
            </a:pPr>
            <a:r>
              <a:rPr lang="en-US" dirty="0"/>
              <a:t>The Pacific Health Policy Group</a:t>
            </a:r>
          </a:p>
        </p:txBody>
      </p:sp>
      <p:sp>
        <p:nvSpPr>
          <p:cNvPr id="3584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4" tIns="46586" rIns="93174" bIns="46586" numCol="1" anchor="b" anchorCtr="0" compatLnSpc="1">
            <a:prstTxWarp prst="textNoShape">
              <a:avLst/>
            </a:prstTxWarp>
          </a:bodyPr>
          <a:lstStyle>
            <a:lvl1pPr algn="r">
              <a:defRPr sz="1200">
                <a:latin typeface="Gill Sans MT" pitchFamily="34" charset="0"/>
              </a:defRPr>
            </a:lvl1pPr>
          </a:lstStyle>
          <a:p>
            <a:pPr>
              <a:defRPr/>
            </a:pPr>
            <a:fld id="{4A2FAB32-CA67-4DC1-AA8A-784A9B9B8128}" type="slidenum">
              <a:rPr lang="en-US"/>
              <a:pPr>
                <a:defRPr/>
              </a:pPr>
              <a:t>‹#›</a:t>
            </a:fld>
            <a:endParaRPr lang="en-US" dirty="0"/>
          </a:p>
        </p:txBody>
      </p:sp>
    </p:spTree>
    <p:extLst>
      <p:ext uri="{BB962C8B-B14F-4D97-AF65-F5344CB8AC3E}">
        <p14:creationId xmlns:p14="http://schemas.microsoft.com/office/powerpoint/2010/main" val="426895823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0480A468-7FE2-45F7-94C6-44F72FC190E4}" type="datetime1">
              <a:rPr lang="en-US"/>
              <a:pPr>
                <a:defRPr/>
              </a:pPr>
              <a:t>7/29/2016</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a:lstStyle>
            <a:lvl1pPr>
              <a:defRPr/>
            </a:lvl1pPr>
          </a:lstStyle>
          <a:p>
            <a:pPr>
              <a:defRPr/>
            </a:pPr>
            <a:fld id="{BA51D34A-E1D2-48D1-AA08-1463E9094A67}" type="slidenum">
              <a:rPr lang="en-US"/>
              <a:pPr>
                <a:defRPr/>
              </a:pPr>
              <a:t>‹#›</a:t>
            </a:fld>
            <a:r>
              <a:rPr lang="en-US" dirty="0">
                <a:solidFill>
                  <a:srgbClr val="140A90"/>
                </a:solidFill>
              </a:rPr>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0CF19333-931F-4DE1-8A5D-AFB73F827841}" type="datetime1">
              <a:rPr lang="en-US"/>
              <a:pPr>
                <a:defRPr/>
              </a:pPr>
              <a:t>7/29/2016</a:t>
            </a:fld>
            <a:endParaRPr lang="en-US" dirty="0"/>
          </a:p>
        </p:txBody>
      </p:sp>
      <p:sp>
        <p:nvSpPr>
          <p:cNvPr id="8" name="Footer Placeholder 4"/>
          <p:cNvSpPr>
            <a:spLocks noGrp="1"/>
          </p:cNvSpPr>
          <p:nvPr>
            <p:ph type="ftr" sz="quarter" idx="11"/>
          </p:nvPr>
        </p:nvSpPr>
        <p:spPr>
          <a:xfrm>
            <a:off x="2898775" y="6356350"/>
            <a:ext cx="3505200" cy="365125"/>
          </a:xfrm>
        </p:spPr>
        <p:txBody>
          <a:bodyPr/>
          <a:lstStyle>
            <a:lvl1pPr algn="r">
              <a:defRPr>
                <a:solidFill>
                  <a:schemeClr val="tx2"/>
                </a:solidFill>
                <a:latin typeface="Gill Sans MT" pitchFamily="34" charset="0"/>
              </a:defRPr>
            </a:lvl1pPr>
          </a:lstStyle>
          <a:p>
            <a:pPr>
              <a:defRPr/>
            </a:pPr>
            <a:r>
              <a:rPr lang="en-US" dirty="0"/>
              <a:t>The Pacific Health Policy GroupTHE PACIFIC HEALTH POLICY GROUP</a:t>
            </a:r>
          </a:p>
        </p:txBody>
      </p:sp>
      <p:sp>
        <p:nvSpPr>
          <p:cNvPr id="9" name="Slide Number Placeholder 5"/>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13AFFF9B-C856-4E1E-86E8-B49141AAF55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22"/>
          <p:cNvSpPr>
            <a:spLocks noGrp="1"/>
          </p:cNvSpPr>
          <p:nvPr>
            <p:ph type="sldNum" sz="quarter" idx="10"/>
          </p:nvPr>
        </p:nvSpPr>
        <p:spPr/>
        <p:txBody>
          <a:bodyPr/>
          <a:lstStyle>
            <a:lvl1pPr>
              <a:defRPr/>
            </a:lvl1pPr>
          </a:lstStyle>
          <a:p>
            <a:pPr>
              <a:defRPr/>
            </a:pPr>
            <a:fld id="{13205DD4-CEA1-4F61-9DF9-E223FA47D308}" type="slidenum">
              <a:rPr lang="en-US"/>
              <a:pPr>
                <a:defRPr/>
              </a:pPr>
              <a:t>‹#›</a:t>
            </a:fld>
            <a:r>
              <a:rPr lang="en-US" dirty="0">
                <a:solidFill>
                  <a:srgbClr val="140A90"/>
                </a:solidFill>
              </a:rPr>
              <a:t> </a:t>
            </a:r>
          </a:p>
        </p:txBody>
      </p:sp>
      <p:sp>
        <p:nvSpPr>
          <p:cNvPr id="3"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22"/>
          <p:cNvSpPr>
            <a:spLocks noGrp="1"/>
          </p:cNvSpPr>
          <p:nvPr>
            <p:ph type="sldNum" sz="quarter" idx="10"/>
          </p:nvPr>
        </p:nvSpPr>
        <p:spPr/>
        <p:txBody>
          <a:bodyPr/>
          <a:lstStyle>
            <a:lvl1pPr>
              <a:defRPr/>
            </a:lvl1pPr>
          </a:lstStyle>
          <a:p>
            <a:pPr>
              <a:defRPr/>
            </a:pPr>
            <a:fld id="{B1EA4F1D-3563-4B7B-992B-A3A0E6539FBD}" type="slidenum">
              <a:rPr lang="en-US"/>
              <a:pPr>
                <a:defRPr/>
              </a:pPr>
              <a:t>‹#›</a:t>
            </a:fld>
            <a:r>
              <a:rPr lang="en-US" dirty="0">
                <a:solidFill>
                  <a:srgbClr val="140A90"/>
                </a:solidFill>
              </a:rPr>
              <a:t> </a:t>
            </a:r>
          </a:p>
        </p:txBody>
      </p:sp>
      <p:sp>
        <p:nvSpPr>
          <p:cNvPr id="5"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AB65CD52-1DF5-4D82-861C-82EC34EBEA2C}" type="datetime1">
              <a:rPr lang="en-US"/>
              <a:pPr>
                <a:defRPr/>
              </a:pPr>
              <a:t>7/29/2016</a:t>
            </a:fld>
            <a:endParaRPr lang="en-US" dirty="0"/>
          </a:p>
        </p:txBody>
      </p:sp>
      <p:sp>
        <p:nvSpPr>
          <p:cNvPr id="7" name="Footer Placeholder 4"/>
          <p:cNvSpPr>
            <a:spLocks noGrp="1"/>
          </p:cNvSpPr>
          <p:nvPr>
            <p:ph type="ftr" sz="quarter" idx="11"/>
          </p:nvPr>
        </p:nvSpPr>
        <p:spPr>
          <a:xfrm>
            <a:off x="2898775" y="6354763"/>
            <a:ext cx="3475038" cy="366712"/>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8" name="Slide Number Placeholder 5"/>
          <p:cNvSpPr>
            <a:spLocks noGrp="1"/>
          </p:cNvSpPr>
          <p:nvPr>
            <p:ph type="sldNum" sz="quarter" idx="12"/>
          </p:nvPr>
        </p:nvSpPr>
        <p:spPr>
          <a:xfrm>
            <a:off x="1069975" y="6354763"/>
            <a:ext cx="1520825" cy="366712"/>
          </a:xfrm>
        </p:spPr>
        <p:txBody>
          <a:bodyPr/>
          <a:lstStyle>
            <a:lvl1pPr fontAlgn="auto">
              <a:spcBef>
                <a:spcPts val="0"/>
              </a:spcBef>
              <a:spcAft>
                <a:spcPts val="0"/>
              </a:spcAft>
              <a:defRPr sz="1400" b="0">
                <a:solidFill>
                  <a:schemeClr val="tx2"/>
                </a:solidFill>
                <a:latin typeface="+mn-lt"/>
              </a:defRPr>
            </a:lvl1pPr>
          </a:lstStyle>
          <a:p>
            <a:pPr>
              <a:defRPr/>
            </a:pPr>
            <a:fld id="{8B66258F-01B8-4403-BBF9-D9C85CB1B9F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22"/>
          <p:cNvSpPr>
            <a:spLocks noGrp="1"/>
          </p:cNvSpPr>
          <p:nvPr>
            <p:ph type="sldNum" sz="quarter" idx="10"/>
          </p:nvPr>
        </p:nvSpPr>
        <p:spPr/>
        <p:txBody>
          <a:bodyPr/>
          <a:lstStyle>
            <a:lvl1pPr>
              <a:defRPr/>
            </a:lvl1pPr>
          </a:lstStyle>
          <a:p>
            <a:pPr>
              <a:defRPr/>
            </a:pPr>
            <a:fld id="{18015D7C-EA1B-4B0A-B212-4840E47A92E2}" type="slidenum">
              <a:rPr lang="en-US"/>
              <a:pPr>
                <a:defRPr/>
              </a:pPr>
              <a:t>‹#›</a:t>
            </a:fld>
            <a:r>
              <a:rPr lang="en-US" dirty="0">
                <a:solidFill>
                  <a:srgbClr val="140A90"/>
                </a:solidFill>
              </a:rPr>
              <a:t> </a:t>
            </a:r>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22"/>
          <p:cNvSpPr>
            <a:spLocks noGrp="1"/>
          </p:cNvSpPr>
          <p:nvPr>
            <p:ph type="sldNum" sz="quarter" idx="10"/>
          </p:nvPr>
        </p:nvSpPr>
        <p:spPr/>
        <p:txBody>
          <a:bodyPr/>
          <a:lstStyle>
            <a:lvl1pPr>
              <a:defRPr/>
            </a:lvl1pPr>
          </a:lstStyle>
          <a:p>
            <a:pPr>
              <a:defRPr/>
            </a:pPr>
            <a:fld id="{54DA8414-7865-4DAB-9426-2D8C64604111}" type="slidenum">
              <a:rPr lang="en-US"/>
              <a:pPr>
                <a:defRPr/>
              </a:pPr>
              <a:t>‹#›</a:t>
            </a:fld>
            <a:r>
              <a:rPr lang="en-US" dirty="0">
                <a:solidFill>
                  <a:srgbClr val="140A90"/>
                </a:solidFill>
              </a:rPr>
              <a:t> </a:t>
            </a:r>
          </a:p>
        </p:txBody>
      </p:sp>
      <p:sp>
        <p:nvSpPr>
          <p:cNvPr id="8" name="Rectangle 10"/>
          <p:cNvSpPr>
            <a:spLocks noGrp="1" noChangeArrowheads="1"/>
          </p:cNvSpPr>
          <p:nvPr>
            <p:ph type="ftr" sz="quarter" idx="11"/>
          </p:nvPr>
        </p:nvSpPr>
        <p:spPr>
          <a:ln/>
        </p:spPr>
        <p:txBody>
          <a:bodyPr/>
          <a:lstStyle>
            <a:lvl1pPr>
              <a:defRPr/>
            </a:lvl1pPr>
          </a:lstStyle>
          <a:p>
            <a:pPr>
              <a:defRPr/>
            </a:pPr>
            <a:r>
              <a:rPr lang="en-US" dirty="0" smtClean="0"/>
              <a:t>SoonerCare CCU Evaluation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716810C3-CCA7-4636-9E6E-ED5AEAB87FF0}" type="datetime1">
              <a:rPr lang="en-US"/>
              <a:pPr>
                <a:defRPr/>
              </a:pPr>
              <a:t>7/29/2016</a:t>
            </a:fld>
            <a:endParaRPr lang="en-US" dirty="0"/>
          </a:p>
        </p:txBody>
      </p:sp>
      <p:sp>
        <p:nvSpPr>
          <p:cNvPr id="5" name="Footer Placeholder 3"/>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6" name="Slide Number Placeholder 4"/>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F106B0B9-B165-473A-A15E-8B7D1E9E53F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1"/>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06F57A01-CF96-401E-9D0A-ACB0B0FE4C48}" type="datetime1">
              <a:rPr lang="en-US"/>
              <a:pPr>
                <a:defRPr/>
              </a:pPr>
              <a:t>7/29/2016</a:t>
            </a:fld>
            <a:endParaRPr lang="en-US" dirty="0"/>
          </a:p>
        </p:txBody>
      </p:sp>
      <p:sp>
        <p:nvSpPr>
          <p:cNvPr id="5" name="Footer Placeholder 2"/>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6" name="Slide Number Placeholder 3"/>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94EC7845-0514-4F9D-9EFF-1F716504052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CAA73E8E-A96B-4407-B68D-FB52633C9650}" type="datetime1">
              <a:rPr lang="en-US"/>
              <a:pPr>
                <a:defRPr/>
              </a:pPr>
              <a:t>7/29/2016</a:t>
            </a:fld>
            <a:endParaRPr lang="en-US" dirty="0"/>
          </a:p>
        </p:txBody>
      </p:sp>
      <p:sp>
        <p:nvSpPr>
          <p:cNvPr id="9" name="Footer Placeholder 5"/>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10" name="Slide Number Placeholder 6"/>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16753B01-EE25-482E-BF6D-565245AA234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solidFill>
                  <a:schemeClr val="tx2"/>
                </a:solidFill>
                <a:latin typeface="+mn-lt"/>
              </a:defRPr>
            </a:lvl1pPr>
          </a:lstStyle>
          <a:p>
            <a:pPr>
              <a:defRPr/>
            </a:pPr>
            <a:fld id="{FD636155-2114-4FCE-82AA-A298DDAD88BC}" type="datetime1">
              <a:rPr lang="en-US"/>
              <a:pPr>
                <a:defRPr/>
              </a:pPr>
              <a:t>7/29/2016</a:t>
            </a:fld>
            <a:endParaRPr lang="en-US" dirty="0"/>
          </a:p>
        </p:txBody>
      </p:sp>
      <p:sp>
        <p:nvSpPr>
          <p:cNvPr id="9" name="Footer Placeholder 5"/>
          <p:cNvSpPr>
            <a:spLocks noGrp="1"/>
          </p:cNvSpPr>
          <p:nvPr>
            <p:ph type="ftr" sz="quarter" idx="11"/>
          </p:nvPr>
        </p:nvSpPr>
        <p:spPr>
          <a:xfrm>
            <a:off x="2898775" y="6356350"/>
            <a:ext cx="3505200" cy="365125"/>
          </a:xfrm>
        </p:spPr>
        <p:txBody>
          <a:bodyPr/>
          <a:lstStyle>
            <a:lvl1pPr algn="r">
              <a:defRPr dirty="0">
                <a:solidFill>
                  <a:schemeClr val="tx2"/>
                </a:solidFill>
                <a:latin typeface="Gill Sans MT" pitchFamily="34" charset="0"/>
              </a:defRPr>
            </a:lvl1pPr>
          </a:lstStyle>
          <a:p>
            <a:pPr>
              <a:defRPr/>
            </a:pPr>
            <a:r>
              <a:rPr lang="en-US" dirty="0"/>
              <a:t>The Pacific Health Policy GroupTHE PACIFIC HEALTH POLICY GROUP</a:t>
            </a:r>
          </a:p>
        </p:txBody>
      </p:sp>
      <p:sp>
        <p:nvSpPr>
          <p:cNvPr id="10" name="Slide Number Placeholder 6"/>
          <p:cNvSpPr>
            <a:spLocks noGrp="1"/>
          </p:cNvSpPr>
          <p:nvPr>
            <p:ph type="sldNum" sz="quarter" idx="12"/>
          </p:nvPr>
        </p:nvSpPr>
        <p:spPr>
          <a:xfrm>
            <a:off x="612775" y="6356350"/>
            <a:ext cx="1981200" cy="365125"/>
          </a:xfrm>
        </p:spPr>
        <p:txBody>
          <a:bodyPr/>
          <a:lstStyle>
            <a:lvl1pPr fontAlgn="auto">
              <a:spcBef>
                <a:spcPts val="0"/>
              </a:spcBef>
              <a:spcAft>
                <a:spcPts val="0"/>
              </a:spcAft>
              <a:defRPr sz="1400" b="0">
                <a:solidFill>
                  <a:schemeClr val="tx2"/>
                </a:solidFill>
                <a:latin typeface="+mn-lt"/>
              </a:defRPr>
            </a:lvl1pPr>
          </a:lstStyle>
          <a:p>
            <a:pPr>
              <a:defRPr/>
            </a:pPr>
            <a:fld id="{B4C1CEA2-21E3-4A6C-A03E-166384E315D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 name="Slide Number Placeholder 22"/>
          <p:cNvSpPr>
            <a:spLocks noGrp="1"/>
          </p:cNvSpPr>
          <p:nvPr>
            <p:ph type="sldNum" sz="quarter" idx="4"/>
          </p:nvPr>
        </p:nvSpPr>
        <p:spPr>
          <a:xfrm>
            <a:off x="8077200" y="6416675"/>
            <a:ext cx="533400" cy="365125"/>
          </a:xfrm>
          <a:prstGeom prst="rect">
            <a:avLst/>
          </a:prstGeom>
        </p:spPr>
        <p:txBody>
          <a:bodyPr vert="horz" wrap="square" lIns="91440" tIns="45720" rIns="91440" bIns="45720" numCol="1" anchor="t" anchorCtr="0" compatLnSpc="1">
            <a:prstTxWarp prst="textNoShape">
              <a:avLst/>
            </a:prstTxWarp>
          </a:bodyPr>
          <a:lstStyle>
            <a:lvl1pPr>
              <a:defRPr sz="1200" b="1">
                <a:solidFill>
                  <a:schemeClr val="accent1"/>
                </a:solidFill>
                <a:latin typeface="Calibri" pitchFamily="34" charset="0"/>
              </a:defRPr>
            </a:lvl1pPr>
          </a:lstStyle>
          <a:p>
            <a:pPr>
              <a:defRPr/>
            </a:pPr>
            <a:fld id="{C267AFC1-0CE0-44E4-804F-13269354B5B5}" type="slidenum">
              <a:rPr lang="en-US"/>
              <a:pPr>
                <a:defRPr/>
              </a:pPr>
              <a:t>‹#›</a:t>
            </a:fld>
            <a:r>
              <a:rPr lang="en-US" dirty="0">
                <a:solidFill>
                  <a:srgbClr val="140A90"/>
                </a:solidFill>
              </a:rPr>
              <a:t> </a:t>
            </a: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34" name="Rectangle 10"/>
          <p:cNvSpPr>
            <a:spLocks noGrp="1" noChangeArrowheads="1"/>
          </p:cNvSpPr>
          <p:nvPr>
            <p:ph type="ftr" sz="quarter" idx="3"/>
          </p:nvPr>
        </p:nvSpPr>
        <p:spPr bwMode="auto">
          <a:xfrm>
            <a:off x="609600" y="63817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chemeClr val="accent1"/>
                </a:solidFill>
              </a:defRPr>
            </a:lvl1pPr>
          </a:lstStyle>
          <a:p>
            <a:pPr>
              <a:defRPr/>
            </a:pPr>
            <a:r>
              <a:rPr lang="en-US" dirty="0" smtClean="0"/>
              <a:t>SoonerCare CCU Evaluation  </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2" r:id="rId2"/>
    <p:sldLayoutId id="2147483734" r:id="rId3"/>
    <p:sldLayoutId id="2147483731" r:id="rId4"/>
    <p:sldLayoutId id="2147483730" r:id="rId5"/>
    <p:sldLayoutId id="2147483735" r:id="rId6"/>
    <p:sldLayoutId id="2147483736" r:id="rId7"/>
    <p:sldLayoutId id="2147483737" r:id="rId8"/>
    <p:sldLayoutId id="2147483738" r:id="rId9"/>
    <p:sldLayoutId id="2147483729" r:id="rId10"/>
    <p:sldLayoutId id="2147483739" r:id="rId11"/>
    <p:sldLayoutId id="2147483728" r:id="rId12"/>
  </p:sldLayoutIdLst>
  <p:transition>
    <p:dissolve/>
  </p:transition>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0"/>
            <a:ext cx="6858000" cy="990600"/>
          </a:xfrm>
        </p:spPr>
        <p:txBody>
          <a:bodyPr>
            <a:normAutofit fontScale="90000"/>
          </a:bodyPr>
          <a:lstStyle/>
          <a:p>
            <a:pPr eaLnBrk="1" fontAlgn="auto" hangingPunct="1">
              <a:spcAft>
                <a:spcPts val="0"/>
              </a:spcAft>
              <a:defRPr/>
            </a:pPr>
            <a:r>
              <a:rPr lang="en-US" sz="3600" b="1" dirty="0" smtClean="0"/>
              <a:t>SOONERHEALTH+</a:t>
            </a:r>
            <a:r>
              <a:rPr lang="en-US" dirty="0" smtClean="0"/>
              <a:t/>
            </a:r>
            <a:br>
              <a:rPr lang="en-US" dirty="0" smtClean="0"/>
            </a:br>
            <a:r>
              <a:rPr lang="en-US" dirty="0" smtClean="0"/>
              <a:t>STAKEHOLDER MEETING</a:t>
            </a:r>
            <a:endParaRPr lang="en-US" dirty="0"/>
          </a:p>
        </p:txBody>
      </p:sp>
      <p:sp>
        <p:nvSpPr>
          <p:cNvPr id="3" name="Subtitle 2"/>
          <p:cNvSpPr>
            <a:spLocks noGrp="1"/>
          </p:cNvSpPr>
          <p:nvPr>
            <p:ph type="subTitle" idx="1"/>
          </p:nvPr>
        </p:nvSpPr>
        <p:spPr/>
        <p:txBody>
          <a:bodyPr>
            <a:normAutofit fontScale="70000" lnSpcReduction="20000"/>
          </a:bodyPr>
          <a:lstStyle/>
          <a:p>
            <a:pPr eaLnBrk="1" fontAlgn="auto" hangingPunct="1">
              <a:spcAft>
                <a:spcPts val="0"/>
              </a:spcAft>
              <a:buFont typeface="Wingdings 3"/>
              <a:buNone/>
              <a:defRPr/>
            </a:pPr>
            <a:r>
              <a:rPr lang="en-US" dirty="0" smtClean="0"/>
              <a:t>THE PACIFIC HEALTH POLICY GROUP</a:t>
            </a:r>
          </a:p>
          <a:p>
            <a:pPr eaLnBrk="1" fontAlgn="auto" hangingPunct="1">
              <a:spcAft>
                <a:spcPts val="0"/>
              </a:spcAft>
              <a:buFont typeface="Wingdings 3"/>
              <a:buNone/>
              <a:defRPr/>
            </a:pPr>
            <a:r>
              <a:rPr lang="en-US" b="1" dirty="0" smtClean="0">
                <a:solidFill>
                  <a:srgbClr val="FF0000"/>
                </a:solidFill>
              </a:rPr>
              <a:t> </a:t>
            </a:r>
            <a:r>
              <a:rPr lang="en-US" dirty="0" smtClean="0"/>
              <a:t>JULY 26, 2016</a:t>
            </a:r>
            <a:endParaRPr lang="en-US" b="1" dirty="0"/>
          </a:p>
        </p:txBody>
      </p:sp>
      <p:pic>
        <p:nvPicPr>
          <p:cNvPr id="5" name="Picture 2" descr="http://www.all-flags-world.com/usa-states/Oklahoma/Flag-of-Oklahoma-XL.jpg"/>
          <p:cNvPicPr>
            <a:picLocks noChangeAspect="1" noChangeArrowheads="1"/>
          </p:cNvPicPr>
          <p:nvPr/>
        </p:nvPicPr>
        <p:blipFill>
          <a:blip r:embed="rId2" cstate="print"/>
          <a:srcRect/>
          <a:stretch>
            <a:fillRect/>
          </a:stretch>
        </p:blipFill>
        <p:spPr bwMode="auto">
          <a:xfrm>
            <a:off x="2190750" y="304800"/>
            <a:ext cx="4762500" cy="3175000"/>
          </a:xfrm>
          <a:prstGeom prst="doubleWave">
            <a:avLst>
              <a:gd name="adj1" fmla="val 3337"/>
              <a:gd name="adj2" fmla="val 4530"/>
            </a:avLst>
          </a:prstGeom>
          <a:ln>
            <a:noFill/>
          </a:ln>
          <a:effectLst>
            <a:softEdge rad="112500"/>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33800" y="2702004"/>
            <a:ext cx="1600200" cy="1569660"/>
          </a:xfrm>
          <a:prstGeom prst="rect">
            <a:avLst/>
          </a:prstGeom>
          <a:solidFill>
            <a:schemeClr val="accent1">
              <a:lumMod val="40000"/>
              <a:lumOff val="60000"/>
            </a:schemeClr>
          </a:solidFill>
        </p:spPr>
        <p:txBody>
          <a:bodyPr wrap="square" rtlCol="0">
            <a:spAutoFit/>
          </a:bodyPr>
          <a:lstStyle/>
          <a:p>
            <a:pPr algn="ctr"/>
            <a:r>
              <a:rPr lang="en-US" sz="2400" b="1" i="1" dirty="0" smtClean="0">
                <a:solidFill>
                  <a:schemeClr val="accent1">
                    <a:lumMod val="75000"/>
                  </a:schemeClr>
                </a:solidFill>
              </a:rPr>
              <a:t>Care</a:t>
            </a:r>
          </a:p>
          <a:p>
            <a:pPr algn="ctr"/>
            <a:endParaRPr lang="en-US" sz="2400" b="1" i="1" dirty="0">
              <a:solidFill>
                <a:schemeClr val="accent1">
                  <a:lumMod val="75000"/>
                </a:schemeClr>
              </a:solidFill>
            </a:endParaRPr>
          </a:p>
          <a:p>
            <a:pPr algn="ctr"/>
            <a:endParaRPr lang="en-US" sz="2400" b="1" i="1" dirty="0" smtClean="0">
              <a:solidFill>
                <a:schemeClr val="accent1">
                  <a:lumMod val="75000"/>
                </a:schemeClr>
              </a:solidFill>
            </a:endParaRPr>
          </a:p>
          <a:p>
            <a:pPr algn="ctr"/>
            <a:r>
              <a:rPr lang="en-US" sz="2400" b="1" i="1" dirty="0" smtClean="0">
                <a:solidFill>
                  <a:schemeClr val="accent1">
                    <a:lumMod val="75000"/>
                  </a:schemeClr>
                </a:solidFill>
              </a:rPr>
              <a:t> Team</a:t>
            </a:r>
            <a:endParaRPr lang="en-US" sz="2400" b="1" i="1" dirty="0">
              <a:solidFill>
                <a:schemeClr val="accent1">
                  <a:lumMod val="75000"/>
                </a:schemeClr>
              </a:solidFill>
            </a:endParaRPr>
          </a:p>
        </p:txBody>
      </p:sp>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10</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b="1" dirty="0" smtClean="0"/>
              <a:t> </a:t>
            </a:r>
            <a:r>
              <a:rPr lang="en-US" sz="2600" b="1" dirty="0" smtClean="0"/>
              <a:t>  </a:t>
            </a:r>
            <a:endParaRPr lang="en-US" sz="2000" b="1"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400" dirty="0" smtClean="0"/>
              <a:t>STAKEHOLDERS - CARE COORDINATION CYCLE</a:t>
            </a:r>
          </a:p>
        </p:txBody>
      </p:sp>
      <p:graphicFrame>
        <p:nvGraphicFramePr>
          <p:cNvPr id="2" name="Diagram 1"/>
          <p:cNvGraphicFramePr/>
          <p:nvPr>
            <p:extLst>
              <p:ext uri="{D42A27DB-BD31-4B8C-83A1-F6EECF244321}">
                <p14:modId xmlns:p14="http://schemas.microsoft.com/office/powerpoint/2010/main" val="3304638999"/>
              </p:ext>
            </p:extLst>
          </p:nvPr>
        </p:nvGraphicFramePr>
        <p:xfrm>
          <a:off x="990600" y="1295400"/>
          <a:ext cx="7086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898149" y="3163668"/>
            <a:ext cx="1271502" cy="646331"/>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b="1" i="1" dirty="0" smtClean="0">
                <a:solidFill>
                  <a:schemeClr val="accent1">
                    <a:lumMod val="75000"/>
                  </a:schemeClr>
                </a:solidFill>
                <a:latin typeface="+mn-lt"/>
              </a:rPr>
              <a:t>Member &amp;</a:t>
            </a:r>
          </a:p>
          <a:p>
            <a:pPr algn="ctr"/>
            <a:r>
              <a:rPr lang="en-US" b="1" i="1" dirty="0" smtClean="0">
                <a:solidFill>
                  <a:schemeClr val="accent1">
                    <a:lumMod val="75000"/>
                  </a:schemeClr>
                </a:solidFill>
                <a:latin typeface="+mn-lt"/>
              </a:rPr>
              <a:t>Family</a:t>
            </a:r>
            <a:endParaRPr lang="en-US" b="1" i="1" dirty="0">
              <a:solidFill>
                <a:schemeClr val="accent1">
                  <a:lumMod val="75000"/>
                </a:schemeClr>
              </a:solidFill>
              <a:latin typeface="+mn-lt"/>
            </a:endParaRPr>
          </a:p>
        </p:txBody>
      </p:sp>
    </p:spTree>
    <p:extLst>
      <p:ext uri="{BB962C8B-B14F-4D97-AF65-F5344CB8AC3E}">
        <p14:creationId xmlns:p14="http://schemas.microsoft.com/office/powerpoint/2010/main" val="2347067067"/>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11</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238750"/>
          </a:xfrm>
        </p:spPr>
        <p:txBody>
          <a:bodyPr>
            <a:normAutofit fontScale="92500"/>
          </a:bodyPr>
          <a:lstStyle/>
          <a:p>
            <a:pPr eaLnBrk="1" hangingPunct="1">
              <a:spcBef>
                <a:spcPts val="1200"/>
              </a:spcBef>
            </a:pPr>
            <a:r>
              <a:rPr lang="en-US" sz="3200" dirty="0" smtClean="0"/>
              <a:t>The </a:t>
            </a:r>
            <a:r>
              <a:rPr lang="en-US" sz="3200" dirty="0" err="1" smtClean="0"/>
              <a:t>SoonerHealth</a:t>
            </a:r>
            <a:r>
              <a:rPr lang="en-US" sz="3200" dirty="0" smtClean="0"/>
              <a:t>+ draft RFP, including “model contract” standards, is nearing completion </a:t>
            </a:r>
          </a:p>
          <a:p>
            <a:pPr eaLnBrk="1" hangingPunct="1">
              <a:spcBef>
                <a:spcPts val="1200"/>
              </a:spcBef>
            </a:pPr>
            <a:r>
              <a:rPr lang="en-US" sz="3200" dirty="0" smtClean="0"/>
              <a:t>The draft will be submitted to CMS for review and approval </a:t>
            </a:r>
          </a:p>
          <a:p>
            <a:pPr eaLnBrk="1" hangingPunct="1">
              <a:spcBef>
                <a:spcPts val="1200"/>
              </a:spcBef>
            </a:pPr>
            <a:r>
              <a:rPr lang="en-US" sz="3200" dirty="0" smtClean="0"/>
              <a:t>Proposal submission requirements and evaluation criteria will be finalized while CMS performs its review of the model contract</a:t>
            </a:r>
          </a:p>
          <a:p>
            <a:pPr eaLnBrk="1" hangingPunct="1">
              <a:spcBef>
                <a:spcPts val="1200"/>
              </a:spcBef>
            </a:pPr>
            <a:r>
              <a:rPr lang="en-US" sz="3200" dirty="0" smtClean="0"/>
              <a:t>Work on capitation payment rates also is underway</a:t>
            </a:r>
            <a:endParaRPr lang="en-US" sz="2600" dirty="0" smtClean="0"/>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dirty="0" smtClean="0"/>
              <a:t>RFP PROCESS – UPDATE</a:t>
            </a:r>
          </a:p>
        </p:txBody>
      </p:sp>
    </p:spTree>
    <p:extLst>
      <p:ext uri="{BB962C8B-B14F-4D97-AF65-F5344CB8AC3E}">
        <p14:creationId xmlns:p14="http://schemas.microsoft.com/office/powerpoint/2010/main" val="198645380"/>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410200"/>
          </a:xfrm>
        </p:spPr>
        <p:txBody>
          <a:bodyPr>
            <a:normAutofit/>
          </a:bodyPr>
          <a:lstStyle/>
          <a:p>
            <a:pPr eaLnBrk="1" hangingPunct="1">
              <a:spcBef>
                <a:spcPts val="1200"/>
              </a:spcBef>
            </a:pPr>
            <a:r>
              <a:rPr lang="en-US" sz="3200" dirty="0" smtClean="0"/>
              <a:t>The model contract portion of the RFP contains MCO operational standards</a:t>
            </a:r>
          </a:p>
          <a:p>
            <a:pPr eaLnBrk="1" hangingPunct="1">
              <a:spcBef>
                <a:spcPts val="1200"/>
              </a:spcBef>
            </a:pPr>
            <a:r>
              <a:rPr lang="en-US" sz="3200" dirty="0" smtClean="0"/>
              <a:t>Model contract operational standards have  been informed by:</a:t>
            </a:r>
          </a:p>
          <a:p>
            <a:pPr lvl="1" eaLnBrk="1" hangingPunct="1">
              <a:spcBef>
                <a:spcPts val="1200"/>
              </a:spcBef>
            </a:pPr>
            <a:r>
              <a:rPr lang="en-US" sz="2300" dirty="0" smtClean="0"/>
              <a:t>Best practices in other states with existing managed care programs</a:t>
            </a:r>
          </a:p>
          <a:p>
            <a:pPr lvl="1" eaLnBrk="1" hangingPunct="1">
              <a:spcBef>
                <a:spcPts val="1200"/>
              </a:spcBef>
            </a:pPr>
            <a:r>
              <a:rPr lang="en-US" dirty="0" smtClean="0"/>
              <a:t>CMS managed care “final rule” requirements</a:t>
            </a:r>
          </a:p>
          <a:p>
            <a:pPr lvl="1" eaLnBrk="1" hangingPunct="1">
              <a:spcBef>
                <a:spcPts val="1200"/>
              </a:spcBef>
            </a:pPr>
            <a:r>
              <a:rPr lang="en-US" sz="2300" dirty="0" smtClean="0"/>
              <a:t>Oklahoma stakeholder recommendations </a:t>
            </a:r>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RFP PROCESS – MODEL CONTRACT </a:t>
            </a:r>
          </a:p>
        </p:txBody>
      </p:sp>
    </p:spTree>
    <p:extLst>
      <p:ext uri="{BB962C8B-B14F-4D97-AF65-F5344CB8AC3E}">
        <p14:creationId xmlns:p14="http://schemas.microsoft.com/office/powerpoint/2010/main" val="1454037880"/>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13</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410200"/>
          </a:xfrm>
        </p:spPr>
        <p:txBody>
          <a:bodyPr>
            <a:normAutofit fontScale="92500" lnSpcReduction="20000"/>
          </a:bodyPr>
          <a:lstStyle/>
          <a:p>
            <a:pPr eaLnBrk="1" hangingPunct="1">
              <a:spcBef>
                <a:spcPts val="1200"/>
              </a:spcBef>
            </a:pPr>
            <a:r>
              <a:rPr lang="en-US" sz="3200" dirty="0" smtClean="0"/>
              <a:t>Stakeholders provided recommendations on principles of effective care coordination through meetings and in written submissions</a:t>
            </a:r>
          </a:p>
          <a:p>
            <a:pPr eaLnBrk="1" hangingPunct="1">
              <a:spcBef>
                <a:spcPts val="1200"/>
              </a:spcBef>
            </a:pPr>
            <a:r>
              <a:rPr lang="en-US" sz="3200" dirty="0" smtClean="0"/>
              <a:t>Both sources were used in development of contract standards</a:t>
            </a:r>
          </a:p>
          <a:p>
            <a:pPr eaLnBrk="1" hangingPunct="1">
              <a:spcBef>
                <a:spcPts val="1200"/>
              </a:spcBef>
            </a:pPr>
            <a:r>
              <a:rPr lang="en-US" sz="3200" dirty="0" smtClean="0"/>
              <a:t>Many recommendations mirrored the CMS final rule </a:t>
            </a:r>
            <a:endParaRPr lang="en-US" sz="3200" dirty="0"/>
          </a:p>
          <a:p>
            <a:pPr eaLnBrk="1" hangingPunct="1">
              <a:spcBef>
                <a:spcPts val="1200"/>
              </a:spcBef>
            </a:pPr>
            <a:r>
              <a:rPr lang="en-US" sz="3200" dirty="0" smtClean="0"/>
              <a:t>Others were based on a desire to maintain what works well in Oklahoma today while closing identified gaps in the current system </a:t>
            </a:r>
          </a:p>
          <a:p>
            <a:pPr eaLnBrk="1" hangingPunct="1">
              <a:spcBef>
                <a:spcPts val="1200"/>
              </a:spcBef>
            </a:pPr>
            <a:r>
              <a:rPr lang="en-US" sz="3200" dirty="0" smtClean="0"/>
              <a:t>The model contract is 300+ pages and addresses over 20 operational areas</a:t>
            </a:r>
            <a:endParaRPr lang="en-US" sz="2600" dirty="0" smtClean="0">
              <a:solidFill>
                <a:srgbClr val="FF0000"/>
              </a:solidFill>
            </a:endParaRPr>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RFP PROCESS – MODEL CONTRACT</a:t>
            </a:r>
          </a:p>
        </p:txBody>
      </p:sp>
    </p:spTree>
    <p:extLst>
      <p:ext uri="{BB962C8B-B14F-4D97-AF65-F5344CB8AC3E}">
        <p14:creationId xmlns:p14="http://schemas.microsoft.com/office/powerpoint/2010/main" val="2571421742"/>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14</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RFP PROCSS – MODEL CONTRACT</a:t>
            </a:r>
            <a:endParaRPr lang="en-US" dirty="0" smtClean="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1514674285"/>
              </p:ext>
            </p:extLst>
          </p:nvPr>
        </p:nvGraphicFramePr>
        <p:xfrm>
          <a:off x="457200" y="1219200"/>
          <a:ext cx="8229600" cy="3809999"/>
        </p:xfrm>
        <a:graphic>
          <a:graphicData uri="http://schemas.openxmlformats.org/drawingml/2006/table">
            <a:tbl>
              <a:tblPr firstRow="1" bandRow="1">
                <a:tableStyleId>{5C22544A-7EE6-4342-B048-85BDC9FD1C3A}</a:tableStyleId>
              </a:tblPr>
              <a:tblGrid>
                <a:gridCol w="4114800"/>
                <a:gridCol w="4114800"/>
              </a:tblGrid>
              <a:tr h="565997">
                <a:tc>
                  <a:txBody>
                    <a:bodyPr/>
                    <a:lstStyle/>
                    <a:p>
                      <a:pPr algn="ctr"/>
                      <a:r>
                        <a:rPr lang="en-US" dirty="0" smtClean="0"/>
                        <a:t>Member Related</a:t>
                      </a:r>
                      <a:endParaRPr lang="en-US" dirty="0"/>
                    </a:p>
                  </a:txBody>
                  <a:tcPr anchor="ctr"/>
                </a:tc>
                <a:tc>
                  <a:txBody>
                    <a:bodyPr/>
                    <a:lstStyle/>
                    <a:p>
                      <a:pPr algn="ctr"/>
                      <a:r>
                        <a:rPr lang="en-US" dirty="0" smtClean="0"/>
                        <a:t>Provider  Related</a:t>
                      </a:r>
                      <a:endParaRPr lang="en-US" dirty="0"/>
                    </a:p>
                  </a:txBody>
                  <a:tcPr anchor="ctr"/>
                </a:tc>
              </a:tr>
              <a:tr h="1336382">
                <a:tc rowSpan="3">
                  <a:txBody>
                    <a:bodyPr/>
                    <a:lstStyle/>
                    <a:p>
                      <a:pPr marL="285750" indent="-285750">
                        <a:spcAft>
                          <a:spcPts val="600"/>
                        </a:spcAft>
                        <a:buFont typeface="Arial" panose="020B0604020202020204" pitchFamily="34" charset="0"/>
                        <a:buChar char="•"/>
                      </a:pPr>
                      <a:r>
                        <a:rPr lang="en-US" sz="1600" dirty="0" smtClean="0"/>
                        <a:t>Enrollment and Disenrollment</a:t>
                      </a:r>
                    </a:p>
                    <a:p>
                      <a:pPr marL="285750" indent="-285750">
                        <a:spcAft>
                          <a:spcPts val="600"/>
                        </a:spcAft>
                        <a:buFont typeface="Arial" panose="020B0604020202020204" pitchFamily="34" charset="0"/>
                        <a:buChar char="•"/>
                      </a:pPr>
                      <a:r>
                        <a:rPr lang="en-US" sz="1600" dirty="0" smtClean="0"/>
                        <a:t>Member Services </a:t>
                      </a:r>
                    </a:p>
                    <a:p>
                      <a:pPr marL="285750" indent="-285750">
                        <a:spcAft>
                          <a:spcPts val="600"/>
                        </a:spcAft>
                        <a:buFont typeface="Arial" panose="020B0604020202020204" pitchFamily="34" charset="0"/>
                        <a:buChar char="•"/>
                      </a:pPr>
                      <a:r>
                        <a:rPr lang="en-US" sz="1600" dirty="0" smtClean="0"/>
                        <a:t>Transition of Care </a:t>
                      </a:r>
                    </a:p>
                    <a:p>
                      <a:pPr marL="285750" indent="-285750">
                        <a:spcAft>
                          <a:spcPts val="600"/>
                        </a:spcAft>
                        <a:buFont typeface="Arial" panose="020B0604020202020204" pitchFamily="34" charset="0"/>
                        <a:buChar char="•"/>
                      </a:pPr>
                      <a:r>
                        <a:rPr lang="en-US" sz="1600" dirty="0" smtClean="0"/>
                        <a:t>Medical Management</a:t>
                      </a:r>
                    </a:p>
                    <a:p>
                      <a:pPr marL="285750" indent="-285750">
                        <a:spcAft>
                          <a:spcPts val="600"/>
                        </a:spcAft>
                        <a:buFont typeface="Arial" panose="020B0604020202020204" pitchFamily="34" charset="0"/>
                        <a:buChar char="•"/>
                      </a:pPr>
                      <a:r>
                        <a:rPr lang="en-US" sz="1600" baseline="0" dirty="0" smtClean="0"/>
                        <a:t>Care and Disease Management </a:t>
                      </a:r>
                    </a:p>
                    <a:p>
                      <a:pPr marL="285750" indent="-285750">
                        <a:spcAft>
                          <a:spcPts val="600"/>
                        </a:spcAft>
                        <a:buFont typeface="Arial" panose="020B0604020202020204" pitchFamily="34" charset="0"/>
                        <a:buChar char="•"/>
                      </a:pPr>
                      <a:r>
                        <a:rPr lang="en-US" sz="1600" baseline="0" dirty="0" smtClean="0"/>
                        <a:t>Native American Population</a:t>
                      </a:r>
                    </a:p>
                    <a:p>
                      <a:pPr marL="285750" indent="-285750">
                        <a:spcAft>
                          <a:spcPts val="600"/>
                        </a:spcAft>
                        <a:buFont typeface="Arial" panose="020B0604020202020204" pitchFamily="34" charset="0"/>
                        <a:buChar char="•"/>
                      </a:pPr>
                      <a:r>
                        <a:rPr lang="en-US" sz="1600" baseline="0" dirty="0" smtClean="0"/>
                        <a:t>Member Complaints and Appeals </a:t>
                      </a:r>
                      <a:endParaRPr lang="en-US" sz="1600" dirty="0" smtClean="0"/>
                    </a:p>
                    <a:p>
                      <a:pPr marL="285750" indent="-285750">
                        <a:buFont typeface="Arial" panose="020B0604020202020204" pitchFamily="34" charset="0"/>
                        <a:buChar char="•"/>
                      </a:pPr>
                      <a:endParaRPr lang="en-US" sz="1600" dirty="0"/>
                    </a:p>
                  </a:txBody>
                  <a:tcPr/>
                </a:tc>
                <a:tc>
                  <a:txBody>
                    <a:bodyPr/>
                    <a:lstStyle/>
                    <a:p>
                      <a:pPr marL="285750" indent="-285750">
                        <a:spcAft>
                          <a:spcPts val="600"/>
                        </a:spcAft>
                        <a:buFont typeface="Arial" panose="020B0604020202020204" pitchFamily="34" charset="0"/>
                        <a:buChar char="•"/>
                      </a:pPr>
                      <a:r>
                        <a:rPr lang="en-US" sz="1600" baseline="0" dirty="0" smtClean="0"/>
                        <a:t>Provider Network &amp; Service Accessibility</a:t>
                      </a:r>
                      <a:endParaRPr lang="en-US" sz="1600" dirty="0" smtClean="0"/>
                    </a:p>
                    <a:p>
                      <a:pPr marL="285750" indent="-285750">
                        <a:spcAft>
                          <a:spcPts val="600"/>
                        </a:spcAft>
                        <a:buFont typeface="Arial" panose="020B0604020202020204" pitchFamily="34" charset="0"/>
                        <a:buChar char="•"/>
                      </a:pPr>
                      <a:r>
                        <a:rPr lang="en-US" sz="1600" baseline="0" dirty="0" smtClean="0"/>
                        <a:t>Provider Contracting &amp; Services</a:t>
                      </a:r>
                      <a:endParaRPr lang="en-US" sz="1600" dirty="0" smtClean="0"/>
                    </a:p>
                    <a:p>
                      <a:pPr marL="285750" indent="-285750">
                        <a:spcAft>
                          <a:spcPts val="600"/>
                        </a:spcAft>
                        <a:buFont typeface="Arial" panose="020B0604020202020204" pitchFamily="34" charset="0"/>
                        <a:buChar char="•"/>
                      </a:pPr>
                      <a:r>
                        <a:rPr lang="en-US" sz="1600" dirty="0" smtClean="0"/>
                        <a:t>Indian</a:t>
                      </a:r>
                      <a:r>
                        <a:rPr lang="en-US" sz="1600" baseline="0" dirty="0" smtClean="0"/>
                        <a:t> Health Care Providers</a:t>
                      </a:r>
                    </a:p>
                    <a:p>
                      <a:pPr marL="285750" indent="-285750">
                        <a:spcAft>
                          <a:spcPts val="600"/>
                        </a:spcAft>
                        <a:buFont typeface="Arial" panose="020B0604020202020204" pitchFamily="34" charset="0"/>
                        <a:buChar char="•"/>
                      </a:pPr>
                      <a:r>
                        <a:rPr lang="en-US" sz="1600" baseline="0" dirty="0" smtClean="0"/>
                        <a:t>Claims Processing </a:t>
                      </a:r>
                      <a:endParaRPr lang="en-US" sz="1600" dirty="0"/>
                    </a:p>
                  </a:txBody>
                  <a:tcPr/>
                </a:tc>
              </a:tr>
              <a:tr h="571238">
                <a:tc vMerge="1">
                  <a:txBody>
                    <a:bodyPr/>
                    <a:lstStyle/>
                    <a:p>
                      <a:endParaRPr lang="en-US"/>
                    </a:p>
                  </a:txBody>
                  <a:tcPr/>
                </a:tc>
                <a:tc>
                  <a:txBody>
                    <a:bodyPr/>
                    <a:lstStyle/>
                    <a:p>
                      <a:pPr marL="0" indent="0" algn="ctr">
                        <a:spcAft>
                          <a:spcPts val="600"/>
                        </a:spcAft>
                        <a:buFont typeface="Arial" panose="020B0604020202020204" pitchFamily="34" charset="0"/>
                        <a:buNone/>
                      </a:pPr>
                      <a:r>
                        <a:rPr lang="en-US" sz="1800" b="1" dirty="0" smtClean="0">
                          <a:solidFill>
                            <a:schemeClr val="bg1"/>
                          </a:solidFill>
                        </a:rPr>
                        <a:t>Quality Related</a:t>
                      </a:r>
                      <a:endParaRPr lang="en-US" sz="1800" b="1" dirty="0">
                        <a:solidFill>
                          <a:schemeClr val="bg1"/>
                        </a:solidFill>
                      </a:endParaRPr>
                    </a:p>
                  </a:txBody>
                  <a:tcPr anchor="ctr">
                    <a:solidFill>
                      <a:schemeClr val="accent1"/>
                    </a:solidFill>
                  </a:tcPr>
                </a:tc>
              </a:tr>
              <a:tr h="1336382">
                <a:tc vMerge="1">
                  <a:txBody>
                    <a:bodyPr/>
                    <a:lstStyle/>
                    <a:p>
                      <a:endParaRPr lang="en-US"/>
                    </a:p>
                  </a:txBody>
                  <a:tcPr/>
                </a:tc>
                <a:tc>
                  <a:txBody>
                    <a:bodyPr/>
                    <a:lstStyle/>
                    <a:p>
                      <a:pPr marL="285750" indent="-285750">
                        <a:spcAft>
                          <a:spcPts val="600"/>
                        </a:spcAft>
                        <a:buFont typeface="Arial" panose="020B0604020202020204" pitchFamily="34" charset="0"/>
                        <a:buChar char="•"/>
                      </a:pPr>
                      <a:r>
                        <a:rPr lang="en-US" sz="1600" dirty="0" smtClean="0"/>
                        <a:t>Licensure, Administration &amp; Staffing</a:t>
                      </a:r>
                    </a:p>
                    <a:p>
                      <a:pPr marL="285750" indent="-285750">
                        <a:spcAft>
                          <a:spcPts val="600"/>
                        </a:spcAft>
                        <a:buFont typeface="Arial" panose="020B0604020202020204" pitchFamily="34" charset="0"/>
                        <a:buChar char="•"/>
                      </a:pPr>
                      <a:r>
                        <a:rPr lang="en-US" sz="1600" dirty="0" smtClean="0"/>
                        <a:t>Quality Improvement</a:t>
                      </a:r>
                    </a:p>
                    <a:p>
                      <a:pPr marL="285750" indent="-285750">
                        <a:spcAft>
                          <a:spcPts val="600"/>
                        </a:spcAft>
                        <a:buFont typeface="Arial" panose="020B0604020202020204" pitchFamily="34" charset="0"/>
                        <a:buChar char="•"/>
                      </a:pPr>
                      <a:r>
                        <a:rPr lang="en-US" sz="1600" dirty="0" smtClean="0"/>
                        <a:t>Contractor Performance Standards</a:t>
                      </a:r>
                    </a:p>
                    <a:p>
                      <a:pPr marL="285750" indent="-285750">
                        <a:spcAft>
                          <a:spcPts val="600"/>
                        </a:spcAft>
                        <a:buFont typeface="Arial" panose="020B0604020202020204" pitchFamily="34" charset="0"/>
                        <a:buChar char="•"/>
                      </a:pPr>
                      <a:r>
                        <a:rPr lang="en-US" sz="1600" dirty="0" smtClean="0"/>
                        <a:t>Program Integrity/Compliance</a:t>
                      </a:r>
                      <a:endParaRPr lang="en-US" sz="1600" dirty="0"/>
                    </a:p>
                  </a:txBody>
                  <a:tcPr/>
                </a:tc>
              </a:tr>
            </a:tbl>
          </a:graphicData>
        </a:graphic>
      </p:graphicFrame>
      <p:sp>
        <p:nvSpPr>
          <p:cNvPr id="7" name="TextBox 6"/>
          <p:cNvSpPr txBox="1"/>
          <p:nvPr/>
        </p:nvSpPr>
        <p:spPr>
          <a:xfrm>
            <a:off x="456446" y="5181600"/>
            <a:ext cx="8154154" cy="461665"/>
          </a:xfrm>
          <a:prstGeom prst="rect">
            <a:avLst/>
          </a:prstGeom>
          <a:noFill/>
        </p:spPr>
        <p:txBody>
          <a:bodyPr wrap="square" rtlCol="0">
            <a:spAutoFit/>
          </a:bodyPr>
          <a:lstStyle/>
          <a:p>
            <a:r>
              <a:rPr lang="en-US" sz="1200" i="1" dirty="0" smtClean="0"/>
              <a:t>Note: Summary is informational only and does not include all model contract sections. CMS-approved contract will contain final sections</a:t>
            </a:r>
            <a:endParaRPr lang="en-US" sz="1200" i="1" dirty="0"/>
          </a:p>
        </p:txBody>
      </p:sp>
    </p:spTree>
    <p:extLst>
      <p:ext uri="{BB962C8B-B14F-4D97-AF65-F5344CB8AC3E}">
        <p14:creationId xmlns:p14="http://schemas.microsoft.com/office/powerpoint/2010/main" val="1909935665"/>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15</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410200"/>
          </a:xfrm>
        </p:spPr>
        <p:txBody>
          <a:bodyPr>
            <a:normAutofit fontScale="92500"/>
          </a:bodyPr>
          <a:lstStyle/>
          <a:p>
            <a:pPr eaLnBrk="1" hangingPunct="1">
              <a:spcBef>
                <a:spcPts val="1200"/>
              </a:spcBef>
            </a:pPr>
            <a:r>
              <a:rPr lang="en-US" sz="3200" dirty="0" smtClean="0"/>
              <a:t>The next several slides provide examples of how stakeholder recommendations are addressed in the model contract </a:t>
            </a:r>
          </a:p>
          <a:p>
            <a:pPr eaLnBrk="1" hangingPunct="1">
              <a:spcBef>
                <a:spcPts val="1200"/>
              </a:spcBef>
            </a:pPr>
            <a:r>
              <a:rPr lang="en-US" sz="3200" dirty="0" smtClean="0"/>
              <a:t>The full list of recommendations (and contract requirements) is much more extensive </a:t>
            </a:r>
          </a:p>
          <a:p>
            <a:pPr eaLnBrk="1" hangingPunct="1">
              <a:spcBef>
                <a:spcPts val="1200"/>
              </a:spcBef>
            </a:pPr>
            <a:r>
              <a:rPr lang="en-US" sz="3200" dirty="0" smtClean="0"/>
              <a:t>The final model contract will be accompanied by a matrix that addresses written stakeholder recommendations in detail by documenting how each recommendation is addressed in the contract</a:t>
            </a:r>
          </a:p>
          <a:p>
            <a:pPr marL="0" indent="0" eaLnBrk="1" hangingPunct="1">
              <a:spcBef>
                <a:spcPts val="1200"/>
              </a:spcBef>
              <a:buNone/>
            </a:pPr>
            <a:endParaRPr lang="en-US" sz="2600" dirty="0" smtClean="0">
              <a:solidFill>
                <a:srgbClr val="FF0000"/>
              </a:solidFill>
            </a:endParaRPr>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RFP PROCESS – MODEL CONTRACT</a:t>
            </a:r>
          </a:p>
        </p:txBody>
      </p:sp>
    </p:spTree>
    <p:extLst>
      <p:ext uri="{BB962C8B-B14F-4D97-AF65-F5344CB8AC3E}">
        <p14:creationId xmlns:p14="http://schemas.microsoft.com/office/powerpoint/2010/main" val="2640466749"/>
      </p:ext>
    </p:extLst>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16</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410200"/>
          </a:xfrm>
        </p:spPr>
        <p:txBody>
          <a:bodyPr>
            <a:normAutofit/>
          </a:bodyPr>
          <a:lstStyle/>
          <a:p>
            <a:pPr marL="0" indent="0" eaLnBrk="1" hangingPunct="1">
              <a:spcBef>
                <a:spcPts val="1200"/>
              </a:spcBef>
              <a:buNone/>
            </a:pPr>
            <a:endParaRPr lang="en-US" sz="2600" dirty="0" smtClean="0">
              <a:solidFill>
                <a:srgbClr val="FF0000"/>
              </a:solidFill>
            </a:endParaRPr>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MODEL CONTRACT – ENROLLMENT</a:t>
            </a:r>
          </a:p>
        </p:txBody>
      </p:sp>
      <p:graphicFrame>
        <p:nvGraphicFramePr>
          <p:cNvPr id="8" name="Content Placeholder 2"/>
          <p:cNvGraphicFramePr>
            <a:graphicFrameLocks/>
          </p:cNvGraphicFramePr>
          <p:nvPr>
            <p:extLst>
              <p:ext uri="{D42A27DB-BD31-4B8C-83A1-F6EECF244321}">
                <p14:modId xmlns:p14="http://schemas.microsoft.com/office/powerpoint/2010/main" val="2104230265"/>
              </p:ext>
            </p:extLst>
          </p:nvPr>
        </p:nvGraphicFramePr>
        <p:xfrm>
          <a:off x="457200" y="1224730"/>
          <a:ext cx="8229600" cy="4844994"/>
        </p:xfrm>
        <a:graphic>
          <a:graphicData uri="http://schemas.openxmlformats.org/drawingml/2006/table">
            <a:tbl>
              <a:tblPr firstRow="1" bandRow="1">
                <a:tableStyleId>{5C22544A-7EE6-4342-B048-85BDC9FD1C3A}</a:tableStyleId>
              </a:tblPr>
              <a:tblGrid>
                <a:gridCol w="2819400"/>
                <a:gridCol w="5410200"/>
              </a:tblGrid>
              <a:tr h="516834">
                <a:tc>
                  <a:txBody>
                    <a:bodyPr/>
                    <a:lstStyle/>
                    <a:p>
                      <a:r>
                        <a:rPr lang="en-US" dirty="0" smtClean="0"/>
                        <a:t>RECOMMENDATION</a:t>
                      </a:r>
                      <a:endParaRPr lang="en-US" dirty="0"/>
                    </a:p>
                  </a:txBody>
                  <a:tcPr anchor="ctr"/>
                </a:tc>
                <a:tc>
                  <a:txBody>
                    <a:bodyPr/>
                    <a:lstStyle/>
                    <a:p>
                      <a:r>
                        <a:rPr lang="en-US" dirty="0" smtClean="0"/>
                        <a:t>CONTRACT</a:t>
                      </a:r>
                      <a:endParaRPr lang="en-US" dirty="0"/>
                    </a:p>
                  </a:txBody>
                  <a:tcPr anchor="ctr"/>
                </a:tc>
              </a:tr>
              <a:tr h="516834">
                <a:tc>
                  <a:txBody>
                    <a:bodyPr/>
                    <a:lstStyle/>
                    <a:p>
                      <a:pPr marL="0" indent="0">
                        <a:buFont typeface="Arial" panose="020B0604020202020204" pitchFamily="34" charset="0"/>
                        <a:buNone/>
                      </a:pPr>
                      <a:r>
                        <a:rPr lang="en-US" sz="1700" dirty="0" smtClean="0"/>
                        <a:t>Use</a:t>
                      </a:r>
                      <a:r>
                        <a:rPr lang="en-US" sz="1700" baseline="0" dirty="0" smtClean="0"/>
                        <a:t> an independent third party to provide options counseling to all eligible members</a:t>
                      </a:r>
                      <a:endParaRPr lang="en-US" sz="1700" dirty="0"/>
                    </a:p>
                  </a:txBody>
                  <a:tcPr anchor="ctr"/>
                </a:tc>
                <a:tc>
                  <a:txBody>
                    <a:bodyPr/>
                    <a:lstStyle/>
                    <a:p>
                      <a:pPr marL="285750" indent="-285750">
                        <a:buFont typeface="Arial" panose="020B0604020202020204" pitchFamily="34" charset="0"/>
                        <a:buChar char="•"/>
                      </a:pPr>
                      <a:r>
                        <a:rPr lang="en-US" sz="1700" dirty="0" smtClean="0"/>
                        <a:t>The OHCA will use</a:t>
                      </a:r>
                      <a:r>
                        <a:rPr lang="en-US" sz="1700" baseline="0" dirty="0" smtClean="0"/>
                        <a:t> an independent options counseling vendor</a:t>
                      </a:r>
                    </a:p>
                    <a:p>
                      <a:pPr marL="285750" indent="-285750">
                        <a:buFont typeface="Arial" panose="020B0604020202020204" pitchFamily="34" charset="0"/>
                        <a:buChar char="•"/>
                      </a:pPr>
                      <a:r>
                        <a:rPr lang="en-US" sz="1700" baseline="0" dirty="0" smtClean="0"/>
                        <a:t>Members will be educated about the program and about which MCOs have providers a member uses in their networks</a:t>
                      </a:r>
                    </a:p>
                    <a:p>
                      <a:pPr marL="285750" indent="-285750">
                        <a:buFont typeface="Arial" panose="020B0604020202020204" pitchFamily="34" charset="0"/>
                        <a:buChar char="•"/>
                      </a:pPr>
                      <a:r>
                        <a:rPr lang="en-US" sz="1700" baseline="0" dirty="0" smtClean="0"/>
                        <a:t>Members will have up to 90 days to choose a plan when the program begins; later enrollees will have 30 days</a:t>
                      </a:r>
                    </a:p>
                    <a:p>
                      <a:pPr marL="0" indent="0">
                        <a:buFont typeface="Arial" panose="020B0604020202020204" pitchFamily="34" charset="0"/>
                        <a:buNone/>
                      </a:pPr>
                      <a:endParaRPr lang="en-US" sz="1700" dirty="0"/>
                    </a:p>
                  </a:txBody>
                  <a:tcPr anchor="ctr"/>
                </a:tc>
              </a:tr>
              <a:tr h="516834">
                <a:tc>
                  <a:txBody>
                    <a:bodyPr/>
                    <a:lstStyle/>
                    <a:p>
                      <a:pPr marL="0" indent="0">
                        <a:buFont typeface="Arial" panose="020B0604020202020204" pitchFamily="34" charset="0"/>
                        <a:buNone/>
                      </a:pPr>
                      <a:r>
                        <a:rPr lang="en-US" sz="1700" dirty="0" smtClean="0"/>
                        <a:t>Members should have the option to continue enrollment in existing, successful programs, such as PACE, Behavioral Health Homes and Patient Centered Medical</a:t>
                      </a:r>
                      <a:r>
                        <a:rPr lang="en-US" sz="1700" baseline="0" dirty="0" smtClean="0"/>
                        <a:t> Homes</a:t>
                      </a:r>
                      <a:endParaRPr lang="en-US" sz="1700" dirty="0"/>
                    </a:p>
                  </a:txBody>
                  <a:tcPr anchor="ctr"/>
                </a:tc>
                <a:tc>
                  <a:txBody>
                    <a:bodyPr/>
                    <a:lstStyle/>
                    <a:p>
                      <a:pPr marL="285750" indent="-285750">
                        <a:buFont typeface="Arial" panose="020B0604020202020204" pitchFamily="34" charset="0"/>
                        <a:buChar char="•"/>
                      </a:pPr>
                      <a:r>
                        <a:rPr lang="en-US" sz="1700" dirty="0" smtClean="0"/>
                        <a:t>PACE will continue to be offered as an option to qualifying members, in lieu of</a:t>
                      </a:r>
                      <a:r>
                        <a:rPr lang="en-US" sz="1700" baseline="0" dirty="0" smtClean="0"/>
                        <a:t> MCO enrollment</a:t>
                      </a:r>
                      <a:endParaRPr lang="en-US" sz="1700" dirty="0" smtClean="0"/>
                    </a:p>
                    <a:p>
                      <a:pPr marL="285750" indent="-285750">
                        <a:buFont typeface="Arial" panose="020B0604020202020204" pitchFamily="34" charset="0"/>
                        <a:buChar char="•"/>
                      </a:pPr>
                      <a:r>
                        <a:rPr lang="en-US" sz="1700" dirty="0" smtClean="0"/>
                        <a:t>Behavioral Health Homes will continue to serve</a:t>
                      </a:r>
                      <a:r>
                        <a:rPr lang="en-US" sz="1700" baseline="0" dirty="0" smtClean="0"/>
                        <a:t> qualifying members, in lieu of MCO enrollment</a:t>
                      </a:r>
                    </a:p>
                    <a:p>
                      <a:pPr marL="285750" indent="-285750">
                        <a:buFont typeface="Arial" panose="020B0604020202020204" pitchFamily="34" charset="0"/>
                        <a:buChar char="•"/>
                      </a:pPr>
                      <a:r>
                        <a:rPr lang="en-US" sz="1700" baseline="0" dirty="0" smtClean="0"/>
                        <a:t>MCOs will be required to have Patient Centered Medical Homes for their Medicaid-only members </a:t>
                      </a:r>
                      <a:endParaRPr lang="en-US" sz="1700" dirty="0"/>
                    </a:p>
                  </a:txBody>
                  <a:tcPr anchor="ctr"/>
                </a:tc>
              </a:tr>
            </a:tbl>
          </a:graphicData>
        </a:graphic>
      </p:graphicFrame>
      <p:sp>
        <p:nvSpPr>
          <p:cNvPr id="3" name="TextBox 2"/>
          <p:cNvSpPr txBox="1"/>
          <p:nvPr/>
        </p:nvSpPr>
        <p:spPr>
          <a:xfrm>
            <a:off x="457200" y="6047601"/>
            <a:ext cx="7417223" cy="276999"/>
          </a:xfrm>
          <a:prstGeom prst="rect">
            <a:avLst/>
          </a:prstGeom>
          <a:noFill/>
        </p:spPr>
        <p:txBody>
          <a:bodyPr wrap="none" rtlCol="0">
            <a:spAutoFit/>
          </a:bodyPr>
          <a:lstStyle/>
          <a:p>
            <a:r>
              <a:rPr lang="en-US" sz="1200" i="1" dirty="0" smtClean="0"/>
              <a:t>Note: Summary of draft standards is informational only. CMS-approved contract will contain final standards</a:t>
            </a:r>
            <a:endParaRPr lang="en-US" sz="1200" i="1" dirty="0"/>
          </a:p>
        </p:txBody>
      </p:sp>
    </p:spTree>
    <p:extLst>
      <p:ext uri="{BB962C8B-B14F-4D97-AF65-F5344CB8AC3E}">
        <p14:creationId xmlns:p14="http://schemas.microsoft.com/office/powerpoint/2010/main" val="1432008632"/>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17</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410200"/>
          </a:xfrm>
        </p:spPr>
        <p:txBody>
          <a:bodyPr>
            <a:normAutofit/>
          </a:bodyPr>
          <a:lstStyle/>
          <a:p>
            <a:pPr marL="0" indent="0" eaLnBrk="1" hangingPunct="1">
              <a:spcBef>
                <a:spcPts val="1200"/>
              </a:spcBef>
              <a:buNone/>
            </a:pPr>
            <a:endParaRPr lang="en-US" sz="2600" dirty="0" smtClean="0">
              <a:solidFill>
                <a:srgbClr val="FF0000"/>
              </a:solidFill>
            </a:endParaRPr>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MODEL CONTRACT – NEEDS ASSESSMENT</a:t>
            </a:r>
          </a:p>
        </p:txBody>
      </p:sp>
      <p:graphicFrame>
        <p:nvGraphicFramePr>
          <p:cNvPr id="8" name="Content Placeholder 2"/>
          <p:cNvGraphicFramePr>
            <a:graphicFrameLocks/>
          </p:cNvGraphicFramePr>
          <p:nvPr>
            <p:extLst>
              <p:ext uri="{D42A27DB-BD31-4B8C-83A1-F6EECF244321}">
                <p14:modId xmlns:p14="http://schemas.microsoft.com/office/powerpoint/2010/main" val="4015375335"/>
              </p:ext>
            </p:extLst>
          </p:nvPr>
        </p:nvGraphicFramePr>
        <p:xfrm>
          <a:off x="533400" y="1295400"/>
          <a:ext cx="8153400" cy="4814514"/>
        </p:xfrm>
        <a:graphic>
          <a:graphicData uri="http://schemas.openxmlformats.org/drawingml/2006/table">
            <a:tbl>
              <a:tblPr firstRow="1" bandRow="1">
                <a:tableStyleId>{5C22544A-7EE6-4342-B048-85BDC9FD1C3A}</a:tableStyleId>
              </a:tblPr>
              <a:tblGrid>
                <a:gridCol w="2743200"/>
                <a:gridCol w="5410200"/>
              </a:tblGrid>
              <a:tr h="516834">
                <a:tc>
                  <a:txBody>
                    <a:bodyPr/>
                    <a:lstStyle/>
                    <a:p>
                      <a:r>
                        <a:rPr lang="en-US" dirty="0" smtClean="0"/>
                        <a:t>RECOMMENDATION</a:t>
                      </a:r>
                      <a:endParaRPr lang="en-US" dirty="0"/>
                    </a:p>
                  </a:txBody>
                  <a:tcPr anchor="ctr"/>
                </a:tc>
                <a:tc>
                  <a:txBody>
                    <a:bodyPr/>
                    <a:lstStyle/>
                    <a:p>
                      <a:r>
                        <a:rPr lang="en-US" dirty="0" smtClean="0"/>
                        <a:t>CONTRACT</a:t>
                      </a:r>
                      <a:endParaRPr lang="en-US" dirty="0"/>
                    </a:p>
                  </a:txBody>
                  <a:tcPr anchor="ctr"/>
                </a:tc>
              </a:tr>
              <a:tr h="516834">
                <a:tc>
                  <a:txBody>
                    <a:bodyPr/>
                    <a:lstStyle/>
                    <a:p>
                      <a:pPr marL="0" indent="0">
                        <a:buFont typeface="Arial" panose="020B0604020202020204" pitchFamily="34" charset="0"/>
                        <a:buNone/>
                      </a:pPr>
                      <a:r>
                        <a:rPr kumimoji="0" lang="en-US" sz="1800" kern="1200" dirty="0" smtClean="0">
                          <a:solidFill>
                            <a:schemeClr val="dk1"/>
                          </a:solidFill>
                          <a:effectLst/>
                          <a:latin typeface="+mn-lt"/>
                          <a:ea typeface="+mn-ea"/>
                          <a:cs typeface="+mn-cs"/>
                        </a:rPr>
                        <a:t>Require MCOs to provide person-centered assessments to all members</a:t>
                      </a:r>
                      <a:endParaRPr lang="en-US" sz="1800" dirty="0"/>
                    </a:p>
                  </a:txBody>
                  <a:tcPr anchor="ctr"/>
                </a:tc>
                <a:tc>
                  <a:txBody>
                    <a:bodyPr/>
                    <a:lstStyle/>
                    <a:p>
                      <a:pPr marL="285750" indent="-285750">
                        <a:buFont typeface="Arial" panose="020B0604020202020204" pitchFamily="34" charset="0"/>
                        <a:buChar char="•"/>
                      </a:pPr>
                      <a:r>
                        <a:rPr kumimoji="0" lang="en-US" sz="1800" kern="1200" dirty="0" smtClean="0">
                          <a:solidFill>
                            <a:schemeClr val="dk1"/>
                          </a:solidFill>
                          <a:effectLst/>
                          <a:latin typeface="+mn-lt"/>
                          <a:ea typeface="+mn-ea"/>
                          <a:cs typeface="+mn-cs"/>
                        </a:rPr>
                        <a:t>MCOs will be required to perform an initial health risk screening on all members </a:t>
                      </a:r>
                    </a:p>
                    <a:p>
                      <a:pPr marL="285750" indent="-285750">
                        <a:buFont typeface="Arial" panose="020B0604020202020204" pitchFamily="34" charset="0"/>
                        <a:buChar char="•"/>
                      </a:pPr>
                      <a:r>
                        <a:rPr kumimoji="0" lang="en-US" sz="1800" kern="1200" dirty="0" smtClean="0">
                          <a:solidFill>
                            <a:schemeClr val="dk1"/>
                          </a:solidFill>
                          <a:effectLst/>
                          <a:latin typeface="+mn-lt"/>
                          <a:ea typeface="+mn-ea"/>
                          <a:cs typeface="+mn-cs"/>
                        </a:rPr>
                        <a:t>MCOs must report their screening rates monthly</a:t>
                      </a:r>
                      <a:r>
                        <a:rPr kumimoji="0" lang="en-US" sz="1800" kern="1200" baseline="0" dirty="0" smtClean="0">
                          <a:solidFill>
                            <a:schemeClr val="dk1"/>
                          </a:solidFill>
                          <a:effectLst/>
                          <a:latin typeface="+mn-lt"/>
                          <a:ea typeface="+mn-ea"/>
                          <a:cs typeface="+mn-cs"/>
                        </a:rPr>
                        <a:t> to the OHCA </a:t>
                      </a:r>
                      <a:r>
                        <a:rPr kumimoji="0" lang="en-US" sz="1800" kern="1200" dirty="0" smtClean="0">
                          <a:solidFill>
                            <a:schemeClr val="dk1"/>
                          </a:solidFill>
                          <a:effectLst/>
                          <a:latin typeface="+mn-lt"/>
                          <a:ea typeface="+mn-ea"/>
                          <a:cs typeface="+mn-cs"/>
                        </a:rPr>
                        <a:t>  </a:t>
                      </a:r>
                    </a:p>
                    <a:p>
                      <a:pPr marL="285750" indent="-285750">
                        <a:buFont typeface="Arial" panose="020B0604020202020204" pitchFamily="34" charset="0"/>
                        <a:buChar char="•"/>
                      </a:pPr>
                      <a:r>
                        <a:rPr kumimoji="0" lang="en-US" sz="1800" kern="1200" dirty="0" smtClean="0">
                          <a:solidFill>
                            <a:schemeClr val="dk1"/>
                          </a:solidFill>
                          <a:effectLst/>
                          <a:latin typeface="+mn-lt"/>
                          <a:ea typeface="+mn-ea"/>
                          <a:cs typeface="+mn-cs"/>
                        </a:rPr>
                        <a:t>Based on the results of the screening, each member will be assigned to an appropriate care management risk level </a:t>
                      </a:r>
                    </a:p>
                    <a:p>
                      <a:pPr marL="285750" indent="-285750">
                        <a:buFont typeface="Arial" panose="020B0604020202020204" pitchFamily="34" charset="0"/>
                        <a:buChar char="•"/>
                      </a:pPr>
                      <a:r>
                        <a:rPr kumimoji="0" lang="en-US" sz="1800" kern="1200" dirty="0" smtClean="0">
                          <a:solidFill>
                            <a:schemeClr val="dk1"/>
                          </a:solidFill>
                          <a:effectLst/>
                          <a:latin typeface="+mn-lt"/>
                          <a:ea typeface="+mn-ea"/>
                          <a:cs typeface="+mn-cs"/>
                        </a:rPr>
                        <a:t>Members, other</a:t>
                      </a:r>
                      <a:r>
                        <a:rPr kumimoji="0" lang="en-US" sz="1800" kern="1200" baseline="0" dirty="0" smtClean="0">
                          <a:solidFill>
                            <a:schemeClr val="dk1"/>
                          </a:solidFill>
                          <a:effectLst/>
                          <a:latin typeface="+mn-lt"/>
                          <a:ea typeface="+mn-ea"/>
                          <a:cs typeface="+mn-cs"/>
                        </a:rPr>
                        <a:t> than those in the lowest risk level, will then receive a comprehensive assessment of medical, functional, behavioral health and social service needs and preferences</a:t>
                      </a:r>
                    </a:p>
                    <a:p>
                      <a:pPr marL="0" indent="0">
                        <a:buFont typeface="Arial" panose="020B0604020202020204" pitchFamily="34" charset="0"/>
                        <a:buNone/>
                      </a:pPr>
                      <a:endParaRPr lang="en-US" sz="1800" dirty="0"/>
                    </a:p>
                  </a:txBody>
                  <a:tcPr anchor="ctr"/>
                </a:tc>
              </a:tr>
              <a:tr h="516834">
                <a:tc>
                  <a:txBody>
                    <a:bodyPr/>
                    <a:lstStyle/>
                    <a:p>
                      <a:pPr marL="0" indent="0">
                        <a:buFont typeface="Arial" panose="020B0604020202020204" pitchFamily="34" charset="0"/>
                        <a:buNone/>
                      </a:pPr>
                      <a:r>
                        <a:rPr lang="en-US" sz="1800" dirty="0" smtClean="0"/>
                        <a:t>Require MCOs to reassess members at least annually</a:t>
                      </a:r>
                      <a:endParaRPr lang="en-US" sz="1800" dirty="0"/>
                    </a:p>
                  </a:txBody>
                  <a:tcPr anchor="ctr"/>
                </a:tc>
                <a:tc>
                  <a:txBody>
                    <a:bodyPr/>
                    <a:lstStyle/>
                    <a:p>
                      <a:pPr marL="285750" indent="-285750">
                        <a:buFont typeface="Arial" panose="020B0604020202020204" pitchFamily="34" charset="0"/>
                        <a:buChar char="•"/>
                      </a:pPr>
                      <a:r>
                        <a:rPr lang="en-US" sz="1800" dirty="0" smtClean="0"/>
                        <a:t>MCOs will be required</a:t>
                      </a:r>
                      <a:r>
                        <a:rPr lang="en-US" sz="1800" baseline="0" dirty="0" smtClean="0"/>
                        <a:t> to reassess members at least annually and within 72 hours of a significant change</a:t>
                      </a:r>
                      <a:endParaRPr lang="en-US" sz="1800" dirty="0"/>
                    </a:p>
                  </a:txBody>
                  <a:tcPr anchor="ctr"/>
                </a:tc>
              </a:tr>
            </a:tbl>
          </a:graphicData>
        </a:graphic>
      </p:graphicFrame>
      <p:sp>
        <p:nvSpPr>
          <p:cNvPr id="10" name="TextBox 9"/>
          <p:cNvSpPr txBox="1"/>
          <p:nvPr/>
        </p:nvSpPr>
        <p:spPr>
          <a:xfrm>
            <a:off x="457200" y="6047601"/>
            <a:ext cx="7417223" cy="276999"/>
          </a:xfrm>
          <a:prstGeom prst="rect">
            <a:avLst/>
          </a:prstGeom>
          <a:noFill/>
        </p:spPr>
        <p:txBody>
          <a:bodyPr wrap="none" rtlCol="0">
            <a:spAutoFit/>
          </a:bodyPr>
          <a:lstStyle/>
          <a:p>
            <a:r>
              <a:rPr lang="en-US" sz="1200" i="1" dirty="0" smtClean="0"/>
              <a:t>Note: Summary of draft standards is informational only. CMS-approved contract will contain final standards</a:t>
            </a:r>
            <a:endParaRPr lang="en-US" sz="1200" i="1" dirty="0"/>
          </a:p>
        </p:txBody>
      </p:sp>
    </p:spTree>
    <p:extLst>
      <p:ext uri="{BB962C8B-B14F-4D97-AF65-F5344CB8AC3E}">
        <p14:creationId xmlns:p14="http://schemas.microsoft.com/office/powerpoint/2010/main" val="1430323571"/>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18</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410200"/>
          </a:xfrm>
        </p:spPr>
        <p:txBody>
          <a:bodyPr>
            <a:normAutofit/>
          </a:bodyPr>
          <a:lstStyle/>
          <a:p>
            <a:pPr marL="0" indent="0" eaLnBrk="1" hangingPunct="1">
              <a:spcBef>
                <a:spcPts val="1200"/>
              </a:spcBef>
              <a:buNone/>
            </a:pPr>
            <a:endParaRPr lang="en-US" sz="2600" dirty="0" smtClean="0">
              <a:solidFill>
                <a:srgbClr val="FF0000"/>
              </a:solidFill>
            </a:endParaRPr>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MODEL CONTRACT – CARE PLANNING</a:t>
            </a:r>
          </a:p>
        </p:txBody>
      </p:sp>
      <p:graphicFrame>
        <p:nvGraphicFramePr>
          <p:cNvPr id="8" name="Content Placeholder 2"/>
          <p:cNvGraphicFramePr>
            <a:graphicFrameLocks/>
          </p:cNvGraphicFramePr>
          <p:nvPr>
            <p:extLst>
              <p:ext uri="{D42A27DB-BD31-4B8C-83A1-F6EECF244321}">
                <p14:modId xmlns:p14="http://schemas.microsoft.com/office/powerpoint/2010/main" val="1099232682"/>
              </p:ext>
            </p:extLst>
          </p:nvPr>
        </p:nvGraphicFramePr>
        <p:xfrm>
          <a:off x="457200" y="1371600"/>
          <a:ext cx="8229600" cy="4463994"/>
        </p:xfrm>
        <a:graphic>
          <a:graphicData uri="http://schemas.openxmlformats.org/drawingml/2006/table">
            <a:tbl>
              <a:tblPr firstRow="1" bandRow="1">
                <a:tableStyleId>{5C22544A-7EE6-4342-B048-85BDC9FD1C3A}</a:tableStyleId>
              </a:tblPr>
              <a:tblGrid>
                <a:gridCol w="2895600"/>
                <a:gridCol w="5334000"/>
              </a:tblGrid>
              <a:tr h="516834">
                <a:tc>
                  <a:txBody>
                    <a:bodyPr/>
                    <a:lstStyle/>
                    <a:p>
                      <a:r>
                        <a:rPr lang="en-US" dirty="0" smtClean="0"/>
                        <a:t>RECOMMENDATION</a:t>
                      </a:r>
                      <a:endParaRPr lang="en-US" dirty="0"/>
                    </a:p>
                  </a:txBody>
                  <a:tcPr anchor="ctr"/>
                </a:tc>
                <a:tc>
                  <a:txBody>
                    <a:bodyPr/>
                    <a:lstStyle/>
                    <a:p>
                      <a:r>
                        <a:rPr lang="en-US" dirty="0" smtClean="0"/>
                        <a:t>CONTRACT</a:t>
                      </a:r>
                      <a:endParaRPr lang="en-US" dirty="0"/>
                    </a:p>
                  </a:txBody>
                  <a:tcPr anchor="ctr"/>
                </a:tc>
              </a:tr>
              <a:tr h="516834">
                <a:tc>
                  <a:txBody>
                    <a:bodyPr/>
                    <a:lstStyle/>
                    <a:p>
                      <a:pPr marL="0" indent="0">
                        <a:buFont typeface="Arial" panose="020B0604020202020204" pitchFamily="34" charset="0"/>
                        <a:buNone/>
                      </a:pPr>
                      <a:r>
                        <a:rPr kumimoji="0" lang="en-US" sz="1900" kern="1200" dirty="0" smtClean="0">
                          <a:solidFill>
                            <a:schemeClr val="dk1"/>
                          </a:solidFill>
                          <a:effectLst/>
                          <a:latin typeface="+mn-lt"/>
                          <a:ea typeface="+mn-ea"/>
                          <a:cs typeface="+mn-cs"/>
                        </a:rPr>
                        <a:t>Require MCOs to provide person-centered care planning for all members</a:t>
                      </a:r>
                      <a:endParaRPr lang="en-US" sz="1900" dirty="0"/>
                    </a:p>
                  </a:txBody>
                  <a:tcPr anchor="ctr"/>
                </a:tc>
                <a:tc>
                  <a:txBody>
                    <a:bodyPr/>
                    <a:lstStyle/>
                    <a:p>
                      <a:pPr marL="285750" indent="-285750">
                        <a:buFont typeface="Arial" panose="020B0604020202020204" pitchFamily="34" charset="0"/>
                        <a:buChar char="•"/>
                      </a:pPr>
                      <a:r>
                        <a:rPr kumimoji="0" lang="en-US" sz="1900" kern="1200" dirty="0" smtClean="0">
                          <a:solidFill>
                            <a:schemeClr val="dk1"/>
                          </a:solidFill>
                          <a:effectLst/>
                          <a:latin typeface="+mn-lt"/>
                          <a:ea typeface="+mn-ea"/>
                          <a:cs typeface="+mn-cs"/>
                        </a:rPr>
                        <a:t>MCOs will be required to develop person-centered care plans for all members </a:t>
                      </a:r>
                      <a:endParaRPr lang="en-US" sz="1900" dirty="0"/>
                    </a:p>
                  </a:txBody>
                  <a:tcPr anchor="ctr"/>
                </a:tc>
              </a:tr>
              <a:tr h="516834">
                <a:tc>
                  <a:txBody>
                    <a:bodyPr/>
                    <a:lstStyle/>
                    <a:p>
                      <a:pPr marL="0" indent="0">
                        <a:buFont typeface="Arial" panose="020B0604020202020204" pitchFamily="34" charset="0"/>
                        <a:buNone/>
                      </a:pPr>
                      <a:r>
                        <a:rPr kumimoji="0" lang="en-US" sz="1900" kern="1200" dirty="0" smtClean="0">
                          <a:solidFill>
                            <a:schemeClr val="dk1"/>
                          </a:solidFill>
                          <a:effectLst/>
                          <a:latin typeface="+mn-lt"/>
                          <a:ea typeface="+mn-ea"/>
                          <a:cs typeface="+mn-cs"/>
                        </a:rPr>
                        <a:t>Allow the Member to participate in the development of the care plan and require member sign off of the care plan upon the initial development and upon any subsequent change to the plan</a:t>
                      </a:r>
                      <a:endParaRPr lang="en-US" sz="1900" dirty="0"/>
                    </a:p>
                  </a:txBody>
                  <a:tcPr anchor="ctr"/>
                </a:tc>
                <a:tc>
                  <a:txBody>
                    <a:bodyPr/>
                    <a:lstStyle/>
                    <a:p>
                      <a:pPr marL="285750" indent="-285750">
                        <a:buFont typeface="Arial" panose="020B0604020202020204" pitchFamily="34" charset="0"/>
                        <a:buChar char="•"/>
                      </a:pPr>
                      <a:r>
                        <a:rPr kumimoji="0" lang="en-US" sz="1900" kern="1200" dirty="0" smtClean="0">
                          <a:solidFill>
                            <a:schemeClr val="dk1"/>
                          </a:solidFill>
                          <a:effectLst/>
                          <a:latin typeface="+mn-lt"/>
                          <a:ea typeface="+mn-ea"/>
                          <a:cs typeface="+mn-cs"/>
                        </a:rPr>
                        <a:t>Interdisciplinary Team (IDT)</a:t>
                      </a:r>
                      <a:r>
                        <a:rPr kumimoji="0" lang="en-US" sz="1900" kern="1200" baseline="0" dirty="0" smtClean="0">
                          <a:solidFill>
                            <a:schemeClr val="dk1"/>
                          </a:solidFill>
                          <a:effectLst/>
                          <a:latin typeface="+mn-lt"/>
                          <a:ea typeface="+mn-ea"/>
                          <a:cs typeface="+mn-cs"/>
                        </a:rPr>
                        <a:t> must</a:t>
                      </a:r>
                      <a:r>
                        <a:rPr kumimoji="0" lang="en-US" sz="1900" kern="1200" dirty="0" smtClean="0">
                          <a:solidFill>
                            <a:schemeClr val="dk1"/>
                          </a:solidFill>
                          <a:effectLst/>
                          <a:latin typeface="+mn-lt"/>
                          <a:ea typeface="+mn-ea"/>
                          <a:cs typeface="+mn-cs"/>
                        </a:rPr>
                        <a:t> include the member or the member's legal guardian as a full participant </a:t>
                      </a:r>
                    </a:p>
                    <a:p>
                      <a:pPr marL="285750" indent="-285750">
                        <a:buFont typeface="Arial" panose="020B0604020202020204" pitchFamily="34" charset="0"/>
                        <a:buChar char="•"/>
                      </a:pPr>
                      <a:r>
                        <a:rPr kumimoji="0" lang="en-US" sz="1900" kern="1200" dirty="0" smtClean="0">
                          <a:solidFill>
                            <a:schemeClr val="dk1"/>
                          </a:solidFill>
                          <a:effectLst/>
                          <a:latin typeface="+mn-lt"/>
                          <a:ea typeface="+mn-ea"/>
                          <a:cs typeface="+mn-cs"/>
                        </a:rPr>
                        <a:t>Member</a:t>
                      </a:r>
                      <a:r>
                        <a:rPr kumimoji="0" lang="en-US" sz="1900" kern="1200" baseline="0" dirty="0" smtClean="0">
                          <a:solidFill>
                            <a:schemeClr val="dk1"/>
                          </a:solidFill>
                          <a:effectLst/>
                          <a:latin typeface="+mn-lt"/>
                          <a:ea typeface="+mn-ea"/>
                          <a:cs typeface="+mn-cs"/>
                        </a:rPr>
                        <a:t> or member’s legal guardian will sign the care plan prior to its implementation  </a:t>
                      </a:r>
                      <a:endParaRPr lang="en-US" sz="1900" dirty="0"/>
                    </a:p>
                  </a:txBody>
                  <a:tcPr anchor="ctr"/>
                </a:tc>
              </a:tr>
            </a:tbl>
          </a:graphicData>
        </a:graphic>
      </p:graphicFrame>
      <p:sp>
        <p:nvSpPr>
          <p:cNvPr id="10" name="TextBox 9"/>
          <p:cNvSpPr txBox="1"/>
          <p:nvPr/>
        </p:nvSpPr>
        <p:spPr>
          <a:xfrm>
            <a:off x="457200" y="5895201"/>
            <a:ext cx="7373942" cy="276999"/>
          </a:xfrm>
          <a:prstGeom prst="rect">
            <a:avLst/>
          </a:prstGeom>
          <a:noFill/>
        </p:spPr>
        <p:txBody>
          <a:bodyPr wrap="none" rtlCol="0">
            <a:spAutoFit/>
          </a:bodyPr>
          <a:lstStyle/>
          <a:p>
            <a:r>
              <a:rPr lang="en-US" sz="1200" i="1" dirty="0" smtClean="0"/>
              <a:t>Note: Summary of draft standards is informational only. CMS-approved contract will contain final standards</a:t>
            </a:r>
            <a:endParaRPr lang="en-US" sz="1200" i="1" dirty="0"/>
          </a:p>
        </p:txBody>
      </p:sp>
    </p:spTree>
    <p:extLst>
      <p:ext uri="{BB962C8B-B14F-4D97-AF65-F5344CB8AC3E}">
        <p14:creationId xmlns:p14="http://schemas.microsoft.com/office/powerpoint/2010/main" val="2974443585"/>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19</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410200"/>
          </a:xfrm>
        </p:spPr>
        <p:txBody>
          <a:bodyPr>
            <a:normAutofit/>
          </a:bodyPr>
          <a:lstStyle/>
          <a:p>
            <a:pPr marL="0" indent="0" eaLnBrk="1" hangingPunct="1">
              <a:spcBef>
                <a:spcPts val="1200"/>
              </a:spcBef>
              <a:buNone/>
            </a:pPr>
            <a:endParaRPr lang="en-US" sz="2600" dirty="0" smtClean="0">
              <a:solidFill>
                <a:srgbClr val="FF0000"/>
              </a:solidFill>
            </a:endParaRPr>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MODEL CONTRACT – CARE COORDINATION</a:t>
            </a:r>
          </a:p>
        </p:txBody>
      </p:sp>
      <p:graphicFrame>
        <p:nvGraphicFramePr>
          <p:cNvPr id="8" name="Content Placeholder 2"/>
          <p:cNvGraphicFramePr>
            <a:graphicFrameLocks/>
          </p:cNvGraphicFramePr>
          <p:nvPr>
            <p:extLst>
              <p:ext uri="{D42A27DB-BD31-4B8C-83A1-F6EECF244321}">
                <p14:modId xmlns:p14="http://schemas.microsoft.com/office/powerpoint/2010/main" val="3677221209"/>
              </p:ext>
            </p:extLst>
          </p:nvPr>
        </p:nvGraphicFramePr>
        <p:xfrm>
          <a:off x="457200" y="1371600"/>
          <a:ext cx="8229600" cy="4540194"/>
        </p:xfrm>
        <a:graphic>
          <a:graphicData uri="http://schemas.openxmlformats.org/drawingml/2006/table">
            <a:tbl>
              <a:tblPr firstRow="1" bandRow="1">
                <a:tableStyleId>{5C22544A-7EE6-4342-B048-85BDC9FD1C3A}</a:tableStyleId>
              </a:tblPr>
              <a:tblGrid>
                <a:gridCol w="2819400"/>
                <a:gridCol w="5410200"/>
              </a:tblGrid>
              <a:tr h="516834">
                <a:tc>
                  <a:txBody>
                    <a:bodyPr/>
                    <a:lstStyle/>
                    <a:p>
                      <a:r>
                        <a:rPr lang="en-US" dirty="0" smtClean="0"/>
                        <a:t>RECOMMENDATION</a:t>
                      </a:r>
                      <a:endParaRPr lang="en-US" dirty="0"/>
                    </a:p>
                  </a:txBody>
                  <a:tcPr anchor="ctr"/>
                </a:tc>
                <a:tc>
                  <a:txBody>
                    <a:bodyPr/>
                    <a:lstStyle/>
                    <a:p>
                      <a:r>
                        <a:rPr lang="en-US" dirty="0" smtClean="0"/>
                        <a:t>CONTRACT</a:t>
                      </a:r>
                      <a:endParaRPr lang="en-US" dirty="0"/>
                    </a:p>
                  </a:txBody>
                  <a:tcPr anchor="ctr"/>
                </a:tc>
              </a:tr>
              <a:tr h="516834">
                <a:tc>
                  <a:txBody>
                    <a:bodyPr/>
                    <a:lstStyle/>
                    <a:p>
                      <a:pPr marL="0" indent="0">
                        <a:buFont typeface="Arial" panose="020B0604020202020204" pitchFamily="34" charset="0"/>
                        <a:buNone/>
                      </a:pPr>
                      <a:r>
                        <a:rPr kumimoji="0" lang="en-US" sz="1800" kern="1200" dirty="0" smtClean="0">
                          <a:solidFill>
                            <a:schemeClr val="dk1"/>
                          </a:solidFill>
                          <a:effectLst/>
                          <a:latin typeface="+mn-lt"/>
                          <a:ea typeface="+mn-ea"/>
                          <a:cs typeface="+mn-cs"/>
                        </a:rPr>
                        <a:t>Require MCOs to continue existing care plans during a time of transition until new providers are in place and the new providers are meeting the requirements of the care plan</a:t>
                      </a:r>
                      <a:endParaRPr lang="en-US" sz="1800" dirty="0"/>
                    </a:p>
                  </a:txBody>
                  <a:tcPr anchor="ctr"/>
                </a:tc>
                <a:tc>
                  <a:txBody>
                    <a:bodyPr/>
                    <a:lstStyle/>
                    <a:p>
                      <a:pPr marL="285750" indent="-285750">
                        <a:buFont typeface="Arial" panose="020B0604020202020204" pitchFamily="34" charset="0"/>
                        <a:buChar char="•"/>
                      </a:pPr>
                      <a:r>
                        <a:rPr kumimoji="0" lang="en-US" sz="1800" kern="1200" dirty="0" smtClean="0">
                          <a:solidFill>
                            <a:schemeClr val="dk1"/>
                          </a:solidFill>
                          <a:effectLst/>
                          <a:latin typeface="+mn-lt"/>
                          <a:ea typeface="+mn-ea"/>
                          <a:cs typeface="+mn-cs"/>
                        </a:rPr>
                        <a:t>For members who have existing care plans, MCOs must accept the existing care plan for a period of 90 days or until a comprehensive assessment and new care plan have been completed and developed, whichever comes sooner</a:t>
                      </a:r>
                      <a:endParaRPr lang="en-US" sz="1800" dirty="0"/>
                    </a:p>
                  </a:txBody>
                  <a:tcPr anchor="ctr"/>
                </a:tc>
              </a:tr>
              <a:tr h="516834">
                <a:tc>
                  <a:txBody>
                    <a:bodyPr/>
                    <a:lstStyle/>
                    <a:p>
                      <a:pPr marL="0" indent="0">
                        <a:buFont typeface="Arial" panose="020B0604020202020204" pitchFamily="34" charset="0"/>
                        <a:buNone/>
                      </a:pPr>
                      <a:r>
                        <a:rPr kumimoji="0" lang="en-US" sz="1800" kern="1200" dirty="0" smtClean="0">
                          <a:solidFill>
                            <a:schemeClr val="dk1"/>
                          </a:solidFill>
                          <a:effectLst/>
                          <a:latin typeface="+mn-lt"/>
                          <a:ea typeface="+mn-ea"/>
                          <a:cs typeface="+mn-cs"/>
                        </a:rPr>
                        <a:t>Require care plans that decrease or eliminate existing services for a member to undergo a secondary</a:t>
                      </a:r>
                      <a:r>
                        <a:rPr kumimoji="0" lang="en-US" sz="1800" kern="1200" baseline="0" dirty="0" smtClean="0">
                          <a:solidFill>
                            <a:schemeClr val="dk1"/>
                          </a:solidFill>
                          <a:effectLst/>
                          <a:latin typeface="+mn-lt"/>
                          <a:ea typeface="+mn-ea"/>
                          <a:cs typeface="+mn-cs"/>
                        </a:rPr>
                        <a:t> review prior to implementation</a:t>
                      </a:r>
                      <a:endParaRPr lang="en-US" sz="1800" dirty="0">
                        <a:solidFill>
                          <a:srgbClr val="FF0000"/>
                        </a:solidFill>
                      </a:endParaRPr>
                    </a:p>
                  </a:txBody>
                  <a:tcPr anchor="ctr"/>
                </a:tc>
                <a:tc>
                  <a:txBody>
                    <a:bodyPr/>
                    <a:lstStyle/>
                    <a:p>
                      <a:pPr marL="285750" indent="-285750">
                        <a:buFont typeface="Arial" panose="020B0604020202020204" pitchFamily="34" charset="0"/>
                        <a:buChar char="•"/>
                      </a:pPr>
                      <a:r>
                        <a:rPr lang="en-US" sz="1800" dirty="0" smtClean="0"/>
                        <a:t>All</a:t>
                      </a:r>
                      <a:r>
                        <a:rPr lang="en-US" sz="1800" baseline="0" dirty="0" smtClean="0"/>
                        <a:t> care plans must be reviewed by a supervisory-level care manager at the MCO prior to implementation</a:t>
                      </a:r>
                    </a:p>
                    <a:p>
                      <a:pPr marL="285750" indent="-285750">
                        <a:buFont typeface="Arial" panose="020B0604020202020204" pitchFamily="34" charset="0"/>
                        <a:buChar char="•"/>
                      </a:pPr>
                      <a:r>
                        <a:rPr lang="en-US" sz="1800" baseline="0" dirty="0" smtClean="0"/>
                        <a:t>Care plan updates for I/DD waiver members transitioning to MCOs will be subject to DHS DDS review </a:t>
                      </a:r>
                      <a:endParaRPr lang="en-US" sz="1800" dirty="0"/>
                    </a:p>
                  </a:txBody>
                  <a:tcPr anchor="ctr"/>
                </a:tc>
              </a:tr>
            </a:tbl>
          </a:graphicData>
        </a:graphic>
      </p:graphicFrame>
      <p:sp>
        <p:nvSpPr>
          <p:cNvPr id="10" name="TextBox 9"/>
          <p:cNvSpPr txBox="1"/>
          <p:nvPr/>
        </p:nvSpPr>
        <p:spPr>
          <a:xfrm>
            <a:off x="457200" y="5895201"/>
            <a:ext cx="7373942" cy="276999"/>
          </a:xfrm>
          <a:prstGeom prst="rect">
            <a:avLst/>
          </a:prstGeom>
          <a:noFill/>
        </p:spPr>
        <p:txBody>
          <a:bodyPr wrap="none" rtlCol="0">
            <a:spAutoFit/>
          </a:bodyPr>
          <a:lstStyle/>
          <a:p>
            <a:r>
              <a:rPr lang="en-US" sz="1200" i="1" dirty="0" smtClean="0"/>
              <a:t>Note: Summary of draft standards is informational only. CMS-approved contract will contain final standards</a:t>
            </a:r>
            <a:endParaRPr lang="en-US" sz="1200" i="1" dirty="0"/>
          </a:p>
        </p:txBody>
      </p:sp>
    </p:spTree>
    <p:extLst>
      <p:ext uri="{BB962C8B-B14F-4D97-AF65-F5344CB8AC3E}">
        <p14:creationId xmlns:p14="http://schemas.microsoft.com/office/powerpoint/2010/main" val="2557187662"/>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marL="0" indent="0" eaLnBrk="1" hangingPunct="1">
              <a:spcBef>
                <a:spcPts val="1200"/>
              </a:spcBef>
              <a:buNone/>
            </a:pPr>
            <a:r>
              <a:rPr lang="en-US" sz="3200" i="1" dirty="0" smtClean="0"/>
              <a:t>“The </a:t>
            </a:r>
            <a:r>
              <a:rPr lang="en-US" sz="3200" i="1" dirty="0"/>
              <a:t>Oklahoma Health Care Authority shall initiate requests for proposals for care coordination models for aged, blind and disabled persons. Care coordination models for members receiving institutional care shall be phased in two (2) years after the initial enrollment period of a care coordination program</a:t>
            </a:r>
            <a:r>
              <a:rPr lang="en-US" sz="3200" i="1" dirty="0" smtClean="0"/>
              <a:t>.” </a:t>
            </a:r>
            <a:endParaRPr lang="en-US" sz="3000" i="1"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6388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HB 1566 </a:t>
            </a:r>
            <a:endParaRPr lang="en-US" dirty="0" smtClean="0"/>
          </a:p>
        </p:txBody>
      </p:sp>
    </p:spTree>
    <p:extLst>
      <p:ext uri="{BB962C8B-B14F-4D97-AF65-F5344CB8AC3E}">
        <p14:creationId xmlns:p14="http://schemas.microsoft.com/office/powerpoint/2010/main" val="1786996546"/>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20</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410200"/>
          </a:xfrm>
        </p:spPr>
        <p:txBody>
          <a:bodyPr>
            <a:normAutofit/>
          </a:bodyPr>
          <a:lstStyle/>
          <a:p>
            <a:pPr marL="0" indent="0" eaLnBrk="1" hangingPunct="1">
              <a:spcBef>
                <a:spcPts val="1200"/>
              </a:spcBef>
              <a:buNone/>
            </a:pPr>
            <a:endParaRPr lang="en-US" sz="2600" dirty="0" smtClean="0">
              <a:solidFill>
                <a:srgbClr val="FF0000"/>
              </a:solidFill>
            </a:endParaRPr>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600" dirty="0" smtClean="0"/>
              <a:t>MODEL CONTRACT – OUTCOMES MONITORING</a:t>
            </a:r>
          </a:p>
        </p:txBody>
      </p:sp>
      <p:graphicFrame>
        <p:nvGraphicFramePr>
          <p:cNvPr id="8" name="Content Placeholder 2"/>
          <p:cNvGraphicFramePr>
            <a:graphicFrameLocks/>
          </p:cNvGraphicFramePr>
          <p:nvPr>
            <p:extLst>
              <p:ext uri="{D42A27DB-BD31-4B8C-83A1-F6EECF244321}">
                <p14:modId xmlns:p14="http://schemas.microsoft.com/office/powerpoint/2010/main" val="3033249178"/>
              </p:ext>
            </p:extLst>
          </p:nvPr>
        </p:nvGraphicFramePr>
        <p:xfrm>
          <a:off x="457200" y="1219200"/>
          <a:ext cx="8001000" cy="4785360"/>
        </p:xfrm>
        <a:graphic>
          <a:graphicData uri="http://schemas.openxmlformats.org/drawingml/2006/table">
            <a:tbl>
              <a:tblPr firstRow="1" bandRow="1">
                <a:tableStyleId>{5C22544A-7EE6-4342-B048-85BDC9FD1C3A}</a:tableStyleId>
              </a:tblPr>
              <a:tblGrid>
                <a:gridCol w="2971800"/>
                <a:gridCol w="5029200"/>
              </a:tblGrid>
              <a:tr h="457200">
                <a:tc>
                  <a:txBody>
                    <a:bodyPr/>
                    <a:lstStyle/>
                    <a:p>
                      <a:r>
                        <a:rPr lang="en-US" dirty="0" smtClean="0"/>
                        <a:t>RECOMMENDATION</a:t>
                      </a:r>
                      <a:endParaRPr lang="en-US" dirty="0"/>
                    </a:p>
                  </a:txBody>
                  <a:tcPr anchor="ctr"/>
                </a:tc>
                <a:tc>
                  <a:txBody>
                    <a:bodyPr/>
                    <a:lstStyle/>
                    <a:p>
                      <a:r>
                        <a:rPr lang="en-US" dirty="0" smtClean="0"/>
                        <a:t>CONTRACT</a:t>
                      </a:r>
                      <a:endParaRPr lang="en-US" dirty="0"/>
                    </a:p>
                  </a:txBody>
                  <a:tcPr anchor="ctr"/>
                </a:tc>
              </a:tr>
              <a:tr h="516834">
                <a:tc>
                  <a:txBody>
                    <a:bodyPr/>
                    <a:lstStyle/>
                    <a:p>
                      <a:pPr marL="0" indent="0">
                        <a:buFont typeface="Arial" panose="020B0604020202020204" pitchFamily="34" charset="0"/>
                        <a:buNone/>
                      </a:pPr>
                      <a:r>
                        <a:rPr kumimoji="0" lang="en-US" sz="1600" kern="1200" dirty="0" smtClean="0">
                          <a:solidFill>
                            <a:schemeClr val="dk1"/>
                          </a:solidFill>
                          <a:effectLst/>
                          <a:latin typeface="+mn-lt"/>
                          <a:ea typeface="+mn-ea"/>
                          <a:cs typeface="+mn-cs"/>
                        </a:rPr>
                        <a:t>The State must have in place a comprehensive quality management system that  measures the effectiveness of services in assisting individuals to achieve personal goals</a:t>
                      </a:r>
                      <a:endParaRPr lang="en-US" sz="1600" dirty="0"/>
                    </a:p>
                  </a:txBody>
                  <a:tcPr anchor="ctr"/>
                </a:tc>
                <a:tc>
                  <a:txBody>
                    <a:bodyPr/>
                    <a:lstStyle/>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MCOs will be required to have a continuously updated Quality Improvement program that will be monitored by the OHCA </a:t>
                      </a:r>
                      <a:endParaRPr lang="en-US" sz="1600" dirty="0"/>
                    </a:p>
                  </a:txBody>
                  <a:tcPr anchor="ctr"/>
                </a:tc>
              </a:tr>
              <a:tr h="516834">
                <a:tc>
                  <a:txBody>
                    <a:bodyPr/>
                    <a:lstStyle/>
                    <a:p>
                      <a:pPr marL="0" indent="0">
                        <a:buFont typeface="Arial" panose="020B0604020202020204" pitchFamily="34" charset="0"/>
                        <a:buNone/>
                      </a:pPr>
                      <a:r>
                        <a:rPr kumimoji="0" lang="en-US" sz="1600" kern="1200" dirty="0" smtClean="0">
                          <a:solidFill>
                            <a:schemeClr val="dk1"/>
                          </a:solidFill>
                          <a:effectLst/>
                          <a:latin typeface="+mn-lt"/>
                          <a:ea typeface="+mn-ea"/>
                          <a:cs typeface="+mn-cs"/>
                        </a:rPr>
                        <a:t>Standard, national quality metrics must be incorporated, with outcomes reported no less than quarterly.</a:t>
                      </a:r>
                      <a:endParaRPr lang="en-US" sz="1600" dirty="0"/>
                    </a:p>
                  </a:txBody>
                  <a:tcPr anchor="ctr"/>
                </a:tc>
                <a:tc>
                  <a:txBody>
                    <a:bodyPr/>
                    <a:lstStyle/>
                    <a:p>
                      <a:pPr marL="285750" indent="-285750">
                        <a:buFont typeface="Arial" panose="020B0604020202020204" pitchFamily="34" charset="0"/>
                        <a:buChar char="•"/>
                      </a:pPr>
                      <a:r>
                        <a:rPr kumimoji="0" lang="en-US" sz="1600" kern="1200" dirty="0" smtClean="0">
                          <a:solidFill>
                            <a:schemeClr val="dk1"/>
                          </a:solidFill>
                          <a:effectLst/>
                          <a:latin typeface="+mn-lt"/>
                          <a:ea typeface="+mn-ea"/>
                          <a:cs typeface="+mn-cs"/>
                        </a:rPr>
                        <a:t>The model contract includes a comprehensive schedule of physical health, behavioral health and HCBS clinical</a:t>
                      </a:r>
                      <a:r>
                        <a:rPr kumimoji="0" lang="en-US" sz="1600" kern="1200" baseline="0" dirty="0" smtClean="0">
                          <a:solidFill>
                            <a:schemeClr val="dk1"/>
                          </a:solidFill>
                          <a:effectLst/>
                          <a:latin typeface="+mn-lt"/>
                          <a:ea typeface="+mn-ea"/>
                          <a:cs typeface="+mn-cs"/>
                        </a:rPr>
                        <a:t> performance measures on which MCOs will be required to report. Reporting frequencies range from quarterly to annual, depending on the measure </a:t>
                      </a:r>
                    </a:p>
                    <a:p>
                      <a:pPr marL="285750" indent="-285750">
                        <a:buFont typeface="Arial" panose="020B0604020202020204" pitchFamily="34" charset="0"/>
                        <a:buChar char="•"/>
                      </a:pPr>
                      <a:r>
                        <a:rPr kumimoji="0" lang="en-US" sz="1600" kern="1200" baseline="0" dirty="0" smtClean="0">
                          <a:solidFill>
                            <a:schemeClr val="dk1"/>
                          </a:solidFill>
                          <a:effectLst/>
                          <a:latin typeface="+mn-lt"/>
                          <a:ea typeface="+mn-ea"/>
                          <a:cs typeface="+mn-cs"/>
                        </a:rPr>
                        <a:t>The model contract also includes a comprehensive schedule of non-clinical operational and financial reports to be used by the OHCA to monitor MCO performance </a:t>
                      </a:r>
                      <a:r>
                        <a:rPr kumimoji="0" lang="en-US" sz="1600" kern="1200" dirty="0" smtClean="0">
                          <a:solidFill>
                            <a:schemeClr val="dk1"/>
                          </a:solidFill>
                          <a:effectLst/>
                          <a:latin typeface="+mn-lt"/>
                          <a:ea typeface="+mn-ea"/>
                          <a:cs typeface="+mn-cs"/>
                        </a:rPr>
                        <a:t>  </a:t>
                      </a:r>
                      <a:endParaRPr lang="en-US" sz="1600" dirty="0"/>
                    </a:p>
                  </a:txBody>
                  <a:tcPr anchor="ctr"/>
                </a:tc>
              </a:tr>
            </a:tbl>
          </a:graphicData>
        </a:graphic>
      </p:graphicFrame>
      <p:sp>
        <p:nvSpPr>
          <p:cNvPr id="10" name="TextBox 9"/>
          <p:cNvSpPr txBox="1"/>
          <p:nvPr/>
        </p:nvSpPr>
        <p:spPr>
          <a:xfrm>
            <a:off x="457200" y="6123801"/>
            <a:ext cx="7417223" cy="276999"/>
          </a:xfrm>
          <a:prstGeom prst="rect">
            <a:avLst/>
          </a:prstGeom>
          <a:noFill/>
        </p:spPr>
        <p:txBody>
          <a:bodyPr wrap="none" rtlCol="0">
            <a:spAutoFit/>
          </a:bodyPr>
          <a:lstStyle/>
          <a:p>
            <a:r>
              <a:rPr lang="en-US" sz="1200" i="1" dirty="0" smtClean="0"/>
              <a:t>Note: Summary of draft standards is informational only. CMS-approved contract will contain final standards</a:t>
            </a:r>
            <a:endParaRPr lang="en-US" sz="1200" i="1" dirty="0"/>
          </a:p>
        </p:txBody>
      </p:sp>
    </p:spTree>
    <p:extLst>
      <p:ext uri="{BB962C8B-B14F-4D97-AF65-F5344CB8AC3E}">
        <p14:creationId xmlns:p14="http://schemas.microsoft.com/office/powerpoint/2010/main" val="1553101862"/>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21</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143000"/>
            <a:ext cx="8458200" cy="5410200"/>
          </a:xfrm>
        </p:spPr>
        <p:txBody>
          <a:bodyPr>
            <a:normAutofit/>
          </a:bodyPr>
          <a:lstStyle/>
          <a:p>
            <a:pPr marL="0" indent="0" eaLnBrk="1" hangingPunct="1">
              <a:spcBef>
                <a:spcPts val="1200"/>
              </a:spcBef>
              <a:buNone/>
            </a:pPr>
            <a:endParaRPr lang="en-US" sz="2600" dirty="0" smtClean="0">
              <a:solidFill>
                <a:srgbClr val="FF0000"/>
              </a:solidFill>
            </a:endParaRPr>
          </a:p>
          <a:p>
            <a:pPr lvl="1" eaLnBrk="1" hangingPunct="1">
              <a:spcBef>
                <a:spcPts val="1200"/>
              </a:spcBef>
            </a:pPr>
            <a:endParaRPr lang="en-US" sz="2900" dirty="0" smtClean="0"/>
          </a:p>
          <a:p>
            <a:pPr lvl="1" eaLnBrk="1" hangingPunct="1">
              <a:spcBef>
                <a:spcPts val="1200"/>
              </a:spcBef>
            </a:pPr>
            <a:endParaRPr lang="en-US" sz="29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MODEL CONTRACT – MEMBER RIGHTS</a:t>
            </a:r>
          </a:p>
        </p:txBody>
      </p:sp>
      <p:graphicFrame>
        <p:nvGraphicFramePr>
          <p:cNvPr id="8" name="Content Placeholder 2"/>
          <p:cNvGraphicFramePr>
            <a:graphicFrameLocks/>
          </p:cNvGraphicFramePr>
          <p:nvPr>
            <p:extLst>
              <p:ext uri="{D42A27DB-BD31-4B8C-83A1-F6EECF244321}">
                <p14:modId xmlns:p14="http://schemas.microsoft.com/office/powerpoint/2010/main" val="2806101788"/>
              </p:ext>
            </p:extLst>
          </p:nvPr>
        </p:nvGraphicFramePr>
        <p:xfrm>
          <a:off x="457200" y="1314644"/>
          <a:ext cx="8001000" cy="4463994"/>
        </p:xfrm>
        <a:graphic>
          <a:graphicData uri="http://schemas.openxmlformats.org/drawingml/2006/table">
            <a:tbl>
              <a:tblPr firstRow="1" bandRow="1">
                <a:tableStyleId>{5C22544A-7EE6-4342-B048-85BDC9FD1C3A}</a:tableStyleId>
              </a:tblPr>
              <a:tblGrid>
                <a:gridCol w="2819400"/>
                <a:gridCol w="5181600"/>
              </a:tblGrid>
              <a:tr h="516834">
                <a:tc>
                  <a:txBody>
                    <a:bodyPr/>
                    <a:lstStyle/>
                    <a:p>
                      <a:r>
                        <a:rPr lang="en-US" dirty="0" smtClean="0"/>
                        <a:t>RECOMMENDATION</a:t>
                      </a:r>
                      <a:endParaRPr lang="en-US" dirty="0"/>
                    </a:p>
                  </a:txBody>
                  <a:tcPr anchor="ctr"/>
                </a:tc>
                <a:tc>
                  <a:txBody>
                    <a:bodyPr/>
                    <a:lstStyle/>
                    <a:p>
                      <a:r>
                        <a:rPr lang="en-US" dirty="0" smtClean="0"/>
                        <a:t>CONTRACT</a:t>
                      </a:r>
                      <a:endParaRPr lang="en-US" dirty="0"/>
                    </a:p>
                  </a:txBody>
                  <a:tcPr anchor="ctr"/>
                </a:tc>
              </a:tr>
              <a:tr h="516834">
                <a:tc>
                  <a:txBody>
                    <a:bodyPr/>
                    <a:lstStyle/>
                    <a:p>
                      <a:pPr marL="0" indent="0">
                        <a:buFont typeface="Arial" panose="020B0604020202020204" pitchFamily="34" charset="0"/>
                        <a:buNone/>
                      </a:pPr>
                      <a:r>
                        <a:rPr kumimoji="0" lang="en-US" sz="1300" kern="1200" dirty="0" smtClean="0">
                          <a:solidFill>
                            <a:schemeClr val="dk1"/>
                          </a:solidFill>
                          <a:effectLst/>
                          <a:latin typeface="+mn-lt"/>
                          <a:ea typeface="+mn-ea"/>
                          <a:cs typeface="+mn-cs"/>
                        </a:rPr>
                        <a:t>The OHCA must require a newly funded ABD Coordinated Care Program State Ombudsman Program to be included in the ABD Coordinated Care Program model</a:t>
                      </a:r>
                      <a:endParaRPr lang="en-US" sz="1300" dirty="0"/>
                    </a:p>
                  </a:txBody>
                  <a:tcPr anchor="ctr"/>
                </a:tc>
                <a:tc>
                  <a:txBody>
                    <a:bodyPr/>
                    <a:lstStyle/>
                    <a:p>
                      <a:pPr marL="285750" indent="-285750">
                        <a:buFont typeface="Arial" panose="020B0604020202020204" pitchFamily="34" charset="0"/>
                        <a:buChar char="•"/>
                      </a:pPr>
                      <a:r>
                        <a:rPr kumimoji="0" lang="en-US" sz="1300" kern="1200" dirty="0" smtClean="0">
                          <a:solidFill>
                            <a:schemeClr val="dk1"/>
                          </a:solidFill>
                          <a:effectLst/>
                          <a:latin typeface="+mn-lt"/>
                          <a:ea typeface="+mn-ea"/>
                          <a:cs typeface="+mn-cs"/>
                        </a:rPr>
                        <a:t>MCOs must have Member Advocates/Ombudsmen with a direct reporting relationship to executive management and with responsibility for assisting members by:</a:t>
                      </a:r>
                    </a:p>
                    <a:p>
                      <a:pPr marL="739775" lvl="0" indent="-285750">
                        <a:buFont typeface="Courier New" panose="02070309020205020404" pitchFamily="49" charset="0"/>
                        <a:buChar char="o"/>
                      </a:pPr>
                      <a:r>
                        <a:rPr kumimoji="0" lang="en-US" sz="1300" kern="1200" dirty="0" smtClean="0">
                          <a:solidFill>
                            <a:schemeClr val="dk1"/>
                          </a:solidFill>
                          <a:effectLst/>
                          <a:latin typeface="+mn-lt"/>
                          <a:ea typeface="+mn-ea"/>
                          <a:cs typeface="+mn-cs"/>
                        </a:rPr>
                        <a:t>Advocating on behalf of a member and his or her preferences with respect to receiving member- and family-centered care;</a:t>
                      </a:r>
                    </a:p>
                    <a:p>
                      <a:pPr marL="739775" lvl="0" indent="-285750">
                        <a:buFont typeface="Courier New" panose="02070309020205020404" pitchFamily="49" charset="0"/>
                        <a:buChar char="o"/>
                      </a:pPr>
                      <a:r>
                        <a:rPr kumimoji="0" lang="en-US" sz="1300" kern="1200" dirty="0" smtClean="0">
                          <a:solidFill>
                            <a:schemeClr val="dk1"/>
                          </a:solidFill>
                          <a:effectLst/>
                          <a:latin typeface="+mn-lt"/>
                          <a:ea typeface="+mn-ea"/>
                          <a:cs typeface="+mn-cs"/>
                        </a:rPr>
                        <a:t>Assisting the member to access community-based resources to address non-medical needs and to support the member’s care plan objectives and independence; </a:t>
                      </a:r>
                    </a:p>
                    <a:p>
                      <a:pPr marL="739775" lvl="0" indent="-285750">
                        <a:buFont typeface="Courier New" panose="02070309020205020404" pitchFamily="49" charset="0"/>
                        <a:buChar char="o"/>
                      </a:pPr>
                      <a:r>
                        <a:rPr kumimoji="0" lang="en-US" sz="1300" kern="1200" dirty="0" smtClean="0">
                          <a:solidFill>
                            <a:schemeClr val="dk1"/>
                          </a:solidFill>
                          <a:effectLst/>
                          <a:latin typeface="+mn-lt"/>
                          <a:ea typeface="+mn-ea"/>
                          <a:cs typeface="+mn-cs"/>
                        </a:rPr>
                        <a:t>Obtaining information about available services in and outside of the health plan; and</a:t>
                      </a:r>
                    </a:p>
                    <a:p>
                      <a:pPr marL="739775" indent="-285750">
                        <a:buFont typeface="Courier New" panose="02070309020205020404" pitchFamily="49" charset="0"/>
                        <a:buChar char="o"/>
                      </a:pPr>
                      <a:r>
                        <a:rPr kumimoji="0" lang="en-US" sz="1300" kern="1200" dirty="0" smtClean="0">
                          <a:solidFill>
                            <a:schemeClr val="dk1"/>
                          </a:solidFill>
                          <a:effectLst/>
                          <a:latin typeface="+mn-lt"/>
                          <a:ea typeface="+mn-ea"/>
                          <a:cs typeface="+mn-cs"/>
                        </a:rPr>
                        <a:t>Filing complaints and appeals</a:t>
                      </a:r>
                    </a:p>
                    <a:p>
                      <a:pPr marL="454025" indent="0">
                        <a:buFont typeface="Courier New" panose="02070309020205020404" pitchFamily="49" charset="0"/>
                        <a:buNone/>
                      </a:pPr>
                      <a:endParaRPr lang="en-US" sz="1300" dirty="0"/>
                    </a:p>
                  </a:txBody>
                  <a:tcPr anchor="ctr"/>
                </a:tc>
              </a:tr>
              <a:tr h="516834">
                <a:tc>
                  <a:txBody>
                    <a:bodyPr/>
                    <a:lstStyle/>
                    <a:p>
                      <a:pPr marL="0" indent="0">
                        <a:buFont typeface="Arial" panose="020B0604020202020204" pitchFamily="34" charset="0"/>
                        <a:buNone/>
                      </a:pPr>
                      <a:r>
                        <a:rPr kumimoji="0" lang="en-US" sz="1300" kern="1200" dirty="0" smtClean="0">
                          <a:solidFill>
                            <a:schemeClr val="dk1"/>
                          </a:solidFill>
                          <a:effectLst/>
                          <a:latin typeface="+mn-lt"/>
                          <a:ea typeface="+mn-ea"/>
                          <a:cs typeface="+mn-cs"/>
                        </a:rPr>
                        <a:t>The OHCA should appoint at least three family advisors to a quality of care review committee and these appointees should represent an educated and diverse cadre of Medicaid-recipient families</a:t>
                      </a:r>
                      <a:endParaRPr lang="en-US" sz="1300" dirty="0"/>
                    </a:p>
                  </a:txBody>
                  <a:tcPr anchor="ctr"/>
                </a:tc>
                <a:tc>
                  <a:txBody>
                    <a:bodyPr/>
                    <a:lstStyle/>
                    <a:p>
                      <a:pPr marL="285750" indent="-285750">
                        <a:buFont typeface="Arial" panose="020B0604020202020204" pitchFamily="34" charset="0"/>
                        <a:buChar char="•"/>
                      </a:pPr>
                      <a:r>
                        <a:rPr kumimoji="0" lang="en-US" sz="1300" kern="1200" dirty="0" smtClean="0">
                          <a:solidFill>
                            <a:schemeClr val="dk1"/>
                          </a:solidFill>
                          <a:effectLst/>
                          <a:latin typeface="+mn-lt"/>
                          <a:ea typeface="+mn-ea"/>
                          <a:cs typeface="+mn-cs"/>
                        </a:rPr>
                        <a:t>MCOs</a:t>
                      </a:r>
                      <a:r>
                        <a:rPr kumimoji="0" lang="en-US" sz="1300" kern="1200" baseline="0" dirty="0" smtClean="0">
                          <a:solidFill>
                            <a:schemeClr val="dk1"/>
                          </a:solidFill>
                          <a:effectLst/>
                          <a:latin typeface="+mn-lt"/>
                          <a:ea typeface="+mn-ea"/>
                          <a:cs typeface="+mn-cs"/>
                        </a:rPr>
                        <a:t> must establish</a:t>
                      </a:r>
                      <a:r>
                        <a:rPr kumimoji="0" lang="en-US" sz="1300" kern="1200" dirty="0" smtClean="0">
                          <a:solidFill>
                            <a:schemeClr val="dk1"/>
                          </a:solidFill>
                          <a:effectLst/>
                          <a:latin typeface="+mn-lt"/>
                          <a:ea typeface="+mn-ea"/>
                          <a:cs typeface="+mn-cs"/>
                        </a:rPr>
                        <a:t> a standing Advisory Board that includes members, member representatives, advocates and providers. The advisory board will be member-majority and will be viewed as a quality goal by the OHCA and the board will be expected to help develop a comprehensive quality monitoring process</a:t>
                      </a:r>
                      <a:endParaRPr lang="en-US" sz="1300" dirty="0"/>
                    </a:p>
                  </a:txBody>
                  <a:tcPr anchor="ctr"/>
                </a:tc>
              </a:tr>
            </a:tbl>
          </a:graphicData>
        </a:graphic>
      </p:graphicFrame>
      <p:sp>
        <p:nvSpPr>
          <p:cNvPr id="10" name="TextBox 9"/>
          <p:cNvSpPr txBox="1"/>
          <p:nvPr/>
        </p:nvSpPr>
        <p:spPr>
          <a:xfrm>
            <a:off x="457200" y="5943600"/>
            <a:ext cx="7417223" cy="276999"/>
          </a:xfrm>
          <a:prstGeom prst="rect">
            <a:avLst/>
          </a:prstGeom>
          <a:noFill/>
        </p:spPr>
        <p:txBody>
          <a:bodyPr wrap="none" rtlCol="0">
            <a:spAutoFit/>
          </a:bodyPr>
          <a:lstStyle/>
          <a:p>
            <a:r>
              <a:rPr lang="en-US" sz="1200" i="1" dirty="0" smtClean="0"/>
              <a:t>Note: Summary of draft standards is informational only. CMS-approved contract will contain final standards</a:t>
            </a:r>
            <a:endParaRPr lang="en-US" sz="1200" i="1" dirty="0"/>
          </a:p>
        </p:txBody>
      </p:sp>
    </p:spTree>
    <p:extLst>
      <p:ext uri="{BB962C8B-B14F-4D97-AF65-F5344CB8AC3E}">
        <p14:creationId xmlns:p14="http://schemas.microsoft.com/office/powerpoint/2010/main" val="3765580898"/>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22</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029200"/>
          </a:xfrm>
        </p:spPr>
        <p:txBody>
          <a:bodyPr>
            <a:normAutofit fontScale="47500" lnSpcReduction="20000"/>
          </a:bodyPr>
          <a:lstStyle/>
          <a:p>
            <a:pPr eaLnBrk="1" hangingPunct="1">
              <a:spcBef>
                <a:spcPts val="1200"/>
              </a:spcBef>
            </a:pPr>
            <a:r>
              <a:rPr lang="en-US" sz="3600" dirty="0" smtClean="0"/>
              <a:t>The proposal submission portion of the </a:t>
            </a:r>
            <a:r>
              <a:rPr lang="en-US" sz="3600" dirty="0" err="1" smtClean="0"/>
              <a:t>SoonerHealth</a:t>
            </a:r>
            <a:r>
              <a:rPr lang="en-US" sz="3600" dirty="0" smtClean="0"/>
              <a:t>+ RFP will encompass both technical requirements and price </a:t>
            </a:r>
          </a:p>
          <a:p>
            <a:pPr eaLnBrk="1" hangingPunct="1">
              <a:spcBef>
                <a:spcPts val="1200"/>
              </a:spcBef>
            </a:pPr>
            <a:r>
              <a:rPr lang="en-US" sz="3600" dirty="0" smtClean="0"/>
              <a:t>Technical portion will address:</a:t>
            </a:r>
          </a:p>
          <a:p>
            <a:pPr lvl="1" eaLnBrk="1" hangingPunct="1">
              <a:spcBef>
                <a:spcPts val="1200"/>
              </a:spcBef>
            </a:pPr>
            <a:r>
              <a:rPr lang="en-US" sz="3300" dirty="0" smtClean="0"/>
              <a:t>Bidder’s proposed region(s) or statewide</a:t>
            </a:r>
          </a:p>
          <a:p>
            <a:pPr lvl="1" eaLnBrk="1" hangingPunct="1">
              <a:spcBef>
                <a:spcPts val="1200"/>
              </a:spcBef>
            </a:pPr>
            <a:r>
              <a:rPr lang="en-US" sz="3300" dirty="0" smtClean="0"/>
              <a:t>Licensure/financial </a:t>
            </a:r>
          </a:p>
          <a:p>
            <a:pPr lvl="1" eaLnBrk="1" hangingPunct="1">
              <a:spcBef>
                <a:spcPts val="1200"/>
              </a:spcBef>
            </a:pPr>
            <a:r>
              <a:rPr lang="en-US" sz="3300" dirty="0" smtClean="0"/>
              <a:t>Experience and past performance in Oklahoma (if applicable) and other states (if applicable)</a:t>
            </a:r>
          </a:p>
          <a:p>
            <a:pPr lvl="1" eaLnBrk="1" hangingPunct="1">
              <a:spcBef>
                <a:spcPts val="1200"/>
              </a:spcBef>
            </a:pPr>
            <a:r>
              <a:rPr lang="en-US" sz="3300" dirty="0" smtClean="0"/>
              <a:t>Approach to meeting model contract requirements (“How will you…”)</a:t>
            </a:r>
          </a:p>
          <a:p>
            <a:pPr lvl="1" eaLnBrk="1" hangingPunct="1">
              <a:spcBef>
                <a:spcPts val="1200"/>
              </a:spcBef>
            </a:pPr>
            <a:r>
              <a:rPr lang="en-US" sz="3300" dirty="0" smtClean="0"/>
              <a:t>Case studies (clinical, member experience and provider experience)</a:t>
            </a:r>
          </a:p>
          <a:p>
            <a:pPr lvl="1" eaLnBrk="1" hangingPunct="1">
              <a:spcBef>
                <a:spcPts val="1200"/>
              </a:spcBef>
            </a:pPr>
            <a:r>
              <a:rPr lang="en-US" sz="3300" dirty="0" smtClean="0"/>
              <a:t>Medicaid/Medicare integration </a:t>
            </a:r>
          </a:p>
          <a:p>
            <a:pPr lvl="1" eaLnBrk="1" hangingPunct="1">
              <a:spcBef>
                <a:spcPts val="1200"/>
              </a:spcBef>
            </a:pPr>
            <a:r>
              <a:rPr lang="en-US" sz="3300" dirty="0" smtClean="0"/>
              <a:t>Innovative and “value-added” proposals for serving Coordinated Care Program members and contracting with providers </a:t>
            </a:r>
          </a:p>
          <a:p>
            <a:pPr eaLnBrk="1" hangingPunct="1">
              <a:spcBef>
                <a:spcPts val="1200"/>
              </a:spcBef>
            </a:pPr>
            <a:r>
              <a:rPr lang="en-US" sz="3600" dirty="0" smtClean="0"/>
              <a:t>Price portion will address capitation rates</a:t>
            </a:r>
          </a:p>
          <a:p>
            <a:pPr eaLnBrk="1" hangingPunct="1">
              <a:spcBef>
                <a:spcPts val="1200"/>
              </a:spcBef>
            </a:pPr>
            <a:r>
              <a:rPr lang="en-US" sz="3600" dirty="0" smtClean="0"/>
              <a:t>MCOs and providers will </a:t>
            </a:r>
            <a:r>
              <a:rPr lang="en-US" sz="3600" u="sng" dirty="0" smtClean="0"/>
              <a:t>not</a:t>
            </a:r>
            <a:r>
              <a:rPr lang="en-US" sz="3600" dirty="0" smtClean="0"/>
              <a:t> be required to execute contracts as part of MCO proposal submission </a:t>
            </a:r>
            <a:endParaRPr lang="en-US" sz="2100" dirty="0" smtClean="0"/>
          </a:p>
          <a:p>
            <a:pPr lvl="1" eaLnBrk="1" hangingPunct="1">
              <a:spcBef>
                <a:spcPts val="1200"/>
              </a:spcBef>
            </a:pPr>
            <a:endParaRPr lang="en-US" sz="2400" dirty="0" smtClean="0"/>
          </a:p>
          <a:p>
            <a:pPr lvl="1" eaLnBrk="1" hangingPunct="1">
              <a:spcBef>
                <a:spcPts val="1200"/>
              </a:spcBef>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RFP - PROPOSAL SUBMISSION</a:t>
            </a:r>
          </a:p>
        </p:txBody>
      </p:sp>
      <p:sp>
        <p:nvSpPr>
          <p:cNvPr id="8" name="TextBox 7"/>
          <p:cNvSpPr txBox="1"/>
          <p:nvPr/>
        </p:nvSpPr>
        <p:spPr>
          <a:xfrm>
            <a:off x="583777" y="5971401"/>
            <a:ext cx="8339655" cy="276999"/>
          </a:xfrm>
          <a:prstGeom prst="rect">
            <a:avLst/>
          </a:prstGeom>
          <a:noFill/>
        </p:spPr>
        <p:txBody>
          <a:bodyPr wrap="none" rtlCol="0">
            <a:spAutoFit/>
          </a:bodyPr>
          <a:lstStyle/>
          <a:p>
            <a:r>
              <a:rPr lang="en-US" sz="1200" i="1" dirty="0" smtClean="0"/>
              <a:t>Note: Summary of proposal submission requirements is informational only. Final RFP will contain full set of requirements</a:t>
            </a:r>
            <a:endParaRPr lang="en-US" sz="1200" i="1" dirty="0"/>
          </a:p>
        </p:txBody>
      </p:sp>
      <p:cxnSp>
        <p:nvCxnSpPr>
          <p:cNvPr id="4" name="Straight Connector 3"/>
          <p:cNvCxnSpPr/>
          <p:nvPr/>
        </p:nvCxnSpPr>
        <p:spPr>
          <a:xfrm>
            <a:off x="762000" y="5971401"/>
            <a:ext cx="28194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754684"/>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23</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marL="0" indent="0" eaLnBrk="1" hangingPunct="1">
              <a:spcBef>
                <a:spcPts val="1200"/>
              </a:spcBef>
              <a:buNone/>
            </a:pPr>
            <a:endParaRPr lang="en-US" sz="2900" dirty="0" smtClean="0"/>
          </a:p>
          <a:p>
            <a:pPr lvl="1" eaLnBrk="1" hangingPunct="1">
              <a:spcBef>
                <a:spcPts val="1200"/>
              </a:spcBef>
            </a:pPr>
            <a:endParaRPr lang="en-US" sz="2100" dirty="0" smtClean="0"/>
          </a:p>
          <a:p>
            <a:pPr lvl="1" eaLnBrk="1" hangingPunct="1">
              <a:spcBef>
                <a:spcPts val="1200"/>
              </a:spcBef>
            </a:pPr>
            <a:endParaRPr lang="en-US" sz="2400" dirty="0" smtClean="0"/>
          </a:p>
          <a:p>
            <a:pPr lvl="1" eaLnBrk="1" hangingPunct="1">
              <a:spcBef>
                <a:spcPts val="1200"/>
              </a:spcBef>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4000" dirty="0" smtClean="0"/>
              <a:t>NEXT STEPS</a:t>
            </a:r>
          </a:p>
        </p:txBody>
      </p:sp>
      <p:graphicFrame>
        <p:nvGraphicFramePr>
          <p:cNvPr id="7" name="Content Placeholder 2"/>
          <p:cNvGraphicFramePr>
            <a:graphicFrameLocks/>
          </p:cNvGraphicFramePr>
          <p:nvPr>
            <p:extLst>
              <p:ext uri="{D42A27DB-BD31-4B8C-83A1-F6EECF244321}">
                <p14:modId xmlns:p14="http://schemas.microsoft.com/office/powerpoint/2010/main" val="3703230259"/>
              </p:ext>
            </p:extLst>
          </p:nvPr>
        </p:nvGraphicFramePr>
        <p:xfrm>
          <a:off x="457200" y="1371600"/>
          <a:ext cx="8001000" cy="4835712"/>
        </p:xfrm>
        <a:graphic>
          <a:graphicData uri="http://schemas.openxmlformats.org/drawingml/2006/table">
            <a:tbl>
              <a:tblPr firstRow="1" bandRow="1">
                <a:tableStyleId>{5C22544A-7EE6-4342-B048-85BDC9FD1C3A}</a:tableStyleId>
              </a:tblPr>
              <a:tblGrid>
                <a:gridCol w="4038600"/>
                <a:gridCol w="3962400"/>
              </a:tblGrid>
              <a:tr h="516834">
                <a:tc>
                  <a:txBody>
                    <a:bodyPr/>
                    <a:lstStyle/>
                    <a:p>
                      <a:r>
                        <a:rPr lang="en-US" dirty="0" smtClean="0"/>
                        <a:t>STEP</a:t>
                      </a:r>
                      <a:endParaRPr lang="en-US" dirty="0"/>
                    </a:p>
                  </a:txBody>
                  <a:tcPr anchor="ctr"/>
                </a:tc>
                <a:tc>
                  <a:txBody>
                    <a:bodyPr/>
                    <a:lstStyle/>
                    <a:p>
                      <a:pPr algn="ctr"/>
                      <a:r>
                        <a:rPr lang="en-US" dirty="0" smtClean="0"/>
                        <a:t>TENTATIVE DATES</a:t>
                      </a:r>
                      <a:endParaRPr lang="en-US" dirty="0"/>
                    </a:p>
                  </a:txBody>
                  <a:tcPr anchor="ctr"/>
                </a:tc>
              </a:tr>
              <a:tr h="516834">
                <a:tc>
                  <a:txBody>
                    <a:bodyPr/>
                    <a:lstStyle/>
                    <a:p>
                      <a:pPr eaLnBrk="1" hangingPunct="1">
                        <a:spcBef>
                          <a:spcPts val="1200"/>
                        </a:spcBef>
                      </a:pPr>
                      <a:r>
                        <a:rPr lang="en-US" sz="2000" dirty="0" smtClean="0"/>
                        <a:t>Finalization and submission of draft model contract to CMS</a:t>
                      </a:r>
                    </a:p>
                  </a:txBody>
                  <a:tcPr anchor="ctr"/>
                </a:tc>
                <a:tc>
                  <a:txBody>
                    <a:bodyPr/>
                    <a:lstStyle/>
                    <a:p>
                      <a:pPr marL="0" indent="0" algn="ctr">
                        <a:buFont typeface="Courier New" panose="02070309020205020404" pitchFamily="49" charset="0"/>
                        <a:buNone/>
                      </a:pPr>
                      <a:r>
                        <a:rPr lang="en-US" sz="2000" dirty="0" smtClean="0"/>
                        <a:t>August 2016</a:t>
                      </a:r>
                      <a:endParaRPr lang="en-US" sz="2000" dirty="0"/>
                    </a:p>
                  </a:txBody>
                  <a:tcPr anchor="ctr"/>
                </a:tc>
              </a:tr>
              <a:tr h="516834">
                <a:tc>
                  <a:txBody>
                    <a:bodyPr/>
                    <a:lstStyle/>
                    <a:p>
                      <a:pPr marL="0" indent="0">
                        <a:buFont typeface="Arial" panose="020B0604020202020204" pitchFamily="34" charset="0"/>
                        <a:buNone/>
                      </a:pPr>
                      <a:r>
                        <a:rPr kumimoji="0" lang="en-US" sz="2000" kern="1200" dirty="0" smtClean="0">
                          <a:solidFill>
                            <a:schemeClr val="dk1"/>
                          </a:solidFill>
                          <a:effectLst/>
                          <a:latin typeface="+mn-lt"/>
                          <a:ea typeface="+mn-ea"/>
                          <a:cs typeface="+mn-cs"/>
                        </a:rPr>
                        <a:t>CMS review period  </a:t>
                      </a:r>
                      <a:endParaRPr lang="en-US" sz="2000" dirty="0"/>
                    </a:p>
                  </a:txBody>
                  <a:tcPr anchor="ctr"/>
                </a:tc>
                <a:tc>
                  <a:txBody>
                    <a:bodyPr/>
                    <a:lstStyle/>
                    <a:p>
                      <a:pPr marL="0" indent="0" algn="ctr">
                        <a:buFont typeface="Arial" panose="020B0604020202020204" pitchFamily="34" charset="0"/>
                        <a:buNone/>
                      </a:pPr>
                      <a:r>
                        <a:rPr lang="en-US" sz="2000" dirty="0" smtClean="0"/>
                        <a:t>August – October 2016</a:t>
                      </a:r>
                      <a:endParaRPr lang="en-US" sz="2000" dirty="0"/>
                    </a:p>
                  </a:txBody>
                  <a:tcPr anchor="ctr"/>
                </a:tc>
              </a:tr>
              <a:tr h="516834">
                <a:tc>
                  <a:txBody>
                    <a:bodyPr/>
                    <a:lstStyle/>
                    <a:p>
                      <a:pPr marL="0" indent="0">
                        <a:buFont typeface="Arial" panose="020B0604020202020204" pitchFamily="34" charset="0"/>
                        <a:buNone/>
                      </a:pPr>
                      <a:r>
                        <a:rPr lang="en-US" sz="2000" dirty="0" smtClean="0"/>
                        <a:t>Release of RFP </a:t>
                      </a:r>
                      <a:endParaRPr lang="en-US" sz="2000" dirty="0"/>
                    </a:p>
                  </a:txBody>
                  <a:tcPr anchor="ctr"/>
                </a:tc>
                <a:tc>
                  <a:txBody>
                    <a:bodyPr/>
                    <a:lstStyle/>
                    <a:p>
                      <a:pPr marL="0" indent="0" algn="ctr">
                        <a:buFont typeface="Arial" panose="020B0604020202020204" pitchFamily="34" charset="0"/>
                        <a:buNone/>
                      </a:pPr>
                      <a:r>
                        <a:rPr lang="en-US" sz="2000" dirty="0" smtClean="0"/>
                        <a:t>November 2016</a:t>
                      </a:r>
                      <a:endParaRPr lang="en-US" sz="2000" dirty="0"/>
                    </a:p>
                  </a:txBody>
                  <a:tcPr anchor="ctr"/>
                </a:tc>
              </a:tr>
              <a:tr h="516834">
                <a:tc>
                  <a:txBody>
                    <a:bodyPr/>
                    <a:lstStyle/>
                    <a:p>
                      <a:pPr marL="0" indent="0">
                        <a:buFont typeface="Arial" panose="020B0604020202020204" pitchFamily="34" charset="0"/>
                        <a:buNone/>
                      </a:pPr>
                      <a:r>
                        <a:rPr lang="en-US" sz="2000" dirty="0" smtClean="0"/>
                        <a:t>Written proposals</a:t>
                      </a:r>
                      <a:r>
                        <a:rPr lang="en-US" sz="2000" baseline="0" dirty="0" smtClean="0"/>
                        <a:t> due to OHCA</a:t>
                      </a:r>
                      <a:endParaRPr lang="en-US" sz="2000" dirty="0"/>
                    </a:p>
                  </a:txBody>
                  <a:tcPr anchor="ctr"/>
                </a:tc>
                <a:tc>
                  <a:txBody>
                    <a:bodyPr/>
                    <a:lstStyle/>
                    <a:p>
                      <a:pPr marL="0" indent="0" algn="ctr">
                        <a:buFont typeface="Arial" panose="020B0604020202020204" pitchFamily="34" charset="0"/>
                        <a:buNone/>
                      </a:pPr>
                      <a:r>
                        <a:rPr lang="en-US" sz="2000" dirty="0" smtClean="0"/>
                        <a:t>January 2017 (end of month)</a:t>
                      </a:r>
                      <a:endParaRPr lang="en-US" sz="2000" dirty="0"/>
                    </a:p>
                  </a:txBody>
                  <a:tcPr anchor="ctr"/>
                </a:tc>
              </a:tr>
              <a:tr h="516834">
                <a:tc>
                  <a:txBody>
                    <a:bodyPr/>
                    <a:lstStyle/>
                    <a:p>
                      <a:pPr marL="0" indent="0">
                        <a:buFont typeface="Arial" panose="020B0604020202020204" pitchFamily="34" charset="0"/>
                        <a:buNone/>
                      </a:pPr>
                      <a:r>
                        <a:rPr lang="en-US" sz="2000" dirty="0" smtClean="0"/>
                        <a:t>Contract awards </a:t>
                      </a:r>
                      <a:endParaRPr lang="en-US" sz="2000" dirty="0"/>
                    </a:p>
                  </a:txBody>
                  <a:tcPr anchor="ctr"/>
                </a:tc>
                <a:tc>
                  <a:txBody>
                    <a:bodyPr/>
                    <a:lstStyle/>
                    <a:p>
                      <a:pPr marL="0" indent="0" algn="ctr">
                        <a:buFont typeface="Arial" panose="020B0604020202020204" pitchFamily="34" charset="0"/>
                        <a:buNone/>
                      </a:pPr>
                      <a:r>
                        <a:rPr lang="en-US" sz="2000" dirty="0" smtClean="0"/>
                        <a:t>May 2017</a:t>
                      </a:r>
                      <a:endParaRPr lang="en-US" sz="2000" dirty="0"/>
                    </a:p>
                  </a:txBody>
                  <a:tcPr anchor="ctr"/>
                </a:tc>
              </a:tr>
              <a:tr h="516834">
                <a:tc>
                  <a:txBody>
                    <a:bodyPr/>
                    <a:lstStyle/>
                    <a:p>
                      <a:pPr marL="0" indent="0">
                        <a:buFont typeface="Arial" panose="020B0604020202020204" pitchFamily="34" charset="0"/>
                        <a:buNone/>
                      </a:pPr>
                      <a:r>
                        <a:rPr lang="en-US" sz="2000" dirty="0" smtClean="0"/>
                        <a:t>Readiness period </a:t>
                      </a:r>
                      <a:endParaRPr lang="en-US" sz="2000" dirty="0"/>
                    </a:p>
                  </a:txBody>
                  <a:tcPr anchor="ctr"/>
                </a:tc>
                <a:tc>
                  <a:txBody>
                    <a:bodyPr/>
                    <a:lstStyle/>
                    <a:p>
                      <a:pPr marL="0" indent="0" algn="ctr">
                        <a:buFont typeface="Arial" panose="020B0604020202020204" pitchFamily="34" charset="0"/>
                        <a:buNone/>
                      </a:pPr>
                      <a:r>
                        <a:rPr lang="en-US" sz="2000" dirty="0" smtClean="0"/>
                        <a:t>June – December 2017</a:t>
                      </a:r>
                      <a:endParaRPr lang="en-US" sz="2000" dirty="0"/>
                    </a:p>
                  </a:txBody>
                  <a:tcPr anchor="ctr"/>
                </a:tc>
              </a:tr>
              <a:tr h="516834">
                <a:tc>
                  <a:txBody>
                    <a:bodyPr/>
                    <a:lstStyle/>
                    <a:p>
                      <a:pPr marL="0" indent="0">
                        <a:buFont typeface="Arial" panose="020B0604020202020204" pitchFamily="34" charset="0"/>
                        <a:buNone/>
                      </a:pPr>
                      <a:r>
                        <a:rPr lang="en-US" sz="2000" dirty="0" smtClean="0"/>
                        <a:t>Start of member</a:t>
                      </a:r>
                      <a:r>
                        <a:rPr lang="en-US" sz="2000" baseline="0" dirty="0" smtClean="0"/>
                        <a:t> plan selection </a:t>
                      </a:r>
                      <a:endParaRPr lang="en-US" sz="2000" dirty="0"/>
                    </a:p>
                  </a:txBody>
                  <a:tcPr anchor="ctr"/>
                </a:tc>
                <a:tc>
                  <a:txBody>
                    <a:bodyPr/>
                    <a:lstStyle/>
                    <a:p>
                      <a:pPr marL="0" indent="0" algn="ctr">
                        <a:buFont typeface="Arial" panose="020B0604020202020204" pitchFamily="34" charset="0"/>
                        <a:buNone/>
                      </a:pPr>
                      <a:r>
                        <a:rPr lang="en-US" sz="2000" dirty="0" smtClean="0"/>
                        <a:t>January 2018</a:t>
                      </a:r>
                      <a:endParaRPr lang="en-US" sz="2000" dirty="0"/>
                    </a:p>
                  </a:txBody>
                  <a:tcPr anchor="ctr"/>
                </a:tc>
              </a:tr>
              <a:tr h="516834">
                <a:tc>
                  <a:txBody>
                    <a:bodyPr/>
                    <a:lstStyle/>
                    <a:p>
                      <a:pPr marL="0" indent="0">
                        <a:buFont typeface="Arial" panose="020B0604020202020204" pitchFamily="34" charset="0"/>
                        <a:buNone/>
                      </a:pPr>
                      <a:r>
                        <a:rPr lang="en-US" sz="2000" dirty="0" smtClean="0"/>
                        <a:t>Start of Services </a:t>
                      </a:r>
                      <a:endParaRPr lang="en-US" sz="2000" dirty="0"/>
                    </a:p>
                  </a:txBody>
                  <a:tcPr anchor="ctr"/>
                </a:tc>
                <a:tc>
                  <a:txBody>
                    <a:bodyPr/>
                    <a:lstStyle/>
                    <a:p>
                      <a:pPr marL="0" indent="0" algn="ctr">
                        <a:buFont typeface="Arial" panose="020B0604020202020204" pitchFamily="34" charset="0"/>
                        <a:buNone/>
                      </a:pPr>
                      <a:r>
                        <a:rPr lang="en-US" sz="2000" dirty="0" smtClean="0"/>
                        <a:t>April 2018</a:t>
                      </a:r>
                      <a:endParaRPr lang="en-US" sz="2000" dirty="0"/>
                    </a:p>
                  </a:txBody>
                  <a:tcPr anchor="ctr"/>
                </a:tc>
              </a:tr>
            </a:tbl>
          </a:graphicData>
        </a:graphic>
      </p:graphicFrame>
    </p:spTree>
    <p:extLst>
      <p:ext uri="{BB962C8B-B14F-4D97-AF65-F5344CB8AC3E}">
        <p14:creationId xmlns:p14="http://schemas.microsoft.com/office/powerpoint/2010/main" val="2380507276"/>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24</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marL="0" indent="0" eaLnBrk="1" hangingPunct="1">
              <a:spcBef>
                <a:spcPts val="1200"/>
              </a:spcBef>
              <a:buNone/>
            </a:pPr>
            <a:endParaRPr lang="en-US" sz="2900" dirty="0" smtClean="0"/>
          </a:p>
          <a:p>
            <a:pPr lvl="1" eaLnBrk="1" hangingPunct="1">
              <a:spcBef>
                <a:spcPts val="1200"/>
              </a:spcBef>
            </a:pPr>
            <a:endParaRPr lang="en-US" sz="2100" dirty="0" smtClean="0"/>
          </a:p>
          <a:p>
            <a:pPr lvl="1" eaLnBrk="1" hangingPunct="1">
              <a:spcBef>
                <a:spcPts val="1200"/>
              </a:spcBef>
            </a:pPr>
            <a:endParaRPr lang="en-US" sz="2400" dirty="0" smtClean="0"/>
          </a:p>
          <a:p>
            <a:pPr lvl="1" eaLnBrk="1" hangingPunct="1">
              <a:spcBef>
                <a:spcPts val="1200"/>
              </a:spcBef>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ACRONYM GUIDE</a:t>
            </a:r>
          </a:p>
        </p:txBody>
      </p:sp>
      <p:graphicFrame>
        <p:nvGraphicFramePr>
          <p:cNvPr id="2" name="Table 1"/>
          <p:cNvGraphicFramePr>
            <a:graphicFrameLocks noGrp="1"/>
          </p:cNvGraphicFramePr>
          <p:nvPr>
            <p:extLst>
              <p:ext uri="{D42A27DB-BD31-4B8C-83A1-F6EECF244321}">
                <p14:modId xmlns:p14="http://schemas.microsoft.com/office/powerpoint/2010/main" val="4079156478"/>
              </p:ext>
            </p:extLst>
          </p:nvPr>
        </p:nvGraphicFramePr>
        <p:xfrm>
          <a:off x="685800" y="1295400"/>
          <a:ext cx="7924800" cy="4871355"/>
        </p:xfrm>
        <a:graphic>
          <a:graphicData uri="http://schemas.openxmlformats.org/drawingml/2006/table">
            <a:tbl>
              <a:tblPr firstRow="1" bandRow="1">
                <a:tableStyleId>{5940675A-B579-460E-94D1-54222C63F5DA}</a:tableStyleId>
              </a:tblPr>
              <a:tblGrid>
                <a:gridCol w="1981200"/>
                <a:gridCol w="5943600"/>
              </a:tblGrid>
              <a:tr h="324757">
                <a:tc>
                  <a:txBody>
                    <a:bodyPr/>
                    <a:lstStyle/>
                    <a:p>
                      <a:r>
                        <a:rPr lang="en-US" sz="1400" b="1" dirty="0" smtClean="0"/>
                        <a:t>Acronym</a:t>
                      </a:r>
                      <a:endParaRPr lang="en-US" sz="1400" b="1" dirty="0"/>
                    </a:p>
                  </a:txBody>
                  <a:tcPr anchor="ctr"/>
                </a:tc>
                <a:tc>
                  <a:txBody>
                    <a:bodyPr/>
                    <a:lstStyle/>
                    <a:p>
                      <a:r>
                        <a:rPr lang="en-US" sz="1400" b="1" dirty="0" smtClean="0"/>
                        <a:t>Meaning</a:t>
                      </a:r>
                      <a:endParaRPr lang="en-US" sz="1400" b="1" dirty="0"/>
                    </a:p>
                  </a:txBody>
                  <a:tcPr anchor="ctr"/>
                </a:tc>
              </a:tr>
              <a:tr h="324757">
                <a:tc>
                  <a:txBody>
                    <a:bodyPr/>
                    <a:lstStyle/>
                    <a:p>
                      <a:r>
                        <a:rPr lang="en-US" sz="1200" dirty="0" smtClean="0"/>
                        <a:t>ABD</a:t>
                      </a:r>
                      <a:endParaRPr lang="en-US" sz="1200" dirty="0"/>
                    </a:p>
                  </a:txBody>
                  <a:tcPr anchor="ctr"/>
                </a:tc>
                <a:tc>
                  <a:txBody>
                    <a:bodyPr/>
                    <a:lstStyle/>
                    <a:p>
                      <a:r>
                        <a:rPr lang="en-US" sz="1200" dirty="0" smtClean="0"/>
                        <a:t>Aged, Blind or Disabled</a:t>
                      </a:r>
                      <a:endParaRPr lang="en-US" sz="1200" dirty="0"/>
                    </a:p>
                  </a:txBody>
                  <a:tcPr anchor="ctr"/>
                </a:tc>
              </a:tr>
              <a:tr h="324757">
                <a:tc>
                  <a:txBody>
                    <a:bodyPr/>
                    <a:lstStyle/>
                    <a:p>
                      <a:r>
                        <a:rPr lang="en-US" sz="1200" dirty="0" smtClean="0"/>
                        <a:t>ASO</a:t>
                      </a:r>
                      <a:endParaRPr lang="en-US" sz="1200" dirty="0"/>
                    </a:p>
                  </a:txBody>
                  <a:tcPr anchor="ctr"/>
                </a:tc>
                <a:tc>
                  <a:txBody>
                    <a:bodyPr/>
                    <a:lstStyle/>
                    <a:p>
                      <a:r>
                        <a:rPr lang="en-US" sz="1200" dirty="0" smtClean="0"/>
                        <a:t>Administrative Service</a:t>
                      </a:r>
                      <a:r>
                        <a:rPr lang="en-US" sz="1200" baseline="0" dirty="0" smtClean="0"/>
                        <a:t> Organization (see also MFFS)</a:t>
                      </a:r>
                      <a:endParaRPr lang="en-US" sz="1200" dirty="0"/>
                    </a:p>
                  </a:txBody>
                  <a:tcPr anchor="ctr"/>
                </a:tc>
              </a:tr>
              <a:tr h="324757">
                <a:tc>
                  <a:txBody>
                    <a:bodyPr/>
                    <a:lstStyle/>
                    <a:p>
                      <a:r>
                        <a:rPr lang="en-US" sz="1200" dirty="0" smtClean="0"/>
                        <a:t>CCU</a:t>
                      </a:r>
                      <a:endParaRPr lang="en-US" sz="1200" dirty="0"/>
                    </a:p>
                  </a:txBody>
                  <a:tcPr anchor="ctr"/>
                </a:tc>
                <a:tc>
                  <a:txBody>
                    <a:bodyPr/>
                    <a:lstStyle/>
                    <a:p>
                      <a:r>
                        <a:rPr lang="en-US" sz="1200" dirty="0" smtClean="0"/>
                        <a:t>OHCA Chronic</a:t>
                      </a:r>
                      <a:r>
                        <a:rPr lang="en-US" sz="1200" baseline="0" dirty="0" smtClean="0"/>
                        <a:t> Care Unit</a:t>
                      </a:r>
                      <a:endParaRPr lang="en-US" sz="1200" dirty="0"/>
                    </a:p>
                  </a:txBody>
                  <a:tcPr anchor="ctr"/>
                </a:tc>
              </a:tr>
              <a:tr h="324757">
                <a:tc>
                  <a:txBody>
                    <a:bodyPr/>
                    <a:lstStyle/>
                    <a:p>
                      <a:r>
                        <a:rPr lang="en-US" sz="1200" dirty="0" smtClean="0"/>
                        <a:t>CMS</a:t>
                      </a:r>
                      <a:endParaRPr lang="en-US" sz="1200" dirty="0"/>
                    </a:p>
                  </a:txBody>
                  <a:tcPr anchor="ctr"/>
                </a:tc>
                <a:tc>
                  <a:txBody>
                    <a:bodyPr/>
                    <a:lstStyle/>
                    <a:p>
                      <a:r>
                        <a:rPr lang="en-US" sz="1200" dirty="0" smtClean="0"/>
                        <a:t>Centers for Medicare and Medicaid Services </a:t>
                      </a:r>
                      <a:endParaRPr lang="en-US" sz="1200" dirty="0"/>
                    </a:p>
                  </a:txBody>
                  <a:tcPr anchor="ctr"/>
                </a:tc>
              </a:tr>
              <a:tr h="324757">
                <a:tc>
                  <a:txBody>
                    <a:bodyPr/>
                    <a:lstStyle/>
                    <a:p>
                      <a:r>
                        <a:rPr lang="en-US" sz="1200" dirty="0" smtClean="0"/>
                        <a:t>EQRO</a:t>
                      </a:r>
                      <a:endParaRPr lang="en-US" sz="1200" dirty="0"/>
                    </a:p>
                  </a:txBody>
                  <a:tcPr anchor="ctr"/>
                </a:tc>
                <a:tc>
                  <a:txBody>
                    <a:bodyPr/>
                    <a:lstStyle/>
                    <a:p>
                      <a:r>
                        <a:rPr lang="en-US" sz="1200" dirty="0" smtClean="0"/>
                        <a:t>External Quality Review Organization </a:t>
                      </a:r>
                      <a:endParaRPr lang="en-US" sz="1200" dirty="0"/>
                    </a:p>
                  </a:txBody>
                  <a:tcPr anchor="ctr"/>
                </a:tc>
              </a:tr>
              <a:tr h="324757">
                <a:tc>
                  <a:txBody>
                    <a:bodyPr/>
                    <a:lstStyle/>
                    <a:p>
                      <a:r>
                        <a:rPr lang="en-US" sz="1200" dirty="0" smtClean="0"/>
                        <a:t>EVV</a:t>
                      </a:r>
                      <a:endParaRPr lang="en-US" sz="1200" dirty="0"/>
                    </a:p>
                  </a:txBody>
                  <a:tcPr anchor="ctr"/>
                </a:tc>
                <a:tc>
                  <a:txBody>
                    <a:bodyPr/>
                    <a:lstStyle/>
                    <a:p>
                      <a:r>
                        <a:rPr lang="en-US" sz="1200" dirty="0" smtClean="0"/>
                        <a:t>Electronic Visit Verification </a:t>
                      </a:r>
                      <a:endParaRPr lang="en-US" sz="1200" dirty="0"/>
                    </a:p>
                  </a:txBody>
                  <a:tcPr anchor="ctr"/>
                </a:tc>
              </a:tr>
              <a:tr h="324757">
                <a:tc>
                  <a:txBody>
                    <a:bodyPr/>
                    <a:lstStyle/>
                    <a:p>
                      <a:r>
                        <a:rPr lang="en-US" sz="1200" dirty="0" smtClean="0"/>
                        <a:t>ICF-I/D</a:t>
                      </a:r>
                      <a:endParaRPr lang="en-US" sz="1200" dirty="0"/>
                    </a:p>
                  </a:txBody>
                  <a:tcPr anchor="ctr"/>
                </a:tc>
                <a:tc>
                  <a:txBody>
                    <a:bodyPr/>
                    <a:lstStyle/>
                    <a:p>
                      <a:r>
                        <a:rPr lang="en-US" sz="1200" dirty="0" smtClean="0"/>
                        <a:t>Intermediate</a:t>
                      </a:r>
                      <a:r>
                        <a:rPr lang="en-US" sz="1200" baseline="0" dirty="0" smtClean="0"/>
                        <a:t> Care Facility for Persons with Intellectual/Developmental Disabilities </a:t>
                      </a:r>
                      <a:endParaRPr lang="en-US" sz="1200" dirty="0"/>
                    </a:p>
                  </a:txBody>
                  <a:tcPr anchor="ctr"/>
                </a:tc>
              </a:tr>
              <a:tr h="324757">
                <a:tc>
                  <a:txBody>
                    <a:bodyPr/>
                    <a:lstStyle/>
                    <a:p>
                      <a:r>
                        <a:rPr lang="en-US" sz="1200" dirty="0" smtClean="0"/>
                        <a:t>HAN</a:t>
                      </a:r>
                      <a:endParaRPr lang="en-US" sz="1200" dirty="0"/>
                    </a:p>
                  </a:txBody>
                  <a:tcPr anchor="ctr"/>
                </a:tc>
                <a:tc>
                  <a:txBody>
                    <a:bodyPr/>
                    <a:lstStyle/>
                    <a:p>
                      <a:r>
                        <a:rPr lang="en-US" sz="1200" dirty="0" smtClean="0"/>
                        <a:t>SoonerCare Health</a:t>
                      </a:r>
                      <a:r>
                        <a:rPr lang="en-US" sz="1200" baseline="0" dirty="0" smtClean="0"/>
                        <a:t> Access Network</a:t>
                      </a:r>
                      <a:endParaRPr lang="en-US" sz="1200" dirty="0"/>
                    </a:p>
                  </a:txBody>
                  <a:tcPr anchor="ctr"/>
                </a:tc>
              </a:tr>
              <a:tr h="324757">
                <a:tc>
                  <a:txBody>
                    <a:bodyPr/>
                    <a:lstStyle/>
                    <a:p>
                      <a:r>
                        <a:rPr lang="en-US" sz="1200" dirty="0" smtClean="0"/>
                        <a:t>HCBS</a:t>
                      </a:r>
                      <a:endParaRPr lang="en-US" sz="1200" dirty="0"/>
                    </a:p>
                  </a:txBody>
                  <a:tcPr anchor="ctr"/>
                </a:tc>
                <a:tc>
                  <a:txBody>
                    <a:bodyPr/>
                    <a:lstStyle/>
                    <a:p>
                      <a:r>
                        <a:rPr lang="en-US" sz="1200" dirty="0" smtClean="0"/>
                        <a:t>Home and Community-Based Services (see also LTSS)</a:t>
                      </a:r>
                      <a:endParaRPr lang="en-US" sz="1200" dirty="0"/>
                    </a:p>
                  </a:txBody>
                  <a:tcPr anchor="ctr"/>
                </a:tc>
              </a:tr>
              <a:tr h="324757">
                <a:tc>
                  <a:txBody>
                    <a:bodyPr/>
                    <a:lstStyle/>
                    <a:p>
                      <a:r>
                        <a:rPr lang="en-US" sz="1200" dirty="0" smtClean="0"/>
                        <a:t>HEDIS</a:t>
                      </a:r>
                      <a:r>
                        <a:rPr lang="en-US" sz="1200" baseline="30000" dirty="0" smtClean="0"/>
                        <a:t>®</a:t>
                      </a:r>
                      <a:endParaRPr lang="en-US" sz="1200" baseline="30000" dirty="0"/>
                    </a:p>
                  </a:txBody>
                  <a:tcPr anchor="ctr"/>
                </a:tc>
                <a:tc>
                  <a:txBody>
                    <a:bodyPr/>
                    <a:lstStyle/>
                    <a:p>
                      <a:r>
                        <a:rPr lang="en-US" sz="1200" dirty="0" smtClean="0"/>
                        <a:t>Healthcare Effectiveness</a:t>
                      </a:r>
                      <a:r>
                        <a:rPr lang="en-US" sz="1200" baseline="0" dirty="0" smtClean="0"/>
                        <a:t> Data and Information Set </a:t>
                      </a:r>
                      <a:endParaRPr lang="en-US" sz="1200" dirty="0"/>
                    </a:p>
                  </a:txBody>
                  <a:tcPr anchor="ctr"/>
                </a:tc>
              </a:tr>
              <a:tr h="324757">
                <a:tc>
                  <a:txBody>
                    <a:bodyPr/>
                    <a:lstStyle/>
                    <a:p>
                      <a:r>
                        <a:rPr lang="en-US" sz="1200" dirty="0" smtClean="0"/>
                        <a:t>HMP</a:t>
                      </a:r>
                      <a:endParaRPr lang="en-US" sz="1200" dirty="0"/>
                    </a:p>
                  </a:txBody>
                  <a:tcPr anchor="ctr"/>
                </a:tc>
                <a:tc>
                  <a:txBody>
                    <a:bodyPr/>
                    <a:lstStyle/>
                    <a:p>
                      <a:r>
                        <a:rPr lang="en-US" sz="1200" dirty="0" smtClean="0"/>
                        <a:t>SoonerCare Health Management Program </a:t>
                      </a:r>
                      <a:endParaRPr lang="en-US" sz="1200" dirty="0"/>
                    </a:p>
                  </a:txBody>
                  <a:tcPr anchor="ctr"/>
                </a:tc>
              </a:tr>
              <a:tr h="324757">
                <a:tc>
                  <a:txBody>
                    <a:bodyPr/>
                    <a:lstStyle/>
                    <a:p>
                      <a:r>
                        <a:rPr lang="en-US" sz="1200" dirty="0" smtClean="0"/>
                        <a:t>HRA</a:t>
                      </a:r>
                      <a:endParaRPr lang="en-US" sz="1200" dirty="0"/>
                    </a:p>
                  </a:txBody>
                  <a:tcPr anchor="ctr"/>
                </a:tc>
                <a:tc>
                  <a:txBody>
                    <a:bodyPr/>
                    <a:lstStyle/>
                    <a:p>
                      <a:r>
                        <a:rPr lang="en-US" sz="1200" dirty="0" smtClean="0"/>
                        <a:t>Health Risk</a:t>
                      </a:r>
                      <a:r>
                        <a:rPr lang="en-US" sz="1200" baseline="0" dirty="0" smtClean="0"/>
                        <a:t> Assessment (also health risk screen)</a:t>
                      </a:r>
                      <a:endParaRPr lang="en-US" sz="1200" dirty="0"/>
                    </a:p>
                  </a:txBody>
                  <a:tcPr anchor="ctr"/>
                </a:tc>
              </a:tr>
              <a:tr h="324757">
                <a:tc>
                  <a:txBody>
                    <a:bodyPr/>
                    <a:lstStyle/>
                    <a:p>
                      <a:r>
                        <a:rPr lang="en-US" sz="1200" dirty="0" smtClean="0"/>
                        <a:t>I/DD</a:t>
                      </a:r>
                      <a:endParaRPr lang="en-US" sz="1200" dirty="0"/>
                    </a:p>
                  </a:txBody>
                  <a:tcPr anchor="ctr"/>
                </a:tc>
                <a:tc>
                  <a:txBody>
                    <a:bodyPr/>
                    <a:lstStyle/>
                    <a:p>
                      <a:r>
                        <a:rPr lang="en-US" sz="1200" dirty="0" smtClean="0"/>
                        <a:t>Intellectual/Developmental</a:t>
                      </a:r>
                      <a:r>
                        <a:rPr lang="en-US" sz="1200" baseline="0" dirty="0" smtClean="0"/>
                        <a:t> Disabilities</a:t>
                      </a:r>
                      <a:endParaRPr lang="en-US" sz="1200" dirty="0"/>
                    </a:p>
                  </a:txBody>
                  <a:tcPr anchor="ctr"/>
                </a:tc>
              </a:tr>
              <a:tr h="324757">
                <a:tc>
                  <a:txBody>
                    <a:bodyPr/>
                    <a:lstStyle/>
                    <a:p>
                      <a:r>
                        <a:rPr lang="en-US" sz="1200" dirty="0" smtClean="0"/>
                        <a:t>IDT</a:t>
                      </a:r>
                      <a:endParaRPr lang="en-US" sz="1200" dirty="0"/>
                    </a:p>
                  </a:txBody>
                  <a:tcPr anchor="ctr"/>
                </a:tc>
                <a:tc>
                  <a:txBody>
                    <a:bodyPr/>
                    <a:lstStyle/>
                    <a:p>
                      <a:r>
                        <a:rPr lang="en-US" sz="1200" dirty="0" smtClean="0"/>
                        <a:t>Interdisciplinary Team (also</a:t>
                      </a:r>
                      <a:r>
                        <a:rPr lang="en-US" sz="1200" baseline="0" dirty="0" smtClean="0"/>
                        <a:t> Interdisciplinary Care Team)</a:t>
                      </a:r>
                      <a:endParaRPr lang="en-US" sz="1200" dirty="0"/>
                    </a:p>
                  </a:txBody>
                  <a:tcPr anchor="ctr"/>
                </a:tc>
              </a:tr>
            </a:tbl>
          </a:graphicData>
        </a:graphic>
      </p:graphicFrame>
    </p:spTree>
    <p:extLst>
      <p:ext uri="{BB962C8B-B14F-4D97-AF65-F5344CB8AC3E}">
        <p14:creationId xmlns:p14="http://schemas.microsoft.com/office/powerpoint/2010/main" val="2927107302"/>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25</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marL="0" indent="0" eaLnBrk="1" hangingPunct="1">
              <a:spcBef>
                <a:spcPts val="1200"/>
              </a:spcBef>
              <a:buNone/>
            </a:pPr>
            <a:endParaRPr lang="en-US" sz="2900" dirty="0" smtClean="0"/>
          </a:p>
          <a:p>
            <a:pPr lvl="1" eaLnBrk="1" hangingPunct="1">
              <a:spcBef>
                <a:spcPts val="1200"/>
              </a:spcBef>
            </a:pPr>
            <a:endParaRPr lang="en-US" sz="2100" dirty="0" smtClean="0"/>
          </a:p>
          <a:p>
            <a:pPr lvl="1" eaLnBrk="1" hangingPunct="1">
              <a:spcBef>
                <a:spcPts val="1200"/>
              </a:spcBef>
            </a:pPr>
            <a:endParaRPr lang="en-US" sz="2400" dirty="0" smtClean="0"/>
          </a:p>
          <a:p>
            <a:pPr lvl="1" eaLnBrk="1" hangingPunct="1">
              <a:spcBef>
                <a:spcPts val="1200"/>
              </a:spcBef>
            </a:pPr>
            <a:endParaRPr lang="en-US" sz="24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2800" dirty="0" smtClean="0"/>
              <a:t>ACRONYM GUIDE </a:t>
            </a:r>
            <a:r>
              <a:rPr lang="en-US" sz="2400" i="1" dirty="0" smtClean="0"/>
              <a:t>cont’d</a:t>
            </a: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3424493622"/>
              </p:ext>
            </p:extLst>
          </p:nvPr>
        </p:nvGraphicFramePr>
        <p:xfrm>
          <a:off x="735106" y="1295400"/>
          <a:ext cx="7924800" cy="4221841"/>
        </p:xfrm>
        <a:graphic>
          <a:graphicData uri="http://schemas.openxmlformats.org/drawingml/2006/table">
            <a:tbl>
              <a:tblPr firstRow="1" bandRow="1">
                <a:tableStyleId>{5940675A-B579-460E-94D1-54222C63F5DA}</a:tableStyleId>
              </a:tblPr>
              <a:tblGrid>
                <a:gridCol w="1981200"/>
                <a:gridCol w="5943600"/>
              </a:tblGrid>
              <a:tr h="324757">
                <a:tc>
                  <a:txBody>
                    <a:bodyPr/>
                    <a:lstStyle/>
                    <a:p>
                      <a:r>
                        <a:rPr lang="en-US" sz="1400" b="1" dirty="0" smtClean="0"/>
                        <a:t>Acronym</a:t>
                      </a:r>
                      <a:endParaRPr lang="en-US" sz="1400" b="1" dirty="0"/>
                    </a:p>
                  </a:txBody>
                  <a:tcPr anchor="ctr"/>
                </a:tc>
                <a:tc>
                  <a:txBody>
                    <a:bodyPr/>
                    <a:lstStyle/>
                    <a:p>
                      <a:r>
                        <a:rPr lang="en-US" sz="1400" b="1" dirty="0" smtClean="0"/>
                        <a:t>Meaning</a:t>
                      </a:r>
                      <a:endParaRPr lang="en-US" sz="1400" b="1" dirty="0"/>
                    </a:p>
                  </a:txBody>
                  <a:tcPr anchor="ctr"/>
                </a:tc>
              </a:tr>
              <a:tr h="324757">
                <a:tc>
                  <a:txBody>
                    <a:bodyPr/>
                    <a:lstStyle/>
                    <a:p>
                      <a:r>
                        <a:rPr lang="en-US" sz="1200" dirty="0" smtClean="0"/>
                        <a:t>LTSS</a:t>
                      </a:r>
                      <a:endParaRPr lang="en-US" sz="1200" dirty="0"/>
                    </a:p>
                  </a:txBody>
                  <a:tcPr anchor="ctr"/>
                </a:tc>
                <a:tc>
                  <a:txBody>
                    <a:bodyPr/>
                    <a:lstStyle/>
                    <a:p>
                      <a:r>
                        <a:rPr lang="en-US" sz="1200" dirty="0" smtClean="0"/>
                        <a:t>Long Term</a:t>
                      </a:r>
                      <a:r>
                        <a:rPr lang="en-US" sz="1200" baseline="0" dirty="0" smtClean="0"/>
                        <a:t> Services and Supports (see also HCBS)</a:t>
                      </a:r>
                      <a:endParaRPr lang="en-US" sz="1200" dirty="0"/>
                    </a:p>
                  </a:txBody>
                  <a:tcPr anchor="ctr"/>
                </a:tc>
              </a:tr>
              <a:tr h="324757">
                <a:tc>
                  <a:txBody>
                    <a:bodyPr/>
                    <a:lstStyle/>
                    <a:p>
                      <a:r>
                        <a:rPr lang="en-US" sz="1200" dirty="0" smtClean="0"/>
                        <a:t>MFFS</a:t>
                      </a:r>
                      <a:endParaRPr lang="en-US" sz="1200" dirty="0"/>
                    </a:p>
                  </a:txBody>
                  <a:tcPr anchor="ctr"/>
                </a:tc>
                <a:tc>
                  <a:txBody>
                    <a:bodyPr/>
                    <a:lstStyle/>
                    <a:p>
                      <a:r>
                        <a:rPr lang="en-US" sz="1200" dirty="0" smtClean="0"/>
                        <a:t>Managed Fee-for-Service (see also ASO)</a:t>
                      </a:r>
                      <a:endParaRPr lang="en-US" sz="1200" dirty="0"/>
                    </a:p>
                  </a:txBody>
                  <a:tcPr anchor="ctr"/>
                </a:tc>
              </a:tr>
              <a:tr h="324757">
                <a:tc>
                  <a:txBody>
                    <a:bodyPr/>
                    <a:lstStyle/>
                    <a:p>
                      <a:r>
                        <a:rPr lang="en-US" sz="1200" dirty="0" smtClean="0"/>
                        <a:t>MLTSS</a:t>
                      </a:r>
                      <a:endParaRPr lang="en-US" sz="1200" dirty="0"/>
                    </a:p>
                  </a:txBody>
                  <a:tcPr anchor="ctr"/>
                </a:tc>
                <a:tc>
                  <a:txBody>
                    <a:bodyPr/>
                    <a:lstStyle/>
                    <a:p>
                      <a:r>
                        <a:rPr lang="en-US" sz="1200" dirty="0" smtClean="0"/>
                        <a:t>Managed Long</a:t>
                      </a:r>
                      <a:r>
                        <a:rPr lang="en-US" sz="1200" baseline="0" dirty="0" smtClean="0"/>
                        <a:t> Term Services and Supports</a:t>
                      </a:r>
                      <a:endParaRPr lang="en-US" sz="1200" dirty="0"/>
                    </a:p>
                  </a:txBody>
                  <a:tcPr anchor="ctr"/>
                </a:tc>
              </a:tr>
              <a:tr h="324757">
                <a:tc>
                  <a:txBody>
                    <a:bodyPr/>
                    <a:lstStyle/>
                    <a:p>
                      <a:r>
                        <a:rPr lang="en-US" sz="1200" dirty="0" smtClean="0"/>
                        <a:t>NF</a:t>
                      </a:r>
                      <a:endParaRPr lang="en-US" sz="1200" dirty="0"/>
                    </a:p>
                  </a:txBody>
                  <a:tcPr anchor="ctr"/>
                </a:tc>
                <a:tc>
                  <a:txBody>
                    <a:bodyPr/>
                    <a:lstStyle/>
                    <a:p>
                      <a:r>
                        <a:rPr lang="en-US" sz="1200" dirty="0" smtClean="0"/>
                        <a:t>Nursing Facility</a:t>
                      </a:r>
                      <a:endParaRPr lang="en-US" sz="1200" dirty="0"/>
                    </a:p>
                  </a:txBody>
                  <a:tcPr anchor="ctr"/>
                </a:tc>
              </a:tr>
              <a:tr h="324757">
                <a:tc>
                  <a:txBody>
                    <a:bodyPr/>
                    <a:lstStyle/>
                    <a:p>
                      <a:r>
                        <a:rPr lang="en-US" sz="1200" dirty="0" smtClean="0"/>
                        <a:t>P4P</a:t>
                      </a:r>
                      <a:endParaRPr lang="en-US" sz="1200" dirty="0"/>
                    </a:p>
                  </a:txBody>
                  <a:tcPr anchor="ctr"/>
                </a:tc>
                <a:tc>
                  <a:txBody>
                    <a:bodyPr/>
                    <a:lstStyle/>
                    <a:p>
                      <a:r>
                        <a:rPr lang="en-US" sz="1200" dirty="0" smtClean="0"/>
                        <a:t>Pay-for-Performance</a:t>
                      </a:r>
                      <a:endParaRPr lang="en-US" sz="1200" dirty="0"/>
                    </a:p>
                  </a:txBody>
                  <a:tcPr anchor="ctr"/>
                </a:tc>
              </a:tr>
              <a:tr h="324757">
                <a:tc>
                  <a:txBody>
                    <a:bodyPr/>
                    <a:lstStyle/>
                    <a:p>
                      <a:r>
                        <a:rPr lang="en-US" sz="1200" dirty="0" smtClean="0"/>
                        <a:t>PACE</a:t>
                      </a:r>
                      <a:endParaRPr lang="en-US" sz="1200" dirty="0"/>
                    </a:p>
                  </a:txBody>
                  <a:tcPr anchor="ctr"/>
                </a:tc>
                <a:tc>
                  <a:txBody>
                    <a:bodyPr/>
                    <a:lstStyle/>
                    <a:p>
                      <a:r>
                        <a:rPr lang="en-US" sz="1200" dirty="0" smtClean="0"/>
                        <a:t>Program of All-Inclusive Care for</a:t>
                      </a:r>
                      <a:r>
                        <a:rPr lang="en-US" sz="1200" baseline="0" dirty="0" smtClean="0"/>
                        <a:t> the Elderly</a:t>
                      </a:r>
                      <a:endParaRPr lang="en-US" sz="1200" dirty="0"/>
                    </a:p>
                  </a:txBody>
                  <a:tcPr anchor="ctr"/>
                </a:tc>
              </a:tr>
              <a:tr h="324757">
                <a:tc>
                  <a:txBody>
                    <a:bodyPr/>
                    <a:lstStyle/>
                    <a:p>
                      <a:r>
                        <a:rPr lang="en-US" sz="1200" dirty="0" smtClean="0"/>
                        <a:t>PCA</a:t>
                      </a:r>
                      <a:endParaRPr lang="en-US" sz="1200" dirty="0"/>
                    </a:p>
                  </a:txBody>
                  <a:tcPr anchor="ctr"/>
                </a:tc>
                <a:tc>
                  <a:txBody>
                    <a:bodyPr/>
                    <a:lstStyle/>
                    <a:p>
                      <a:r>
                        <a:rPr lang="en-US" sz="1200" dirty="0" smtClean="0"/>
                        <a:t>Personal Care Assistant</a:t>
                      </a:r>
                      <a:endParaRPr lang="en-US" sz="1200" dirty="0"/>
                    </a:p>
                  </a:txBody>
                  <a:tcPr anchor="ctr"/>
                </a:tc>
              </a:tr>
              <a:tr h="324757">
                <a:tc>
                  <a:txBody>
                    <a:bodyPr/>
                    <a:lstStyle/>
                    <a:p>
                      <a:r>
                        <a:rPr lang="en-US" sz="1200" dirty="0" smtClean="0"/>
                        <a:t>PCMH</a:t>
                      </a:r>
                      <a:endParaRPr lang="en-US" sz="1200" dirty="0"/>
                    </a:p>
                  </a:txBody>
                  <a:tcPr anchor="ctr"/>
                </a:tc>
                <a:tc>
                  <a:txBody>
                    <a:bodyPr/>
                    <a:lstStyle/>
                    <a:p>
                      <a:r>
                        <a:rPr lang="en-US" sz="1200" dirty="0" smtClean="0"/>
                        <a:t>Patient-Centered Medical Home</a:t>
                      </a:r>
                      <a:endParaRPr lang="en-US" sz="1200" dirty="0"/>
                    </a:p>
                  </a:txBody>
                  <a:tcPr anchor="ctr"/>
                </a:tc>
              </a:tr>
              <a:tr h="324757">
                <a:tc>
                  <a:txBody>
                    <a:bodyPr/>
                    <a:lstStyle/>
                    <a:p>
                      <a:r>
                        <a:rPr lang="en-US" sz="1200" dirty="0" smtClean="0"/>
                        <a:t>RFI</a:t>
                      </a:r>
                      <a:endParaRPr lang="en-US" sz="1200" dirty="0"/>
                    </a:p>
                  </a:txBody>
                  <a:tcPr anchor="ctr"/>
                </a:tc>
                <a:tc>
                  <a:txBody>
                    <a:bodyPr/>
                    <a:lstStyle/>
                    <a:p>
                      <a:r>
                        <a:rPr lang="en-US" sz="1200" dirty="0" smtClean="0"/>
                        <a:t>Request</a:t>
                      </a:r>
                      <a:r>
                        <a:rPr lang="en-US" sz="1200" baseline="0" dirty="0" smtClean="0"/>
                        <a:t> for Information</a:t>
                      </a:r>
                      <a:endParaRPr lang="en-US" sz="1200" dirty="0"/>
                    </a:p>
                  </a:txBody>
                  <a:tcPr anchor="ctr"/>
                </a:tc>
              </a:tr>
              <a:tr h="324757">
                <a:tc>
                  <a:txBody>
                    <a:bodyPr/>
                    <a:lstStyle/>
                    <a:p>
                      <a:r>
                        <a:rPr lang="en-US" sz="1200" dirty="0" smtClean="0"/>
                        <a:t>RFP</a:t>
                      </a:r>
                      <a:endParaRPr lang="en-US" sz="1200" dirty="0"/>
                    </a:p>
                  </a:txBody>
                  <a:tcPr anchor="ctr"/>
                </a:tc>
                <a:tc>
                  <a:txBody>
                    <a:bodyPr/>
                    <a:lstStyle/>
                    <a:p>
                      <a:r>
                        <a:rPr lang="en-US" sz="1200" dirty="0" smtClean="0"/>
                        <a:t>Request for Proposals</a:t>
                      </a:r>
                      <a:endParaRPr lang="en-US" sz="1200" dirty="0"/>
                    </a:p>
                  </a:txBody>
                  <a:tcPr anchor="ctr"/>
                </a:tc>
              </a:tr>
              <a:tr h="324757">
                <a:tc>
                  <a:txBody>
                    <a:bodyPr/>
                    <a:lstStyle/>
                    <a:p>
                      <a:r>
                        <a:rPr lang="en-US" sz="1200" dirty="0" smtClean="0"/>
                        <a:t>SCC</a:t>
                      </a:r>
                      <a:endParaRPr lang="en-US" sz="1200" dirty="0"/>
                    </a:p>
                  </a:txBody>
                  <a:tcPr anchor="ctr"/>
                </a:tc>
                <a:tc>
                  <a:txBody>
                    <a:bodyPr/>
                    <a:lstStyle/>
                    <a:p>
                      <a:r>
                        <a:rPr lang="en-US" sz="1200" dirty="0" smtClean="0"/>
                        <a:t>SoonerCare Choice</a:t>
                      </a:r>
                      <a:endParaRPr lang="en-US" sz="1200" dirty="0"/>
                    </a:p>
                  </a:txBody>
                  <a:tcPr anchor="ctr"/>
                </a:tc>
              </a:tr>
              <a:tr h="324757">
                <a:tc>
                  <a:txBody>
                    <a:bodyPr/>
                    <a:lstStyle/>
                    <a:p>
                      <a:r>
                        <a:rPr lang="en-US" sz="1200" dirty="0" smtClean="0"/>
                        <a:t>TANF</a:t>
                      </a:r>
                      <a:endParaRPr lang="en-US" sz="1200" dirty="0"/>
                    </a:p>
                  </a:txBody>
                  <a:tcPr anchor="ctr"/>
                </a:tc>
                <a:tc>
                  <a:txBody>
                    <a:bodyPr/>
                    <a:lstStyle/>
                    <a:p>
                      <a:r>
                        <a:rPr lang="en-US" sz="1200" dirty="0" smtClean="0"/>
                        <a:t>Temporary Assistance for Needy Families</a:t>
                      </a:r>
                      <a:r>
                        <a:rPr lang="en-US" sz="1200" baseline="0" dirty="0" smtClean="0"/>
                        <a:t> </a:t>
                      </a:r>
                      <a:endParaRPr lang="en-US" sz="1200" dirty="0"/>
                    </a:p>
                  </a:txBody>
                  <a:tcPr anchor="ctr"/>
                </a:tc>
              </a:tr>
            </a:tbl>
          </a:graphicData>
        </a:graphic>
      </p:graphicFrame>
    </p:spTree>
    <p:extLst>
      <p:ext uri="{BB962C8B-B14F-4D97-AF65-F5344CB8AC3E}">
        <p14:creationId xmlns:p14="http://schemas.microsoft.com/office/powerpoint/2010/main" val="4233048548"/>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3</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WHO ARE OUR ABD MEMBERS*?</a:t>
            </a:r>
            <a:endParaRPr lang="en-US" dirty="0" smtClean="0"/>
          </a:p>
        </p:txBody>
      </p:sp>
      <p:sp>
        <p:nvSpPr>
          <p:cNvPr id="5" name="Content Placeholder 4"/>
          <p:cNvSpPr>
            <a:spLocks noGrp="1"/>
          </p:cNvSpPr>
          <p:nvPr>
            <p:ph sz="quarter" idx="1"/>
          </p:nvPr>
        </p:nvSpPr>
        <p:spPr>
          <a:xfrm>
            <a:off x="685800" y="1219200"/>
            <a:ext cx="8229600" cy="4937760"/>
          </a:xfrm>
        </p:spPr>
        <p:txBody>
          <a:bodyPr/>
          <a:lstStyle/>
          <a:p>
            <a:pPr marL="0" indent="0">
              <a:buNone/>
            </a:pPr>
            <a:r>
              <a:rPr lang="en-US" dirty="0" smtClean="0"/>
              <a:t> </a:t>
            </a:r>
            <a:endParaRPr lang="en-US" dirty="0"/>
          </a:p>
        </p:txBody>
      </p:sp>
      <p:sp>
        <p:nvSpPr>
          <p:cNvPr id="13" name="TextBox 12"/>
          <p:cNvSpPr txBox="1"/>
          <p:nvPr/>
        </p:nvSpPr>
        <p:spPr>
          <a:xfrm>
            <a:off x="989743" y="5940623"/>
            <a:ext cx="4953857" cy="307777"/>
          </a:xfrm>
          <a:prstGeom prst="rect">
            <a:avLst/>
          </a:prstGeom>
          <a:noFill/>
        </p:spPr>
        <p:txBody>
          <a:bodyPr wrap="none" rtlCol="0">
            <a:spAutoFit/>
          </a:bodyPr>
          <a:lstStyle/>
          <a:p>
            <a:r>
              <a:rPr lang="en-US" sz="1400" i="1" dirty="0" smtClean="0">
                <a:latin typeface="Calibri" panose="020F0502020204030204" pitchFamily="34" charset="0"/>
              </a:rPr>
              <a:t>*Persons with serious mental illness can be found in all categories</a:t>
            </a:r>
            <a:endParaRPr lang="en-US" sz="1400" i="1" dirty="0">
              <a:latin typeface="Calibri" panose="020F0502020204030204" pitchFamily="34" charset="0"/>
            </a:endParaRPr>
          </a:p>
        </p:txBody>
      </p:sp>
      <p:cxnSp>
        <p:nvCxnSpPr>
          <p:cNvPr id="17" name="Straight Connector 16"/>
          <p:cNvCxnSpPr/>
          <p:nvPr/>
        </p:nvCxnSpPr>
        <p:spPr>
          <a:xfrm>
            <a:off x="1065943" y="5867400"/>
            <a:ext cx="1371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C:\Users\Andrew Cohen\AppData\Local\Microsoft\Windows\Temporary Internet Files\Content.IE5\6KDJ04GZ\Identify_parts[1].png"/>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76845" y="1295400"/>
            <a:ext cx="1414054" cy="1458243"/>
          </a:xfrm>
          <a:prstGeom prst="rect">
            <a:avLst/>
          </a:prstGeom>
          <a:noFill/>
          <a:effectLst>
            <a:glow rad="635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83819" y="2819400"/>
            <a:ext cx="2861681" cy="492443"/>
          </a:xfrm>
          <a:prstGeom prst="rect">
            <a:avLst/>
          </a:prstGeom>
          <a:noFill/>
        </p:spPr>
        <p:txBody>
          <a:bodyPr wrap="none" rtlCol="0">
            <a:spAutoFit/>
          </a:bodyPr>
          <a:lstStyle/>
          <a:p>
            <a:pPr algn="ctr"/>
            <a:r>
              <a:rPr lang="en-US" sz="1300" b="1" dirty="0" smtClean="0"/>
              <a:t>Medicare/Medicaid Dual Eligibles </a:t>
            </a:r>
          </a:p>
          <a:p>
            <a:pPr algn="ctr"/>
            <a:r>
              <a:rPr lang="en-US" sz="1300" b="1" dirty="0" smtClean="0"/>
              <a:t>not receiving long term care</a:t>
            </a:r>
            <a:endParaRPr lang="en-US" sz="1300" b="1" dirty="0"/>
          </a:p>
        </p:txBody>
      </p:sp>
      <p:pic>
        <p:nvPicPr>
          <p:cNvPr id="12" name="Picture 2" descr="C:\Users\Andrew Cohen\AppData\Local\Microsoft\Windows\Temporary Internet Files\Content.IE5\6KDJ04GZ\Identify_parts[1].png"/>
          <p:cNvPicPr>
            <a:picLocks noChangeAspect="1" noChangeArrowheads="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45153" y="1295400"/>
            <a:ext cx="1414054" cy="1458243"/>
          </a:xfrm>
          <a:prstGeom prst="rect">
            <a:avLst/>
          </a:prstGeom>
          <a:noFill/>
          <a:effectLst>
            <a:glow rad="635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4695466" y="2819400"/>
            <a:ext cx="3575018" cy="492443"/>
          </a:xfrm>
          <a:prstGeom prst="rect">
            <a:avLst/>
          </a:prstGeom>
          <a:noFill/>
        </p:spPr>
        <p:txBody>
          <a:bodyPr wrap="none" rtlCol="0">
            <a:spAutoFit/>
          </a:bodyPr>
          <a:lstStyle/>
          <a:p>
            <a:pPr algn="ctr"/>
            <a:r>
              <a:rPr lang="en-US" sz="1300" b="1" dirty="0" smtClean="0"/>
              <a:t>SoonerCare Choice (SCC) “Medicaid-only”</a:t>
            </a:r>
          </a:p>
          <a:p>
            <a:pPr algn="ctr"/>
            <a:r>
              <a:rPr lang="en-US" sz="1300" b="1" dirty="0" smtClean="0"/>
              <a:t>ABD members</a:t>
            </a:r>
            <a:endParaRPr lang="en-US" sz="1300" b="1" dirty="0"/>
          </a:p>
        </p:txBody>
      </p:sp>
      <p:pic>
        <p:nvPicPr>
          <p:cNvPr id="16" name="Picture 2" descr="C:\Users\Andrew Cohen\AppData\Local\Microsoft\Windows\Temporary Internet Files\Content.IE5\6KDJ04GZ\Identify_parts[1].png"/>
          <p:cNvPicPr>
            <a:picLocks noChangeAspect="1" noChangeArrowheads="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90465" y="3439180"/>
            <a:ext cx="1414054" cy="1458243"/>
          </a:xfrm>
          <a:prstGeom prst="rect">
            <a:avLst/>
          </a:prstGeom>
          <a:noFill/>
          <a:effectLst>
            <a:glow rad="635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85800" y="4963180"/>
            <a:ext cx="3657600" cy="892552"/>
          </a:xfrm>
          <a:prstGeom prst="rect">
            <a:avLst/>
          </a:prstGeom>
          <a:noFill/>
        </p:spPr>
        <p:txBody>
          <a:bodyPr wrap="square" rtlCol="0">
            <a:spAutoFit/>
          </a:bodyPr>
          <a:lstStyle/>
          <a:p>
            <a:pPr algn="ctr"/>
            <a:r>
              <a:rPr lang="en-US" sz="1300" b="1" dirty="0" smtClean="0"/>
              <a:t>Frail elders/persons with physical disabilities receiving Long Term Services and Supports (LTSS) or residing in a nursing facility (NF)</a:t>
            </a:r>
            <a:endParaRPr lang="en-US" sz="1300" b="1" dirty="0"/>
          </a:p>
        </p:txBody>
      </p:sp>
      <p:pic>
        <p:nvPicPr>
          <p:cNvPr id="19" name="Picture 2" descr="C:\Users\Andrew Cohen\AppData\Local\Microsoft\Windows\Temporary Internet Files\Content.IE5\6KDJ04GZ\Identify_parts[1].png"/>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758773" y="3439180"/>
            <a:ext cx="1414054" cy="1458243"/>
          </a:xfrm>
          <a:prstGeom prst="rect">
            <a:avLst/>
          </a:prstGeom>
          <a:noFill/>
          <a:effectLst>
            <a:glow rad="63500">
              <a:schemeClr val="accent1">
                <a:satMod val="175000"/>
                <a:alpha val="40000"/>
              </a:schemeClr>
            </a:glow>
          </a:effectLst>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4800600" y="4963180"/>
            <a:ext cx="3429000" cy="692497"/>
          </a:xfrm>
          <a:prstGeom prst="rect">
            <a:avLst/>
          </a:prstGeom>
          <a:noFill/>
        </p:spPr>
        <p:txBody>
          <a:bodyPr wrap="square" rtlCol="0">
            <a:spAutoFit/>
          </a:bodyPr>
          <a:lstStyle/>
          <a:p>
            <a:pPr algn="ctr"/>
            <a:r>
              <a:rPr lang="en-US" sz="1300" b="1" dirty="0" smtClean="0"/>
              <a:t>Persons with intellectual/ developmental disabilities receiving waiver services or residing in an ICF-I/D (or on waiting list)</a:t>
            </a:r>
            <a:endParaRPr lang="en-US" sz="1300" b="1" dirty="0"/>
          </a:p>
        </p:txBody>
      </p:sp>
    </p:spTree>
    <p:extLst>
      <p:ext uri="{BB962C8B-B14F-4D97-AF65-F5344CB8AC3E}">
        <p14:creationId xmlns:p14="http://schemas.microsoft.com/office/powerpoint/2010/main" val="1470173641"/>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4</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eaLnBrk="1" hangingPunct="1">
              <a:spcBef>
                <a:spcPts val="1200"/>
              </a:spcBef>
            </a:pPr>
            <a:r>
              <a:rPr lang="en-US" sz="3200" dirty="0" smtClean="0"/>
              <a:t>Recap of stakeholder process</a:t>
            </a:r>
          </a:p>
          <a:p>
            <a:pPr eaLnBrk="1" hangingPunct="1">
              <a:spcBef>
                <a:spcPts val="1200"/>
              </a:spcBef>
            </a:pPr>
            <a:r>
              <a:rPr lang="en-US" sz="3200" dirty="0" smtClean="0"/>
              <a:t>Update on Request for Proposals</a:t>
            </a:r>
          </a:p>
          <a:p>
            <a:pPr lvl="1" eaLnBrk="1" hangingPunct="1">
              <a:spcBef>
                <a:spcPts val="1200"/>
              </a:spcBef>
            </a:pPr>
            <a:r>
              <a:rPr lang="en-US" sz="2900" dirty="0" smtClean="0"/>
              <a:t>Developing draft RFP and model contract</a:t>
            </a:r>
          </a:p>
          <a:p>
            <a:pPr lvl="1" eaLnBrk="1" hangingPunct="1">
              <a:spcBef>
                <a:spcPts val="1200"/>
              </a:spcBef>
            </a:pPr>
            <a:r>
              <a:rPr lang="en-US" sz="2900" dirty="0" smtClean="0"/>
              <a:t>Incorporating federal requirements from final CMS rule</a:t>
            </a:r>
            <a:endParaRPr lang="en-US" sz="3200" dirty="0"/>
          </a:p>
          <a:p>
            <a:pPr lvl="1" eaLnBrk="1" hangingPunct="1">
              <a:spcBef>
                <a:spcPts val="1200"/>
              </a:spcBef>
            </a:pPr>
            <a:r>
              <a:rPr lang="en-US" sz="2900" dirty="0" smtClean="0"/>
              <a:t>Incorporating stakeholder recommendations</a:t>
            </a:r>
          </a:p>
          <a:p>
            <a:pPr eaLnBrk="1" hangingPunct="1">
              <a:spcBef>
                <a:spcPts val="1200"/>
              </a:spcBef>
            </a:pPr>
            <a:r>
              <a:rPr lang="en-US" sz="3200" dirty="0"/>
              <a:t>N</a:t>
            </a:r>
            <a:r>
              <a:rPr lang="en-US" sz="3200" dirty="0" smtClean="0"/>
              <a:t>ext steps</a:t>
            </a:r>
          </a:p>
          <a:p>
            <a:pPr marL="0" indent="0" eaLnBrk="1" hangingPunct="1">
              <a:spcBef>
                <a:spcPts val="1200"/>
              </a:spcBef>
              <a:buNone/>
            </a:pPr>
            <a:endParaRPr lang="en-US" sz="32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TODAY’S MEETING</a:t>
            </a:r>
            <a:endParaRPr lang="en-US" dirty="0" smtClean="0"/>
          </a:p>
        </p:txBody>
      </p:sp>
    </p:spTree>
    <p:extLst>
      <p:ext uri="{BB962C8B-B14F-4D97-AF65-F5344CB8AC3E}">
        <p14:creationId xmlns:p14="http://schemas.microsoft.com/office/powerpoint/2010/main" val="4221405290"/>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5</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56388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STAKEHOLDER MEETINGS - OKC</a:t>
            </a:r>
            <a:endParaRPr lang="en-US" dirty="0" smtClean="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740562148"/>
              </p:ext>
            </p:extLst>
          </p:nvPr>
        </p:nvGraphicFramePr>
        <p:xfrm>
          <a:off x="457200" y="1371600"/>
          <a:ext cx="8229600" cy="3815301"/>
        </p:xfrm>
        <a:graphic>
          <a:graphicData uri="http://schemas.openxmlformats.org/drawingml/2006/table">
            <a:tbl>
              <a:tblPr firstRow="1" bandRow="1">
                <a:tableStyleId>{5C22544A-7EE6-4342-B048-85BDC9FD1C3A}</a:tableStyleId>
              </a:tblPr>
              <a:tblGrid>
                <a:gridCol w="1828800"/>
                <a:gridCol w="1981200"/>
                <a:gridCol w="4419600"/>
              </a:tblGrid>
              <a:tr h="516834">
                <a:tc>
                  <a:txBody>
                    <a:bodyPr/>
                    <a:lstStyle/>
                    <a:p>
                      <a:r>
                        <a:rPr lang="en-US" dirty="0" smtClean="0"/>
                        <a:t>DATE (2015)</a:t>
                      </a:r>
                      <a:endParaRPr lang="en-US" dirty="0"/>
                    </a:p>
                  </a:txBody>
                  <a:tcPr anchor="ctr"/>
                </a:tc>
                <a:tc>
                  <a:txBody>
                    <a:bodyPr/>
                    <a:lstStyle/>
                    <a:p>
                      <a:r>
                        <a:rPr lang="en-US" dirty="0" smtClean="0"/>
                        <a:t>LOCATION</a:t>
                      </a:r>
                      <a:endParaRPr lang="en-US" dirty="0"/>
                    </a:p>
                  </a:txBody>
                  <a:tcPr anchor="ctr"/>
                </a:tc>
                <a:tc>
                  <a:txBody>
                    <a:bodyPr/>
                    <a:lstStyle/>
                    <a:p>
                      <a:r>
                        <a:rPr lang="en-US" dirty="0" smtClean="0"/>
                        <a:t>ATTENDEES</a:t>
                      </a:r>
                      <a:endParaRPr lang="en-US" dirty="0"/>
                    </a:p>
                  </a:txBody>
                  <a:tcPr anchor="ctr"/>
                </a:tc>
              </a:tr>
              <a:tr h="516834">
                <a:tc>
                  <a:txBody>
                    <a:bodyPr/>
                    <a:lstStyle/>
                    <a:p>
                      <a:pPr marL="0" indent="0">
                        <a:buFont typeface="Arial" panose="020B0604020202020204" pitchFamily="34" charset="0"/>
                        <a:buNone/>
                      </a:pPr>
                      <a:r>
                        <a:rPr lang="en-US" dirty="0" smtClean="0"/>
                        <a:t>July 21 </a:t>
                      </a:r>
                      <a:endParaRPr lang="en-US" dirty="0"/>
                    </a:p>
                  </a:txBody>
                  <a:tcPr anchor="ctr"/>
                </a:tc>
                <a:tc>
                  <a:txBody>
                    <a:bodyPr/>
                    <a:lstStyle/>
                    <a:p>
                      <a:r>
                        <a:rPr lang="en-US" dirty="0" smtClean="0"/>
                        <a:t>OKC (and</a:t>
                      </a:r>
                      <a:r>
                        <a:rPr lang="en-US" baseline="0" dirty="0" smtClean="0"/>
                        <a:t> remote)</a:t>
                      </a:r>
                      <a:endParaRPr lang="en-US" dirty="0"/>
                    </a:p>
                  </a:txBody>
                  <a:tcPr anchor="ctr"/>
                </a:tc>
                <a:tc>
                  <a:txBody>
                    <a:bodyPr/>
                    <a:lstStyle/>
                    <a:p>
                      <a:pPr marL="0" indent="0">
                        <a:buFont typeface="Arial" panose="020B0604020202020204" pitchFamily="34" charset="0"/>
                        <a:buNone/>
                      </a:pPr>
                      <a:r>
                        <a:rPr lang="en-US" sz="1600" dirty="0" smtClean="0"/>
                        <a:t>Mix</a:t>
                      </a:r>
                      <a:r>
                        <a:rPr lang="en-US" sz="1600" baseline="0" dirty="0" smtClean="0"/>
                        <a:t> of attendees</a:t>
                      </a:r>
                      <a:r>
                        <a:rPr lang="en-US" sz="1600" dirty="0" smtClean="0"/>
                        <a:t> (members/families,</a:t>
                      </a:r>
                      <a:r>
                        <a:rPr lang="en-US" sz="1600" baseline="0" dirty="0" smtClean="0"/>
                        <a:t> advocates, providers, case managers, other)</a:t>
                      </a:r>
                      <a:endParaRPr lang="en-US" sz="1600" dirty="0"/>
                    </a:p>
                  </a:txBody>
                  <a:tcPr anchor="ctr"/>
                </a:tc>
              </a:tr>
              <a:tr h="516834">
                <a:tc>
                  <a:txBody>
                    <a:bodyPr/>
                    <a:lstStyle/>
                    <a:p>
                      <a:pPr marL="0" indent="0">
                        <a:buFont typeface="Arial" panose="020B0604020202020204" pitchFamily="34" charset="0"/>
                        <a:buNone/>
                      </a:pPr>
                      <a:r>
                        <a:rPr lang="en-US" dirty="0" smtClean="0"/>
                        <a:t>September 8</a:t>
                      </a:r>
                      <a:endParaRPr lang="en-US" dirty="0"/>
                    </a:p>
                  </a:txBody>
                  <a:tcPr anchor="ctr"/>
                </a:tc>
                <a:tc>
                  <a:txBody>
                    <a:bodyPr/>
                    <a:lstStyle/>
                    <a:p>
                      <a:r>
                        <a:rPr lang="en-US" dirty="0" smtClean="0"/>
                        <a:t>OKC (and</a:t>
                      </a:r>
                      <a:r>
                        <a:rPr lang="en-US" baseline="0" dirty="0" smtClean="0"/>
                        <a:t> remote)</a:t>
                      </a:r>
                      <a:endParaRPr lang="en-US" dirty="0"/>
                    </a:p>
                  </a:txBody>
                  <a:tcPr anchor="ctr"/>
                </a:tc>
                <a:tc>
                  <a:txBody>
                    <a:bodyPr/>
                    <a:lstStyle/>
                    <a:p>
                      <a:pPr marL="0" indent="0">
                        <a:buFont typeface="Arial" panose="020B0604020202020204" pitchFamily="34" charset="0"/>
                        <a:buNone/>
                      </a:pPr>
                      <a:r>
                        <a:rPr lang="en-US" sz="1600" dirty="0" smtClean="0"/>
                        <a:t>Mix</a:t>
                      </a:r>
                      <a:r>
                        <a:rPr lang="en-US" sz="1600" baseline="0" dirty="0" smtClean="0"/>
                        <a:t> of attendees</a:t>
                      </a:r>
                      <a:r>
                        <a:rPr lang="en-US" sz="1600" dirty="0" smtClean="0"/>
                        <a:t> (members/families,</a:t>
                      </a:r>
                      <a:r>
                        <a:rPr lang="en-US" sz="1600" baseline="0" dirty="0" smtClean="0"/>
                        <a:t> advocates, providers, case managers, other)</a:t>
                      </a:r>
                      <a:endParaRPr lang="en-US" sz="1600" dirty="0"/>
                    </a:p>
                  </a:txBody>
                  <a:tcPr anchor="ctr"/>
                </a:tc>
              </a:tr>
              <a:tr h="516834">
                <a:tc>
                  <a:txBody>
                    <a:bodyPr/>
                    <a:lstStyle/>
                    <a:p>
                      <a:pPr marL="0" indent="0">
                        <a:buFont typeface="Arial" panose="020B0604020202020204" pitchFamily="34" charset="0"/>
                        <a:buNone/>
                      </a:pPr>
                      <a:r>
                        <a:rPr lang="en-US" dirty="0" smtClean="0"/>
                        <a:t>October 13</a:t>
                      </a:r>
                      <a:endParaRPr lang="en-US" dirty="0"/>
                    </a:p>
                  </a:txBody>
                  <a:tcPr anchor="ctr"/>
                </a:tc>
                <a:tc>
                  <a:txBody>
                    <a:bodyPr/>
                    <a:lstStyle/>
                    <a:p>
                      <a:r>
                        <a:rPr lang="en-US" dirty="0" smtClean="0"/>
                        <a:t>OKC (and</a:t>
                      </a:r>
                      <a:r>
                        <a:rPr lang="en-US" baseline="0" dirty="0" smtClean="0"/>
                        <a:t> remote)</a:t>
                      </a:r>
                      <a:endParaRPr lang="en-US" dirty="0"/>
                    </a:p>
                  </a:txBody>
                  <a:tcPr anchor="ctr"/>
                </a:tc>
                <a:tc>
                  <a:txBody>
                    <a:bodyPr/>
                    <a:lstStyle/>
                    <a:p>
                      <a:pPr marL="0" indent="0">
                        <a:buFont typeface="Arial" panose="020B0604020202020204" pitchFamily="34" charset="0"/>
                        <a:buNone/>
                      </a:pPr>
                      <a:r>
                        <a:rPr lang="en-US" sz="1600" dirty="0" smtClean="0"/>
                        <a:t>Mix</a:t>
                      </a:r>
                      <a:r>
                        <a:rPr lang="en-US" sz="1600" baseline="0" dirty="0" smtClean="0"/>
                        <a:t> of attendees</a:t>
                      </a:r>
                      <a:r>
                        <a:rPr lang="en-US" sz="1600" dirty="0" smtClean="0"/>
                        <a:t> (members/families,</a:t>
                      </a:r>
                      <a:r>
                        <a:rPr lang="en-US" sz="1600" baseline="0" dirty="0" smtClean="0"/>
                        <a:t> advocates, providers, case managers, other)</a:t>
                      </a:r>
                      <a:endParaRPr lang="en-US" sz="1600" dirty="0"/>
                    </a:p>
                  </a:txBody>
                  <a:tcPr anchor="ctr"/>
                </a:tc>
              </a:tr>
              <a:tr h="516834">
                <a:tc>
                  <a:txBody>
                    <a:bodyPr/>
                    <a:lstStyle/>
                    <a:p>
                      <a:r>
                        <a:rPr lang="en-US" dirty="0" smtClean="0"/>
                        <a:t>November 10</a:t>
                      </a:r>
                      <a:endParaRPr lang="en-US" dirty="0"/>
                    </a:p>
                  </a:txBody>
                  <a:tcPr anchor="ctr"/>
                </a:tc>
                <a:tc>
                  <a:txBody>
                    <a:bodyPr/>
                    <a:lstStyle/>
                    <a:p>
                      <a:r>
                        <a:rPr lang="en-US" dirty="0" smtClean="0"/>
                        <a:t>OKC (and</a:t>
                      </a:r>
                      <a:r>
                        <a:rPr lang="en-US" baseline="0" dirty="0" smtClean="0"/>
                        <a:t> remote)</a:t>
                      </a:r>
                      <a:endParaRPr lang="en-US" dirty="0"/>
                    </a:p>
                  </a:txBody>
                  <a:tcPr anchor="ctr"/>
                </a:tc>
                <a:tc>
                  <a:txBody>
                    <a:bodyPr/>
                    <a:lstStyle/>
                    <a:p>
                      <a:pPr marL="0" indent="0">
                        <a:buFont typeface="Arial" panose="020B0604020202020204" pitchFamily="34" charset="0"/>
                        <a:buNone/>
                      </a:pPr>
                      <a:r>
                        <a:rPr lang="en-US" sz="1600" dirty="0" smtClean="0"/>
                        <a:t>Mix</a:t>
                      </a:r>
                      <a:r>
                        <a:rPr lang="en-US" sz="1600" baseline="0" dirty="0" smtClean="0"/>
                        <a:t> of attendees</a:t>
                      </a:r>
                      <a:r>
                        <a:rPr lang="en-US" sz="1600" dirty="0" smtClean="0"/>
                        <a:t> (members/families,</a:t>
                      </a:r>
                      <a:r>
                        <a:rPr lang="en-US" sz="1600" baseline="0" dirty="0" smtClean="0"/>
                        <a:t> advocates, providers, case managers, other)</a:t>
                      </a:r>
                      <a:endParaRPr lang="en-US" sz="1600" dirty="0"/>
                    </a:p>
                  </a:txBody>
                  <a:tcPr anchor="ctr"/>
                </a:tc>
              </a:tr>
              <a:tr h="258417">
                <a:tc gridSpan="3">
                  <a:txBody>
                    <a:bodyPr/>
                    <a:lstStyle/>
                    <a:p>
                      <a:endParaRPr lang="en-US" sz="800" dirty="0"/>
                    </a:p>
                  </a:txBody>
                  <a:tcPr anchor="ctr"/>
                </a:tc>
                <a:tc hMerge="1">
                  <a:txBody>
                    <a:bodyPr/>
                    <a:lstStyle/>
                    <a:p>
                      <a:endParaRPr lang="en-US" sz="800" dirty="0"/>
                    </a:p>
                  </a:txBody>
                  <a:tcPr/>
                </a:tc>
                <a:tc hMerge="1">
                  <a:txBody>
                    <a:bodyPr/>
                    <a:lstStyle/>
                    <a:p>
                      <a:endParaRPr lang="en-US"/>
                    </a:p>
                  </a:txBody>
                  <a:tcPr/>
                </a:tc>
              </a:tr>
              <a:tr h="723570">
                <a:tc>
                  <a:txBody>
                    <a:bodyPr/>
                    <a:lstStyle/>
                    <a:p>
                      <a:r>
                        <a:rPr lang="en-US" dirty="0" smtClean="0"/>
                        <a:t>August (multiple</a:t>
                      </a:r>
                      <a:r>
                        <a:rPr lang="en-US" baseline="0" dirty="0" smtClean="0"/>
                        <a:t> dates)</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OKC (and</a:t>
                      </a:r>
                      <a:r>
                        <a:rPr lang="en-US" baseline="0" dirty="0" smtClean="0"/>
                        <a:t> remote)</a:t>
                      </a:r>
                      <a:endParaRPr lang="en-US" dirty="0" smtClean="0"/>
                    </a:p>
                    <a:p>
                      <a:endParaRPr lang="en-US" dirty="0"/>
                    </a:p>
                  </a:txBody>
                  <a:tcPr anchor="ctr"/>
                </a:tc>
                <a:tc>
                  <a:txBody>
                    <a:bodyPr/>
                    <a:lstStyle/>
                    <a:p>
                      <a:r>
                        <a:rPr lang="en-US" dirty="0" smtClean="0"/>
                        <a:t>Presentations</a:t>
                      </a:r>
                      <a:r>
                        <a:rPr lang="en-US" baseline="0" dirty="0" smtClean="0"/>
                        <a:t> from potential contractors, with stakeholders in attendance</a:t>
                      </a:r>
                      <a:endParaRPr lang="en-US" dirty="0"/>
                    </a:p>
                  </a:txBody>
                  <a:tcPr anchor="ctr"/>
                </a:tc>
              </a:tr>
            </a:tbl>
          </a:graphicData>
        </a:graphic>
      </p:graphicFrame>
    </p:spTree>
    <p:extLst>
      <p:ext uri="{BB962C8B-B14F-4D97-AF65-F5344CB8AC3E}">
        <p14:creationId xmlns:p14="http://schemas.microsoft.com/office/powerpoint/2010/main" val="2707951689"/>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6</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56388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STAKEHOLDER MEETINGS - REGIONAL</a:t>
            </a:r>
            <a:endParaRPr lang="en-US" dirty="0" smtClean="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2011332171"/>
              </p:ext>
            </p:extLst>
          </p:nvPr>
        </p:nvGraphicFramePr>
        <p:xfrm>
          <a:off x="457200" y="1285875"/>
          <a:ext cx="8229600" cy="4800600"/>
        </p:xfrm>
        <a:graphic>
          <a:graphicData uri="http://schemas.openxmlformats.org/drawingml/2006/table">
            <a:tbl>
              <a:tblPr firstRow="1" bandRow="1">
                <a:tableStyleId>{5C22544A-7EE6-4342-B048-85BDC9FD1C3A}</a:tableStyleId>
              </a:tblPr>
              <a:tblGrid>
                <a:gridCol w="1828800"/>
                <a:gridCol w="1828800"/>
                <a:gridCol w="4572000"/>
              </a:tblGrid>
              <a:tr h="457200">
                <a:tc>
                  <a:txBody>
                    <a:bodyPr/>
                    <a:lstStyle/>
                    <a:p>
                      <a:r>
                        <a:rPr lang="en-US" dirty="0" smtClean="0"/>
                        <a:t>DATE (2015)</a:t>
                      </a:r>
                      <a:endParaRPr lang="en-US" dirty="0"/>
                    </a:p>
                  </a:txBody>
                  <a:tcPr anchor="ctr"/>
                </a:tc>
                <a:tc>
                  <a:txBody>
                    <a:bodyPr/>
                    <a:lstStyle/>
                    <a:p>
                      <a:r>
                        <a:rPr lang="en-US" dirty="0" smtClean="0"/>
                        <a:t>LOCATION</a:t>
                      </a:r>
                      <a:endParaRPr lang="en-US" dirty="0"/>
                    </a:p>
                  </a:txBody>
                  <a:tcPr anchor="ctr"/>
                </a:tc>
                <a:tc>
                  <a:txBody>
                    <a:bodyPr/>
                    <a:lstStyle/>
                    <a:p>
                      <a:r>
                        <a:rPr lang="en-US" dirty="0" smtClean="0"/>
                        <a:t>ATTENDEES</a:t>
                      </a:r>
                      <a:endParaRPr lang="en-US" dirty="0"/>
                    </a:p>
                  </a:txBody>
                  <a:tcPr anchor="ctr"/>
                </a:tc>
              </a:tr>
              <a:tr h="457200">
                <a:tc>
                  <a:txBody>
                    <a:bodyPr/>
                    <a:lstStyle/>
                    <a:p>
                      <a:pPr marL="0" indent="0">
                        <a:buFont typeface="Arial" panose="020B0604020202020204" pitchFamily="34" charset="0"/>
                        <a:buNone/>
                      </a:pPr>
                      <a:r>
                        <a:rPr lang="en-US" dirty="0" smtClean="0"/>
                        <a:t>September</a:t>
                      </a:r>
                      <a:r>
                        <a:rPr lang="en-US" baseline="0" dirty="0" smtClean="0"/>
                        <a:t> 21</a:t>
                      </a:r>
                      <a:endParaRPr lang="en-US" dirty="0"/>
                    </a:p>
                  </a:txBody>
                  <a:tcPr anchor="ctr"/>
                </a:tc>
                <a:tc>
                  <a:txBody>
                    <a:bodyPr/>
                    <a:lstStyle/>
                    <a:p>
                      <a:r>
                        <a:rPr lang="en-US" dirty="0" smtClean="0"/>
                        <a:t>McAlester</a:t>
                      </a:r>
                      <a:endParaRPr lang="en-US" dirty="0"/>
                    </a:p>
                  </a:txBody>
                  <a:tcPr anchor="ctr"/>
                </a:tc>
                <a:tc>
                  <a:txBody>
                    <a:bodyPr/>
                    <a:lstStyle/>
                    <a:p>
                      <a:pPr marL="0" indent="0">
                        <a:buFont typeface="Arial" panose="020B0604020202020204" pitchFamily="34" charset="0"/>
                        <a:buNone/>
                      </a:pPr>
                      <a:r>
                        <a:rPr lang="en-US" dirty="0" smtClean="0"/>
                        <a:t>Regional stakeholder</a:t>
                      </a:r>
                      <a:r>
                        <a:rPr lang="en-US" baseline="0" dirty="0" smtClean="0"/>
                        <a:t> – mix of attendees</a:t>
                      </a:r>
                      <a:endParaRPr lang="en-US" dirty="0"/>
                    </a:p>
                  </a:txBody>
                  <a:tcPr anchor="ctr"/>
                </a:tc>
              </a:tr>
              <a:tr h="457200">
                <a:tc>
                  <a:txBody>
                    <a:bodyPr/>
                    <a:lstStyle/>
                    <a:p>
                      <a:pPr marL="0" indent="0">
                        <a:buFont typeface="Arial" panose="020B0604020202020204" pitchFamily="34" charset="0"/>
                        <a:buNone/>
                      </a:pPr>
                      <a:r>
                        <a:rPr lang="en-US" dirty="0" smtClean="0"/>
                        <a:t>September</a:t>
                      </a:r>
                      <a:r>
                        <a:rPr lang="en-US" baseline="0" dirty="0" smtClean="0"/>
                        <a:t> 22</a:t>
                      </a:r>
                      <a:endParaRPr lang="en-US" dirty="0"/>
                    </a:p>
                  </a:txBody>
                  <a:tcPr anchor="ctr"/>
                </a:tc>
                <a:tc>
                  <a:txBody>
                    <a:bodyPr/>
                    <a:lstStyle/>
                    <a:p>
                      <a:r>
                        <a:rPr lang="en-US" dirty="0" smtClean="0"/>
                        <a:t>Lawton</a:t>
                      </a:r>
                      <a:endParaRPr lang="en-US" dirty="0"/>
                    </a:p>
                  </a:txBody>
                  <a:tcPr anchor="ctr"/>
                </a:tc>
                <a:tc>
                  <a:txBody>
                    <a:bodyPr/>
                    <a:lstStyle/>
                    <a:p>
                      <a:pPr marL="0" indent="0">
                        <a:buFont typeface="Arial" panose="020B0604020202020204" pitchFamily="34" charset="0"/>
                        <a:buNone/>
                      </a:pPr>
                      <a:r>
                        <a:rPr lang="en-US" dirty="0" smtClean="0"/>
                        <a:t>Regional</a:t>
                      </a:r>
                      <a:r>
                        <a:rPr lang="en-US" baseline="0" dirty="0" smtClean="0"/>
                        <a:t> stakeholder – mix of attendees</a:t>
                      </a:r>
                      <a:endParaRPr lang="en-US" dirty="0"/>
                    </a:p>
                  </a:txBody>
                  <a:tcPr anchor="ctr"/>
                </a:tc>
              </a:tr>
              <a:tr h="457200">
                <a:tc>
                  <a:txBody>
                    <a:bodyPr/>
                    <a:lstStyle/>
                    <a:p>
                      <a:pPr marL="0" indent="0">
                        <a:buFont typeface="Arial" panose="020B0604020202020204" pitchFamily="34" charset="0"/>
                        <a:buNone/>
                      </a:pPr>
                      <a:r>
                        <a:rPr lang="en-US" dirty="0" smtClean="0"/>
                        <a:t>September</a:t>
                      </a:r>
                      <a:r>
                        <a:rPr lang="en-US" baseline="0" dirty="0" smtClean="0"/>
                        <a:t> 23</a:t>
                      </a:r>
                      <a:endParaRPr lang="en-US" dirty="0"/>
                    </a:p>
                  </a:txBody>
                  <a:tcPr anchor="ctr"/>
                </a:tc>
                <a:tc>
                  <a:txBody>
                    <a:bodyPr/>
                    <a:lstStyle/>
                    <a:p>
                      <a:r>
                        <a:rPr lang="en-US" dirty="0" smtClean="0"/>
                        <a:t>Enid</a:t>
                      </a:r>
                      <a:endParaRPr lang="en-US" dirty="0"/>
                    </a:p>
                  </a:txBody>
                  <a:tcPr anchor="ctr"/>
                </a:tc>
                <a:tc>
                  <a:txBody>
                    <a:bodyPr/>
                    <a:lstStyle/>
                    <a:p>
                      <a:pPr marL="0" indent="0">
                        <a:buFont typeface="Arial" panose="020B0604020202020204" pitchFamily="34" charset="0"/>
                        <a:buNone/>
                      </a:pPr>
                      <a:r>
                        <a:rPr lang="en-US" dirty="0" smtClean="0"/>
                        <a:t>Regional</a:t>
                      </a:r>
                      <a:r>
                        <a:rPr lang="en-US" baseline="0" dirty="0" smtClean="0"/>
                        <a:t> stakeholder – mix of attendees</a:t>
                      </a:r>
                      <a:endParaRPr lang="en-US" dirty="0"/>
                    </a:p>
                  </a:txBody>
                  <a:tcPr anchor="ctr"/>
                </a:tc>
              </a:tr>
              <a:tr h="457200">
                <a:tc>
                  <a:txBody>
                    <a:bodyPr/>
                    <a:lstStyle/>
                    <a:p>
                      <a:r>
                        <a:rPr lang="en-US" dirty="0" smtClean="0"/>
                        <a:t>September 29</a:t>
                      </a:r>
                      <a:endParaRPr lang="en-US" dirty="0"/>
                    </a:p>
                  </a:txBody>
                  <a:tcPr anchor="ctr"/>
                </a:tc>
                <a:tc>
                  <a:txBody>
                    <a:bodyPr/>
                    <a:lstStyle/>
                    <a:p>
                      <a:r>
                        <a:rPr lang="en-US" dirty="0" smtClean="0"/>
                        <a:t>Muskogee</a:t>
                      </a:r>
                      <a:endParaRPr lang="en-US" dirty="0"/>
                    </a:p>
                  </a:txBody>
                  <a:tcPr anchor="ctr"/>
                </a:tc>
                <a:tc>
                  <a:txBody>
                    <a:bodyPr/>
                    <a:lstStyle/>
                    <a:p>
                      <a:pPr marL="0" indent="0">
                        <a:buFont typeface="Arial" panose="020B0604020202020204" pitchFamily="34" charset="0"/>
                        <a:buNone/>
                      </a:pPr>
                      <a:r>
                        <a:rPr lang="en-US" dirty="0" smtClean="0"/>
                        <a:t>Regional</a:t>
                      </a:r>
                      <a:r>
                        <a:rPr lang="en-US" baseline="0" dirty="0" smtClean="0"/>
                        <a:t> stakeholder – mix of attendees</a:t>
                      </a:r>
                      <a:endParaRPr lang="en-US" dirty="0"/>
                    </a:p>
                  </a:txBody>
                  <a:tcPr anchor="ctr"/>
                </a:tc>
              </a:tr>
              <a:tr h="457200">
                <a:tc>
                  <a:txBody>
                    <a:bodyPr/>
                    <a:lstStyle/>
                    <a:p>
                      <a:r>
                        <a:rPr lang="en-US" dirty="0" smtClean="0"/>
                        <a:t>September 30</a:t>
                      </a:r>
                      <a:endParaRPr lang="en-US" dirty="0"/>
                    </a:p>
                  </a:txBody>
                  <a:tcPr anchor="ctr"/>
                </a:tc>
                <a:tc>
                  <a:txBody>
                    <a:bodyPr/>
                    <a:lstStyle/>
                    <a:p>
                      <a:r>
                        <a:rPr lang="en-US" dirty="0" smtClean="0"/>
                        <a:t>Tulsa</a:t>
                      </a:r>
                      <a:endParaRPr lang="en-US" dirty="0"/>
                    </a:p>
                  </a:txBody>
                  <a:tcPr anchor="ctr"/>
                </a:tc>
                <a:tc>
                  <a:txBody>
                    <a:bodyPr/>
                    <a:lstStyle/>
                    <a:p>
                      <a:pPr marL="0" indent="0">
                        <a:buFont typeface="Arial" panose="020B0604020202020204" pitchFamily="34" charset="0"/>
                        <a:buNone/>
                      </a:pPr>
                      <a:r>
                        <a:rPr lang="en-US" dirty="0" smtClean="0"/>
                        <a:t>Regional</a:t>
                      </a:r>
                      <a:r>
                        <a:rPr lang="en-US" baseline="0" dirty="0" smtClean="0"/>
                        <a:t> stakeholder – mix of attendees</a:t>
                      </a:r>
                      <a:endParaRPr lang="en-US" dirty="0"/>
                    </a:p>
                  </a:txBody>
                  <a:tcPr anchor="ctr"/>
                </a:tc>
              </a:tr>
              <a:tr h="457200">
                <a:tc>
                  <a:txBody>
                    <a:bodyPr/>
                    <a:lstStyle/>
                    <a:p>
                      <a:r>
                        <a:rPr lang="en-US" dirty="0" smtClean="0"/>
                        <a:t>October 7</a:t>
                      </a:r>
                      <a:endParaRPr lang="en-US" dirty="0"/>
                    </a:p>
                  </a:txBody>
                  <a:tcPr anchor="ctr"/>
                </a:tc>
                <a:tc>
                  <a:txBody>
                    <a:bodyPr/>
                    <a:lstStyle/>
                    <a:p>
                      <a:r>
                        <a:rPr lang="en-US" dirty="0" smtClean="0"/>
                        <a:t>Woodward</a:t>
                      </a:r>
                      <a:endParaRPr lang="en-US" dirty="0"/>
                    </a:p>
                  </a:txBody>
                  <a:tcPr anchor="ctr"/>
                </a:tc>
                <a:tc>
                  <a:txBody>
                    <a:bodyPr/>
                    <a:lstStyle/>
                    <a:p>
                      <a:r>
                        <a:rPr lang="en-US" dirty="0" smtClean="0"/>
                        <a:t>Regional</a:t>
                      </a:r>
                      <a:r>
                        <a:rPr lang="en-US" baseline="0" dirty="0" smtClean="0"/>
                        <a:t> stakeholder – mix of attendees</a:t>
                      </a:r>
                      <a:endParaRPr lang="en-US" dirty="0"/>
                    </a:p>
                  </a:txBody>
                  <a:tcPr anchor="ctr"/>
                </a:tc>
              </a:tr>
              <a:tr h="228600">
                <a:tc gridSpan="3">
                  <a:txBody>
                    <a:bodyPr/>
                    <a:lstStyle/>
                    <a:p>
                      <a:endParaRPr lang="en-US" sz="800" dirty="0"/>
                    </a:p>
                  </a:txBody>
                  <a:tcPr anchor="ctr"/>
                </a:tc>
                <a:tc hMerge="1">
                  <a:txBody>
                    <a:bodyPr/>
                    <a:lstStyle/>
                    <a:p>
                      <a:endParaRPr lang="en-US" sz="800" dirty="0"/>
                    </a:p>
                  </a:txBody>
                  <a:tcPr/>
                </a:tc>
                <a:tc hMerge="1">
                  <a:txBody>
                    <a:bodyPr/>
                    <a:lstStyle/>
                    <a:p>
                      <a:endParaRPr lang="en-US" sz="800" dirty="0"/>
                    </a:p>
                  </a:txBody>
                  <a:tcPr/>
                </a:tc>
              </a:tr>
              <a:tr h="457200">
                <a:tc>
                  <a:txBody>
                    <a:bodyPr/>
                    <a:lstStyle/>
                    <a:p>
                      <a:r>
                        <a:rPr lang="en-US" dirty="0" smtClean="0"/>
                        <a:t>October 5</a:t>
                      </a:r>
                      <a:endParaRPr lang="en-US" dirty="0"/>
                    </a:p>
                  </a:txBody>
                  <a:tcPr anchor="ctr"/>
                </a:tc>
                <a:tc>
                  <a:txBody>
                    <a:bodyPr/>
                    <a:lstStyle/>
                    <a:p>
                      <a:r>
                        <a:rPr lang="en-US" dirty="0" smtClean="0"/>
                        <a:t>Tahlequah</a:t>
                      </a:r>
                      <a:endParaRPr lang="en-US" dirty="0"/>
                    </a:p>
                  </a:txBody>
                  <a:tcPr anchor="ctr"/>
                </a:tc>
                <a:tc>
                  <a:txBody>
                    <a:bodyPr/>
                    <a:lstStyle/>
                    <a:p>
                      <a:r>
                        <a:rPr lang="en-US" dirty="0" smtClean="0"/>
                        <a:t>Elder</a:t>
                      </a:r>
                      <a:r>
                        <a:rPr lang="en-US" baseline="0" dirty="0" smtClean="0"/>
                        <a:t> care members and caregivers </a:t>
                      </a:r>
                      <a:endParaRPr lang="en-US" dirty="0"/>
                    </a:p>
                  </a:txBody>
                  <a:tcPr anchor="ctr"/>
                </a:tc>
              </a:tr>
              <a:tr h="457200">
                <a:tc>
                  <a:txBody>
                    <a:bodyPr/>
                    <a:lstStyle/>
                    <a:p>
                      <a:r>
                        <a:rPr lang="en-US" dirty="0" smtClean="0"/>
                        <a:t>October 6</a:t>
                      </a:r>
                      <a:endParaRPr lang="en-US" dirty="0"/>
                    </a:p>
                  </a:txBody>
                  <a:tcPr anchor="ctr"/>
                </a:tc>
                <a:tc>
                  <a:txBody>
                    <a:bodyPr/>
                    <a:lstStyle/>
                    <a:p>
                      <a:r>
                        <a:rPr lang="en-US" dirty="0" smtClean="0"/>
                        <a:t>Ardmore</a:t>
                      </a:r>
                      <a:endParaRPr lang="en-US" dirty="0"/>
                    </a:p>
                  </a:txBody>
                  <a:tcPr anchor="ctr"/>
                </a:tc>
                <a:tc>
                  <a:txBody>
                    <a:bodyPr/>
                    <a:lstStyle/>
                    <a:p>
                      <a:r>
                        <a:rPr lang="en-US" sz="1600" dirty="0" smtClean="0"/>
                        <a:t>Parents</a:t>
                      </a:r>
                      <a:r>
                        <a:rPr lang="en-US" sz="1600" baseline="0" dirty="0" smtClean="0"/>
                        <a:t>/support team of medically fragile child</a:t>
                      </a:r>
                      <a:endParaRPr lang="en-US" sz="1600" dirty="0"/>
                    </a:p>
                  </a:txBody>
                  <a:tcPr anchor="ctr"/>
                </a:tc>
              </a:tr>
              <a:tr h="457200">
                <a:tc>
                  <a:txBody>
                    <a:bodyPr/>
                    <a:lstStyle/>
                    <a:p>
                      <a:r>
                        <a:rPr lang="en-US" dirty="0" smtClean="0"/>
                        <a:t>October</a:t>
                      </a:r>
                      <a:r>
                        <a:rPr lang="en-US" baseline="0" dirty="0" smtClean="0"/>
                        <a:t> 7</a:t>
                      </a:r>
                      <a:endParaRPr lang="en-US" dirty="0"/>
                    </a:p>
                  </a:txBody>
                  <a:tcPr anchor="ctr"/>
                </a:tc>
                <a:tc>
                  <a:txBody>
                    <a:bodyPr/>
                    <a:lstStyle/>
                    <a:p>
                      <a:r>
                        <a:rPr lang="en-US" dirty="0" smtClean="0"/>
                        <a:t>Oklahoma City</a:t>
                      </a:r>
                      <a:endParaRPr lang="en-US" dirty="0"/>
                    </a:p>
                  </a:txBody>
                  <a:tcPr anchor="ctr"/>
                </a:tc>
                <a:tc>
                  <a:txBody>
                    <a:bodyPr/>
                    <a:lstStyle/>
                    <a:p>
                      <a:r>
                        <a:rPr lang="en-US" sz="1700" baseline="0" dirty="0" smtClean="0"/>
                        <a:t>Member/parents of children/adults with I/DD</a:t>
                      </a:r>
                      <a:endParaRPr lang="en-US" sz="1700" dirty="0"/>
                    </a:p>
                  </a:txBody>
                  <a:tcPr anchor="ctr"/>
                </a:tc>
              </a:tr>
            </a:tbl>
          </a:graphicData>
        </a:graphic>
      </p:graphicFrame>
    </p:spTree>
    <p:extLst>
      <p:ext uri="{BB962C8B-B14F-4D97-AF65-F5344CB8AC3E}">
        <p14:creationId xmlns:p14="http://schemas.microsoft.com/office/powerpoint/2010/main" val="2269334461"/>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7</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STAKEHOLDER MEETING ATTENDEES</a:t>
            </a:r>
            <a:endParaRPr lang="en-US" dirty="0" smtClean="0"/>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2284629040"/>
              </p:ext>
            </p:extLst>
          </p:nvPr>
        </p:nvGraphicFramePr>
        <p:xfrm>
          <a:off x="457200" y="1219200"/>
          <a:ext cx="8229600" cy="4251960"/>
        </p:xfrm>
        <a:graphic>
          <a:graphicData uri="http://schemas.openxmlformats.org/drawingml/2006/table">
            <a:tbl>
              <a:tblPr firstRow="1" bandRow="1">
                <a:tableStyleId>{5C22544A-7EE6-4342-B048-85BDC9FD1C3A}</a:tableStyleId>
              </a:tblPr>
              <a:tblGrid>
                <a:gridCol w="4114800"/>
                <a:gridCol w="4114800"/>
              </a:tblGrid>
              <a:tr h="548640">
                <a:tc>
                  <a:txBody>
                    <a:bodyPr/>
                    <a:lstStyle/>
                    <a:p>
                      <a:pPr algn="ctr"/>
                      <a:r>
                        <a:rPr lang="en-US" dirty="0" smtClean="0"/>
                        <a:t>Providers</a:t>
                      </a:r>
                      <a:endParaRPr lang="en-US" dirty="0"/>
                    </a:p>
                  </a:txBody>
                  <a:tcPr anchor="ctr"/>
                </a:tc>
                <a:tc>
                  <a:txBody>
                    <a:bodyPr/>
                    <a:lstStyle/>
                    <a:p>
                      <a:pPr algn="ctr"/>
                      <a:r>
                        <a:rPr lang="en-US" dirty="0" smtClean="0"/>
                        <a:t>Members and Families</a:t>
                      </a:r>
                      <a:endParaRPr lang="en-US" dirty="0"/>
                    </a:p>
                  </a:txBody>
                  <a:tcPr anchor="ctr"/>
                </a:tc>
              </a:tr>
              <a:tr h="1259840">
                <a:tc rowSpan="3">
                  <a:txBody>
                    <a:bodyPr/>
                    <a:lstStyle/>
                    <a:p>
                      <a:pPr marL="285750" indent="-285750">
                        <a:spcAft>
                          <a:spcPts val="600"/>
                        </a:spcAft>
                        <a:buFont typeface="Arial" panose="020B0604020202020204" pitchFamily="34" charset="0"/>
                        <a:buChar char="•"/>
                      </a:pPr>
                      <a:r>
                        <a:rPr lang="en-US" sz="1600" dirty="0" smtClean="0"/>
                        <a:t>Physicians</a:t>
                      </a:r>
                    </a:p>
                    <a:p>
                      <a:pPr marL="285750" indent="-285750">
                        <a:spcAft>
                          <a:spcPts val="600"/>
                        </a:spcAft>
                        <a:buFont typeface="Arial" panose="020B0604020202020204" pitchFamily="34" charset="0"/>
                        <a:buChar char="•"/>
                      </a:pPr>
                      <a:r>
                        <a:rPr lang="en-US" sz="1600" dirty="0" smtClean="0"/>
                        <a:t>Hospitals</a:t>
                      </a:r>
                    </a:p>
                    <a:p>
                      <a:pPr marL="285750" indent="-285750">
                        <a:spcAft>
                          <a:spcPts val="600"/>
                        </a:spcAft>
                        <a:buFont typeface="Arial" panose="020B0604020202020204" pitchFamily="34" charset="0"/>
                        <a:buChar char="•"/>
                      </a:pPr>
                      <a:r>
                        <a:rPr lang="en-US" sz="1600" dirty="0" smtClean="0"/>
                        <a:t>Federally Qualified Health Centers (primary</a:t>
                      </a:r>
                      <a:r>
                        <a:rPr lang="en-US" sz="1600" baseline="0" dirty="0" smtClean="0"/>
                        <a:t> care, dental, behavioral health)</a:t>
                      </a:r>
                      <a:endParaRPr lang="en-US" sz="1600" dirty="0" smtClean="0"/>
                    </a:p>
                    <a:p>
                      <a:pPr marL="285750" indent="-285750">
                        <a:spcAft>
                          <a:spcPts val="600"/>
                        </a:spcAft>
                        <a:buFont typeface="Arial" panose="020B0604020202020204" pitchFamily="34" charset="0"/>
                        <a:buChar char="•"/>
                      </a:pPr>
                      <a:r>
                        <a:rPr lang="en-US" sz="1600" dirty="0" smtClean="0"/>
                        <a:t>IHS providers</a:t>
                      </a:r>
                    </a:p>
                    <a:p>
                      <a:pPr marL="285750" indent="-285750">
                        <a:spcAft>
                          <a:spcPts val="600"/>
                        </a:spcAft>
                        <a:buFont typeface="Arial" panose="020B0604020202020204" pitchFamily="34" charset="0"/>
                        <a:buChar char="•"/>
                      </a:pPr>
                      <a:r>
                        <a:rPr lang="en-US" sz="1600" dirty="0" smtClean="0"/>
                        <a:t>Non-emergency transportation providers</a:t>
                      </a:r>
                    </a:p>
                    <a:p>
                      <a:pPr marL="285750" indent="-285750">
                        <a:spcAft>
                          <a:spcPts val="600"/>
                        </a:spcAft>
                        <a:buFont typeface="Arial" panose="020B0604020202020204" pitchFamily="34" charset="0"/>
                        <a:buChar char="•"/>
                      </a:pPr>
                      <a:r>
                        <a:rPr lang="en-US" sz="1600" baseline="0" dirty="0" smtClean="0"/>
                        <a:t>ADvantage waiver case managers and in-home service providers</a:t>
                      </a:r>
                    </a:p>
                    <a:p>
                      <a:pPr marL="285750" indent="-285750">
                        <a:spcAft>
                          <a:spcPts val="600"/>
                        </a:spcAft>
                        <a:buFont typeface="Arial" panose="020B0604020202020204" pitchFamily="34" charset="0"/>
                        <a:buChar char="•"/>
                      </a:pPr>
                      <a:r>
                        <a:rPr lang="en-US" sz="1600" baseline="0" dirty="0" smtClean="0"/>
                        <a:t>PACE provider</a:t>
                      </a:r>
                    </a:p>
                    <a:p>
                      <a:pPr marL="285750" indent="-285750">
                        <a:spcAft>
                          <a:spcPts val="600"/>
                        </a:spcAft>
                        <a:buFont typeface="Arial" panose="020B0604020202020204" pitchFamily="34" charset="0"/>
                        <a:buChar char="•"/>
                      </a:pPr>
                      <a:r>
                        <a:rPr lang="en-US" sz="1600" baseline="0" dirty="0" smtClean="0"/>
                        <a:t>I/DD waiver service providers</a:t>
                      </a:r>
                      <a:endParaRPr lang="en-US" sz="1600" dirty="0" smtClean="0"/>
                    </a:p>
                    <a:p>
                      <a:pPr marL="285750" indent="-285750">
                        <a:spcAft>
                          <a:spcPts val="600"/>
                        </a:spcAft>
                        <a:buFont typeface="Arial" panose="020B0604020202020204" pitchFamily="34" charset="0"/>
                        <a:buChar char="•"/>
                      </a:pPr>
                      <a:r>
                        <a:rPr lang="en-US" sz="1600" dirty="0" smtClean="0"/>
                        <a:t>Nutrition/home</a:t>
                      </a:r>
                      <a:r>
                        <a:rPr lang="en-US" sz="1600" baseline="0" dirty="0" smtClean="0"/>
                        <a:t> delivered meal providers</a:t>
                      </a:r>
                      <a:r>
                        <a:rPr lang="en-US" sz="1600" dirty="0" smtClean="0"/>
                        <a:t> </a:t>
                      </a:r>
                    </a:p>
                    <a:p>
                      <a:pPr marL="285750" indent="-285750">
                        <a:buFont typeface="Arial" panose="020B0604020202020204" pitchFamily="34" charset="0"/>
                        <a:buChar char="•"/>
                      </a:pPr>
                      <a:endParaRPr lang="en-US" sz="1600" dirty="0"/>
                    </a:p>
                  </a:txBody>
                  <a:tcPr/>
                </a:tc>
                <a:tc>
                  <a:txBody>
                    <a:bodyPr/>
                    <a:lstStyle/>
                    <a:p>
                      <a:pPr marL="285750" indent="-285750">
                        <a:spcAft>
                          <a:spcPts val="600"/>
                        </a:spcAft>
                        <a:buFont typeface="Arial" panose="020B0604020202020204" pitchFamily="34" charset="0"/>
                        <a:buChar char="•"/>
                      </a:pPr>
                      <a:r>
                        <a:rPr lang="en-US" sz="1600" baseline="0" dirty="0" smtClean="0"/>
                        <a:t>ADvantage waiver and PACE</a:t>
                      </a:r>
                      <a:endParaRPr lang="en-US" sz="1600" dirty="0" smtClean="0"/>
                    </a:p>
                    <a:p>
                      <a:pPr marL="285750" indent="-285750">
                        <a:spcAft>
                          <a:spcPts val="600"/>
                        </a:spcAft>
                        <a:buFont typeface="Arial" panose="020B0604020202020204" pitchFamily="34" charset="0"/>
                        <a:buChar char="•"/>
                      </a:pPr>
                      <a:r>
                        <a:rPr lang="en-US" sz="1600" baseline="0" dirty="0" smtClean="0"/>
                        <a:t>I/DD waiver and waiting list </a:t>
                      </a:r>
                      <a:endParaRPr lang="en-US" sz="1600" dirty="0" smtClean="0"/>
                    </a:p>
                    <a:p>
                      <a:pPr marL="285750" indent="-285750">
                        <a:spcAft>
                          <a:spcPts val="600"/>
                        </a:spcAft>
                        <a:buFont typeface="Arial" panose="020B0604020202020204" pitchFamily="34" charset="0"/>
                        <a:buChar char="•"/>
                      </a:pPr>
                      <a:r>
                        <a:rPr lang="en-US" sz="1600" dirty="0" smtClean="0"/>
                        <a:t>Medically fragile</a:t>
                      </a:r>
                      <a:endParaRPr lang="en-US" sz="1600" dirty="0"/>
                    </a:p>
                  </a:txBody>
                  <a:tcPr/>
                </a:tc>
              </a:tr>
              <a:tr h="553720">
                <a:tc vMerge="1">
                  <a:txBody>
                    <a:bodyPr/>
                    <a:lstStyle/>
                    <a:p>
                      <a:endParaRPr lang="en-US"/>
                    </a:p>
                  </a:txBody>
                  <a:tcPr/>
                </a:tc>
                <a:tc>
                  <a:txBody>
                    <a:bodyPr/>
                    <a:lstStyle/>
                    <a:p>
                      <a:pPr marL="0" indent="0" algn="ctr">
                        <a:spcAft>
                          <a:spcPts val="600"/>
                        </a:spcAft>
                        <a:buFont typeface="Arial" panose="020B0604020202020204" pitchFamily="34" charset="0"/>
                        <a:buNone/>
                      </a:pPr>
                      <a:r>
                        <a:rPr lang="en-US" sz="1800" b="1" dirty="0" smtClean="0">
                          <a:solidFill>
                            <a:schemeClr val="bg1"/>
                          </a:solidFill>
                        </a:rPr>
                        <a:t>Other</a:t>
                      </a:r>
                      <a:endParaRPr lang="en-US" sz="1800" b="1" dirty="0">
                        <a:solidFill>
                          <a:schemeClr val="bg1"/>
                        </a:solidFill>
                      </a:endParaRPr>
                    </a:p>
                  </a:txBody>
                  <a:tcPr anchor="ctr">
                    <a:solidFill>
                      <a:schemeClr val="accent1"/>
                    </a:solidFill>
                  </a:tcPr>
                </a:tc>
              </a:tr>
              <a:tr h="1259840">
                <a:tc vMerge="1">
                  <a:txBody>
                    <a:bodyPr/>
                    <a:lstStyle/>
                    <a:p>
                      <a:endParaRPr lang="en-US"/>
                    </a:p>
                  </a:txBody>
                  <a:tcPr/>
                </a:tc>
                <a:tc>
                  <a:txBody>
                    <a:bodyPr/>
                    <a:lstStyle/>
                    <a:p>
                      <a:pPr marL="285750" indent="-285750">
                        <a:spcAft>
                          <a:spcPts val="600"/>
                        </a:spcAft>
                        <a:buFont typeface="Arial" panose="020B0604020202020204" pitchFamily="34" charset="0"/>
                        <a:buChar char="•"/>
                      </a:pPr>
                      <a:r>
                        <a:rPr lang="en-US" sz="1600" dirty="0" smtClean="0"/>
                        <a:t>Elected officials</a:t>
                      </a:r>
                    </a:p>
                    <a:p>
                      <a:pPr marL="285750" indent="-285750">
                        <a:spcAft>
                          <a:spcPts val="600"/>
                        </a:spcAft>
                        <a:buFont typeface="Arial" panose="020B0604020202020204" pitchFamily="34" charset="0"/>
                        <a:buChar char="•"/>
                      </a:pPr>
                      <a:r>
                        <a:rPr lang="en-US" sz="1600" dirty="0" smtClean="0"/>
                        <a:t>State agency</a:t>
                      </a:r>
                      <a:r>
                        <a:rPr lang="en-US" sz="1600" baseline="0" dirty="0" smtClean="0"/>
                        <a:t> representatives (observers)</a:t>
                      </a:r>
                    </a:p>
                    <a:p>
                      <a:pPr marL="285750" indent="-285750">
                        <a:spcAft>
                          <a:spcPts val="600"/>
                        </a:spcAft>
                        <a:buFont typeface="Arial" panose="020B0604020202020204" pitchFamily="34" charset="0"/>
                        <a:buChar char="•"/>
                      </a:pPr>
                      <a:r>
                        <a:rPr lang="en-US" sz="1600" baseline="0" dirty="0" smtClean="0"/>
                        <a:t>Health plans (observers)</a:t>
                      </a:r>
                      <a:endParaRPr lang="en-US" sz="1600" dirty="0"/>
                    </a:p>
                  </a:txBody>
                  <a:tcPr/>
                </a:tc>
              </a:tr>
            </a:tbl>
          </a:graphicData>
        </a:graphic>
      </p:graphicFrame>
    </p:spTree>
    <p:extLst>
      <p:ext uri="{BB962C8B-B14F-4D97-AF65-F5344CB8AC3E}">
        <p14:creationId xmlns:p14="http://schemas.microsoft.com/office/powerpoint/2010/main" val="2155477622"/>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8</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5181600"/>
          </a:xfrm>
        </p:spPr>
        <p:txBody>
          <a:bodyPr>
            <a:normAutofit/>
          </a:bodyPr>
          <a:lstStyle/>
          <a:p>
            <a:pPr eaLnBrk="1" hangingPunct="1">
              <a:spcBef>
                <a:spcPts val="1200"/>
              </a:spcBef>
            </a:pPr>
            <a:r>
              <a:rPr lang="en-US" sz="2700" dirty="0" smtClean="0"/>
              <a:t>What is care coordination?  </a:t>
            </a:r>
            <a:endParaRPr lang="en-US" sz="2400" dirty="0" smtClean="0"/>
          </a:p>
          <a:p>
            <a:pPr eaLnBrk="1" hangingPunct="1">
              <a:spcBef>
                <a:spcPts val="1200"/>
              </a:spcBef>
            </a:pPr>
            <a:r>
              <a:rPr lang="en-US" sz="2700" dirty="0" smtClean="0"/>
              <a:t>How does the care coordination cycle function today, by ABD group?</a:t>
            </a:r>
          </a:p>
          <a:p>
            <a:pPr eaLnBrk="1" hangingPunct="1">
              <a:spcBef>
                <a:spcPts val="1200"/>
              </a:spcBef>
            </a:pPr>
            <a:r>
              <a:rPr lang="en-US" sz="2700" dirty="0" smtClean="0"/>
              <a:t>What are the key principles of </a:t>
            </a:r>
            <a:r>
              <a:rPr lang="en-US" sz="2700" u="sng" dirty="0" smtClean="0"/>
              <a:t>effective</a:t>
            </a:r>
            <a:r>
              <a:rPr lang="en-US" sz="2700" dirty="0" smtClean="0"/>
              <a:t> care coordination?</a:t>
            </a:r>
          </a:p>
          <a:p>
            <a:pPr eaLnBrk="1" hangingPunct="1">
              <a:spcBef>
                <a:spcPts val="1200"/>
              </a:spcBef>
            </a:pPr>
            <a:r>
              <a:rPr lang="en-US" sz="2700" dirty="0" smtClean="0"/>
              <a:t>How well are these met today?</a:t>
            </a:r>
          </a:p>
          <a:p>
            <a:pPr eaLnBrk="1" hangingPunct="1">
              <a:spcBef>
                <a:spcPts val="1200"/>
              </a:spcBef>
            </a:pPr>
            <a:r>
              <a:rPr lang="en-US" sz="2700" dirty="0" smtClean="0"/>
              <a:t>How could they be strengthened? </a:t>
            </a:r>
            <a:endParaRPr lang="en-US" sz="3000" dirty="0" smtClean="0"/>
          </a:p>
          <a:p>
            <a:pPr lvl="1" eaLnBrk="1" hangingPunct="1">
              <a:spcBef>
                <a:spcPts val="1200"/>
              </a:spcBef>
            </a:pPr>
            <a:endParaRPr lang="en-US" sz="2400" dirty="0" smtClean="0"/>
          </a:p>
          <a:p>
            <a:pPr marL="0" indent="0" eaLnBrk="1" hangingPunct="1">
              <a:spcBef>
                <a:spcPts val="1200"/>
              </a:spcBef>
              <a:buNone/>
            </a:pPr>
            <a:endParaRPr lang="en-US" sz="3000"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STAKEHOLDER MEETING TOPICS</a:t>
            </a:r>
            <a:endParaRPr lang="en-US" dirty="0" smtClean="0"/>
          </a:p>
        </p:txBody>
      </p:sp>
    </p:spTree>
    <p:extLst>
      <p:ext uri="{BB962C8B-B14F-4D97-AF65-F5344CB8AC3E}">
        <p14:creationId xmlns:p14="http://schemas.microsoft.com/office/powerpoint/2010/main" val="4224576414"/>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22"/>
          <p:cNvSpPr>
            <a:spLocks noGrp="1"/>
          </p:cNvSpPr>
          <p:nvPr>
            <p:ph type="sldNum" sz="quarter" idx="10"/>
          </p:nvPr>
        </p:nvSpPr>
        <p:spPr bwMode="auto">
          <a:noFill/>
          <a:ln>
            <a:miter lim="800000"/>
            <a:headEnd/>
            <a:tailEnd/>
          </a:ln>
        </p:spPr>
        <p:txBody>
          <a:bodyPr/>
          <a:lstStyle/>
          <a:p>
            <a:fld id="{8A2498B1-328B-49AE-9904-5A2C4EFCA5E0}" type="slidenum">
              <a:rPr lang="en-US" smtClean="0"/>
              <a:pPr/>
              <a:t>9</a:t>
            </a:fld>
            <a:r>
              <a:rPr lang="en-US" dirty="0" smtClean="0">
                <a:solidFill>
                  <a:srgbClr val="140A90"/>
                </a:solidFill>
              </a:rPr>
              <a:t> </a:t>
            </a:r>
          </a:p>
        </p:txBody>
      </p:sp>
      <p:sp>
        <p:nvSpPr>
          <p:cNvPr id="17411" name="Title 1"/>
          <p:cNvSpPr>
            <a:spLocks noGrp="1"/>
          </p:cNvSpPr>
          <p:nvPr>
            <p:ph type="title"/>
          </p:nvPr>
        </p:nvSpPr>
        <p:spPr/>
        <p:txBody>
          <a:bodyPr/>
          <a:lstStyle/>
          <a:p>
            <a:pPr eaLnBrk="1" hangingPunct="1"/>
            <a:r>
              <a:rPr lang="en-US" sz="3000" dirty="0" smtClean="0"/>
              <a:t> </a:t>
            </a:r>
            <a:r>
              <a:rPr lang="en-US" sz="2600" dirty="0" smtClean="0"/>
              <a:t>  </a:t>
            </a:r>
            <a:endParaRPr lang="en-US" sz="2000" dirty="0" smtClean="0"/>
          </a:p>
        </p:txBody>
      </p:sp>
      <p:sp>
        <p:nvSpPr>
          <p:cNvPr id="17412" name="Content Placeholder 2"/>
          <p:cNvSpPr>
            <a:spLocks noGrp="1"/>
          </p:cNvSpPr>
          <p:nvPr>
            <p:ph sz="quarter" idx="1"/>
          </p:nvPr>
        </p:nvSpPr>
        <p:spPr>
          <a:xfrm>
            <a:off x="342900" y="1219200"/>
            <a:ext cx="8458200" cy="4876800"/>
          </a:xfrm>
        </p:spPr>
        <p:txBody>
          <a:bodyPr>
            <a:normAutofit fontScale="85000" lnSpcReduction="10000"/>
          </a:bodyPr>
          <a:lstStyle/>
          <a:p>
            <a:pPr eaLnBrk="1" hangingPunct="1">
              <a:spcBef>
                <a:spcPts val="1200"/>
              </a:spcBef>
            </a:pPr>
            <a:r>
              <a:rPr lang="en-US" sz="3000" dirty="0" smtClean="0"/>
              <a:t>Meetings </a:t>
            </a:r>
            <a:r>
              <a:rPr lang="en-US" sz="3000" dirty="0"/>
              <a:t>were driven by experience and concerns of participants; no two meetings were identical</a:t>
            </a:r>
          </a:p>
          <a:p>
            <a:pPr eaLnBrk="1" hangingPunct="1">
              <a:spcBef>
                <a:spcPts val="1200"/>
              </a:spcBef>
            </a:pPr>
            <a:r>
              <a:rPr lang="en-US" sz="3000" dirty="0"/>
              <a:t>Regions were not identical in their outlook, although broad areas of commonality existed</a:t>
            </a:r>
          </a:p>
          <a:p>
            <a:pPr eaLnBrk="1" hangingPunct="1">
              <a:spcBef>
                <a:spcPts val="1200"/>
              </a:spcBef>
            </a:pPr>
            <a:r>
              <a:rPr lang="en-US" sz="3000" dirty="0" smtClean="0"/>
              <a:t>PHPG looked for themes across meetings to inform identification of principles of effective, member/family centered care coordination </a:t>
            </a:r>
          </a:p>
          <a:p>
            <a:pPr eaLnBrk="1" hangingPunct="1">
              <a:spcBef>
                <a:spcPts val="1200"/>
              </a:spcBef>
            </a:pPr>
            <a:r>
              <a:rPr lang="en-US" sz="3000" dirty="0" smtClean="0"/>
              <a:t>Written stakeholder submissions also were accepted and carefully reviewed as part of the process  </a:t>
            </a:r>
          </a:p>
          <a:p>
            <a:pPr eaLnBrk="1" hangingPunct="1">
              <a:spcBef>
                <a:spcPts val="1200"/>
              </a:spcBef>
            </a:pPr>
            <a:r>
              <a:rPr lang="en-US" sz="3000" u="sng" dirty="0" smtClean="0"/>
              <a:t>Note</a:t>
            </a:r>
            <a:r>
              <a:rPr lang="en-US" sz="3000" dirty="0" smtClean="0"/>
              <a:t>: Process relied on stakeholders who participated; not all stakeholders in the state took part</a:t>
            </a:r>
            <a:endParaRPr lang="en-US" sz="3000" u="sng" dirty="0" smtClean="0"/>
          </a:p>
          <a:p>
            <a:pPr lvl="1" eaLnBrk="1" hangingPunct="1">
              <a:spcBef>
                <a:spcPts val="1200"/>
              </a:spcBef>
            </a:pPr>
            <a:endParaRPr lang="en-US" sz="2700" dirty="0" smtClean="0"/>
          </a:p>
          <a:p>
            <a:pPr marL="0" indent="0" eaLnBrk="1" hangingPunct="1">
              <a:spcBef>
                <a:spcPts val="1200"/>
              </a:spcBef>
              <a:buNone/>
            </a:pPr>
            <a:endParaRPr lang="en-US" sz="3000" dirty="0" smtClean="0"/>
          </a:p>
        </p:txBody>
      </p:sp>
      <p:sp>
        <p:nvSpPr>
          <p:cNvPr id="6" name="Rectangle 10"/>
          <p:cNvSpPr>
            <a:spLocks noGrp="1" noChangeArrowheads="1"/>
          </p:cNvSpPr>
          <p:nvPr>
            <p:ph type="ftr" sz="quarter" idx="11"/>
          </p:nvPr>
        </p:nvSpPr>
        <p:spPr>
          <a:xfrm>
            <a:off x="609600" y="6381750"/>
            <a:ext cx="5105400" cy="476250"/>
          </a:xfrm>
          <a:noFill/>
        </p:spPr>
        <p:txBody>
          <a:bodyPr/>
          <a:lstStyle/>
          <a:p>
            <a:pPr algn="l"/>
            <a:r>
              <a:rPr lang="en-US" dirty="0" err="1" smtClean="0"/>
              <a:t>SoonerHealth</a:t>
            </a:r>
            <a:r>
              <a:rPr lang="en-US" dirty="0" smtClean="0"/>
              <a:t>+ - Jul2016 Stakeholder Meeting  </a:t>
            </a:r>
          </a:p>
        </p:txBody>
      </p:sp>
      <p:sp>
        <p:nvSpPr>
          <p:cNvPr id="9" name="Title 1"/>
          <p:cNvSpPr txBox="1">
            <a:spLocks/>
          </p:cNvSpPr>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eaLnBrk="1" hangingPunct="1"/>
            <a:r>
              <a:rPr lang="en-US" sz="3000" dirty="0" smtClean="0"/>
              <a:t>STAKEHOLDER MEETINGS - OUTCOME</a:t>
            </a:r>
            <a:endParaRPr lang="en-US" dirty="0" smtClean="0"/>
          </a:p>
        </p:txBody>
      </p:sp>
    </p:spTree>
    <p:extLst>
      <p:ext uri="{BB962C8B-B14F-4D97-AF65-F5344CB8AC3E}">
        <p14:creationId xmlns:p14="http://schemas.microsoft.com/office/powerpoint/2010/main" val="3228724384"/>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955681-2814-4FB3-88E9-82E71E5BC9B0}">
  <ds:schemaRefs>
    <ds:schemaRef ds:uri="http://schemas.microsoft.com/sharepoint/v3/contenttype/forms"/>
  </ds:schemaRefs>
</ds:datastoreItem>
</file>

<file path=customXml/itemProps2.xml><?xml version="1.0" encoding="utf-8"?>
<ds:datastoreItem xmlns:ds="http://schemas.openxmlformats.org/officeDocument/2006/customXml" ds:itemID="{610674CC-9CD6-4BCD-B07E-607572ECC5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21FC43D-DA8B-45FB-BFB8-E363DDFCDB4B}">
  <ds:schemaRefs>
    <ds:schemaRef ds:uri="http://schemas.openxmlformats.org/package/2006/metadata/core-properties"/>
    <ds:schemaRef ds:uri="http://www.w3.org/XML/1998/namespace"/>
    <ds:schemaRef ds:uri="http://purl.org/dc/dcmitype/"/>
    <ds:schemaRef ds:uri="http://purl.org/dc/terms/"/>
    <ds:schemaRef ds:uri="http://schemas.microsoft.com/office/2006/documentManagement/types"/>
    <ds:schemaRef ds:uri="http://schemas.microsoft.com/office/infopath/2007/PartnerControls"/>
    <ds:schemaRef ds:uri="http://purl.org/dc/elements/1.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Origin</Template>
  <TotalTime>145604</TotalTime>
  <Words>2367</Words>
  <Application>Microsoft Office PowerPoint</Application>
  <PresentationFormat>On-screen Show (4:3)</PresentationFormat>
  <Paragraphs>402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Origin</vt:lpstr>
      <vt:lpstr>SOONERHEALTH+ STAKEHOLDER MEETING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EXCELLENCE INDEPENDENT EVALUATION</dc:title>
  <dc:creator>Andrew Cohen</dc:creator>
  <cp:lastModifiedBy>Nelson Solomon</cp:lastModifiedBy>
  <cp:revision>1408</cp:revision>
  <cp:lastPrinted>2016-07-23T13:37:20Z</cp:lastPrinted>
  <dcterms:created xsi:type="dcterms:W3CDTF">2009-09-01T15:17:18Z</dcterms:created>
  <dcterms:modified xsi:type="dcterms:W3CDTF">2016-07-29T15:14:23Z</dcterms:modified>
</cp:coreProperties>
</file>