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62" r:id="rId5"/>
    <p:sldId id="260" r:id="rId6"/>
    <p:sldId id="263" r:id="rId7"/>
    <p:sldId id="264" r:id="rId8"/>
    <p:sldId id="268" r:id="rId9"/>
    <p:sldId id="266" r:id="rId10"/>
    <p:sldId id="267" r:id="rId11"/>
    <p:sldId id="265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ABE2"/>
    <a:srgbClr val="414141"/>
    <a:srgbClr val="C1E8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939" autoAdjust="0"/>
  </p:normalViewPr>
  <p:slideViewPr>
    <p:cSldViewPr>
      <p:cViewPr>
        <p:scale>
          <a:sx n="80" d="100"/>
          <a:sy n="80" d="100"/>
        </p:scale>
        <p:origin x="-12" y="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-274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08B3DC-A246-4E95-A23E-45FA01F06A60}" type="datetimeFigureOut">
              <a:rPr lang="en-US" smtClean="0"/>
              <a:t>7/5/2017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1BC54-3C80-474D-9702-166E5AFB59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966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PROVIDE DEFINITION OF EACH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Because OHCA’s programs, including SoonerCare and Insure Oklahoma, are critical in providing care to Oklahomans, the performance and administration of these programs must be continuously examined and evaluated.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1BC54-3C80-474D-9702-166E5AFB599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857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Provide brief information on each section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1BC54-3C80-474D-9702-166E5AFB599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025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Where they can find it.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1BC54-3C80-474D-9702-166E5AFB599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025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Open to feedback and follow up on any questions that we may have gotten from website.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1BC54-3C80-474D-9702-166E5AFB599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0256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End!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1BC54-3C80-474D-9702-166E5AFB599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025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More information</a:t>
            </a:r>
            <a:r>
              <a:rPr lang="en-US" baseline="0" dirty="0" smtClean="0"/>
              <a:t> and resources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1BC54-3C80-474D-9702-166E5AFB599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025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41414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F2D2D-5F3F-4F8C-8DB2-B24D09D2B126}" type="datetimeFigureOut">
              <a:rPr lang="en-US" smtClean="0"/>
              <a:t>7/5/2017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E76A6-18CB-4A4E-8CAC-4F1997D32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912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1414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414141"/>
                </a:solidFill>
              </a:defRPr>
            </a:lvl1pPr>
            <a:lvl2pPr>
              <a:defRPr>
                <a:solidFill>
                  <a:srgbClr val="414141"/>
                </a:solidFill>
              </a:defRPr>
            </a:lvl2pPr>
            <a:lvl3pPr>
              <a:defRPr>
                <a:solidFill>
                  <a:srgbClr val="414141"/>
                </a:solidFill>
              </a:defRPr>
            </a:lvl3pPr>
            <a:lvl4pPr>
              <a:defRPr>
                <a:solidFill>
                  <a:srgbClr val="414141"/>
                </a:solidFill>
              </a:defRPr>
            </a:lvl4pPr>
            <a:lvl5pPr>
              <a:defRPr>
                <a:solidFill>
                  <a:srgbClr val="41414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F2D2D-5F3F-4F8C-8DB2-B24D09D2B126}" type="datetimeFigureOut">
              <a:rPr lang="en-US" smtClean="0"/>
              <a:t>7/5/2017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E76A6-18CB-4A4E-8CAC-4F1997D32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497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rgbClr val="41414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rgbClr val="414141"/>
                </a:solidFill>
              </a:defRPr>
            </a:lvl1pPr>
            <a:lvl2pPr>
              <a:defRPr>
                <a:solidFill>
                  <a:srgbClr val="414141"/>
                </a:solidFill>
              </a:defRPr>
            </a:lvl2pPr>
            <a:lvl3pPr>
              <a:defRPr>
                <a:solidFill>
                  <a:srgbClr val="414141"/>
                </a:solidFill>
              </a:defRPr>
            </a:lvl3pPr>
            <a:lvl4pPr>
              <a:defRPr>
                <a:solidFill>
                  <a:srgbClr val="414141"/>
                </a:solidFill>
              </a:defRPr>
            </a:lvl4pPr>
            <a:lvl5pPr>
              <a:defRPr>
                <a:solidFill>
                  <a:srgbClr val="41414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F2D2D-5F3F-4F8C-8DB2-B24D09D2B126}" type="datetimeFigureOut">
              <a:rPr lang="en-US" smtClean="0"/>
              <a:t>7/5/2017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E76A6-18CB-4A4E-8CAC-4F1997D32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19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1414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414141"/>
                </a:solidFill>
              </a:defRPr>
            </a:lvl1pPr>
            <a:lvl2pPr>
              <a:defRPr>
                <a:solidFill>
                  <a:srgbClr val="414141"/>
                </a:solidFill>
              </a:defRPr>
            </a:lvl2pPr>
            <a:lvl3pPr>
              <a:defRPr>
                <a:solidFill>
                  <a:srgbClr val="414141"/>
                </a:solidFill>
              </a:defRPr>
            </a:lvl3pPr>
            <a:lvl4pPr>
              <a:defRPr>
                <a:solidFill>
                  <a:srgbClr val="414141"/>
                </a:solidFill>
              </a:defRPr>
            </a:lvl4pPr>
            <a:lvl5pPr>
              <a:defRPr>
                <a:solidFill>
                  <a:srgbClr val="41414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F2D2D-5F3F-4F8C-8DB2-B24D09D2B126}" type="datetimeFigureOut">
              <a:rPr lang="en-US" smtClean="0"/>
              <a:t>7/5/2017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E76A6-18CB-4A4E-8CAC-4F1997D32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631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41414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F2D2D-5F3F-4F8C-8DB2-B24D09D2B126}" type="datetimeFigureOut">
              <a:rPr lang="en-US" smtClean="0"/>
              <a:t>7/5/2017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E76A6-18CB-4A4E-8CAC-4F1997D32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736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1414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414141"/>
                </a:solidFill>
              </a:defRPr>
            </a:lvl1pPr>
            <a:lvl2pPr>
              <a:defRPr sz="2400">
                <a:solidFill>
                  <a:srgbClr val="414141"/>
                </a:solidFill>
              </a:defRPr>
            </a:lvl2pPr>
            <a:lvl3pPr>
              <a:defRPr sz="2000">
                <a:solidFill>
                  <a:srgbClr val="414141"/>
                </a:solidFill>
              </a:defRPr>
            </a:lvl3pPr>
            <a:lvl4pPr>
              <a:defRPr sz="1800">
                <a:solidFill>
                  <a:srgbClr val="414141"/>
                </a:solidFill>
              </a:defRPr>
            </a:lvl4pPr>
            <a:lvl5pPr>
              <a:defRPr sz="1800">
                <a:solidFill>
                  <a:srgbClr val="41414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414141"/>
                </a:solidFill>
              </a:defRPr>
            </a:lvl1pPr>
            <a:lvl2pPr>
              <a:defRPr sz="2400">
                <a:solidFill>
                  <a:srgbClr val="414141"/>
                </a:solidFill>
              </a:defRPr>
            </a:lvl2pPr>
            <a:lvl3pPr>
              <a:defRPr sz="2000">
                <a:solidFill>
                  <a:srgbClr val="414141"/>
                </a:solidFill>
              </a:defRPr>
            </a:lvl3pPr>
            <a:lvl4pPr>
              <a:defRPr sz="1800">
                <a:solidFill>
                  <a:srgbClr val="414141"/>
                </a:solidFill>
              </a:defRPr>
            </a:lvl4pPr>
            <a:lvl5pPr>
              <a:defRPr sz="1800">
                <a:solidFill>
                  <a:srgbClr val="41414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F2D2D-5F3F-4F8C-8DB2-B24D09D2B126}" type="datetimeFigureOut">
              <a:rPr lang="en-US" smtClean="0"/>
              <a:t>7/5/2017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E76A6-18CB-4A4E-8CAC-4F1997D32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088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1414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1414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rgbClr val="414141"/>
                </a:solidFill>
              </a:defRPr>
            </a:lvl1pPr>
            <a:lvl2pPr>
              <a:defRPr sz="2000">
                <a:solidFill>
                  <a:srgbClr val="414141"/>
                </a:solidFill>
              </a:defRPr>
            </a:lvl2pPr>
            <a:lvl3pPr>
              <a:defRPr sz="1800">
                <a:solidFill>
                  <a:srgbClr val="414141"/>
                </a:solidFill>
              </a:defRPr>
            </a:lvl3pPr>
            <a:lvl4pPr>
              <a:defRPr sz="1600">
                <a:solidFill>
                  <a:srgbClr val="414141"/>
                </a:solidFill>
              </a:defRPr>
            </a:lvl4pPr>
            <a:lvl5pPr>
              <a:defRPr sz="1600">
                <a:solidFill>
                  <a:srgbClr val="41414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1414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rgbClr val="414141"/>
                </a:solidFill>
              </a:defRPr>
            </a:lvl1pPr>
            <a:lvl2pPr>
              <a:defRPr sz="2000">
                <a:solidFill>
                  <a:srgbClr val="414141"/>
                </a:solidFill>
              </a:defRPr>
            </a:lvl2pPr>
            <a:lvl3pPr>
              <a:defRPr sz="1800">
                <a:solidFill>
                  <a:srgbClr val="414141"/>
                </a:solidFill>
              </a:defRPr>
            </a:lvl3pPr>
            <a:lvl4pPr>
              <a:defRPr sz="1600">
                <a:solidFill>
                  <a:srgbClr val="414141"/>
                </a:solidFill>
              </a:defRPr>
            </a:lvl4pPr>
            <a:lvl5pPr>
              <a:defRPr sz="1600">
                <a:solidFill>
                  <a:srgbClr val="41414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F2D2D-5F3F-4F8C-8DB2-B24D09D2B126}" type="datetimeFigureOut">
              <a:rPr lang="en-US" smtClean="0"/>
              <a:t>7/5/2017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E76A6-18CB-4A4E-8CAC-4F1997D32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502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1414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F2D2D-5F3F-4F8C-8DB2-B24D09D2B126}" type="datetimeFigureOut">
              <a:rPr lang="en-US" smtClean="0"/>
              <a:t>7/5/2017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E76A6-18CB-4A4E-8CAC-4F1997D32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31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F2D2D-5F3F-4F8C-8DB2-B24D09D2B126}" type="datetimeFigureOut">
              <a:rPr lang="en-US" smtClean="0"/>
              <a:t>7/5/2017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E76A6-18CB-4A4E-8CAC-4F1997D32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65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rgbClr val="41414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rgbClr val="414141"/>
                </a:solidFill>
              </a:defRPr>
            </a:lvl1pPr>
            <a:lvl2pPr>
              <a:defRPr sz="2800">
                <a:solidFill>
                  <a:srgbClr val="414141"/>
                </a:solidFill>
              </a:defRPr>
            </a:lvl2pPr>
            <a:lvl3pPr>
              <a:defRPr sz="2400">
                <a:solidFill>
                  <a:srgbClr val="414141"/>
                </a:solidFill>
              </a:defRPr>
            </a:lvl3pPr>
            <a:lvl4pPr>
              <a:defRPr sz="2000">
                <a:solidFill>
                  <a:srgbClr val="414141"/>
                </a:solidFill>
              </a:defRPr>
            </a:lvl4pPr>
            <a:lvl5pPr>
              <a:defRPr sz="2000">
                <a:solidFill>
                  <a:srgbClr val="41414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41414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F2D2D-5F3F-4F8C-8DB2-B24D09D2B126}" type="datetimeFigureOut">
              <a:rPr lang="en-US" smtClean="0"/>
              <a:t>7/5/2017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E76A6-18CB-4A4E-8CAC-4F1997D32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720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41414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41414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F2D2D-5F3F-4F8C-8DB2-B24D09D2B126}" type="datetimeFigureOut">
              <a:rPr lang="en-US" smtClean="0"/>
              <a:t>7/5/2017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E76A6-18CB-4A4E-8CAC-4F1997D32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616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BF2D2D-5F3F-4F8C-8DB2-B24D09D2B126}" type="datetimeFigureOut">
              <a:rPr lang="en-US" smtClean="0"/>
              <a:t>7/5/2017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E76A6-18CB-4A4E-8CAC-4F1997D32910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" y="0"/>
            <a:ext cx="9135557" cy="6858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" y="0"/>
            <a:ext cx="9135747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839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41414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41414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41414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41414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41414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41414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okhca.org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Sherris.Harris-Ososanya@okhca.or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39709" cy="6858000"/>
          </a:xfrm>
          <a:prstGeom prst="rect">
            <a:avLst/>
          </a:prstGeom>
          <a:solidFill>
            <a:srgbClr val="2BAB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85799" y="3200400"/>
            <a:ext cx="7772400" cy="1295400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Arial Black" panose="020B0A04020102020204" pitchFamily="34" charset="0"/>
              </a:rPr>
              <a:t>SoonerCare Demonstration Renewal </a:t>
            </a:r>
            <a:r>
              <a:rPr lang="en-US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and </a:t>
            </a:r>
            <a:br>
              <a:rPr lang="en-US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Post </a:t>
            </a:r>
            <a:r>
              <a:rPr lang="en-US" sz="3600" dirty="0">
                <a:solidFill>
                  <a:schemeClr val="bg1"/>
                </a:solidFill>
                <a:latin typeface="Arial Black" panose="020B0A04020102020204" pitchFamily="34" charset="0"/>
              </a:rPr>
              <a:t>Award Forum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85750" y="4876800"/>
            <a:ext cx="8572500" cy="1219200"/>
          </a:xfrm>
        </p:spPr>
        <p:txBody>
          <a:bodyPr>
            <a:normAutofit fontScale="92500"/>
          </a:bodyPr>
          <a:lstStyle/>
          <a:p>
            <a:r>
              <a:rPr lang="en-US" sz="2800" dirty="0">
                <a:solidFill>
                  <a:srgbClr val="C1E8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Sherris </a:t>
            </a:r>
            <a:r>
              <a:rPr lang="en-US" sz="2800" dirty="0" smtClean="0">
                <a:solidFill>
                  <a:srgbClr val="C1E8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Harris-Ososanya</a:t>
            </a:r>
          </a:p>
          <a:p>
            <a:r>
              <a:rPr lang="en-US" sz="2800" dirty="0">
                <a:solidFill>
                  <a:srgbClr val="C1E8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Waiver Reporting </a:t>
            </a:r>
            <a:r>
              <a:rPr lang="en-US" sz="2800" dirty="0" smtClean="0">
                <a:solidFill>
                  <a:srgbClr val="C1E8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Coordinator, Federal </a:t>
            </a:r>
            <a:r>
              <a:rPr lang="en-US" sz="2800" dirty="0">
                <a:solidFill>
                  <a:srgbClr val="C1E8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State Policy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496" y="1295400"/>
            <a:ext cx="3876716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76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SoonerCare </a:t>
            </a:r>
            <a:r>
              <a:rPr lang="en-US" sz="28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Choice/Insure Oklahoma</a:t>
            </a:r>
            <a:br>
              <a:rPr lang="en-US" sz="2800" b="1" dirty="0">
                <a:latin typeface="Arial Black" panose="020B0A04020102020204" pitchFamily="34" charset="0"/>
                <a:cs typeface="Times New Roman" panose="02020603050405020304" pitchFamily="18" charset="0"/>
              </a:rPr>
            </a:br>
            <a:r>
              <a:rPr lang="en-US" sz="28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Section 1115 Demonstration </a:t>
            </a:r>
            <a:r>
              <a:rPr lang="en-US" sz="28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Overview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Allows flexibility to design and improve Medicaid programs</a:t>
            </a:r>
          </a:p>
          <a:p>
            <a:pPr marL="457200" indent="-45720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Uses innovative service delivery systems that improve care, increase efficiency and reduce costs </a:t>
            </a:r>
          </a:p>
          <a:p>
            <a:pPr marL="457200" indent="-45720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SoonerCare Demonstration period is from January 2016 to December 2018</a:t>
            </a:r>
          </a:p>
        </p:txBody>
      </p:sp>
    </p:spTree>
    <p:extLst>
      <p:ext uri="{BB962C8B-B14F-4D97-AF65-F5344CB8AC3E}">
        <p14:creationId xmlns:p14="http://schemas.microsoft.com/office/powerpoint/2010/main" val="342864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Post Award Forum</a:t>
            </a:r>
            <a:br>
              <a:rPr lang="en-US" sz="28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Opportunity to provide meaningful comment on progress of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current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demonstration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programs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1800"/>
              </a:spcBef>
              <a:buFont typeface="Wingdings" panose="05000000000000000000" pitchFamily="2" charset="2"/>
              <a:buChar char="Ø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Looking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forward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15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SoonerCare Choice </a:t>
            </a:r>
            <a:r>
              <a:rPr lang="en-US" sz="28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/>
            </a:r>
            <a:br>
              <a:rPr lang="en-US" sz="2800" b="1" dirty="0">
                <a:latin typeface="Arial Black" panose="020B0A04020102020204" pitchFamily="34" charset="0"/>
                <a:cs typeface="Times New Roman" panose="02020603050405020304" pitchFamily="18" charset="0"/>
              </a:rPr>
            </a:br>
            <a:r>
              <a:rPr lang="en-US" sz="24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Current Program</a:t>
            </a:r>
            <a:endParaRPr lang="en-US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913990"/>
              </p:ext>
            </p:extLst>
          </p:nvPr>
        </p:nvGraphicFramePr>
        <p:xfrm>
          <a:off x="457200" y="1981200"/>
          <a:ext cx="822960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Medical home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Optimize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Integrate</a:t>
                      </a:r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Health Insurance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9985108"/>
              </p:ext>
            </p:extLst>
          </p:nvPr>
        </p:nvGraphicFramePr>
        <p:xfrm>
          <a:off x="1524000" y="4831080"/>
          <a:ext cx="6096000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Quality</a:t>
                      </a:r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Decreasing Cost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4800" y="1381780"/>
            <a:ext cx="708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SoonerCare Choice Waiver Objectives: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3657600"/>
            <a:ext cx="8458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Three-Part Aim of Centers for Medicare &amp; Medicaid Services (CMS):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447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SoonerCare Choice and Insure </a:t>
            </a:r>
            <a:r>
              <a:rPr lang="en-US" sz="28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Oklahoma</a:t>
            </a:r>
            <a:br>
              <a:rPr lang="en-US" sz="2800" b="1" dirty="0">
                <a:latin typeface="Arial Black" panose="020B0A04020102020204" pitchFamily="34" charset="0"/>
                <a:cs typeface="Times New Roman" panose="02020603050405020304" pitchFamily="18" charset="0"/>
              </a:rPr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Waiver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administrative update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	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Renewal of the Demonstration Waiver for three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years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January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1,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2019, through December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31,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Continue services provided under the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waiver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3102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SoonerCare Choice Demonstration</a:t>
            </a:r>
            <a:r>
              <a:rPr lang="en-US" sz="28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/>
            </a:r>
            <a:br>
              <a:rPr lang="en-US" sz="2800" b="1" dirty="0">
                <a:latin typeface="Arial Black" panose="020B0A04020102020204" pitchFamily="34" charset="0"/>
                <a:cs typeface="Times New Roman" panose="02020603050405020304" pitchFamily="18" charset="0"/>
              </a:rPr>
            </a:br>
            <a:endParaRPr lang="en-US" sz="2800" dirty="0"/>
          </a:p>
        </p:txBody>
      </p:sp>
      <p:pic>
        <p:nvPicPr>
          <p:cNvPr id="4" name="Picture 3"/>
          <p:cNvPicPr/>
          <p:nvPr/>
        </p:nvPicPr>
        <p:blipFill rotWithShape="1">
          <a:blip r:embed="rId3"/>
          <a:srcRect l="49839" t="13222" r="1122" b="6249"/>
          <a:stretch/>
        </p:blipFill>
        <p:spPr bwMode="auto">
          <a:xfrm>
            <a:off x="1581150" y="1219200"/>
            <a:ext cx="5981700" cy="3913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550995" y="5344180"/>
            <a:ext cx="82407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For more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information,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please visit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www.okhca.org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47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Questions</a:t>
            </a:r>
            <a:r>
              <a:rPr lang="en-US" sz="28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/>
            </a:r>
            <a:br>
              <a:rPr lang="en-US" sz="2800" b="1" dirty="0">
                <a:latin typeface="Arial Black" panose="020B0A04020102020204" pitchFamily="34" charset="0"/>
                <a:cs typeface="Times New Roman" panose="02020603050405020304" pitchFamily="18" charset="0"/>
              </a:rPr>
            </a:b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685" y="924197"/>
            <a:ext cx="6882630" cy="486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99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Contact Information</a:t>
            </a:r>
            <a:r>
              <a:rPr lang="en-US" sz="28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/>
            </a:r>
            <a:br>
              <a:rPr lang="en-US" sz="2800" b="1" dirty="0">
                <a:latin typeface="Arial Black" panose="020B0A04020102020204" pitchFamily="34" charset="0"/>
                <a:cs typeface="Times New Roman" panose="02020603050405020304" pitchFamily="18" charset="0"/>
              </a:rPr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Sherris Harris-Ososanya MHR, LPC</a:t>
            </a:r>
          </a:p>
          <a:p>
            <a:pPr marL="0" indent="0" algn="ctr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Federal and State Policy </a:t>
            </a:r>
          </a:p>
          <a:p>
            <a:pPr marL="0" indent="0" algn="ctr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Waiver Reporting Coordinator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 algn="ctr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Phone: 405-522-7507</a:t>
            </a:r>
          </a:p>
          <a:p>
            <a:pPr marL="0" indent="0" algn="ctr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Fax: 405-530-3273 </a:t>
            </a:r>
          </a:p>
          <a:p>
            <a:pPr marL="0" indent="0" algn="ctr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2800" u="sng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Sherris.Harris-Ososanya@okhca.org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5852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References</a:t>
            </a:r>
            <a:r>
              <a:rPr lang="en-US" sz="28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/>
            </a:r>
            <a:br>
              <a:rPr lang="en-US" sz="2800" b="1" dirty="0">
                <a:latin typeface="Arial Black" panose="020B0A04020102020204" pitchFamily="34" charset="0"/>
                <a:cs typeface="Times New Roman" panose="02020603050405020304" pitchFamily="18" charset="0"/>
              </a:rPr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OHCA-CMS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Special Terms and Conditions September 9, 2015</a:t>
            </a:r>
          </a:p>
          <a:p>
            <a:pPr marL="457200" indent="-457200">
              <a:lnSpc>
                <a:spcPct val="1500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OHCA Monthly Fast Facts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(www.okhca.org/research)</a:t>
            </a:r>
          </a:p>
          <a:p>
            <a:pPr marL="457200" indent="-457200">
              <a:lnSpc>
                <a:spcPct val="1500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www.Medicaid.gov</a:t>
            </a:r>
          </a:p>
        </p:txBody>
      </p:sp>
    </p:spTree>
    <p:extLst>
      <p:ext uri="{BB962C8B-B14F-4D97-AF65-F5344CB8AC3E}">
        <p14:creationId xmlns:p14="http://schemas.microsoft.com/office/powerpoint/2010/main" val="121122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HCA">
      <a:dk1>
        <a:sysClr val="windowText" lastClr="000000"/>
      </a:dk1>
      <a:lt1>
        <a:sysClr val="window" lastClr="FFFFFF"/>
      </a:lt1>
      <a:dk2>
        <a:srgbClr val="314856"/>
      </a:dk2>
      <a:lt2>
        <a:srgbClr val="00ADEF"/>
      </a:lt2>
      <a:accent1>
        <a:srgbClr val="00ADEF"/>
      </a:accent1>
      <a:accent2>
        <a:srgbClr val="E8C95D"/>
      </a:accent2>
      <a:accent3>
        <a:srgbClr val="BC5E21"/>
      </a:accent3>
      <a:accent4>
        <a:srgbClr val="404040"/>
      </a:accent4>
      <a:accent5>
        <a:srgbClr val="89B151"/>
      </a:accent5>
      <a:accent6>
        <a:srgbClr val="9E1906"/>
      </a:accent6>
      <a:hlink>
        <a:srgbClr val="0000FF"/>
      </a:hlink>
      <a:folHlink>
        <a:srgbClr val="34155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3F6EAE2EA26F4B8933A93B6A3D15B7" ma:contentTypeVersion="1" ma:contentTypeDescription="Create a new document." ma:contentTypeScope="" ma:versionID="0ce8268f1b319aa42f2510fdbef053a1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2A43779-45CF-46D0-9346-E9AEA908C3A7}">
  <ds:schemaRefs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FAB0FF45-2E68-448B-8908-6F0C12A0EE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78C7EC2-9AEA-4BCF-9F01-68331C10BE1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225</Words>
  <Application>Microsoft Office PowerPoint</Application>
  <PresentationFormat>On-screen Show (4:3)</PresentationFormat>
  <Paragraphs>55</Paragraphs>
  <Slides>9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SoonerCare Demonstration Renewal and  Post Award Forum</vt:lpstr>
      <vt:lpstr>SoonerCare Choice/Insure Oklahoma Section 1115 Demonstration Overview</vt:lpstr>
      <vt:lpstr>Post Award Forum </vt:lpstr>
      <vt:lpstr>SoonerCare Choice  Current Program</vt:lpstr>
      <vt:lpstr>SoonerCare Choice and Insure Oklahoma </vt:lpstr>
      <vt:lpstr>SoonerCare Choice Demonstration </vt:lpstr>
      <vt:lpstr>Questions </vt:lpstr>
      <vt:lpstr>Contact Information </vt:lpstr>
      <vt:lpstr>References </vt:lpstr>
    </vt:vector>
  </TitlesOfParts>
  <Company>State of Oklahoma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Laura Wilcox;Sherris Harris-Ososanya</dc:creator>
  <cp:lastModifiedBy>Sherris Harris-Ososanya</cp:lastModifiedBy>
  <cp:revision>23</cp:revision>
  <dcterms:created xsi:type="dcterms:W3CDTF">2017-05-25T14:59:29Z</dcterms:created>
  <dcterms:modified xsi:type="dcterms:W3CDTF">2017-07-05T16:41:08Z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0x010100273F6EAE2EA26F4B8933A93B6A3D15B7</vt:lpwstr>
  </property>
</Properties>
</file>