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61" r:id="rId6"/>
    <p:sldMasterId id="2147483682" r:id="rId7"/>
  </p:sldMasterIdLst>
  <p:notesMasterIdLst>
    <p:notesMasterId r:id="rId51"/>
  </p:notesMasterIdLst>
  <p:sldIdLst>
    <p:sldId id="259" r:id="rId8"/>
    <p:sldId id="262" r:id="rId9"/>
    <p:sldId id="261" r:id="rId10"/>
    <p:sldId id="453" r:id="rId11"/>
    <p:sldId id="480" r:id="rId12"/>
    <p:sldId id="484" r:id="rId13"/>
    <p:sldId id="454" r:id="rId14"/>
    <p:sldId id="488" r:id="rId15"/>
    <p:sldId id="489" r:id="rId16"/>
    <p:sldId id="490" r:id="rId17"/>
    <p:sldId id="491" r:id="rId18"/>
    <p:sldId id="456" r:id="rId19"/>
    <p:sldId id="497" r:id="rId20"/>
    <p:sldId id="498" r:id="rId21"/>
    <p:sldId id="459" r:id="rId22"/>
    <p:sldId id="460" r:id="rId23"/>
    <p:sldId id="463" r:id="rId24"/>
    <p:sldId id="461" r:id="rId25"/>
    <p:sldId id="462" r:id="rId26"/>
    <p:sldId id="464" r:id="rId27"/>
    <p:sldId id="465" r:id="rId28"/>
    <p:sldId id="466" r:id="rId29"/>
    <p:sldId id="467" r:id="rId30"/>
    <p:sldId id="468" r:id="rId31"/>
    <p:sldId id="469" r:id="rId32"/>
    <p:sldId id="471" r:id="rId33"/>
    <p:sldId id="470" r:id="rId34"/>
    <p:sldId id="482" r:id="rId35"/>
    <p:sldId id="475" r:id="rId36"/>
    <p:sldId id="473" r:id="rId37"/>
    <p:sldId id="472" r:id="rId38"/>
    <p:sldId id="474" r:id="rId39"/>
    <p:sldId id="485" r:id="rId40"/>
    <p:sldId id="486" r:id="rId41"/>
    <p:sldId id="487" r:id="rId42"/>
    <p:sldId id="492" r:id="rId43"/>
    <p:sldId id="493" r:id="rId44"/>
    <p:sldId id="494" r:id="rId45"/>
    <p:sldId id="495" r:id="rId46"/>
    <p:sldId id="273" r:id="rId47"/>
    <p:sldId id="479" r:id="rId48"/>
    <p:sldId id="448" r:id="rId49"/>
    <p:sldId id="26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Stone" initials="OHCA" lastIdx="14" clrIdx="0">
    <p:extLst>
      <p:ext uri="{19B8F6BF-5375-455C-9EA6-DF929625EA0E}">
        <p15:presenceInfo xmlns:p15="http://schemas.microsoft.com/office/powerpoint/2012/main" userId="Rebecca Sto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E8F26"/>
    <a:srgbClr val="914115"/>
    <a:srgbClr val="004E9A"/>
    <a:srgbClr val="669B41"/>
    <a:srgbClr val="D15420"/>
    <a:srgbClr val="326820"/>
    <a:srgbClr val="A96728"/>
    <a:srgbClr val="787878"/>
    <a:srgbClr val="1CA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2" autoAdjust="0"/>
    <p:restoredTop sz="95107" autoAdjust="0"/>
  </p:normalViewPr>
  <p:slideViewPr>
    <p:cSldViewPr snapToGrid="0">
      <p:cViewPr varScale="1">
        <p:scale>
          <a:sx n="79" d="100"/>
          <a:sy n="79" d="100"/>
        </p:scale>
        <p:origin x="86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3490F-09F2-4CF3-AE86-50E6BCC7903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B328538-A7C7-4FAB-835D-5D063C251D54}">
      <dgm:prSet phldrT="[Text]" custT="1"/>
      <dgm:spPr>
        <a:solidFill>
          <a:srgbClr val="004E9A"/>
        </a:solidFill>
      </dgm:spPr>
      <dgm:t>
        <a:bodyPr/>
        <a:lstStyle/>
        <a:p>
          <a:endParaRPr lang="en-US" sz="800" dirty="0">
            <a:latin typeface="Montserrat Light" panose="00000400000000000000" pitchFamily="2" charset="0"/>
          </a:endParaRPr>
        </a:p>
        <a:p>
          <a:r>
            <a:rPr lang="en-US" sz="2400" dirty="0">
              <a:latin typeface="Montserrat" panose="00000500000000000000" pitchFamily="2" charset="0"/>
            </a:rPr>
            <a:t>1</a:t>
          </a:r>
        </a:p>
      </dgm:t>
    </dgm:pt>
    <dgm:pt modelId="{D52A5ECC-85D2-44CB-95C3-371ECD75D885}" type="parTrans" cxnId="{9EF7640A-2754-45D3-817A-B8FBA4719EA4}">
      <dgm:prSet/>
      <dgm:spPr/>
      <dgm:t>
        <a:bodyPr/>
        <a:lstStyle/>
        <a:p>
          <a:endParaRPr lang="en-US"/>
        </a:p>
      </dgm:t>
    </dgm:pt>
    <dgm:pt modelId="{0475BF28-D331-485B-AF74-870A66F4D934}" type="sibTrans" cxnId="{9EF7640A-2754-45D3-817A-B8FBA4719EA4}">
      <dgm:prSet/>
      <dgm:spPr/>
      <dgm:t>
        <a:bodyPr/>
        <a:lstStyle/>
        <a:p>
          <a:endParaRPr lang="en-US"/>
        </a:p>
      </dgm:t>
    </dgm:pt>
    <dgm:pt modelId="{BC01E903-030E-45F1-A1C0-2AF897B8C9A9}">
      <dgm:prSet phldrT="[Text]" custT="1"/>
      <dgm:spPr/>
      <dgm:t>
        <a:bodyPr/>
        <a:lstStyle/>
        <a:p>
          <a:r>
            <a:rPr lang="en-US" sz="1800" b="1" dirty="0">
              <a:solidFill>
                <a:schemeClr val="tx1"/>
              </a:solidFill>
              <a:latin typeface="Montserrat" panose="00000500000000000000" pitchFamily="2" charset="0"/>
            </a:rPr>
            <a:t>Create user account</a:t>
          </a:r>
        </a:p>
      </dgm:t>
    </dgm:pt>
    <dgm:pt modelId="{932670EB-95C1-4E69-B977-34CCA846F7E2}" type="parTrans" cxnId="{25FA231F-401A-443B-8A15-10EFFFE67F17}">
      <dgm:prSet/>
      <dgm:spPr/>
      <dgm:t>
        <a:bodyPr/>
        <a:lstStyle/>
        <a:p>
          <a:endParaRPr lang="en-US"/>
        </a:p>
      </dgm:t>
    </dgm:pt>
    <dgm:pt modelId="{0A220F80-47FA-4C2E-AF43-906D1E9FEF0D}" type="sibTrans" cxnId="{25FA231F-401A-443B-8A15-10EFFFE67F17}">
      <dgm:prSet/>
      <dgm:spPr/>
      <dgm:t>
        <a:bodyPr/>
        <a:lstStyle/>
        <a:p>
          <a:endParaRPr lang="en-US"/>
        </a:p>
      </dgm:t>
    </dgm:pt>
    <dgm:pt modelId="{3DC2FBF4-4627-4082-8330-2CA42FF69A3E}">
      <dgm:prSet phldrT="[Text]"/>
      <dgm:spPr/>
      <dgm:t>
        <a:bodyPr/>
        <a:lstStyle/>
        <a:p>
          <a:r>
            <a:rPr lang="en-US" sz="1700" dirty="0">
              <a:solidFill>
                <a:schemeClr val="tx1"/>
              </a:solidFill>
              <a:latin typeface="Montserrat" panose="00000500000000000000" pitchFamily="2" charset="0"/>
            </a:rPr>
            <a:t>To complete an online application, a user account must first be created.</a:t>
          </a:r>
        </a:p>
      </dgm:t>
    </dgm:pt>
    <dgm:pt modelId="{13A3CCD4-00D3-45A7-B152-CE2D2B21B1C7}" type="parTrans" cxnId="{3784C0DA-2E00-4E71-8D53-16F9F16C77BC}">
      <dgm:prSet/>
      <dgm:spPr/>
      <dgm:t>
        <a:bodyPr/>
        <a:lstStyle/>
        <a:p>
          <a:endParaRPr lang="en-US"/>
        </a:p>
      </dgm:t>
    </dgm:pt>
    <dgm:pt modelId="{AFC205BE-44E1-46C2-BB9E-A2225825B08E}" type="sibTrans" cxnId="{3784C0DA-2E00-4E71-8D53-16F9F16C77BC}">
      <dgm:prSet/>
      <dgm:spPr/>
      <dgm:t>
        <a:bodyPr/>
        <a:lstStyle/>
        <a:p>
          <a:endParaRPr lang="en-US"/>
        </a:p>
      </dgm:t>
    </dgm:pt>
    <dgm:pt modelId="{3DEF6BDB-09D7-48E4-9A2A-1E503B0F7F27}">
      <dgm:prSet phldrT="[Text]" custT="1"/>
      <dgm:spPr>
        <a:solidFill>
          <a:srgbClr val="914115"/>
        </a:solidFill>
      </dgm:spPr>
      <dgm:t>
        <a:bodyPr/>
        <a:lstStyle/>
        <a:p>
          <a:endParaRPr lang="en-US" sz="800" dirty="0">
            <a:latin typeface="Montserrat Light" panose="00000400000000000000" pitchFamily="2" charset="0"/>
          </a:endParaRPr>
        </a:p>
        <a:p>
          <a:r>
            <a:rPr lang="en-US" sz="2400" dirty="0">
              <a:latin typeface="Montserrat" panose="00000500000000000000" pitchFamily="2" charset="0"/>
            </a:rPr>
            <a:t>2</a:t>
          </a:r>
        </a:p>
      </dgm:t>
    </dgm:pt>
    <dgm:pt modelId="{67714D2C-59A4-496A-8406-4CE84C3F2FB8}" type="parTrans" cxnId="{4F02448F-E6FB-4EA3-9BAB-B235C0E69D64}">
      <dgm:prSet/>
      <dgm:spPr/>
      <dgm:t>
        <a:bodyPr/>
        <a:lstStyle/>
        <a:p>
          <a:endParaRPr lang="en-US"/>
        </a:p>
      </dgm:t>
    </dgm:pt>
    <dgm:pt modelId="{9BD09628-8180-41CE-9B32-7E707EAFDB34}" type="sibTrans" cxnId="{4F02448F-E6FB-4EA3-9BAB-B235C0E69D64}">
      <dgm:prSet/>
      <dgm:spPr/>
      <dgm:t>
        <a:bodyPr/>
        <a:lstStyle/>
        <a:p>
          <a:endParaRPr lang="en-US"/>
        </a:p>
      </dgm:t>
    </dgm:pt>
    <dgm:pt modelId="{AB027878-C099-440F-84DA-609DA523510F}">
      <dgm:prSet phldrT="[Text]" custT="1"/>
      <dgm:spPr>
        <a:solidFill>
          <a:srgbClr val="326820"/>
        </a:solidFill>
      </dgm:spPr>
      <dgm:t>
        <a:bodyPr/>
        <a:lstStyle/>
        <a:p>
          <a:endParaRPr lang="en-US" sz="800" dirty="0">
            <a:latin typeface="Montserrat Light" panose="00000400000000000000" pitchFamily="2" charset="0"/>
          </a:endParaRPr>
        </a:p>
        <a:p>
          <a:r>
            <a:rPr lang="en-US" sz="2400" dirty="0">
              <a:latin typeface="Montserrat" panose="00000500000000000000" pitchFamily="2" charset="0"/>
            </a:rPr>
            <a:t>3</a:t>
          </a:r>
        </a:p>
      </dgm:t>
    </dgm:pt>
    <dgm:pt modelId="{B021C3B0-61C0-4FFB-B79C-4E0B7B0805CE}" type="parTrans" cxnId="{4CED9891-4786-4AE4-BCC0-059EDC73C8B7}">
      <dgm:prSet/>
      <dgm:spPr/>
      <dgm:t>
        <a:bodyPr/>
        <a:lstStyle/>
        <a:p>
          <a:endParaRPr lang="en-US"/>
        </a:p>
      </dgm:t>
    </dgm:pt>
    <dgm:pt modelId="{BB9C9886-C783-4157-8F20-78ADB279EAFF}" type="sibTrans" cxnId="{4CED9891-4786-4AE4-BCC0-059EDC73C8B7}">
      <dgm:prSet/>
      <dgm:spPr/>
      <dgm:t>
        <a:bodyPr/>
        <a:lstStyle/>
        <a:p>
          <a:endParaRPr lang="en-US"/>
        </a:p>
      </dgm:t>
    </dgm:pt>
    <dgm:pt modelId="{83F727A5-140F-4E5F-A69E-18AC0093D0CD}">
      <dgm:prSet phldrT="[Text]" custT="1"/>
      <dgm:spPr/>
      <dgm:t>
        <a:bodyPr/>
        <a:lstStyle/>
        <a:p>
          <a:r>
            <a:rPr lang="en-US" sz="1800" b="1" dirty="0">
              <a:latin typeface="Montserrat" panose="00000500000000000000" pitchFamily="2" charset="0"/>
            </a:rPr>
            <a:t>Provider type selection </a:t>
          </a:r>
        </a:p>
      </dgm:t>
    </dgm:pt>
    <dgm:pt modelId="{88634B34-7651-4E29-A9FF-6C5C47058850}" type="parTrans" cxnId="{3EB68DFD-D739-42FA-B0D2-C21F3CA1911C}">
      <dgm:prSet/>
      <dgm:spPr/>
      <dgm:t>
        <a:bodyPr/>
        <a:lstStyle/>
        <a:p>
          <a:endParaRPr lang="en-US"/>
        </a:p>
      </dgm:t>
    </dgm:pt>
    <dgm:pt modelId="{45E72F80-6B9B-4A11-A162-9AAF3BD0DE7E}" type="sibTrans" cxnId="{3EB68DFD-D739-42FA-B0D2-C21F3CA1911C}">
      <dgm:prSet/>
      <dgm:spPr/>
      <dgm:t>
        <a:bodyPr/>
        <a:lstStyle/>
        <a:p>
          <a:endParaRPr lang="en-US"/>
        </a:p>
      </dgm:t>
    </dgm:pt>
    <dgm:pt modelId="{D4147FB5-4B6C-45DB-A399-EB42B760508F}">
      <dgm:prSet phldrT="[Text]"/>
      <dgm:spPr/>
      <dgm:t>
        <a:bodyPr/>
        <a:lstStyle/>
        <a:p>
          <a:r>
            <a:rPr lang="en-US" sz="1700" dirty="0">
              <a:latin typeface="Montserrat" panose="00000500000000000000" pitchFamily="2" charset="0"/>
            </a:rPr>
            <a:t>Based on the contract type selected, many different provider types are available </a:t>
          </a:r>
          <a:r>
            <a:rPr lang="en-US" sz="1700" dirty="0">
              <a:solidFill>
                <a:schemeClr val="tx1"/>
              </a:solidFill>
              <a:latin typeface="Montserrat" panose="00000500000000000000" pitchFamily="2" charset="0"/>
            </a:rPr>
            <a:t>(i.e., school-based EPSDT, occupational therapist, speech pathologist).</a:t>
          </a:r>
          <a:r>
            <a:rPr lang="en-US" sz="1700" dirty="0">
              <a:latin typeface="Montserrat" panose="00000500000000000000" pitchFamily="2" charset="0"/>
            </a:rPr>
            <a:t> </a:t>
          </a:r>
        </a:p>
      </dgm:t>
    </dgm:pt>
    <dgm:pt modelId="{B3533ABC-116D-433B-A2D7-E5A6C0D9C3CB}" type="parTrans" cxnId="{56A406C8-6C52-4524-BD0E-F7106272C729}">
      <dgm:prSet/>
      <dgm:spPr/>
      <dgm:t>
        <a:bodyPr/>
        <a:lstStyle/>
        <a:p>
          <a:endParaRPr lang="en-US"/>
        </a:p>
      </dgm:t>
    </dgm:pt>
    <dgm:pt modelId="{10E2E25B-1880-4091-BF96-79D2ADE5BDD4}" type="sibTrans" cxnId="{56A406C8-6C52-4524-BD0E-F7106272C729}">
      <dgm:prSet/>
      <dgm:spPr/>
      <dgm:t>
        <a:bodyPr/>
        <a:lstStyle/>
        <a:p>
          <a:endParaRPr lang="en-US"/>
        </a:p>
      </dgm:t>
    </dgm:pt>
    <dgm:pt modelId="{060BBAFF-FB0D-419D-BC41-36FE05F1255D}">
      <dgm:prSet custT="1"/>
      <dgm:spPr>
        <a:solidFill>
          <a:srgbClr val="A96728"/>
        </a:solidFill>
      </dgm:spPr>
      <dgm:t>
        <a:bodyPr/>
        <a:lstStyle/>
        <a:p>
          <a:endParaRPr lang="en-US" sz="800" dirty="0">
            <a:latin typeface="Montserrat Light" panose="00000400000000000000" pitchFamily="2" charset="0"/>
          </a:endParaRPr>
        </a:p>
        <a:p>
          <a:r>
            <a:rPr lang="en-US" sz="2400" dirty="0">
              <a:latin typeface="Montserrat" panose="00000500000000000000" pitchFamily="2" charset="0"/>
            </a:rPr>
            <a:t>4</a:t>
          </a:r>
        </a:p>
      </dgm:t>
    </dgm:pt>
    <dgm:pt modelId="{3AEFEFA2-40AE-46B6-B7BE-8B4A23D401A0}" type="parTrans" cxnId="{BF81BD6D-AECE-4E46-A632-2B838ADFCCBD}">
      <dgm:prSet/>
      <dgm:spPr/>
      <dgm:t>
        <a:bodyPr/>
        <a:lstStyle/>
        <a:p>
          <a:endParaRPr lang="en-US"/>
        </a:p>
      </dgm:t>
    </dgm:pt>
    <dgm:pt modelId="{9D730425-C5A9-42F6-A0EF-EDA0F5AF9938}" type="sibTrans" cxnId="{BF81BD6D-AECE-4E46-A632-2B838ADFCCBD}">
      <dgm:prSet/>
      <dgm:spPr/>
      <dgm:t>
        <a:bodyPr/>
        <a:lstStyle/>
        <a:p>
          <a:endParaRPr lang="en-US"/>
        </a:p>
      </dgm:t>
    </dgm:pt>
    <dgm:pt modelId="{9B36F368-D4B5-4A3F-9919-B3FED8E06F48}">
      <dgm:prSet custT="1"/>
      <dgm:spPr/>
      <dgm:t>
        <a:bodyPr/>
        <a:lstStyle/>
        <a:p>
          <a:r>
            <a:rPr lang="en-US" sz="1800" b="1" dirty="0">
              <a:latin typeface="Montserrat" panose="00000500000000000000" pitchFamily="2" charset="0"/>
            </a:rPr>
            <a:t>Provider program selection </a:t>
          </a:r>
          <a:endParaRPr lang="en-US" sz="1800" dirty="0">
            <a:latin typeface="Montserrat" panose="00000500000000000000" pitchFamily="2" charset="0"/>
          </a:endParaRPr>
        </a:p>
      </dgm:t>
    </dgm:pt>
    <dgm:pt modelId="{F97051D3-4F18-44DC-9065-650EE9F1252E}" type="parTrans" cxnId="{4709C27B-9F65-4172-BE07-ACE3D17F6389}">
      <dgm:prSet/>
      <dgm:spPr/>
      <dgm:t>
        <a:bodyPr/>
        <a:lstStyle/>
        <a:p>
          <a:endParaRPr lang="en-US"/>
        </a:p>
      </dgm:t>
    </dgm:pt>
    <dgm:pt modelId="{7CB26838-6022-4203-89D1-DD54DD23B54E}" type="sibTrans" cxnId="{4709C27B-9F65-4172-BE07-ACE3D17F6389}">
      <dgm:prSet/>
      <dgm:spPr/>
      <dgm:t>
        <a:bodyPr/>
        <a:lstStyle/>
        <a:p>
          <a:endParaRPr lang="en-US"/>
        </a:p>
      </dgm:t>
    </dgm:pt>
    <dgm:pt modelId="{602B4A5F-3AE4-47A1-8671-0EA151A8F857}">
      <dgm:prSet/>
      <dgm:spPr/>
      <dgm:t>
        <a:bodyPr/>
        <a:lstStyle/>
        <a:p>
          <a:r>
            <a:rPr lang="en-US" sz="1700" dirty="0">
              <a:latin typeface="Montserrat" panose="00000500000000000000" pitchFamily="2" charset="0"/>
            </a:rPr>
            <a:t>The program of desired enrollment must be selected (i.e., </a:t>
          </a:r>
          <a:r>
            <a:rPr lang="en-US" sz="1700" dirty="0" err="1">
              <a:latin typeface="Montserrat" panose="00000500000000000000" pitchFamily="2" charset="0"/>
            </a:rPr>
            <a:t>SoonerCare</a:t>
          </a:r>
          <a:r>
            <a:rPr lang="en-US" sz="1700" dirty="0">
              <a:latin typeface="Montserrat" panose="00000500000000000000" pitchFamily="2" charset="0"/>
            </a:rPr>
            <a:t>). </a:t>
          </a:r>
        </a:p>
      </dgm:t>
    </dgm:pt>
    <dgm:pt modelId="{0EA0EF14-6FF1-4BCB-B0D6-44061386EF29}" type="parTrans" cxnId="{C6F31E4F-8765-40AF-9607-F57D8BE99EE0}">
      <dgm:prSet/>
      <dgm:spPr/>
      <dgm:t>
        <a:bodyPr/>
        <a:lstStyle/>
        <a:p>
          <a:endParaRPr lang="en-US"/>
        </a:p>
      </dgm:t>
    </dgm:pt>
    <dgm:pt modelId="{A0F6A8BA-363F-4ABD-8267-B91D4AE981CB}" type="sibTrans" cxnId="{C6F31E4F-8765-40AF-9607-F57D8BE99EE0}">
      <dgm:prSet/>
      <dgm:spPr/>
      <dgm:t>
        <a:bodyPr/>
        <a:lstStyle/>
        <a:p>
          <a:endParaRPr lang="en-US"/>
        </a:p>
      </dgm:t>
    </dgm:pt>
    <dgm:pt modelId="{DF3849E8-3637-4A18-AB94-D7D09F2FD257}">
      <dgm:prSet phldrT="[Text]" custT="1"/>
      <dgm:spPr/>
      <dgm:t>
        <a:bodyPr/>
        <a:lstStyle/>
        <a:p>
          <a:r>
            <a:rPr lang="en-US" sz="1800" b="1" dirty="0">
              <a:solidFill>
                <a:schemeClr val="tx1"/>
              </a:solidFill>
              <a:latin typeface="Montserrat" panose="00000500000000000000" pitchFamily="2" charset="0"/>
            </a:rPr>
            <a:t>Provider contract selection </a:t>
          </a:r>
        </a:p>
      </dgm:t>
    </dgm:pt>
    <dgm:pt modelId="{63D36482-08C4-413C-8145-79100572A5A5}" type="sibTrans" cxnId="{7134F4B4-E664-4727-BD57-FD36D74C7414}">
      <dgm:prSet/>
      <dgm:spPr/>
      <dgm:t>
        <a:bodyPr/>
        <a:lstStyle/>
        <a:p>
          <a:endParaRPr lang="en-US"/>
        </a:p>
      </dgm:t>
    </dgm:pt>
    <dgm:pt modelId="{5C2B57F6-988E-4EF9-AA46-52D81B5C1A6E}" type="parTrans" cxnId="{7134F4B4-E664-4727-BD57-FD36D74C7414}">
      <dgm:prSet/>
      <dgm:spPr/>
      <dgm:t>
        <a:bodyPr/>
        <a:lstStyle/>
        <a:p>
          <a:endParaRPr lang="en-US"/>
        </a:p>
      </dgm:t>
    </dgm:pt>
    <dgm:pt modelId="{604812B6-67AA-469B-88B7-111BFEC7CAFC}">
      <dgm:prSet phldrT="[Text]"/>
      <dgm:spPr/>
      <dgm:t>
        <a:bodyPr/>
        <a:lstStyle/>
        <a:p>
          <a:r>
            <a:rPr lang="en-US" sz="1700" dirty="0">
              <a:solidFill>
                <a:schemeClr val="tx1"/>
              </a:solidFill>
              <a:latin typeface="Montserrat" panose="00000500000000000000" pitchFamily="2" charset="0"/>
            </a:rPr>
            <a:t>The type of provider contract must be selected.</a:t>
          </a:r>
        </a:p>
      </dgm:t>
    </dgm:pt>
    <dgm:pt modelId="{81E386D7-1DE8-40C7-931E-CA64FF159B41}" type="sibTrans" cxnId="{CBF3B9FD-02D1-457A-8384-2EBC7050D5F5}">
      <dgm:prSet/>
      <dgm:spPr/>
      <dgm:t>
        <a:bodyPr/>
        <a:lstStyle/>
        <a:p>
          <a:endParaRPr lang="en-US"/>
        </a:p>
      </dgm:t>
    </dgm:pt>
    <dgm:pt modelId="{54962D71-E26B-4271-86A0-D00CE47E1D51}" type="parTrans" cxnId="{CBF3B9FD-02D1-457A-8384-2EBC7050D5F5}">
      <dgm:prSet/>
      <dgm:spPr/>
      <dgm:t>
        <a:bodyPr/>
        <a:lstStyle/>
        <a:p>
          <a:endParaRPr lang="en-US"/>
        </a:p>
      </dgm:t>
    </dgm:pt>
    <dgm:pt modelId="{9C868939-6D65-45A8-A366-488BD665ADD2}" type="pres">
      <dgm:prSet presAssocID="{3833490F-09F2-4CF3-AE86-50E6BCC79031}" presName="linearFlow" presStyleCnt="0">
        <dgm:presLayoutVars>
          <dgm:dir/>
          <dgm:animLvl val="lvl"/>
          <dgm:resizeHandles val="exact"/>
        </dgm:presLayoutVars>
      </dgm:prSet>
      <dgm:spPr/>
    </dgm:pt>
    <dgm:pt modelId="{104412EC-918F-4E7C-88AC-9BA9C63FA050}" type="pres">
      <dgm:prSet presAssocID="{9B328538-A7C7-4FAB-835D-5D063C251D54}" presName="composite" presStyleCnt="0"/>
      <dgm:spPr/>
    </dgm:pt>
    <dgm:pt modelId="{A3225BBC-C6C4-4794-A493-1B45E892FAFC}" type="pres">
      <dgm:prSet presAssocID="{9B328538-A7C7-4FAB-835D-5D063C251D54}" presName="parentText" presStyleLbl="alignNode1" presStyleIdx="0" presStyleCnt="4">
        <dgm:presLayoutVars>
          <dgm:chMax val="1"/>
          <dgm:bulletEnabled val="1"/>
        </dgm:presLayoutVars>
      </dgm:prSet>
      <dgm:spPr/>
    </dgm:pt>
    <dgm:pt modelId="{B4C504CE-5FCD-42B5-9A06-15F269D798BB}" type="pres">
      <dgm:prSet presAssocID="{9B328538-A7C7-4FAB-835D-5D063C251D54}" presName="descendantText" presStyleLbl="alignAcc1" presStyleIdx="0" presStyleCnt="4">
        <dgm:presLayoutVars>
          <dgm:bulletEnabled val="1"/>
        </dgm:presLayoutVars>
      </dgm:prSet>
      <dgm:spPr/>
    </dgm:pt>
    <dgm:pt modelId="{630075E8-6C89-4A5D-8C16-7D2CD7A372B8}" type="pres">
      <dgm:prSet presAssocID="{0475BF28-D331-485B-AF74-870A66F4D934}" presName="sp" presStyleCnt="0"/>
      <dgm:spPr/>
    </dgm:pt>
    <dgm:pt modelId="{51EE27DD-B7EA-45E8-9225-396BA6A46184}" type="pres">
      <dgm:prSet presAssocID="{3DEF6BDB-09D7-48E4-9A2A-1E503B0F7F27}" presName="composite" presStyleCnt="0"/>
      <dgm:spPr/>
    </dgm:pt>
    <dgm:pt modelId="{C8DA7FA4-1C23-44DA-9241-FB6E01FA2437}" type="pres">
      <dgm:prSet presAssocID="{3DEF6BDB-09D7-48E4-9A2A-1E503B0F7F27}" presName="parentText" presStyleLbl="alignNode1" presStyleIdx="1" presStyleCnt="4">
        <dgm:presLayoutVars>
          <dgm:chMax val="1"/>
          <dgm:bulletEnabled val="1"/>
        </dgm:presLayoutVars>
      </dgm:prSet>
      <dgm:spPr/>
    </dgm:pt>
    <dgm:pt modelId="{E580663D-08A6-44ED-B4AA-FB1CA7DC7A95}" type="pres">
      <dgm:prSet presAssocID="{3DEF6BDB-09D7-48E4-9A2A-1E503B0F7F27}" presName="descendantText" presStyleLbl="alignAcc1" presStyleIdx="1" presStyleCnt="4">
        <dgm:presLayoutVars>
          <dgm:bulletEnabled val="1"/>
        </dgm:presLayoutVars>
      </dgm:prSet>
      <dgm:spPr/>
    </dgm:pt>
    <dgm:pt modelId="{6202D2CB-C0BA-43AF-BBFD-49F32F4AB30C}" type="pres">
      <dgm:prSet presAssocID="{9BD09628-8180-41CE-9B32-7E707EAFDB34}" presName="sp" presStyleCnt="0"/>
      <dgm:spPr/>
    </dgm:pt>
    <dgm:pt modelId="{35BBF310-F101-4014-AA9E-8C0C0AA1BF6C}" type="pres">
      <dgm:prSet presAssocID="{AB027878-C099-440F-84DA-609DA523510F}" presName="composite" presStyleCnt="0"/>
      <dgm:spPr/>
    </dgm:pt>
    <dgm:pt modelId="{E94F3713-A77B-4976-83CA-B9FA7408C696}" type="pres">
      <dgm:prSet presAssocID="{AB027878-C099-440F-84DA-609DA523510F}" presName="parentText" presStyleLbl="alignNode1" presStyleIdx="2" presStyleCnt="4">
        <dgm:presLayoutVars>
          <dgm:chMax val="1"/>
          <dgm:bulletEnabled val="1"/>
        </dgm:presLayoutVars>
      </dgm:prSet>
      <dgm:spPr/>
    </dgm:pt>
    <dgm:pt modelId="{3FC0A7E9-A03C-48B7-BF56-8CEB69DC6BE9}" type="pres">
      <dgm:prSet presAssocID="{AB027878-C099-440F-84DA-609DA523510F}" presName="descendantText" presStyleLbl="alignAcc1" presStyleIdx="2" presStyleCnt="4">
        <dgm:presLayoutVars>
          <dgm:bulletEnabled val="1"/>
        </dgm:presLayoutVars>
      </dgm:prSet>
      <dgm:spPr/>
    </dgm:pt>
    <dgm:pt modelId="{71CED625-A8B3-4F46-BF0D-8286F18D330B}" type="pres">
      <dgm:prSet presAssocID="{BB9C9886-C783-4157-8F20-78ADB279EAFF}" presName="sp" presStyleCnt="0"/>
      <dgm:spPr/>
    </dgm:pt>
    <dgm:pt modelId="{0630FD69-C86E-4AD1-8872-B28798BC2D3D}" type="pres">
      <dgm:prSet presAssocID="{060BBAFF-FB0D-419D-BC41-36FE05F1255D}" presName="composite" presStyleCnt="0"/>
      <dgm:spPr/>
    </dgm:pt>
    <dgm:pt modelId="{A419AF76-A4D9-4E43-ADAF-2B91FA5327F4}" type="pres">
      <dgm:prSet presAssocID="{060BBAFF-FB0D-419D-BC41-36FE05F1255D}" presName="parentText" presStyleLbl="alignNode1" presStyleIdx="3" presStyleCnt="4">
        <dgm:presLayoutVars>
          <dgm:chMax val="1"/>
          <dgm:bulletEnabled val="1"/>
        </dgm:presLayoutVars>
      </dgm:prSet>
      <dgm:spPr/>
    </dgm:pt>
    <dgm:pt modelId="{4E84D7B5-5F30-41A8-A1C7-3250A02281C5}" type="pres">
      <dgm:prSet presAssocID="{060BBAFF-FB0D-419D-BC41-36FE05F1255D}" presName="descendantText" presStyleLbl="alignAcc1" presStyleIdx="3" presStyleCnt="4">
        <dgm:presLayoutVars>
          <dgm:bulletEnabled val="1"/>
        </dgm:presLayoutVars>
      </dgm:prSet>
      <dgm:spPr/>
    </dgm:pt>
  </dgm:ptLst>
  <dgm:cxnLst>
    <dgm:cxn modelId="{9EF7640A-2754-45D3-817A-B8FBA4719EA4}" srcId="{3833490F-09F2-4CF3-AE86-50E6BCC79031}" destId="{9B328538-A7C7-4FAB-835D-5D063C251D54}" srcOrd="0" destOrd="0" parTransId="{D52A5ECC-85D2-44CB-95C3-371ECD75D885}" sibTransId="{0475BF28-D331-485B-AF74-870A66F4D934}"/>
    <dgm:cxn modelId="{25FA231F-401A-443B-8A15-10EFFFE67F17}" srcId="{9B328538-A7C7-4FAB-835D-5D063C251D54}" destId="{BC01E903-030E-45F1-A1C0-2AF897B8C9A9}" srcOrd="0" destOrd="0" parTransId="{932670EB-95C1-4E69-B977-34CCA846F7E2}" sibTransId="{0A220F80-47FA-4C2E-AF43-906D1E9FEF0D}"/>
    <dgm:cxn modelId="{506D2528-0B00-4AF8-9861-D4B23ED73974}" type="presOf" srcId="{3DC2FBF4-4627-4082-8330-2CA42FF69A3E}" destId="{B4C504CE-5FCD-42B5-9A06-15F269D798BB}" srcOrd="0" destOrd="1" presId="urn:microsoft.com/office/officeart/2005/8/layout/chevron2"/>
    <dgm:cxn modelId="{BF81BD6D-AECE-4E46-A632-2B838ADFCCBD}" srcId="{3833490F-09F2-4CF3-AE86-50E6BCC79031}" destId="{060BBAFF-FB0D-419D-BC41-36FE05F1255D}" srcOrd="3" destOrd="0" parTransId="{3AEFEFA2-40AE-46B6-B7BE-8B4A23D401A0}" sibTransId="{9D730425-C5A9-42F6-A0EF-EDA0F5AF9938}"/>
    <dgm:cxn modelId="{C6F31E4F-8765-40AF-9607-F57D8BE99EE0}" srcId="{060BBAFF-FB0D-419D-BC41-36FE05F1255D}" destId="{602B4A5F-3AE4-47A1-8671-0EA151A8F857}" srcOrd="1" destOrd="0" parTransId="{0EA0EF14-6FF1-4BCB-B0D6-44061386EF29}" sibTransId="{A0F6A8BA-363F-4ABD-8267-B91D4AE981CB}"/>
    <dgm:cxn modelId="{049BD975-A1FC-4463-AC33-A0C8705C191C}" type="presOf" srcId="{DF3849E8-3637-4A18-AB94-D7D09F2FD257}" destId="{E580663D-08A6-44ED-B4AA-FB1CA7DC7A95}" srcOrd="0" destOrd="0" presId="urn:microsoft.com/office/officeart/2005/8/layout/chevron2"/>
    <dgm:cxn modelId="{4709C27B-9F65-4172-BE07-ACE3D17F6389}" srcId="{060BBAFF-FB0D-419D-BC41-36FE05F1255D}" destId="{9B36F368-D4B5-4A3F-9919-B3FED8E06F48}" srcOrd="0" destOrd="0" parTransId="{F97051D3-4F18-44DC-9065-650EE9F1252E}" sibTransId="{7CB26838-6022-4203-89D1-DD54DD23B54E}"/>
    <dgm:cxn modelId="{16792B7C-0EFC-49F6-94C1-1D8B206CCAE0}" type="presOf" srcId="{83F727A5-140F-4E5F-A69E-18AC0093D0CD}" destId="{3FC0A7E9-A03C-48B7-BF56-8CEB69DC6BE9}" srcOrd="0" destOrd="0" presId="urn:microsoft.com/office/officeart/2005/8/layout/chevron2"/>
    <dgm:cxn modelId="{640C5482-4ACC-4C11-B113-B4D4C1872958}" type="presOf" srcId="{3833490F-09F2-4CF3-AE86-50E6BCC79031}" destId="{9C868939-6D65-45A8-A366-488BD665ADD2}" srcOrd="0" destOrd="0" presId="urn:microsoft.com/office/officeart/2005/8/layout/chevron2"/>
    <dgm:cxn modelId="{5B551089-150A-48A1-91AE-CD1529403A3E}" type="presOf" srcId="{9B328538-A7C7-4FAB-835D-5D063C251D54}" destId="{A3225BBC-C6C4-4794-A493-1B45E892FAFC}" srcOrd="0" destOrd="0" presId="urn:microsoft.com/office/officeart/2005/8/layout/chevron2"/>
    <dgm:cxn modelId="{4F02448F-E6FB-4EA3-9BAB-B235C0E69D64}" srcId="{3833490F-09F2-4CF3-AE86-50E6BCC79031}" destId="{3DEF6BDB-09D7-48E4-9A2A-1E503B0F7F27}" srcOrd="1" destOrd="0" parTransId="{67714D2C-59A4-496A-8406-4CE84C3F2FB8}" sibTransId="{9BD09628-8180-41CE-9B32-7E707EAFDB34}"/>
    <dgm:cxn modelId="{E0647891-A3C5-46AB-B3CD-1917549E8921}" type="presOf" srcId="{9B36F368-D4B5-4A3F-9919-B3FED8E06F48}" destId="{4E84D7B5-5F30-41A8-A1C7-3250A02281C5}" srcOrd="0" destOrd="0" presId="urn:microsoft.com/office/officeart/2005/8/layout/chevron2"/>
    <dgm:cxn modelId="{4CED9891-4786-4AE4-BCC0-059EDC73C8B7}" srcId="{3833490F-09F2-4CF3-AE86-50E6BCC79031}" destId="{AB027878-C099-440F-84DA-609DA523510F}" srcOrd="2" destOrd="0" parTransId="{B021C3B0-61C0-4FFB-B79C-4E0B7B0805CE}" sibTransId="{BB9C9886-C783-4157-8F20-78ADB279EAFF}"/>
    <dgm:cxn modelId="{F4138B97-B984-40B1-AAEA-E07E768517B7}" type="presOf" srcId="{3DEF6BDB-09D7-48E4-9A2A-1E503B0F7F27}" destId="{C8DA7FA4-1C23-44DA-9241-FB6E01FA2437}" srcOrd="0" destOrd="0" presId="urn:microsoft.com/office/officeart/2005/8/layout/chevron2"/>
    <dgm:cxn modelId="{5305F9A5-5F10-45BD-9F73-9D42CD33F595}" type="presOf" srcId="{604812B6-67AA-469B-88B7-111BFEC7CAFC}" destId="{E580663D-08A6-44ED-B4AA-FB1CA7DC7A95}" srcOrd="0" destOrd="1" presId="urn:microsoft.com/office/officeart/2005/8/layout/chevron2"/>
    <dgm:cxn modelId="{7134F4B4-E664-4727-BD57-FD36D74C7414}" srcId="{3DEF6BDB-09D7-48E4-9A2A-1E503B0F7F27}" destId="{DF3849E8-3637-4A18-AB94-D7D09F2FD257}" srcOrd="0" destOrd="0" parTransId="{5C2B57F6-988E-4EF9-AA46-52D81B5C1A6E}" sibTransId="{63D36482-08C4-413C-8145-79100572A5A5}"/>
    <dgm:cxn modelId="{99E052B9-9CA5-4375-80BF-1AAB206B49BE}" type="presOf" srcId="{060BBAFF-FB0D-419D-BC41-36FE05F1255D}" destId="{A419AF76-A4D9-4E43-ADAF-2B91FA5327F4}" srcOrd="0" destOrd="0" presId="urn:microsoft.com/office/officeart/2005/8/layout/chevron2"/>
    <dgm:cxn modelId="{56A406C8-6C52-4524-BD0E-F7106272C729}" srcId="{AB027878-C099-440F-84DA-609DA523510F}" destId="{D4147FB5-4B6C-45DB-A399-EB42B760508F}" srcOrd="1" destOrd="0" parTransId="{B3533ABC-116D-433B-A2D7-E5A6C0D9C3CB}" sibTransId="{10E2E25B-1880-4091-BF96-79D2ADE5BDD4}"/>
    <dgm:cxn modelId="{D33168C9-DAF7-4105-ADEC-A00689AA149E}" type="presOf" srcId="{602B4A5F-3AE4-47A1-8671-0EA151A8F857}" destId="{4E84D7B5-5F30-41A8-A1C7-3250A02281C5}" srcOrd="0" destOrd="1" presId="urn:microsoft.com/office/officeart/2005/8/layout/chevron2"/>
    <dgm:cxn modelId="{CC2BD8D3-9B2B-4B96-87FE-931C4E9CB5CB}" type="presOf" srcId="{AB027878-C099-440F-84DA-609DA523510F}" destId="{E94F3713-A77B-4976-83CA-B9FA7408C696}" srcOrd="0" destOrd="0" presId="urn:microsoft.com/office/officeart/2005/8/layout/chevron2"/>
    <dgm:cxn modelId="{3784C0DA-2E00-4E71-8D53-16F9F16C77BC}" srcId="{9B328538-A7C7-4FAB-835D-5D063C251D54}" destId="{3DC2FBF4-4627-4082-8330-2CA42FF69A3E}" srcOrd="1" destOrd="0" parTransId="{13A3CCD4-00D3-45A7-B152-CE2D2B21B1C7}" sibTransId="{AFC205BE-44E1-46C2-BB9E-A2225825B08E}"/>
    <dgm:cxn modelId="{2190ABE1-4675-4DCA-B72D-EF92D2497725}" type="presOf" srcId="{D4147FB5-4B6C-45DB-A399-EB42B760508F}" destId="{3FC0A7E9-A03C-48B7-BF56-8CEB69DC6BE9}" srcOrd="0" destOrd="1" presId="urn:microsoft.com/office/officeart/2005/8/layout/chevron2"/>
    <dgm:cxn modelId="{BC477DE4-B0D9-4988-B64D-FC8D1864EE12}" type="presOf" srcId="{BC01E903-030E-45F1-A1C0-2AF897B8C9A9}" destId="{B4C504CE-5FCD-42B5-9A06-15F269D798BB}" srcOrd="0" destOrd="0" presId="urn:microsoft.com/office/officeart/2005/8/layout/chevron2"/>
    <dgm:cxn modelId="{3EB68DFD-D739-42FA-B0D2-C21F3CA1911C}" srcId="{AB027878-C099-440F-84DA-609DA523510F}" destId="{83F727A5-140F-4E5F-A69E-18AC0093D0CD}" srcOrd="0" destOrd="0" parTransId="{88634B34-7651-4E29-A9FF-6C5C47058850}" sibTransId="{45E72F80-6B9B-4A11-A162-9AAF3BD0DE7E}"/>
    <dgm:cxn modelId="{CBF3B9FD-02D1-457A-8384-2EBC7050D5F5}" srcId="{3DEF6BDB-09D7-48E4-9A2A-1E503B0F7F27}" destId="{604812B6-67AA-469B-88B7-111BFEC7CAFC}" srcOrd="1" destOrd="0" parTransId="{54962D71-E26B-4271-86A0-D00CE47E1D51}" sibTransId="{81E386D7-1DE8-40C7-931E-CA64FF159B41}"/>
    <dgm:cxn modelId="{8247A69C-3F56-491F-A217-F97943597CBE}" type="presParOf" srcId="{9C868939-6D65-45A8-A366-488BD665ADD2}" destId="{104412EC-918F-4E7C-88AC-9BA9C63FA050}" srcOrd="0" destOrd="0" presId="urn:microsoft.com/office/officeart/2005/8/layout/chevron2"/>
    <dgm:cxn modelId="{F231443F-74CF-425D-B924-3B601AE8596F}" type="presParOf" srcId="{104412EC-918F-4E7C-88AC-9BA9C63FA050}" destId="{A3225BBC-C6C4-4794-A493-1B45E892FAFC}" srcOrd="0" destOrd="0" presId="urn:microsoft.com/office/officeart/2005/8/layout/chevron2"/>
    <dgm:cxn modelId="{31E6F10A-0C1A-4C76-8B05-6A90F7F2E584}" type="presParOf" srcId="{104412EC-918F-4E7C-88AC-9BA9C63FA050}" destId="{B4C504CE-5FCD-42B5-9A06-15F269D798BB}" srcOrd="1" destOrd="0" presId="urn:microsoft.com/office/officeart/2005/8/layout/chevron2"/>
    <dgm:cxn modelId="{67E15AC5-1EC8-4588-812C-87CBCC667A2D}" type="presParOf" srcId="{9C868939-6D65-45A8-A366-488BD665ADD2}" destId="{630075E8-6C89-4A5D-8C16-7D2CD7A372B8}" srcOrd="1" destOrd="0" presId="urn:microsoft.com/office/officeart/2005/8/layout/chevron2"/>
    <dgm:cxn modelId="{C438E151-942B-4C7A-B17F-0741D71F4191}" type="presParOf" srcId="{9C868939-6D65-45A8-A366-488BD665ADD2}" destId="{51EE27DD-B7EA-45E8-9225-396BA6A46184}" srcOrd="2" destOrd="0" presId="urn:microsoft.com/office/officeart/2005/8/layout/chevron2"/>
    <dgm:cxn modelId="{A6F1ACB1-B40F-4876-BB84-9EC3561C52C9}" type="presParOf" srcId="{51EE27DD-B7EA-45E8-9225-396BA6A46184}" destId="{C8DA7FA4-1C23-44DA-9241-FB6E01FA2437}" srcOrd="0" destOrd="0" presId="urn:microsoft.com/office/officeart/2005/8/layout/chevron2"/>
    <dgm:cxn modelId="{1DE8AA7E-27A9-4D46-9365-1BFBD92675EC}" type="presParOf" srcId="{51EE27DD-B7EA-45E8-9225-396BA6A46184}" destId="{E580663D-08A6-44ED-B4AA-FB1CA7DC7A95}" srcOrd="1" destOrd="0" presId="urn:microsoft.com/office/officeart/2005/8/layout/chevron2"/>
    <dgm:cxn modelId="{C3AC822B-FC6A-49BA-BD98-5C23B41F5E8E}" type="presParOf" srcId="{9C868939-6D65-45A8-A366-488BD665ADD2}" destId="{6202D2CB-C0BA-43AF-BBFD-49F32F4AB30C}" srcOrd="3" destOrd="0" presId="urn:microsoft.com/office/officeart/2005/8/layout/chevron2"/>
    <dgm:cxn modelId="{15DD7C2B-71D6-469D-979A-17892650C52A}" type="presParOf" srcId="{9C868939-6D65-45A8-A366-488BD665ADD2}" destId="{35BBF310-F101-4014-AA9E-8C0C0AA1BF6C}" srcOrd="4" destOrd="0" presId="urn:microsoft.com/office/officeart/2005/8/layout/chevron2"/>
    <dgm:cxn modelId="{09AF9B8C-3DA8-4ABD-A4F9-AF73AE1F59E6}" type="presParOf" srcId="{35BBF310-F101-4014-AA9E-8C0C0AA1BF6C}" destId="{E94F3713-A77B-4976-83CA-B9FA7408C696}" srcOrd="0" destOrd="0" presId="urn:microsoft.com/office/officeart/2005/8/layout/chevron2"/>
    <dgm:cxn modelId="{EDBFC6A3-684B-4103-BCD8-0491DB322E0C}" type="presParOf" srcId="{35BBF310-F101-4014-AA9E-8C0C0AA1BF6C}" destId="{3FC0A7E9-A03C-48B7-BF56-8CEB69DC6BE9}" srcOrd="1" destOrd="0" presId="urn:microsoft.com/office/officeart/2005/8/layout/chevron2"/>
    <dgm:cxn modelId="{05C8D6B7-D4FE-443C-9182-7CF9DAF5D1D0}" type="presParOf" srcId="{9C868939-6D65-45A8-A366-488BD665ADD2}" destId="{71CED625-A8B3-4F46-BF0D-8286F18D330B}" srcOrd="5" destOrd="0" presId="urn:microsoft.com/office/officeart/2005/8/layout/chevron2"/>
    <dgm:cxn modelId="{646A5D9A-1F61-40CF-A6A5-0D6E6AD44455}" type="presParOf" srcId="{9C868939-6D65-45A8-A366-488BD665ADD2}" destId="{0630FD69-C86E-4AD1-8872-B28798BC2D3D}" srcOrd="6" destOrd="0" presId="urn:microsoft.com/office/officeart/2005/8/layout/chevron2"/>
    <dgm:cxn modelId="{64DE9510-105F-4B13-8E1B-2E061A71D43B}" type="presParOf" srcId="{0630FD69-C86E-4AD1-8872-B28798BC2D3D}" destId="{A419AF76-A4D9-4E43-ADAF-2B91FA5327F4}" srcOrd="0" destOrd="0" presId="urn:microsoft.com/office/officeart/2005/8/layout/chevron2"/>
    <dgm:cxn modelId="{C50BD753-088D-40CE-A26A-943DB3512E56}" type="presParOf" srcId="{0630FD69-C86E-4AD1-8872-B28798BC2D3D}" destId="{4E84D7B5-5F30-41A8-A1C7-3250A02281C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25BBC-C6C4-4794-A493-1B45E892FAFC}">
      <dsp:nvSpPr>
        <dsp:cNvPr id="0" name=""/>
        <dsp:cNvSpPr/>
      </dsp:nvSpPr>
      <dsp:spPr>
        <a:xfrm rot="5400000">
          <a:off x="-179572" y="182011"/>
          <a:ext cx="1197147" cy="838003"/>
        </a:xfrm>
        <a:prstGeom prst="chevron">
          <a:avLst/>
        </a:prstGeom>
        <a:solidFill>
          <a:srgbClr val="004E9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kern="1200" dirty="0">
            <a:latin typeface="Montserrat Light" panose="00000400000000000000" pitchFamily="2" charset="0"/>
          </a:endParaRPr>
        </a:p>
        <a:p>
          <a:pPr marL="0" lvl="0" indent="0" algn="ctr" defTabSz="355600">
            <a:lnSpc>
              <a:spcPct val="90000"/>
            </a:lnSpc>
            <a:spcBef>
              <a:spcPct val="0"/>
            </a:spcBef>
            <a:spcAft>
              <a:spcPct val="35000"/>
            </a:spcAft>
            <a:buNone/>
          </a:pPr>
          <a:r>
            <a:rPr lang="en-US" sz="2400" kern="1200" dirty="0">
              <a:latin typeface="Montserrat" panose="00000500000000000000" pitchFamily="2" charset="0"/>
            </a:rPr>
            <a:t>1</a:t>
          </a:r>
        </a:p>
      </dsp:txBody>
      <dsp:txXfrm rot="-5400000">
        <a:off x="1" y="421441"/>
        <a:ext cx="838003" cy="359144"/>
      </dsp:txXfrm>
    </dsp:sp>
    <dsp:sp modelId="{B4C504CE-5FCD-42B5-9A06-15F269D798BB}">
      <dsp:nvSpPr>
        <dsp:cNvPr id="0" name=""/>
        <dsp:cNvSpPr/>
      </dsp:nvSpPr>
      <dsp:spPr>
        <a:xfrm rot="5400000">
          <a:off x="5287524" y="-4447081"/>
          <a:ext cx="778555" cy="96775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latin typeface="Montserrat" panose="00000500000000000000" pitchFamily="2" charset="0"/>
            </a:rPr>
            <a:t>Create user account</a:t>
          </a:r>
        </a:p>
        <a:p>
          <a:pPr marL="171450" lvl="1" indent="-171450" algn="l" defTabSz="755650">
            <a:lnSpc>
              <a:spcPct val="90000"/>
            </a:lnSpc>
            <a:spcBef>
              <a:spcPct val="0"/>
            </a:spcBef>
            <a:spcAft>
              <a:spcPct val="15000"/>
            </a:spcAft>
            <a:buChar char="•"/>
          </a:pPr>
          <a:r>
            <a:rPr lang="en-US" sz="1700" kern="1200" dirty="0">
              <a:solidFill>
                <a:schemeClr val="tx1"/>
              </a:solidFill>
              <a:latin typeface="Montserrat" panose="00000500000000000000" pitchFamily="2" charset="0"/>
            </a:rPr>
            <a:t>To complete an online application, a user account must first be created.</a:t>
          </a:r>
        </a:p>
      </dsp:txBody>
      <dsp:txXfrm rot="-5400000">
        <a:off x="838004" y="40445"/>
        <a:ext cx="9639590" cy="702543"/>
      </dsp:txXfrm>
    </dsp:sp>
    <dsp:sp modelId="{C8DA7FA4-1C23-44DA-9241-FB6E01FA2437}">
      <dsp:nvSpPr>
        <dsp:cNvPr id="0" name=""/>
        <dsp:cNvSpPr/>
      </dsp:nvSpPr>
      <dsp:spPr>
        <a:xfrm rot="5400000">
          <a:off x="-179572" y="1231782"/>
          <a:ext cx="1197147" cy="838003"/>
        </a:xfrm>
        <a:prstGeom prst="chevron">
          <a:avLst/>
        </a:prstGeom>
        <a:solidFill>
          <a:srgbClr val="91411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kern="1200" dirty="0">
            <a:latin typeface="Montserrat Light" panose="00000400000000000000" pitchFamily="2" charset="0"/>
          </a:endParaRPr>
        </a:p>
        <a:p>
          <a:pPr marL="0" lvl="0" indent="0" algn="ctr" defTabSz="355600">
            <a:lnSpc>
              <a:spcPct val="90000"/>
            </a:lnSpc>
            <a:spcBef>
              <a:spcPct val="0"/>
            </a:spcBef>
            <a:spcAft>
              <a:spcPct val="35000"/>
            </a:spcAft>
            <a:buNone/>
          </a:pPr>
          <a:r>
            <a:rPr lang="en-US" sz="2400" kern="1200" dirty="0">
              <a:latin typeface="Montserrat" panose="00000500000000000000" pitchFamily="2" charset="0"/>
            </a:rPr>
            <a:t>2</a:t>
          </a:r>
        </a:p>
      </dsp:txBody>
      <dsp:txXfrm rot="-5400000">
        <a:off x="1" y="1471212"/>
        <a:ext cx="838003" cy="359144"/>
      </dsp:txXfrm>
    </dsp:sp>
    <dsp:sp modelId="{E580663D-08A6-44ED-B4AA-FB1CA7DC7A95}">
      <dsp:nvSpPr>
        <dsp:cNvPr id="0" name=""/>
        <dsp:cNvSpPr/>
      </dsp:nvSpPr>
      <dsp:spPr>
        <a:xfrm rot="5400000">
          <a:off x="5287728" y="-3397515"/>
          <a:ext cx="778145" cy="96775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latin typeface="Montserrat" panose="00000500000000000000" pitchFamily="2" charset="0"/>
            </a:rPr>
            <a:t>Provider contract selection </a:t>
          </a:r>
        </a:p>
        <a:p>
          <a:pPr marL="171450" lvl="1" indent="-171450" algn="l" defTabSz="755650">
            <a:lnSpc>
              <a:spcPct val="90000"/>
            </a:lnSpc>
            <a:spcBef>
              <a:spcPct val="0"/>
            </a:spcBef>
            <a:spcAft>
              <a:spcPct val="15000"/>
            </a:spcAft>
            <a:buChar char="•"/>
          </a:pPr>
          <a:r>
            <a:rPr lang="en-US" sz="1700" kern="1200" dirty="0">
              <a:solidFill>
                <a:schemeClr val="tx1"/>
              </a:solidFill>
              <a:latin typeface="Montserrat" panose="00000500000000000000" pitchFamily="2" charset="0"/>
            </a:rPr>
            <a:t>The type of provider contract must be selected.</a:t>
          </a:r>
        </a:p>
      </dsp:txBody>
      <dsp:txXfrm rot="-5400000">
        <a:off x="838003" y="1090196"/>
        <a:ext cx="9639610" cy="702173"/>
      </dsp:txXfrm>
    </dsp:sp>
    <dsp:sp modelId="{E94F3713-A77B-4976-83CA-B9FA7408C696}">
      <dsp:nvSpPr>
        <dsp:cNvPr id="0" name=""/>
        <dsp:cNvSpPr/>
      </dsp:nvSpPr>
      <dsp:spPr>
        <a:xfrm rot="5400000">
          <a:off x="-179572" y="2281552"/>
          <a:ext cx="1197147" cy="838003"/>
        </a:xfrm>
        <a:prstGeom prst="chevron">
          <a:avLst/>
        </a:prstGeom>
        <a:solidFill>
          <a:srgbClr val="32682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kern="1200" dirty="0">
            <a:latin typeface="Montserrat Light" panose="00000400000000000000" pitchFamily="2" charset="0"/>
          </a:endParaRPr>
        </a:p>
        <a:p>
          <a:pPr marL="0" lvl="0" indent="0" algn="ctr" defTabSz="355600">
            <a:lnSpc>
              <a:spcPct val="90000"/>
            </a:lnSpc>
            <a:spcBef>
              <a:spcPct val="0"/>
            </a:spcBef>
            <a:spcAft>
              <a:spcPct val="35000"/>
            </a:spcAft>
            <a:buNone/>
          </a:pPr>
          <a:r>
            <a:rPr lang="en-US" sz="2400" kern="1200" dirty="0">
              <a:latin typeface="Montserrat" panose="00000500000000000000" pitchFamily="2" charset="0"/>
            </a:rPr>
            <a:t>3</a:t>
          </a:r>
        </a:p>
      </dsp:txBody>
      <dsp:txXfrm rot="-5400000">
        <a:off x="1" y="2520982"/>
        <a:ext cx="838003" cy="359144"/>
      </dsp:txXfrm>
    </dsp:sp>
    <dsp:sp modelId="{3FC0A7E9-A03C-48B7-BF56-8CEB69DC6BE9}">
      <dsp:nvSpPr>
        <dsp:cNvPr id="0" name=""/>
        <dsp:cNvSpPr/>
      </dsp:nvSpPr>
      <dsp:spPr>
        <a:xfrm rot="5400000">
          <a:off x="5287728" y="-2347745"/>
          <a:ext cx="778145" cy="96775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latin typeface="Montserrat" panose="00000500000000000000" pitchFamily="2" charset="0"/>
            </a:rPr>
            <a:t>Provider type selection </a:t>
          </a:r>
        </a:p>
        <a:p>
          <a:pPr marL="171450" lvl="1" indent="-171450" algn="l" defTabSz="755650">
            <a:lnSpc>
              <a:spcPct val="90000"/>
            </a:lnSpc>
            <a:spcBef>
              <a:spcPct val="0"/>
            </a:spcBef>
            <a:spcAft>
              <a:spcPct val="15000"/>
            </a:spcAft>
            <a:buChar char="•"/>
          </a:pPr>
          <a:r>
            <a:rPr lang="en-US" sz="1700" kern="1200" dirty="0">
              <a:latin typeface="Montserrat" panose="00000500000000000000" pitchFamily="2" charset="0"/>
            </a:rPr>
            <a:t>Based on the contract type selected, many different provider types are available </a:t>
          </a:r>
          <a:r>
            <a:rPr lang="en-US" sz="1700" kern="1200" dirty="0">
              <a:solidFill>
                <a:schemeClr val="tx1"/>
              </a:solidFill>
              <a:latin typeface="Montserrat" panose="00000500000000000000" pitchFamily="2" charset="0"/>
            </a:rPr>
            <a:t>(i.e., school-based EPSDT, occupational therapist, speech pathologist).</a:t>
          </a:r>
          <a:r>
            <a:rPr lang="en-US" sz="1700" kern="1200" dirty="0">
              <a:latin typeface="Montserrat" panose="00000500000000000000" pitchFamily="2" charset="0"/>
            </a:rPr>
            <a:t> </a:t>
          </a:r>
        </a:p>
      </dsp:txBody>
      <dsp:txXfrm rot="-5400000">
        <a:off x="838003" y="2139966"/>
        <a:ext cx="9639610" cy="702173"/>
      </dsp:txXfrm>
    </dsp:sp>
    <dsp:sp modelId="{A419AF76-A4D9-4E43-ADAF-2B91FA5327F4}">
      <dsp:nvSpPr>
        <dsp:cNvPr id="0" name=""/>
        <dsp:cNvSpPr/>
      </dsp:nvSpPr>
      <dsp:spPr>
        <a:xfrm rot="5400000">
          <a:off x="-179572" y="3331322"/>
          <a:ext cx="1197147" cy="838003"/>
        </a:xfrm>
        <a:prstGeom prst="chevron">
          <a:avLst/>
        </a:prstGeom>
        <a:solidFill>
          <a:srgbClr val="A9672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kern="1200" dirty="0">
            <a:latin typeface="Montserrat Light" panose="00000400000000000000" pitchFamily="2" charset="0"/>
          </a:endParaRPr>
        </a:p>
        <a:p>
          <a:pPr marL="0" lvl="0" indent="0" algn="ctr" defTabSz="355600">
            <a:lnSpc>
              <a:spcPct val="90000"/>
            </a:lnSpc>
            <a:spcBef>
              <a:spcPct val="0"/>
            </a:spcBef>
            <a:spcAft>
              <a:spcPct val="35000"/>
            </a:spcAft>
            <a:buNone/>
          </a:pPr>
          <a:r>
            <a:rPr lang="en-US" sz="2400" kern="1200" dirty="0">
              <a:latin typeface="Montserrat" panose="00000500000000000000" pitchFamily="2" charset="0"/>
            </a:rPr>
            <a:t>4</a:t>
          </a:r>
        </a:p>
      </dsp:txBody>
      <dsp:txXfrm rot="-5400000">
        <a:off x="1" y="3570752"/>
        <a:ext cx="838003" cy="359144"/>
      </dsp:txXfrm>
    </dsp:sp>
    <dsp:sp modelId="{4E84D7B5-5F30-41A8-A1C7-3250A02281C5}">
      <dsp:nvSpPr>
        <dsp:cNvPr id="0" name=""/>
        <dsp:cNvSpPr/>
      </dsp:nvSpPr>
      <dsp:spPr>
        <a:xfrm rot="5400000">
          <a:off x="5287728" y="-1297974"/>
          <a:ext cx="778145" cy="96775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latin typeface="Montserrat" panose="00000500000000000000" pitchFamily="2" charset="0"/>
            </a:rPr>
            <a:t>Provider program selection </a:t>
          </a:r>
          <a:endParaRPr lang="en-US" sz="1800" kern="1200" dirty="0">
            <a:latin typeface="Montserrat" panose="00000500000000000000" pitchFamily="2" charset="0"/>
          </a:endParaRPr>
        </a:p>
        <a:p>
          <a:pPr marL="171450" lvl="1" indent="-171450" algn="l" defTabSz="755650">
            <a:lnSpc>
              <a:spcPct val="90000"/>
            </a:lnSpc>
            <a:spcBef>
              <a:spcPct val="0"/>
            </a:spcBef>
            <a:spcAft>
              <a:spcPct val="15000"/>
            </a:spcAft>
            <a:buChar char="•"/>
          </a:pPr>
          <a:r>
            <a:rPr lang="en-US" sz="1700" kern="1200" dirty="0">
              <a:latin typeface="Montserrat" panose="00000500000000000000" pitchFamily="2" charset="0"/>
            </a:rPr>
            <a:t>The program of desired enrollment must be selected (i.e., </a:t>
          </a:r>
          <a:r>
            <a:rPr lang="en-US" sz="1700" kern="1200" dirty="0" err="1">
              <a:latin typeface="Montserrat" panose="00000500000000000000" pitchFamily="2" charset="0"/>
            </a:rPr>
            <a:t>SoonerCare</a:t>
          </a:r>
          <a:r>
            <a:rPr lang="en-US" sz="1700" kern="1200" dirty="0">
              <a:latin typeface="Montserrat" panose="00000500000000000000" pitchFamily="2" charset="0"/>
            </a:rPr>
            <a:t>). </a:t>
          </a:r>
        </a:p>
      </dsp:txBody>
      <dsp:txXfrm rot="-5400000">
        <a:off x="838003" y="3189737"/>
        <a:ext cx="9639610" cy="7021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64866-ECC7-4307-AF80-581A913ECFB2}"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97DD7-AE4E-480F-A155-E1F61243D5F8}" type="slidenum">
              <a:rPr lang="en-US" smtClean="0"/>
              <a:t>‹#›</a:t>
            </a:fld>
            <a:endParaRPr lang="en-US"/>
          </a:p>
        </p:txBody>
      </p:sp>
    </p:spTree>
    <p:extLst>
      <p:ext uri="{BB962C8B-B14F-4D97-AF65-F5344CB8AC3E}">
        <p14:creationId xmlns:p14="http://schemas.microsoft.com/office/powerpoint/2010/main" val="2728165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Before beginning the enrollment process, users must complete 4 new application steps:</a:t>
            </a:r>
            <a:endParaRPr lang="en-US" dirty="0"/>
          </a:p>
        </p:txBody>
      </p:sp>
      <p:sp>
        <p:nvSpPr>
          <p:cNvPr id="4" name="Slide Number Placeholder 3"/>
          <p:cNvSpPr>
            <a:spLocks noGrp="1"/>
          </p:cNvSpPr>
          <p:nvPr>
            <p:ph type="sldNum" sz="quarter" idx="5"/>
          </p:nvPr>
        </p:nvSpPr>
        <p:spPr/>
        <p:txBody>
          <a:bodyPr/>
          <a:lstStyle/>
          <a:p>
            <a:fld id="{83C97DD7-AE4E-480F-A155-E1F61243D5F8}" type="slidenum">
              <a:rPr lang="en-US" smtClean="0"/>
              <a:t>6</a:t>
            </a:fld>
            <a:endParaRPr lang="en-US"/>
          </a:p>
        </p:txBody>
      </p:sp>
    </p:spTree>
    <p:extLst>
      <p:ext uri="{BB962C8B-B14F-4D97-AF65-F5344CB8AC3E}">
        <p14:creationId xmlns:p14="http://schemas.microsoft.com/office/powerpoint/2010/main" val="267831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97DD7-AE4E-480F-A155-E1F61243D5F8}" type="slidenum">
              <a:rPr lang="en-US" smtClean="0"/>
              <a:t>12</a:t>
            </a:fld>
            <a:endParaRPr lang="en-US"/>
          </a:p>
        </p:txBody>
      </p:sp>
    </p:spTree>
    <p:extLst>
      <p:ext uri="{BB962C8B-B14F-4D97-AF65-F5344CB8AC3E}">
        <p14:creationId xmlns:p14="http://schemas.microsoft.com/office/powerpoint/2010/main" val="426341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with an animation here</a:t>
            </a:r>
          </a:p>
        </p:txBody>
      </p:sp>
      <p:sp>
        <p:nvSpPr>
          <p:cNvPr id="4" name="Slide Number Placeholder 3"/>
          <p:cNvSpPr>
            <a:spLocks noGrp="1"/>
          </p:cNvSpPr>
          <p:nvPr>
            <p:ph type="sldNum" sz="quarter" idx="5"/>
          </p:nvPr>
        </p:nvSpPr>
        <p:spPr/>
        <p:txBody>
          <a:bodyPr/>
          <a:lstStyle/>
          <a:p>
            <a:fld id="{83C97DD7-AE4E-480F-A155-E1F61243D5F8}" type="slidenum">
              <a:rPr lang="en-US" smtClean="0"/>
              <a:t>16</a:t>
            </a:fld>
            <a:endParaRPr lang="en-US"/>
          </a:p>
        </p:txBody>
      </p:sp>
    </p:spTree>
    <p:extLst>
      <p:ext uri="{BB962C8B-B14F-4D97-AF65-F5344CB8AC3E}">
        <p14:creationId xmlns:p14="http://schemas.microsoft.com/office/powerpoint/2010/main" val="797823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shot of the Welcome Letter</a:t>
            </a:r>
          </a:p>
        </p:txBody>
      </p:sp>
      <p:sp>
        <p:nvSpPr>
          <p:cNvPr id="4" name="Slide Number Placeholder 3"/>
          <p:cNvSpPr>
            <a:spLocks noGrp="1"/>
          </p:cNvSpPr>
          <p:nvPr>
            <p:ph type="sldNum" sz="quarter" idx="5"/>
          </p:nvPr>
        </p:nvSpPr>
        <p:spPr/>
        <p:txBody>
          <a:bodyPr/>
          <a:lstStyle/>
          <a:p>
            <a:fld id="{83C97DD7-AE4E-480F-A155-E1F61243D5F8}" type="slidenum">
              <a:rPr lang="en-US" smtClean="0"/>
              <a:t>17</a:t>
            </a:fld>
            <a:endParaRPr lang="en-US"/>
          </a:p>
        </p:txBody>
      </p:sp>
    </p:spTree>
    <p:extLst>
      <p:ext uri="{BB962C8B-B14F-4D97-AF65-F5344CB8AC3E}">
        <p14:creationId xmlns:p14="http://schemas.microsoft.com/office/powerpoint/2010/main" val="146799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wording</a:t>
            </a:r>
          </a:p>
        </p:txBody>
      </p:sp>
      <p:sp>
        <p:nvSpPr>
          <p:cNvPr id="4" name="Slide Number Placeholder 3"/>
          <p:cNvSpPr>
            <a:spLocks noGrp="1"/>
          </p:cNvSpPr>
          <p:nvPr>
            <p:ph type="sldNum" sz="quarter" idx="5"/>
          </p:nvPr>
        </p:nvSpPr>
        <p:spPr/>
        <p:txBody>
          <a:bodyPr/>
          <a:lstStyle/>
          <a:p>
            <a:fld id="{83C97DD7-AE4E-480F-A155-E1F61243D5F8}" type="slidenum">
              <a:rPr lang="en-US" smtClean="0"/>
              <a:t>20</a:t>
            </a:fld>
            <a:endParaRPr lang="en-US"/>
          </a:p>
        </p:txBody>
      </p:sp>
    </p:spTree>
    <p:extLst>
      <p:ext uri="{BB962C8B-B14F-4D97-AF65-F5344CB8AC3E}">
        <p14:creationId xmlns:p14="http://schemas.microsoft.com/office/powerpoint/2010/main" val="360040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If the contract is within 75 days of expiration, a contract renewal prompt will allow the user to begin the process now or wait until later. </a:t>
            </a:r>
          </a:p>
          <a:p>
            <a:endParaRPr lang="en-US" dirty="0"/>
          </a:p>
        </p:txBody>
      </p:sp>
      <p:sp>
        <p:nvSpPr>
          <p:cNvPr id="4" name="Slide Number Placeholder 3"/>
          <p:cNvSpPr>
            <a:spLocks noGrp="1"/>
          </p:cNvSpPr>
          <p:nvPr>
            <p:ph type="sldNum" sz="quarter" idx="5"/>
          </p:nvPr>
        </p:nvSpPr>
        <p:spPr/>
        <p:txBody>
          <a:bodyPr/>
          <a:lstStyle/>
          <a:p>
            <a:fld id="{83C97DD7-AE4E-480F-A155-E1F61243D5F8}" type="slidenum">
              <a:rPr lang="en-US" smtClean="0"/>
              <a:t>21</a:t>
            </a:fld>
            <a:endParaRPr lang="en-US"/>
          </a:p>
        </p:txBody>
      </p:sp>
    </p:spTree>
    <p:extLst>
      <p:ext uri="{BB962C8B-B14F-4D97-AF65-F5344CB8AC3E}">
        <p14:creationId xmlns:p14="http://schemas.microsoft.com/office/powerpoint/2010/main" val="18425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 pic  3  only app A is needed for SB group, individual therapist contracts will need to update licenses</a:t>
            </a:r>
          </a:p>
        </p:txBody>
      </p:sp>
      <p:sp>
        <p:nvSpPr>
          <p:cNvPr id="4" name="Slide Number Placeholder 3"/>
          <p:cNvSpPr>
            <a:spLocks noGrp="1"/>
          </p:cNvSpPr>
          <p:nvPr>
            <p:ph type="sldNum" sz="quarter" idx="5"/>
          </p:nvPr>
        </p:nvSpPr>
        <p:spPr/>
        <p:txBody>
          <a:bodyPr/>
          <a:lstStyle/>
          <a:p>
            <a:fld id="{83C97DD7-AE4E-480F-A155-E1F61243D5F8}" type="slidenum">
              <a:rPr lang="en-US" smtClean="0"/>
              <a:t>23</a:t>
            </a:fld>
            <a:endParaRPr lang="en-US"/>
          </a:p>
        </p:txBody>
      </p:sp>
    </p:spTree>
    <p:extLst>
      <p:ext uri="{BB962C8B-B14F-4D97-AF65-F5344CB8AC3E}">
        <p14:creationId xmlns:p14="http://schemas.microsoft.com/office/powerpoint/2010/main" val="2240209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administrator will assign all the functions the clerk is authorized to access (at least one function must be selected).</a:t>
            </a:r>
          </a:p>
          <a:p>
            <a:r>
              <a:rPr lang="en-US" dirty="0"/>
              <a:t>Play with screen shots here</a:t>
            </a:r>
          </a:p>
        </p:txBody>
      </p:sp>
      <p:sp>
        <p:nvSpPr>
          <p:cNvPr id="4" name="Slide Number Placeholder 3"/>
          <p:cNvSpPr>
            <a:spLocks noGrp="1"/>
          </p:cNvSpPr>
          <p:nvPr>
            <p:ph type="sldNum" sz="quarter" idx="5"/>
          </p:nvPr>
        </p:nvSpPr>
        <p:spPr/>
        <p:txBody>
          <a:bodyPr/>
          <a:lstStyle/>
          <a:p>
            <a:fld id="{83C97DD7-AE4E-480F-A155-E1F61243D5F8}" type="slidenum">
              <a:rPr lang="en-US" smtClean="0"/>
              <a:t>31</a:t>
            </a:fld>
            <a:endParaRPr lang="en-US"/>
          </a:p>
        </p:txBody>
      </p:sp>
    </p:spTree>
    <p:extLst>
      <p:ext uri="{BB962C8B-B14F-4D97-AF65-F5344CB8AC3E}">
        <p14:creationId xmlns:p14="http://schemas.microsoft.com/office/powerpoint/2010/main" val="411382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D15420"/>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386383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DE8F26"/>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253250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3016196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73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45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753588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637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normAutofit/>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272394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11827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995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004E9A"/>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77069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1223249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3435154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36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76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464931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316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lstStyle>
            <a:lvl1pPr>
              <a:defRPr>
                <a:latin typeface="Montserrat ExtraBold" panose="00000900000000000000" pitchFamily="50" charset="0"/>
              </a:defRPr>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2769126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66916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899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Content Placeholder 8" descr="A close up of a sign&#10;&#10;Description automatically generated">
            <a:extLst>
              <a:ext uri="{FF2B5EF4-FFF2-40B4-BE49-F238E27FC236}">
                <a16:creationId xmlns:a16="http://schemas.microsoft.com/office/drawing/2014/main" id="{51EE9887-F173-4F2A-8494-CED0760F5D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3" r="27276"/>
          <a:stretch/>
        </p:blipFill>
        <p:spPr>
          <a:xfrm>
            <a:off x="6682008" y="0"/>
            <a:ext cx="5509992" cy="5720862"/>
          </a:xfrm>
          <a:prstGeom prst="rect">
            <a:avLst/>
          </a:prstGeom>
        </p:spPr>
      </p:pic>
      <p:sp>
        <p:nvSpPr>
          <p:cNvPr id="4" name="Title 1">
            <a:extLst>
              <a:ext uri="{FF2B5EF4-FFF2-40B4-BE49-F238E27FC236}">
                <a16:creationId xmlns:a16="http://schemas.microsoft.com/office/drawing/2014/main" id="{2D62F958-0C60-4631-A589-D0DA2EC7BD2B}"/>
              </a:ext>
            </a:extLst>
          </p:cNvPr>
          <p:cNvSpPr>
            <a:spLocks noGrp="1"/>
          </p:cNvSpPr>
          <p:nvPr>
            <p:ph type="title"/>
          </p:nvPr>
        </p:nvSpPr>
        <p:spPr>
          <a:xfrm>
            <a:off x="697523" y="3199480"/>
            <a:ext cx="6914662" cy="1325563"/>
          </a:xfrm>
          <a:prstGeom prst="rect">
            <a:avLst/>
          </a:prstGeom>
        </p:spPr>
        <p:txBody>
          <a:bodyPr>
            <a:normAutofit fontScale="90000"/>
          </a:bodyPr>
          <a:lstStyle/>
          <a:p>
            <a:pPr>
              <a:lnSpc>
                <a:spcPct val="100000"/>
              </a:lnSpc>
            </a:pPr>
            <a:r>
              <a:rPr lang="en-US" sz="6000" dirty="0"/>
              <a:t>PRESENTATION TITLE</a:t>
            </a:r>
            <a:br>
              <a:rPr lang="en-US" dirty="0"/>
            </a:br>
            <a:endParaRPr lang="en-US" sz="2000" cap="none" dirty="0">
              <a:latin typeface="Montserrat Light" panose="00000400000000000000" pitchFamily="50" charset="0"/>
            </a:endParaRPr>
          </a:p>
        </p:txBody>
      </p:sp>
    </p:spTree>
    <p:extLst>
      <p:ext uri="{BB962C8B-B14F-4D97-AF65-F5344CB8AC3E}">
        <p14:creationId xmlns:p14="http://schemas.microsoft.com/office/powerpoint/2010/main" val="391781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06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91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116881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03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normAutofit/>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145348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7142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65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407827"/>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8" r:id="rId4"/>
    <p:sldLayoutId id="2147483659" r:id="rId5"/>
    <p:sldLayoutId id="2147483660" r:id="rId6"/>
    <p:sldLayoutId id="2147483653" r:id="rId7"/>
    <p:sldLayoutId id="2147483654" r:id="rId8"/>
    <p:sldLayoutId id="2147483649" r:id="rId9"/>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5595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83830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sz="440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270947"/>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hcaprovider.com/Enrollment/Prod/LegalDocs/General_Agreement_2021.1.pdf"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hyperlink" Target="https://oklahoma.gov/content/dam/ok/en/okhca/documents/a0305/4181.pdf"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www.ohcaprovider.com/Enrollment/Site/Home/AppStatus.aspx"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oklahoma.gov/ohca/providers/updates/global-messages/2020-global-message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https://oklahoma.gov/content/dam/ok/en/okhca/docs/providers/training/2021/Renewing%20Your%20SC%20Contract%20Final.mp4"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7.sv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hyperlink" Target="https://oklahoma.gov/ohca/providers/updates/global-messages/global-messages.html" TargetMode="External"/><Relationship Id="rId5" Type="http://schemas.openxmlformats.org/officeDocument/2006/relationships/hyperlink" Target="https://oklahoma.gov/content/dam/ok/en/okhca/docs/providers/provider-enrollment/Provider%20Portal%20Access%20Form.pdf" TargetMode="Externa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s://oklahoma.gov/ohca/providers/updates/global-messages/2020-global-messages.html" TargetMode="External"/><Relationship Id="rId2" Type="http://schemas.openxmlformats.org/officeDocument/2006/relationships/hyperlink" Target="https://www.ohcaprovider.com/Enrollment/Site/Home/AppStatus.aspx" TargetMode="Externa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hyperlink" Target="https://oklahoma.gov/ohca/providers/updates/global-messages/global-messages.html" TargetMode="External"/><Relationship Id="rId2" Type="http://schemas.openxmlformats.org/officeDocument/2006/relationships/hyperlink" Target="https://oklahoma.gov/content/dam/ok/en/okhca/docs/providers/provider-enrollment/Provider%20Portal%20Access%20Form.pdf" TargetMode="Externa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https://oklahoma.gov/content/dam/ok/en/okhca/documents/a0305/4181.pdf" TargetMode="External"/><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hyperlink" Target="http://www.oklahoma.gov/ohca" TargetMode="Externa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oklahoma.gov/ohca/providers/provider-training.html" TargetMode="Externa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oklahoma.gov/ohca/providers/provider-training.html"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hyperlink" Target="https://oklahoma.gov/ohca/providers/provider-enrollment.html" TargetMode="External"/><Relationship Id="rId2" Type="http://schemas.openxmlformats.org/officeDocument/2006/relationships/hyperlink" Target="mailto:ProviderEnrollment@okhca.org" TargetMode="Externa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hyperlink" Target="mailto:SoonerCareEducation@okhca.org" TargetMode="Externa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oklahoma.gov/ohca/providers/provider-enrollment.html" TargetMode="External"/><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hyperlink" Target="http://www.ohcaprovider.com/Enrollment/Site/Home/createuser.asp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BDCB-9ED9-4CAC-91D5-84F6AF593C94}"/>
              </a:ext>
            </a:extLst>
          </p:cNvPr>
          <p:cNvSpPr>
            <a:spLocks noGrp="1"/>
          </p:cNvSpPr>
          <p:nvPr>
            <p:ph type="title"/>
          </p:nvPr>
        </p:nvSpPr>
        <p:spPr>
          <a:xfrm>
            <a:off x="581319" y="895547"/>
            <a:ext cx="6914662" cy="5646656"/>
          </a:xfrm>
        </p:spPr>
        <p:txBody>
          <a:bodyPr>
            <a:normAutofit/>
          </a:bodyPr>
          <a:lstStyle/>
          <a:p>
            <a:pPr>
              <a:lnSpc>
                <a:spcPct val="100000"/>
              </a:lnSpc>
            </a:pPr>
            <a:r>
              <a:rPr lang="en-US" sz="6000" dirty="0">
                <a:solidFill>
                  <a:schemeClr val="tx1"/>
                </a:solidFill>
              </a:rPr>
              <a:t>SoonerCare School-based IEP Provider contracts</a:t>
            </a:r>
            <a:br>
              <a:rPr lang="en-US" sz="6000" dirty="0">
                <a:solidFill>
                  <a:schemeClr val="tx1"/>
                </a:solidFill>
              </a:rPr>
            </a:br>
            <a:br>
              <a:rPr lang="en-US" sz="6000" dirty="0">
                <a:solidFill>
                  <a:schemeClr val="tx1"/>
                </a:solidFill>
              </a:rPr>
            </a:br>
            <a:r>
              <a:rPr lang="en-US" sz="2000" dirty="0">
                <a:solidFill>
                  <a:schemeClr val="tx1"/>
                </a:solidFill>
                <a:latin typeface="Montserrat" panose="00000500000000000000" pitchFamily="2" charset="0"/>
              </a:rPr>
              <a:t>April 2025</a:t>
            </a:r>
            <a:br>
              <a:rPr lang="en-US" sz="6000" dirty="0">
                <a:solidFill>
                  <a:schemeClr val="tx1"/>
                </a:solidFill>
              </a:rPr>
            </a:br>
            <a:endParaRPr lang="en-US" sz="2000" cap="none" dirty="0">
              <a:solidFill>
                <a:schemeClr val="tx1"/>
              </a:solidFill>
              <a:latin typeface="Montserrat Light" panose="00000400000000000000" pitchFamily="50" charset="0"/>
            </a:endParaRPr>
          </a:p>
        </p:txBody>
      </p:sp>
    </p:spTree>
    <p:extLst>
      <p:ext uri="{BB962C8B-B14F-4D97-AF65-F5344CB8AC3E}">
        <p14:creationId xmlns:p14="http://schemas.microsoft.com/office/powerpoint/2010/main" val="357150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5A0B-F2EC-4291-A536-DBDADB0D85AF}"/>
              </a:ext>
            </a:extLst>
          </p:cNvPr>
          <p:cNvSpPr>
            <a:spLocks noGrp="1"/>
          </p:cNvSpPr>
          <p:nvPr>
            <p:ph type="title"/>
          </p:nvPr>
        </p:nvSpPr>
        <p:spPr/>
        <p:txBody>
          <a:bodyPr/>
          <a:lstStyle/>
          <a:p>
            <a:r>
              <a:rPr lang="en-US" dirty="0">
                <a:solidFill>
                  <a:schemeClr val="tx1"/>
                </a:solidFill>
              </a:rPr>
              <a:t>provider type</a:t>
            </a:r>
          </a:p>
        </p:txBody>
      </p:sp>
      <p:pic>
        <p:nvPicPr>
          <p:cNvPr id="6" name="Content Placeholder 5">
            <a:extLst>
              <a:ext uri="{FF2B5EF4-FFF2-40B4-BE49-F238E27FC236}">
                <a16:creationId xmlns:a16="http://schemas.microsoft.com/office/drawing/2014/main" id="{DDD923F0-C7FF-4613-AC62-43AF4D9BF2F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3188" y="342900"/>
            <a:ext cx="6172200" cy="617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a:extLst>
              <a:ext uri="{FF2B5EF4-FFF2-40B4-BE49-F238E27FC236}">
                <a16:creationId xmlns:a16="http://schemas.microsoft.com/office/drawing/2014/main" id="{B0C33AB9-5355-499B-BE57-691B1BE48A9F}"/>
              </a:ext>
            </a:extLst>
          </p:cNvPr>
          <p:cNvSpPr>
            <a:spLocks noGrp="1"/>
          </p:cNvSpPr>
          <p:nvPr>
            <p:ph sz="half" idx="2"/>
          </p:nvPr>
        </p:nvSpPr>
        <p:spPr>
          <a:xfrm>
            <a:off x="836611" y="1855788"/>
            <a:ext cx="3829657" cy="4216400"/>
          </a:xfrm>
        </p:spPr>
        <p:txBody>
          <a:bodyPr/>
          <a:lstStyle/>
          <a:p>
            <a:pPr marL="0" indent="0">
              <a:buNone/>
            </a:pPr>
            <a:r>
              <a:rPr lang="en-US" dirty="0">
                <a:solidFill>
                  <a:schemeClr val="tx1"/>
                </a:solidFill>
              </a:rPr>
              <a:t>Providers will then choose the appropriate provider type.</a:t>
            </a:r>
          </a:p>
        </p:txBody>
      </p:sp>
      <p:sp>
        <p:nvSpPr>
          <p:cNvPr id="7" name="Arrow: Left 6">
            <a:extLst>
              <a:ext uri="{FF2B5EF4-FFF2-40B4-BE49-F238E27FC236}">
                <a16:creationId xmlns:a16="http://schemas.microsoft.com/office/drawing/2014/main" id="{497F4DC8-D48E-4D6B-AB58-6AA8E6D32DEE}"/>
              </a:ext>
            </a:extLst>
          </p:cNvPr>
          <p:cNvSpPr/>
          <p:nvPr/>
        </p:nvSpPr>
        <p:spPr>
          <a:xfrm rot="10800000">
            <a:off x="9404809" y="5975481"/>
            <a:ext cx="983530" cy="622169"/>
          </a:xfrm>
          <a:prstGeom prst="leftArrow">
            <a:avLst/>
          </a:prstGeom>
          <a:solidFill>
            <a:srgbClr val="D15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07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5A0B-F2EC-4291-A536-DBDADB0D85AF}"/>
              </a:ext>
            </a:extLst>
          </p:cNvPr>
          <p:cNvSpPr>
            <a:spLocks noGrp="1"/>
          </p:cNvSpPr>
          <p:nvPr>
            <p:ph type="title"/>
          </p:nvPr>
        </p:nvSpPr>
        <p:spPr/>
        <p:txBody>
          <a:bodyPr/>
          <a:lstStyle/>
          <a:p>
            <a:r>
              <a:rPr lang="en-US" dirty="0">
                <a:solidFill>
                  <a:schemeClr val="tx1"/>
                </a:solidFill>
              </a:rPr>
              <a:t>Program</a:t>
            </a:r>
          </a:p>
        </p:txBody>
      </p:sp>
      <p:sp>
        <p:nvSpPr>
          <p:cNvPr id="4" name="Content Placeholder 3">
            <a:extLst>
              <a:ext uri="{FF2B5EF4-FFF2-40B4-BE49-F238E27FC236}">
                <a16:creationId xmlns:a16="http://schemas.microsoft.com/office/drawing/2014/main" id="{B0C33AB9-5355-499B-BE57-691B1BE48A9F}"/>
              </a:ext>
            </a:extLst>
          </p:cNvPr>
          <p:cNvSpPr>
            <a:spLocks noGrp="1"/>
          </p:cNvSpPr>
          <p:nvPr>
            <p:ph sz="half" idx="2"/>
          </p:nvPr>
        </p:nvSpPr>
        <p:spPr>
          <a:xfrm>
            <a:off x="836611" y="1855788"/>
            <a:ext cx="3829657" cy="4216400"/>
          </a:xfrm>
        </p:spPr>
        <p:txBody>
          <a:bodyPr/>
          <a:lstStyle/>
          <a:p>
            <a:pPr marL="0" indent="0">
              <a:buNone/>
            </a:pPr>
            <a:r>
              <a:rPr lang="en-US" dirty="0">
                <a:solidFill>
                  <a:schemeClr val="tx1"/>
                </a:solidFill>
              </a:rPr>
              <a:t>The final step before beginning the enrollment process is to select the program in which to participate. </a:t>
            </a:r>
          </a:p>
        </p:txBody>
      </p:sp>
      <p:pic>
        <p:nvPicPr>
          <p:cNvPr id="15" name="Content Placeholder 14" descr="Graphical user interface, text, application&#10;&#10;Description automatically generated">
            <a:extLst>
              <a:ext uri="{FF2B5EF4-FFF2-40B4-BE49-F238E27FC236}">
                <a16:creationId xmlns:a16="http://schemas.microsoft.com/office/drawing/2014/main" id="{5AD11A90-89F9-41CD-B452-37048AEA912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3188" y="1855788"/>
            <a:ext cx="6172200" cy="2475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774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F63500E-A603-4FBF-8C69-4A2A3AA12A8B}"/>
              </a:ext>
            </a:extLst>
          </p:cNvPr>
          <p:cNvSpPr/>
          <p:nvPr/>
        </p:nvSpPr>
        <p:spPr>
          <a:xfrm>
            <a:off x="838200" y="2234153"/>
            <a:ext cx="10285429" cy="2762053"/>
          </a:xfrm>
          <a:prstGeom prst="roundRect">
            <a:avLst/>
          </a:prstGeom>
          <a:solidFill>
            <a:srgbClr val="66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210AEC-B24B-4FF5-B6AE-D0FE2F7BB10D}"/>
              </a:ext>
            </a:extLst>
          </p:cNvPr>
          <p:cNvSpPr>
            <a:spLocks noGrp="1"/>
          </p:cNvSpPr>
          <p:nvPr>
            <p:ph type="title"/>
          </p:nvPr>
        </p:nvSpPr>
        <p:spPr/>
        <p:txBody>
          <a:bodyPr/>
          <a:lstStyle/>
          <a:p>
            <a:r>
              <a:rPr lang="en-US" dirty="0">
                <a:solidFill>
                  <a:schemeClr val="tx1"/>
                </a:solidFill>
              </a:rPr>
              <a:t>provider enrollment</a:t>
            </a:r>
          </a:p>
        </p:txBody>
      </p:sp>
      <p:sp>
        <p:nvSpPr>
          <p:cNvPr id="3" name="Content Placeholder 2">
            <a:extLst>
              <a:ext uri="{FF2B5EF4-FFF2-40B4-BE49-F238E27FC236}">
                <a16:creationId xmlns:a16="http://schemas.microsoft.com/office/drawing/2014/main" id="{4D0EC287-9748-44EF-983F-338347E1C32D}"/>
              </a:ext>
            </a:extLst>
          </p:cNvPr>
          <p:cNvSpPr>
            <a:spLocks noGrp="1"/>
          </p:cNvSpPr>
          <p:nvPr>
            <p:ph idx="1"/>
          </p:nvPr>
        </p:nvSpPr>
        <p:spPr>
          <a:xfrm>
            <a:off x="838200" y="1690688"/>
            <a:ext cx="10285429" cy="4486275"/>
          </a:xfrm>
          <a:solidFill>
            <a:schemeClr val="bg1"/>
          </a:solidFill>
        </p:spPr>
        <p:txBody>
          <a:bodyPr/>
          <a:lstStyle/>
          <a:p>
            <a:pPr marL="0" indent="0">
              <a:buNone/>
            </a:pPr>
            <a:r>
              <a:rPr lang="en-US" sz="2400" dirty="0">
                <a:solidFill>
                  <a:schemeClr val="tx1"/>
                </a:solidFill>
              </a:rPr>
              <a:t>To complete the enrollment process, providers will:</a:t>
            </a:r>
          </a:p>
          <a:p>
            <a:pPr marL="0" indent="0">
              <a:buNone/>
            </a:pPr>
            <a:endParaRPr lang="en-US" sz="800" dirty="0">
              <a:solidFill>
                <a:schemeClr val="tx1"/>
              </a:solidFill>
            </a:endParaRPr>
          </a:p>
          <a:p>
            <a:pPr marL="457200" indent="-457200">
              <a:buFont typeface="+mj-lt"/>
              <a:buAutoNum type="arabicPeriod"/>
            </a:pPr>
            <a:r>
              <a:rPr lang="en-US" sz="2000" dirty="0">
                <a:solidFill>
                  <a:schemeClr val="tx1"/>
                </a:solidFill>
                <a:latin typeface="Montserrat" panose="00000500000000000000" pitchFamily="2" charset="0"/>
              </a:rPr>
              <a:t>Complete the enrollment forms that are prompted for the user.</a:t>
            </a:r>
          </a:p>
          <a:p>
            <a:pPr marL="457200" indent="-457200">
              <a:buFont typeface="+mj-lt"/>
              <a:buAutoNum type="arabicPeriod"/>
            </a:pPr>
            <a:r>
              <a:rPr lang="en-US" sz="2000" dirty="0">
                <a:solidFill>
                  <a:schemeClr val="tx1"/>
                </a:solidFill>
                <a:latin typeface="Montserrat" panose="00000500000000000000" pitchFamily="2" charset="0"/>
              </a:rPr>
              <a:t>Read the provider agreement, special provisions, and any applicable addendums that are prompted for the user.</a:t>
            </a:r>
          </a:p>
          <a:p>
            <a:pPr lvl="1"/>
            <a:r>
              <a:rPr lang="en-US" sz="1800" b="1" dirty="0">
                <a:solidFill>
                  <a:schemeClr val="tx1"/>
                </a:solidFill>
                <a:latin typeface="Montserrat" panose="00000500000000000000" pitchFamily="2" charset="0"/>
                <a:hlinkClick r:id="rId3">
                  <a:extLst>
                    <a:ext uri="{A12FA001-AC4F-418D-AE19-62706E023703}">
                      <ahyp:hlinkClr xmlns:ahyp="http://schemas.microsoft.com/office/drawing/2018/hyperlinkcolor" val="tx"/>
                    </a:ext>
                  </a:extLst>
                </a:hlinkClick>
              </a:rPr>
              <a:t>General Provider Agreement</a:t>
            </a:r>
            <a:r>
              <a:rPr lang="en-US" sz="1800" dirty="0">
                <a:solidFill>
                  <a:schemeClr val="tx1"/>
                </a:solidFill>
                <a:latin typeface="Montserrat" panose="00000500000000000000" pitchFamily="2" charset="0"/>
              </a:rPr>
              <a:t> contains the terms and conditions applicable to all providers.</a:t>
            </a:r>
          </a:p>
          <a:p>
            <a:pPr lvl="1"/>
            <a:r>
              <a:rPr lang="en-US" sz="1800" b="1" dirty="0">
                <a:solidFill>
                  <a:schemeClr val="tx1"/>
                </a:solidFill>
                <a:latin typeface="Montserrat" panose="00000500000000000000" pitchFamily="2" charset="0"/>
              </a:rPr>
              <a:t>Special Provisions</a:t>
            </a:r>
            <a:r>
              <a:rPr lang="en-US" sz="1800" dirty="0">
                <a:solidFill>
                  <a:schemeClr val="tx1"/>
                </a:solidFill>
                <a:latin typeface="Montserrat" panose="00000500000000000000" pitchFamily="2" charset="0"/>
              </a:rPr>
              <a:t> contains terms for a particular provider type and/or specialty.</a:t>
            </a:r>
          </a:p>
          <a:p>
            <a:pPr marL="457200" indent="-457200">
              <a:buFont typeface="+mj-lt"/>
              <a:buAutoNum type="arabicPeriod"/>
            </a:pPr>
            <a:r>
              <a:rPr lang="en-US" sz="2000" dirty="0">
                <a:solidFill>
                  <a:schemeClr val="tx1"/>
                </a:solidFill>
                <a:latin typeface="Montserrat" panose="00000500000000000000" pitchFamily="2" charset="0"/>
              </a:rPr>
              <a:t>Electronically sign the application and upload or fax copies of all requested documentation prompted for the user to OHCA.</a:t>
            </a:r>
          </a:p>
          <a:p>
            <a:pPr marL="0" indent="0">
              <a:buNone/>
            </a:pPr>
            <a:endParaRPr lang="en-US" sz="800" dirty="0">
              <a:solidFill>
                <a:schemeClr val="tx1"/>
              </a:solidFill>
            </a:endParaRPr>
          </a:p>
          <a:p>
            <a:pPr marL="228600" marR="0" lvl="0" indent="-228600" algn="l" defTabSz="914400" rtl="0" eaLnBrk="1" fontAlgn="auto" latinLnBrk="0" hangingPunct="1">
              <a:lnSpc>
                <a:spcPct val="90000"/>
              </a:lnSpc>
              <a:spcBef>
                <a:spcPts val="1000"/>
              </a:spcBef>
              <a:spcAft>
                <a:spcPts val="0"/>
              </a:spcAft>
              <a:buClrTx/>
              <a:buSzTx/>
              <a:buFont typeface="Montserrat Light" panose="00000400000000000000" pitchFamily="2" charset="0"/>
              <a:buChar char="*"/>
              <a:tabLst/>
              <a:defRPr/>
            </a:pPr>
            <a:r>
              <a:rPr kumimoji="0" lang="en-US" sz="1800" b="0" i="0" u="none" strike="noStrike" kern="1200" cap="none" spc="0" normalizeH="0" baseline="0" noProof="0" dirty="0">
                <a:ln>
                  <a:noFill/>
                </a:ln>
                <a:solidFill>
                  <a:schemeClr val="tx1"/>
                </a:solidFill>
                <a:effectLst/>
                <a:uLnTx/>
                <a:uFillTx/>
                <a:latin typeface="Montserrat Light" panose="00000400000000000000" pitchFamily="50" charset="0"/>
                <a:ea typeface="+mn-ea"/>
                <a:cs typeface="+mn-cs"/>
              </a:rPr>
              <a:t>Federal laws require some providers to have on-site screening visits. An OHCA provider enrollment contracts representative will conduct these visits for providers that are not already screened by another state or federal agency. </a:t>
            </a:r>
            <a:endParaRPr lang="en-US" sz="1800" dirty="0">
              <a:solidFill>
                <a:schemeClr val="tx1"/>
              </a:solidFill>
            </a:endParaRPr>
          </a:p>
        </p:txBody>
      </p:sp>
    </p:spTree>
    <p:extLst>
      <p:ext uri="{BB962C8B-B14F-4D97-AF65-F5344CB8AC3E}">
        <p14:creationId xmlns:p14="http://schemas.microsoft.com/office/powerpoint/2010/main" val="241304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D202-6CB4-5438-D821-290B8D993C40}"/>
              </a:ext>
            </a:extLst>
          </p:cNvPr>
          <p:cNvSpPr>
            <a:spLocks noGrp="1"/>
          </p:cNvSpPr>
          <p:nvPr>
            <p:ph type="title"/>
          </p:nvPr>
        </p:nvSpPr>
        <p:spPr/>
        <p:txBody>
          <a:bodyPr/>
          <a:lstStyle/>
          <a:p>
            <a:r>
              <a:rPr lang="en-US" dirty="0"/>
              <a:t>Provider Enrollment</a:t>
            </a:r>
          </a:p>
        </p:txBody>
      </p:sp>
      <p:sp>
        <p:nvSpPr>
          <p:cNvPr id="3" name="Text Placeholder 2">
            <a:extLst>
              <a:ext uri="{FF2B5EF4-FFF2-40B4-BE49-F238E27FC236}">
                <a16:creationId xmlns:a16="http://schemas.microsoft.com/office/drawing/2014/main" id="{90E26B02-4A07-4FEE-3861-5BFCAFF11F65}"/>
              </a:ext>
            </a:extLst>
          </p:cNvPr>
          <p:cNvSpPr>
            <a:spLocks noGrp="1"/>
          </p:cNvSpPr>
          <p:nvPr>
            <p:ph type="body" idx="1"/>
          </p:nvPr>
        </p:nvSpPr>
        <p:spPr>
          <a:xfrm>
            <a:off x="1203767" y="1875399"/>
            <a:ext cx="4649828" cy="45719"/>
          </a:xfrm>
        </p:spPr>
        <p:txBody>
          <a:bodyPr>
            <a:normAutofit fontScale="25000" lnSpcReduction="20000"/>
          </a:bodyPr>
          <a:lstStyle/>
          <a:p>
            <a:endParaRPr lang="en-US" dirty="0"/>
          </a:p>
        </p:txBody>
      </p:sp>
      <p:sp>
        <p:nvSpPr>
          <p:cNvPr id="5" name="Text Placeholder 4">
            <a:extLst>
              <a:ext uri="{FF2B5EF4-FFF2-40B4-BE49-F238E27FC236}">
                <a16:creationId xmlns:a16="http://schemas.microsoft.com/office/drawing/2014/main" id="{20B59B2E-561E-3B85-5F16-A87683E3BD1E}"/>
              </a:ext>
            </a:extLst>
          </p:cNvPr>
          <p:cNvSpPr>
            <a:spLocks noGrp="1"/>
          </p:cNvSpPr>
          <p:nvPr>
            <p:ph type="body" sz="quarter" idx="3"/>
          </p:nvPr>
        </p:nvSpPr>
        <p:spPr>
          <a:xfrm>
            <a:off x="6574420" y="2275835"/>
            <a:ext cx="4386805" cy="45719"/>
          </a:xfrm>
        </p:spPr>
        <p:txBody>
          <a:bodyPr>
            <a:normAutofit fontScale="25000" lnSpcReduction="20000"/>
          </a:bodyPr>
          <a:lstStyle/>
          <a:p>
            <a:endParaRPr lang="en-US" dirty="0"/>
          </a:p>
        </p:txBody>
      </p:sp>
      <p:pic>
        <p:nvPicPr>
          <p:cNvPr id="14" name="Content Placeholder 13">
            <a:extLst>
              <a:ext uri="{FF2B5EF4-FFF2-40B4-BE49-F238E27FC236}">
                <a16:creationId xmlns:a16="http://schemas.microsoft.com/office/drawing/2014/main" id="{81D6E28E-1CB5-F8D5-A41E-75B48BFB23B3}"/>
              </a:ext>
            </a:extLst>
          </p:cNvPr>
          <p:cNvPicPr>
            <a:picLocks noGrp="1" noChangeAspect="1"/>
          </p:cNvPicPr>
          <p:nvPr>
            <p:ph sz="quarter" idx="4"/>
          </p:nvPr>
        </p:nvPicPr>
        <p:blipFill>
          <a:blip r:embed="rId2"/>
          <a:stretch>
            <a:fillRect/>
          </a:stretch>
        </p:blipFill>
        <p:spPr>
          <a:xfrm>
            <a:off x="6490163" y="2090557"/>
            <a:ext cx="4865225" cy="3946183"/>
          </a:xfrm>
        </p:spPr>
      </p:pic>
      <p:pic>
        <p:nvPicPr>
          <p:cNvPr id="12" name="Content Placeholder 11">
            <a:extLst>
              <a:ext uri="{FF2B5EF4-FFF2-40B4-BE49-F238E27FC236}">
                <a16:creationId xmlns:a16="http://schemas.microsoft.com/office/drawing/2014/main" id="{E0A2C7C7-6348-BB38-F0DE-6DE6A2591B99}"/>
              </a:ext>
            </a:extLst>
          </p:cNvPr>
          <p:cNvPicPr>
            <a:picLocks noGrp="1" noChangeAspect="1"/>
          </p:cNvPicPr>
          <p:nvPr>
            <p:ph sz="half" idx="2"/>
          </p:nvPr>
        </p:nvPicPr>
        <p:blipFill>
          <a:blip r:embed="rId3"/>
          <a:stretch>
            <a:fillRect/>
          </a:stretch>
        </p:blipFill>
        <p:spPr>
          <a:xfrm>
            <a:off x="1094715" y="1805637"/>
            <a:ext cx="4758880" cy="4516025"/>
          </a:xfrm>
        </p:spPr>
      </p:pic>
    </p:spTree>
    <p:extLst>
      <p:ext uri="{BB962C8B-B14F-4D97-AF65-F5344CB8AC3E}">
        <p14:creationId xmlns:p14="http://schemas.microsoft.com/office/powerpoint/2010/main" val="4121562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AE6E40B-E44E-0895-E868-F23CC1A0C336}"/>
              </a:ext>
            </a:extLst>
          </p:cNvPr>
          <p:cNvSpPr>
            <a:spLocks noGrp="1"/>
          </p:cNvSpPr>
          <p:nvPr>
            <p:ph type="title"/>
          </p:nvPr>
        </p:nvSpPr>
        <p:spPr/>
        <p:txBody>
          <a:bodyPr/>
          <a:lstStyle/>
          <a:p>
            <a:r>
              <a:rPr lang="en-US" dirty="0"/>
              <a:t>Provider enrollment</a:t>
            </a:r>
          </a:p>
        </p:txBody>
      </p:sp>
      <p:pic>
        <p:nvPicPr>
          <p:cNvPr id="20" name="Content Placeholder 19">
            <a:extLst>
              <a:ext uri="{FF2B5EF4-FFF2-40B4-BE49-F238E27FC236}">
                <a16:creationId xmlns:a16="http://schemas.microsoft.com/office/drawing/2014/main" id="{810FAC35-9061-D648-D716-041DAA1C0CD9}"/>
              </a:ext>
            </a:extLst>
          </p:cNvPr>
          <p:cNvPicPr>
            <a:picLocks noGrp="1" noChangeAspect="1"/>
          </p:cNvPicPr>
          <p:nvPr>
            <p:ph idx="1"/>
          </p:nvPr>
        </p:nvPicPr>
        <p:blipFill>
          <a:blip r:embed="rId2"/>
          <a:stretch>
            <a:fillRect/>
          </a:stretch>
        </p:blipFill>
        <p:spPr>
          <a:xfrm>
            <a:off x="838200" y="1690688"/>
            <a:ext cx="6330696" cy="4405312"/>
          </a:xfrm>
        </p:spPr>
      </p:pic>
    </p:spTree>
    <p:extLst>
      <p:ext uri="{BB962C8B-B14F-4D97-AF65-F5344CB8AC3E}">
        <p14:creationId xmlns:p14="http://schemas.microsoft.com/office/powerpoint/2010/main" val="226941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8EAA60D-1E90-4FAE-AF29-885B82A79766}"/>
              </a:ext>
            </a:extLst>
          </p:cNvPr>
          <p:cNvSpPr/>
          <p:nvPr/>
        </p:nvSpPr>
        <p:spPr>
          <a:xfrm>
            <a:off x="838200" y="2828041"/>
            <a:ext cx="10515600" cy="2997723"/>
          </a:xfrm>
          <a:prstGeom prst="roundRect">
            <a:avLst/>
          </a:prstGeom>
          <a:solidFill>
            <a:srgbClr val="1C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A2CA30-C731-487C-87CE-F915F74E858A}"/>
              </a:ext>
            </a:extLst>
          </p:cNvPr>
          <p:cNvSpPr>
            <a:spLocks noGrp="1"/>
          </p:cNvSpPr>
          <p:nvPr>
            <p:ph type="title"/>
          </p:nvPr>
        </p:nvSpPr>
        <p:spPr/>
        <p:txBody>
          <a:bodyPr/>
          <a:lstStyle/>
          <a:p>
            <a:r>
              <a:rPr lang="en-US" dirty="0">
                <a:solidFill>
                  <a:schemeClr val="tx1"/>
                </a:solidFill>
              </a:rPr>
              <a:t>appendix a </a:t>
            </a:r>
          </a:p>
        </p:txBody>
      </p:sp>
      <p:sp>
        <p:nvSpPr>
          <p:cNvPr id="3" name="Content Placeholder 2">
            <a:extLst>
              <a:ext uri="{FF2B5EF4-FFF2-40B4-BE49-F238E27FC236}">
                <a16:creationId xmlns:a16="http://schemas.microsoft.com/office/drawing/2014/main" id="{100DC61A-9AC2-44FE-B60A-1EB06184FE1F}"/>
              </a:ext>
            </a:extLst>
          </p:cNvPr>
          <p:cNvSpPr>
            <a:spLocks noGrp="1"/>
          </p:cNvSpPr>
          <p:nvPr>
            <p:ph idx="1"/>
          </p:nvPr>
        </p:nvSpPr>
        <p:spPr>
          <a:xfrm>
            <a:off x="838200" y="1690688"/>
            <a:ext cx="10515600" cy="4486275"/>
          </a:xfrm>
          <a:solidFill>
            <a:schemeClr val="bg1"/>
          </a:solidFill>
        </p:spPr>
        <p:txBody>
          <a:bodyPr/>
          <a:lstStyle/>
          <a:p>
            <a:pPr marL="0" indent="0">
              <a:buNone/>
            </a:pPr>
            <a:r>
              <a:rPr lang="en-US" sz="2400" dirty="0">
                <a:solidFill>
                  <a:schemeClr val="tx1"/>
                </a:solidFill>
              </a:rPr>
              <a:t>Specific business provider types are required to obtain a signature from each provider who appoints the business as the agent for receipt of payment for Medicaid-compensable health-care services. </a:t>
            </a:r>
          </a:p>
          <a:p>
            <a:pPr marL="0" indent="0">
              <a:buNone/>
            </a:pPr>
            <a:endParaRPr lang="en-US" sz="800" dirty="0">
              <a:solidFill>
                <a:schemeClr val="tx1"/>
              </a:solidFill>
            </a:endParaRPr>
          </a:p>
          <a:p>
            <a:pPr marL="0" indent="0">
              <a:buNone/>
            </a:pPr>
            <a:r>
              <a:rPr lang="en-US" sz="2400" dirty="0">
                <a:solidFill>
                  <a:schemeClr val="tx1"/>
                </a:solidFill>
                <a:latin typeface="Montserrat" panose="00000500000000000000" pitchFamily="2" charset="0"/>
              </a:rPr>
              <a:t>The </a:t>
            </a:r>
            <a:r>
              <a:rPr lang="en-US" sz="2400" dirty="0">
                <a:solidFill>
                  <a:srgbClr val="002060"/>
                </a:solidFill>
                <a:latin typeface="Montserrat" panose="00000500000000000000" pitchFamily="2" charset="0"/>
                <a:hlinkClick r:id="rId2">
                  <a:extLst>
                    <a:ext uri="{A12FA001-AC4F-418D-AE19-62706E023703}">
                      <ahyp:hlinkClr xmlns:ahyp="http://schemas.microsoft.com/office/drawing/2018/hyperlinkcolor" val="tx"/>
                    </a:ext>
                  </a:extLst>
                </a:hlinkClick>
              </a:rPr>
              <a:t>Appendix A</a:t>
            </a:r>
            <a:r>
              <a:rPr lang="en-US" sz="2400" dirty="0">
                <a:solidFill>
                  <a:schemeClr val="tx1"/>
                </a:solidFill>
                <a:latin typeface="Montserrat" panose="00000500000000000000" pitchFamily="2" charset="0"/>
              </a:rPr>
              <a:t> is required for the following business provider contracts:</a:t>
            </a:r>
          </a:p>
          <a:p>
            <a:endParaRPr lang="en-US" sz="1800" dirty="0">
              <a:solidFill>
                <a:schemeClr val="tx1"/>
              </a:solidFill>
            </a:endParaRPr>
          </a:p>
        </p:txBody>
      </p:sp>
      <p:graphicFrame>
        <p:nvGraphicFramePr>
          <p:cNvPr id="5" name="Table 5">
            <a:extLst>
              <a:ext uri="{FF2B5EF4-FFF2-40B4-BE49-F238E27FC236}">
                <a16:creationId xmlns:a16="http://schemas.microsoft.com/office/drawing/2014/main" id="{A4A44C18-D0C2-4715-BBB2-F366E2CD2153}"/>
              </a:ext>
            </a:extLst>
          </p:cNvPr>
          <p:cNvGraphicFramePr>
            <a:graphicFrameLocks noGrp="1"/>
          </p:cNvGraphicFramePr>
          <p:nvPr>
            <p:extLst>
              <p:ext uri="{D42A27DB-BD31-4B8C-83A1-F6EECF244321}">
                <p14:modId xmlns:p14="http://schemas.microsoft.com/office/powerpoint/2010/main" val="1799869841"/>
              </p:ext>
            </p:extLst>
          </p:nvPr>
        </p:nvGraphicFramePr>
        <p:xfrm>
          <a:off x="838200" y="3796303"/>
          <a:ext cx="10515600" cy="1836949"/>
        </p:xfrm>
        <a:graphic>
          <a:graphicData uri="http://schemas.openxmlformats.org/drawingml/2006/table">
            <a:tbl>
              <a:tblPr bandRow="1">
                <a:tableStyleId>{5C22544A-7EE6-4342-B048-85BDC9FD1C3A}</a:tableStyleId>
              </a:tblPr>
              <a:tblGrid>
                <a:gridCol w="5257800">
                  <a:extLst>
                    <a:ext uri="{9D8B030D-6E8A-4147-A177-3AD203B41FA5}">
                      <a16:colId xmlns:a16="http://schemas.microsoft.com/office/drawing/2014/main" val="269762319"/>
                    </a:ext>
                  </a:extLst>
                </a:gridCol>
                <a:gridCol w="5257800">
                  <a:extLst>
                    <a:ext uri="{9D8B030D-6E8A-4147-A177-3AD203B41FA5}">
                      <a16:colId xmlns:a16="http://schemas.microsoft.com/office/drawing/2014/main" val="3161384599"/>
                    </a:ext>
                  </a:extLst>
                </a:gridCol>
              </a:tblGrid>
              <a:tr h="426906">
                <a:tc>
                  <a:txBody>
                    <a:bodyPr/>
                    <a:lstStyle/>
                    <a:p>
                      <a:pPr marL="342900" indent="-342900">
                        <a:buFont typeface="Arial" panose="020B0604020202020204" pitchFamily="34" charset="0"/>
                        <a:buChar char="•"/>
                      </a:pPr>
                      <a:r>
                        <a:rPr lang="en-US" sz="2000" dirty="0">
                          <a:solidFill>
                            <a:schemeClr val="tx1"/>
                          </a:solidFill>
                          <a:latin typeface="Montserrat" panose="00000500000000000000" pitchFamily="2" charset="0"/>
                        </a:rPr>
                        <a:t>Groups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ontserrat" panose="00000500000000000000" pitchFamily="2" charset="0"/>
                          <a:ea typeface="+mn-ea"/>
                          <a:cs typeface="+mn-cs"/>
                        </a:rPr>
                        <a:t>Outpatient Behavioral Health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0125658"/>
                  </a:ext>
                </a:extLst>
              </a:tr>
              <a:tr h="404203">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ontserrat" panose="00000500000000000000" pitchFamily="2" charset="0"/>
                          <a:ea typeface="+mn-ea"/>
                          <a:cs typeface="+mn-cs"/>
                        </a:rPr>
                        <a:t>Public Health Agencies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ontserrat" panose="00000500000000000000" pitchFamily="2" charset="0"/>
                          <a:ea typeface="+mn-ea"/>
                          <a:cs typeface="+mn-cs"/>
                        </a:rPr>
                        <a:t>Substance Use Disorder Agencies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5631052"/>
                  </a:ext>
                </a:extLst>
              </a:tr>
              <a:tr h="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ontserrat" panose="00000500000000000000" pitchFamily="2" charset="0"/>
                          <a:ea typeface="+mn-ea"/>
                          <a:cs typeface="+mn-cs"/>
                        </a:rPr>
                        <a:t>Rural Health Clinics (RHCs)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highlight>
                            <a:srgbClr val="FFFF00"/>
                          </a:highlight>
                          <a:uLnTx/>
                          <a:uFillTx/>
                          <a:latin typeface="Montserrat" panose="00000500000000000000" pitchFamily="2" charset="0"/>
                          <a:ea typeface="+mn-ea"/>
                          <a:cs typeface="+mn-cs"/>
                        </a:rPr>
                        <a:t>School-Based EPSDT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2889574"/>
                  </a:ext>
                </a:extLst>
              </a:tr>
              <a:tr h="474875">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ontserrat" panose="00000500000000000000" pitchFamily="2" charset="0"/>
                          <a:ea typeface="+mn-ea"/>
                          <a:cs typeface="+mn-cs"/>
                        </a:rPr>
                        <a:t>Federal Qualified Health Centers (FQHCs)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1723615"/>
                  </a:ext>
                </a:extLst>
              </a:tr>
            </a:tbl>
          </a:graphicData>
        </a:graphic>
      </p:graphicFrame>
    </p:spTree>
    <p:extLst>
      <p:ext uri="{BB962C8B-B14F-4D97-AF65-F5344CB8AC3E}">
        <p14:creationId xmlns:p14="http://schemas.microsoft.com/office/powerpoint/2010/main" val="221914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0BB0-BB9F-440F-B42D-F1478A25EB4A}"/>
              </a:ext>
            </a:extLst>
          </p:cNvPr>
          <p:cNvSpPr>
            <a:spLocks noGrp="1"/>
          </p:cNvSpPr>
          <p:nvPr>
            <p:ph type="title"/>
          </p:nvPr>
        </p:nvSpPr>
        <p:spPr/>
        <p:txBody>
          <a:bodyPr/>
          <a:lstStyle/>
          <a:p>
            <a:r>
              <a:rPr lang="en-US" dirty="0">
                <a:solidFill>
                  <a:schemeClr val="tx1"/>
                </a:solidFill>
              </a:rPr>
              <a:t>application submission</a:t>
            </a:r>
          </a:p>
        </p:txBody>
      </p:sp>
      <p:sp>
        <p:nvSpPr>
          <p:cNvPr id="3" name="Content Placeholder 2">
            <a:extLst>
              <a:ext uri="{FF2B5EF4-FFF2-40B4-BE49-F238E27FC236}">
                <a16:creationId xmlns:a16="http://schemas.microsoft.com/office/drawing/2014/main" id="{133A4E5D-5346-4533-8BDF-43063349A233}"/>
              </a:ext>
            </a:extLst>
          </p:cNvPr>
          <p:cNvSpPr>
            <a:spLocks noGrp="1"/>
          </p:cNvSpPr>
          <p:nvPr>
            <p:ph idx="1"/>
          </p:nvPr>
        </p:nvSpPr>
        <p:spPr>
          <a:xfrm>
            <a:off x="838200" y="1690688"/>
            <a:ext cx="10515600" cy="4486275"/>
          </a:xfrm>
        </p:spPr>
        <p:txBody>
          <a:bodyPr>
            <a:normAutofit/>
          </a:bodyPr>
          <a:lstStyle/>
          <a:p>
            <a:pPr marL="0" indent="0">
              <a:buNone/>
            </a:pPr>
            <a:r>
              <a:rPr lang="en-US" sz="2400" dirty="0">
                <a:solidFill>
                  <a:schemeClr val="tx1"/>
                </a:solidFill>
              </a:rPr>
              <a:t>New provider contracts are processed by provider enrollment within four to six weeks of submission. </a:t>
            </a:r>
            <a:endParaRPr lang="en-US" sz="800" dirty="0">
              <a:solidFill>
                <a:schemeClr val="tx1"/>
              </a:solidFill>
            </a:endParaRPr>
          </a:p>
          <a:p>
            <a:pPr marL="0" indent="0">
              <a:buNone/>
            </a:pPr>
            <a:r>
              <a:rPr kumimoji="0" lang="en-US" sz="2400" b="0" i="0" u="none" strike="noStrike" kern="1200" cap="none" spc="0" normalizeH="0" baseline="0" noProof="0" dirty="0">
                <a:ln>
                  <a:noFill/>
                </a:ln>
                <a:solidFill>
                  <a:schemeClr val="tx1"/>
                </a:solidFill>
                <a:effectLst/>
                <a:uLnTx/>
                <a:uFillTx/>
                <a:latin typeface="Montserrat Light" panose="00000400000000000000" pitchFamily="50" charset="0"/>
                <a:ea typeface="+mn-ea"/>
                <a:cs typeface="+mn-cs"/>
              </a:rPr>
              <a:t>OHCA will acknowledge receipt of the application with an application tracking number (ATN). The ATN or SSN/FEIN may be used to check the status of the application</a:t>
            </a:r>
            <a:r>
              <a:rPr kumimoji="0" lang="en-US" sz="2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r>
              <a:rPr kumimoji="0" lang="en-US" sz="2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hlinkClick r:id="rId3"/>
              </a:rPr>
              <a:t>here</a:t>
            </a:r>
            <a:r>
              <a:rPr kumimoji="0" lang="en-US" sz="2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See </a:t>
            </a:r>
            <a:r>
              <a:rPr kumimoji="0" lang="en-US" sz="2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hlinkClick r:id="rId4"/>
              </a:rPr>
              <a:t>Global Message 8/4/20</a:t>
            </a:r>
            <a:r>
              <a:rPr kumimoji="0" lang="en-US" sz="2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a:t>
            </a:r>
            <a:endParaRPr lang="en-US" sz="2400" dirty="0">
              <a:solidFill>
                <a:schemeClr val="tx1"/>
              </a:solidFill>
            </a:endParaRPr>
          </a:p>
          <a:p>
            <a:pPr marL="0" indent="0">
              <a:buNone/>
            </a:pPr>
            <a:endParaRPr lang="en-US" sz="800" dirty="0">
              <a:solidFill>
                <a:schemeClr val="tx1"/>
              </a:solidFill>
            </a:endParaRPr>
          </a:p>
          <a:p>
            <a:pPr marL="914400" lvl="2" indent="0">
              <a:buNone/>
            </a:pPr>
            <a:r>
              <a:rPr lang="en-US" sz="2200" b="1" dirty="0">
                <a:solidFill>
                  <a:schemeClr val="tx1"/>
                </a:solidFill>
              </a:rPr>
              <a:t>If the application is returned for corrections</a:t>
            </a:r>
            <a:r>
              <a:rPr lang="en-US" sz="2200" dirty="0">
                <a:solidFill>
                  <a:schemeClr val="tx1"/>
                </a:solidFill>
              </a:rPr>
              <a:t>, email notifications will be sent to the enrollment contact submitted on the application.</a:t>
            </a:r>
          </a:p>
          <a:p>
            <a:pPr lvl="2"/>
            <a:r>
              <a:rPr lang="en-US" dirty="0">
                <a:solidFill>
                  <a:schemeClr val="tx1"/>
                </a:solidFill>
              </a:rPr>
              <a:t>Initial email: the first notification that corrections are needed.</a:t>
            </a:r>
          </a:p>
          <a:p>
            <a:pPr lvl="2"/>
            <a:r>
              <a:rPr lang="en-US" dirty="0">
                <a:solidFill>
                  <a:schemeClr val="tx1"/>
                </a:solidFill>
              </a:rPr>
              <a:t>Second email: sent 15 days after the initial email as a reminder.</a:t>
            </a:r>
          </a:p>
          <a:p>
            <a:pPr lvl="2"/>
            <a:r>
              <a:rPr lang="en-US" dirty="0">
                <a:solidFill>
                  <a:schemeClr val="tx1"/>
                </a:solidFill>
              </a:rPr>
              <a:t>Expiration email: sent 30 days after the initial email as notification the contract is expired, and a new application is required.</a:t>
            </a:r>
          </a:p>
        </p:txBody>
      </p:sp>
      <p:pic>
        <p:nvPicPr>
          <p:cNvPr id="11" name="Graphic 10" descr="Exclamation mark with solid fill">
            <a:extLst>
              <a:ext uri="{FF2B5EF4-FFF2-40B4-BE49-F238E27FC236}">
                <a16:creationId xmlns:a16="http://schemas.microsoft.com/office/drawing/2014/main" id="{3CF76457-7528-43B8-94CC-7F4AE17A24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532" y="4211278"/>
            <a:ext cx="1408521" cy="1408521"/>
          </a:xfrm>
          <a:prstGeom prst="rect">
            <a:avLst/>
          </a:prstGeom>
        </p:spPr>
      </p:pic>
    </p:spTree>
    <p:extLst>
      <p:ext uri="{BB962C8B-B14F-4D97-AF65-F5344CB8AC3E}">
        <p14:creationId xmlns:p14="http://schemas.microsoft.com/office/powerpoint/2010/main" val="39974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8668-DA89-4B25-8C5C-F742E5AC80F1}"/>
              </a:ext>
            </a:extLst>
          </p:cNvPr>
          <p:cNvSpPr>
            <a:spLocks noGrp="1"/>
          </p:cNvSpPr>
          <p:nvPr>
            <p:ph type="title"/>
          </p:nvPr>
        </p:nvSpPr>
        <p:spPr/>
        <p:txBody>
          <a:bodyPr/>
          <a:lstStyle/>
          <a:p>
            <a:r>
              <a:rPr lang="en-US" dirty="0">
                <a:solidFill>
                  <a:schemeClr val="tx1"/>
                </a:solidFill>
              </a:rPr>
              <a:t>application approval</a:t>
            </a:r>
          </a:p>
        </p:txBody>
      </p:sp>
      <p:pic>
        <p:nvPicPr>
          <p:cNvPr id="9" name="Content Placeholder 8" descr="Text, letter&#10;&#10;Description automatically generated">
            <a:extLst>
              <a:ext uri="{FF2B5EF4-FFF2-40B4-BE49-F238E27FC236}">
                <a16:creationId xmlns:a16="http://schemas.microsoft.com/office/drawing/2014/main" id="{89BFEEAC-1B9A-4BF2-A68E-2522191F68E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83189" y="1055594"/>
            <a:ext cx="6172200" cy="5345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6">
            <a:extLst>
              <a:ext uri="{FF2B5EF4-FFF2-40B4-BE49-F238E27FC236}">
                <a16:creationId xmlns:a16="http://schemas.microsoft.com/office/drawing/2014/main" id="{F48925A9-E1D1-4BD5-BA70-12656DBDBBBE}"/>
              </a:ext>
            </a:extLst>
          </p:cNvPr>
          <p:cNvSpPr>
            <a:spLocks noGrp="1"/>
          </p:cNvSpPr>
          <p:nvPr>
            <p:ph sz="half" idx="2"/>
          </p:nvPr>
        </p:nvSpPr>
        <p:spPr>
          <a:xfrm>
            <a:off x="836611" y="1855788"/>
            <a:ext cx="4346577" cy="4545012"/>
          </a:xfrm>
        </p:spPr>
        <p:txBody>
          <a:bodyPr/>
          <a:lstStyle/>
          <a:p>
            <a:pPr marL="0" indent="0">
              <a:buNone/>
            </a:pPr>
            <a:r>
              <a:rPr lang="en-US" sz="2000" dirty="0">
                <a:solidFill>
                  <a:schemeClr val="tx1"/>
                </a:solidFill>
              </a:rPr>
              <a:t>Upon application approval, official contacts will receive:</a:t>
            </a:r>
          </a:p>
          <a:p>
            <a:r>
              <a:rPr lang="en-US" sz="2000" b="1" dirty="0">
                <a:solidFill>
                  <a:schemeClr val="tx1"/>
                </a:solidFill>
              </a:rPr>
              <a:t>Welcome Letter </a:t>
            </a:r>
            <a:r>
              <a:rPr lang="en-US" sz="2000" dirty="0">
                <a:solidFill>
                  <a:schemeClr val="tx1"/>
                </a:solidFill>
              </a:rPr>
              <a:t>containing important contract information.</a:t>
            </a:r>
          </a:p>
          <a:p>
            <a:pPr lvl="1">
              <a:buFont typeface="Montserrat Light" panose="00000400000000000000" pitchFamily="2" charset="0"/>
              <a:buChar char="-"/>
            </a:pPr>
            <a:r>
              <a:rPr lang="en-US" sz="1600" dirty="0">
                <a:solidFill>
                  <a:schemeClr val="tx1"/>
                </a:solidFill>
              </a:rPr>
              <a:t>Provider ID</a:t>
            </a:r>
          </a:p>
          <a:p>
            <a:pPr lvl="1">
              <a:buFont typeface="Montserrat Light" panose="00000400000000000000" pitchFamily="2" charset="0"/>
              <a:buChar char="-"/>
            </a:pPr>
            <a:r>
              <a:rPr lang="en-US" sz="1600" dirty="0">
                <a:solidFill>
                  <a:schemeClr val="tx1"/>
                </a:solidFill>
              </a:rPr>
              <a:t>Primary Taxonomy Code</a:t>
            </a:r>
          </a:p>
          <a:p>
            <a:pPr lvl="1">
              <a:buFont typeface="Montserrat Light" panose="00000400000000000000" pitchFamily="2" charset="0"/>
              <a:buChar char="-"/>
            </a:pPr>
            <a:r>
              <a:rPr lang="en-US" sz="1600" dirty="0">
                <a:solidFill>
                  <a:schemeClr val="tx1"/>
                </a:solidFill>
              </a:rPr>
              <a:t>Zip +4</a:t>
            </a:r>
          </a:p>
          <a:p>
            <a:pPr lvl="1">
              <a:buFont typeface="Montserrat Light" panose="00000400000000000000" pitchFamily="2" charset="0"/>
              <a:buChar char="-"/>
            </a:pPr>
            <a:r>
              <a:rPr lang="en-US" sz="1600" dirty="0">
                <a:solidFill>
                  <a:schemeClr val="tx1"/>
                </a:solidFill>
              </a:rPr>
              <a:t>CN1 (if applicable)</a:t>
            </a:r>
          </a:p>
          <a:p>
            <a:pPr lvl="1">
              <a:buFont typeface="Montserrat Light" panose="00000400000000000000" pitchFamily="2" charset="0"/>
              <a:buChar char="-"/>
            </a:pPr>
            <a:r>
              <a:rPr lang="en-US" sz="1600" dirty="0">
                <a:solidFill>
                  <a:schemeClr val="tx1"/>
                </a:solidFill>
              </a:rPr>
              <a:t>Program</a:t>
            </a:r>
          </a:p>
          <a:p>
            <a:pPr lvl="1">
              <a:buFont typeface="Montserrat Light" panose="00000400000000000000" pitchFamily="2" charset="0"/>
              <a:buChar char="-"/>
            </a:pPr>
            <a:r>
              <a:rPr lang="en-US" sz="1600" dirty="0">
                <a:solidFill>
                  <a:schemeClr val="tx1"/>
                </a:solidFill>
              </a:rPr>
              <a:t>Effective Date</a:t>
            </a:r>
          </a:p>
          <a:p>
            <a:pPr lvl="1">
              <a:buFont typeface="Montserrat Light" panose="00000400000000000000" pitchFamily="2" charset="0"/>
              <a:buChar char="-"/>
            </a:pPr>
            <a:r>
              <a:rPr lang="en-US" sz="1600" dirty="0">
                <a:solidFill>
                  <a:schemeClr val="tx1"/>
                </a:solidFill>
              </a:rPr>
              <a:t>Expiration Date</a:t>
            </a:r>
          </a:p>
          <a:p>
            <a:r>
              <a:rPr lang="en-US" sz="2000" b="1" dirty="0">
                <a:solidFill>
                  <a:schemeClr val="tx1"/>
                </a:solidFill>
              </a:rPr>
              <a:t>PIN Letter </a:t>
            </a:r>
            <a:r>
              <a:rPr lang="en-US" sz="2000" dirty="0">
                <a:solidFill>
                  <a:schemeClr val="tx1"/>
                </a:solidFill>
              </a:rPr>
              <a:t>containing secure provider portal login instructions.</a:t>
            </a:r>
          </a:p>
          <a:p>
            <a:endParaRPr lang="en-US" dirty="0"/>
          </a:p>
        </p:txBody>
      </p:sp>
      <p:pic>
        <p:nvPicPr>
          <p:cNvPr id="13" name="Picture 12" descr="Text, letter&#10;&#10;Description automatically generated">
            <a:extLst>
              <a:ext uri="{FF2B5EF4-FFF2-40B4-BE49-F238E27FC236}">
                <a16:creationId xmlns:a16="http://schemas.microsoft.com/office/drawing/2014/main" id="{97093D30-88DC-45EA-85A7-D517256BA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178" y="2449745"/>
            <a:ext cx="3090045" cy="2556903"/>
          </a:xfrm>
          <a:prstGeom prst="rect">
            <a:avLst/>
          </a:prstGeom>
          <a:ln w="38100" cap="sq">
            <a:solidFill>
              <a:srgbClr val="787878"/>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010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2D13-0B4E-4CD0-BEEF-CD90DBFC39AD}"/>
              </a:ext>
            </a:extLst>
          </p:cNvPr>
          <p:cNvSpPr>
            <a:spLocks noGrp="1"/>
          </p:cNvSpPr>
          <p:nvPr>
            <p:ph type="title"/>
          </p:nvPr>
        </p:nvSpPr>
        <p:spPr/>
        <p:txBody>
          <a:bodyPr/>
          <a:lstStyle/>
          <a:p>
            <a:r>
              <a:rPr lang="en-US" dirty="0"/>
              <a:t>provider contract renewal</a:t>
            </a:r>
          </a:p>
        </p:txBody>
      </p:sp>
    </p:spTree>
    <p:extLst>
      <p:ext uri="{BB962C8B-B14F-4D97-AF65-F5344CB8AC3E}">
        <p14:creationId xmlns:p14="http://schemas.microsoft.com/office/powerpoint/2010/main" val="898416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52D9-12D5-4DDE-A0E0-AEC1F1D96981}"/>
              </a:ext>
            </a:extLst>
          </p:cNvPr>
          <p:cNvSpPr>
            <a:spLocks noGrp="1"/>
          </p:cNvSpPr>
          <p:nvPr>
            <p:ph type="title"/>
          </p:nvPr>
        </p:nvSpPr>
        <p:spPr/>
        <p:txBody>
          <a:bodyPr/>
          <a:lstStyle/>
          <a:p>
            <a:r>
              <a:rPr lang="en-US" dirty="0">
                <a:solidFill>
                  <a:schemeClr val="tx1"/>
                </a:solidFill>
              </a:rPr>
              <a:t>contract expiration</a:t>
            </a:r>
          </a:p>
        </p:txBody>
      </p:sp>
      <p:sp>
        <p:nvSpPr>
          <p:cNvPr id="3" name="Content Placeholder 2">
            <a:extLst>
              <a:ext uri="{FF2B5EF4-FFF2-40B4-BE49-F238E27FC236}">
                <a16:creationId xmlns:a16="http://schemas.microsoft.com/office/drawing/2014/main" id="{B85BDB61-3245-4E06-87BC-A71EE5F1BB53}"/>
              </a:ext>
            </a:extLst>
          </p:cNvPr>
          <p:cNvSpPr>
            <a:spLocks noGrp="1"/>
          </p:cNvSpPr>
          <p:nvPr>
            <p:ph idx="1"/>
          </p:nvPr>
        </p:nvSpPr>
        <p:spPr>
          <a:xfrm>
            <a:off x="838200" y="1690688"/>
            <a:ext cx="10515600" cy="4486275"/>
          </a:xfrm>
        </p:spPr>
        <p:txBody>
          <a:bodyPr>
            <a:normAutofit fontScale="92500" lnSpcReduction="10000"/>
          </a:bodyPr>
          <a:lstStyle/>
          <a:p>
            <a:pPr marL="1828800" lvl="4" indent="0">
              <a:buNone/>
            </a:pPr>
            <a:r>
              <a:rPr lang="en-US" sz="2800" dirty="0">
                <a:solidFill>
                  <a:schemeClr val="tx1"/>
                </a:solidFill>
              </a:rPr>
              <a:t>SoonerCare provider contracts are valid for four years with few exceptions:</a:t>
            </a:r>
          </a:p>
          <a:p>
            <a:pPr lvl="4"/>
            <a:r>
              <a:rPr lang="en-US" sz="2400" dirty="0">
                <a:solidFill>
                  <a:schemeClr val="tx1"/>
                </a:solidFill>
              </a:rPr>
              <a:t>Nursing homes – three years</a:t>
            </a:r>
          </a:p>
          <a:p>
            <a:pPr lvl="4"/>
            <a:r>
              <a:rPr lang="en-US" sz="2400" dirty="0">
                <a:solidFill>
                  <a:schemeClr val="tx1"/>
                </a:solidFill>
              </a:rPr>
              <a:t>ICF/IID – two years</a:t>
            </a:r>
          </a:p>
          <a:p>
            <a:pPr lvl="4"/>
            <a:r>
              <a:rPr lang="en-US" sz="2400" dirty="0">
                <a:solidFill>
                  <a:schemeClr val="tx1"/>
                </a:solidFill>
              </a:rPr>
              <a:t>Behavioral Health Practitioner Under Supervision – one year</a:t>
            </a:r>
          </a:p>
          <a:p>
            <a:pPr marL="0" indent="0">
              <a:buNone/>
            </a:pPr>
            <a:endParaRPr lang="en-US" sz="800" dirty="0">
              <a:solidFill>
                <a:schemeClr val="tx1"/>
              </a:solidFill>
            </a:endParaRPr>
          </a:p>
          <a:p>
            <a:pPr marL="0" indent="0">
              <a:buNone/>
            </a:pPr>
            <a:r>
              <a:rPr lang="en-US" dirty="0">
                <a:solidFill>
                  <a:schemeClr val="tx1"/>
                </a:solidFill>
              </a:rPr>
              <a:t>Contracts expire according to provider type, for example:</a:t>
            </a:r>
          </a:p>
          <a:p>
            <a:r>
              <a:rPr lang="en-US" sz="2400" dirty="0">
                <a:solidFill>
                  <a:schemeClr val="tx1"/>
                </a:solidFill>
              </a:rPr>
              <a:t>School-based EPSDT group and SB paraprofessionals individual expires June 30, 2025</a:t>
            </a:r>
          </a:p>
          <a:p>
            <a:r>
              <a:rPr lang="en-US" sz="2400" dirty="0">
                <a:solidFill>
                  <a:schemeClr val="tx1"/>
                </a:solidFill>
              </a:rPr>
              <a:t>OT/PT/ST individual contract expires March 31, 2026</a:t>
            </a:r>
          </a:p>
          <a:p>
            <a:r>
              <a:rPr lang="en-US" sz="2400" dirty="0">
                <a:solidFill>
                  <a:schemeClr val="tx1"/>
                </a:solidFill>
              </a:rPr>
              <a:t>OT/PT/ST assistant and SLP fellows individual contract expires January 31, 2029</a:t>
            </a:r>
          </a:p>
        </p:txBody>
      </p:sp>
      <p:pic>
        <p:nvPicPr>
          <p:cNvPr id="5" name="Graphic 4" descr="Contract outline">
            <a:extLst>
              <a:ext uri="{FF2B5EF4-FFF2-40B4-BE49-F238E27FC236}">
                <a16:creationId xmlns:a16="http://schemas.microsoft.com/office/drawing/2014/main" id="{ED13D8FD-2BA8-45C7-8CBC-787CFC772F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530" y="1690688"/>
            <a:ext cx="2194875" cy="2194875"/>
          </a:xfrm>
          <a:prstGeom prst="rect">
            <a:avLst/>
          </a:prstGeom>
        </p:spPr>
      </p:pic>
    </p:spTree>
    <p:extLst>
      <p:ext uri="{BB962C8B-B14F-4D97-AF65-F5344CB8AC3E}">
        <p14:creationId xmlns:p14="http://schemas.microsoft.com/office/powerpoint/2010/main" val="126956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5AAE-9E4B-498E-B2F8-C5FF7D322AA9}"/>
              </a:ext>
            </a:extLst>
          </p:cNvPr>
          <p:cNvSpPr>
            <a:spLocks noGrp="1"/>
          </p:cNvSpPr>
          <p:nvPr>
            <p:ph type="title"/>
          </p:nvPr>
        </p:nvSpPr>
        <p:spPr/>
        <p:txBody>
          <a:bodyPr/>
          <a:lstStyle/>
          <a:p>
            <a:r>
              <a:rPr lang="en-US" dirty="0">
                <a:solidFill>
                  <a:schemeClr val="tx1"/>
                </a:solidFill>
              </a:rPr>
              <a:t>description</a:t>
            </a:r>
          </a:p>
        </p:txBody>
      </p:sp>
      <p:sp>
        <p:nvSpPr>
          <p:cNvPr id="3" name="Content Placeholder 2">
            <a:extLst>
              <a:ext uri="{FF2B5EF4-FFF2-40B4-BE49-F238E27FC236}">
                <a16:creationId xmlns:a16="http://schemas.microsoft.com/office/drawing/2014/main" id="{EADFFFAB-15D9-40D6-A94C-C85E677DBDC1}"/>
              </a:ext>
            </a:extLst>
          </p:cNvPr>
          <p:cNvSpPr>
            <a:spLocks noGrp="1"/>
          </p:cNvSpPr>
          <p:nvPr>
            <p:ph idx="1"/>
          </p:nvPr>
        </p:nvSpPr>
        <p:spPr>
          <a:xfrm>
            <a:off x="838200" y="1690688"/>
            <a:ext cx="10515600" cy="4486275"/>
          </a:xfrm>
        </p:spPr>
        <p:txBody>
          <a:bodyPr/>
          <a:lstStyle/>
          <a:p>
            <a:pPr marL="0" indent="0">
              <a:buNone/>
            </a:pPr>
            <a:r>
              <a:rPr lang="en-US" dirty="0">
                <a:solidFill>
                  <a:schemeClr val="tx1"/>
                </a:solidFill>
                <a:latin typeface="Montserrat Light" panose="00000400000000000000" pitchFamily="2" charset="0"/>
                <a:ea typeface="Calibri" panose="020F0502020204030204" pitchFamily="34" charset="0"/>
              </a:rPr>
              <a:t>A comprehensive overview of OHCA’s SoonerCare provider enrollment process with information on new contracts and contract renewals, and helpful tips for efficiency and accuracy.</a:t>
            </a:r>
          </a:p>
          <a:p>
            <a:pPr marL="0" indent="0">
              <a:buNone/>
            </a:pPr>
            <a:endParaRPr lang="en-US" dirty="0">
              <a:solidFill>
                <a:schemeClr val="tx1"/>
              </a:solidFill>
              <a:effectLst/>
              <a:latin typeface="Montserrat Light" panose="00000400000000000000" pitchFamily="2" charset="0"/>
              <a:ea typeface="Calibri" panose="020F0502020204030204" pitchFamily="34" charset="0"/>
            </a:endParaRPr>
          </a:p>
          <a:p>
            <a:pPr marL="0" indent="0">
              <a:buNone/>
            </a:pPr>
            <a:r>
              <a:rPr lang="en-US" b="1" dirty="0">
                <a:solidFill>
                  <a:schemeClr val="tx1"/>
                </a:solidFill>
                <a:effectLst/>
                <a:latin typeface="Montserrat Light" panose="00000400000000000000" pitchFamily="2" charset="0"/>
                <a:ea typeface="Calibri" panose="020F0502020204030204" pitchFamily="34" charset="0"/>
              </a:rPr>
              <a:t>Recommended audience:</a:t>
            </a:r>
            <a:r>
              <a:rPr lang="en-US" dirty="0">
                <a:solidFill>
                  <a:schemeClr val="tx1"/>
                </a:solidFill>
                <a:effectLst/>
                <a:latin typeface="Montserrat Light" panose="00000400000000000000" pitchFamily="2" charset="0"/>
                <a:ea typeface="Calibri" panose="020F0502020204030204" pitchFamily="34" charset="0"/>
              </a:rPr>
              <a:t> All Oklahoma Medicaid </a:t>
            </a:r>
            <a:r>
              <a:rPr lang="en-US" dirty="0">
                <a:solidFill>
                  <a:schemeClr val="tx1"/>
                </a:solidFill>
                <a:latin typeface="Montserrat Light" panose="00000400000000000000" pitchFamily="2" charset="0"/>
                <a:ea typeface="Calibri" panose="020F0502020204030204" pitchFamily="34" charset="0"/>
              </a:rPr>
              <a:t>s</a:t>
            </a:r>
            <a:r>
              <a:rPr lang="en-US" dirty="0">
                <a:solidFill>
                  <a:schemeClr val="tx1"/>
                </a:solidFill>
                <a:effectLst/>
                <a:latin typeface="Montserrat Light" panose="00000400000000000000" pitchFamily="2" charset="0"/>
                <a:ea typeface="Calibri" panose="020F0502020204030204" pitchFamily="34" charset="0"/>
              </a:rPr>
              <a:t>chool- </a:t>
            </a:r>
            <a:r>
              <a:rPr lang="en-US" dirty="0">
                <a:solidFill>
                  <a:schemeClr val="tx1"/>
                </a:solidFill>
                <a:latin typeface="Montserrat Light" panose="00000400000000000000" pitchFamily="2" charset="0"/>
                <a:ea typeface="Calibri" panose="020F0502020204030204" pitchFamily="34" charset="0"/>
              </a:rPr>
              <a:t>b</a:t>
            </a:r>
            <a:r>
              <a:rPr lang="en-US" dirty="0">
                <a:solidFill>
                  <a:schemeClr val="tx1"/>
                </a:solidFill>
                <a:effectLst/>
                <a:latin typeface="Montserrat Light" panose="00000400000000000000" pitchFamily="2" charset="0"/>
                <a:ea typeface="Calibri" panose="020F0502020204030204" pitchFamily="34" charset="0"/>
              </a:rPr>
              <a:t>ased EPSDT or </a:t>
            </a:r>
            <a:r>
              <a:rPr lang="en-US" dirty="0">
                <a:solidFill>
                  <a:schemeClr val="tx1"/>
                </a:solidFill>
                <a:latin typeface="Montserrat Light" panose="00000400000000000000" pitchFamily="2" charset="0"/>
                <a:ea typeface="Calibri" panose="020F0502020204030204" pitchFamily="34" charset="0"/>
              </a:rPr>
              <a:t>rendering providers</a:t>
            </a:r>
            <a:r>
              <a:rPr lang="en-US" dirty="0">
                <a:solidFill>
                  <a:schemeClr val="tx1"/>
                </a:solidFill>
                <a:effectLst/>
                <a:latin typeface="Montserrat Light" panose="00000400000000000000" pitchFamily="2" charset="0"/>
                <a:ea typeface="Calibri" panose="020F0502020204030204" pitchFamily="34" charset="0"/>
              </a:rPr>
              <a:t>.</a:t>
            </a:r>
          </a:p>
          <a:p>
            <a:endParaRPr lang="en-US" dirty="0"/>
          </a:p>
        </p:txBody>
      </p:sp>
    </p:spTree>
    <p:extLst>
      <p:ext uri="{BB962C8B-B14F-4D97-AF65-F5344CB8AC3E}">
        <p14:creationId xmlns:p14="http://schemas.microsoft.com/office/powerpoint/2010/main" val="1695902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EBEA-D2EF-405A-B3A9-40F34C795F7F}"/>
              </a:ext>
            </a:extLst>
          </p:cNvPr>
          <p:cNvSpPr>
            <a:spLocks noGrp="1"/>
          </p:cNvSpPr>
          <p:nvPr>
            <p:ph type="title"/>
          </p:nvPr>
        </p:nvSpPr>
        <p:spPr/>
        <p:txBody>
          <a:bodyPr/>
          <a:lstStyle/>
          <a:p>
            <a:r>
              <a:rPr lang="en-US" dirty="0">
                <a:solidFill>
                  <a:schemeClr val="tx1"/>
                </a:solidFill>
              </a:rPr>
              <a:t>contract renewal</a:t>
            </a:r>
          </a:p>
        </p:txBody>
      </p:sp>
      <p:sp>
        <p:nvSpPr>
          <p:cNvPr id="3" name="Content Placeholder 2">
            <a:extLst>
              <a:ext uri="{FF2B5EF4-FFF2-40B4-BE49-F238E27FC236}">
                <a16:creationId xmlns:a16="http://schemas.microsoft.com/office/drawing/2014/main" id="{FDC149A1-CEBB-4CA8-9993-CC220869E1BC}"/>
              </a:ext>
            </a:extLst>
          </p:cNvPr>
          <p:cNvSpPr>
            <a:spLocks noGrp="1"/>
          </p:cNvSpPr>
          <p:nvPr>
            <p:ph idx="1"/>
          </p:nvPr>
        </p:nvSpPr>
        <p:spPr>
          <a:xfrm>
            <a:off x="838200" y="1690688"/>
            <a:ext cx="10515600" cy="4486275"/>
          </a:xfrm>
        </p:spPr>
        <p:txBody>
          <a:bodyPr/>
          <a:lstStyle/>
          <a:p>
            <a:pPr marL="0" indent="0">
              <a:buNone/>
            </a:pPr>
            <a:r>
              <a:rPr lang="en-US" sz="2400" dirty="0">
                <a:solidFill>
                  <a:schemeClr val="tx1"/>
                </a:solidFill>
              </a:rPr>
              <a:t>The contract renewal period opens 75 days prior to the expiration date. OHCA strongly encourages early renewal to avoid delays in contract processing.</a:t>
            </a:r>
            <a:endParaRPr lang="en-US" sz="800" dirty="0">
              <a:solidFill>
                <a:schemeClr val="tx1"/>
              </a:solidFill>
            </a:endParaRPr>
          </a:p>
          <a:p>
            <a:pPr marL="0" indent="0">
              <a:buNone/>
            </a:pPr>
            <a:r>
              <a:rPr lang="en-US" sz="2400" dirty="0">
                <a:solidFill>
                  <a:schemeClr val="tx1"/>
                </a:solidFill>
              </a:rPr>
              <a:t>Renewal notifications are emailed to the official contact:</a:t>
            </a:r>
          </a:p>
          <a:p>
            <a:r>
              <a:rPr lang="en-US" sz="2000" dirty="0">
                <a:solidFill>
                  <a:schemeClr val="tx1"/>
                </a:solidFill>
              </a:rPr>
              <a:t>Initial notification is emailed 75 days prior to expiration.</a:t>
            </a:r>
          </a:p>
          <a:p>
            <a:r>
              <a:rPr lang="en-US" sz="2000" dirty="0">
                <a:solidFill>
                  <a:schemeClr val="tx1"/>
                </a:solidFill>
              </a:rPr>
              <a:t>Reminder notification is emailed 45 days prior to expiration. </a:t>
            </a:r>
          </a:p>
          <a:p>
            <a:pPr marL="0" indent="0">
              <a:buNone/>
            </a:pPr>
            <a:endParaRPr lang="en-US" sz="800" dirty="0">
              <a:solidFill>
                <a:schemeClr val="tx1"/>
              </a:solidFill>
            </a:endParaRPr>
          </a:p>
          <a:p>
            <a:endParaRPr lang="en-US" sz="800" dirty="0">
              <a:solidFill>
                <a:schemeClr val="tx1"/>
              </a:solidFill>
            </a:endParaRPr>
          </a:p>
          <a:p>
            <a:pPr marL="914400" lvl="2" indent="0">
              <a:buNone/>
            </a:pPr>
            <a:r>
              <a:rPr lang="en-US" b="1" dirty="0">
                <a:solidFill>
                  <a:srgbClr val="A96728"/>
                </a:solidFill>
              </a:rPr>
              <a:t>Contract renewals that have been returned due to errors must be corrected prior to the expiration date or a new contract may be required.</a:t>
            </a:r>
          </a:p>
          <a:p>
            <a:pPr marL="0" indent="0">
              <a:buNone/>
            </a:pPr>
            <a:endParaRPr lang="en-US" sz="800" dirty="0">
              <a:solidFill>
                <a:schemeClr val="tx1"/>
              </a:solidFill>
            </a:endParaRPr>
          </a:p>
          <a:p>
            <a:pPr marL="0" indent="0">
              <a:buNone/>
            </a:pPr>
            <a:r>
              <a:rPr lang="en-US" sz="2000" dirty="0">
                <a:solidFill>
                  <a:schemeClr val="tx1"/>
                </a:solidFill>
              </a:rPr>
              <a:t>A </a:t>
            </a:r>
            <a:r>
              <a:rPr lang="en-US" sz="2000" i="1" dirty="0">
                <a:solidFill>
                  <a:schemeClr val="tx1"/>
                </a:solidFill>
              </a:rPr>
              <a:t>Renewing Your SoonerCare Provider Contract</a:t>
            </a:r>
            <a:r>
              <a:rPr lang="en-US" sz="2000" dirty="0">
                <a:solidFill>
                  <a:schemeClr val="tx1"/>
                </a:solidFill>
              </a:rPr>
              <a:t> how-to video is available on the provider training page </a:t>
            </a:r>
            <a:r>
              <a:rPr lang="en-US" sz="2000" dirty="0">
                <a:solidFill>
                  <a:schemeClr val="tx1"/>
                </a:solidFill>
                <a:hlinkClick r:id="rId3"/>
              </a:rPr>
              <a:t>here</a:t>
            </a:r>
            <a:r>
              <a:rPr lang="en-US" sz="2000" dirty="0">
                <a:solidFill>
                  <a:schemeClr val="tx1"/>
                </a:solidFill>
              </a:rPr>
              <a:t>. </a:t>
            </a:r>
          </a:p>
        </p:txBody>
      </p:sp>
      <p:pic>
        <p:nvPicPr>
          <p:cNvPr id="5" name="Graphic 4" descr="Daily calendar with solid fill">
            <a:extLst>
              <a:ext uri="{FF2B5EF4-FFF2-40B4-BE49-F238E27FC236}">
                <a16:creationId xmlns:a16="http://schemas.microsoft.com/office/drawing/2014/main" id="{29BA5C8A-3C74-457A-A60A-048F73EDBB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4329260"/>
            <a:ext cx="914400" cy="914400"/>
          </a:xfrm>
          <a:prstGeom prst="rect">
            <a:avLst/>
          </a:prstGeom>
        </p:spPr>
      </p:pic>
    </p:spTree>
    <p:extLst>
      <p:ext uri="{BB962C8B-B14F-4D97-AF65-F5344CB8AC3E}">
        <p14:creationId xmlns:p14="http://schemas.microsoft.com/office/powerpoint/2010/main" val="1142327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Graphical user interface, text&#10;&#10;Description automatically generated">
            <a:extLst>
              <a:ext uri="{FF2B5EF4-FFF2-40B4-BE49-F238E27FC236}">
                <a16:creationId xmlns:a16="http://schemas.microsoft.com/office/drawing/2014/main" id="{60F5763A-6570-44F7-854C-CFAC50C5D2C1}"/>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5183186" y="4430348"/>
            <a:ext cx="4441580" cy="1428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6" descr="Graphical user interface&#10;&#10;Description automatically generated">
            <a:extLst>
              <a:ext uri="{FF2B5EF4-FFF2-40B4-BE49-F238E27FC236}">
                <a16:creationId xmlns:a16="http://schemas.microsoft.com/office/drawing/2014/main" id="{0AFC07ED-B3B0-4B59-8143-B42DB2A47D5E}"/>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183186" y="1585913"/>
            <a:ext cx="6172200" cy="2714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B1A8C73A-0EC2-425A-9DCF-D9FC6C9DDA62}"/>
              </a:ext>
            </a:extLst>
          </p:cNvPr>
          <p:cNvSpPr>
            <a:spLocks noGrp="1"/>
          </p:cNvSpPr>
          <p:nvPr>
            <p:ph type="title"/>
          </p:nvPr>
        </p:nvSpPr>
        <p:spPr/>
        <p:txBody>
          <a:bodyPr/>
          <a:lstStyle/>
          <a:p>
            <a:r>
              <a:rPr lang="en-US" dirty="0">
                <a:solidFill>
                  <a:schemeClr val="tx1"/>
                </a:solidFill>
              </a:rPr>
              <a:t>renewing</a:t>
            </a:r>
          </a:p>
        </p:txBody>
      </p:sp>
      <p:sp>
        <p:nvSpPr>
          <p:cNvPr id="5" name="Content Placeholder 4">
            <a:extLst>
              <a:ext uri="{FF2B5EF4-FFF2-40B4-BE49-F238E27FC236}">
                <a16:creationId xmlns:a16="http://schemas.microsoft.com/office/drawing/2014/main" id="{82E620F9-9EB9-403F-B067-49E621247402}"/>
              </a:ext>
            </a:extLst>
          </p:cNvPr>
          <p:cNvSpPr>
            <a:spLocks noGrp="1"/>
          </p:cNvSpPr>
          <p:nvPr>
            <p:ph sz="half" idx="2"/>
          </p:nvPr>
        </p:nvSpPr>
        <p:spPr>
          <a:xfrm>
            <a:off x="836611" y="1855788"/>
            <a:ext cx="3867364" cy="4216400"/>
          </a:xfrm>
        </p:spPr>
        <p:txBody>
          <a:bodyPr>
            <a:normAutofit/>
          </a:bodyPr>
          <a:lstStyle/>
          <a:p>
            <a:pPr marL="0" indent="0">
              <a:buNone/>
            </a:pPr>
            <a:r>
              <a:rPr lang="en-US" sz="2200" dirty="0">
                <a:solidFill>
                  <a:schemeClr val="tx1"/>
                </a:solidFill>
              </a:rPr>
              <a:t>The contract renewal process can be started by logging in to the secure provider portal and selecting </a:t>
            </a:r>
            <a:r>
              <a:rPr lang="en-US" sz="2200" b="1" dirty="0">
                <a:solidFill>
                  <a:schemeClr val="tx1"/>
                </a:solidFill>
              </a:rPr>
              <a:t>Update Provider Files</a:t>
            </a:r>
            <a:r>
              <a:rPr lang="en-US" sz="2200" dirty="0">
                <a:solidFill>
                  <a:schemeClr val="tx1"/>
                </a:solidFill>
              </a:rPr>
              <a:t>.</a:t>
            </a:r>
          </a:p>
          <a:p>
            <a:r>
              <a:rPr lang="en-US" sz="1800" dirty="0">
                <a:solidFill>
                  <a:schemeClr val="tx1"/>
                </a:solidFill>
              </a:rPr>
              <a:t>Only the portal administrator or enrollment clerk can access Update Provider Files. </a:t>
            </a:r>
          </a:p>
          <a:p>
            <a:pPr marL="0" indent="0">
              <a:buNone/>
            </a:pPr>
            <a:r>
              <a:rPr lang="en-US" sz="2000" i="1" dirty="0">
                <a:solidFill>
                  <a:schemeClr val="tx1"/>
                </a:solidFill>
              </a:rPr>
              <a:t>The </a:t>
            </a:r>
            <a:r>
              <a:rPr lang="en-US" sz="2000" i="1" dirty="0">
                <a:solidFill>
                  <a:schemeClr val="tx1"/>
                </a:solidFill>
                <a:hlinkClick r:id="rId5"/>
              </a:rPr>
              <a:t>Provider Portal Access Form</a:t>
            </a:r>
            <a:r>
              <a:rPr lang="en-US" sz="2000" i="1" dirty="0">
                <a:solidFill>
                  <a:schemeClr val="tx1"/>
                </a:solidFill>
              </a:rPr>
              <a:t> is available for administrator account locks. See </a:t>
            </a:r>
            <a:r>
              <a:rPr lang="en-US" sz="2000" i="1" dirty="0">
                <a:solidFill>
                  <a:schemeClr val="tx1"/>
                </a:solidFill>
                <a:hlinkClick r:id="rId6"/>
              </a:rPr>
              <a:t>Global Message 3/19/21</a:t>
            </a:r>
            <a:r>
              <a:rPr lang="en-US" sz="2000" i="1" dirty="0">
                <a:solidFill>
                  <a:schemeClr val="tx1"/>
                </a:solidFill>
              </a:rPr>
              <a:t>.</a:t>
            </a:r>
          </a:p>
        </p:txBody>
      </p:sp>
      <p:pic>
        <p:nvPicPr>
          <p:cNvPr id="8" name="Picture 7">
            <a:extLst>
              <a:ext uri="{FF2B5EF4-FFF2-40B4-BE49-F238E27FC236}">
                <a16:creationId xmlns:a16="http://schemas.microsoft.com/office/drawing/2014/main" id="{695F93CE-BB65-4818-A091-A824E802AF8C}"/>
              </a:ext>
            </a:extLst>
          </p:cNvPr>
          <p:cNvPicPr>
            <a:picLocks noChangeAspect="1"/>
          </p:cNvPicPr>
          <p:nvPr/>
        </p:nvPicPr>
        <p:blipFill>
          <a:blip r:embed="rId7"/>
          <a:stretch>
            <a:fillRect/>
          </a:stretch>
        </p:blipFill>
        <p:spPr>
          <a:xfrm rot="10800000">
            <a:off x="8800912" y="3678575"/>
            <a:ext cx="981541" cy="621846"/>
          </a:xfrm>
          <a:prstGeom prst="rect">
            <a:avLst/>
          </a:prstGeom>
        </p:spPr>
      </p:pic>
    </p:spTree>
    <p:extLst>
      <p:ext uri="{BB962C8B-B14F-4D97-AF65-F5344CB8AC3E}">
        <p14:creationId xmlns:p14="http://schemas.microsoft.com/office/powerpoint/2010/main" val="235579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26 -0.00578 L -0.3569 0.1757 " pathEditMode="relative" ptsTypes="AA">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1BE9-2064-493E-97E5-4478E2640259}"/>
              </a:ext>
            </a:extLst>
          </p:cNvPr>
          <p:cNvSpPr>
            <a:spLocks noGrp="1"/>
          </p:cNvSpPr>
          <p:nvPr>
            <p:ph type="title"/>
          </p:nvPr>
        </p:nvSpPr>
        <p:spPr/>
        <p:txBody>
          <a:bodyPr/>
          <a:lstStyle/>
          <a:p>
            <a:r>
              <a:rPr lang="en-US" dirty="0">
                <a:solidFill>
                  <a:schemeClr val="tx1"/>
                </a:solidFill>
              </a:rPr>
              <a:t>Provider renewal</a:t>
            </a:r>
          </a:p>
        </p:txBody>
      </p:sp>
      <p:sp>
        <p:nvSpPr>
          <p:cNvPr id="3" name="Rectangle: Rounded Corners 2">
            <a:extLst>
              <a:ext uri="{FF2B5EF4-FFF2-40B4-BE49-F238E27FC236}">
                <a16:creationId xmlns:a16="http://schemas.microsoft.com/office/drawing/2014/main" id="{DBF6A7C4-B4E3-4A4B-8B6F-46C430C84DCD}"/>
              </a:ext>
            </a:extLst>
          </p:cNvPr>
          <p:cNvSpPr/>
          <p:nvPr/>
        </p:nvSpPr>
        <p:spPr>
          <a:xfrm>
            <a:off x="838200" y="2271860"/>
            <a:ext cx="10515600" cy="2130458"/>
          </a:xfrm>
          <a:prstGeom prst="roundRect">
            <a:avLst/>
          </a:prstGeom>
          <a:solidFill>
            <a:srgbClr val="66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A84F02C-D854-4A3E-8A66-8BF444F40D52}"/>
              </a:ext>
            </a:extLst>
          </p:cNvPr>
          <p:cNvSpPr>
            <a:spLocks noGrp="1"/>
          </p:cNvSpPr>
          <p:nvPr>
            <p:ph idx="1"/>
          </p:nvPr>
        </p:nvSpPr>
        <p:spPr>
          <a:xfrm>
            <a:off x="838200" y="1690688"/>
            <a:ext cx="10515600" cy="4486275"/>
          </a:xfrm>
          <a:solidFill>
            <a:schemeClr val="bg1"/>
          </a:solidFill>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ontserrat Light" panose="00000400000000000000" pitchFamily="50" charset="0"/>
                <a:ea typeface="+mn-ea"/>
                <a:cs typeface="+mn-cs"/>
              </a:rPr>
              <a:t>To complete the renewal process, providers will: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chemeClr val="tx1"/>
              </a:solidFill>
              <a:effectLst/>
              <a:uLnTx/>
              <a:uFillTx/>
              <a:latin typeface="Montserrat Light" panose="00000400000000000000" pitchFamily="50" charset="0"/>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chemeClr val="tx1"/>
                </a:solidFill>
                <a:effectLst/>
                <a:uLnTx/>
                <a:uFillTx/>
                <a:latin typeface="Montserrat" panose="00000500000000000000" pitchFamily="2" charset="0"/>
              </a:rPr>
              <a:t>Review the information on file and make any needed changes to the renewal forms that are prompted for the user.</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chemeClr val="tx1"/>
                </a:solidFill>
                <a:effectLst/>
                <a:uLnTx/>
                <a:uFillTx/>
                <a:latin typeface="Montserrat" panose="00000500000000000000" pitchFamily="2" charset="0"/>
              </a:rPr>
              <a:t>Read the provider agreement, special provisions, and any applicable addendums that are prompted for the user.</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chemeClr val="tx1"/>
                </a:solidFill>
                <a:effectLst/>
                <a:uLnTx/>
                <a:uFillTx/>
                <a:latin typeface="Montserrat" panose="00000500000000000000" pitchFamily="2" charset="0"/>
              </a:rPr>
              <a:t>Electronically sign the application and upload or fax copies of all requested documentation prompted for the user to OHCA.</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800" b="0" i="0" u="none" strike="noStrike" kern="1200" cap="none" spc="0" normalizeH="0" baseline="0" noProof="0" dirty="0">
              <a:ln>
                <a:noFill/>
              </a:ln>
              <a:solidFill>
                <a:schemeClr val="tx1"/>
              </a:solidFill>
              <a:effectLst/>
              <a:uLnTx/>
              <a:uFillTx/>
              <a:latin typeface="Montserrat Light" panose="00000400000000000000" pitchFamily="50" charset="0"/>
              <a:ea typeface="+mn-ea"/>
              <a:cs typeface="+mn-cs"/>
            </a:endParaRPr>
          </a:p>
          <a:p>
            <a:pPr marR="0" lvl="0" algn="l" defTabSz="914400" rtl="0" eaLnBrk="1" fontAlgn="auto" latinLnBrk="0" hangingPunct="1">
              <a:lnSpc>
                <a:spcPct val="90000"/>
              </a:lnSpc>
              <a:spcBef>
                <a:spcPts val="1000"/>
              </a:spcBef>
              <a:spcAft>
                <a:spcPts val="0"/>
              </a:spcAft>
              <a:buClrTx/>
              <a:buSzTx/>
              <a:buFont typeface="Montserrat Light" panose="00000400000000000000" pitchFamily="2" charset="0"/>
              <a:buChar char="*"/>
              <a:tabLst/>
              <a:defRPr/>
            </a:pPr>
            <a:r>
              <a:rPr lang="en-US" sz="2000" dirty="0">
                <a:solidFill>
                  <a:schemeClr val="tx1"/>
                </a:solidFill>
              </a:rPr>
              <a:t>Behavioral health and physical therapy groups require a site visit for renewal.</a:t>
            </a:r>
          </a:p>
          <a:p>
            <a:pPr marR="0" lvl="0" algn="l" defTabSz="914400" rtl="0" eaLnBrk="1" fontAlgn="auto" latinLnBrk="0" hangingPunct="1">
              <a:lnSpc>
                <a:spcPct val="90000"/>
              </a:lnSpc>
              <a:spcBef>
                <a:spcPts val="1000"/>
              </a:spcBef>
              <a:spcAft>
                <a:spcPts val="0"/>
              </a:spcAft>
              <a:buClrTx/>
              <a:buSzTx/>
              <a:buFont typeface="Montserrat Light" panose="00000400000000000000" pitchFamily="2" charset="0"/>
              <a:buChar char="*"/>
              <a:tabLst/>
              <a:defRPr/>
            </a:pPr>
            <a:endParaRPr lang="en-US" sz="400" dirty="0">
              <a:solidFill>
                <a:schemeClr val="tx1"/>
              </a:solidFill>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200" b="0" i="0" u="none" strike="noStrike" kern="1200" cap="none" spc="0" normalizeH="0" baseline="0" noProof="0" dirty="0">
                <a:ln>
                  <a:noFill/>
                </a:ln>
                <a:solidFill>
                  <a:schemeClr val="tx1"/>
                </a:solidFill>
                <a:effectLst/>
                <a:uLnTx/>
                <a:uFillTx/>
                <a:latin typeface="Montserrat Light" panose="00000400000000000000" pitchFamily="50" charset="0"/>
                <a:ea typeface="+mn-ea"/>
                <a:cs typeface="+mn-cs"/>
              </a:rPr>
              <a:t>OHCA will acknowledge receipt of the application with an application tracking number (ATN). The ATN or SSN/FEIN may be used to check the status of the application</a:t>
            </a:r>
            <a:r>
              <a:rPr kumimoji="0" lang="en-US" sz="22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r>
              <a:rPr kumimoji="0" lang="en-US" sz="22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hlinkClick r:id="rId2"/>
              </a:rPr>
              <a:t>here</a:t>
            </a:r>
            <a:r>
              <a:rPr kumimoji="0" lang="en-US" sz="22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See </a:t>
            </a:r>
            <a:r>
              <a:rPr kumimoji="0" lang="en-US" sz="22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hlinkClick r:id="rId3"/>
              </a:rPr>
              <a:t>Global Message 8/4/20</a:t>
            </a:r>
            <a:r>
              <a:rPr kumimoji="0" lang="en-US" sz="22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p>
          <a:p>
            <a:endParaRPr lang="en-US" dirty="0"/>
          </a:p>
        </p:txBody>
      </p:sp>
    </p:spTree>
    <p:extLst>
      <p:ext uri="{BB962C8B-B14F-4D97-AF65-F5344CB8AC3E}">
        <p14:creationId xmlns:p14="http://schemas.microsoft.com/office/powerpoint/2010/main" val="173341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DAF4-7C1C-4117-B00E-233A3B194694}"/>
              </a:ext>
            </a:extLst>
          </p:cNvPr>
          <p:cNvSpPr>
            <a:spLocks noGrp="1"/>
          </p:cNvSpPr>
          <p:nvPr>
            <p:ph type="title"/>
          </p:nvPr>
        </p:nvSpPr>
        <p:spPr/>
        <p:txBody>
          <a:bodyPr/>
          <a:lstStyle/>
          <a:p>
            <a:r>
              <a:rPr lang="en-US" dirty="0">
                <a:solidFill>
                  <a:schemeClr val="tx1"/>
                </a:solidFill>
              </a:rPr>
              <a:t>provider renewal </a:t>
            </a:r>
            <a:r>
              <a:rPr lang="en-US" dirty="0" err="1">
                <a:solidFill>
                  <a:schemeClr val="tx1"/>
                </a:solidFill>
              </a:rPr>
              <a:t>cont</a:t>
            </a:r>
            <a:r>
              <a:rPr lang="en-US" dirty="0">
                <a:solidFill>
                  <a:schemeClr val="tx1"/>
                </a:solidFill>
              </a:rPr>
              <a:t>…</a:t>
            </a:r>
          </a:p>
        </p:txBody>
      </p:sp>
      <p:pic>
        <p:nvPicPr>
          <p:cNvPr id="3" name="Picture 2">
            <a:extLst>
              <a:ext uri="{FF2B5EF4-FFF2-40B4-BE49-F238E27FC236}">
                <a16:creationId xmlns:a16="http://schemas.microsoft.com/office/drawing/2014/main" id="{EA2856D6-DADB-4757-8778-F6FDC5314C6F}"/>
              </a:ext>
            </a:extLst>
          </p:cNvPr>
          <p:cNvPicPr>
            <a:picLocks noChangeAspect="1"/>
          </p:cNvPicPr>
          <p:nvPr/>
        </p:nvPicPr>
        <p:blipFill>
          <a:blip r:embed="rId3"/>
          <a:stretch>
            <a:fillRect/>
          </a:stretch>
        </p:blipFill>
        <p:spPr>
          <a:xfrm>
            <a:off x="6096000" y="2145424"/>
            <a:ext cx="4505334" cy="3724979"/>
          </a:xfrm>
          <a:prstGeom prst="rect">
            <a:avLst/>
          </a:prstGeom>
        </p:spPr>
      </p:pic>
      <p:sp>
        <p:nvSpPr>
          <p:cNvPr id="5" name="TextBox 4">
            <a:extLst>
              <a:ext uri="{FF2B5EF4-FFF2-40B4-BE49-F238E27FC236}">
                <a16:creationId xmlns:a16="http://schemas.microsoft.com/office/drawing/2014/main" id="{D6C99897-E930-4D97-A607-55167758615D}"/>
              </a:ext>
            </a:extLst>
          </p:cNvPr>
          <p:cNvSpPr txBox="1"/>
          <p:nvPr/>
        </p:nvSpPr>
        <p:spPr>
          <a:xfrm>
            <a:off x="7861955" y="2556137"/>
            <a:ext cx="2601798" cy="3139321"/>
          </a:xfrm>
          <a:prstGeom prst="rect">
            <a:avLst/>
          </a:prstGeom>
          <a:noFill/>
        </p:spPr>
        <p:txBody>
          <a:bodyPr wrap="square" rtlCol="0">
            <a:spAutoFit/>
          </a:bodyPr>
          <a:lstStyle/>
          <a:p>
            <a:r>
              <a:rPr lang="en-US" sz="1800" dirty="0">
                <a:solidFill>
                  <a:schemeClr val="bg1"/>
                </a:solidFill>
                <a:latin typeface="Montserrat" panose="00000500000000000000" pitchFamily="2" charset="0"/>
              </a:rPr>
              <a:t>All required forms to complete, agreements and provisions to read, and documents to be submitted will be listed on the right side of the Forms and Agreements page.</a:t>
            </a:r>
          </a:p>
          <a:p>
            <a:endParaRPr lang="en-US" dirty="0">
              <a:solidFill>
                <a:schemeClr val="bg1"/>
              </a:solidFill>
              <a:latin typeface="Montserrat Light" panose="00000400000000000000" pitchFamily="2" charset="0"/>
            </a:endParaRPr>
          </a:p>
        </p:txBody>
      </p:sp>
      <p:pic>
        <p:nvPicPr>
          <p:cNvPr id="10" name="Content Placeholder 9" descr="Graphical user interface, text, application, email&#10;&#10;Description automatically generated">
            <a:extLst>
              <a:ext uri="{FF2B5EF4-FFF2-40B4-BE49-F238E27FC236}">
                <a16:creationId xmlns:a16="http://schemas.microsoft.com/office/drawing/2014/main" id="{8A394CC8-43F1-4F8D-B4BA-FBE40EEC611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06997" y="1832244"/>
            <a:ext cx="5089003"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626FC708-C4F2-45B8-82E2-F9AD360E9721}"/>
              </a:ext>
            </a:extLst>
          </p:cNvPr>
          <p:cNvSpPr/>
          <p:nvPr/>
        </p:nvSpPr>
        <p:spPr>
          <a:xfrm>
            <a:off x="3970116" y="2556137"/>
            <a:ext cx="2125884" cy="1883887"/>
          </a:xfrm>
          <a:prstGeom prst="rect">
            <a:avLst/>
          </a:prstGeom>
          <a:noFill/>
          <a:ln w="38100">
            <a:solidFill>
              <a:srgbClr val="004E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6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072E-5860-4D3D-8270-3A69B055F22E}"/>
              </a:ext>
            </a:extLst>
          </p:cNvPr>
          <p:cNvSpPr>
            <a:spLocks noGrp="1"/>
          </p:cNvSpPr>
          <p:nvPr>
            <p:ph type="title"/>
          </p:nvPr>
        </p:nvSpPr>
        <p:spPr/>
        <p:txBody>
          <a:bodyPr/>
          <a:lstStyle/>
          <a:p>
            <a:r>
              <a:rPr lang="en-US" dirty="0">
                <a:solidFill>
                  <a:schemeClr val="tx1"/>
                </a:solidFill>
              </a:rPr>
              <a:t>Renewal submission</a:t>
            </a:r>
          </a:p>
        </p:txBody>
      </p:sp>
      <p:sp>
        <p:nvSpPr>
          <p:cNvPr id="3" name="Content Placeholder 2">
            <a:extLst>
              <a:ext uri="{FF2B5EF4-FFF2-40B4-BE49-F238E27FC236}">
                <a16:creationId xmlns:a16="http://schemas.microsoft.com/office/drawing/2014/main" id="{A00392F9-120F-42D8-8F77-40B71E9A0099}"/>
              </a:ext>
            </a:extLst>
          </p:cNvPr>
          <p:cNvSpPr>
            <a:spLocks noGrp="1"/>
          </p:cNvSpPr>
          <p:nvPr>
            <p:ph idx="1"/>
          </p:nvPr>
        </p:nvSpPr>
        <p:spPr>
          <a:xfrm>
            <a:off x="838200" y="4976811"/>
            <a:ext cx="10515600" cy="1057276"/>
          </a:xfrm>
        </p:spPr>
        <p:txBody>
          <a:bodyPr>
            <a:normAutofit lnSpcReduction="10000"/>
          </a:bodyPr>
          <a:lstStyle/>
          <a:p>
            <a:pPr marL="914400" lvl="2" indent="0">
              <a:buNone/>
            </a:pPr>
            <a:r>
              <a:rPr lang="en-US" sz="2400" dirty="0">
                <a:solidFill>
                  <a:schemeClr val="tx1"/>
                </a:solidFill>
              </a:rPr>
              <a:t>Updates or contract changes submitted via the portal that require OHCA review must be approved before additional changes can be submitted.</a:t>
            </a:r>
          </a:p>
        </p:txBody>
      </p:sp>
      <p:pic>
        <p:nvPicPr>
          <p:cNvPr id="5" name="Graphic 4" descr="Pause with solid fill">
            <a:extLst>
              <a:ext uri="{FF2B5EF4-FFF2-40B4-BE49-F238E27FC236}">
                <a16:creationId xmlns:a16="http://schemas.microsoft.com/office/drawing/2014/main" id="{EA24FD51-A590-4B0E-A72C-EA04310F77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048249"/>
            <a:ext cx="914400" cy="914400"/>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6297C980-01C0-4866-A4B0-9CA905510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892" y="1690688"/>
            <a:ext cx="6088908" cy="3071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E8DC1B7A-4B2A-402E-9D72-C8CE22B51FE4}"/>
              </a:ext>
            </a:extLst>
          </p:cNvPr>
          <p:cNvSpPr txBox="1"/>
          <p:nvPr/>
        </p:nvSpPr>
        <p:spPr>
          <a:xfrm>
            <a:off x="838200" y="1690688"/>
            <a:ext cx="4219575" cy="293516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Notification of the contract update containing the new expiration date will be emailed to the official contact.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176627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F872-A803-403A-B9A8-A84F5E5B0858}"/>
              </a:ext>
            </a:extLst>
          </p:cNvPr>
          <p:cNvSpPr>
            <a:spLocks noGrp="1"/>
          </p:cNvSpPr>
          <p:nvPr>
            <p:ph type="title"/>
          </p:nvPr>
        </p:nvSpPr>
        <p:spPr/>
        <p:txBody>
          <a:bodyPr/>
          <a:lstStyle/>
          <a:p>
            <a:r>
              <a:rPr lang="en-US" dirty="0"/>
              <a:t>maintaining provider file</a:t>
            </a:r>
          </a:p>
        </p:txBody>
      </p:sp>
    </p:spTree>
    <p:extLst>
      <p:ext uri="{BB962C8B-B14F-4D97-AF65-F5344CB8AC3E}">
        <p14:creationId xmlns:p14="http://schemas.microsoft.com/office/powerpoint/2010/main" val="1095956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5243-DA31-47ED-9BC8-3EA2653079B6}"/>
              </a:ext>
            </a:extLst>
          </p:cNvPr>
          <p:cNvSpPr>
            <a:spLocks noGrp="1"/>
          </p:cNvSpPr>
          <p:nvPr>
            <p:ph type="title"/>
          </p:nvPr>
        </p:nvSpPr>
        <p:spPr>
          <a:xfrm>
            <a:off x="836611" y="260350"/>
            <a:ext cx="5158836" cy="1325563"/>
          </a:xfrm>
        </p:spPr>
        <p:txBody>
          <a:bodyPr/>
          <a:lstStyle/>
          <a:p>
            <a:r>
              <a:rPr lang="en-US" dirty="0">
                <a:solidFill>
                  <a:schemeClr val="tx1"/>
                </a:solidFill>
              </a:rPr>
              <a:t>maintaining provider file</a:t>
            </a:r>
          </a:p>
        </p:txBody>
      </p:sp>
      <p:sp>
        <p:nvSpPr>
          <p:cNvPr id="6" name="Content Placeholder 5">
            <a:extLst>
              <a:ext uri="{FF2B5EF4-FFF2-40B4-BE49-F238E27FC236}">
                <a16:creationId xmlns:a16="http://schemas.microsoft.com/office/drawing/2014/main" id="{CDC4788D-ECB3-4AD9-9139-E8A5D07F9A5A}"/>
              </a:ext>
            </a:extLst>
          </p:cNvPr>
          <p:cNvSpPr>
            <a:spLocks noGrp="1"/>
          </p:cNvSpPr>
          <p:nvPr>
            <p:ph sz="half" idx="2"/>
          </p:nvPr>
        </p:nvSpPr>
        <p:spPr/>
        <p:txBody>
          <a:bodyPr/>
          <a:lstStyle/>
          <a:p>
            <a:pPr marL="0" indent="0">
              <a:buNone/>
            </a:pPr>
            <a:r>
              <a:rPr lang="en-US" sz="2000" dirty="0"/>
              <a:t>Maintaining accurate information on the OHCA provider file is the easiest way to ensure efficiency of claims reimbursement.</a:t>
            </a:r>
            <a:endParaRPr lang="en-US" sz="2000" dirty="0">
              <a:highlight>
                <a:srgbClr val="FFFF00"/>
              </a:highlight>
            </a:endParaRPr>
          </a:p>
          <a:p>
            <a:r>
              <a:rPr lang="en-US" sz="1800" dirty="0"/>
              <a:t>Access </a:t>
            </a:r>
            <a:r>
              <a:rPr lang="en-US" sz="1800" i="1" dirty="0"/>
              <a:t>Update Provider Files</a:t>
            </a:r>
            <a:r>
              <a:rPr lang="en-US" sz="1800" dirty="0"/>
              <a:t> from the home screen of the OHCA secure provider portal.</a:t>
            </a:r>
          </a:p>
          <a:p>
            <a:pPr>
              <a:defRPr/>
            </a:pPr>
            <a:r>
              <a:rPr kumimoji="0" lang="en-US" sz="1800" b="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Only the portal administrator or enrollment agent can access Update Provider Files. </a:t>
            </a:r>
          </a:p>
          <a:p>
            <a:pPr marL="0" indent="0">
              <a:buNone/>
              <a:defRPr/>
            </a:pPr>
            <a:r>
              <a:rPr kumimoji="0" lang="en-US" sz="18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The </a:t>
            </a:r>
            <a:r>
              <a:rPr kumimoji="0" lang="en-US" sz="18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hlinkClick r:id="rId2"/>
              </a:rPr>
              <a:t>Provider Portal Access Form</a:t>
            </a:r>
            <a:r>
              <a:rPr kumimoji="0" lang="en-US" sz="18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is available for administrator account locks. </a:t>
            </a:r>
            <a:r>
              <a:rPr lang="en-US" sz="1800" i="1" dirty="0">
                <a:solidFill>
                  <a:schemeClr val="tx1"/>
                </a:solidFill>
              </a:rPr>
              <a:t>See </a:t>
            </a:r>
            <a:r>
              <a:rPr lang="en-US" sz="1800" i="1" dirty="0">
                <a:solidFill>
                  <a:schemeClr val="tx1"/>
                </a:solidFill>
                <a:hlinkClick r:id="rId3"/>
              </a:rPr>
              <a:t>Global Message 3/19/21</a:t>
            </a:r>
            <a:r>
              <a:rPr lang="en-US" sz="1800" i="1" dirty="0">
                <a:solidFill>
                  <a:schemeClr val="tx1"/>
                </a:solidFill>
              </a:rPr>
              <a:t>.</a:t>
            </a:r>
            <a:endParaRPr kumimoji="0" lang="en-US" sz="18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indent="0">
              <a:buNone/>
            </a:pPr>
            <a:endParaRPr lang="en-US" dirty="0"/>
          </a:p>
        </p:txBody>
      </p:sp>
      <p:pic>
        <p:nvPicPr>
          <p:cNvPr id="7" name="Content Placeholder 5">
            <a:extLst>
              <a:ext uri="{FF2B5EF4-FFF2-40B4-BE49-F238E27FC236}">
                <a16:creationId xmlns:a16="http://schemas.microsoft.com/office/drawing/2014/main" id="{48E11103-43BE-4D5F-905D-B5889F7160C1}"/>
              </a:ext>
            </a:extLst>
          </p:cNvPr>
          <p:cNvPicPr>
            <a:picLocks noGrp="1" noChangeAspect="1"/>
          </p:cNvPicPr>
          <p:nvPr>
            <p:ph sz="half" idx="1"/>
          </p:nvPr>
        </p:nvPicPr>
        <p:blipFill>
          <a:blip r:embed="rId4"/>
          <a:stretch>
            <a:fillRect/>
          </a:stretch>
        </p:blipFill>
        <p:spPr>
          <a:xfrm>
            <a:off x="5613240" y="1855788"/>
            <a:ext cx="5742149" cy="3932419"/>
          </a:xfrm>
          <a:prstGeom prst="rect">
            <a:avLst/>
          </a:prstGeom>
        </p:spPr>
      </p:pic>
      <p:pic>
        <p:nvPicPr>
          <p:cNvPr id="8" name="Picture 7">
            <a:extLst>
              <a:ext uri="{FF2B5EF4-FFF2-40B4-BE49-F238E27FC236}">
                <a16:creationId xmlns:a16="http://schemas.microsoft.com/office/drawing/2014/main" id="{6FCF90BC-453A-4DD3-A852-DA3D2AEBCDA3}"/>
              </a:ext>
            </a:extLst>
          </p:cNvPr>
          <p:cNvPicPr>
            <a:picLocks noChangeAspect="1"/>
          </p:cNvPicPr>
          <p:nvPr/>
        </p:nvPicPr>
        <p:blipFill>
          <a:blip r:embed="rId5"/>
          <a:stretch>
            <a:fillRect/>
          </a:stretch>
        </p:blipFill>
        <p:spPr>
          <a:xfrm>
            <a:off x="8810343" y="3579990"/>
            <a:ext cx="981541" cy="621846"/>
          </a:xfrm>
          <a:prstGeom prst="rect">
            <a:avLst/>
          </a:prstGeom>
        </p:spPr>
      </p:pic>
    </p:spTree>
    <p:extLst>
      <p:ext uri="{BB962C8B-B14F-4D97-AF65-F5344CB8AC3E}">
        <p14:creationId xmlns:p14="http://schemas.microsoft.com/office/powerpoint/2010/main" val="1700954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1E26-FD52-4497-8516-2B32C7542F3F}"/>
              </a:ext>
            </a:extLst>
          </p:cNvPr>
          <p:cNvSpPr>
            <a:spLocks noGrp="1"/>
          </p:cNvSpPr>
          <p:nvPr>
            <p:ph type="title"/>
          </p:nvPr>
        </p:nvSpPr>
        <p:spPr>
          <a:xfrm>
            <a:off x="836611" y="260350"/>
            <a:ext cx="5259389" cy="1325563"/>
          </a:xfrm>
        </p:spPr>
        <p:txBody>
          <a:bodyPr/>
          <a:lstStyle/>
          <a:p>
            <a:r>
              <a:rPr lang="en-US" dirty="0">
                <a:solidFill>
                  <a:schemeClr val="tx1"/>
                </a:solidFill>
              </a:rPr>
              <a:t>update provider files</a:t>
            </a:r>
          </a:p>
        </p:txBody>
      </p:sp>
      <p:sp>
        <p:nvSpPr>
          <p:cNvPr id="5" name="Content Placeholder 4">
            <a:extLst>
              <a:ext uri="{FF2B5EF4-FFF2-40B4-BE49-F238E27FC236}">
                <a16:creationId xmlns:a16="http://schemas.microsoft.com/office/drawing/2014/main" id="{368B4559-C5A9-4D95-B65D-D03F4EE44D51}"/>
              </a:ext>
            </a:extLst>
          </p:cNvPr>
          <p:cNvSpPr>
            <a:spLocks noGrp="1"/>
          </p:cNvSpPr>
          <p:nvPr>
            <p:ph sz="half" idx="2"/>
          </p:nvPr>
        </p:nvSpPr>
        <p:spPr>
          <a:xfrm>
            <a:off x="836612" y="1855788"/>
            <a:ext cx="4074754" cy="4216400"/>
          </a:xfrm>
        </p:spPr>
        <p:txBody>
          <a:bodyPr>
            <a:normAutofit lnSpcReduction="10000"/>
          </a:bodyPr>
          <a:lstStyle/>
          <a:p>
            <a:pPr marL="0" indent="0">
              <a:buNone/>
            </a:pPr>
            <a:r>
              <a:rPr lang="en-US" sz="2000" i="1" dirty="0">
                <a:solidFill>
                  <a:schemeClr val="tx1"/>
                </a:solidFill>
              </a:rPr>
              <a:t>Update Provider Files </a:t>
            </a:r>
            <a:r>
              <a:rPr lang="en-US" sz="2000" dirty="0">
                <a:solidFill>
                  <a:schemeClr val="tx1"/>
                </a:solidFill>
              </a:rPr>
              <a:t>on the secure provider portal allows updates to:</a:t>
            </a:r>
          </a:p>
          <a:p>
            <a:r>
              <a:rPr lang="en-US" sz="1800" dirty="0">
                <a:solidFill>
                  <a:schemeClr val="tx1"/>
                </a:solidFill>
              </a:rPr>
              <a:t>Payment &amp; tax reporting </a:t>
            </a:r>
          </a:p>
          <a:p>
            <a:r>
              <a:rPr lang="en-US" sz="1800" dirty="0">
                <a:solidFill>
                  <a:schemeClr val="tx1"/>
                </a:solidFill>
              </a:rPr>
              <a:t>Address &amp; contacts</a:t>
            </a:r>
          </a:p>
          <a:p>
            <a:r>
              <a:rPr lang="en-US" sz="1800" dirty="0">
                <a:solidFill>
                  <a:schemeClr val="tx1"/>
                </a:solidFill>
              </a:rPr>
              <a:t>EFT &amp; ERA</a:t>
            </a:r>
          </a:p>
          <a:p>
            <a:r>
              <a:rPr lang="en-US" sz="1800" dirty="0">
                <a:solidFill>
                  <a:schemeClr val="tx1"/>
                </a:solidFill>
              </a:rPr>
              <a:t>Group membership</a:t>
            </a:r>
          </a:p>
          <a:p>
            <a:r>
              <a:rPr lang="en-US" sz="1800" dirty="0">
                <a:solidFill>
                  <a:schemeClr val="tx1"/>
                </a:solidFill>
              </a:rPr>
              <a:t>Office information</a:t>
            </a:r>
          </a:p>
          <a:p>
            <a:pPr marL="0" indent="0">
              <a:buNone/>
            </a:pPr>
            <a:r>
              <a:rPr lang="en-US" sz="1800" dirty="0">
                <a:solidFill>
                  <a:schemeClr val="tx1"/>
                </a:solidFill>
              </a:rPr>
              <a:t>Additionally, users are also able to:</a:t>
            </a:r>
          </a:p>
          <a:p>
            <a:r>
              <a:rPr lang="en-US" sz="1800" dirty="0">
                <a:solidFill>
                  <a:schemeClr val="tx1"/>
                </a:solidFill>
              </a:rPr>
              <a:t>Upload documents</a:t>
            </a:r>
          </a:p>
          <a:p>
            <a:r>
              <a:rPr lang="en-US" sz="1800" dirty="0">
                <a:solidFill>
                  <a:schemeClr val="tx1"/>
                </a:solidFill>
              </a:rPr>
              <a:t>Enroll in managed care</a:t>
            </a:r>
          </a:p>
          <a:p>
            <a:r>
              <a:rPr lang="en-US" sz="1800" dirty="0">
                <a:solidFill>
                  <a:schemeClr val="tx1"/>
                </a:solidFill>
              </a:rPr>
              <a:t>Add a new service location</a:t>
            </a:r>
          </a:p>
          <a:p>
            <a:endParaRPr lang="en-US" sz="1800" dirty="0"/>
          </a:p>
          <a:p>
            <a:endParaRPr lang="en-US" sz="1800" dirty="0"/>
          </a:p>
          <a:p>
            <a:endParaRPr lang="en-US" sz="2400" dirty="0"/>
          </a:p>
        </p:txBody>
      </p:sp>
      <p:pic>
        <p:nvPicPr>
          <p:cNvPr id="7" name="Content Placeholder 6" descr="Graphical user interface, application&#10;&#10;Description automatically generated">
            <a:extLst>
              <a:ext uri="{FF2B5EF4-FFF2-40B4-BE49-F238E27FC236}">
                <a16:creationId xmlns:a16="http://schemas.microsoft.com/office/drawing/2014/main" id="{F30D536C-8238-452E-9FC1-7E305FC3C04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3188" y="1855788"/>
            <a:ext cx="6172200" cy="4102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5862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77EC17-6A2E-4F01-B5B9-2C288B893B7B}"/>
              </a:ext>
            </a:extLst>
          </p:cNvPr>
          <p:cNvSpPr>
            <a:spLocks noGrp="1"/>
          </p:cNvSpPr>
          <p:nvPr>
            <p:ph type="title"/>
          </p:nvPr>
        </p:nvSpPr>
        <p:spPr/>
        <p:txBody>
          <a:bodyPr/>
          <a:lstStyle/>
          <a:p>
            <a:r>
              <a:rPr lang="en-US" dirty="0">
                <a:solidFill>
                  <a:schemeClr val="tx1"/>
                </a:solidFill>
              </a:rPr>
              <a:t>Group members</a:t>
            </a:r>
          </a:p>
        </p:txBody>
      </p:sp>
      <p:pic>
        <p:nvPicPr>
          <p:cNvPr id="7" name="Content Placeholder 6" descr="Graphical user interface&#10;&#10;Description automatically generated">
            <a:extLst>
              <a:ext uri="{FF2B5EF4-FFF2-40B4-BE49-F238E27FC236}">
                <a16:creationId xmlns:a16="http://schemas.microsoft.com/office/drawing/2014/main" id="{866D328D-EDE4-458D-AE3C-99880E94771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3189" y="1855788"/>
            <a:ext cx="6172200" cy="3842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D0959E6C-70EB-4DB9-A427-A492D8564283}"/>
              </a:ext>
            </a:extLst>
          </p:cNvPr>
          <p:cNvSpPr>
            <a:spLocks noGrp="1"/>
          </p:cNvSpPr>
          <p:nvPr>
            <p:ph sz="half" idx="2"/>
          </p:nvPr>
        </p:nvSpPr>
        <p:spPr>
          <a:xfrm>
            <a:off x="836611" y="1855788"/>
            <a:ext cx="3992564" cy="4216400"/>
          </a:xfrm>
        </p:spPr>
        <p:txBody>
          <a:bodyPr>
            <a:normAutofit/>
          </a:bodyPr>
          <a:lstStyle/>
          <a:p>
            <a:pPr marL="0" indent="0">
              <a:buNone/>
            </a:pPr>
            <a:r>
              <a:rPr lang="en-US" sz="2000" dirty="0">
                <a:solidFill>
                  <a:schemeClr val="tx1"/>
                </a:solidFill>
              </a:rPr>
              <a:t>A current record of group members is crucial for efficient claim processing and provides an accurate list of the individual providers affiliated with the group.</a:t>
            </a:r>
          </a:p>
          <a:p>
            <a:pPr marL="0" indent="0">
              <a:buNone/>
            </a:pPr>
            <a:r>
              <a:rPr lang="en-US" sz="2000" dirty="0">
                <a:solidFill>
                  <a:schemeClr val="tx1"/>
                </a:solidFill>
              </a:rPr>
              <a:t>Individual providers can easily be added or removed on the provider portal.</a:t>
            </a:r>
          </a:p>
          <a:p>
            <a:pPr marL="0" indent="0">
              <a:buNone/>
            </a:pPr>
            <a:endParaRPr lang="en-US" sz="800" dirty="0"/>
          </a:p>
          <a:p>
            <a:pPr>
              <a:buFont typeface="Montserrat Light" panose="00000400000000000000" pitchFamily="2" charset="0"/>
              <a:buChar char="*"/>
            </a:pPr>
            <a:r>
              <a:rPr lang="en-US" sz="2000" b="1" i="1" dirty="0">
                <a:solidFill>
                  <a:schemeClr val="tx1"/>
                </a:solidFill>
              </a:rPr>
              <a:t>The</a:t>
            </a:r>
            <a:r>
              <a:rPr lang="en-US" sz="2000" b="1" i="1" dirty="0"/>
              <a:t> </a:t>
            </a:r>
            <a:r>
              <a:rPr lang="en-US" sz="2000" b="1" i="1" dirty="0">
                <a:hlinkClick r:id="rId3"/>
              </a:rPr>
              <a:t>Appendix A</a:t>
            </a:r>
            <a:r>
              <a:rPr lang="en-US" sz="2000" b="1" i="1" dirty="0"/>
              <a:t> </a:t>
            </a:r>
            <a:r>
              <a:rPr lang="en-US" sz="2000" b="1" i="1" dirty="0">
                <a:solidFill>
                  <a:schemeClr val="tx1"/>
                </a:solidFill>
              </a:rPr>
              <a:t>must be signed by the provider and uploaded or faxed to OHCA</a:t>
            </a:r>
            <a:r>
              <a:rPr lang="en-US" sz="2000" i="1" dirty="0">
                <a:solidFill>
                  <a:schemeClr val="tx1"/>
                </a:solidFill>
              </a:rPr>
              <a:t>.</a:t>
            </a:r>
            <a:r>
              <a:rPr lang="en-US" sz="2000" dirty="0">
                <a:solidFill>
                  <a:schemeClr val="tx1"/>
                </a:solidFill>
              </a:rPr>
              <a:t>  </a:t>
            </a:r>
          </a:p>
          <a:p>
            <a:pPr marL="0" indent="0">
              <a:buNone/>
            </a:pPr>
            <a:endParaRPr lang="en-US" sz="2000" dirty="0"/>
          </a:p>
          <a:p>
            <a:pPr marL="0" indent="0">
              <a:buNone/>
            </a:pPr>
            <a:endParaRPr lang="en-US" sz="2200" dirty="0"/>
          </a:p>
        </p:txBody>
      </p:sp>
    </p:spTree>
    <p:extLst>
      <p:ext uri="{BB962C8B-B14F-4D97-AF65-F5344CB8AC3E}">
        <p14:creationId xmlns:p14="http://schemas.microsoft.com/office/powerpoint/2010/main" val="561319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C26D50-2E75-4B4B-804E-3DFBA3B07BCF}"/>
              </a:ext>
            </a:extLst>
          </p:cNvPr>
          <p:cNvSpPr>
            <a:spLocks noGrp="1"/>
          </p:cNvSpPr>
          <p:nvPr>
            <p:ph type="title"/>
          </p:nvPr>
        </p:nvSpPr>
        <p:spPr/>
        <p:txBody>
          <a:bodyPr/>
          <a:lstStyle/>
          <a:p>
            <a:r>
              <a:rPr lang="en-US" dirty="0">
                <a:solidFill>
                  <a:schemeClr val="tx1"/>
                </a:solidFill>
              </a:rPr>
              <a:t>Enrollment/official contact</a:t>
            </a:r>
          </a:p>
        </p:txBody>
      </p:sp>
      <p:sp>
        <p:nvSpPr>
          <p:cNvPr id="6" name="Content Placeholder 5">
            <a:extLst>
              <a:ext uri="{FF2B5EF4-FFF2-40B4-BE49-F238E27FC236}">
                <a16:creationId xmlns:a16="http://schemas.microsoft.com/office/drawing/2014/main" id="{FD4549D8-3390-4FAE-A782-F6F66AA54431}"/>
              </a:ext>
            </a:extLst>
          </p:cNvPr>
          <p:cNvSpPr>
            <a:spLocks noGrp="1"/>
          </p:cNvSpPr>
          <p:nvPr>
            <p:ph idx="1"/>
          </p:nvPr>
        </p:nvSpPr>
        <p:spPr>
          <a:xfrm>
            <a:off x="838200" y="1690688"/>
            <a:ext cx="10515600" cy="4486275"/>
          </a:xfrm>
        </p:spPr>
        <p:txBody>
          <a:bodyPr>
            <a:normAutofit/>
          </a:bodyPr>
          <a:lstStyle/>
          <a:p>
            <a:pPr marL="0" indent="0">
              <a:buNone/>
            </a:pPr>
            <a:r>
              <a:rPr lang="en-US" sz="2400" dirty="0">
                <a:solidFill>
                  <a:schemeClr val="tx1"/>
                </a:solidFill>
              </a:rPr>
              <a:t>Update Provider Files allows the portal account administrator to add or update the Enrollment Contact and the Official Contact.</a:t>
            </a:r>
          </a:p>
          <a:p>
            <a:r>
              <a:rPr lang="en-US" sz="2000" b="1" dirty="0">
                <a:solidFill>
                  <a:schemeClr val="tx1"/>
                </a:solidFill>
              </a:rPr>
              <a:t>Enrollment Contact</a:t>
            </a:r>
            <a:r>
              <a:rPr lang="en-US" sz="2000" dirty="0">
                <a:solidFill>
                  <a:schemeClr val="tx1"/>
                </a:solidFill>
              </a:rPr>
              <a:t>: the contact for answering questions about the information submitted in the initial or renewal application, or when an update is made to the provider file. </a:t>
            </a:r>
          </a:p>
          <a:p>
            <a:r>
              <a:rPr lang="en-US" sz="2000" b="1" dirty="0">
                <a:solidFill>
                  <a:schemeClr val="tx1"/>
                </a:solidFill>
              </a:rPr>
              <a:t>Official Contact</a:t>
            </a:r>
            <a:r>
              <a:rPr lang="en-US" sz="2000" dirty="0">
                <a:solidFill>
                  <a:schemeClr val="tx1"/>
                </a:solidFill>
              </a:rPr>
              <a:t>: the email address used for all OHCA communications including contract welcome letter, renewal notice or amendment, provider letters, provider newsletters, and any other required communication. </a:t>
            </a:r>
          </a:p>
          <a:p>
            <a:pPr lvl="1">
              <a:buFont typeface="Montserrat Light" panose="00000400000000000000" pitchFamily="2" charset="0"/>
              <a:buChar char="*"/>
            </a:pPr>
            <a:r>
              <a:rPr lang="en-US" sz="1600" i="1" dirty="0">
                <a:solidFill>
                  <a:schemeClr val="tx1"/>
                </a:solidFill>
              </a:rPr>
              <a:t>Do not add third party contractor information as your official contact unless you want them to receive all official correspondence.  </a:t>
            </a:r>
          </a:p>
          <a:p>
            <a:endParaRPr lang="en-US" sz="2000" i="1" dirty="0"/>
          </a:p>
          <a:p>
            <a:endParaRPr lang="en-US" sz="2000" i="1" dirty="0"/>
          </a:p>
        </p:txBody>
      </p:sp>
      <p:pic>
        <p:nvPicPr>
          <p:cNvPr id="10" name="Picture 9">
            <a:extLst>
              <a:ext uri="{FF2B5EF4-FFF2-40B4-BE49-F238E27FC236}">
                <a16:creationId xmlns:a16="http://schemas.microsoft.com/office/drawing/2014/main" id="{0E8C36B3-BC3D-499F-95C1-41A9B2DDA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26" y="5032256"/>
            <a:ext cx="10512074" cy="1144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56B9542B-2B2F-4EBA-A48B-4B7BC98AB021}"/>
              </a:ext>
            </a:extLst>
          </p:cNvPr>
          <p:cNvPicPr>
            <a:picLocks noChangeAspect="1"/>
          </p:cNvPicPr>
          <p:nvPr/>
        </p:nvPicPr>
        <p:blipFill>
          <a:blip r:embed="rId3"/>
          <a:stretch>
            <a:fillRect/>
          </a:stretch>
        </p:blipFill>
        <p:spPr>
          <a:xfrm>
            <a:off x="6510202" y="5710448"/>
            <a:ext cx="981541" cy="621846"/>
          </a:xfrm>
          <a:prstGeom prst="rect">
            <a:avLst/>
          </a:prstGeom>
        </p:spPr>
      </p:pic>
    </p:spTree>
    <p:extLst>
      <p:ext uri="{BB962C8B-B14F-4D97-AF65-F5344CB8AC3E}">
        <p14:creationId xmlns:p14="http://schemas.microsoft.com/office/powerpoint/2010/main" val="117183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859F-7445-411E-8D85-4BC972FF0C68}"/>
              </a:ext>
            </a:extLst>
          </p:cNvPr>
          <p:cNvSpPr>
            <a:spLocks noGrp="1"/>
          </p:cNvSpPr>
          <p:nvPr>
            <p:ph type="title"/>
          </p:nvPr>
        </p:nvSpPr>
        <p:spPr/>
        <p:txBody>
          <a:bodyPr/>
          <a:lstStyle/>
          <a:p>
            <a:r>
              <a:rPr lang="en-US" dirty="0">
                <a:solidFill>
                  <a:schemeClr val="tx1"/>
                </a:solidFill>
              </a:rPr>
              <a:t>disclaimer</a:t>
            </a:r>
          </a:p>
        </p:txBody>
      </p:sp>
      <p:sp>
        <p:nvSpPr>
          <p:cNvPr id="3" name="Content Placeholder 2">
            <a:extLst>
              <a:ext uri="{FF2B5EF4-FFF2-40B4-BE49-F238E27FC236}">
                <a16:creationId xmlns:a16="http://schemas.microsoft.com/office/drawing/2014/main" id="{7445F7FB-2C11-44FA-94FB-FFF090AFBF59}"/>
              </a:ext>
            </a:extLst>
          </p:cNvPr>
          <p:cNvSpPr>
            <a:spLocks noGrp="1"/>
          </p:cNvSpPr>
          <p:nvPr>
            <p:ph idx="1"/>
          </p:nvPr>
        </p:nvSpPr>
        <p:spPr>
          <a:xfrm>
            <a:off x="838200" y="1690688"/>
            <a:ext cx="10515600" cy="4486275"/>
          </a:xfrm>
        </p:spPr>
        <p:txBody>
          <a:bodyPr/>
          <a:lstStyle/>
          <a:p>
            <a:r>
              <a:rPr lang="en-US" dirty="0" err="1">
                <a:solidFill>
                  <a:schemeClr val="tx1"/>
                </a:solidFill>
                <a:latin typeface="Montserrat Light"/>
                <a:cs typeface="Arial"/>
              </a:rPr>
              <a:t>SoonerCare</a:t>
            </a:r>
            <a:r>
              <a:rPr lang="en-US" dirty="0">
                <a:solidFill>
                  <a:schemeClr val="tx1"/>
                </a:solidFill>
                <a:latin typeface="Montserrat Light"/>
                <a:cs typeface="Arial"/>
              </a:rPr>
              <a:t> policy is subject to change. </a:t>
            </a:r>
            <a:endParaRPr lang="en-US" dirty="0">
              <a:solidFill>
                <a:schemeClr val="tx1"/>
              </a:solidFill>
              <a:latin typeface="Montserrat Light" panose="00000400000000000000" pitchFamily="2" charset="0"/>
              <a:cs typeface="Arial" panose="020B0604020202020204" pitchFamily="34" charset="0"/>
            </a:endParaRPr>
          </a:p>
          <a:p>
            <a:endParaRPr lang="en-US" dirty="0">
              <a:solidFill>
                <a:schemeClr val="tx1"/>
              </a:solidFill>
              <a:latin typeface="Montserrat Light" panose="00000400000000000000" pitchFamily="2" charset="0"/>
              <a:cs typeface="Arial" panose="020B0604020202020204" pitchFamily="34" charset="0"/>
            </a:endParaRPr>
          </a:p>
          <a:p>
            <a:r>
              <a:rPr lang="en-US" dirty="0">
                <a:solidFill>
                  <a:schemeClr val="tx1"/>
                </a:solidFill>
                <a:latin typeface="Montserrat Light"/>
                <a:cs typeface="Arial"/>
              </a:rPr>
              <a:t>The information included in this presentation is current as of April 2025. </a:t>
            </a:r>
            <a:endParaRPr lang="en-US" dirty="0">
              <a:solidFill>
                <a:schemeClr val="tx1"/>
              </a:solidFill>
              <a:latin typeface="Montserrat Light" panose="00000400000000000000" pitchFamily="2" charset="0"/>
              <a:cs typeface="Arial" panose="020B0604020202020204" pitchFamily="34" charset="0"/>
            </a:endParaRPr>
          </a:p>
          <a:p>
            <a:endParaRPr lang="en-US" dirty="0">
              <a:solidFill>
                <a:schemeClr val="tx1"/>
              </a:solidFill>
              <a:latin typeface="Montserrat Light" panose="00000400000000000000" pitchFamily="2" charset="0"/>
              <a:cs typeface="Arial" panose="020B0604020202020204" pitchFamily="34" charset="0"/>
            </a:endParaRPr>
          </a:p>
          <a:p>
            <a:r>
              <a:rPr lang="en-US" dirty="0">
                <a:solidFill>
                  <a:schemeClr val="tx1"/>
                </a:solidFill>
                <a:latin typeface="Montserrat Light" panose="00000400000000000000" pitchFamily="2" charset="0"/>
                <a:cs typeface="Arial" panose="020B0604020202020204" pitchFamily="34" charset="0"/>
              </a:rPr>
              <a:t>Stay informed with current information found on the OHCA public website by visiting </a:t>
            </a:r>
            <a:r>
              <a:rPr lang="en-US" dirty="0">
                <a:latin typeface="Montserrat Light" panose="00000400000000000000" pitchFamily="2" charset="0"/>
                <a:cs typeface="Arial" panose="020B0604020202020204" pitchFamily="34" charset="0"/>
                <a:hlinkClick r:id="rId2"/>
              </a:rPr>
              <a:t>www.oklahoma.gov/ohca</a:t>
            </a:r>
            <a:r>
              <a:rPr lang="en-US" dirty="0">
                <a:latin typeface="Montserrat Light" panose="00000400000000000000" pitchFamily="2" charset="0"/>
                <a:cs typeface="Arial" panose="020B0604020202020204" pitchFamily="34" charset="0"/>
              </a:rPr>
              <a:t>.</a:t>
            </a:r>
          </a:p>
          <a:p>
            <a:endParaRPr lang="en-US" dirty="0"/>
          </a:p>
        </p:txBody>
      </p:sp>
    </p:spTree>
    <p:extLst>
      <p:ext uri="{BB962C8B-B14F-4D97-AF65-F5344CB8AC3E}">
        <p14:creationId xmlns:p14="http://schemas.microsoft.com/office/powerpoint/2010/main" val="2273600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A7E8-67A3-4447-8F3A-AD339BDD61BC}"/>
              </a:ext>
            </a:extLst>
          </p:cNvPr>
          <p:cNvSpPr>
            <a:spLocks noGrp="1"/>
          </p:cNvSpPr>
          <p:nvPr>
            <p:ph type="title"/>
          </p:nvPr>
        </p:nvSpPr>
        <p:spPr/>
        <p:txBody>
          <a:bodyPr/>
          <a:lstStyle/>
          <a:p>
            <a:r>
              <a:rPr lang="en-US" dirty="0">
                <a:solidFill>
                  <a:schemeClr val="tx1"/>
                </a:solidFill>
              </a:rPr>
              <a:t>manage account clerks</a:t>
            </a:r>
          </a:p>
        </p:txBody>
      </p:sp>
      <p:sp>
        <p:nvSpPr>
          <p:cNvPr id="3" name="Content Placeholder 2">
            <a:extLst>
              <a:ext uri="{FF2B5EF4-FFF2-40B4-BE49-F238E27FC236}">
                <a16:creationId xmlns:a16="http://schemas.microsoft.com/office/drawing/2014/main" id="{157BA832-9C0B-4D53-9610-3B3822574E5A}"/>
              </a:ext>
            </a:extLst>
          </p:cNvPr>
          <p:cNvSpPr>
            <a:spLocks noGrp="1"/>
          </p:cNvSpPr>
          <p:nvPr>
            <p:ph idx="1"/>
          </p:nvPr>
        </p:nvSpPr>
        <p:spPr>
          <a:xfrm>
            <a:off x="838200" y="1690688"/>
            <a:ext cx="10515600" cy="4486275"/>
          </a:xfrm>
        </p:spPr>
        <p:txBody>
          <a:bodyPr/>
          <a:lstStyle/>
          <a:p>
            <a:pPr marL="0" indent="0">
              <a:buNone/>
            </a:pPr>
            <a:r>
              <a:rPr lang="en-US" sz="2800" dirty="0">
                <a:solidFill>
                  <a:schemeClr val="tx1"/>
                </a:solidFill>
              </a:rPr>
              <a:t>The </a:t>
            </a:r>
            <a:r>
              <a:rPr lang="en-US" sz="2800" i="1" dirty="0">
                <a:solidFill>
                  <a:schemeClr val="tx1"/>
                </a:solidFill>
              </a:rPr>
              <a:t>Manage Accounts</a:t>
            </a:r>
            <a:r>
              <a:rPr lang="en-US" sz="2800" dirty="0">
                <a:solidFill>
                  <a:schemeClr val="tx1"/>
                </a:solidFill>
              </a:rPr>
              <a:t> feature of the secure provider portal allows the account administrator to:</a:t>
            </a:r>
          </a:p>
          <a:p>
            <a:pPr marL="0" indent="0">
              <a:buNone/>
            </a:pPr>
            <a:endParaRPr lang="en-US" sz="800" dirty="0">
              <a:solidFill>
                <a:schemeClr val="tx1"/>
              </a:solidFill>
            </a:endParaRPr>
          </a:p>
          <a:p>
            <a:r>
              <a:rPr lang="en-US" sz="2400" dirty="0">
                <a:solidFill>
                  <a:schemeClr val="tx1"/>
                </a:solidFill>
              </a:rPr>
              <a:t>Add new clerks</a:t>
            </a:r>
          </a:p>
          <a:p>
            <a:r>
              <a:rPr lang="en-US" sz="2400" dirty="0">
                <a:solidFill>
                  <a:schemeClr val="tx1"/>
                </a:solidFill>
              </a:rPr>
              <a:t>Add registered clerks</a:t>
            </a:r>
          </a:p>
          <a:p>
            <a:r>
              <a:rPr lang="en-US" sz="2400" dirty="0">
                <a:solidFill>
                  <a:schemeClr val="tx1"/>
                </a:solidFill>
              </a:rPr>
              <a:t>Add registered billing agent</a:t>
            </a:r>
          </a:p>
          <a:p>
            <a:r>
              <a:rPr lang="en-US" sz="2400" dirty="0">
                <a:solidFill>
                  <a:schemeClr val="tx1"/>
                </a:solidFill>
              </a:rPr>
              <a:t>Designate billing agent</a:t>
            </a:r>
          </a:p>
          <a:p>
            <a:r>
              <a:rPr lang="en-US" sz="2400" dirty="0">
                <a:solidFill>
                  <a:schemeClr val="tx1"/>
                </a:solidFill>
              </a:rPr>
              <a:t>Add enrollment agent</a:t>
            </a:r>
          </a:p>
          <a:p>
            <a:endParaRPr lang="en-US" sz="800" dirty="0">
              <a:solidFill>
                <a:schemeClr val="tx1"/>
              </a:solidFill>
            </a:endParaRPr>
          </a:p>
          <a:p>
            <a:pPr marL="0" indent="0">
              <a:buNone/>
            </a:pPr>
            <a:endParaRPr lang="en-US" sz="800" dirty="0">
              <a:solidFill>
                <a:schemeClr val="tx1"/>
              </a:solidFill>
            </a:endParaRPr>
          </a:p>
          <a:p>
            <a:pPr marL="0" indent="0">
              <a:buNone/>
            </a:pPr>
            <a:r>
              <a:rPr lang="en-US" sz="2000" dirty="0">
                <a:solidFill>
                  <a:schemeClr val="tx1"/>
                </a:solidFill>
              </a:rPr>
              <a:t>A </a:t>
            </a:r>
            <a:r>
              <a:rPr lang="en-US" sz="2000" i="1" dirty="0">
                <a:solidFill>
                  <a:schemeClr val="tx1"/>
                </a:solidFill>
              </a:rPr>
              <a:t>Create Clerks</a:t>
            </a:r>
            <a:r>
              <a:rPr lang="en-US" sz="2000" dirty="0">
                <a:solidFill>
                  <a:schemeClr val="tx1"/>
                </a:solidFill>
              </a:rPr>
              <a:t> how-to video is available on the </a:t>
            </a:r>
            <a:r>
              <a:rPr lang="en-US" sz="2000" dirty="0">
                <a:solidFill>
                  <a:schemeClr val="tx1"/>
                </a:solidFill>
                <a:hlinkClick r:id="rId2"/>
              </a:rPr>
              <a:t>provider training page</a:t>
            </a:r>
            <a:r>
              <a:rPr lang="en-US" sz="2000" dirty="0">
                <a:solidFill>
                  <a:schemeClr val="tx1"/>
                </a:solidFill>
              </a:rPr>
              <a:t>. </a:t>
            </a:r>
          </a:p>
          <a:p>
            <a:pPr marL="0" indent="0">
              <a:buNone/>
            </a:pPr>
            <a:endParaRPr lang="en-US" sz="2000" dirty="0">
              <a:solidFill>
                <a:schemeClr val="tx1"/>
              </a:solidFill>
            </a:endParaRPr>
          </a:p>
          <a:p>
            <a:pPr marL="0" indent="0">
              <a:buNone/>
            </a:pPr>
            <a:endParaRPr lang="en-US" dirty="0"/>
          </a:p>
        </p:txBody>
      </p:sp>
      <p:pic>
        <p:nvPicPr>
          <p:cNvPr id="7" name="Picture 6" descr="Graphical user interface, text, application&#10;&#10;Description automatically generated">
            <a:extLst>
              <a:ext uri="{FF2B5EF4-FFF2-40B4-BE49-F238E27FC236}">
                <a16:creationId xmlns:a16="http://schemas.microsoft.com/office/drawing/2014/main" id="{711A8BD2-921D-4AA4-8F8C-FA241925D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976" y="2846133"/>
            <a:ext cx="3288138" cy="2175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CF20087A-0075-4833-B6D7-7F1572E40E16}"/>
              </a:ext>
            </a:extLst>
          </p:cNvPr>
          <p:cNvPicPr>
            <a:picLocks noChangeAspect="1"/>
          </p:cNvPicPr>
          <p:nvPr/>
        </p:nvPicPr>
        <p:blipFill>
          <a:blip r:embed="rId4"/>
          <a:stretch>
            <a:fillRect/>
          </a:stretch>
        </p:blipFill>
        <p:spPr>
          <a:xfrm>
            <a:off x="8197270" y="4013427"/>
            <a:ext cx="981541" cy="621846"/>
          </a:xfrm>
          <a:prstGeom prst="rect">
            <a:avLst/>
          </a:prstGeom>
        </p:spPr>
      </p:pic>
    </p:spTree>
    <p:extLst>
      <p:ext uri="{BB962C8B-B14F-4D97-AF65-F5344CB8AC3E}">
        <p14:creationId xmlns:p14="http://schemas.microsoft.com/office/powerpoint/2010/main" val="1661163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F451-B556-4CB4-91AF-240FED0F1A73}"/>
              </a:ext>
            </a:extLst>
          </p:cNvPr>
          <p:cNvSpPr>
            <a:spLocks noGrp="1"/>
          </p:cNvSpPr>
          <p:nvPr>
            <p:ph type="title"/>
          </p:nvPr>
        </p:nvSpPr>
        <p:spPr/>
        <p:txBody>
          <a:bodyPr/>
          <a:lstStyle/>
          <a:p>
            <a:r>
              <a:rPr lang="en-US" dirty="0">
                <a:solidFill>
                  <a:schemeClr val="tx1"/>
                </a:solidFill>
              </a:rPr>
              <a:t>clerk assignment</a:t>
            </a:r>
          </a:p>
        </p:txBody>
      </p:sp>
      <p:pic>
        <p:nvPicPr>
          <p:cNvPr id="15" name="Content Placeholder 14" descr="Graphical user interface, table&#10;&#10;Description automatically generated">
            <a:extLst>
              <a:ext uri="{FF2B5EF4-FFF2-40B4-BE49-F238E27FC236}">
                <a16:creationId xmlns:a16="http://schemas.microsoft.com/office/drawing/2014/main" id="{8E4FC752-A058-4D9E-956F-7152C5785B7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83189" y="1372310"/>
            <a:ext cx="6172200" cy="5183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Content Placeholder 12">
            <a:extLst>
              <a:ext uri="{FF2B5EF4-FFF2-40B4-BE49-F238E27FC236}">
                <a16:creationId xmlns:a16="http://schemas.microsoft.com/office/drawing/2014/main" id="{D096022E-B534-4C74-B03A-81A319C03C52}"/>
              </a:ext>
            </a:extLst>
          </p:cNvPr>
          <p:cNvSpPr>
            <a:spLocks noGrp="1"/>
          </p:cNvSpPr>
          <p:nvPr>
            <p:ph sz="half" idx="2"/>
          </p:nvPr>
        </p:nvSpPr>
        <p:spPr>
          <a:xfrm>
            <a:off x="836611" y="1855788"/>
            <a:ext cx="4078289" cy="4216400"/>
          </a:xfrm>
        </p:spPr>
        <p:txBody>
          <a:bodyPr>
            <a:normAutofit/>
          </a:bodyPr>
          <a:lstStyle/>
          <a:p>
            <a:pPr marL="0" indent="0">
              <a:buNone/>
            </a:pPr>
            <a:r>
              <a:rPr lang="en-US" sz="2400" dirty="0">
                <a:solidFill>
                  <a:schemeClr val="tx1"/>
                </a:solidFill>
              </a:rPr>
              <a:t>Clerks can be added, or existing clerks can be set to inactive. </a:t>
            </a:r>
          </a:p>
          <a:p>
            <a:r>
              <a:rPr lang="en-US" sz="2400" dirty="0">
                <a:solidFill>
                  <a:schemeClr val="tx1"/>
                </a:solidFill>
              </a:rPr>
              <a:t>At least one function must be chosen for each clerk. </a:t>
            </a:r>
          </a:p>
          <a:p>
            <a:r>
              <a:rPr lang="en-US" sz="2400" dirty="0">
                <a:solidFill>
                  <a:schemeClr val="tx1"/>
                </a:solidFill>
              </a:rPr>
              <a:t>Administrator may add a registered clerk or an enrollment agent from the list of active clerks.</a:t>
            </a:r>
          </a:p>
        </p:txBody>
      </p:sp>
    </p:spTree>
    <p:extLst>
      <p:ext uri="{BB962C8B-B14F-4D97-AF65-F5344CB8AC3E}">
        <p14:creationId xmlns:p14="http://schemas.microsoft.com/office/powerpoint/2010/main" val="3073036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2FCF99-A784-42E5-BD41-6DC776549325}"/>
              </a:ext>
            </a:extLst>
          </p:cNvPr>
          <p:cNvSpPr>
            <a:spLocks noGrp="1"/>
          </p:cNvSpPr>
          <p:nvPr>
            <p:ph type="title"/>
          </p:nvPr>
        </p:nvSpPr>
        <p:spPr/>
        <p:txBody>
          <a:bodyPr/>
          <a:lstStyle/>
          <a:p>
            <a:r>
              <a:rPr lang="en-US" dirty="0">
                <a:solidFill>
                  <a:schemeClr val="tx1"/>
                </a:solidFill>
              </a:rPr>
              <a:t>Clerk registration</a:t>
            </a:r>
          </a:p>
        </p:txBody>
      </p:sp>
      <p:sp>
        <p:nvSpPr>
          <p:cNvPr id="8" name="Content Placeholder 7">
            <a:extLst>
              <a:ext uri="{FF2B5EF4-FFF2-40B4-BE49-F238E27FC236}">
                <a16:creationId xmlns:a16="http://schemas.microsoft.com/office/drawing/2014/main" id="{62F9EA89-2058-4286-BC0A-E13B9E43555A}"/>
              </a:ext>
            </a:extLst>
          </p:cNvPr>
          <p:cNvSpPr>
            <a:spLocks noGrp="1"/>
          </p:cNvSpPr>
          <p:nvPr>
            <p:ph idx="1"/>
          </p:nvPr>
        </p:nvSpPr>
        <p:spPr>
          <a:xfrm>
            <a:off x="838200" y="1690688"/>
            <a:ext cx="10515600" cy="4486275"/>
          </a:xfrm>
        </p:spPr>
        <p:txBody>
          <a:bodyPr/>
          <a:lstStyle/>
          <a:p>
            <a:pPr marL="0" indent="0">
              <a:buNone/>
            </a:pPr>
            <a:r>
              <a:rPr lang="en-US" dirty="0">
                <a:solidFill>
                  <a:schemeClr val="tx1"/>
                </a:solidFill>
              </a:rPr>
              <a:t>A </a:t>
            </a:r>
            <a:r>
              <a:rPr lang="en-US" b="1" dirty="0">
                <a:solidFill>
                  <a:schemeClr val="tx1"/>
                </a:solidFill>
              </a:rPr>
              <a:t>clerk code</a:t>
            </a:r>
            <a:r>
              <a:rPr lang="en-US" dirty="0">
                <a:solidFill>
                  <a:schemeClr val="tx1"/>
                </a:solidFill>
              </a:rPr>
              <a:t> will be generated after adding a new clerk to the portal account. </a:t>
            </a:r>
          </a:p>
          <a:p>
            <a:r>
              <a:rPr lang="en-US" sz="2400" dirty="0">
                <a:solidFill>
                  <a:schemeClr val="tx1"/>
                </a:solidFill>
              </a:rPr>
              <a:t>The clerk will use the clerk code to complete portal registration.</a:t>
            </a:r>
          </a:p>
          <a:p>
            <a:r>
              <a:rPr lang="en-US" sz="2400" dirty="0">
                <a:solidFill>
                  <a:schemeClr val="tx1"/>
                </a:solidFill>
              </a:rPr>
              <a:t>Clerks will remain in “pending” status until portal registration has been completed.</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sz="800" dirty="0">
              <a:solidFill>
                <a:schemeClr val="tx1"/>
              </a:solidFill>
            </a:endParaRPr>
          </a:p>
          <a:p>
            <a:pPr marL="0" indent="0">
              <a:buNone/>
            </a:pPr>
            <a:r>
              <a:rPr lang="en-US" sz="2200" dirty="0">
                <a:solidFill>
                  <a:schemeClr val="tx1"/>
                </a:solidFill>
              </a:rPr>
              <a:t>A </a:t>
            </a:r>
            <a:r>
              <a:rPr lang="en-US" sz="2200" i="1" dirty="0">
                <a:solidFill>
                  <a:schemeClr val="tx1"/>
                </a:solidFill>
              </a:rPr>
              <a:t>Register a Clerk </a:t>
            </a:r>
            <a:r>
              <a:rPr lang="en-US" sz="2200" dirty="0">
                <a:solidFill>
                  <a:schemeClr val="tx1"/>
                </a:solidFill>
              </a:rPr>
              <a:t>how-to video is available on the </a:t>
            </a:r>
            <a:r>
              <a:rPr lang="en-US" sz="2200" dirty="0">
                <a:solidFill>
                  <a:schemeClr val="tx1"/>
                </a:solidFill>
                <a:hlinkClick r:id="rId2"/>
              </a:rPr>
              <a:t>provider training page</a:t>
            </a:r>
            <a:r>
              <a:rPr lang="en-US" sz="2200" dirty="0">
                <a:solidFill>
                  <a:schemeClr val="tx1"/>
                </a:solidFill>
              </a:rPr>
              <a:t>. </a:t>
            </a:r>
          </a:p>
          <a:p>
            <a:pPr marL="0" indent="0">
              <a:buNone/>
            </a:pPr>
            <a:endParaRPr lang="en-US" b="1" dirty="0">
              <a:solidFill>
                <a:schemeClr val="tx1"/>
              </a:solidFill>
            </a:endParaRPr>
          </a:p>
        </p:txBody>
      </p:sp>
      <p:pic>
        <p:nvPicPr>
          <p:cNvPr id="10" name="Picture 9">
            <a:extLst>
              <a:ext uri="{FF2B5EF4-FFF2-40B4-BE49-F238E27FC236}">
                <a16:creationId xmlns:a16="http://schemas.microsoft.com/office/drawing/2014/main" id="{54C43C4E-F247-4ED2-9B8F-083B519CC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981" y="3933825"/>
            <a:ext cx="10398037" cy="1192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7988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CAEF-1E0B-4C0B-8765-882928359C6C}"/>
              </a:ext>
            </a:extLst>
          </p:cNvPr>
          <p:cNvSpPr>
            <a:spLocks noGrp="1"/>
          </p:cNvSpPr>
          <p:nvPr>
            <p:ph type="title"/>
          </p:nvPr>
        </p:nvSpPr>
        <p:spPr/>
        <p:txBody>
          <a:bodyPr/>
          <a:lstStyle/>
          <a:p>
            <a:r>
              <a:rPr lang="en-US" dirty="0">
                <a:solidFill>
                  <a:schemeClr val="tx1"/>
                </a:solidFill>
              </a:rPr>
              <a:t>updating license</a:t>
            </a:r>
          </a:p>
        </p:txBody>
      </p:sp>
      <p:pic>
        <p:nvPicPr>
          <p:cNvPr id="6" name="Content Placeholder 5">
            <a:extLst>
              <a:ext uri="{FF2B5EF4-FFF2-40B4-BE49-F238E27FC236}">
                <a16:creationId xmlns:a16="http://schemas.microsoft.com/office/drawing/2014/main" id="{4B8F96CD-DEED-481B-AF69-29EAF4787FF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3189" y="1855788"/>
            <a:ext cx="6172200" cy="3963398"/>
          </a:xfrm>
        </p:spPr>
      </p:pic>
      <p:sp>
        <p:nvSpPr>
          <p:cNvPr id="4" name="Content Placeholder 3">
            <a:extLst>
              <a:ext uri="{FF2B5EF4-FFF2-40B4-BE49-F238E27FC236}">
                <a16:creationId xmlns:a16="http://schemas.microsoft.com/office/drawing/2014/main" id="{30CAD849-0001-4CB3-85B0-FD37E0C3EB3A}"/>
              </a:ext>
            </a:extLst>
          </p:cNvPr>
          <p:cNvSpPr>
            <a:spLocks noGrp="1"/>
          </p:cNvSpPr>
          <p:nvPr>
            <p:ph sz="half" idx="2"/>
          </p:nvPr>
        </p:nvSpPr>
        <p:spPr/>
        <p:txBody>
          <a:bodyPr/>
          <a:lstStyle/>
          <a:p>
            <a:pPr marL="0" indent="0">
              <a:buNone/>
            </a:pPr>
            <a:r>
              <a:rPr lang="en-US" sz="2000" dirty="0">
                <a:solidFill>
                  <a:schemeClr val="tx1"/>
                </a:solidFill>
              </a:rPr>
              <a:t>Licenses for group members must be updated via the secure provider portal from the individual provider’s login.</a:t>
            </a:r>
          </a:p>
          <a:p>
            <a:r>
              <a:rPr lang="en-US" sz="1800" dirty="0">
                <a:solidFill>
                  <a:schemeClr val="tx1"/>
                </a:solidFill>
              </a:rPr>
              <a:t>Notification of license expiration will be emailed to the official contact at 15 days and again seven days prior to the expiration date.</a:t>
            </a:r>
          </a:p>
          <a:p>
            <a:pPr marL="0" indent="0">
              <a:buNone/>
            </a:pPr>
            <a:endParaRPr lang="en-US" sz="800" dirty="0">
              <a:solidFill>
                <a:schemeClr val="tx1"/>
              </a:solidFill>
            </a:endParaRPr>
          </a:p>
          <a:p>
            <a:pPr marL="0" indent="0">
              <a:buNone/>
            </a:pPr>
            <a:r>
              <a:rPr lang="en-US" sz="2000" dirty="0">
                <a:solidFill>
                  <a:schemeClr val="tx1"/>
                </a:solidFill>
              </a:rPr>
              <a:t>After selecting Update Provider Files, the individual provider will select </a:t>
            </a:r>
            <a:r>
              <a:rPr lang="en-US" sz="2000" i="1" dirty="0">
                <a:solidFill>
                  <a:schemeClr val="tx1"/>
                </a:solidFill>
              </a:rPr>
              <a:t>License</a:t>
            </a:r>
            <a:r>
              <a:rPr lang="en-US" sz="2000" dirty="0">
                <a:solidFill>
                  <a:schemeClr val="tx1"/>
                </a:solidFill>
              </a:rPr>
              <a:t> from the Personal and Professional tab.</a:t>
            </a:r>
          </a:p>
          <a:p>
            <a:endParaRPr lang="en-US" dirty="0"/>
          </a:p>
        </p:txBody>
      </p:sp>
      <p:pic>
        <p:nvPicPr>
          <p:cNvPr id="8" name="Picture 7">
            <a:extLst>
              <a:ext uri="{FF2B5EF4-FFF2-40B4-BE49-F238E27FC236}">
                <a16:creationId xmlns:a16="http://schemas.microsoft.com/office/drawing/2014/main" id="{771C4B91-3AA8-48EC-A0F6-D8EDCC21DEE8}"/>
              </a:ext>
            </a:extLst>
          </p:cNvPr>
          <p:cNvPicPr>
            <a:picLocks noChangeAspect="1"/>
          </p:cNvPicPr>
          <p:nvPr/>
        </p:nvPicPr>
        <p:blipFill>
          <a:blip r:embed="rId3"/>
          <a:stretch>
            <a:fillRect/>
          </a:stretch>
        </p:blipFill>
        <p:spPr>
          <a:xfrm>
            <a:off x="7778518" y="2703102"/>
            <a:ext cx="981541" cy="621846"/>
          </a:xfrm>
          <a:prstGeom prst="rect">
            <a:avLst/>
          </a:prstGeom>
        </p:spPr>
      </p:pic>
    </p:spTree>
    <p:extLst>
      <p:ext uri="{BB962C8B-B14F-4D97-AF65-F5344CB8AC3E}">
        <p14:creationId xmlns:p14="http://schemas.microsoft.com/office/powerpoint/2010/main" val="3866134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CAEF-1E0B-4C0B-8765-882928359C6C}"/>
              </a:ext>
            </a:extLst>
          </p:cNvPr>
          <p:cNvSpPr>
            <a:spLocks noGrp="1"/>
          </p:cNvSpPr>
          <p:nvPr>
            <p:ph type="title"/>
          </p:nvPr>
        </p:nvSpPr>
        <p:spPr>
          <a:xfrm>
            <a:off x="836611" y="260350"/>
            <a:ext cx="5259389" cy="1325563"/>
          </a:xfrm>
        </p:spPr>
        <p:txBody>
          <a:bodyPr/>
          <a:lstStyle/>
          <a:p>
            <a:r>
              <a:rPr lang="en-US" dirty="0">
                <a:solidFill>
                  <a:schemeClr val="tx1"/>
                </a:solidFill>
              </a:rPr>
              <a:t>updating license</a:t>
            </a:r>
          </a:p>
        </p:txBody>
      </p:sp>
      <p:pic>
        <p:nvPicPr>
          <p:cNvPr id="6" name="Content Placeholder 5" descr="Graphical user interface, text, application, email&#10;&#10;Description automatically generated">
            <a:extLst>
              <a:ext uri="{FF2B5EF4-FFF2-40B4-BE49-F238E27FC236}">
                <a16:creationId xmlns:a16="http://schemas.microsoft.com/office/drawing/2014/main" id="{715CA4CF-1774-4B0F-B6B6-33136B27105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3189" y="1829717"/>
            <a:ext cx="6172200" cy="4186874"/>
          </a:xfrm>
        </p:spPr>
      </p:pic>
      <p:sp>
        <p:nvSpPr>
          <p:cNvPr id="4" name="Content Placeholder 3">
            <a:extLst>
              <a:ext uri="{FF2B5EF4-FFF2-40B4-BE49-F238E27FC236}">
                <a16:creationId xmlns:a16="http://schemas.microsoft.com/office/drawing/2014/main" id="{30CAD849-0001-4CB3-85B0-FD37E0C3EB3A}"/>
              </a:ext>
            </a:extLst>
          </p:cNvPr>
          <p:cNvSpPr>
            <a:spLocks noGrp="1"/>
          </p:cNvSpPr>
          <p:nvPr>
            <p:ph sz="half" idx="2"/>
          </p:nvPr>
        </p:nvSpPr>
        <p:spPr/>
        <p:txBody>
          <a:bodyPr/>
          <a:lstStyle/>
          <a:p>
            <a:pPr marL="0" indent="0">
              <a:buNone/>
            </a:pPr>
            <a:r>
              <a:rPr lang="en-US" sz="2400" dirty="0">
                <a:solidFill>
                  <a:schemeClr val="tx1"/>
                </a:solidFill>
              </a:rPr>
              <a:t>Make changes to the license by selecting the appropriate one from the list.</a:t>
            </a:r>
          </a:p>
          <a:p>
            <a:pPr marL="0" indent="0">
              <a:buNone/>
            </a:pPr>
            <a:r>
              <a:rPr lang="en-US" sz="2400" dirty="0">
                <a:solidFill>
                  <a:schemeClr val="tx1"/>
                </a:solidFill>
              </a:rPr>
              <a:t>A new license may be added by selecting </a:t>
            </a:r>
            <a:r>
              <a:rPr lang="en-US" sz="2400" i="1" dirty="0">
                <a:solidFill>
                  <a:schemeClr val="tx1"/>
                </a:solidFill>
              </a:rPr>
              <a:t>Add another license</a:t>
            </a:r>
            <a:r>
              <a:rPr lang="en-US" sz="2400" dirty="0">
                <a:solidFill>
                  <a:schemeClr val="tx1"/>
                </a:solidFill>
              </a:rPr>
              <a:t>.</a:t>
            </a:r>
          </a:p>
          <a:p>
            <a:endParaRPr lang="en-US" dirty="0"/>
          </a:p>
        </p:txBody>
      </p:sp>
      <p:pic>
        <p:nvPicPr>
          <p:cNvPr id="7" name="Picture 6">
            <a:extLst>
              <a:ext uri="{FF2B5EF4-FFF2-40B4-BE49-F238E27FC236}">
                <a16:creationId xmlns:a16="http://schemas.microsoft.com/office/drawing/2014/main" id="{E0BB6ABB-8591-4A7D-B14A-25A1A8765BE0}"/>
              </a:ext>
            </a:extLst>
          </p:cNvPr>
          <p:cNvPicPr>
            <a:picLocks noChangeAspect="1"/>
          </p:cNvPicPr>
          <p:nvPr/>
        </p:nvPicPr>
        <p:blipFill>
          <a:blip r:embed="rId3"/>
          <a:stretch>
            <a:fillRect/>
          </a:stretch>
        </p:blipFill>
        <p:spPr>
          <a:xfrm rot="10800000">
            <a:off x="4692417" y="4261077"/>
            <a:ext cx="981541" cy="621846"/>
          </a:xfrm>
          <a:prstGeom prst="rect">
            <a:avLst/>
          </a:prstGeom>
        </p:spPr>
      </p:pic>
    </p:spTree>
    <p:extLst>
      <p:ext uri="{BB962C8B-B14F-4D97-AF65-F5344CB8AC3E}">
        <p14:creationId xmlns:p14="http://schemas.microsoft.com/office/powerpoint/2010/main" val="3142383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CAEF-1E0B-4C0B-8765-882928359C6C}"/>
              </a:ext>
            </a:extLst>
          </p:cNvPr>
          <p:cNvSpPr>
            <a:spLocks noGrp="1"/>
          </p:cNvSpPr>
          <p:nvPr>
            <p:ph type="title"/>
          </p:nvPr>
        </p:nvSpPr>
        <p:spPr>
          <a:xfrm>
            <a:off x="836611" y="260350"/>
            <a:ext cx="5259389" cy="1325563"/>
          </a:xfrm>
        </p:spPr>
        <p:txBody>
          <a:bodyPr/>
          <a:lstStyle/>
          <a:p>
            <a:r>
              <a:rPr lang="en-US" dirty="0">
                <a:solidFill>
                  <a:schemeClr val="tx1"/>
                </a:solidFill>
              </a:rPr>
              <a:t>updating license</a:t>
            </a:r>
          </a:p>
        </p:txBody>
      </p:sp>
      <p:sp>
        <p:nvSpPr>
          <p:cNvPr id="4" name="Content Placeholder 3">
            <a:extLst>
              <a:ext uri="{FF2B5EF4-FFF2-40B4-BE49-F238E27FC236}">
                <a16:creationId xmlns:a16="http://schemas.microsoft.com/office/drawing/2014/main" id="{30CAD849-0001-4CB3-85B0-FD37E0C3EB3A}"/>
              </a:ext>
            </a:extLst>
          </p:cNvPr>
          <p:cNvSpPr>
            <a:spLocks noGrp="1"/>
          </p:cNvSpPr>
          <p:nvPr>
            <p:ph sz="half" idx="2"/>
          </p:nvPr>
        </p:nvSpPr>
        <p:spPr>
          <a:xfrm>
            <a:off x="836611" y="1855788"/>
            <a:ext cx="4897439" cy="4216400"/>
          </a:xfrm>
        </p:spPr>
        <p:txBody>
          <a:bodyPr/>
          <a:lstStyle/>
          <a:p>
            <a:pPr marL="0" indent="0">
              <a:buNone/>
            </a:pPr>
            <a:r>
              <a:rPr lang="en-US" sz="2400" dirty="0">
                <a:solidFill>
                  <a:schemeClr val="tx1"/>
                </a:solidFill>
              </a:rPr>
              <a:t>After the necessary license changes have been made, select </a:t>
            </a:r>
            <a:r>
              <a:rPr lang="en-US" sz="2400" i="1" dirty="0">
                <a:solidFill>
                  <a:schemeClr val="tx1"/>
                </a:solidFill>
              </a:rPr>
              <a:t>Update and Finish</a:t>
            </a:r>
            <a:r>
              <a:rPr lang="en-US" sz="2400" dirty="0">
                <a:solidFill>
                  <a:schemeClr val="tx1"/>
                </a:solidFill>
              </a:rPr>
              <a:t> to complete the change and to upload a copy of your license.</a:t>
            </a:r>
          </a:p>
          <a:p>
            <a:pPr marL="0" indent="0">
              <a:buNone/>
            </a:pPr>
            <a:endParaRPr lang="en-US" sz="800" dirty="0">
              <a:solidFill>
                <a:schemeClr val="tx1"/>
              </a:solidFill>
            </a:endParaRPr>
          </a:p>
          <a:p>
            <a:pPr marL="0" indent="0">
              <a:buNone/>
            </a:pPr>
            <a:r>
              <a:rPr lang="en-US" sz="2400" dirty="0">
                <a:solidFill>
                  <a:schemeClr val="tx1"/>
                </a:solidFill>
              </a:rPr>
              <a:t>If any additional credentials require updating, the user will be prompted to update those sections before the license can be uploaded and submitted.</a:t>
            </a:r>
          </a:p>
          <a:p>
            <a:endParaRPr lang="en-US" dirty="0"/>
          </a:p>
        </p:txBody>
      </p:sp>
      <p:pic>
        <p:nvPicPr>
          <p:cNvPr id="12" name="Content Placeholder 11" descr="Graphical user interface, text, application&#10;&#10;Description automatically generated">
            <a:extLst>
              <a:ext uri="{FF2B5EF4-FFF2-40B4-BE49-F238E27FC236}">
                <a16:creationId xmlns:a16="http://schemas.microsoft.com/office/drawing/2014/main" id="{A27B3617-B45D-4339-8A00-8F3E5064957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08812" y="1585913"/>
            <a:ext cx="4346577" cy="4766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100F45B2-65A5-49A5-91B7-59DCDC27A9BC}"/>
              </a:ext>
            </a:extLst>
          </p:cNvPr>
          <p:cNvPicPr>
            <a:picLocks noChangeAspect="1"/>
          </p:cNvPicPr>
          <p:nvPr/>
        </p:nvPicPr>
        <p:blipFill>
          <a:blip r:embed="rId3"/>
          <a:stretch>
            <a:fillRect/>
          </a:stretch>
        </p:blipFill>
        <p:spPr>
          <a:xfrm rot="10800000">
            <a:off x="9592438" y="5879933"/>
            <a:ext cx="981541" cy="621846"/>
          </a:xfrm>
          <a:prstGeom prst="rect">
            <a:avLst/>
          </a:prstGeom>
        </p:spPr>
      </p:pic>
      <p:sp>
        <p:nvSpPr>
          <p:cNvPr id="14" name="Rectangle 13">
            <a:extLst>
              <a:ext uri="{FF2B5EF4-FFF2-40B4-BE49-F238E27FC236}">
                <a16:creationId xmlns:a16="http://schemas.microsoft.com/office/drawing/2014/main" id="{CB5283B6-F258-46A1-A1AC-AADAC46B2B09}"/>
              </a:ext>
            </a:extLst>
          </p:cNvPr>
          <p:cNvSpPr/>
          <p:nvPr/>
        </p:nvSpPr>
        <p:spPr>
          <a:xfrm>
            <a:off x="8920174" y="2366127"/>
            <a:ext cx="553764" cy="179109"/>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330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4C29-49C0-44B5-9D71-7CBE5908C1C7}"/>
              </a:ext>
            </a:extLst>
          </p:cNvPr>
          <p:cNvSpPr>
            <a:spLocks noGrp="1"/>
          </p:cNvSpPr>
          <p:nvPr>
            <p:ph type="title"/>
          </p:nvPr>
        </p:nvSpPr>
        <p:spPr>
          <a:xfrm>
            <a:off x="836611" y="260350"/>
            <a:ext cx="5259389" cy="1325563"/>
          </a:xfrm>
        </p:spPr>
        <p:txBody>
          <a:bodyPr/>
          <a:lstStyle/>
          <a:p>
            <a:r>
              <a:rPr lang="en-US" dirty="0">
                <a:solidFill>
                  <a:schemeClr val="tx1"/>
                </a:solidFill>
              </a:rPr>
              <a:t>updating license</a:t>
            </a:r>
          </a:p>
        </p:txBody>
      </p:sp>
      <p:pic>
        <p:nvPicPr>
          <p:cNvPr id="6" name="Content Placeholder 5" descr="Graphical user interface, application&#10;&#10;Description automatically generated">
            <a:extLst>
              <a:ext uri="{FF2B5EF4-FFF2-40B4-BE49-F238E27FC236}">
                <a16:creationId xmlns:a16="http://schemas.microsoft.com/office/drawing/2014/main" id="{6FA8685B-2514-4BF5-B261-EBB9662C578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3189" y="1982057"/>
            <a:ext cx="6172200" cy="3255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a:extLst>
              <a:ext uri="{FF2B5EF4-FFF2-40B4-BE49-F238E27FC236}">
                <a16:creationId xmlns:a16="http://schemas.microsoft.com/office/drawing/2014/main" id="{9AAC67F9-85C9-4964-8E34-8B8C36758B9C}"/>
              </a:ext>
            </a:extLst>
          </p:cNvPr>
          <p:cNvSpPr>
            <a:spLocks noGrp="1"/>
          </p:cNvSpPr>
          <p:nvPr>
            <p:ph sz="half" idx="2"/>
          </p:nvPr>
        </p:nvSpPr>
        <p:spPr>
          <a:xfrm>
            <a:off x="836611" y="1855788"/>
            <a:ext cx="4173539" cy="4216400"/>
          </a:xfrm>
        </p:spPr>
        <p:txBody>
          <a:bodyPr>
            <a:normAutofit/>
          </a:bodyPr>
          <a:lstStyle/>
          <a:p>
            <a:pPr marL="0" indent="0">
              <a:buNone/>
            </a:pPr>
            <a:r>
              <a:rPr lang="en-US" sz="2400" dirty="0">
                <a:solidFill>
                  <a:schemeClr val="tx1"/>
                </a:solidFill>
              </a:rPr>
              <a:t>The changes made will be listed under Changes.</a:t>
            </a:r>
          </a:p>
          <a:p>
            <a:pPr marL="0" indent="0">
              <a:buNone/>
            </a:pPr>
            <a:r>
              <a:rPr lang="en-US" sz="2400" dirty="0">
                <a:solidFill>
                  <a:schemeClr val="tx1"/>
                </a:solidFill>
              </a:rPr>
              <a:t>Select </a:t>
            </a:r>
            <a:r>
              <a:rPr lang="en-US" sz="2400" b="1" dirty="0">
                <a:solidFill>
                  <a:schemeClr val="tx1"/>
                </a:solidFill>
              </a:rPr>
              <a:t>Submit</a:t>
            </a:r>
            <a:r>
              <a:rPr lang="en-US" sz="2400" dirty="0">
                <a:solidFill>
                  <a:schemeClr val="tx1"/>
                </a:solidFill>
              </a:rPr>
              <a:t> to process your updates.</a:t>
            </a:r>
            <a:endParaRPr lang="en-US" sz="2400" b="1" dirty="0">
              <a:solidFill>
                <a:schemeClr val="tx1"/>
              </a:solidFill>
            </a:endParaRPr>
          </a:p>
        </p:txBody>
      </p:sp>
      <p:pic>
        <p:nvPicPr>
          <p:cNvPr id="7" name="Picture 6">
            <a:extLst>
              <a:ext uri="{FF2B5EF4-FFF2-40B4-BE49-F238E27FC236}">
                <a16:creationId xmlns:a16="http://schemas.microsoft.com/office/drawing/2014/main" id="{108875D0-43B5-40DD-A346-56608BEF8DD3}"/>
              </a:ext>
            </a:extLst>
          </p:cNvPr>
          <p:cNvPicPr>
            <a:picLocks noChangeAspect="1"/>
          </p:cNvPicPr>
          <p:nvPr/>
        </p:nvPicPr>
        <p:blipFill>
          <a:blip r:embed="rId3"/>
          <a:stretch>
            <a:fillRect/>
          </a:stretch>
        </p:blipFill>
        <p:spPr>
          <a:xfrm rot="10800000">
            <a:off x="6691081" y="4746458"/>
            <a:ext cx="981541" cy="621846"/>
          </a:xfrm>
          <a:prstGeom prst="rect">
            <a:avLst/>
          </a:prstGeom>
        </p:spPr>
      </p:pic>
    </p:spTree>
    <p:extLst>
      <p:ext uri="{BB962C8B-B14F-4D97-AF65-F5344CB8AC3E}">
        <p14:creationId xmlns:p14="http://schemas.microsoft.com/office/powerpoint/2010/main" val="780854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EE31-E6B8-4C57-A65B-8DEDB07C00E1}"/>
              </a:ext>
            </a:extLst>
          </p:cNvPr>
          <p:cNvSpPr>
            <a:spLocks noGrp="1"/>
          </p:cNvSpPr>
          <p:nvPr>
            <p:ph type="title"/>
          </p:nvPr>
        </p:nvSpPr>
        <p:spPr>
          <a:xfrm>
            <a:off x="836611" y="260350"/>
            <a:ext cx="5259389" cy="1325563"/>
          </a:xfrm>
        </p:spPr>
        <p:txBody>
          <a:bodyPr/>
          <a:lstStyle/>
          <a:p>
            <a:r>
              <a:rPr lang="en-US" dirty="0">
                <a:solidFill>
                  <a:schemeClr val="tx1"/>
                </a:solidFill>
              </a:rPr>
              <a:t>updating license</a:t>
            </a:r>
          </a:p>
        </p:txBody>
      </p:sp>
      <p:pic>
        <p:nvPicPr>
          <p:cNvPr id="6" name="Content Placeholder 5" descr="Graphical user interface, text, application, email&#10;&#10;Description automatically generated">
            <a:extLst>
              <a:ext uri="{FF2B5EF4-FFF2-40B4-BE49-F238E27FC236}">
                <a16:creationId xmlns:a16="http://schemas.microsoft.com/office/drawing/2014/main" id="{6E7AF18D-5410-4D60-A7BA-A15293A1F5C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3189" y="1855788"/>
            <a:ext cx="6172200" cy="3529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a:extLst>
              <a:ext uri="{FF2B5EF4-FFF2-40B4-BE49-F238E27FC236}">
                <a16:creationId xmlns:a16="http://schemas.microsoft.com/office/drawing/2014/main" id="{A4DE5E51-C3E8-45CD-B64E-9BA67530BAC4}"/>
              </a:ext>
            </a:extLst>
          </p:cNvPr>
          <p:cNvSpPr>
            <a:spLocks noGrp="1"/>
          </p:cNvSpPr>
          <p:nvPr>
            <p:ph sz="half" idx="2"/>
          </p:nvPr>
        </p:nvSpPr>
        <p:spPr>
          <a:xfrm>
            <a:off x="836611" y="1855788"/>
            <a:ext cx="4116389" cy="4216400"/>
          </a:xfrm>
        </p:spPr>
        <p:txBody>
          <a:bodyPr>
            <a:normAutofit/>
          </a:bodyPr>
          <a:lstStyle/>
          <a:p>
            <a:pPr marL="0" indent="0">
              <a:buNone/>
            </a:pPr>
            <a:r>
              <a:rPr lang="en-US" sz="2400" dirty="0"/>
              <a:t>After submitting the changes, the user will receive an acknowledgement with a tracking number. </a:t>
            </a:r>
          </a:p>
          <a:p>
            <a:pPr marL="0" indent="0">
              <a:buNone/>
            </a:pPr>
            <a:r>
              <a:rPr lang="en-US" sz="2400" dirty="0"/>
              <a:t>To submit the current license, select </a:t>
            </a:r>
            <a:r>
              <a:rPr lang="en-US" sz="2400" b="1" dirty="0"/>
              <a:t>Upload Required Documents</a:t>
            </a:r>
            <a:r>
              <a:rPr lang="en-US" sz="2400" dirty="0"/>
              <a:t>.</a:t>
            </a:r>
          </a:p>
        </p:txBody>
      </p:sp>
      <p:pic>
        <p:nvPicPr>
          <p:cNvPr id="7" name="Picture 6">
            <a:extLst>
              <a:ext uri="{FF2B5EF4-FFF2-40B4-BE49-F238E27FC236}">
                <a16:creationId xmlns:a16="http://schemas.microsoft.com/office/drawing/2014/main" id="{200BEB77-237A-45E3-BCED-9D7221C618A3}"/>
              </a:ext>
            </a:extLst>
          </p:cNvPr>
          <p:cNvPicPr>
            <a:picLocks noChangeAspect="1"/>
          </p:cNvPicPr>
          <p:nvPr/>
        </p:nvPicPr>
        <p:blipFill>
          <a:blip r:embed="rId3"/>
          <a:stretch>
            <a:fillRect/>
          </a:stretch>
        </p:blipFill>
        <p:spPr>
          <a:xfrm rot="10800000">
            <a:off x="8929456" y="4517858"/>
            <a:ext cx="981541" cy="621846"/>
          </a:xfrm>
          <a:prstGeom prst="rect">
            <a:avLst/>
          </a:prstGeom>
        </p:spPr>
      </p:pic>
    </p:spTree>
    <p:extLst>
      <p:ext uri="{BB962C8B-B14F-4D97-AF65-F5344CB8AC3E}">
        <p14:creationId xmlns:p14="http://schemas.microsoft.com/office/powerpoint/2010/main" val="302463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4674-C871-4B37-B901-1CEBCF83DD20}"/>
              </a:ext>
            </a:extLst>
          </p:cNvPr>
          <p:cNvSpPr>
            <a:spLocks noGrp="1"/>
          </p:cNvSpPr>
          <p:nvPr>
            <p:ph type="title"/>
          </p:nvPr>
        </p:nvSpPr>
        <p:spPr>
          <a:xfrm>
            <a:off x="836611" y="260350"/>
            <a:ext cx="5049839" cy="1325563"/>
          </a:xfrm>
        </p:spPr>
        <p:txBody>
          <a:bodyPr/>
          <a:lstStyle/>
          <a:p>
            <a:r>
              <a:rPr lang="en-US" dirty="0">
                <a:solidFill>
                  <a:schemeClr val="tx1"/>
                </a:solidFill>
              </a:rPr>
              <a:t>updating license</a:t>
            </a:r>
          </a:p>
        </p:txBody>
      </p:sp>
      <p:sp>
        <p:nvSpPr>
          <p:cNvPr id="4" name="Content Placeholder 3">
            <a:extLst>
              <a:ext uri="{FF2B5EF4-FFF2-40B4-BE49-F238E27FC236}">
                <a16:creationId xmlns:a16="http://schemas.microsoft.com/office/drawing/2014/main" id="{E956D870-A74F-4D04-98DF-1F0F6C4656A2}"/>
              </a:ext>
            </a:extLst>
          </p:cNvPr>
          <p:cNvSpPr>
            <a:spLocks noGrp="1"/>
          </p:cNvSpPr>
          <p:nvPr>
            <p:ph sz="half" idx="2"/>
          </p:nvPr>
        </p:nvSpPr>
        <p:spPr/>
        <p:txBody>
          <a:bodyPr>
            <a:normAutofit/>
          </a:bodyPr>
          <a:lstStyle/>
          <a:p>
            <a:pPr marL="0" indent="0">
              <a:buNone/>
            </a:pPr>
            <a:r>
              <a:rPr lang="en-US" sz="2400" dirty="0">
                <a:solidFill>
                  <a:schemeClr val="tx1"/>
                </a:solidFill>
              </a:rPr>
              <a:t>From the Upload Required Documents section, select the </a:t>
            </a:r>
            <a:r>
              <a:rPr lang="en-US" sz="2400" b="1" dirty="0">
                <a:solidFill>
                  <a:schemeClr val="tx1"/>
                </a:solidFill>
              </a:rPr>
              <a:t>Browse</a:t>
            </a:r>
            <a:r>
              <a:rPr lang="en-US" sz="2400" dirty="0">
                <a:solidFill>
                  <a:schemeClr val="tx1"/>
                </a:solidFill>
              </a:rPr>
              <a:t> button to find the current license on your device for upload to OHCA. </a:t>
            </a:r>
          </a:p>
          <a:p>
            <a:pPr marL="0" indent="0">
              <a:buNone/>
            </a:pPr>
            <a:endParaRPr lang="en-US" sz="800" dirty="0">
              <a:solidFill>
                <a:schemeClr val="tx1"/>
              </a:solidFill>
            </a:endParaRPr>
          </a:p>
          <a:p>
            <a:pPr marL="0" indent="0">
              <a:buNone/>
            </a:pPr>
            <a:r>
              <a:rPr lang="en-US" sz="2400" dirty="0">
                <a:solidFill>
                  <a:schemeClr val="tx1"/>
                </a:solidFill>
              </a:rPr>
              <a:t>When the file has been chosen, select </a:t>
            </a:r>
            <a:r>
              <a:rPr lang="en-US" sz="2400" b="1" dirty="0">
                <a:solidFill>
                  <a:schemeClr val="tx1"/>
                </a:solidFill>
              </a:rPr>
              <a:t>Upload</a:t>
            </a:r>
            <a:r>
              <a:rPr lang="en-US" sz="2400" dirty="0">
                <a:solidFill>
                  <a:schemeClr val="tx1"/>
                </a:solidFill>
              </a:rPr>
              <a:t>.</a:t>
            </a:r>
          </a:p>
        </p:txBody>
      </p:sp>
      <p:pic>
        <p:nvPicPr>
          <p:cNvPr id="10" name="Content Placeholder 9" descr="Graphical user interface, text, application, email&#10;&#10;Description automatically generated">
            <a:extLst>
              <a:ext uri="{FF2B5EF4-FFF2-40B4-BE49-F238E27FC236}">
                <a16:creationId xmlns:a16="http://schemas.microsoft.com/office/drawing/2014/main" id="{7016945F-C99C-41DB-B5B4-C884C7D9C6F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3188" y="1855788"/>
            <a:ext cx="6172200" cy="3524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08F8AAB8-A611-4C27-B5FA-36B575B7D427}"/>
              </a:ext>
            </a:extLst>
          </p:cNvPr>
          <p:cNvPicPr>
            <a:picLocks noChangeAspect="1"/>
          </p:cNvPicPr>
          <p:nvPr/>
        </p:nvPicPr>
        <p:blipFill>
          <a:blip r:embed="rId3"/>
          <a:stretch>
            <a:fillRect/>
          </a:stretch>
        </p:blipFill>
        <p:spPr>
          <a:xfrm rot="21600000">
            <a:off x="9786706" y="4946483"/>
            <a:ext cx="981541" cy="621846"/>
          </a:xfrm>
          <a:prstGeom prst="rect">
            <a:avLst/>
          </a:prstGeom>
        </p:spPr>
      </p:pic>
      <p:pic>
        <p:nvPicPr>
          <p:cNvPr id="12" name="Picture 11">
            <a:extLst>
              <a:ext uri="{FF2B5EF4-FFF2-40B4-BE49-F238E27FC236}">
                <a16:creationId xmlns:a16="http://schemas.microsoft.com/office/drawing/2014/main" id="{157CE0CE-CB1D-4B44-8674-9FAFE5D06C2D}"/>
              </a:ext>
            </a:extLst>
          </p:cNvPr>
          <p:cNvPicPr>
            <a:picLocks noChangeAspect="1"/>
          </p:cNvPicPr>
          <p:nvPr/>
        </p:nvPicPr>
        <p:blipFill>
          <a:blip r:embed="rId3"/>
          <a:stretch>
            <a:fillRect/>
          </a:stretch>
        </p:blipFill>
        <p:spPr>
          <a:xfrm rot="21600000">
            <a:off x="9615256" y="3204383"/>
            <a:ext cx="981541" cy="621846"/>
          </a:xfrm>
          <a:prstGeom prst="rect">
            <a:avLst/>
          </a:prstGeom>
        </p:spPr>
      </p:pic>
    </p:spTree>
    <p:extLst>
      <p:ext uri="{BB962C8B-B14F-4D97-AF65-F5344CB8AC3E}">
        <p14:creationId xmlns:p14="http://schemas.microsoft.com/office/powerpoint/2010/main" val="2753993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0A18-2339-47FD-BA86-69CE8B54D4E9}"/>
              </a:ext>
            </a:extLst>
          </p:cNvPr>
          <p:cNvSpPr>
            <a:spLocks noGrp="1"/>
          </p:cNvSpPr>
          <p:nvPr>
            <p:ph type="title"/>
          </p:nvPr>
        </p:nvSpPr>
        <p:spPr>
          <a:xfrm>
            <a:off x="836611" y="260350"/>
            <a:ext cx="5183189" cy="1325563"/>
          </a:xfrm>
        </p:spPr>
        <p:txBody>
          <a:bodyPr/>
          <a:lstStyle/>
          <a:p>
            <a:r>
              <a:rPr lang="en-US" dirty="0">
                <a:solidFill>
                  <a:schemeClr val="tx1"/>
                </a:solidFill>
              </a:rPr>
              <a:t>updating license</a:t>
            </a:r>
          </a:p>
        </p:txBody>
      </p:sp>
      <p:pic>
        <p:nvPicPr>
          <p:cNvPr id="6" name="Content Placeholder 5" descr="Graphical user interface, application&#10;&#10;Description automatically generated">
            <a:extLst>
              <a:ext uri="{FF2B5EF4-FFF2-40B4-BE49-F238E27FC236}">
                <a16:creationId xmlns:a16="http://schemas.microsoft.com/office/drawing/2014/main" id="{B1137F9B-CA8B-4BD1-B675-A9F4B1B3ECB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3189" y="1855788"/>
            <a:ext cx="6172200" cy="4039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a:extLst>
              <a:ext uri="{FF2B5EF4-FFF2-40B4-BE49-F238E27FC236}">
                <a16:creationId xmlns:a16="http://schemas.microsoft.com/office/drawing/2014/main" id="{E7280F2A-20A7-43A7-B413-9788E95C26CC}"/>
              </a:ext>
            </a:extLst>
          </p:cNvPr>
          <p:cNvSpPr>
            <a:spLocks noGrp="1"/>
          </p:cNvSpPr>
          <p:nvPr>
            <p:ph sz="half" idx="2"/>
          </p:nvPr>
        </p:nvSpPr>
        <p:spPr>
          <a:xfrm>
            <a:off x="836612" y="1855788"/>
            <a:ext cx="4164014" cy="4216400"/>
          </a:xfrm>
        </p:spPr>
        <p:txBody>
          <a:bodyPr>
            <a:normAutofit/>
          </a:bodyPr>
          <a:lstStyle/>
          <a:p>
            <a:pPr marL="0" indent="0">
              <a:buNone/>
            </a:pPr>
            <a:r>
              <a:rPr lang="en-US" sz="2400" dirty="0">
                <a:solidFill>
                  <a:schemeClr val="tx1"/>
                </a:solidFill>
              </a:rPr>
              <a:t>A message indicating the upload was successful will display, and the file that was uploaded will be listed at the bottom of the page with the file status.</a:t>
            </a:r>
          </a:p>
        </p:txBody>
      </p:sp>
      <p:sp>
        <p:nvSpPr>
          <p:cNvPr id="7" name="Rectangle 6">
            <a:extLst>
              <a:ext uri="{FF2B5EF4-FFF2-40B4-BE49-F238E27FC236}">
                <a16:creationId xmlns:a16="http://schemas.microsoft.com/office/drawing/2014/main" id="{349BF9FA-44DD-4971-871B-4CFBC6ECF974}"/>
              </a:ext>
            </a:extLst>
          </p:cNvPr>
          <p:cNvSpPr/>
          <p:nvPr/>
        </p:nvSpPr>
        <p:spPr>
          <a:xfrm>
            <a:off x="5257800" y="2457450"/>
            <a:ext cx="4581525" cy="352425"/>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9356E7-45D5-42BF-80DA-BB4DF5DD1FDF}"/>
              </a:ext>
            </a:extLst>
          </p:cNvPr>
          <p:cNvSpPr/>
          <p:nvPr/>
        </p:nvSpPr>
        <p:spPr>
          <a:xfrm>
            <a:off x="5333999" y="4972050"/>
            <a:ext cx="4438651" cy="352425"/>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80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31B62-F931-44A4-BCB0-CF27802F3668}"/>
              </a:ext>
            </a:extLst>
          </p:cNvPr>
          <p:cNvSpPr>
            <a:spLocks noGrp="1"/>
          </p:cNvSpPr>
          <p:nvPr>
            <p:ph type="title"/>
          </p:nvPr>
        </p:nvSpPr>
        <p:spPr>
          <a:xfrm>
            <a:off x="838200" y="365125"/>
            <a:ext cx="7381875" cy="6064250"/>
          </a:xfrm>
        </p:spPr>
        <p:txBody>
          <a:bodyPr/>
          <a:lstStyle/>
          <a:p>
            <a:r>
              <a:rPr lang="en-US" dirty="0"/>
              <a:t>New provider contracts</a:t>
            </a:r>
          </a:p>
        </p:txBody>
      </p:sp>
    </p:spTree>
    <p:extLst>
      <p:ext uri="{BB962C8B-B14F-4D97-AF65-F5344CB8AC3E}">
        <p14:creationId xmlns:p14="http://schemas.microsoft.com/office/powerpoint/2010/main" val="145400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3447-0766-4DAC-B5D0-265F3F321BEA}"/>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660514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02F6-54E4-4951-83F4-F4A4C392732D}"/>
              </a:ext>
            </a:extLst>
          </p:cNvPr>
          <p:cNvSpPr>
            <a:spLocks noGrp="1"/>
          </p:cNvSpPr>
          <p:nvPr>
            <p:ph type="title"/>
          </p:nvPr>
        </p:nvSpPr>
        <p:spPr/>
        <p:txBody>
          <a:bodyPr/>
          <a:lstStyle/>
          <a:p>
            <a:r>
              <a:rPr lang="en-US" dirty="0">
                <a:solidFill>
                  <a:schemeClr val="tx1"/>
                </a:solidFill>
              </a:rPr>
              <a:t>provider enrollment</a:t>
            </a:r>
          </a:p>
        </p:txBody>
      </p:sp>
      <p:sp>
        <p:nvSpPr>
          <p:cNvPr id="3" name="Content Placeholder 2">
            <a:extLst>
              <a:ext uri="{FF2B5EF4-FFF2-40B4-BE49-F238E27FC236}">
                <a16:creationId xmlns:a16="http://schemas.microsoft.com/office/drawing/2014/main" id="{37E46471-CCEB-436D-93AF-5300A4677039}"/>
              </a:ext>
            </a:extLst>
          </p:cNvPr>
          <p:cNvSpPr>
            <a:spLocks noGrp="1"/>
          </p:cNvSpPr>
          <p:nvPr>
            <p:ph idx="1"/>
          </p:nvPr>
        </p:nvSpPr>
        <p:spPr>
          <a:xfrm>
            <a:off x="838200" y="1690688"/>
            <a:ext cx="10515600" cy="4486275"/>
          </a:xfrm>
        </p:spPr>
        <p:txBody>
          <a:bodyPr/>
          <a:lstStyle/>
          <a:p>
            <a:pPr marL="0" indent="0">
              <a:buNone/>
            </a:pPr>
            <a:r>
              <a:rPr lang="en-US" b="1" dirty="0">
                <a:solidFill>
                  <a:schemeClr val="tx1"/>
                </a:solidFill>
              </a:rPr>
              <a:t>Phone:  </a:t>
            </a:r>
            <a:r>
              <a:rPr lang="en-US" dirty="0">
                <a:solidFill>
                  <a:schemeClr val="tx1"/>
                </a:solidFill>
              </a:rPr>
              <a:t>800-522-0114, option 5</a:t>
            </a:r>
          </a:p>
          <a:p>
            <a:pPr marL="0" indent="0">
              <a:buNone/>
            </a:pPr>
            <a:r>
              <a:rPr lang="en-US" b="1" dirty="0">
                <a:solidFill>
                  <a:schemeClr val="tx1"/>
                </a:solidFill>
              </a:rPr>
              <a:t>Hours:  </a:t>
            </a:r>
            <a:r>
              <a:rPr lang="en-US" dirty="0">
                <a:solidFill>
                  <a:schemeClr val="tx1"/>
                </a:solidFill>
              </a:rPr>
              <a:t>8 a.m. – 5 p.m. Mon., Tues., Thurs., Fri. </a:t>
            </a:r>
          </a:p>
          <a:p>
            <a:pPr marL="0" indent="0">
              <a:buNone/>
            </a:pPr>
            <a:r>
              <a:rPr lang="en-US" dirty="0">
                <a:solidFill>
                  <a:schemeClr val="tx1"/>
                </a:solidFill>
              </a:rPr>
              <a:t>                 1 – 5 p.m. Wed.</a:t>
            </a:r>
          </a:p>
          <a:p>
            <a:pPr marL="0" indent="0">
              <a:buNone/>
            </a:pPr>
            <a:endParaRPr lang="en-US" sz="800" dirty="0">
              <a:solidFill>
                <a:schemeClr val="tx1"/>
              </a:solidFill>
            </a:endParaRPr>
          </a:p>
          <a:p>
            <a:pPr marL="0" indent="0">
              <a:buNone/>
            </a:pPr>
            <a:r>
              <a:rPr lang="en-US" b="1" dirty="0">
                <a:solidFill>
                  <a:schemeClr val="tx1"/>
                </a:solidFill>
              </a:rPr>
              <a:t>Email:</a:t>
            </a:r>
            <a:r>
              <a:rPr lang="en-US" b="1" dirty="0"/>
              <a:t> </a:t>
            </a:r>
            <a:r>
              <a:rPr lang="en-US" dirty="0">
                <a:hlinkClick r:id="rId2"/>
              </a:rPr>
              <a:t>ProviderEnrollment@okhca.org</a:t>
            </a:r>
            <a:r>
              <a:rPr lang="en-US" dirty="0"/>
              <a:t> </a:t>
            </a:r>
          </a:p>
          <a:p>
            <a:pPr marL="0" indent="0">
              <a:buNone/>
            </a:pPr>
            <a:endParaRPr lang="en-US" sz="800" dirty="0"/>
          </a:p>
          <a:p>
            <a:pPr marL="0" indent="0">
              <a:buNone/>
            </a:pPr>
            <a:r>
              <a:rPr lang="en-US" b="1" dirty="0">
                <a:solidFill>
                  <a:schemeClr val="tx1"/>
                </a:solidFill>
              </a:rPr>
              <a:t>Web: </a:t>
            </a:r>
            <a:r>
              <a:rPr lang="en-US" dirty="0">
                <a:hlinkClick r:id="rId3"/>
              </a:rPr>
              <a:t>https://oklahoma.gov/ohca/providers/provider-enrollment.html</a:t>
            </a:r>
            <a:r>
              <a:rPr lang="en-US" dirty="0"/>
              <a:t> </a:t>
            </a:r>
          </a:p>
        </p:txBody>
      </p:sp>
    </p:spTree>
    <p:extLst>
      <p:ext uri="{BB962C8B-B14F-4D97-AF65-F5344CB8AC3E}">
        <p14:creationId xmlns:p14="http://schemas.microsoft.com/office/powerpoint/2010/main" val="4219362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28600"/>
            <a:ext cx="9753600" cy="1447800"/>
          </a:xfrm>
        </p:spPr>
        <p:txBody>
          <a:bodyPr>
            <a:normAutofit/>
          </a:bodyPr>
          <a:lstStyle/>
          <a:p>
            <a:pPr algn="l"/>
            <a:r>
              <a:rPr lang="en-US" dirty="0">
                <a:solidFill>
                  <a:schemeClr val="tx1"/>
                </a:solidFill>
                <a:latin typeface="Montserrat ExtraBold"/>
              </a:rPr>
              <a:t>Training resources</a:t>
            </a:r>
          </a:p>
        </p:txBody>
      </p:sp>
      <p:sp>
        <p:nvSpPr>
          <p:cNvPr id="6" name="Content Placeholder 5"/>
          <p:cNvSpPr>
            <a:spLocks noGrp="1"/>
          </p:cNvSpPr>
          <p:nvPr>
            <p:ph idx="1"/>
          </p:nvPr>
        </p:nvSpPr>
        <p:spPr>
          <a:xfrm>
            <a:off x="838200" y="1676400"/>
            <a:ext cx="10822757" cy="4526437"/>
          </a:xfrm>
        </p:spPr>
        <p:txBody>
          <a:bodyPr>
            <a:normAutofit/>
          </a:bodyPr>
          <a:lstStyle/>
          <a:p>
            <a:pPr marL="0" indent="0">
              <a:spcBef>
                <a:spcPts val="1200"/>
              </a:spcBef>
              <a:spcAft>
                <a:spcPts val="600"/>
              </a:spcAft>
              <a:buNone/>
            </a:pPr>
            <a:r>
              <a:rPr lang="en-US" dirty="0">
                <a:solidFill>
                  <a:schemeClr val="tx1"/>
                </a:solidFill>
                <a:latin typeface="Montserrat Light"/>
                <a:cs typeface="Arial" panose="020B0604020202020204" pitchFamily="34" charset="0"/>
              </a:rPr>
              <a:t>Provider education specialists:</a:t>
            </a:r>
          </a:p>
          <a:p>
            <a:pPr marL="0" indent="0">
              <a:spcBef>
                <a:spcPts val="1200"/>
              </a:spcBef>
              <a:spcAft>
                <a:spcPts val="600"/>
              </a:spcAft>
              <a:buNone/>
            </a:pPr>
            <a:endParaRPr lang="en-US" sz="800" dirty="0">
              <a:solidFill>
                <a:schemeClr val="tx1"/>
              </a:solidFill>
              <a:latin typeface="Montserrat Light"/>
              <a:cs typeface="Arial" panose="020B0604020202020204" pitchFamily="34" charset="0"/>
            </a:endParaRPr>
          </a:p>
          <a:p>
            <a:pPr>
              <a:spcBef>
                <a:spcPts val="1200"/>
              </a:spcBef>
              <a:spcAft>
                <a:spcPts val="600"/>
              </a:spcAft>
            </a:pPr>
            <a:r>
              <a:rPr lang="en-US" sz="2600" dirty="0">
                <a:solidFill>
                  <a:schemeClr val="tx1"/>
                </a:solidFill>
                <a:latin typeface="Montserrat Light"/>
                <a:cs typeface="Arial" panose="020B0604020202020204" pitchFamily="34" charset="0"/>
              </a:rPr>
              <a:t>Education specialists provide education and training as needed for providers either virtually or telephonically.</a:t>
            </a:r>
          </a:p>
          <a:p>
            <a:pPr>
              <a:spcBef>
                <a:spcPts val="1200"/>
              </a:spcBef>
              <a:spcAft>
                <a:spcPts val="600"/>
              </a:spcAft>
            </a:pPr>
            <a:r>
              <a:rPr lang="en-US" sz="2600" dirty="0">
                <a:solidFill>
                  <a:schemeClr val="tx1"/>
                </a:solidFill>
                <a:latin typeface="Montserrat Light"/>
                <a:cs typeface="Arial" panose="020B0604020202020204" pitchFamily="34" charset="0"/>
              </a:rPr>
              <a:t>Requests for assistance should be emailed to:  </a:t>
            </a:r>
            <a:r>
              <a:rPr lang="en-US" sz="2600" dirty="0">
                <a:latin typeface="Montserrat Light"/>
                <a:cs typeface="Arial" panose="020B0604020202020204" pitchFamily="34" charset="0"/>
                <a:hlinkClick r:id="rId2"/>
              </a:rPr>
              <a:t>SoonerCareEducation@okhca.org</a:t>
            </a:r>
            <a:r>
              <a:rPr lang="en-US" sz="2600" dirty="0">
                <a:latin typeface="Montserrat Light"/>
                <a:cs typeface="Arial" panose="020B0604020202020204" pitchFamily="34" charset="0"/>
              </a:rPr>
              <a:t>. </a:t>
            </a:r>
            <a:r>
              <a:rPr lang="en-US" sz="2600" dirty="0">
                <a:solidFill>
                  <a:schemeClr val="tx1"/>
                </a:solidFill>
                <a:latin typeface="Montserrat Light"/>
                <a:cs typeface="Arial" panose="020B0604020202020204" pitchFamily="34" charset="0"/>
              </a:rPr>
              <a:t>(Requests should include the provider’s name and ID, contact information, and a brief description of what assistance is being sought.)</a:t>
            </a:r>
          </a:p>
          <a:p>
            <a:pPr>
              <a:spcBef>
                <a:spcPts val="1200"/>
              </a:spcBef>
              <a:spcAft>
                <a:spcPts val="600"/>
              </a:spcAft>
            </a:pPr>
            <a:r>
              <a:rPr lang="en-US" sz="2600" dirty="0">
                <a:solidFill>
                  <a:schemeClr val="tx1"/>
                </a:solidFill>
                <a:latin typeface="Montserrat Light"/>
                <a:cs typeface="Arial" panose="020B0604020202020204" pitchFamily="34" charset="0"/>
              </a:rPr>
              <a:t>For immediate claims or policy assistance, please contact the OHCA provider helpline at 800-522-0114.</a:t>
            </a:r>
            <a:endParaRPr lang="en-US" sz="1000" dirty="0">
              <a:solidFill>
                <a:schemeClr val="tx1"/>
              </a:solidFill>
              <a:latin typeface="Montserrat Light"/>
              <a:cs typeface="Arial" panose="020B0604020202020204" pitchFamily="34" charset="0"/>
            </a:endParaRPr>
          </a:p>
          <a:p>
            <a:pPr marL="457200" lvl="1" indent="0">
              <a:spcBef>
                <a:spcPts val="1200"/>
              </a:spcBef>
              <a:spcAft>
                <a:spcPts val="600"/>
              </a:spcAft>
              <a:buNone/>
            </a:pPr>
            <a:endParaRPr lang="en-US" sz="2600" dirty="0">
              <a:latin typeface="Montserrat Light"/>
              <a:cs typeface="Arial" panose="020B0604020202020204" pitchFamily="34" charset="0"/>
            </a:endParaRPr>
          </a:p>
          <a:p>
            <a:pPr>
              <a:spcBef>
                <a:spcPts val="1200"/>
              </a:spcBef>
              <a:spcAft>
                <a:spcPts val="600"/>
              </a:spcAft>
            </a:pPr>
            <a:endParaRPr lang="en-US" sz="2800" dirty="0">
              <a:latin typeface="Montserrat Light"/>
              <a:cs typeface="Arial" panose="020B0604020202020204" pitchFamily="34" charset="0"/>
            </a:endParaRPr>
          </a:p>
        </p:txBody>
      </p:sp>
    </p:spTree>
    <p:extLst>
      <p:ext uri="{BB962C8B-B14F-4D97-AF65-F5344CB8AC3E}">
        <p14:creationId xmlns:p14="http://schemas.microsoft.com/office/powerpoint/2010/main" val="1863579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4E3C3A-B577-4AA3-9796-3E1C316942C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222"/>
          <a:stretch/>
        </p:blipFill>
        <p:spPr>
          <a:xfrm>
            <a:off x="3084172" y="47792"/>
            <a:ext cx="6023656" cy="2452972"/>
          </a:xfrm>
        </p:spPr>
      </p:pic>
      <p:grpSp>
        <p:nvGrpSpPr>
          <p:cNvPr id="27" name="Group 26">
            <a:extLst>
              <a:ext uri="{FF2B5EF4-FFF2-40B4-BE49-F238E27FC236}">
                <a16:creationId xmlns:a16="http://schemas.microsoft.com/office/drawing/2014/main" id="{4CB73972-814A-40BE-8024-2BB269AD50EE}"/>
              </a:ext>
            </a:extLst>
          </p:cNvPr>
          <p:cNvGrpSpPr/>
          <p:nvPr/>
        </p:nvGrpSpPr>
        <p:grpSpPr>
          <a:xfrm>
            <a:off x="1630210" y="4594203"/>
            <a:ext cx="8931580" cy="584775"/>
            <a:chOff x="969410" y="5102206"/>
            <a:chExt cx="8931580" cy="584775"/>
          </a:xfrm>
        </p:grpSpPr>
        <p:grpSp>
          <p:nvGrpSpPr>
            <p:cNvPr id="15" name="Group 14">
              <a:extLst>
                <a:ext uri="{FF2B5EF4-FFF2-40B4-BE49-F238E27FC236}">
                  <a16:creationId xmlns:a16="http://schemas.microsoft.com/office/drawing/2014/main" id="{6699B720-27C9-4FE8-BFBD-D8E310DC1930}"/>
                </a:ext>
              </a:extLst>
            </p:cNvPr>
            <p:cNvGrpSpPr/>
            <p:nvPr/>
          </p:nvGrpSpPr>
          <p:grpSpPr>
            <a:xfrm>
              <a:off x="969410" y="5102206"/>
              <a:ext cx="2882470" cy="584775"/>
              <a:chOff x="1290943" y="4195627"/>
              <a:chExt cx="2882470" cy="584775"/>
            </a:xfrm>
          </p:grpSpPr>
          <p:cxnSp>
            <p:nvCxnSpPr>
              <p:cNvPr id="6" name="Straight Connector 5">
                <a:extLst>
                  <a:ext uri="{FF2B5EF4-FFF2-40B4-BE49-F238E27FC236}">
                    <a16:creationId xmlns:a16="http://schemas.microsoft.com/office/drawing/2014/main" id="{5916DA9D-0222-4231-A2F8-3BAE0C1AA44A}"/>
                  </a:ext>
                </a:extLst>
              </p:cNvPr>
              <p:cNvCxnSpPr>
                <a:cxnSpLocks/>
              </p:cNvCxnSpPr>
              <p:nvPr/>
            </p:nvCxnSpPr>
            <p:spPr>
              <a:xfrm flipV="1">
                <a:off x="1290943" y="4271170"/>
                <a:ext cx="1" cy="433691"/>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DF61A50-33A3-4FE1-93E9-F9CF2A75DC2C}"/>
                  </a:ext>
                </a:extLst>
              </p:cNvPr>
              <p:cNvSpPr/>
              <p:nvPr/>
            </p:nvSpPr>
            <p:spPr>
              <a:xfrm>
                <a:off x="1398955" y="4195627"/>
                <a:ext cx="2774458" cy="584775"/>
              </a:xfrm>
              <a:prstGeom prst="rect">
                <a:avLst/>
              </a:prstGeom>
            </p:spPr>
            <p:txBody>
              <a:bodyPr wrap="square">
                <a:spAutoFit/>
              </a:bodyPr>
              <a:lstStyle/>
              <a:p>
                <a:r>
                  <a:rPr lang="en-US" sz="1600" dirty="0">
                    <a:solidFill>
                      <a:srgbClr val="464646"/>
                    </a:solidFill>
                    <a:latin typeface="Montserrat Light" panose="00000400000000000000" pitchFamily="50" charset="0"/>
                    <a:cs typeface="Arial" panose="020B0604020202020204" pitchFamily="34" charset="0"/>
                  </a:rPr>
                  <a:t>4345 N. Lincoln Blvd.</a:t>
                </a:r>
              </a:p>
              <a:p>
                <a:r>
                  <a:rPr lang="en-US" sz="1600" dirty="0">
                    <a:solidFill>
                      <a:srgbClr val="464646"/>
                    </a:solidFill>
                    <a:latin typeface="Montserrat Light" panose="00000400000000000000" pitchFamily="50" charset="0"/>
                    <a:cs typeface="Arial" panose="020B0604020202020204" pitchFamily="34" charset="0"/>
                  </a:rPr>
                  <a:t>Oklahoma City, OK 73105</a:t>
                </a:r>
              </a:p>
            </p:txBody>
          </p:sp>
        </p:grpSp>
        <p:grpSp>
          <p:nvGrpSpPr>
            <p:cNvPr id="16" name="Group 15">
              <a:extLst>
                <a:ext uri="{FF2B5EF4-FFF2-40B4-BE49-F238E27FC236}">
                  <a16:creationId xmlns:a16="http://schemas.microsoft.com/office/drawing/2014/main" id="{E384A1AC-BD91-4DE7-B704-FEBD4C091C5C}"/>
                </a:ext>
              </a:extLst>
            </p:cNvPr>
            <p:cNvGrpSpPr/>
            <p:nvPr/>
          </p:nvGrpSpPr>
          <p:grpSpPr>
            <a:xfrm>
              <a:off x="4488285" y="5102206"/>
              <a:ext cx="2379178" cy="584775"/>
              <a:chOff x="4546051" y="4195627"/>
              <a:chExt cx="2379178" cy="584775"/>
            </a:xfrm>
          </p:grpSpPr>
          <p:cxnSp>
            <p:nvCxnSpPr>
              <p:cNvPr id="11" name="Straight Connector 10">
                <a:extLst>
                  <a:ext uri="{FF2B5EF4-FFF2-40B4-BE49-F238E27FC236}">
                    <a16:creationId xmlns:a16="http://schemas.microsoft.com/office/drawing/2014/main" id="{E03B85F5-B23B-4192-B303-701F2439A20E}"/>
                  </a:ext>
                </a:extLst>
              </p:cNvPr>
              <p:cNvCxnSpPr>
                <a:cxnSpLocks/>
              </p:cNvCxnSpPr>
              <p:nvPr/>
            </p:nvCxnSpPr>
            <p:spPr>
              <a:xfrm flipV="1">
                <a:off x="4546051" y="4271170"/>
                <a:ext cx="1" cy="433691"/>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E1BE661-00B4-4F2F-B278-4A6061FFEF7F}"/>
                  </a:ext>
                </a:extLst>
              </p:cNvPr>
              <p:cNvSpPr/>
              <p:nvPr/>
            </p:nvSpPr>
            <p:spPr>
              <a:xfrm>
                <a:off x="4654062" y="4195627"/>
                <a:ext cx="2271167" cy="584775"/>
              </a:xfrm>
              <a:prstGeom prst="rect">
                <a:avLst/>
              </a:prstGeom>
            </p:spPr>
            <p:txBody>
              <a:bodyPr wrap="square">
                <a:spAutoFit/>
              </a:bodyPr>
              <a:lstStyle/>
              <a:p>
                <a:r>
                  <a:rPr lang="en-US" sz="1600" dirty="0">
                    <a:solidFill>
                      <a:srgbClr val="464646"/>
                    </a:solidFill>
                    <a:latin typeface="Montserrat Light" panose="00000400000000000000" pitchFamily="50" charset="0"/>
                    <a:cs typeface="Arial" panose="020B0604020202020204" pitchFamily="34" charset="0"/>
                  </a:rPr>
                  <a:t>oklahoma.gov/</a:t>
                </a:r>
                <a:r>
                  <a:rPr lang="en-US" sz="1600" dirty="0" err="1">
                    <a:solidFill>
                      <a:srgbClr val="464646"/>
                    </a:solidFill>
                    <a:latin typeface="Montserrat Light" panose="00000400000000000000" pitchFamily="50" charset="0"/>
                    <a:cs typeface="Arial" panose="020B0604020202020204" pitchFamily="34" charset="0"/>
                  </a:rPr>
                  <a:t>ohca</a:t>
                </a:r>
                <a:endParaRPr lang="en-US" sz="1600" dirty="0">
                  <a:solidFill>
                    <a:srgbClr val="464646"/>
                  </a:solidFill>
                  <a:latin typeface="Montserrat Light" panose="00000400000000000000" pitchFamily="50" charset="0"/>
                  <a:cs typeface="Arial" panose="020B0604020202020204" pitchFamily="34" charset="0"/>
                </a:endParaRPr>
              </a:p>
              <a:p>
                <a:r>
                  <a:rPr lang="en-US" sz="1600" dirty="0">
                    <a:solidFill>
                      <a:srgbClr val="464646"/>
                    </a:solidFill>
                    <a:latin typeface="Montserrat Light" panose="00000400000000000000" pitchFamily="50" charset="0"/>
                    <a:cs typeface="Arial" panose="020B0604020202020204" pitchFamily="34" charset="0"/>
                  </a:rPr>
                  <a:t>mysoonercare.org</a:t>
                </a:r>
              </a:p>
            </p:txBody>
          </p:sp>
        </p:grpSp>
        <p:grpSp>
          <p:nvGrpSpPr>
            <p:cNvPr id="17" name="Group 16">
              <a:extLst>
                <a:ext uri="{FF2B5EF4-FFF2-40B4-BE49-F238E27FC236}">
                  <a16:creationId xmlns:a16="http://schemas.microsoft.com/office/drawing/2014/main" id="{3D3F142E-B4B7-48CE-B4C7-003F4C783AD3}"/>
                </a:ext>
              </a:extLst>
            </p:cNvPr>
            <p:cNvGrpSpPr/>
            <p:nvPr/>
          </p:nvGrpSpPr>
          <p:grpSpPr>
            <a:xfrm>
              <a:off x="7213902" y="5102206"/>
              <a:ext cx="2687088" cy="584775"/>
              <a:chOff x="7082143" y="4195627"/>
              <a:chExt cx="2687088" cy="584775"/>
            </a:xfrm>
          </p:grpSpPr>
          <p:cxnSp>
            <p:nvCxnSpPr>
              <p:cNvPr id="13" name="Straight Connector 12">
                <a:extLst>
                  <a:ext uri="{FF2B5EF4-FFF2-40B4-BE49-F238E27FC236}">
                    <a16:creationId xmlns:a16="http://schemas.microsoft.com/office/drawing/2014/main" id="{AEDABF33-F956-4530-8758-9276E660EC29}"/>
                  </a:ext>
                </a:extLst>
              </p:cNvPr>
              <p:cNvCxnSpPr>
                <a:cxnSpLocks/>
              </p:cNvCxnSpPr>
              <p:nvPr/>
            </p:nvCxnSpPr>
            <p:spPr>
              <a:xfrm flipV="1">
                <a:off x="7082143" y="4271170"/>
                <a:ext cx="1" cy="433691"/>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A76712-B11D-407E-895A-71A2F5235270}"/>
                  </a:ext>
                </a:extLst>
              </p:cNvPr>
              <p:cNvSpPr/>
              <p:nvPr/>
            </p:nvSpPr>
            <p:spPr>
              <a:xfrm>
                <a:off x="7190155" y="4195627"/>
                <a:ext cx="2579076" cy="584775"/>
              </a:xfrm>
              <a:prstGeom prst="rect">
                <a:avLst/>
              </a:prstGeom>
            </p:spPr>
            <p:txBody>
              <a:bodyPr wrap="square">
                <a:spAutoFit/>
              </a:bodyPr>
              <a:lstStyle/>
              <a:p>
                <a:r>
                  <a:rPr lang="en-US" sz="1600" dirty="0">
                    <a:solidFill>
                      <a:srgbClr val="464646"/>
                    </a:solidFill>
                    <a:latin typeface="Montserrat Light" panose="00000400000000000000" pitchFamily="50" charset="0"/>
                    <a:cs typeface="Arial" panose="020B0604020202020204" pitchFamily="34" charset="0"/>
                  </a:rPr>
                  <a:t>Agency: 405-522-7300</a:t>
                </a:r>
              </a:p>
              <a:p>
                <a:r>
                  <a:rPr lang="en-US" sz="1600" dirty="0">
                    <a:solidFill>
                      <a:srgbClr val="464646"/>
                    </a:solidFill>
                    <a:latin typeface="Montserrat Light" panose="00000400000000000000" pitchFamily="50" charset="0"/>
                    <a:cs typeface="Arial" panose="020B0604020202020204" pitchFamily="34" charset="0"/>
                  </a:rPr>
                  <a:t>Helpline: 800-987-7767</a:t>
                </a:r>
              </a:p>
            </p:txBody>
          </p:sp>
        </p:grpSp>
      </p:grpSp>
      <p:sp>
        <p:nvSpPr>
          <p:cNvPr id="19" name="Rectangle 18">
            <a:extLst>
              <a:ext uri="{FF2B5EF4-FFF2-40B4-BE49-F238E27FC236}">
                <a16:creationId xmlns:a16="http://schemas.microsoft.com/office/drawing/2014/main" id="{1F10DAE0-B9A5-49AF-8698-DCADB7AE4616}"/>
              </a:ext>
            </a:extLst>
          </p:cNvPr>
          <p:cNvSpPr/>
          <p:nvPr/>
        </p:nvSpPr>
        <p:spPr>
          <a:xfrm>
            <a:off x="3712976" y="3670710"/>
            <a:ext cx="4766048" cy="584775"/>
          </a:xfrm>
          <a:prstGeom prst="rect">
            <a:avLst/>
          </a:prstGeom>
        </p:spPr>
        <p:txBody>
          <a:bodyPr wrap="none">
            <a:spAutoFit/>
          </a:bodyPr>
          <a:lstStyle/>
          <a:p>
            <a:pPr algn="ctr"/>
            <a:r>
              <a:rPr lang="en-US" sz="3200" spc="1000" dirty="0">
                <a:solidFill>
                  <a:srgbClr val="464646"/>
                </a:solidFill>
                <a:latin typeface="Montserrat ExtraBold" panose="00000900000000000000" pitchFamily="50" charset="0"/>
              </a:rPr>
              <a:t>GET IN TOUCH</a:t>
            </a:r>
          </a:p>
        </p:txBody>
      </p:sp>
      <p:grpSp>
        <p:nvGrpSpPr>
          <p:cNvPr id="26" name="Group 25">
            <a:extLst>
              <a:ext uri="{FF2B5EF4-FFF2-40B4-BE49-F238E27FC236}">
                <a16:creationId xmlns:a16="http://schemas.microsoft.com/office/drawing/2014/main" id="{0796C683-BB52-4CC7-9159-D2DED7E48E7A}"/>
              </a:ext>
            </a:extLst>
          </p:cNvPr>
          <p:cNvGrpSpPr/>
          <p:nvPr/>
        </p:nvGrpSpPr>
        <p:grpSpPr>
          <a:xfrm>
            <a:off x="5149085" y="5544854"/>
            <a:ext cx="1149720" cy="309564"/>
            <a:chOff x="5786437" y="3119436"/>
            <a:chExt cx="2299433" cy="619126"/>
          </a:xfrm>
        </p:grpSpPr>
        <p:pic>
          <p:nvPicPr>
            <p:cNvPr id="23" name="Graphic 22">
              <a:extLst>
                <a:ext uri="{FF2B5EF4-FFF2-40B4-BE49-F238E27FC236}">
                  <a16:creationId xmlns:a16="http://schemas.microsoft.com/office/drawing/2014/main" id="{97151C13-9CB8-497B-9D4D-3E4B05300B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6437" y="3119437"/>
              <a:ext cx="619125" cy="619125"/>
            </a:xfrm>
            <a:prstGeom prst="rect">
              <a:avLst/>
            </a:prstGeom>
          </p:spPr>
        </p:pic>
        <p:pic>
          <p:nvPicPr>
            <p:cNvPr id="24" name="Graphic 23">
              <a:extLst>
                <a:ext uri="{FF2B5EF4-FFF2-40B4-BE49-F238E27FC236}">
                  <a16:creationId xmlns:a16="http://schemas.microsoft.com/office/drawing/2014/main" id="{DF46A378-B9A9-4194-918A-69E00A6DCF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6591" y="3119437"/>
              <a:ext cx="619125" cy="619125"/>
            </a:xfrm>
            <a:prstGeom prst="rect">
              <a:avLst/>
            </a:prstGeom>
          </p:spPr>
        </p:pic>
        <p:pic>
          <p:nvPicPr>
            <p:cNvPr id="25" name="Graphic 24">
              <a:extLst>
                <a:ext uri="{FF2B5EF4-FFF2-40B4-BE49-F238E27FC236}">
                  <a16:creationId xmlns:a16="http://schemas.microsoft.com/office/drawing/2014/main" id="{4747C4DD-7572-4353-8C2F-8BB94BB837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66745" y="3119436"/>
              <a:ext cx="619125" cy="619125"/>
            </a:xfrm>
            <a:prstGeom prst="rect">
              <a:avLst/>
            </a:prstGeom>
          </p:spPr>
        </p:pic>
      </p:grpSp>
    </p:spTree>
    <p:extLst>
      <p:ext uri="{BB962C8B-B14F-4D97-AF65-F5344CB8AC3E}">
        <p14:creationId xmlns:p14="http://schemas.microsoft.com/office/powerpoint/2010/main" val="411016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0FD3-E2F6-4277-8A8A-EACD70CFEC2A}"/>
              </a:ext>
            </a:extLst>
          </p:cNvPr>
          <p:cNvSpPr>
            <a:spLocks noGrp="1"/>
          </p:cNvSpPr>
          <p:nvPr>
            <p:ph type="title"/>
          </p:nvPr>
        </p:nvSpPr>
        <p:spPr/>
        <p:txBody>
          <a:bodyPr/>
          <a:lstStyle/>
          <a:p>
            <a:r>
              <a:rPr lang="en-US" dirty="0">
                <a:solidFill>
                  <a:schemeClr val="tx1"/>
                </a:solidFill>
              </a:rPr>
              <a:t>provider contracts</a:t>
            </a:r>
          </a:p>
        </p:txBody>
      </p:sp>
      <p:sp>
        <p:nvSpPr>
          <p:cNvPr id="3" name="Content Placeholder 2">
            <a:extLst>
              <a:ext uri="{FF2B5EF4-FFF2-40B4-BE49-F238E27FC236}">
                <a16:creationId xmlns:a16="http://schemas.microsoft.com/office/drawing/2014/main" id="{E9948B0E-6C2A-4B8E-84B8-AC1B3770B4F6}"/>
              </a:ext>
            </a:extLst>
          </p:cNvPr>
          <p:cNvSpPr>
            <a:spLocks noGrp="1"/>
          </p:cNvSpPr>
          <p:nvPr>
            <p:ph idx="1"/>
          </p:nvPr>
        </p:nvSpPr>
        <p:spPr>
          <a:xfrm>
            <a:off x="838200" y="1690688"/>
            <a:ext cx="10515600" cy="4486275"/>
          </a:xfrm>
        </p:spPr>
        <p:txBody>
          <a:bodyPr>
            <a:normAutofit/>
          </a:bodyPr>
          <a:lstStyle/>
          <a:p>
            <a:pPr marL="0" indent="0">
              <a:buNone/>
            </a:pPr>
            <a:r>
              <a:rPr lang="en-US" sz="2400" dirty="0">
                <a:solidFill>
                  <a:schemeClr val="tx1"/>
                </a:solidFill>
              </a:rPr>
              <a:t>To provide medically necessary health care services to SoonerCare members pursuant to an Individualized Education Program (IEP), and to be eligible for payment, providers must have an approved provider contract on file with OHCA.</a:t>
            </a:r>
          </a:p>
          <a:p>
            <a:pPr marL="0" indent="0">
              <a:buNone/>
            </a:pPr>
            <a:endParaRPr lang="en-US" sz="800" dirty="0">
              <a:solidFill>
                <a:schemeClr val="tx1"/>
              </a:solidFill>
            </a:endParaRPr>
          </a:p>
          <a:p>
            <a:pPr marL="0" indent="0">
              <a:buNone/>
            </a:pPr>
            <a:r>
              <a:rPr lang="en-US" sz="2400" dirty="0">
                <a:solidFill>
                  <a:schemeClr val="tx1"/>
                </a:solidFill>
              </a:rPr>
              <a:t>Providers that require a new contract are:</a:t>
            </a:r>
          </a:p>
          <a:p>
            <a:r>
              <a:rPr lang="en-US" sz="2000" dirty="0">
                <a:solidFill>
                  <a:schemeClr val="tx1"/>
                </a:solidFill>
              </a:rPr>
              <a:t>New to providing services for Medicaid and have never had a SoonerCare contract.</a:t>
            </a:r>
          </a:p>
          <a:p>
            <a:r>
              <a:rPr lang="en-US" sz="2000" dirty="0">
                <a:solidFill>
                  <a:schemeClr val="tx1"/>
                </a:solidFill>
              </a:rPr>
              <a:t>Providers that began the renewal process but have failed to complete the entire renewal process prior to contract expiration.</a:t>
            </a:r>
          </a:p>
          <a:p>
            <a:r>
              <a:rPr lang="en-US" sz="2000" dirty="0">
                <a:solidFill>
                  <a:schemeClr val="tx1"/>
                </a:solidFill>
              </a:rPr>
              <a:t>Previously contracted but did not opt to renew during the contract renewal period.</a:t>
            </a:r>
          </a:p>
          <a:p>
            <a:pPr marL="0" indent="0">
              <a:buNone/>
            </a:pPr>
            <a:endParaRPr lang="en-US" sz="2400" dirty="0">
              <a:solidFill>
                <a:schemeClr val="tx1"/>
              </a:solidFill>
            </a:endParaRPr>
          </a:p>
        </p:txBody>
      </p:sp>
    </p:spTree>
    <p:extLst>
      <p:ext uri="{BB962C8B-B14F-4D97-AF65-F5344CB8AC3E}">
        <p14:creationId xmlns:p14="http://schemas.microsoft.com/office/powerpoint/2010/main" val="2540424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130A-6C1B-4E9A-A873-E9C32258E87B}"/>
              </a:ext>
            </a:extLst>
          </p:cNvPr>
          <p:cNvSpPr>
            <a:spLocks noGrp="1"/>
          </p:cNvSpPr>
          <p:nvPr>
            <p:ph type="title"/>
          </p:nvPr>
        </p:nvSpPr>
        <p:spPr/>
        <p:txBody>
          <a:bodyPr/>
          <a:lstStyle/>
          <a:p>
            <a:r>
              <a:rPr lang="en-US" dirty="0">
                <a:solidFill>
                  <a:schemeClr val="tx1"/>
                </a:solidFill>
              </a:rPr>
              <a:t>pre-enrollment steps</a:t>
            </a:r>
          </a:p>
        </p:txBody>
      </p:sp>
      <p:graphicFrame>
        <p:nvGraphicFramePr>
          <p:cNvPr id="4" name="Content Placeholder 3">
            <a:extLst>
              <a:ext uri="{FF2B5EF4-FFF2-40B4-BE49-F238E27FC236}">
                <a16:creationId xmlns:a16="http://schemas.microsoft.com/office/drawing/2014/main" id="{08E7C65F-50AE-497E-8C1B-97BC520E04C2}"/>
              </a:ext>
            </a:extLst>
          </p:cNvPr>
          <p:cNvGraphicFramePr>
            <a:graphicFrameLocks noGrp="1"/>
          </p:cNvGraphicFramePr>
          <p:nvPr>
            <p:ph idx="1"/>
            <p:extLst>
              <p:ext uri="{D42A27DB-BD31-4B8C-83A1-F6EECF244321}">
                <p14:modId xmlns:p14="http://schemas.microsoft.com/office/powerpoint/2010/main" val="39975999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6642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E97D-185E-42CC-BDBE-91FF5AC5B312}"/>
              </a:ext>
            </a:extLst>
          </p:cNvPr>
          <p:cNvSpPr>
            <a:spLocks noGrp="1"/>
          </p:cNvSpPr>
          <p:nvPr>
            <p:ph type="title"/>
          </p:nvPr>
        </p:nvSpPr>
        <p:spPr/>
        <p:txBody>
          <a:bodyPr/>
          <a:lstStyle/>
          <a:p>
            <a:r>
              <a:rPr lang="en-US" dirty="0">
                <a:solidFill>
                  <a:schemeClr val="tx1"/>
                </a:solidFill>
              </a:rPr>
              <a:t>new contracts</a:t>
            </a:r>
          </a:p>
        </p:txBody>
      </p:sp>
      <p:pic>
        <p:nvPicPr>
          <p:cNvPr id="7" name="Content Placeholder 6" descr="Graphical user interface, text, email&#10;&#10;Description automatically generated">
            <a:extLst>
              <a:ext uri="{FF2B5EF4-FFF2-40B4-BE49-F238E27FC236}">
                <a16:creationId xmlns:a16="http://schemas.microsoft.com/office/drawing/2014/main" id="{E1C885B0-B078-4D6A-99FD-47C18C21EF9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3188" y="610426"/>
            <a:ext cx="6172200" cy="5637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4">
            <a:extLst>
              <a:ext uri="{FF2B5EF4-FFF2-40B4-BE49-F238E27FC236}">
                <a16:creationId xmlns:a16="http://schemas.microsoft.com/office/drawing/2014/main" id="{7DA3040B-881E-4046-B54E-71A1D4B21574}"/>
              </a:ext>
            </a:extLst>
          </p:cNvPr>
          <p:cNvSpPr>
            <a:spLocks noGrp="1"/>
          </p:cNvSpPr>
          <p:nvPr>
            <p:ph sz="half" idx="2"/>
          </p:nvPr>
        </p:nvSpPr>
        <p:spPr>
          <a:xfrm>
            <a:off x="836611" y="1855788"/>
            <a:ext cx="3556280" cy="4216400"/>
          </a:xfrm>
        </p:spPr>
        <p:txBody>
          <a:bodyPr/>
          <a:lstStyle/>
          <a:p>
            <a:pPr marL="0" indent="0">
              <a:buNone/>
            </a:pPr>
            <a:r>
              <a:rPr lang="en-US" sz="2400" dirty="0">
                <a:solidFill>
                  <a:schemeClr val="tx1"/>
                </a:solidFill>
              </a:rPr>
              <a:t>The SoonerCare provider enrollment application is found on the </a:t>
            </a:r>
            <a:r>
              <a:rPr lang="en-US" sz="2400" dirty="0">
                <a:solidFill>
                  <a:schemeClr val="tx1"/>
                </a:solidFill>
                <a:hlinkClick r:id="rId3"/>
              </a:rPr>
              <a:t>provider enrollment page</a:t>
            </a:r>
            <a:r>
              <a:rPr lang="en-US" sz="2400" dirty="0">
                <a:solidFill>
                  <a:schemeClr val="tx1"/>
                </a:solidFill>
              </a:rPr>
              <a:t> by clicking the New Contracts link, or by visiting  </a:t>
            </a:r>
            <a:r>
              <a:rPr lang="en-US" sz="2200" dirty="0">
                <a:solidFill>
                  <a:schemeClr val="tx1"/>
                </a:solidFill>
                <a:hlinkClick r:id="rId4"/>
              </a:rPr>
              <a:t>www.ohcaprovider.com/Enrollment/Site/Home/createuser.aspx</a:t>
            </a:r>
            <a:r>
              <a:rPr lang="en-US" sz="2200" dirty="0">
                <a:solidFill>
                  <a:schemeClr val="tx1"/>
                </a:solidFill>
              </a:rPr>
              <a:t>. </a:t>
            </a:r>
          </a:p>
          <a:p>
            <a:pPr marL="0" indent="0">
              <a:buNone/>
            </a:pPr>
            <a:endParaRPr lang="en-US" dirty="0"/>
          </a:p>
        </p:txBody>
      </p:sp>
      <p:sp>
        <p:nvSpPr>
          <p:cNvPr id="8" name="Arrow: Left 7">
            <a:extLst>
              <a:ext uri="{FF2B5EF4-FFF2-40B4-BE49-F238E27FC236}">
                <a16:creationId xmlns:a16="http://schemas.microsoft.com/office/drawing/2014/main" id="{66CF8796-01F7-4DED-987B-981AD046224E}"/>
              </a:ext>
            </a:extLst>
          </p:cNvPr>
          <p:cNvSpPr/>
          <p:nvPr/>
        </p:nvSpPr>
        <p:spPr>
          <a:xfrm>
            <a:off x="6096000" y="4703975"/>
            <a:ext cx="983530" cy="622169"/>
          </a:xfrm>
          <a:prstGeom prst="leftArrow">
            <a:avLst/>
          </a:prstGeom>
          <a:solidFill>
            <a:srgbClr val="D15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90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3AD8F1-6CB9-4F5E-92EA-86AC17329E65}"/>
              </a:ext>
            </a:extLst>
          </p:cNvPr>
          <p:cNvSpPr>
            <a:spLocks noGrp="1"/>
          </p:cNvSpPr>
          <p:nvPr>
            <p:ph type="title"/>
          </p:nvPr>
        </p:nvSpPr>
        <p:spPr/>
        <p:txBody>
          <a:bodyPr/>
          <a:lstStyle/>
          <a:p>
            <a:r>
              <a:rPr lang="en-US" dirty="0">
                <a:solidFill>
                  <a:schemeClr val="tx1"/>
                </a:solidFill>
              </a:rPr>
              <a:t>create account</a:t>
            </a:r>
          </a:p>
        </p:txBody>
      </p:sp>
      <p:pic>
        <p:nvPicPr>
          <p:cNvPr id="11" name="Content Placeholder 10" descr="Graphical user interface, text, application, email&#10;&#10;Description automatically generated">
            <a:extLst>
              <a:ext uri="{FF2B5EF4-FFF2-40B4-BE49-F238E27FC236}">
                <a16:creationId xmlns:a16="http://schemas.microsoft.com/office/drawing/2014/main" id="{8200809D-2228-4C28-A986-2BE91CB08D8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3189" y="1361711"/>
            <a:ext cx="6172200" cy="5204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8">
            <a:extLst>
              <a:ext uri="{FF2B5EF4-FFF2-40B4-BE49-F238E27FC236}">
                <a16:creationId xmlns:a16="http://schemas.microsoft.com/office/drawing/2014/main" id="{7D166A3D-F9E9-408B-BA2B-98DEAFB94646}"/>
              </a:ext>
            </a:extLst>
          </p:cNvPr>
          <p:cNvSpPr>
            <a:spLocks noGrp="1"/>
          </p:cNvSpPr>
          <p:nvPr>
            <p:ph sz="half" idx="2"/>
          </p:nvPr>
        </p:nvSpPr>
        <p:spPr>
          <a:xfrm>
            <a:off x="836612" y="1855788"/>
            <a:ext cx="3867364" cy="4216400"/>
          </a:xfrm>
        </p:spPr>
        <p:txBody>
          <a:bodyPr/>
          <a:lstStyle/>
          <a:p>
            <a:pPr marL="0" indent="0">
              <a:buNone/>
            </a:pPr>
            <a:r>
              <a:rPr lang="en-US" dirty="0">
                <a:solidFill>
                  <a:schemeClr val="tx1"/>
                </a:solidFill>
              </a:rPr>
              <a:t>The first step in the pre-enrollment process is to create a user account.</a:t>
            </a:r>
          </a:p>
        </p:txBody>
      </p:sp>
    </p:spTree>
    <p:extLst>
      <p:ext uri="{BB962C8B-B14F-4D97-AF65-F5344CB8AC3E}">
        <p14:creationId xmlns:p14="http://schemas.microsoft.com/office/powerpoint/2010/main" val="121909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3AD8F1-6CB9-4F5E-92EA-86AC17329E65}"/>
              </a:ext>
            </a:extLst>
          </p:cNvPr>
          <p:cNvSpPr>
            <a:spLocks noGrp="1"/>
          </p:cNvSpPr>
          <p:nvPr>
            <p:ph type="title"/>
          </p:nvPr>
        </p:nvSpPr>
        <p:spPr/>
        <p:txBody>
          <a:bodyPr/>
          <a:lstStyle/>
          <a:p>
            <a:r>
              <a:rPr lang="en-US" dirty="0">
                <a:solidFill>
                  <a:schemeClr val="tx1"/>
                </a:solidFill>
              </a:rPr>
              <a:t>contract type</a:t>
            </a:r>
          </a:p>
        </p:txBody>
      </p:sp>
      <p:sp>
        <p:nvSpPr>
          <p:cNvPr id="9" name="Content Placeholder 8">
            <a:extLst>
              <a:ext uri="{FF2B5EF4-FFF2-40B4-BE49-F238E27FC236}">
                <a16:creationId xmlns:a16="http://schemas.microsoft.com/office/drawing/2014/main" id="{7D166A3D-F9E9-408B-BA2B-98DEAFB94646}"/>
              </a:ext>
            </a:extLst>
          </p:cNvPr>
          <p:cNvSpPr>
            <a:spLocks noGrp="1"/>
          </p:cNvSpPr>
          <p:nvPr>
            <p:ph sz="half" idx="2"/>
          </p:nvPr>
        </p:nvSpPr>
        <p:spPr>
          <a:xfrm>
            <a:off x="836612" y="1855788"/>
            <a:ext cx="4103034" cy="4216400"/>
          </a:xfrm>
        </p:spPr>
        <p:txBody>
          <a:bodyPr/>
          <a:lstStyle/>
          <a:p>
            <a:pPr marL="0" indent="0">
              <a:buNone/>
            </a:pPr>
            <a:r>
              <a:rPr lang="en-US" sz="2400" dirty="0">
                <a:solidFill>
                  <a:schemeClr val="tx1"/>
                </a:solidFill>
              </a:rPr>
              <a:t>The next step is to select the type of contract:</a:t>
            </a:r>
          </a:p>
          <a:p>
            <a:r>
              <a:rPr lang="en-US" sz="2000" dirty="0">
                <a:solidFill>
                  <a:schemeClr val="tx1"/>
                </a:solidFill>
              </a:rPr>
              <a:t>Individual provider</a:t>
            </a:r>
          </a:p>
          <a:p>
            <a:r>
              <a:rPr lang="en-US" sz="2000" dirty="0">
                <a:solidFill>
                  <a:schemeClr val="tx1"/>
                </a:solidFill>
              </a:rPr>
              <a:t>Business</a:t>
            </a:r>
          </a:p>
          <a:p>
            <a:r>
              <a:rPr lang="en-US" sz="2000" dirty="0">
                <a:solidFill>
                  <a:schemeClr val="tx1"/>
                </a:solidFill>
              </a:rPr>
              <a:t>Indian Health Services</a:t>
            </a:r>
          </a:p>
          <a:p>
            <a:r>
              <a:rPr lang="en-US" sz="2000" dirty="0">
                <a:solidFill>
                  <a:schemeClr val="tx1"/>
                </a:solidFill>
              </a:rPr>
              <a:t>Tribal Facilities</a:t>
            </a:r>
          </a:p>
          <a:p>
            <a:r>
              <a:rPr lang="en-US" sz="2000" dirty="0">
                <a:solidFill>
                  <a:schemeClr val="tx1"/>
                </a:solidFill>
              </a:rPr>
              <a:t>Urban Indian Facilities</a:t>
            </a:r>
          </a:p>
          <a:p>
            <a:pPr marL="0" indent="0">
              <a:buNone/>
            </a:pPr>
            <a:r>
              <a:rPr lang="en-US" sz="2400" b="1" dirty="0">
                <a:solidFill>
                  <a:schemeClr val="tx1"/>
                </a:solidFill>
              </a:rPr>
              <a:t>School-based corporations will select a </a:t>
            </a:r>
            <a:r>
              <a:rPr lang="en-US" sz="2400" b="1" i="1" dirty="0">
                <a:solidFill>
                  <a:schemeClr val="tx1"/>
                </a:solidFill>
              </a:rPr>
              <a:t>Business</a:t>
            </a:r>
            <a:r>
              <a:rPr lang="en-US" sz="2400" b="1" dirty="0">
                <a:solidFill>
                  <a:schemeClr val="tx1"/>
                </a:solidFill>
              </a:rPr>
              <a:t> contract. </a:t>
            </a:r>
          </a:p>
        </p:txBody>
      </p:sp>
      <p:pic>
        <p:nvPicPr>
          <p:cNvPr id="21" name="Content Placeholder 20">
            <a:extLst>
              <a:ext uri="{FF2B5EF4-FFF2-40B4-BE49-F238E27FC236}">
                <a16:creationId xmlns:a16="http://schemas.microsoft.com/office/drawing/2014/main" id="{F41DFB09-E96E-4227-A083-8A63ED83F9D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3188" y="1978733"/>
            <a:ext cx="6172200" cy="2900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8374316"/>
      </p:ext>
    </p:extLst>
  </p:cSld>
  <p:clrMapOvr>
    <a:masterClrMapping/>
  </p:clrMapOvr>
</p:sld>
</file>

<file path=ppt/theme/theme1.xml><?xml version="1.0" encoding="utf-8"?>
<a:theme xmlns:a="http://schemas.openxmlformats.org/drawingml/2006/main" name="Orag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ld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rk Blu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 Slide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Version xmlns="http://schemas.microsoft.com/sharepoint/v3/fields" xsi:nil="true"/>
    <DLCPolicyLabelLock xmlns="98c16f77-cd8b-4822-bf5e-5dd898e0ac9e" xsi:nil="true"/>
    <DLCPolicyLabelClientValue xmlns="98c16f77-cd8b-4822-bf5e-5dd898e0ac9e"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4E2066E8698447B02F5B28C492A0E4" ma:contentTypeVersion="34" ma:contentTypeDescription="Create a new document." ma:contentTypeScope="" ma:versionID="3d829ddaa9b9331d51c59fe495f608e0">
  <xsd:schema xmlns:xsd="http://www.w3.org/2001/XMLSchema" xmlns:xs="http://www.w3.org/2001/XMLSchema" xmlns:p="http://schemas.microsoft.com/office/2006/metadata/properties" xmlns:ns1="http://schemas.microsoft.com/sharepoint/v3" xmlns:ns2="e9b7b6ff-5c2b-472f-b564-2d789491b4b0" xmlns:ns3="98c16f77-cd8b-4822-bf5e-5dd898e0ac9e" xmlns:ns4="http://schemas.microsoft.com/sharepoint/v3/fields" targetNamespace="http://schemas.microsoft.com/office/2006/metadata/properties" ma:root="true" ma:fieldsID="e20f54efbd70dfe1cd67c178bac81d12" ns1:_="" ns2:_="" ns3:_="" ns4:_="">
    <xsd:import namespace="http://schemas.microsoft.com/sharepoint/v3"/>
    <xsd:import namespace="e9b7b6ff-5c2b-472f-b564-2d789491b4b0"/>
    <xsd:import namespace="98c16f77-cd8b-4822-bf5e-5dd898e0ac9e"/>
    <xsd:import namespace="http://schemas.microsoft.com/sharepoint/v3/fields"/>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1:_ip_UnifiedCompliancePolicyProperties" minOccurs="0"/>
                <xsd:element ref="ns1:_ip_UnifiedCompliancePolicyUIAction" minOccurs="0"/>
                <xsd:element ref="ns3:MediaLengthInSeconds" minOccurs="0"/>
                <xsd:element ref="ns3:MediaServiceLocation" minOccurs="0"/>
                <xsd:element ref="ns3:DLCPolicyLabelValue" minOccurs="0"/>
                <xsd:element ref="ns3:DLCPolicyLabelClientValue" minOccurs="0"/>
                <xsd:element ref="ns3:DLCPolicyLabelLock" minOccurs="0"/>
                <xsd:element ref="ns4: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b7b6ff-5c2b-472f-b564-2d789491b4b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c16f77-cd8b-4822-bf5e-5dd898e0ac9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DLCPolicyLabelValue" ma:index="23"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4"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5"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2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FF9881-43BE-4BAC-BF04-F939892E7027}">
  <ds:schemaRefs>
    <ds:schemaRef ds:uri="http://schemas.microsoft.com/sharepoint/v3/contenttype/forms"/>
  </ds:schemaRefs>
</ds:datastoreItem>
</file>

<file path=customXml/itemProps2.xml><?xml version="1.0" encoding="utf-8"?>
<ds:datastoreItem xmlns:ds="http://schemas.openxmlformats.org/officeDocument/2006/customXml" ds:itemID="{29FAAD02-A905-44A7-8657-98CF2CAC4C85}">
  <ds:schemaRefs>
    <ds:schemaRef ds:uri="http://purl.org/dc/elements/1.1/"/>
    <ds:schemaRef ds:uri="http://schemas.microsoft.com/office/infopath/2007/PartnerControls"/>
    <ds:schemaRef ds:uri="e9b7b6ff-5c2b-472f-b564-2d789491b4b0"/>
    <ds:schemaRef ds:uri="http://schemas.microsoft.com/sharepoint/v3"/>
    <ds:schemaRef ds:uri="http://schemas.microsoft.com/sharepoint/v3/fields"/>
    <ds:schemaRef ds:uri="http://purl.org/dc/terms/"/>
    <ds:schemaRef ds:uri="98c16f77-cd8b-4822-bf5e-5dd898e0ac9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59D3EF5-0BA8-430B-9BAA-ADADB719C3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b7b6ff-5c2b-472f-b564-2d789491b4b0"/>
    <ds:schemaRef ds:uri="98c16f77-cd8b-4822-bf5e-5dd898e0ac9e"/>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11267</TotalTime>
  <Words>2163</Words>
  <Application>Microsoft Office PowerPoint</Application>
  <PresentationFormat>Widescreen</PresentationFormat>
  <Paragraphs>248</Paragraphs>
  <Slides>43</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43</vt:i4>
      </vt:variant>
    </vt:vector>
  </HeadingPairs>
  <TitlesOfParts>
    <vt:vector size="55" baseType="lpstr">
      <vt:lpstr>Arial</vt:lpstr>
      <vt:lpstr>Calibri</vt:lpstr>
      <vt:lpstr>Georgia</vt:lpstr>
      <vt:lpstr>Montserrat</vt:lpstr>
      <vt:lpstr>Montserrat ExtraBold</vt:lpstr>
      <vt:lpstr>Montserrat Light</vt:lpstr>
      <vt:lpstr>Montserrat SemiBold</vt:lpstr>
      <vt:lpstr>Montserrat Thin</vt:lpstr>
      <vt:lpstr>Orage Layout</vt:lpstr>
      <vt:lpstr>Gold Layout</vt:lpstr>
      <vt:lpstr>Dark Blue Layout</vt:lpstr>
      <vt:lpstr>Cover Slide Only</vt:lpstr>
      <vt:lpstr>SoonerCare School-based IEP Provider contracts  April 2025 </vt:lpstr>
      <vt:lpstr>description</vt:lpstr>
      <vt:lpstr>disclaimer</vt:lpstr>
      <vt:lpstr>New provider contracts</vt:lpstr>
      <vt:lpstr>provider contracts</vt:lpstr>
      <vt:lpstr>pre-enrollment steps</vt:lpstr>
      <vt:lpstr>new contracts</vt:lpstr>
      <vt:lpstr>create account</vt:lpstr>
      <vt:lpstr>contract type</vt:lpstr>
      <vt:lpstr>provider type</vt:lpstr>
      <vt:lpstr>Program</vt:lpstr>
      <vt:lpstr>provider enrollment</vt:lpstr>
      <vt:lpstr>Provider Enrollment</vt:lpstr>
      <vt:lpstr>Provider enrollment</vt:lpstr>
      <vt:lpstr>appendix a </vt:lpstr>
      <vt:lpstr>application submission</vt:lpstr>
      <vt:lpstr>application approval</vt:lpstr>
      <vt:lpstr>provider contract renewal</vt:lpstr>
      <vt:lpstr>contract expiration</vt:lpstr>
      <vt:lpstr>contract renewal</vt:lpstr>
      <vt:lpstr>renewing</vt:lpstr>
      <vt:lpstr>Provider renewal</vt:lpstr>
      <vt:lpstr>provider renewal cont…</vt:lpstr>
      <vt:lpstr>Renewal submission</vt:lpstr>
      <vt:lpstr>maintaining provider file</vt:lpstr>
      <vt:lpstr>maintaining provider file</vt:lpstr>
      <vt:lpstr>update provider files</vt:lpstr>
      <vt:lpstr>Group members</vt:lpstr>
      <vt:lpstr>Enrollment/official contact</vt:lpstr>
      <vt:lpstr>manage account clerks</vt:lpstr>
      <vt:lpstr>clerk assignment</vt:lpstr>
      <vt:lpstr>Clerk registration</vt:lpstr>
      <vt:lpstr>updating license</vt:lpstr>
      <vt:lpstr>updating license</vt:lpstr>
      <vt:lpstr>updating license</vt:lpstr>
      <vt:lpstr>updating license</vt:lpstr>
      <vt:lpstr>updating license</vt:lpstr>
      <vt:lpstr>updating license</vt:lpstr>
      <vt:lpstr>updating license</vt:lpstr>
      <vt:lpstr>resources</vt:lpstr>
      <vt:lpstr>provider enrollment</vt:lpstr>
      <vt:lpstr>Training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Wilcox</dc:creator>
  <cp:lastModifiedBy>Nora Boxx</cp:lastModifiedBy>
  <cp:revision>104</cp:revision>
  <dcterms:created xsi:type="dcterms:W3CDTF">2020-03-27T18:06:33Z</dcterms:created>
  <dcterms:modified xsi:type="dcterms:W3CDTF">2025-04-07T13:37:02Z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0x0101006D4E2066E8698447B02F5B28C492A0E4</vt:lpwstr>
  </property>
</Properties>
</file>